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974" r:id="rId3"/>
    <p:sldId id="808" r:id="rId4"/>
    <p:sldId id="823" r:id="rId5"/>
    <p:sldId id="937" r:id="rId6"/>
    <p:sldId id="958" r:id="rId7"/>
    <p:sldId id="970" r:id="rId8"/>
    <p:sldId id="967" r:id="rId9"/>
    <p:sldId id="969" r:id="rId10"/>
    <p:sldId id="940" r:id="rId11"/>
    <p:sldId id="972" r:id="rId12"/>
    <p:sldId id="964" r:id="rId13"/>
    <p:sldId id="941" r:id="rId14"/>
    <p:sldId id="963" r:id="rId15"/>
    <p:sldId id="942" r:id="rId16"/>
    <p:sldId id="943" r:id="rId17"/>
    <p:sldId id="944" r:id="rId18"/>
    <p:sldId id="968" r:id="rId19"/>
    <p:sldId id="945" r:id="rId20"/>
    <p:sldId id="947" r:id="rId21"/>
    <p:sldId id="976" r:id="rId22"/>
    <p:sldId id="973" r:id="rId23"/>
    <p:sldId id="948" r:id="rId24"/>
    <p:sldId id="927" r:id="rId25"/>
    <p:sldId id="951" r:id="rId26"/>
    <p:sldId id="952" r:id="rId27"/>
    <p:sldId id="953" r:id="rId28"/>
    <p:sldId id="954" r:id="rId29"/>
    <p:sldId id="975" r:id="rId30"/>
    <p:sldId id="949" r:id="rId31"/>
    <p:sldId id="960" r:id="rId32"/>
    <p:sldId id="965" r:id="rId33"/>
    <p:sldId id="961" r:id="rId34"/>
    <p:sldId id="977" r:id="rId35"/>
    <p:sldId id="966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4E8F00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2720" y="168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0C1ED2D-D65D-EB40-B860-63122E93B3E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FAAC9A5-7793-C845-8966-AB978DF31C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3AA0E24-272E-8F43-801E-A3AE696AE5A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3CFC7E90-C27B-EA45-B8B5-6DC482D5C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8A2645FE-6440-8E44-BC11-0173E8356B5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976EBF01-0F0D-9746-9545-062EBD090B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EE155DF-67CB-8C46-9108-83D09D30AC6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CAD754EF-D75D-9D4F-AD2E-A0A77FE36E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3B71CE-C63A-2C4A-BC12-B8EABE1AEBC5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B9C7D25F-5224-5240-9258-2A2448602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0CD4EA9-18F3-B74A-8114-4DC0C5736E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46A67002-6F26-5647-AA68-95D4E11189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FA32D7-E1E0-174F-8DF0-B4EF895D3F18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962A74FB-5C5B-6F4B-BA56-0E59990163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1027">
            <a:extLst>
              <a:ext uri="{FF2B5EF4-FFF2-40B4-BE49-F238E27FC236}">
                <a16:creationId xmlns:a16="http://schemas.microsoft.com/office/drawing/2014/main" id="{D35C30F2-460C-F54C-8448-FFF00369CB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61E57A36-2BF8-F045-9C62-C98E42A8D4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4026C4-7FCC-2143-A23E-C41B1FFB0122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43DC40C2-5A5F-0A47-8FA8-A18ACF8376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E069B2D-2788-554A-A5FE-DE22E65CB5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6F50BB82-83CE-DA4F-82E4-842A50B227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D1DA44-05F4-B842-961D-DC739813BD0F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CE5F509-5EAD-8344-8302-2B4AE5302A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8752552-F0A4-AC4B-BB4B-EE580FF36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4A0F2B46-DBF2-C44E-B9A4-0AB8667D80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5E767C-8A7A-4248-B23D-1AFEE4FB8BBC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27B33AFA-6A4F-F949-A83A-BA63FC4FC1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F5A90E7-8A4A-9347-883F-1B56CB939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B8120E19-3C61-D84C-B4DC-BBEF1975F4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C41901-5AB3-4B4B-B82D-46D35E4128C8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25602" name="Rectangle 1026">
            <a:extLst>
              <a:ext uri="{FF2B5EF4-FFF2-40B4-BE49-F238E27FC236}">
                <a16:creationId xmlns:a16="http://schemas.microsoft.com/office/drawing/2014/main" id="{49DBCF58-CF84-F845-A6C8-C344BBDB41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1027">
            <a:extLst>
              <a:ext uri="{FF2B5EF4-FFF2-40B4-BE49-F238E27FC236}">
                <a16:creationId xmlns:a16="http://schemas.microsoft.com/office/drawing/2014/main" id="{57A0C08A-5578-B044-A2B4-25329BE44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B8EAC6D0-FD8A-7245-84B7-B2A07840A5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0CE1D1-F1C9-B645-B329-AFF23F8CB279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27650" name="Rectangle 1026">
            <a:extLst>
              <a:ext uri="{FF2B5EF4-FFF2-40B4-BE49-F238E27FC236}">
                <a16:creationId xmlns:a16="http://schemas.microsoft.com/office/drawing/2014/main" id="{5AB8459F-E2D8-4040-92A5-9EAA911A75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1027">
            <a:extLst>
              <a:ext uri="{FF2B5EF4-FFF2-40B4-BE49-F238E27FC236}">
                <a16:creationId xmlns:a16="http://schemas.microsoft.com/office/drawing/2014/main" id="{5B370268-2035-C04F-9DF3-A8D3D3244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C4B349E0-7726-AA4B-B48B-E316D3F67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61015E-E057-3F4B-A437-F5184DC38A89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29698" name="Rectangle 1026">
            <a:extLst>
              <a:ext uri="{FF2B5EF4-FFF2-40B4-BE49-F238E27FC236}">
                <a16:creationId xmlns:a16="http://schemas.microsoft.com/office/drawing/2014/main" id="{42112A72-3CA2-E445-AACA-E997B9C916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1027">
            <a:extLst>
              <a:ext uri="{FF2B5EF4-FFF2-40B4-BE49-F238E27FC236}">
                <a16:creationId xmlns:a16="http://schemas.microsoft.com/office/drawing/2014/main" id="{1EF3BF1C-C3BE-7B4E-913E-A68CA5DA2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8CD0A6C8-4E71-494A-9045-FBC617EDBA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68A63E-32B9-6344-8F0B-3B896D76CC05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96D093F1-55A8-594A-9596-3DE84EB5A2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31192CC-7CFC-4641-A6C0-B20A7184D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5BA6BA7B-68E1-B94E-92D4-F6C7C99860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055F0D-A59A-AE44-84FB-A3074472EF79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6A03AE2-1A1B-6240-A7A6-7AE0E6BF8E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BBFC77F-6E5A-CC48-8EDC-A1F971959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59DC1FF9-199B-C846-9B95-BFE6DD2240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1C6C17-E800-004D-93BD-BA85077309C2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35842" name="Rectangle 1026">
            <a:extLst>
              <a:ext uri="{FF2B5EF4-FFF2-40B4-BE49-F238E27FC236}">
                <a16:creationId xmlns:a16="http://schemas.microsoft.com/office/drawing/2014/main" id="{785F1E96-9850-EC42-8A0F-2AEBF8F162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1027">
            <a:extLst>
              <a:ext uri="{FF2B5EF4-FFF2-40B4-BE49-F238E27FC236}">
                <a16:creationId xmlns:a16="http://schemas.microsoft.com/office/drawing/2014/main" id="{7E26BC1B-1C64-2D42-AAF8-A07648B73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6EBAD78C-427F-0148-9047-BB2549C81F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C7B46B-1C2D-5F49-89BD-DE594EC7D22A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37890" name="Rectangle 1026">
            <a:extLst>
              <a:ext uri="{FF2B5EF4-FFF2-40B4-BE49-F238E27FC236}">
                <a16:creationId xmlns:a16="http://schemas.microsoft.com/office/drawing/2014/main" id="{2EF6C8C9-BF3E-A049-9B91-27E1A8F42D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1027">
            <a:extLst>
              <a:ext uri="{FF2B5EF4-FFF2-40B4-BE49-F238E27FC236}">
                <a16:creationId xmlns:a16="http://schemas.microsoft.com/office/drawing/2014/main" id="{DDDC4CDB-B6CA-FC48-A08C-1EB8A66A3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BF9FA010-6904-044F-BBC1-8BA0D02677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B0715-2120-3048-B88E-B9873E366C27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975737DF-3F31-8B43-96DC-269EBB675B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4C97EB7C-75D2-9042-97DB-A37638B166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E7CBC03F-C55D-A647-BEF5-244FAAD6F0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24D7B4-B4E2-6249-95E2-D7EF29BD2BD6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41986" name="Rectangle 1026">
            <a:extLst>
              <a:ext uri="{FF2B5EF4-FFF2-40B4-BE49-F238E27FC236}">
                <a16:creationId xmlns:a16="http://schemas.microsoft.com/office/drawing/2014/main" id="{B5AE572A-5BF6-BD46-8B72-C51A08988B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1027">
            <a:extLst>
              <a:ext uri="{FF2B5EF4-FFF2-40B4-BE49-F238E27FC236}">
                <a16:creationId xmlns:a16="http://schemas.microsoft.com/office/drawing/2014/main" id="{36790FA7-13CC-FC4B-BEEE-4F9A4EA76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250D76B5-5601-5C4E-8F4A-4F391AEDA0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E20E20-EA77-2E49-97F1-C7C4CD434B99}" type="slidenum">
              <a:rPr lang="en-US" altLang="en-US"/>
              <a:pPr/>
              <a:t>15</a:t>
            </a:fld>
            <a:endParaRPr lang="en-US" altLang="en-US" dirty="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AA9679F2-FB6F-9044-AC37-62FDA73FB1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3E5E0A5-C932-3C4C-99CD-F822D9E49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C9AC5E13-8FD7-284D-8DD3-6F686355DC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78C92A-2853-2C41-9348-299C6505B1B3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0173EE1-D649-7A48-8329-1137D92E86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D815463-52D7-A242-9C25-0D76BCCA1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4B087058-1875-114A-B03A-BE761896D6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153E9B-F642-9F4E-8455-4257E52C999D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9EB6316C-A095-AA45-96AB-52ABB34780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93E691A-FB68-5249-84B3-8280C27116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E25F1283-E405-4041-947A-A453F81AC1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41A76F-62DA-AE41-B44B-A0216E8B352B}" type="slidenum">
              <a:rPr lang="en-US" altLang="en-US"/>
              <a:pPr/>
              <a:t>18</a:t>
            </a:fld>
            <a:endParaRPr lang="en-US" altLang="en-US" dirty="0"/>
          </a:p>
        </p:txBody>
      </p:sp>
      <p:sp>
        <p:nvSpPr>
          <p:cNvPr id="50178" name="Rectangle 1026">
            <a:extLst>
              <a:ext uri="{FF2B5EF4-FFF2-40B4-BE49-F238E27FC236}">
                <a16:creationId xmlns:a16="http://schemas.microsoft.com/office/drawing/2014/main" id="{A1B29D42-EC7B-C748-A7E1-E63AAC741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1027">
            <a:extLst>
              <a:ext uri="{FF2B5EF4-FFF2-40B4-BE49-F238E27FC236}">
                <a16:creationId xmlns:a16="http://schemas.microsoft.com/office/drawing/2014/main" id="{F4099082-E639-064C-AF4C-BDB703576D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F50E45DB-D06E-DA48-BCCC-EF54A4CA92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7CD1EF-1D28-3440-8F42-C5C3D649D311}" type="slidenum">
              <a:rPr lang="en-US" altLang="en-US"/>
              <a:pPr/>
              <a:t>19</a:t>
            </a:fld>
            <a:endParaRPr lang="en-US" altLang="en-US" dirty="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A6DC0FB6-6895-614C-B25B-4522D30305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F6FDAB4-74E3-9746-B8EB-34968AE28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74885832-F9FC-9F40-B0B5-58A06B44A2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AEA6DA-92CF-C74B-BA4A-1A48B7C6D14B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B10379C4-40B9-3D4F-BA6A-9AED5DC76D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CF1660D5-D505-0B45-8DE0-F3AC1DC2D4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48C8740E-F119-4A45-B2BD-FB5642840C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5816FF-FA4D-C34D-A696-3BFC8A1133E4}" type="slidenum">
              <a:rPr lang="en-US" altLang="en-US"/>
              <a:pPr/>
              <a:t>21</a:t>
            </a:fld>
            <a:endParaRPr lang="en-US" altLang="en-US" dirty="0"/>
          </a:p>
        </p:txBody>
      </p:sp>
      <p:sp>
        <p:nvSpPr>
          <p:cNvPr id="82946" name="Rectangle 1026">
            <a:extLst>
              <a:ext uri="{FF2B5EF4-FFF2-40B4-BE49-F238E27FC236}">
                <a16:creationId xmlns:a16="http://schemas.microsoft.com/office/drawing/2014/main" id="{CC46360C-27A7-E348-9C5A-70BF90158F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7" name="Rectangle 1027">
            <a:extLst>
              <a:ext uri="{FF2B5EF4-FFF2-40B4-BE49-F238E27FC236}">
                <a16:creationId xmlns:a16="http://schemas.microsoft.com/office/drawing/2014/main" id="{070CF7E1-0B74-8A4A-BE5C-5A53FB8A2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1370CA73-8793-FF4F-980A-F51E564B7C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A04ADD-A23F-C74A-AD16-E79FDDDC733D}" type="slidenum">
              <a:rPr lang="en-US" altLang="en-US"/>
              <a:pPr/>
              <a:t>22</a:t>
            </a:fld>
            <a:endParaRPr lang="en-US" altLang="en-US" dirty="0"/>
          </a:p>
        </p:txBody>
      </p:sp>
      <p:sp>
        <p:nvSpPr>
          <p:cNvPr id="56322" name="Rectangle 1026">
            <a:extLst>
              <a:ext uri="{FF2B5EF4-FFF2-40B4-BE49-F238E27FC236}">
                <a16:creationId xmlns:a16="http://schemas.microsoft.com/office/drawing/2014/main" id="{73310076-A646-634F-9ECD-B83BC7B617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3" name="Rectangle 1027">
            <a:extLst>
              <a:ext uri="{FF2B5EF4-FFF2-40B4-BE49-F238E27FC236}">
                <a16:creationId xmlns:a16="http://schemas.microsoft.com/office/drawing/2014/main" id="{9641EBB4-9E61-F84A-AD54-037C34317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C52890A5-C1C4-514B-841B-C02957D1AB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55E568-2B28-1344-91FF-C52BA0F3B925}" type="slidenum">
              <a:rPr lang="en-US" altLang="en-US"/>
              <a:pPr/>
              <a:t>23</a:t>
            </a:fld>
            <a:endParaRPr lang="en-US" altLang="en-US" dirty="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03227A1F-7B15-FA4D-8EE5-7CDCF997FB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FE560AD-909C-E84E-ADCA-FA4047876B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AF8334E2-E57E-A445-886C-B97513DEC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787F35-72F0-A444-9E93-B0574B6B1311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85FC6BF6-13C8-9048-9129-2423C123BA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BFCC151F-06CB-B04A-B34C-9DC0703204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ECCB73BC-49BF-6B45-B45C-3735D6722C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E37A43-2B82-8947-8E62-B19FDAB1A9BA}" type="slidenum">
              <a:rPr lang="en-US" altLang="en-US"/>
              <a:pPr/>
              <a:t>25</a:t>
            </a:fld>
            <a:endParaRPr lang="en-US" altLang="en-US" dirty="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18942F8E-BF3B-5E4C-AF31-A26CACB779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7C40E11B-2245-D042-A182-08B9F03F2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7AEAAC6E-C59A-8648-9992-9AC3465706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337C2C-5689-FA46-9E21-3C692D3CC245}" type="slidenum">
              <a:rPr lang="en-US" altLang="en-US"/>
              <a:pPr/>
              <a:t>26</a:t>
            </a:fld>
            <a:endParaRPr lang="en-US" altLang="en-US" dirty="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1637E8FB-1770-8049-821E-186447E5F4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C0A21F6-C863-6542-8596-ADDCF81DAA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EB4150AA-969B-5245-AC7C-70C6B7271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486BBC-A900-8F42-9675-5CAA50336713}" type="slidenum">
              <a:rPr lang="en-US" altLang="en-US"/>
              <a:pPr/>
              <a:t>27</a:t>
            </a:fld>
            <a:endParaRPr lang="en-US" altLang="en-US" dirty="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F7FDDFEA-74AC-B549-9E05-686465AED5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FE29743C-0EB2-2845-A055-A763E5B85B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115D5B6C-C03B-5243-A57C-F80B436239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BA2AFD-9E7F-494C-9FAF-6C3AFFA617DF}" type="slidenum">
              <a:rPr lang="en-US" altLang="en-US"/>
              <a:pPr/>
              <a:t>28</a:t>
            </a:fld>
            <a:endParaRPr lang="en-US" altLang="en-US" dirty="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0336C4BD-2FE6-B743-98C7-73997EAFCA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217311E-410A-6E4A-89FB-EFE6E421E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FC0D27DC-71D6-A540-B202-034A783909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D550A0-7E4A-464A-A93C-CF5DB1F7F79F}" type="slidenum">
              <a:rPr lang="en-US" altLang="en-US"/>
              <a:pPr/>
              <a:t>29</a:t>
            </a:fld>
            <a:endParaRPr lang="en-US" altLang="en-US" dirty="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01B66149-FD32-1547-BDB6-017D315C0C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0967EBFA-FB69-9A4E-9314-982FDB83FB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FF5FFCE5-224F-9042-9E41-91BF927151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627141-D927-0941-9B5F-69A54CB73CE6}" type="slidenum">
              <a:rPr lang="en-US" altLang="en-US"/>
              <a:pPr/>
              <a:t>30</a:t>
            </a:fld>
            <a:endParaRPr lang="en-US" altLang="en-US" dirty="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2BD856D4-CD99-024A-8BB6-71F949D418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BFC8F65-A999-7D45-B072-C5F493B09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E998A7F9-B4BA-FB42-8D97-02A936581A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1E724D-6271-0346-8523-7F022D9F45A2}" type="slidenum">
              <a:rPr lang="en-US" altLang="en-US"/>
              <a:pPr/>
              <a:t>31</a:t>
            </a:fld>
            <a:endParaRPr lang="en-US" altLang="en-US" dirty="0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81E9691E-CD1E-F243-AD8B-A7C00EBFFA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1E12F312-DBAC-CF43-A590-0220DD9E3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6773EDA7-ACCD-C14F-ADD5-75D923A62B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AD3959-B582-C04D-BB01-D5B6B48C4218}" type="slidenum">
              <a:rPr lang="en-US" altLang="en-US"/>
              <a:pPr/>
              <a:t>32</a:t>
            </a:fld>
            <a:endParaRPr lang="en-US" altLang="en-US" dirty="0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0366822F-B866-E147-8219-6F8D6B4194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46FC9663-A373-EE48-B03B-BADB6F4B12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CFF0CB9C-CE48-2343-B76A-02F8BC1E1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2925D0-9E6C-DA4A-A39C-85D7FE995C7E}" type="slidenum">
              <a:rPr lang="en-US" altLang="en-US"/>
              <a:pPr/>
              <a:t>33</a:t>
            </a:fld>
            <a:endParaRPr lang="en-US" altLang="en-US" dirty="0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8CB4DE9D-79CE-3D48-8A67-D98505D04E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909C29B1-8B54-A941-B602-38E9E0960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>
            <a:extLst>
              <a:ext uri="{FF2B5EF4-FFF2-40B4-BE49-F238E27FC236}">
                <a16:creationId xmlns:a16="http://schemas.microsoft.com/office/drawing/2014/main" id="{4992CC2F-B75D-9147-81F6-64EE778AD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66A6C5-251F-8347-81AD-B2236CBA1E9B}" type="slidenum">
              <a:rPr lang="en-US" altLang="en-US"/>
              <a:pPr/>
              <a:t>34</a:t>
            </a:fld>
            <a:endParaRPr lang="en-US" altLang="en-US" dirty="0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9DE9C4F5-F3E3-004E-B76F-8FF8BB4A3C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55062656-109A-604D-8347-8A7506D5E9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C96DE9B1-14C6-F248-8D2F-21D91CA8D4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B1AD35-73F7-6F4A-AC7F-C8F251BB2DD3}" type="slidenum">
              <a:rPr lang="en-US" altLang="en-US"/>
              <a:pPr/>
              <a:t>35</a:t>
            </a:fld>
            <a:endParaRPr lang="en-US" altLang="en-US" dirty="0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4CDCE49A-6173-4243-9754-32FA407FB1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34FAF80D-491F-EB49-A868-4F0B5B6BC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CFA445-BD32-1841-9F51-D16CA3D61B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61187C-0428-9E4D-9E5F-273032F97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60C1DF-0C4E-1C44-B042-F39CC60E3A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CBF76-4546-7042-AF76-E281AF46C61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122908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A27FB2-51AF-DE48-89AF-7F48E26D2E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05F011-C2FE-3B44-B5A6-075B948760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14EAC6-8FB4-0E44-AD10-5F270FFF30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52B11-005F-7940-8B28-F28F162604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128656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238458-8D12-4244-BF00-7D33A47B34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1E3D15-2357-5A4E-B700-B161BDA94A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53BAFF-4044-B84F-A552-B309EF4D2B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9CF7D-2660-5A4F-B038-9D872510F1B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983702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62AFD2-783B-2540-8A0D-4B2FB6906A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B7665E-1FBE-2849-BBAB-4C1061C249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1AC47A-EEBE-4F41-86CF-FDF4657A3B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CF16B-5FD8-354B-872F-3FA5CE287CC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037881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D1A6067-046A-C649-9F85-054A73BD5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1943DC-187C-7946-B154-2B80938DB9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B0E488-22AE-6041-A995-08EC5F1809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A065A-0557-2541-8F64-0DD16229FAE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522783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C0F168D-A7A5-EA4F-AE9E-11A2232AAF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CFEFFD0-066C-5545-811C-E213561289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26A2E1-4DDB-BD43-8599-E67015E7B3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5FDC2-0736-3041-BB9F-7AD166CEF4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49854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6CF48EA-DC10-884A-BC53-2C9598B094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5EC947E-A67C-EB4A-91A1-E6F5C95B7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DD44CE8-E297-E545-A9F8-D8000E5A7B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197B4-E2A4-6940-ACC1-FF1E32222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907302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6AC10E-ED74-9341-99C6-50EB48ADC1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3D0342-5CD6-3F46-8646-5D66389CA0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1765A0-1A3C-C041-9152-5EBAFFFFAD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16669-C810-B44E-97F9-D7F22B6B865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350828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C1D8EA-F0D1-8A41-9269-7187C88929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DF75C-B55D-3049-B131-9EFDBABC11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A1F2AF-31D6-6847-80AF-49B110E165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228E9-9AA3-C942-8B1A-94987546407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143591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D1D3BA-5C43-9542-BFDD-3093228B7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1051F4-E09B-F945-9557-2D82FA5A49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7C1C7F-249F-504C-A798-4CD0887D79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C8506-566E-CC49-A254-62F0B947A86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561753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0C1E0C2-528D-9B41-B244-72436E7CB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B464F4-731A-1542-AD75-0C2E9DC381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D3742E-0607-4443-8532-E45A4CF62A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F02EB-A81E-7F48-8690-A6F071157C4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5083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5B75829-A1EE-CD45-8F3A-B19B03741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201E023-32F6-5E48-850E-DCC220607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892083C-C44E-3B4E-B657-FDE39557BC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6C7F75B-85A5-2F4F-9BE4-9A886AD1CB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E671748-9136-654F-AE7B-1D75D72434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320888-C030-F040-8DFF-A7085B08EBA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7">
            <a:extLst>
              <a:ext uri="{FF2B5EF4-FFF2-40B4-BE49-F238E27FC236}">
                <a16:creationId xmlns:a16="http://schemas.microsoft.com/office/drawing/2014/main" id="{D766BC34-2E01-AC44-9691-B7958A188800}"/>
              </a:ext>
            </a:extLst>
          </p:cNvPr>
          <p:cNvGrpSpPr>
            <a:grpSpLocks/>
          </p:cNvGrpSpPr>
          <p:nvPr/>
        </p:nvGrpSpPr>
        <p:grpSpPr bwMode="auto">
          <a:xfrm>
            <a:off x="1320805" y="1946275"/>
            <a:ext cx="6496048" cy="3846513"/>
            <a:chOff x="832" y="1226"/>
            <a:chExt cx="4092" cy="2423"/>
          </a:xfrm>
        </p:grpSpPr>
        <p:sp>
          <p:nvSpPr>
            <p:cNvPr id="14338" name="Text Box 124">
              <a:extLst>
                <a:ext uri="{FF2B5EF4-FFF2-40B4-BE49-F238E27FC236}">
                  <a16:creationId xmlns:a16="http://schemas.microsoft.com/office/drawing/2014/main" id="{8B40E569-F192-AB47-90DD-FE6BD93C2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2" y="1226"/>
              <a:ext cx="409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333333"/>
                  </a:solidFill>
                </a:rPr>
                <a:t>Spinal Nerves and Spinal Reflexes</a:t>
              </a:r>
              <a:endParaRPr lang="en-US" altLang="en-US" sz="1800" dirty="0"/>
            </a:p>
          </p:txBody>
        </p:sp>
        <p:grpSp>
          <p:nvGrpSpPr>
            <p:cNvPr id="14339" name="Group 144">
              <a:extLst>
                <a:ext uri="{FF2B5EF4-FFF2-40B4-BE49-F238E27FC236}">
                  <a16:creationId xmlns:a16="http://schemas.microsoft.com/office/drawing/2014/main" id="{BE0F27E9-8102-4346-AF75-A24ED71CDF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86" y="2236"/>
              <a:ext cx="1472" cy="1413"/>
              <a:chOff x="2186" y="2236"/>
              <a:chExt cx="1472" cy="1413"/>
            </a:xfrm>
          </p:grpSpPr>
          <p:sp>
            <p:nvSpPr>
              <p:cNvPr id="14340" name="Text Box 127">
                <a:extLst>
                  <a:ext uri="{FF2B5EF4-FFF2-40B4-BE49-F238E27FC236}">
                    <a16:creationId xmlns:a16="http://schemas.microsoft.com/office/drawing/2014/main" id="{C411FA4F-ED6B-0244-A936-0DAC7659FA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3484"/>
                <a:ext cx="130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https://www.biology.clc.uc.edu</a:t>
                </a:r>
              </a:p>
            </p:txBody>
          </p:sp>
          <p:pic>
            <p:nvPicPr>
              <p:cNvPr id="14341" name="Picture 131" descr="Spinal_Cord_PC271498_lbd">
                <a:extLst>
                  <a:ext uri="{FF2B5EF4-FFF2-40B4-BE49-F238E27FC236}">
                    <a16:creationId xmlns:a16="http://schemas.microsoft.com/office/drawing/2014/main" id="{B732DED7-D78D-114D-9109-D506CFB39C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86" y="2236"/>
                <a:ext cx="1396" cy="1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94EFB468-A688-0543-AFD4-23C7CC61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D6C17B-582D-F14D-B396-151DA1A6A25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grpSp>
        <p:nvGrpSpPr>
          <p:cNvPr id="16386" name="Group 2">
            <a:extLst>
              <a:ext uri="{FF2B5EF4-FFF2-40B4-BE49-F238E27FC236}">
                <a16:creationId xmlns:a16="http://schemas.microsoft.com/office/drawing/2014/main" id="{D6833701-8B25-354D-B054-32B46AEECD2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5270500"/>
            <a:chOff x="288" y="281"/>
            <a:chExt cx="5184" cy="3320"/>
          </a:xfrm>
        </p:grpSpPr>
        <p:grpSp>
          <p:nvGrpSpPr>
            <p:cNvPr id="16387" name="Group 3">
              <a:extLst>
                <a:ext uri="{FF2B5EF4-FFF2-40B4-BE49-F238E27FC236}">
                  <a16:creationId xmlns:a16="http://schemas.microsoft.com/office/drawing/2014/main" id="{6FBB6A23-D18C-644F-8D0F-5B08400632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7" y="2378"/>
              <a:ext cx="3961" cy="1223"/>
              <a:chOff x="1147" y="2338"/>
              <a:chExt cx="3961" cy="1223"/>
            </a:xfrm>
          </p:grpSpPr>
          <p:sp>
            <p:nvSpPr>
              <p:cNvPr id="2123780" name="Rectangle 4">
                <a:extLst>
                  <a:ext uri="{FF2B5EF4-FFF2-40B4-BE49-F238E27FC236}">
                    <a16:creationId xmlns:a16="http://schemas.microsoft.com/office/drawing/2014/main" id="{2EA65D83-2713-9247-AA77-650C1F4F73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235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23781" name="Rectangle 5">
                <a:extLst>
                  <a:ext uri="{FF2B5EF4-FFF2-40B4-BE49-F238E27FC236}">
                    <a16:creationId xmlns:a16="http://schemas.microsoft.com/office/drawing/2014/main" id="{A0E75406-1DA0-B54F-955F-E017FBA33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2679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23782" name="Rectangle 6">
                <a:extLst>
                  <a:ext uri="{FF2B5EF4-FFF2-40B4-BE49-F238E27FC236}">
                    <a16:creationId xmlns:a16="http://schemas.microsoft.com/office/drawing/2014/main" id="{F8C5F208-8916-CC4B-9CBB-27A5126A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" y="3015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23783" name="Rectangle 7">
                <a:extLst>
                  <a:ext uri="{FF2B5EF4-FFF2-40B4-BE49-F238E27FC236}">
                    <a16:creationId xmlns:a16="http://schemas.microsoft.com/office/drawing/2014/main" id="{FE51DFD8-3D93-A841-BA81-685D77319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3343"/>
                <a:ext cx="616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394" name="Text Box 8">
                <a:extLst>
                  <a:ext uri="{FF2B5EF4-FFF2-40B4-BE49-F238E27FC236}">
                    <a16:creationId xmlns:a16="http://schemas.microsoft.com/office/drawing/2014/main" id="{CE033BA2-8B74-4546-8232-6369FBE429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" y="2338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14th edition</a:t>
                </a:r>
              </a:p>
            </p:txBody>
          </p:sp>
          <p:sp>
            <p:nvSpPr>
              <p:cNvPr id="16395" name="Text Box 9">
                <a:extLst>
                  <a:ext uri="{FF2B5EF4-FFF2-40B4-BE49-F238E27FC236}">
                    <a16:creationId xmlns:a16="http://schemas.microsoft.com/office/drawing/2014/main" id="{584D7E36-9539-C84C-A712-1A0B7BED96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2666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13th edition</a:t>
                </a:r>
              </a:p>
            </p:txBody>
          </p:sp>
          <p:sp>
            <p:nvSpPr>
              <p:cNvPr id="16396" name="Text Box 10">
                <a:extLst>
                  <a:ext uri="{FF2B5EF4-FFF2-40B4-BE49-F238E27FC236}">
                    <a16:creationId xmlns:a16="http://schemas.microsoft.com/office/drawing/2014/main" id="{DF4B9459-1D65-C143-8851-8EC47A7992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002"/>
                <a:ext cx="86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12th edition</a:t>
                </a:r>
              </a:p>
            </p:txBody>
          </p:sp>
          <p:sp>
            <p:nvSpPr>
              <p:cNvPr id="16397" name="Text Box 11">
                <a:extLst>
                  <a:ext uri="{FF2B5EF4-FFF2-40B4-BE49-F238E27FC236}">
                    <a16:creationId xmlns:a16="http://schemas.microsoft.com/office/drawing/2014/main" id="{2038EE17-D70B-994B-AE3A-A7A0C29394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" y="3330"/>
                <a:ext cx="33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Same figure or table reference in all three editions</a:t>
                </a:r>
              </a:p>
            </p:txBody>
          </p:sp>
        </p:grpSp>
        <p:sp>
          <p:nvSpPr>
            <p:cNvPr id="16388" name="Rectangle 12">
              <a:extLst>
                <a:ext uri="{FF2B5EF4-FFF2-40B4-BE49-F238E27FC236}">
                  <a16:creationId xmlns:a16="http://schemas.microsoft.com/office/drawing/2014/main" id="{3DE61282-2168-5642-9356-BD21B30A8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973"/>
              <a:ext cx="4570" cy="1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50000"/>
                </a:spcAft>
                <a:buFontTx/>
                <a:buNone/>
              </a:pPr>
              <a:r>
                <a:rPr lang="en-US" altLang="en-US" sz="2000" dirty="0"/>
                <a:t>Much of the text material is from, “Principles of Anatomy and Physiology” by Gerald J. Tortora and Bryan Derrickson (2009, 2011, and 2014).  I don’t claim authorship.  Other sources are noted when they are used.</a:t>
              </a:r>
            </a:p>
            <a:p>
              <a:pPr algn="ctr" eaLnBrk="1" hangingPunct="1">
                <a:lnSpc>
                  <a:spcPct val="85000"/>
                </a:lnSpc>
                <a:buFontTx/>
                <a:buNone/>
              </a:pPr>
              <a:r>
                <a:rPr lang="en-US" altLang="en-US" sz="2000" dirty="0"/>
                <a:t>The lecture slides are mapped to the three editions of the textbook based on the color-coded key below.</a:t>
              </a:r>
            </a:p>
          </p:txBody>
        </p:sp>
        <p:sp>
          <p:nvSpPr>
            <p:cNvPr id="16389" name="Rectangle 13">
              <a:extLst>
                <a:ext uri="{FF2B5EF4-FFF2-40B4-BE49-F238E27FC236}">
                  <a16:creationId xmlns:a16="http://schemas.microsoft.com/office/drawing/2014/main" id="{B21783FC-835E-3940-AF74-79DF28D7B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Note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49865291-2879-5B44-99FD-036F3D1AF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DE2EE-9D41-BB4C-8668-CE48819F6CB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18434" name="Group 9">
            <a:extLst>
              <a:ext uri="{FF2B5EF4-FFF2-40B4-BE49-F238E27FC236}">
                <a16:creationId xmlns:a16="http://schemas.microsoft.com/office/drawing/2014/main" id="{FF680609-886A-6043-9778-FDF58A37FC3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6088"/>
            <a:ext cx="8229600" cy="2046287"/>
            <a:chOff x="288" y="281"/>
            <a:chExt cx="5184" cy="1289"/>
          </a:xfrm>
        </p:grpSpPr>
        <p:sp>
          <p:nvSpPr>
            <p:cNvPr id="18435" name="Rectangle 2">
              <a:extLst>
                <a:ext uri="{FF2B5EF4-FFF2-40B4-BE49-F238E27FC236}">
                  <a16:creationId xmlns:a16="http://schemas.microsoft.com/office/drawing/2014/main" id="{C1BF61DA-7CFB-9342-831B-1FFDEDA56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Outline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18436" name="Text Box 3">
              <a:extLst>
                <a:ext uri="{FF2B5EF4-FFF2-40B4-BE49-F238E27FC236}">
                  <a16:creationId xmlns:a16="http://schemas.microsoft.com/office/drawing/2014/main" id="{5964441A-DF1F-C34D-A2A6-EFDB77917B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47" cy="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Structure and function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</a:pPr>
              <a:r>
                <a:rPr lang="en-US" altLang="en-US" sz="1800" dirty="0"/>
                <a:t>Spinal reflexes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</a:pPr>
              <a:r>
                <a:rPr lang="en-US" altLang="en-US" sz="1800" dirty="0"/>
                <a:t>Poliomyelitis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>
            <a:extLst>
              <a:ext uri="{FF2B5EF4-FFF2-40B4-BE49-F238E27FC236}">
                <a16:creationId xmlns:a16="http://schemas.microsoft.com/office/drawing/2014/main" id="{C333F78E-8CD4-334D-8035-552795ED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240FF7-87ED-CF47-A2EF-DAE67FAF866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7AE47962-10BD-D044-B1CC-D5382F2B8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1538" y="882650"/>
            <a:ext cx="7394575" cy="4525963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Structure and Function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5">
            <a:extLst>
              <a:ext uri="{FF2B5EF4-FFF2-40B4-BE49-F238E27FC236}">
                <a16:creationId xmlns:a16="http://schemas.microsoft.com/office/drawing/2014/main" id="{01482323-447C-D643-91CD-DC49B6C1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B7CE1F-9152-8948-A47C-CFBDAA09180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grpSp>
        <p:nvGrpSpPr>
          <p:cNvPr id="22530" name="Group 56">
            <a:extLst>
              <a:ext uri="{FF2B5EF4-FFF2-40B4-BE49-F238E27FC236}">
                <a16:creationId xmlns:a16="http://schemas.microsoft.com/office/drawing/2014/main" id="{6AA94F7C-F289-5047-854A-9FFED807D00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22531" name="Rectangle 2">
              <a:extLst>
                <a:ext uri="{FF2B5EF4-FFF2-40B4-BE49-F238E27FC236}">
                  <a16:creationId xmlns:a16="http://schemas.microsoft.com/office/drawing/2014/main" id="{DF46262B-3B16-5A4D-B45A-99308C930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Vertebral Column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2532" name="Group 41">
              <a:extLst>
                <a:ext uri="{FF2B5EF4-FFF2-40B4-BE49-F238E27FC236}">
                  <a16:creationId xmlns:a16="http://schemas.microsoft.com/office/drawing/2014/main" id="{06420E48-5398-F04C-80A4-C3B28E19F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48" cy="1706"/>
              <a:chOff x="515" y="970"/>
              <a:chExt cx="4648" cy="1706"/>
            </a:xfrm>
          </p:grpSpPr>
          <p:sp>
            <p:nvSpPr>
              <p:cNvPr id="22544" name="Text Box 3">
                <a:extLst>
                  <a:ext uri="{FF2B5EF4-FFF2-40B4-BE49-F238E27FC236}">
                    <a16:creationId xmlns:a16="http://schemas.microsoft.com/office/drawing/2014/main" id="{B22FD1AD-AC78-6046-A686-86FA462880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48" cy="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spinal cord is located within the vertebral canal of the vertebral column.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foramina of the vertebrae stacked on top of each other form the vertebral canal.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vertebrae provides structure and a protective enclosure for the spinal cord.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vertebral ligaments, meninges, and cerebrospinal fluid provide additional protection.</a:t>
                </a:r>
              </a:p>
            </p:txBody>
          </p:sp>
          <p:sp>
            <p:nvSpPr>
              <p:cNvPr id="22545" name="Text Box 7">
                <a:extLst>
                  <a:ext uri="{FF2B5EF4-FFF2-40B4-BE49-F238E27FC236}">
                    <a16:creationId xmlns:a16="http://schemas.microsoft.com/office/drawing/2014/main" id="{C915283B-C04C-7C4A-9994-2C8C25CA45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9" y="2471"/>
                <a:ext cx="360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Foramina (plural) = openings in bones.</a:t>
                </a:r>
              </a:p>
            </p:txBody>
          </p:sp>
        </p:grpSp>
        <p:grpSp>
          <p:nvGrpSpPr>
            <p:cNvPr id="22533" name="Group 55">
              <a:extLst>
                <a:ext uri="{FF2B5EF4-FFF2-40B4-BE49-F238E27FC236}">
                  <a16:creationId xmlns:a16="http://schemas.microsoft.com/office/drawing/2014/main" id="{5B8EC131-04EA-1A43-9FA7-DA0D62CC65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22534" name="Group 44">
                <a:extLst>
                  <a:ext uri="{FF2B5EF4-FFF2-40B4-BE49-F238E27FC236}">
                    <a16:creationId xmlns:a16="http://schemas.microsoft.com/office/drawing/2014/main" id="{DD624A69-C704-C34D-96C9-A2D889EB75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34733" name="Rectangle 45">
                  <a:extLst>
                    <a:ext uri="{FF2B5EF4-FFF2-40B4-BE49-F238E27FC236}">
                      <a16:creationId xmlns:a16="http://schemas.microsoft.com/office/drawing/2014/main" id="{FF129659-EE9C-5440-868D-D58740A0F3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34734" name="Rectangle 46">
                  <a:extLst>
                    <a:ext uri="{FF2B5EF4-FFF2-40B4-BE49-F238E27FC236}">
                      <a16:creationId xmlns:a16="http://schemas.microsoft.com/office/drawing/2014/main" id="{D5E3D23F-AE2B-B34B-9C27-EB93A99F13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34735" name="Rectangle 47">
                  <a:extLst>
                    <a:ext uri="{FF2B5EF4-FFF2-40B4-BE49-F238E27FC236}">
                      <a16:creationId xmlns:a16="http://schemas.microsoft.com/office/drawing/2014/main" id="{75A005F8-FA71-1640-94C7-3BA30756F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2541" name="Text Box 48">
                  <a:extLst>
                    <a:ext uri="{FF2B5EF4-FFF2-40B4-BE49-F238E27FC236}">
                      <a16:creationId xmlns:a16="http://schemas.microsoft.com/office/drawing/2014/main" id="{8B49EB97-1421-D24C-BB4C-3FF7FC1071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443</a:t>
                  </a:r>
                  <a:endParaRPr lang="en-US" altLang="en-US" sz="1800" dirty="0"/>
                </a:p>
              </p:txBody>
            </p:sp>
            <p:sp>
              <p:nvSpPr>
                <p:cNvPr id="22542" name="Text Box 49">
                  <a:extLst>
                    <a:ext uri="{FF2B5EF4-FFF2-40B4-BE49-F238E27FC236}">
                      <a16:creationId xmlns:a16="http://schemas.microsoft.com/office/drawing/2014/main" id="{3FE2DFB5-334D-2744-B809-819A6CB6F9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493</a:t>
                  </a:r>
                  <a:endParaRPr lang="en-US" altLang="en-US" sz="1800" dirty="0"/>
                </a:p>
              </p:txBody>
            </p:sp>
            <p:sp>
              <p:nvSpPr>
                <p:cNvPr id="22543" name="Text Box 50">
                  <a:extLst>
                    <a:ext uri="{FF2B5EF4-FFF2-40B4-BE49-F238E27FC236}">
                      <a16:creationId xmlns:a16="http://schemas.microsoft.com/office/drawing/2014/main" id="{354A1671-6386-CA4C-82DC-624BBCCF63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461</a:t>
                  </a:r>
                  <a:endParaRPr lang="en-US" altLang="en-US" sz="1800" dirty="0"/>
                </a:p>
              </p:txBody>
            </p:sp>
          </p:grpSp>
          <p:grpSp>
            <p:nvGrpSpPr>
              <p:cNvPr id="22535" name="Group 51">
                <a:extLst>
                  <a:ext uri="{FF2B5EF4-FFF2-40B4-BE49-F238E27FC236}">
                    <a16:creationId xmlns:a16="http://schemas.microsoft.com/office/drawing/2014/main" id="{38BCFEA3-4463-194E-BBC3-6CA5B6AF1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2034740" name="Rectangle 52">
                  <a:extLst>
                    <a:ext uri="{FF2B5EF4-FFF2-40B4-BE49-F238E27FC236}">
                      <a16:creationId xmlns:a16="http://schemas.microsoft.com/office/drawing/2014/main" id="{B24D36A5-CD81-F94F-AFAD-722F9CEA9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2537" name="Text Box 53">
                  <a:extLst>
                    <a:ext uri="{FF2B5EF4-FFF2-40B4-BE49-F238E27FC236}">
                      <a16:creationId xmlns:a16="http://schemas.microsoft.com/office/drawing/2014/main" id="{7149B3E2-3786-ED49-A7FA-445B7E3B21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13.1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5">
            <a:extLst>
              <a:ext uri="{FF2B5EF4-FFF2-40B4-BE49-F238E27FC236}">
                <a16:creationId xmlns:a16="http://schemas.microsoft.com/office/drawing/2014/main" id="{6B8A2E05-E21E-3440-A2D2-B092E5D1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84B636-4D10-3A45-8409-5DC3731C38B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pSp>
        <p:nvGrpSpPr>
          <p:cNvPr id="24578" name="Group 22">
            <a:extLst>
              <a:ext uri="{FF2B5EF4-FFF2-40B4-BE49-F238E27FC236}">
                <a16:creationId xmlns:a16="http://schemas.microsoft.com/office/drawing/2014/main" id="{0D7DDB23-E5B4-F049-92F8-3DB28BACCB0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348288"/>
            <a:chOff x="287" y="282"/>
            <a:chExt cx="5184" cy="3369"/>
          </a:xfrm>
        </p:grpSpPr>
        <p:grpSp>
          <p:nvGrpSpPr>
            <p:cNvPr id="24579" name="Group 18">
              <a:extLst>
                <a:ext uri="{FF2B5EF4-FFF2-40B4-BE49-F238E27FC236}">
                  <a16:creationId xmlns:a16="http://schemas.microsoft.com/office/drawing/2014/main" id="{29EBB657-CAA7-8941-B02E-75E8BB8507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2" y="983"/>
              <a:ext cx="1781" cy="2668"/>
              <a:chOff x="2022" y="983"/>
              <a:chExt cx="1781" cy="2668"/>
            </a:xfrm>
          </p:grpSpPr>
          <p:sp>
            <p:nvSpPr>
              <p:cNvPr id="24581" name="Text Box 14">
                <a:extLst>
                  <a:ext uri="{FF2B5EF4-FFF2-40B4-BE49-F238E27FC236}">
                    <a16:creationId xmlns:a16="http://schemas.microsoft.com/office/drawing/2014/main" id="{E7F4095C-F3F7-C34F-803A-7996CF837F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65" y="3486"/>
                <a:ext cx="1038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https://media.wiley.com</a:t>
                </a:r>
              </a:p>
            </p:txBody>
          </p:sp>
          <p:pic>
            <p:nvPicPr>
              <p:cNvPr id="24582" name="Picture 17" descr="21789">
                <a:extLst>
                  <a:ext uri="{FF2B5EF4-FFF2-40B4-BE49-F238E27FC236}">
                    <a16:creationId xmlns:a16="http://schemas.microsoft.com/office/drawing/2014/main" id="{0A4C5A25-CAF7-DA4C-90A9-0C7AF88873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2" y="983"/>
                <a:ext cx="1721" cy="2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4580" name="Rectangle 21">
              <a:extLst>
                <a:ext uri="{FF2B5EF4-FFF2-40B4-BE49-F238E27FC236}">
                  <a16:creationId xmlns:a16="http://schemas.microsoft.com/office/drawing/2014/main" id="{8E706D35-1D2D-8B45-B6B1-4C939A980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Vertebral Column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5">
            <a:extLst>
              <a:ext uri="{FF2B5EF4-FFF2-40B4-BE49-F238E27FC236}">
                <a16:creationId xmlns:a16="http://schemas.microsoft.com/office/drawing/2014/main" id="{DE1D64A6-E1CA-DA45-81AA-B22775262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3E0574-7BFC-F646-AAA1-7434414C24C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26626" name="Group 19">
            <a:extLst>
              <a:ext uri="{FF2B5EF4-FFF2-40B4-BE49-F238E27FC236}">
                <a16:creationId xmlns:a16="http://schemas.microsoft.com/office/drawing/2014/main" id="{B1BC218A-5BD2-3044-8A50-D37C2D5E640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26627" name="Rectangle 2">
              <a:extLst>
                <a:ext uri="{FF2B5EF4-FFF2-40B4-BE49-F238E27FC236}">
                  <a16:creationId xmlns:a16="http://schemas.microsoft.com/office/drawing/2014/main" id="{2073B2EF-818A-4746-BDEB-8035B1DEA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Spinal Nerves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6628" name="Group 33">
              <a:extLst>
                <a:ext uri="{FF2B5EF4-FFF2-40B4-BE49-F238E27FC236}">
                  <a16:creationId xmlns:a16="http://schemas.microsoft.com/office/drawing/2014/main" id="{9D8F85D8-1A17-5649-84BD-CE6E119289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3" cy="213"/>
              <a:chOff x="582" y="3671"/>
              <a:chExt cx="2993" cy="213"/>
            </a:xfrm>
          </p:grpSpPr>
          <p:grpSp>
            <p:nvGrpSpPr>
              <p:cNvPr id="26632" name="Group 22">
                <a:extLst>
                  <a:ext uri="{FF2B5EF4-FFF2-40B4-BE49-F238E27FC236}">
                    <a16:creationId xmlns:a16="http://schemas.microsoft.com/office/drawing/2014/main" id="{E246CCBB-D6F8-C049-BA99-0940DBCAA2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115607" name="Rectangle 23">
                  <a:extLst>
                    <a:ext uri="{FF2B5EF4-FFF2-40B4-BE49-F238E27FC236}">
                      <a16:creationId xmlns:a16="http://schemas.microsoft.com/office/drawing/2014/main" id="{BF1E8AFC-17AF-0741-914F-5BC4AD8093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15608" name="Rectangle 24">
                  <a:extLst>
                    <a:ext uri="{FF2B5EF4-FFF2-40B4-BE49-F238E27FC236}">
                      <a16:creationId xmlns:a16="http://schemas.microsoft.com/office/drawing/2014/main" id="{3830CA3A-9734-E647-A2BE-7995B8CAC1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15609" name="Rectangle 25">
                  <a:extLst>
                    <a:ext uri="{FF2B5EF4-FFF2-40B4-BE49-F238E27FC236}">
                      <a16:creationId xmlns:a16="http://schemas.microsoft.com/office/drawing/2014/main" id="{46E1AE21-9E21-3246-961E-AEFDB8024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6639" name="Text Box 26">
                  <a:extLst>
                    <a:ext uri="{FF2B5EF4-FFF2-40B4-BE49-F238E27FC236}">
                      <a16:creationId xmlns:a16="http://schemas.microsoft.com/office/drawing/2014/main" id="{3A15E492-8002-904D-B017-9540A61CAF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446</a:t>
                  </a:r>
                  <a:endParaRPr lang="en-US" altLang="en-US" sz="1800" dirty="0"/>
                </a:p>
              </p:txBody>
            </p:sp>
            <p:sp>
              <p:nvSpPr>
                <p:cNvPr id="26640" name="Text Box 27">
                  <a:extLst>
                    <a:ext uri="{FF2B5EF4-FFF2-40B4-BE49-F238E27FC236}">
                      <a16:creationId xmlns:a16="http://schemas.microsoft.com/office/drawing/2014/main" id="{DC4D4381-C08C-ED42-9947-3FA84E2913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494</a:t>
                  </a:r>
                  <a:endParaRPr lang="en-US" altLang="en-US" sz="1800" dirty="0"/>
                </a:p>
              </p:txBody>
            </p:sp>
            <p:sp>
              <p:nvSpPr>
                <p:cNvPr id="26641" name="Text Box 28">
                  <a:extLst>
                    <a:ext uri="{FF2B5EF4-FFF2-40B4-BE49-F238E27FC236}">
                      <a16:creationId xmlns:a16="http://schemas.microsoft.com/office/drawing/2014/main" id="{AAF3B4F0-AA78-E44B-B293-7059FD6DC4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464</a:t>
                  </a:r>
                  <a:endParaRPr lang="en-US" altLang="en-US" sz="1800" dirty="0"/>
                </a:p>
              </p:txBody>
            </p:sp>
          </p:grpSp>
          <p:grpSp>
            <p:nvGrpSpPr>
              <p:cNvPr id="26633" name="Group 29">
                <a:extLst>
                  <a:ext uri="{FF2B5EF4-FFF2-40B4-BE49-F238E27FC236}">
                    <a16:creationId xmlns:a16="http://schemas.microsoft.com/office/drawing/2014/main" id="{9909EB9E-85C9-5448-A8FE-E7E731101E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4" y="3671"/>
                <a:ext cx="731" cy="213"/>
                <a:chOff x="3190" y="3671"/>
                <a:chExt cx="731" cy="213"/>
              </a:xfrm>
            </p:grpSpPr>
            <p:sp>
              <p:nvSpPr>
                <p:cNvPr id="2115614" name="Rectangle 30">
                  <a:extLst>
                    <a:ext uri="{FF2B5EF4-FFF2-40B4-BE49-F238E27FC236}">
                      <a16:creationId xmlns:a16="http://schemas.microsoft.com/office/drawing/2014/main" id="{6828C575-A9B1-AE4B-95BF-C0F35EC998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6635" name="Text Box 31">
                  <a:extLst>
                    <a:ext uri="{FF2B5EF4-FFF2-40B4-BE49-F238E27FC236}">
                      <a16:creationId xmlns:a16="http://schemas.microsoft.com/office/drawing/2014/main" id="{92CFB29F-FD77-184D-8A45-0AEBD230415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13.2</a:t>
                  </a:r>
                </a:p>
              </p:txBody>
            </p:sp>
          </p:grpSp>
        </p:grpSp>
        <p:grpSp>
          <p:nvGrpSpPr>
            <p:cNvPr id="26629" name="Group 18">
              <a:extLst>
                <a:ext uri="{FF2B5EF4-FFF2-40B4-BE49-F238E27FC236}">
                  <a16:creationId xmlns:a16="http://schemas.microsoft.com/office/drawing/2014/main" id="{50000F9C-1550-4041-9B3F-2328EB1B33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37" cy="2253"/>
              <a:chOff x="515" y="970"/>
              <a:chExt cx="4637" cy="2253"/>
            </a:xfrm>
          </p:grpSpPr>
          <p:sp>
            <p:nvSpPr>
              <p:cNvPr id="26630" name="Text Box 3">
                <a:extLst>
                  <a:ext uri="{FF2B5EF4-FFF2-40B4-BE49-F238E27FC236}">
                    <a16:creationId xmlns:a16="http://schemas.microsoft.com/office/drawing/2014/main" id="{BD1CADFC-97A5-704D-96D9-DF42EF9C69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37" cy="9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spinal nerves are part of the peripheral nervous system (PNS).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The nerves connect the CNS to sensory receptors, skeletal muscles, endocrine glands, and exocrine glands. 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The 31 pairs of spinal nerves are named and numbered according to the segment of the vertebral column from which they emerge.</a:t>
                </a:r>
              </a:p>
            </p:txBody>
          </p:sp>
          <p:sp>
            <p:nvSpPr>
              <p:cNvPr id="26631" name="Text Box 17">
                <a:extLst>
                  <a:ext uri="{FF2B5EF4-FFF2-40B4-BE49-F238E27FC236}">
                    <a16:creationId xmlns:a16="http://schemas.microsoft.com/office/drawing/2014/main" id="{B0C8A5FC-994E-DC4B-845D-EF01DC2DA4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8" y="1994"/>
                <a:ext cx="2979" cy="1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ts val="1860"/>
                  </a:lnSpc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Endocrine gland = secretes a substance called a hormone into the bloodstream. </a:t>
                </a:r>
              </a:p>
              <a:p>
                <a:pPr algn="ctr">
                  <a:lnSpc>
                    <a:spcPts val="186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Exocrine gland =  secretes a substance out through a duct and onto an epithelial surface.</a:t>
                </a:r>
              </a:p>
              <a:p>
                <a:pPr algn="ctr">
                  <a:lnSpc>
                    <a:spcPts val="1860"/>
                  </a:lnSpc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altLang="en-US" dirty="0">
                    <a:solidFill>
                      <a:srgbClr val="941100"/>
                    </a:solidFill>
                  </a:rPr>
                  <a:t>(Both definitions are from https://www.medicinenet.com)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5">
            <a:extLst>
              <a:ext uri="{FF2B5EF4-FFF2-40B4-BE49-F238E27FC236}">
                <a16:creationId xmlns:a16="http://schemas.microsoft.com/office/drawing/2014/main" id="{45FF290D-5328-FD45-B581-2FA30A80B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3644AB-B08D-F44D-BFEE-B5DB7C7E066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grpSp>
        <p:nvGrpSpPr>
          <p:cNvPr id="28674" name="Group 25">
            <a:extLst>
              <a:ext uri="{FF2B5EF4-FFF2-40B4-BE49-F238E27FC236}">
                <a16:creationId xmlns:a16="http://schemas.microsoft.com/office/drawing/2014/main" id="{D733D65D-6427-A847-B8F2-6E4792B20B1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4308477"/>
            <a:chOff x="287" y="282"/>
            <a:chExt cx="5184" cy="2714"/>
          </a:xfrm>
        </p:grpSpPr>
        <p:sp>
          <p:nvSpPr>
            <p:cNvPr id="28675" name="Rectangle 3">
              <a:extLst>
                <a:ext uri="{FF2B5EF4-FFF2-40B4-BE49-F238E27FC236}">
                  <a16:creationId xmlns:a16="http://schemas.microsoft.com/office/drawing/2014/main" id="{EA3471A9-1CBB-794C-B379-69E52368E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Spinal Nerves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28676" name="Group 23">
              <a:extLst>
                <a:ext uri="{FF2B5EF4-FFF2-40B4-BE49-F238E27FC236}">
                  <a16:creationId xmlns:a16="http://schemas.microsoft.com/office/drawing/2014/main" id="{EEC696AC-C564-3742-BB2B-86A4984120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2" y="948"/>
              <a:ext cx="3633" cy="2048"/>
              <a:chOff x="732" y="1152"/>
              <a:chExt cx="3633" cy="2048"/>
            </a:xfrm>
          </p:grpSpPr>
          <p:sp>
            <p:nvSpPr>
              <p:cNvPr id="28677" name="Text Box 6">
                <a:extLst>
                  <a:ext uri="{FF2B5EF4-FFF2-40B4-BE49-F238E27FC236}">
                    <a16:creationId xmlns:a16="http://schemas.microsoft.com/office/drawing/2014/main" id="{2780A34B-47AE-CB46-A7CD-AA0029D39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5" y="3036"/>
                <a:ext cx="90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http://www.csus.edu</a:t>
                </a:r>
                <a:endParaRPr lang="en-US" altLang="en-US" sz="1800" dirty="0"/>
              </a:p>
            </p:txBody>
          </p:sp>
          <p:sp>
            <p:nvSpPr>
              <p:cNvPr id="28678" name="Text Box 9">
                <a:extLst>
                  <a:ext uri="{FF2B5EF4-FFF2-40B4-BE49-F238E27FC236}">
                    <a16:creationId xmlns:a16="http://schemas.microsoft.com/office/drawing/2014/main" id="{9358F9A1-440C-434A-BD3A-C90DB406D1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" y="1882"/>
                <a:ext cx="955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Spinal </a:t>
                </a:r>
              </a:p>
              <a:p>
                <a:pPr algn="ctr" eaLnBrk="1" hangingPunct="1">
                  <a:lnSpc>
                    <a:spcPts val="186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nerve</a:t>
                </a:r>
              </a:p>
            </p:txBody>
          </p:sp>
          <p:pic>
            <p:nvPicPr>
              <p:cNvPr id="28679" name="Picture 15" descr="scXsect0">
                <a:extLst>
                  <a:ext uri="{FF2B5EF4-FFF2-40B4-BE49-F238E27FC236}">
                    <a16:creationId xmlns:a16="http://schemas.microsoft.com/office/drawing/2014/main" id="{980A704E-C57D-8348-AFF4-235DCFEF54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0" y="1152"/>
                <a:ext cx="2485" cy="1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08426" name="Line 10">
                <a:extLst>
                  <a:ext uri="{FF2B5EF4-FFF2-40B4-BE49-F238E27FC236}">
                    <a16:creationId xmlns:a16="http://schemas.microsoft.com/office/drawing/2014/main" id="{93F63E01-8471-C04A-A214-2E99200066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36525">
                <a:off x="1480" y="2161"/>
                <a:ext cx="518" cy="113"/>
              </a:xfrm>
              <a:prstGeom prst="line">
                <a:avLst/>
              </a:prstGeom>
              <a:noFill/>
              <a:ln w="146050">
                <a:solidFill>
                  <a:srgbClr val="000080">
                    <a:alpha val="74739"/>
                  </a:srgbClr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5">
            <a:extLst>
              <a:ext uri="{FF2B5EF4-FFF2-40B4-BE49-F238E27FC236}">
                <a16:creationId xmlns:a16="http://schemas.microsoft.com/office/drawing/2014/main" id="{B1728847-BE4C-854B-82C6-74DF4DC86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256B55-2DEC-464E-862C-F46F9692C28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grpSp>
        <p:nvGrpSpPr>
          <p:cNvPr id="30722" name="Group 17">
            <a:extLst>
              <a:ext uri="{FF2B5EF4-FFF2-40B4-BE49-F238E27FC236}">
                <a16:creationId xmlns:a16="http://schemas.microsoft.com/office/drawing/2014/main" id="{50658A15-4C41-1142-8519-AA5A1964BEA8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30723" name="Rectangle 2">
              <a:extLst>
                <a:ext uri="{FF2B5EF4-FFF2-40B4-BE49-F238E27FC236}">
                  <a16:creationId xmlns:a16="http://schemas.microsoft.com/office/drawing/2014/main" id="{883B3DBD-3C5E-D946-BE7D-D5599E6A2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Segments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0724" name="Text Box 3">
              <a:extLst>
                <a:ext uri="{FF2B5EF4-FFF2-40B4-BE49-F238E27FC236}">
                  <a16:creationId xmlns:a16="http://schemas.microsoft.com/office/drawing/2014/main" id="{6F4F25E6-020E-654C-95F9-ED884C5BC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13" cy="1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Eight pairs of cervical nerves, C1 through C8 (most superior location)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Twelve pairs of thoracic nerves, T1 through T12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Five pairs of lumbar nerves, L1 through L5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Five pairs of sacral nerves, S1 through S5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One pair of cocygeal nerves, Co1 (most inferior location)</a:t>
              </a:r>
            </a:p>
          </p:txBody>
        </p:sp>
        <p:grpSp>
          <p:nvGrpSpPr>
            <p:cNvPr id="30725" name="Group 31">
              <a:extLst>
                <a:ext uri="{FF2B5EF4-FFF2-40B4-BE49-F238E27FC236}">
                  <a16:creationId xmlns:a16="http://schemas.microsoft.com/office/drawing/2014/main" id="{94B6F2F9-A27E-6746-88C7-A97AE82F40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30726" name="Group 20">
                <a:extLst>
                  <a:ext uri="{FF2B5EF4-FFF2-40B4-BE49-F238E27FC236}">
                    <a16:creationId xmlns:a16="http://schemas.microsoft.com/office/drawing/2014/main" id="{F87F7D51-FB0A-8A44-B730-1088FC5B88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113557" name="Rectangle 21">
                  <a:extLst>
                    <a:ext uri="{FF2B5EF4-FFF2-40B4-BE49-F238E27FC236}">
                      <a16:creationId xmlns:a16="http://schemas.microsoft.com/office/drawing/2014/main" id="{2ED76BEA-09FC-3D46-AD58-8EA56E5486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13558" name="Rectangle 22">
                  <a:extLst>
                    <a:ext uri="{FF2B5EF4-FFF2-40B4-BE49-F238E27FC236}">
                      <a16:creationId xmlns:a16="http://schemas.microsoft.com/office/drawing/2014/main" id="{1D05DA56-DD80-6244-B28C-F590A17C7B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13559" name="Rectangle 23">
                  <a:extLst>
                    <a:ext uri="{FF2B5EF4-FFF2-40B4-BE49-F238E27FC236}">
                      <a16:creationId xmlns:a16="http://schemas.microsoft.com/office/drawing/2014/main" id="{F6830B33-962A-D246-B0C9-8FE2160175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0733" name="Text Box 24">
                  <a:extLst>
                    <a:ext uri="{FF2B5EF4-FFF2-40B4-BE49-F238E27FC236}">
                      <a16:creationId xmlns:a16="http://schemas.microsoft.com/office/drawing/2014/main" id="{3A5AA2F5-4FB7-B043-AC17-D0961A4C36E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446</a:t>
                  </a:r>
                  <a:endParaRPr lang="en-US" altLang="en-US" sz="1800" dirty="0"/>
                </a:p>
              </p:txBody>
            </p:sp>
            <p:sp>
              <p:nvSpPr>
                <p:cNvPr id="30734" name="Text Box 25">
                  <a:extLst>
                    <a:ext uri="{FF2B5EF4-FFF2-40B4-BE49-F238E27FC236}">
                      <a16:creationId xmlns:a16="http://schemas.microsoft.com/office/drawing/2014/main" id="{8608B96A-4309-6E4F-AF12-2D505B5E2E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497</a:t>
                  </a:r>
                  <a:endParaRPr lang="en-US" altLang="en-US" sz="1800" dirty="0"/>
                </a:p>
              </p:txBody>
            </p:sp>
            <p:sp>
              <p:nvSpPr>
                <p:cNvPr id="30735" name="Text Box 26">
                  <a:extLst>
                    <a:ext uri="{FF2B5EF4-FFF2-40B4-BE49-F238E27FC236}">
                      <a16:creationId xmlns:a16="http://schemas.microsoft.com/office/drawing/2014/main" id="{302DBB13-6790-9949-AF65-E7E4DFC658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464</a:t>
                  </a:r>
                  <a:endParaRPr lang="en-US" altLang="en-US" sz="1800" dirty="0"/>
                </a:p>
              </p:txBody>
            </p:sp>
          </p:grpSp>
          <p:grpSp>
            <p:nvGrpSpPr>
              <p:cNvPr id="30727" name="Group 27">
                <a:extLst>
                  <a:ext uri="{FF2B5EF4-FFF2-40B4-BE49-F238E27FC236}">
                    <a16:creationId xmlns:a16="http://schemas.microsoft.com/office/drawing/2014/main" id="{A3B43CCD-AB9F-6546-AACF-0CA3E2479C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3190" y="3671"/>
                <a:chExt cx="731" cy="213"/>
              </a:xfrm>
            </p:grpSpPr>
            <p:sp>
              <p:nvSpPr>
                <p:cNvPr id="2113564" name="Rectangle 28">
                  <a:extLst>
                    <a:ext uri="{FF2B5EF4-FFF2-40B4-BE49-F238E27FC236}">
                      <a16:creationId xmlns:a16="http://schemas.microsoft.com/office/drawing/2014/main" id="{C9874E9C-43C7-DF47-B2A6-E141F31D8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0729" name="Text Box 29">
                  <a:extLst>
                    <a:ext uri="{FF2B5EF4-FFF2-40B4-BE49-F238E27FC236}">
                      <a16:creationId xmlns:a16="http://schemas.microsoft.com/office/drawing/2014/main" id="{5E97D500-272A-824A-BC74-7823E86DE5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13.2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>
            <a:extLst>
              <a:ext uri="{FF2B5EF4-FFF2-40B4-BE49-F238E27FC236}">
                <a16:creationId xmlns:a16="http://schemas.microsoft.com/office/drawing/2014/main" id="{B2FB8D7E-859F-C54C-8726-62462FF53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544F09-A696-CF43-86A5-AED629C3434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grpSp>
        <p:nvGrpSpPr>
          <p:cNvPr id="32770" name="Group 51">
            <a:extLst>
              <a:ext uri="{FF2B5EF4-FFF2-40B4-BE49-F238E27FC236}">
                <a16:creationId xmlns:a16="http://schemas.microsoft.com/office/drawing/2014/main" id="{77E2BC08-15E6-5D4A-99AE-760C2226825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32771" name="Rectangle 2">
              <a:extLst>
                <a:ext uri="{FF2B5EF4-FFF2-40B4-BE49-F238E27FC236}">
                  <a16:creationId xmlns:a16="http://schemas.microsoft.com/office/drawing/2014/main" id="{6CBADB5C-5698-3840-A290-72061EC78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  <a:latin typeface="+mn-lt"/>
                </a:rPr>
                <a:t>Posterior </a:t>
              </a:r>
              <a:r>
                <a:rPr lang="en-US" altLang="en-US" sz="2800" dirty="0">
                  <a:solidFill>
                    <a:srgbClr val="333333"/>
                  </a:solidFill>
                </a:rPr>
                <a:t>Roots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2772" name="Group 36">
              <a:extLst>
                <a:ext uri="{FF2B5EF4-FFF2-40B4-BE49-F238E27FC236}">
                  <a16:creationId xmlns:a16="http://schemas.microsoft.com/office/drawing/2014/main" id="{6500EB6B-F74E-9A47-AF21-E2F0D96663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95" cy="1303"/>
              <a:chOff x="515" y="970"/>
              <a:chExt cx="4695" cy="1303"/>
            </a:xfrm>
          </p:grpSpPr>
          <p:sp>
            <p:nvSpPr>
              <p:cNvPr id="32784" name="Text Box 3">
                <a:extLst>
                  <a:ext uri="{FF2B5EF4-FFF2-40B4-BE49-F238E27FC236}">
                    <a16:creationId xmlns:a16="http://schemas.microsoft.com/office/drawing/2014/main" id="{05AA5D1C-3BC9-D143-8F9C-F42F78F51B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95" cy="10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Two bundles of axons, called roots, connect each spinal nerve to a segment of the spinal cord by even smaller bundles of axons known as rootlets.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A posterior root and its rootlets contain sensory axons to conduct nerve impulses from the sensory receptors in the skin, muscles, and internal organs to the CNS.</a:t>
                </a:r>
              </a:p>
            </p:txBody>
          </p:sp>
          <p:sp>
            <p:nvSpPr>
              <p:cNvPr id="32785" name="Text Box 12">
                <a:extLst>
                  <a:ext uri="{FF2B5EF4-FFF2-40B4-BE49-F238E27FC236}">
                    <a16:creationId xmlns:a16="http://schemas.microsoft.com/office/drawing/2014/main" id="{11A5C65C-EC01-6D4B-8DE7-F35001601F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8" y="2042"/>
                <a:ext cx="220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Nerve impulse = action potential.</a:t>
                </a:r>
              </a:p>
            </p:txBody>
          </p:sp>
        </p:grpSp>
        <p:grpSp>
          <p:nvGrpSpPr>
            <p:cNvPr id="32773" name="Group 50">
              <a:extLst>
                <a:ext uri="{FF2B5EF4-FFF2-40B4-BE49-F238E27FC236}">
                  <a16:creationId xmlns:a16="http://schemas.microsoft.com/office/drawing/2014/main" id="{5A781321-289E-9C40-A5F5-F02F670313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32774" name="Group 39">
                <a:extLst>
                  <a:ext uri="{FF2B5EF4-FFF2-40B4-BE49-F238E27FC236}">
                    <a16:creationId xmlns:a16="http://schemas.microsoft.com/office/drawing/2014/main" id="{88643ED9-4510-AC46-B320-C92BD3BFBF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40872" name="Rectangle 40">
                  <a:extLst>
                    <a:ext uri="{FF2B5EF4-FFF2-40B4-BE49-F238E27FC236}">
                      <a16:creationId xmlns:a16="http://schemas.microsoft.com/office/drawing/2014/main" id="{06ED2CF4-B016-5349-BD98-434EC18493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0873" name="Rectangle 41">
                  <a:extLst>
                    <a:ext uri="{FF2B5EF4-FFF2-40B4-BE49-F238E27FC236}">
                      <a16:creationId xmlns:a16="http://schemas.microsoft.com/office/drawing/2014/main" id="{C960596C-EC62-EB4A-8EF0-C8B1502345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0874" name="Rectangle 42">
                  <a:extLst>
                    <a:ext uri="{FF2B5EF4-FFF2-40B4-BE49-F238E27FC236}">
                      <a16:creationId xmlns:a16="http://schemas.microsoft.com/office/drawing/2014/main" id="{DB530BBD-0936-8C45-9869-016752A299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2781" name="Text Box 43">
                  <a:extLst>
                    <a:ext uri="{FF2B5EF4-FFF2-40B4-BE49-F238E27FC236}">
                      <a16:creationId xmlns:a16="http://schemas.microsoft.com/office/drawing/2014/main" id="{BBA2BFD5-22DE-9947-885D-F51E7BF4E3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446</a:t>
                  </a:r>
                  <a:endParaRPr lang="en-US" altLang="en-US" sz="1800" dirty="0"/>
                </a:p>
              </p:txBody>
            </p:sp>
            <p:sp>
              <p:nvSpPr>
                <p:cNvPr id="32782" name="Text Box 44">
                  <a:extLst>
                    <a:ext uri="{FF2B5EF4-FFF2-40B4-BE49-F238E27FC236}">
                      <a16:creationId xmlns:a16="http://schemas.microsoft.com/office/drawing/2014/main" id="{3BF6D89B-73AD-944C-BB2E-569E731F010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497</a:t>
                  </a:r>
                  <a:endParaRPr lang="en-US" altLang="en-US" sz="1800" dirty="0"/>
                </a:p>
              </p:txBody>
            </p:sp>
            <p:sp>
              <p:nvSpPr>
                <p:cNvPr id="32783" name="Text Box 45">
                  <a:extLst>
                    <a:ext uri="{FF2B5EF4-FFF2-40B4-BE49-F238E27FC236}">
                      <a16:creationId xmlns:a16="http://schemas.microsoft.com/office/drawing/2014/main" id="{4B0008FF-BA2E-7B4A-9005-C46DA458DC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464</a:t>
                  </a:r>
                  <a:endParaRPr lang="en-US" altLang="en-US" sz="1800" dirty="0"/>
                </a:p>
              </p:txBody>
            </p:sp>
          </p:grpSp>
          <p:grpSp>
            <p:nvGrpSpPr>
              <p:cNvPr id="32775" name="Group 46">
                <a:extLst>
                  <a:ext uri="{FF2B5EF4-FFF2-40B4-BE49-F238E27FC236}">
                    <a16:creationId xmlns:a16="http://schemas.microsoft.com/office/drawing/2014/main" id="{FCBFCFCE-9A4C-874D-9054-88E0B90D34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2040879" name="Rectangle 47">
                  <a:extLst>
                    <a:ext uri="{FF2B5EF4-FFF2-40B4-BE49-F238E27FC236}">
                      <a16:creationId xmlns:a16="http://schemas.microsoft.com/office/drawing/2014/main" id="{8DCFCFB9-FC0C-F147-90C0-B05EA219FF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2777" name="Text Box 48">
                  <a:extLst>
                    <a:ext uri="{FF2B5EF4-FFF2-40B4-BE49-F238E27FC236}">
                      <a16:creationId xmlns:a16="http://schemas.microsoft.com/office/drawing/2014/main" id="{00623EB2-4407-1643-A9A0-173A2F17B0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5">
            <a:extLst>
              <a:ext uri="{FF2B5EF4-FFF2-40B4-BE49-F238E27FC236}">
                <a16:creationId xmlns:a16="http://schemas.microsoft.com/office/drawing/2014/main" id="{368CA2B5-EDE1-1D40-A017-2D8B141B7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D1BE76-E308-6F4C-9FA4-D0D1CC19165B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grpSp>
        <p:nvGrpSpPr>
          <p:cNvPr id="34818" name="Group 30">
            <a:extLst>
              <a:ext uri="{FF2B5EF4-FFF2-40B4-BE49-F238E27FC236}">
                <a16:creationId xmlns:a16="http://schemas.microsoft.com/office/drawing/2014/main" id="{21D81991-4A4F-0841-B5F8-C8693D9700DD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34819" name="Rectangle 3">
              <a:extLst>
                <a:ext uri="{FF2B5EF4-FFF2-40B4-BE49-F238E27FC236}">
                  <a16:creationId xmlns:a16="http://schemas.microsoft.com/office/drawing/2014/main" id="{91946821-48CD-1547-8587-0625C9A7E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Anterior Roots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4820" name="Text Box 5">
              <a:extLst>
                <a:ext uri="{FF2B5EF4-FFF2-40B4-BE49-F238E27FC236}">
                  <a16:creationId xmlns:a16="http://schemas.microsoft.com/office/drawing/2014/main" id="{F88748FD-4866-0042-8DDD-0939746BB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479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posterior root has a swelling, called a posterior root ganglion, that contains the cell bodies of sensory neurons.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anterior root and its rootlets contain motor axons to conduct nerves impulses from the CNS to skeletal muscles and exocrine glands in the skin.</a:t>
              </a:r>
            </a:p>
          </p:txBody>
        </p:sp>
        <p:grpSp>
          <p:nvGrpSpPr>
            <p:cNvPr id="34821" name="Group 17">
              <a:extLst>
                <a:ext uri="{FF2B5EF4-FFF2-40B4-BE49-F238E27FC236}">
                  <a16:creationId xmlns:a16="http://schemas.microsoft.com/office/drawing/2014/main" id="{8EB01F28-F461-354F-B030-AC0BDAA6E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119698" name="Rectangle 18">
                <a:extLst>
                  <a:ext uri="{FF2B5EF4-FFF2-40B4-BE49-F238E27FC236}">
                    <a16:creationId xmlns:a16="http://schemas.microsoft.com/office/drawing/2014/main" id="{C755E9E2-99A2-034B-9D01-0C2AF3DE1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19699" name="Rectangle 19">
                <a:extLst>
                  <a:ext uri="{FF2B5EF4-FFF2-40B4-BE49-F238E27FC236}">
                    <a16:creationId xmlns:a16="http://schemas.microsoft.com/office/drawing/2014/main" id="{0339500A-0EDA-FE4D-93AC-6BA65759C5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19700" name="Rectangle 20">
                <a:extLst>
                  <a:ext uri="{FF2B5EF4-FFF2-40B4-BE49-F238E27FC236}">
                    <a16:creationId xmlns:a16="http://schemas.microsoft.com/office/drawing/2014/main" id="{9AE8FEDA-ED72-1645-BA38-02F891944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828" name="Text Box 21">
                <a:extLst>
                  <a:ext uri="{FF2B5EF4-FFF2-40B4-BE49-F238E27FC236}">
                    <a16:creationId xmlns:a16="http://schemas.microsoft.com/office/drawing/2014/main" id="{FB529FEC-637A-DC4A-8AE1-EA6B71F694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446</a:t>
                </a:r>
                <a:endParaRPr lang="en-US" altLang="en-US" sz="1800" dirty="0"/>
              </a:p>
            </p:txBody>
          </p:sp>
          <p:sp>
            <p:nvSpPr>
              <p:cNvPr id="34829" name="Text Box 22">
                <a:extLst>
                  <a:ext uri="{FF2B5EF4-FFF2-40B4-BE49-F238E27FC236}">
                    <a16:creationId xmlns:a16="http://schemas.microsoft.com/office/drawing/2014/main" id="{4862EA20-DD41-404F-B942-F2957B69E4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498</a:t>
                </a:r>
                <a:endParaRPr lang="en-US" altLang="en-US" sz="1800" dirty="0"/>
              </a:p>
            </p:txBody>
          </p:sp>
          <p:sp>
            <p:nvSpPr>
              <p:cNvPr id="34830" name="Text Box 23">
                <a:extLst>
                  <a:ext uri="{FF2B5EF4-FFF2-40B4-BE49-F238E27FC236}">
                    <a16:creationId xmlns:a16="http://schemas.microsoft.com/office/drawing/2014/main" id="{517E435A-4381-3D42-9C45-1A9D1DE08A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464</a:t>
                </a:r>
                <a:endParaRPr lang="en-US" altLang="en-US" sz="1800" dirty="0"/>
              </a:p>
            </p:txBody>
          </p:sp>
        </p:grpSp>
        <p:grpSp>
          <p:nvGrpSpPr>
            <p:cNvPr id="34822" name="Group 24">
              <a:extLst>
                <a:ext uri="{FF2B5EF4-FFF2-40B4-BE49-F238E27FC236}">
                  <a16:creationId xmlns:a16="http://schemas.microsoft.com/office/drawing/2014/main" id="{C5B1E754-8A6A-C04D-857E-6287959D88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6" y="3671"/>
              <a:ext cx="731" cy="213"/>
              <a:chOff x="3190" y="3671"/>
              <a:chExt cx="731" cy="213"/>
            </a:xfrm>
          </p:grpSpPr>
          <p:sp>
            <p:nvSpPr>
              <p:cNvPr id="2119705" name="Rectangle 25">
                <a:extLst>
                  <a:ext uri="{FF2B5EF4-FFF2-40B4-BE49-F238E27FC236}">
                    <a16:creationId xmlns:a16="http://schemas.microsoft.com/office/drawing/2014/main" id="{C16CA477-F43B-0C43-AB33-BF6CC6CA9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0" y="3671"/>
                <a:ext cx="731" cy="213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824" name="Text Box 26">
                <a:extLst>
                  <a:ext uri="{FF2B5EF4-FFF2-40B4-BE49-F238E27FC236}">
                    <a16:creationId xmlns:a16="http://schemas.microsoft.com/office/drawing/2014/main" id="{F60A77FD-331F-5E4B-96A8-E82026CC8B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6" y="3687"/>
                <a:ext cx="642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Figure 13.3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5">
            <a:extLst>
              <a:ext uri="{FF2B5EF4-FFF2-40B4-BE49-F238E27FC236}">
                <a16:creationId xmlns:a16="http://schemas.microsoft.com/office/drawing/2014/main" id="{0F48091E-2F89-4541-BEE6-A93C6E776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CF5E4B-EADD-0F47-BD2C-B65EFEE36AA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grpSp>
        <p:nvGrpSpPr>
          <p:cNvPr id="36866" name="Group 41">
            <a:extLst>
              <a:ext uri="{FF2B5EF4-FFF2-40B4-BE49-F238E27FC236}">
                <a16:creationId xmlns:a16="http://schemas.microsoft.com/office/drawing/2014/main" id="{41F0D953-B298-5947-810C-7A520F952D7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054601"/>
            <a:chOff x="287" y="282"/>
            <a:chExt cx="5184" cy="3184"/>
          </a:xfrm>
        </p:grpSpPr>
        <p:sp>
          <p:nvSpPr>
            <p:cNvPr id="36867" name="Rectangle 2">
              <a:extLst>
                <a:ext uri="{FF2B5EF4-FFF2-40B4-BE49-F238E27FC236}">
                  <a16:creationId xmlns:a16="http://schemas.microsoft.com/office/drawing/2014/main" id="{311D0AB7-19EC-974A-87F7-372768969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Posterior Roots and Anterior Roots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36868" name="Group 39">
              <a:extLst>
                <a:ext uri="{FF2B5EF4-FFF2-40B4-BE49-F238E27FC236}">
                  <a16:creationId xmlns:a16="http://schemas.microsoft.com/office/drawing/2014/main" id="{403310EF-E0D0-5E47-821B-D205AC3042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5" y="948"/>
              <a:ext cx="4093" cy="2518"/>
              <a:chOff x="995" y="1144"/>
              <a:chExt cx="4093" cy="2518"/>
            </a:xfrm>
          </p:grpSpPr>
          <p:pic>
            <p:nvPicPr>
              <p:cNvPr id="36869" name="Picture 31" descr="scXsect0">
                <a:extLst>
                  <a:ext uri="{FF2B5EF4-FFF2-40B4-BE49-F238E27FC236}">
                    <a16:creationId xmlns:a16="http://schemas.microsoft.com/office/drawing/2014/main" id="{57855FC2-50E9-7B48-BA4E-45152DE39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5" y="1144"/>
                <a:ext cx="2500" cy="1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870" name="Text Box 13">
                <a:extLst>
                  <a:ext uri="{FF2B5EF4-FFF2-40B4-BE49-F238E27FC236}">
                    <a16:creationId xmlns:a16="http://schemas.microsoft.com/office/drawing/2014/main" id="{47ABCEDE-DCA2-FC47-87E6-002BB4DF3E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3" y="3015"/>
                <a:ext cx="90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http://www.csus.edu</a:t>
                </a:r>
                <a:endParaRPr lang="en-US" altLang="en-US" sz="1800" dirty="0"/>
              </a:p>
            </p:txBody>
          </p:sp>
          <p:sp>
            <p:nvSpPr>
              <p:cNvPr id="36871" name="Text Box 16">
                <a:extLst>
                  <a:ext uri="{FF2B5EF4-FFF2-40B4-BE49-F238E27FC236}">
                    <a16:creationId xmlns:a16="http://schemas.microsoft.com/office/drawing/2014/main" id="{54565972-E36B-AF4B-8434-6CB6403776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9" y="2036"/>
                <a:ext cx="1189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Posterior root and its ganglion (sensory)</a:t>
                </a:r>
              </a:p>
            </p:txBody>
          </p:sp>
          <p:sp>
            <p:nvSpPr>
              <p:cNvPr id="36872" name="Text Box 17">
                <a:extLst>
                  <a:ext uri="{FF2B5EF4-FFF2-40B4-BE49-F238E27FC236}">
                    <a16:creationId xmlns:a16="http://schemas.microsoft.com/office/drawing/2014/main" id="{49F07F79-D746-5246-96F1-B994B12E8C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0" y="3297"/>
                <a:ext cx="962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ts val="186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011893"/>
                    </a:solidFill>
                  </a:rPr>
                  <a:t>Anterior root (motor)</a:t>
                </a:r>
              </a:p>
            </p:txBody>
          </p:sp>
          <p:sp>
            <p:nvSpPr>
              <p:cNvPr id="2096148" name="Line 20">
                <a:extLst>
                  <a:ext uri="{FF2B5EF4-FFF2-40B4-BE49-F238E27FC236}">
                    <a16:creationId xmlns:a16="http://schemas.microsoft.com/office/drawing/2014/main" id="{005D9B49-B740-1F48-9103-C0B3D5B215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39" y="2286"/>
                <a:ext cx="454" cy="70"/>
              </a:xfrm>
              <a:prstGeom prst="line">
                <a:avLst/>
              </a:prstGeom>
              <a:noFill/>
              <a:ln w="127000">
                <a:solidFill>
                  <a:srgbClr val="000080">
                    <a:alpha val="74000"/>
                  </a:srgbClr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96152" name="Line 24">
                <a:extLst>
                  <a:ext uri="{FF2B5EF4-FFF2-40B4-BE49-F238E27FC236}">
                    <a16:creationId xmlns:a16="http://schemas.microsoft.com/office/drawing/2014/main" id="{DDB5F30A-74FC-0E4E-8489-DD9B2D015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0" y="2832"/>
                <a:ext cx="152" cy="432"/>
              </a:xfrm>
              <a:prstGeom prst="line">
                <a:avLst/>
              </a:prstGeom>
              <a:noFill/>
              <a:ln w="127000">
                <a:solidFill>
                  <a:srgbClr val="000080">
                    <a:alpha val="74928"/>
                  </a:srgbClr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5">
            <a:extLst>
              <a:ext uri="{FF2B5EF4-FFF2-40B4-BE49-F238E27FC236}">
                <a16:creationId xmlns:a16="http://schemas.microsoft.com/office/drawing/2014/main" id="{6571312D-EFD5-3D4F-86BF-3793F8104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2291F3E-B70B-1B4A-95E7-3976C744055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38914" name="Group 17">
            <a:extLst>
              <a:ext uri="{FF2B5EF4-FFF2-40B4-BE49-F238E27FC236}">
                <a16:creationId xmlns:a16="http://schemas.microsoft.com/office/drawing/2014/main" id="{C019781B-8673-EE43-81A8-D8BF0933026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38915" name="Rectangle 2">
              <a:extLst>
                <a:ext uri="{FF2B5EF4-FFF2-40B4-BE49-F238E27FC236}">
                  <a16:creationId xmlns:a16="http://schemas.microsoft.com/office/drawing/2014/main" id="{DBD003CA-68E8-554A-AAAA-AAC5374E3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Spinal Cord Section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38916" name="Text Box 3">
              <a:extLst>
                <a:ext uri="{FF2B5EF4-FFF2-40B4-BE49-F238E27FC236}">
                  <a16:creationId xmlns:a16="http://schemas.microsoft.com/office/drawing/2014/main" id="{41797AA4-6968-E24B-8455-F17C0CFF3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462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freshly-dissected section of spinal cord shows white matter and an inner core of gray matter.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A transverse section of the spinal cord is shown on the next slide.</a:t>
              </a:r>
            </a:p>
          </p:txBody>
        </p:sp>
        <p:grpSp>
          <p:nvGrpSpPr>
            <p:cNvPr id="38917" name="Group 39">
              <a:extLst>
                <a:ext uri="{FF2B5EF4-FFF2-40B4-BE49-F238E27FC236}">
                  <a16:creationId xmlns:a16="http://schemas.microsoft.com/office/drawing/2014/main" id="{88340302-F122-4644-AF1F-473AC26E1A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38918" name="Group 26">
                <a:extLst>
                  <a:ext uri="{FF2B5EF4-FFF2-40B4-BE49-F238E27FC236}">
                    <a16:creationId xmlns:a16="http://schemas.microsoft.com/office/drawing/2014/main" id="{FCB8EE08-8747-3C4E-A552-AE9FA48E91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42907" name="Rectangle 27">
                  <a:extLst>
                    <a:ext uri="{FF2B5EF4-FFF2-40B4-BE49-F238E27FC236}">
                      <a16:creationId xmlns:a16="http://schemas.microsoft.com/office/drawing/2014/main" id="{BCF8230E-DE6B-B74E-BBEF-27520ED4D2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2908" name="Rectangle 28">
                  <a:extLst>
                    <a:ext uri="{FF2B5EF4-FFF2-40B4-BE49-F238E27FC236}">
                      <a16:creationId xmlns:a16="http://schemas.microsoft.com/office/drawing/2014/main" id="{5997540E-9438-E548-BD20-6686A68AAC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2909" name="Rectangle 29">
                  <a:extLst>
                    <a:ext uri="{FF2B5EF4-FFF2-40B4-BE49-F238E27FC236}">
                      <a16:creationId xmlns:a16="http://schemas.microsoft.com/office/drawing/2014/main" id="{3ACF27E8-59F1-C749-B966-DB2D66C3D8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8925" name="Text Box 30">
                  <a:extLst>
                    <a:ext uri="{FF2B5EF4-FFF2-40B4-BE49-F238E27FC236}">
                      <a16:creationId xmlns:a16="http://schemas.microsoft.com/office/drawing/2014/main" id="{24E4C54A-13E1-CE47-9C4C-4F8E5CE93A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447</a:t>
                  </a:r>
                  <a:endParaRPr lang="en-US" altLang="en-US" sz="1800" dirty="0"/>
                </a:p>
              </p:txBody>
            </p:sp>
            <p:sp>
              <p:nvSpPr>
                <p:cNvPr id="38926" name="Text Box 31">
                  <a:extLst>
                    <a:ext uri="{FF2B5EF4-FFF2-40B4-BE49-F238E27FC236}">
                      <a16:creationId xmlns:a16="http://schemas.microsoft.com/office/drawing/2014/main" id="{B090F093-CE22-8B49-8529-92ABAC1EE19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498</a:t>
                  </a:r>
                  <a:endParaRPr lang="en-US" altLang="en-US" sz="1800" dirty="0"/>
                </a:p>
              </p:txBody>
            </p:sp>
            <p:sp>
              <p:nvSpPr>
                <p:cNvPr id="38927" name="Text Box 32">
                  <a:extLst>
                    <a:ext uri="{FF2B5EF4-FFF2-40B4-BE49-F238E27FC236}">
                      <a16:creationId xmlns:a16="http://schemas.microsoft.com/office/drawing/2014/main" id="{994D5D55-4D38-2B49-9993-69F767B7DEC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464</a:t>
                  </a:r>
                  <a:endParaRPr lang="en-US" altLang="en-US" sz="1800" dirty="0"/>
                </a:p>
              </p:txBody>
            </p:sp>
          </p:grpSp>
          <p:grpSp>
            <p:nvGrpSpPr>
              <p:cNvPr id="38919" name="Group 33">
                <a:extLst>
                  <a:ext uri="{FF2B5EF4-FFF2-40B4-BE49-F238E27FC236}">
                    <a16:creationId xmlns:a16="http://schemas.microsoft.com/office/drawing/2014/main" id="{84BFD661-4CCB-4B46-9DD7-098ADB6BFB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3190" y="3671"/>
                <a:chExt cx="731" cy="213"/>
              </a:xfrm>
            </p:grpSpPr>
            <p:sp>
              <p:nvSpPr>
                <p:cNvPr id="2042914" name="Rectangle 34">
                  <a:extLst>
                    <a:ext uri="{FF2B5EF4-FFF2-40B4-BE49-F238E27FC236}">
                      <a16:creationId xmlns:a16="http://schemas.microsoft.com/office/drawing/2014/main" id="{E7736720-BFC6-7542-B083-88A3EBEB58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8921" name="Text Box 35">
                  <a:extLst>
                    <a:ext uri="{FF2B5EF4-FFF2-40B4-BE49-F238E27FC236}">
                      <a16:creationId xmlns:a16="http://schemas.microsoft.com/office/drawing/2014/main" id="{2D019C64-1CD3-B44A-8A53-0695C79FFD5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5">
            <a:extLst>
              <a:ext uri="{FF2B5EF4-FFF2-40B4-BE49-F238E27FC236}">
                <a16:creationId xmlns:a16="http://schemas.microsoft.com/office/drawing/2014/main" id="{BBF9A501-3286-3845-8A9F-F497C3BCB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643BAF-8820-8E43-A892-23593FF5BCB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grpSp>
        <p:nvGrpSpPr>
          <p:cNvPr id="40962" name="Group 35">
            <a:extLst>
              <a:ext uri="{FF2B5EF4-FFF2-40B4-BE49-F238E27FC236}">
                <a16:creationId xmlns:a16="http://schemas.microsoft.com/office/drawing/2014/main" id="{F05F8C83-F933-D842-AF67-359B4CB3B86F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4541838"/>
            <a:chOff x="287" y="282"/>
            <a:chExt cx="5184" cy="2861"/>
          </a:xfrm>
        </p:grpSpPr>
        <p:sp>
          <p:nvSpPr>
            <p:cNvPr id="40963" name="Rectangle 2">
              <a:extLst>
                <a:ext uri="{FF2B5EF4-FFF2-40B4-BE49-F238E27FC236}">
                  <a16:creationId xmlns:a16="http://schemas.microsoft.com/office/drawing/2014/main" id="{967CD58C-EB41-294F-A795-998C7D82B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Spinal Cord Section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0964" name="Text Box 13">
              <a:extLst>
                <a:ext uri="{FF2B5EF4-FFF2-40B4-BE49-F238E27FC236}">
                  <a16:creationId xmlns:a16="http://schemas.microsoft.com/office/drawing/2014/main" id="{377C2150-C690-0742-AD92-F3963C75BD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3" y="1113"/>
              <a:ext cx="1753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77800" indent="-1778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Meninges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Central canal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Anterior median fissure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White matter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Gray matter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Posterior horn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Anterior horn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Lateral horn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3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Fiber tracts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20000"/>
                </a:spcAft>
                <a:buFont typeface="Times" pitchFamily="2" charset="0"/>
                <a:buChar char="-"/>
              </a:pPr>
              <a:r>
                <a:rPr lang="en-US" altLang="en-US" sz="1800" dirty="0">
                  <a:solidFill>
                    <a:schemeClr val="accent6"/>
                  </a:solidFill>
                </a:rPr>
                <a:t>Commissural fibers</a:t>
              </a:r>
            </a:p>
          </p:txBody>
        </p:sp>
        <p:grpSp>
          <p:nvGrpSpPr>
            <p:cNvPr id="40965" name="Group 34">
              <a:extLst>
                <a:ext uri="{FF2B5EF4-FFF2-40B4-BE49-F238E27FC236}">
                  <a16:creationId xmlns:a16="http://schemas.microsoft.com/office/drawing/2014/main" id="{B7F52F78-057E-A140-BDA8-E502431E3F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5" y="1008"/>
              <a:ext cx="2264" cy="2135"/>
              <a:chOff x="915" y="1008"/>
              <a:chExt cx="2264" cy="2135"/>
            </a:xfrm>
          </p:grpSpPr>
          <p:sp>
            <p:nvSpPr>
              <p:cNvPr id="40966" name="Text Box 12">
                <a:extLst>
                  <a:ext uri="{FF2B5EF4-FFF2-40B4-BE49-F238E27FC236}">
                    <a16:creationId xmlns:a16="http://schemas.microsoft.com/office/drawing/2014/main" id="{50FD6F83-A6DE-4948-BFCF-C1269350DF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3" y="2978"/>
                <a:ext cx="1306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https://www.biology.clc.uc.edu</a:t>
                </a:r>
                <a:endParaRPr lang="en-US" altLang="en-US" sz="1800" dirty="0"/>
              </a:p>
            </p:txBody>
          </p:sp>
          <p:pic>
            <p:nvPicPr>
              <p:cNvPr id="40967" name="Picture 20" descr="Spinal_Cord_PC271498_lbd">
                <a:extLst>
                  <a:ext uri="{FF2B5EF4-FFF2-40B4-BE49-F238E27FC236}">
                    <a16:creationId xmlns:a16="http://schemas.microsoft.com/office/drawing/2014/main" id="{7FF28A72-E071-6C4D-8BA4-70F81936BF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5" y="1008"/>
                <a:ext cx="2187" cy="1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5">
            <a:extLst>
              <a:ext uri="{FF2B5EF4-FFF2-40B4-BE49-F238E27FC236}">
                <a16:creationId xmlns:a16="http://schemas.microsoft.com/office/drawing/2014/main" id="{C314EEA3-8C63-C847-8686-D1CED88F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9A2591-5CFE-5C44-96E4-E7C86C320E1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grpSp>
        <p:nvGrpSpPr>
          <p:cNvPr id="43010" name="Group 17">
            <a:extLst>
              <a:ext uri="{FF2B5EF4-FFF2-40B4-BE49-F238E27FC236}">
                <a16:creationId xmlns:a16="http://schemas.microsoft.com/office/drawing/2014/main" id="{C1DE2844-AA49-F249-8D1C-0771B211A836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43011" name="Rectangle 2">
              <a:extLst>
                <a:ext uri="{FF2B5EF4-FFF2-40B4-BE49-F238E27FC236}">
                  <a16:creationId xmlns:a16="http://schemas.microsoft.com/office/drawing/2014/main" id="{B6093E2F-4315-334B-97DD-773FDCB92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Gray Matter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3012" name="Text Box 3">
              <a:extLst>
                <a:ext uri="{FF2B5EF4-FFF2-40B4-BE49-F238E27FC236}">
                  <a16:creationId xmlns:a16="http://schemas.microsoft.com/office/drawing/2014/main" id="{D714C6CE-C057-854B-883D-0065575765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92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posterior gray horns contain axons of sensory neurons, and cell bodies and axons of interneurons.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anterior gray horns contain somatic motor nuclei—clusters of cell bodies of somatic motor neurons that control the contraction of skeletal muscles.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lateral gray horns, found only in the thoracic and lumbar segments, contain motor nuclei for the autonomic nervous system.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These nuclei control the activity of smooth muscle, adrenal medulla, and exocrine glands.</a:t>
              </a:r>
            </a:p>
          </p:txBody>
        </p:sp>
        <p:grpSp>
          <p:nvGrpSpPr>
            <p:cNvPr id="43013" name="Group 38">
              <a:extLst>
                <a:ext uri="{FF2B5EF4-FFF2-40B4-BE49-F238E27FC236}">
                  <a16:creationId xmlns:a16="http://schemas.microsoft.com/office/drawing/2014/main" id="{0BB8E526-E91E-F542-A358-01E710902E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5" cy="213"/>
              <a:chOff x="582" y="3671"/>
              <a:chExt cx="2995" cy="213"/>
            </a:xfrm>
          </p:grpSpPr>
          <p:grpSp>
            <p:nvGrpSpPr>
              <p:cNvPr id="43014" name="Group 25">
                <a:extLst>
                  <a:ext uri="{FF2B5EF4-FFF2-40B4-BE49-F238E27FC236}">
                    <a16:creationId xmlns:a16="http://schemas.microsoft.com/office/drawing/2014/main" id="{CE186E79-4B0F-374F-9978-6746E683C5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44954" name="Rectangle 26">
                  <a:extLst>
                    <a:ext uri="{FF2B5EF4-FFF2-40B4-BE49-F238E27FC236}">
                      <a16:creationId xmlns:a16="http://schemas.microsoft.com/office/drawing/2014/main" id="{D12A2615-A3FB-D242-A020-35E3DE7C97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4955" name="Rectangle 27">
                  <a:extLst>
                    <a:ext uri="{FF2B5EF4-FFF2-40B4-BE49-F238E27FC236}">
                      <a16:creationId xmlns:a16="http://schemas.microsoft.com/office/drawing/2014/main" id="{C895CA38-0A35-3042-92F6-B45AADB56A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4956" name="Rectangle 28">
                  <a:extLst>
                    <a:ext uri="{FF2B5EF4-FFF2-40B4-BE49-F238E27FC236}">
                      <a16:creationId xmlns:a16="http://schemas.microsoft.com/office/drawing/2014/main" id="{E106C1B1-CCDA-964D-ACD5-9B0C260D8F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021" name="Text Box 29">
                  <a:extLst>
                    <a:ext uri="{FF2B5EF4-FFF2-40B4-BE49-F238E27FC236}">
                      <a16:creationId xmlns:a16="http://schemas.microsoft.com/office/drawing/2014/main" id="{FF32EB8F-F0C3-BC4D-8562-7085A9D72E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447</a:t>
                  </a:r>
                  <a:endParaRPr lang="en-US" altLang="en-US" sz="1800" dirty="0"/>
                </a:p>
              </p:txBody>
            </p:sp>
            <p:sp>
              <p:nvSpPr>
                <p:cNvPr id="43022" name="Text Box 30">
                  <a:extLst>
                    <a:ext uri="{FF2B5EF4-FFF2-40B4-BE49-F238E27FC236}">
                      <a16:creationId xmlns:a16="http://schemas.microsoft.com/office/drawing/2014/main" id="{A815C69D-D2DC-E644-9BF5-A3F3859B69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498</a:t>
                  </a:r>
                  <a:endParaRPr lang="en-US" altLang="en-US" sz="1800" dirty="0"/>
                </a:p>
              </p:txBody>
            </p:sp>
            <p:sp>
              <p:nvSpPr>
                <p:cNvPr id="43023" name="Text Box 31">
                  <a:extLst>
                    <a:ext uri="{FF2B5EF4-FFF2-40B4-BE49-F238E27FC236}">
                      <a16:creationId xmlns:a16="http://schemas.microsoft.com/office/drawing/2014/main" id="{9A8F1249-1A41-D74A-B8FE-1284F0AC62F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464</a:t>
                  </a:r>
                  <a:endParaRPr lang="en-US" altLang="en-US" sz="1800" dirty="0"/>
                </a:p>
              </p:txBody>
            </p:sp>
          </p:grpSp>
          <p:grpSp>
            <p:nvGrpSpPr>
              <p:cNvPr id="43015" name="Group 32">
                <a:extLst>
                  <a:ext uri="{FF2B5EF4-FFF2-40B4-BE49-F238E27FC236}">
                    <a16:creationId xmlns:a16="http://schemas.microsoft.com/office/drawing/2014/main" id="{C67CDE57-A1F6-F749-9DF5-FB9C3F3B0A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731" cy="213"/>
                <a:chOff x="3190" y="3671"/>
                <a:chExt cx="731" cy="213"/>
              </a:xfrm>
            </p:grpSpPr>
            <p:sp>
              <p:nvSpPr>
                <p:cNvPr id="2044961" name="Rectangle 33">
                  <a:extLst>
                    <a:ext uri="{FF2B5EF4-FFF2-40B4-BE49-F238E27FC236}">
                      <a16:creationId xmlns:a16="http://schemas.microsoft.com/office/drawing/2014/main" id="{EA08C600-B561-8144-8FC3-A7F66AD3C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017" name="Text Box 34">
                  <a:extLst>
                    <a:ext uri="{FF2B5EF4-FFF2-40B4-BE49-F238E27FC236}">
                      <a16:creationId xmlns:a16="http://schemas.microsoft.com/office/drawing/2014/main" id="{18367426-4BF1-DB42-AC04-E64E87340F1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Number Placeholder 5">
            <a:extLst>
              <a:ext uri="{FF2B5EF4-FFF2-40B4-BE49-F238E27FC236}">
                <a16:creationId xmlns:a16="http://schemas.microsoft.com/office/drawing/2014/main" id="{A0510CF6-5F64-764F-BE4A-2E0DC0750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189538-3FC1-B04C-A672-36E31396E3B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grpSp>
        <p:nvGrpSpPr>
          <p:cNvPr id="45058" name="Group 39">
            <a:extLst>
              <a:ext uri="{FF2B5EF4-FFF2-40B4-BE49-F238E27FC236}">
                <a16:creationId xmlns:a16="http://schemas.microsoft.com/office/drawing/2014/main" id="{988390B2-44DF-9747-93E2-9D17DCF0DB3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9263"/>
            <a:ext cx="8229600" cy="5716587"/>
            <a:chOff x="288" y="283"/>
            <a:chExt cx="5184" cy="3601"/>
          </a:xfrm>
        </p:grpSpPr>
        <p:sp>
          <p:nvSpPr>
            <p:cNvPr id="45059" name="Rectangle 2">
              <a:extLst>
                <a:ext uri="{FF2B5EF4-FFF2-40B4-BE49-F238E27FC236}">
                  <a16:creationId xmlns:a16="http://schemas.microsoft.com/office/drawing/2014/main" id="{E121EB59-425F-014B-980D-2DF12F370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White Matter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5060" name="Text Box 3">
              <a:extLst>
                <a:ext uri="{FF2B5EF4-FFF2-40B4-BE49-F238E27FC236}">
                  <a16:creationId xmlns:a16="http://schemas.microsoft.com/office/drawing/2014/main" id="{38B4FFF8-83FD-184F-9F74-5230136C54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18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White matter is organized in columns in the spinal cord.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columns consist of bundles of myelinated axons that have either a common origin or destination and carry similar types of information.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bundles, which can extend long distances in the spinal cord, are called fiber tracts in the CNS.</a:t>
              </a:r>
            </a:p>
          </p:txBody>
        </p:sp>
        <p:grpSp>
          <p:nvGrpSpPr>
            <p:cNvPr id="45061" name="Group 37">
              <a:extLst>
                <a:ext uri="{FF2B5EF4-FFF2-40B4-BE49-F238E27FC236}">
                  <a16:creationId xmlns:a16="http://schemas.microsoft.com/office/drawing/2014/main" id="{722E93A2-172F-3940-92F1-83C108C6FC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45062" name="Group 26">
                <a:extLst>
                  <a:ext uri="{FF2B5EF4-FFF2-40B4-BE49-F238E27FC236}">
                    <a16:creationId xmlns:a16="http://schemas.microsoft.com/office/drawing/2014/main" id="{65CE21BC-B5B2-4C41-88CB-5367D2AA4A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47003" name="Rectangle 27">
                  <a:extLst>
                    <a:ext uri="{FF2B5EF4-FFF2-40B4-BE49-F238E27FC236}">
                      <a16:creationId xmlns:a16="http://schemas.microsoft.com/office/drawing/2014/main" id="{9E4DF9BA-D530-0D4D-9C8F-6B15FB6B69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7004" name="Rectangle 28">
                  <a:extLst>
                    <a:ext uri="{FF2B5EF4-FFF2-40B4-BE49-F238E27FC236}">
                      <a16:creationId xmlns:a16="http://schemas.microsoft.com/office/drawing/2014/main" id="{71A5C5DE-D38A-AF4E-97FC-57B5BB88AA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7005" name="Rectangle 29">
                  <a:extLst>
                    <a:ext uri="{FF2B5EF4-FFF2-40B4-BE49-F238E27FC236}">
                      <a16:creationId xmlns:a16="http://schemas.microsoft.com/office/drawing/2014/main" id="{A24BBC5C-C6ED-C74B-AB3B-98CA4E8BB6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069" name="Text Box 30">
                  <a:extLst>
                    <a:ext uri="{FF2B5EF4-FFF2-40B4-BE49-F238E27FC236}">
                      <a16:creationId xmlns:a16="http://schemas.microsoft.com/office/drawing/2014/main" id="{BA3742B4-F2BB-5E44-920F-2B5C2948400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447</a:t>
                  </a:r>
                  <a:endParaRPr lang="en-US" altLang="en-US" sz="1800" dirty="0"/>
                </a:p>
              </p:txBody>
            </p:sp>
            <p:sp>
              <p:nvSpPr>
                <p:cNvPr id="45070" name="Text Box 31">
                  <a:extLst>
                    <a:ext uri="{FF2B5EF4-FFF2-40B4-BE49-F238E27FC236}">
                      <a16:creationId xmlns:a16="http://schemas.microsoft.com/office/drawing/2014/main" id="{F74BA943-0C44-7149-B598-D63FC7AEA2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498</a:t>
                  </a:r>
                  <a:endParaRPr lang="en-US" altLang="en-US" sz="1800" dirty="0"/>
                </a:p>
              </p:txBody>
            </p:sp>
            <p:sp>
              <p:nvSpPr>
                <p:cNvPr id="45071" name="Text Box 32">
                  <a:extLst>
                    <a:ext uri="{FF2B5EF4-FFF2-40B4-BE49-F238E27FC236}">
                      <a16:creationId xmlns:a16="http://schemas.microsoft.com/office/drawing/2014/main" id="{6CFBB06B-530D-0641-B6E1-27BB0E4E4E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464</a:t>
                  </a:r>
                  <a:endParaRPr lang="en-US" altLang="en-US" sz="1800" dirty="0"/>
                </a:p>
              </p:txBody>
            </p:sp>
          </p:grpSp>
          <p:grpSp>
            <p:nvGrpSpPr>
              <p:cNvPr id="45063" name="Group 33">
                <a:extLst>
                  <a:ext uri="{FF2B5EF4-FFF2-40B4-BE49-F238E27FC236}">
                    <a16:creationId xmlns:a16="http://schemas.microsoft.com/office/drawing/2014/main" id="{B2BC2D37-9207-BB4C-8AD6-8752BF591D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2047010" name="Rectangle 34">
                  <a:extLst>
                    <a:ext uri="{FF2B5EF4-FFF2-40B4-BE49-F238E27FC236}">
                      <a16:creationId xmlns:a16="http://schemas.microsoft.com/office/drawing/2014/main" id="{7C380C2D-12DE-A946-B573-AF127D7614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065" name="Text Box 35">
                  <a:extLst>
                    <a:ext uri="{FF2B5EF4-FFF2-40B4-BE49-F238E27FC236}">
                      <a16:creationId xmlns:a16="http://schemas.microsoft.com/office/drawing/2014/main" id="{EAB12658-53C3-FD4E-ACF0-0088803840C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Number Placeholder 5">
            <a:extLst>
              <a:ext uri="{FF2B5EF4-FFF2-40B4-BE49-F238E27FC236}">
                <a16:creationId xmlns:a16="http://schemas.microsoft.com/office/drawing/2014/main" id="{278FB941-BFB9-A441-A654-DE78288FA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FC7F33-CA94-474B-B360-72D62D976F6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47106" name="Group 17">
            <a:extLst>
              <a:ext uri="{FF2B5EF4-FFF2-40B4-BE49-F238E27FC236}">
                <a16:creationId xmlns:a16="http://schemas.microsoft.com/office/drawing/2014/main" id="{1AA50AA0-4514-2243-9B92-939F2FC53615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47107" name="Rectangle 2">
              <a:extLst>
                <a:ext uri="{FF2B5EF4-FFF2-40B4-BE49-F238E27FC236}">
                  <a16:creationId xmlns:a16="http://schemas.microsoft.com/office/drawing/2014/main" id="{D2127A4B-5434-2043-BAEC-22E00F4A9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White Matter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47108" name="Text Box 3">
              <a:extLst>
                <a:ext uri="{FF2B5EF4-FFF2-40B4-BE49-F238E27FC236}">
                  <a16:creationId xmlns:a16="http://schemas.microsoft.com/office/drawing/2014/main" id="{727A788E-4B67-5540-B814-0A606407E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83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Ascending or afferent fiber tracts consist of axons that convey sensory information to the brain.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Descending or efferent fiber tracts consist of axons that convey motor information from the brain.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ascending and descending tracts are continuous and uninter-rupted by synapses.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arrangement helps increase the transmission speed of nerve impulses that must travel long distances between the brain and the spinal cord to eliminate synaptic time delays.</a:t>
              </a:r>
            </a:p>
          </p:txBody>
        </p:sp>
        <p:grpSp>
          <p:nvGrpSpPr>
            <p:cNvPr id="47109" name="Group 41">
              <a:extLst>
                <a:ext uri="{FF2B5EF4-FFF2-40B4-BE49-F238E27FC236}">
                  <a16:creationId xmlns:a16="http://schemas.microsoft.com/office/drawing/2014/main" id="{31A19FC1-5636-784D-B820-AE41940711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47110" name="Group 42">
                <a:extLst>
                  <a:ext uri="{FF2B5EF4-FFF2-40B4-BE49-F238E27FC236}">
                    <a16:creationId xmlns:a16="http://schemas.microsoft.com/office/drawing/2014/main" id="{E04F3C09-91E5-314E-A637-6BD6BE5935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49067" name="Rectangle 43">
                  <a:extLst>
                    <a:ext uri="{FF2B5EF4-FFF2-40B4-BE49-F238E27FC236}">
                      <a16:creationId xmlns:a16="http://schemas.microsoft.com/office/drawing/2014/main" id="{3F2642C3-4A7A-0B4A-8CD4-068850B238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9068" name="Rectangle 44">
                  <a:extLst>
                    <a:ext uri="{FF2B5EF4-FFF2-40B4-BE49-F238E27FC236}">
                      <a16:creationId xmlns:a16="http://schemas.microsoft.com/office/drawing/2014/main" id="{AD2EE89D-B1EC-5C44-9AE7-4DC5FACFBC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49069" name="Rectangle 45">
                  <a:extLst>
                    <a:ext uri="{FF2B5EF4-FFF2-40B4-BE49-F238E27FC236}">
                      <a16:creationId xmlns:a16="http://schemas.microsoft.com/office/drawing/2014/main" id="{74938CE1-30B2-5B45-8CD9-DC8D6FC05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7117" name="Text Box 46">
                  <a:extLst>
                    <a:ext uri="{FF2B5EF4-FFF2-40B4-BE49-F238E27FC236}">
                      <a16:creationId xmlns:a16="http://schemas.microsoft.com/office/drawing/2014/main" id="{EDBC77A7-782A-3B4B-A994-8DE8C742A9D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447</a:t>
                  </a:r>
                  <a:endParaRPr lang="en-US" altLang="en-US" sz="1800" dirty="0"/>
                </a:p>
              </p:txBody>
            </p:sp>
            <p:sp>
              <p:nvSpPr>
                <p:cNvPr id="47118" name="Text Box 47">
                  <a:extLst>
                    <a:ext uri="{FF2B5EF4-FFF2-40B4-BE49-F238E27FC236}">
                      <a16:creationId xmlns:a16="http://schemas.microsoft.com/office/drawing/2014/main" id="{DBD42557-4571-1843-A29A-F89F8B93B49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498</a:t>
                  </a:r>
                  <a:endParaRPr lang="en-US" altLang="en-US" sz="1800" dirty="0"/>
                </a:p>
              </p:txBody>
            </p:sp>
            <p:sp>
              <p:nvSpPr>
                <p:cNvPr id="47119" name="Text Box 48">
                  <a:extLst>
                    <a:ext uri="{FF2B5EF4-FFF2-40B4-BE49-F238E27FC236}">
                      <a16:creationId xmlns:a16="http://schemas.microsoft.com/office/drawing/2014/main" id="{DF3CF27D-6557-AE47-BCB2-5B1CFB7D94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464</a:t>
                  </a:r>
                  <a:endParaRPr lang="en-US" altLang="en-US" sz="1800" dirty="0"/>
                </a:p>
              </p:txBody>
            </p:sp>
          </p:grpSp>
          <p:grpSp>
            <p:nvGrpSpPr>
              <p:cNvPr id="47111" name="Group 49">
                <a:extLst>
                  <a:ext uri="{FF2B5EF4-FFF2-40B4-BE49-F238E27FC236}">
                    <a16:creationId xmlns:a16="http://schemas.microsoft.com/office/drawing/2014/main" id="{56839F94-01E4-E742-8F12-CBD7EFCF7B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2049074" name="Rectangle 50">
                  <a:extLst>
                    <a:ext uri="{FF2B5EF4-FFF2-40B4-BE49-F238E27FC236}">
                      <a16:creationId xmlns:a16="http://schemas.microsoft.com/office/drawing/2014/main" id="{6E294787-8836-624F-852D-AF9BD2CD78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7113" name="Text Box 51">
                  <a:extLst>
                    <a:ext uri="{FF2B5EF4-FFF2-40B4-BE49-F238E27FC236}">
                      <a16:creationId xmlns:a16="http://schemas.microsoft.com/office/drawing/2014/main" id="{005CA9A5-2B21-7F48-93CD-98690CF8910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13.3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5">
            <a:extLst>
              <a:ext uri="{FF2B5EF4-FFF2-40B4-BE49-F238E27FC236}">
                <a16:creationId xmlns:a16="http://schemas.microsoft.com/office/drawing/2014/main" id="{8442930E-1C9E-5247-9113-2E606C0F2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1FB61E-E196-C749-B1CE-65018181BD2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49154" name="Group 22">
            <a:extLst>
              <a:ext uri="{FF2B5EF4-FFF2-40B4-BE49-F238E27FC236}">
                <a16:creationId xmlns:a16="http://schemas.microsoft.com/office/drawing/2014/main" id="{A3432640-982D-FF4E-8A49-0DD9075D722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4456113"/>
            <a:chOff x="287" y="282"/>
            <a:chExt cx="5184" cy="2807"/>
          </a:xfrm>
        </p:grpSpPr>
        <p:sp>
          <p:nvSpPr>
            <p:cNvPr id="49155" name="Rectangle 2">
              <a:extLst>
                <a:ext uri="{FF2B5EF4-FFF2-40B4-BE49-F238E27FC236}">
                  <a16:creationId xmlns:a16="http://schemas.microsoft.com/office/drawing/2014/main" id="{07565E8A-2B3B-5843-8FB3-99F7E5B36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Fiber Tracts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49156" name="Group 21">
              <a:extLst>
                <a:ext uri="{FF2B5EF4-FFF2-40B4-BE49-F238E27FC236}">
                  <a16:creationId xmlns:a16="http://schemas.microsoft.com/office/drawing/2014/main" id="{65B397F5-9350-A140-82B0-8BD1DE2AC9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2" y="982"/>
              <a:ext cx="2501" cy="2107"/>
              <a:chOff x="1632" y="982"/>
              <a:chExt cx="2501" cy="2107"/>
            </a:xfrm>
          </p:grpSpPr>
          <p:sp>
            <p:nvSpPr>
              <p:cNvPr id="49157" name="Rectangle 12">
                <a:extLst>
                  <a:ext uri="{FF2B5EF4-FFF2-40B4-BE49-F238E27FC236}">
                    <a16:creationId xmlns:a16="http://schemas.microsoft.com/office/drawing/2014/main" id="{7E8875A7-C95A-584E-A7A2-5DBFFF288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" y="2924"/>
                <a:ext cx="1379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https://www.hopkins-arthritis.org</a:t>
                </a:r>
                <a:endParaRPr lang="en-US" altLang="en-US" sz="1800" dirty="0"/>
              </a:p>
            </p:txBody>
          </p:sp>
          <p:pic>
            <p:nvPicPr>
              <p:cNvPr id="49158" name="Picture 16" descr="Tracts_of_sp_cord">
                <a:extLst>
                  <a:ext uri="{FF2B5EF4-FFF2-40B4-BE49-F238E27FC236}">
                    <a16:creationId xmlns:a16="http://schemas.microsoft.com/office/drawing/2014/main" id="{094C6A86-4574-D342-A061-CF785966C8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982"/>
                <a:ext cx="2501" cy="19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5">
            <a:extLst>
              <a:ext uri="{FF2B5EF4-FFF2-40B4-BE49-F238E27FC236}">
                <a16:creationId xmlns:a16="http://schemas.microsoft.com/office/drawing/2014/main" id="{1E8ADEE4-1625-6C4D-B80F-DAF6D76DC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898CCF-E748-B24A-8B77-949EE8C2A89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pSp>
        <p:nvGrpSpPr>
          <p:cNvPr id="51202" name="Group 36">
            <a:extLst>
              <a:ext uri="{FF2B5EF4-FFF2-40B4-BE49-F238E27FC236}">
                <a16:creationId xmlns:a16="http://schemas.microsoft.com/office/drawing/2014/main" id="{C6ED7FBC-711A-7146-9C15-E41B53E85EFC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446088"/>
            <a:ext cx="8229600" cy="5719762"/>
            <a:chOff x="289" y="281"/>
            <a:chExt cx="5184" cy="3603"/>
          </a:xfrm>
        </p:grpSpPr>
        <p:sp>
          <p:nvSpPr>
            <p:cNvPr id="51203" name="Rectangle 2">
              <a:extLst>
                <a:ext uri="{FF2B5EF4-FFF2-40B4-BE49-F238E27FC236}">
                  <a16:creationId xmlns:a16="http://schemas.microsoft.com/office/drawing/2014/main" id="{EC20BB5C-5116-3843-97C6-A31E25C05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Review</a:t>
              </a:r>
              <a:r>
                <a:rPr lang="en-US" altLang="en-US" sz="2800" dirty="0">
                  <a:solidFill>
                    <a:schemeClr val="tx2"/>
                  </a:solidFill>
                </a:rPr>
                <a:t>—</a:t>
              </a:r>
              <a:r>
                <a:rPr lang="en-US" altLang="en-US" sz="2800" dirty="0">
                  <a:solidFill>
                    <a:srgbClr val="333333"/>
                  </a:solidFill>
                </a:rPr>
                <a:t>Input and Output</a:t>
              </a:r>
            </a:p>
          </p:txBody>
        </p:sp>
        <p:sp>
          <p:nvSpPr>
            <p:cNvPr id="51204" name="Text Box 3">
              <a:extLst>
                <a:ext uri="{FF2B5EF4-FFF2-40B4-BE49-F238E27FC236}">
                  <a16:creationId xmlns:a16="http://schemas.microsoft.com/office/drawing/2014/main" id="{4E58C110-FEFE-BB45-9451-9B2C87198C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58" cy="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Sensory input is conveyed from sensory receptors to the posterior horns of the spinal cord.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Motor output is conveyed from the anterior and lateral horns to effectors (muscles and glands).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sensory and motor pathways are shown in the textbook illustration.</a:t>
              </a:r>
            </a:p>
          </p:txBody>
        </p:sp>
        <p:grpSp>
          <p:nvGrpSpPr>
            <p:cNvPr id="51205" name="Group 35">
              <a:extLst>
                <a:ext uri="{FF2B5EF4-FFF2-40B4-BE49-F238E27FC236}">
                  <a16:creationId xmlns:a16="http://schemas.microsoft.com/office/drawing/2014/main" id="{34C3AB6E-B9CE-9E47-94B6-5F26C9BDD5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2994" cy="213"/>
              <a:chOff x="582" y="3671"/>
              <a:chExt cx="2994" cy="213"/>
            </a:xfrm>
          </p:grpSpPr>
          <p:grpSp>
            <p:nvGrpSpPr>
              <p:cNvPr id="51206" name="Group 24">
                <a:extLst>
                  <a:ext uri="{FF2B5EF4-FFF2-40B4-BE49-F238E27FC236}">
                    <a16:creationId xmlns:a16="http://schemas.microsoft.com/office/drawing/2014/main" id="{F6DF4AD9-F15B-7D4B-A931-769A7144C3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51097" name="Rectangle 25">
                  <a:extLst>
                    <a:ext uri="{FF2B5EF4-FFF2-40B4-BE49-F238E27FC236}">
                      <a16:creationId xmlns:a16="http://schemas.microsoft.com/office/drawing/2014/main" id="{92517F3D-FB3B-214A-A83F-D4FE41A32A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51098" name="Rectangle 26">
                  <a:extLst>
                    <a:ext uri="{FF2B5EF4-FFF2-40B4-BE49-F238E27FC236}">
                      <a16:creationId xmlns:a16="http://schemas.microsoft.com/office/drawing/2014/main" id="{DAD60CC2-F1C2-B947-95BE-A200C19295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51099" name="Rectangle 27">
                  <a:extLst>
                    <a:ext uri="{FF2B5EF4-FFF2-40B4-BE49-F238E27FC236}">
                      <a16:creationId xmlns:a16="http://schemas.microsoft.com/office/drawing/2014/main" id="{19F49CAA-1E6B-834D-A019-B96218A364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13" name="Text Box 28">
                  <a:extLst>
                    <a:ext uri="{FF2B5EF4-FFF2-40B4-BE49-F238E27FC236}">
                      <a16:creationId xmlns:a16="http://schemas.microsoft.com/office/drawing/2014/main" id="{EA2C5CA9-3B4E-F642-9B14-4763525EEE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448</a:t>
                  </a:r>
                  <a:endParaRPr lang="en-US" altLang="en-US" sz="1800" dirty="0"/>
                </a:p>
              </p:txBody>
            </p:sp>
            <p:sp>
              <p:nvSpPr>
                <p:cNvPr id="51214" name="Text Box 29">
                  <a:extLst>
                    <a:ext uri="{FF2B5EF4-FFF2-40B4-BE49-F238E27FC236}">
                      <a16:creationId xmlns:a16="http://schemas.microsoft.com/office/drawing/2014/main" id="{21E6A944-3946-4542-BBFA-B2CCCC82561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498</a:t>
                  </a:r>
                  <a:endParaRPr lang="en-US" altLang="en-US" sz="1800" dirty="0"/>
                </a:p>
              </p:txBody>
            </p:sp>
            <p:sp>
              <p:nvSpPr>
                <p:cNvPr id="51215" name="Text Box 30">
                  <a:extLst>
                    <a:ext uri="{FF2B5EF4-FFF2-40B4-BE49-F238E27FC236}">
                      <a16:creationId xmlns:a16="http://schemas.microsoft.com/office/drawing/2014/main" id="{ADF92087-7626-1941-A5E0-88861707CD9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466</a:t>
                  </a:r>
                  <a:endParaRPr lang="en-US" altLang="en-US" sz="1800" dirty="0"/>
                </a:p>
              </p:txBody>
            </p:sp>
          </p:grpSp>
          <p:grpSp>
            <p:nvGrpSpPr>
              <p:cNvPr id="51207" name="Group 31">
                <a:extLst>
                  <a:ext uri="{FF2B5EF4-FFF2-40B4-BE49-F238E27FC236}">
                    <a16:creationId xmlns:a16="http://schemas.microsoft.com/office/drawing/2014/main" id="{3004D26D-B37F-024F-A578-572EE35AF5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5" y="3671"/>
                <a:ext cx="731" cy="213"/>
                <a:chOff x="3190" y="3671"/>
                <a:chExt cx="731" cy="213"/>
              </a:xfrm>
            </p:grpSpPr>
            <p:sp>
              <p:nvSpPr>
                <p:cNvPr id="2051104" name="Rectangle 32">
                  <a:extLst>
                    <a:ext uri="{FF2B5EF4-FFF2-40B4-BE49-F238E27FC236}">
                      <a16:creationId xmlns:a16="http://schemas.microsoft.com/office/drawing/2014/main" id="{369D103C-1ED0-1848-82C2-C11F47150C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0" y="3671"/>
                  <a:ext cx="731" cy="21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209" name="Text Box 33">
                  <a:extLst>
                    <a:ext uri="{FF2B5EF4-FFF2-40B4-BE49-F238E27FC236}">
                      <a16:creationId xmlns:a16="http://schemas.microsoft.com/office/drawing/2014/main" id="{874CA9A4-4F6E-DD43-85CC-1D0EB264B0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36" y="3687"/>
                  <a:ext cx="642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Figure 13.4</a:t>
                  </a:r>
                </a:p>
              </p:txBody>
            </p:sp>
          </p:grpSp>
        </p:grp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Number Placeholder 5">
            <a:extLst>
              <a:ext uri="{FF2B5EF4-FFF2-40B4-BE49-F238E27FC236}">
                <a16:creationId xmlns:a16="http://schemas.microsoft.com/office/drawing/2014/main" id="{9AFBA9D2-506E-D645-AABE-BAE05DB92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896042-0C75-0D4A-B866-5C2C50415E0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pSp>
        <p:nvGrpSpPr>
          <p:cNvPr id="53250" name="Group 71">
            <a:extLst>
              <a:ext uri="{FF2B5EF4-FFF2-40B4-BE49-F238E27FC236}">
                <a16:creationId xmlns:a16="http://schemas.microsoft.com/office/drawing/2014/main" id="{F9075D0D-9A0E-6747-A717-FADCCF88627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50850"/>
            <a:ext cx="8229600" cy="5715000"/>
            <a:chOff x="288" y="284"/>
            <a:chExt cx="5184" cy="3600"/>
          </a:xfrm>
        </p:grpSpPr>
        <p:sp>
          <p:nvSpPr>
            <p:cNvPr id="53251" name="Rectangle 2">
              <a:extLst>
                <a:ext uri="{FF2B5EF4-FFF2-40B4-BE49-F238E27FC236}">
                  <a16:creationId xmlns:a16="http://schemas.microsoft.com/office/drawing/2014/main" id="{04B062EA-14A6-9B49-9136-6EE986974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Dermatomes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3252" name="Text Box 3">
              <a:extLst>
                <a:ext uri="{FF2B5EF4-FFF2-40B4-BE49-F238E27FC236}">
                  <a16:creationId xmlns:a16="http://schemas.microsoft.com/office/drawing/2014/main" id="{EA85B5AE-551C-7F4A-A5B7-8A1282648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68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Somatic sensory neurons for touch, vibration, temperature, and pain carry nerve impulses from the skin to the spinal cord and then to the brain.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Each spinal nerve consists of sensory neurons that serve a particular segment of the body.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area of the skin that provides input to the CNS via one pair of spinal nerves or the trigeminal (V) cranial nerve is called a derma-tome.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nerve distribution in adjacent dermatomes overlaps to a certain degree, so there is some redundancy.</a:t>
              </a:r>
            </a:p>
          </p:txBody>
        </p:sp>
        <p:grpSp>
          <p:nvGrpSpPr>
            <p:cNvPr id="53253" name="Group 70">
              <a:extLst>
                <a:ext uri="{FF2B5EF4-FFF2-40B4-BE49-F238E27FC236}">
                  <a16:creationId xmlns:a16="http://schemas.microsoft.com/office/drawing/2014/main" id="{9280FB2F-1E1A-BF46-A927-A50AD91CF9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53254" name="Group 29">
                <a:extLst>
                  <a:ext uri="{FF2B5EF4-FFF2-40B4-BE49-F238E27FC236}">
                    <a16:creationId xmlns:a16="http://schemas.microsoft.com/office/drawing/2014/main" id="{424F6314-182D-E54F-BC48-2AC19A7C16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55198" name="Rectangle 30">
                  <a:extLst>
                    <a:ext uri="{FF2B5EF4-FFF2-40B4-BE49-F238E27FC236}">
                      <a16:creationId xmlns:a16="http://schemas.microsoft.com/office/drawing/2014/main" id="{51EA0CF9-48A4-D743-BF35-D38F2F0F58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55199" name="Rectangle 31">
                  <a:extLst>
                    <a:ext uri="{FF2B5EF4-FFF2-40B4-BE49-F238E27FC236}">
                      <a16:creationId xmlns:a16="http://schemas.microsoft.com/office/drawing/2014/main" id="{13C6594B-FB4C-7F4F-A272-C74A8C9FD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55200" name="Rectangle 32">
                  <a:extLst>
                    <a:ext uri="{FF2B5EF4-FFF2-40B4-BE49-F238E27FC236}">
                      <a16:creationId xmlns:a16="http://schemas.microsoft.com/office/drawing/2014/main" id="{DCF9F1C5-E1B5-F34D-9995-D4645829AF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3268" name="Text Box 33">
                  <a:extLst>
                    <a:ext uri="{FF2B5EF4-FFF2-40B4-BE49-F238E27FC236}">
                      <a16:creationId xmlns:a16="http://schemas.microsoft.com/office/drawing/2014/main" id="{38013BD6-8B67-AE44-B7B5-EA1CE7E6175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460</a:t>
                  </a:r>
                  <a:endParaRPr lang="en-US" altLang="en-US" sz="1800" dirty="0"/>
                </a:p>
              </p:txBody>
            </p:sp>
            <p:sp>
              <p:nvSpPr>
                <p:cNvPr id="53269" name="Text Box 34">
                  <a:extLst>
                    <a:ext uri="{FF2B5EF4-FFF2-40B4-BE49-F238E27FC236}">
                      <a16:creationId xmlns:a16="http://schemas.microsoft.com/office/drawing/2014/main" id="{FF0310AA-E77A-5A44-93F3-6227D80218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512</a:t>
                  </a:r>
                  <a:endParaRPr lang="en-US" altLang="en-US" sz="1800" dirty="0"/>
                </a:p>
              </p:txBody>
            </p:sp>
            <p:sp>
              <p:nvSpPr>
                <p:cNvPr id="53270" name="Text Box 35">
                  <a:extLst>
                    <a:ext uri="{FF2B5EF4-FFF2-40B4-BE49-F238E27FC236}">
                      <a16:creationId xmlns:a16="http://schemas.microsoft.com/office/drawing/2014/main" id="{57699C11-B310-0349-932E-BF1C0925CF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480</a:t>
                  </a:r>
                  <a:endParaRPr lang="en-US" altLang="en-US" sz="1800" dirty="0"/>
                </a:p>
              </p:txBody>
            </p:sp>
          </p:grpSp>
          <p:grpSp>
            <p:nvGrpSpPr>
              <p:cNvPr id="53255" name="Group 47">
                <a:extLst>
                  <a:ext uri="{FF2B5EF4-FFF2-40B4-BE49-F238E27FC236}">
                    <a16:creationId xmlns:a16="http://schemas.microsoft.com/office/drawing/2014/main" id="{E9DDB65A-8BB1-8E42-9971-06FE082BB8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71"/>
                <a:ext cx="2337" cy="213"/>
                <a:chOff x="2846" y="3671"/>
                <a:chExt cx="2337" cy="213"/>
              </a:xfrm>
            </p:grpSpPr>
            <p:grpSp>
              <p:nvGrpSpPr>
                <p:cNvPr id="53256" name="Group 48">
                  <a:extLst>
                    <a:ext uri="{FF2B5EF4-FFF2-40B4-BE49-F238E27FC236}">
                      <a16:creationId xmlns:a16="http://schemas.microsoft.com/office/drawing/2014/main" id="{B6B0CA1D-A720-CF45-A707-BDF50DBABD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55217" name="Rectangle 49">
                    <a:extLst>
                      <a:ext uri="{FF2B5EF4-FFF2-40B4-BE49-F238E27FC236}">
                        <a16:creationId xmlns:a16="http://schemas.microsoft.com/office/drawing/2014/main" id="{727BDE7F-5ED8-7842-A809-2AD59591F9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64" name="Text Box 50">
                    <a:extLst>
                      <a:ext uri="{FF2B5EF4-FFF2-40B4-BE49-F238E27FC236}">
                        <a16:creationId xmlns:a16="http://schemas.microsoft.com/office/drawing/2014/main" id="{2096AFB0-A83F-3A40-B866-AAC7E4BF3F6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13.11</a:t>
                    </a:r>
                  </a:p>
                </p:txBody>
              </p:sp>
            </p:grpSp>
            <p:grpSp>
              <p:nvGrpSpPr>
                <p:cNvPr id="53257" name="Group 51">
                  <a:extLst>
                    <a:ext uri="{FF2B5EF4-FFF2-40B4-BE49-F238E27FC236}">
                      <a16:creationId xmlns:a16="http://schemas.microsoft.com/office/drawing/2014/main" id="{9B5566E0-3C3C-A440-ABDB-2EB3BDB43C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55220" name="Rectangle 52">
                    <a:extLst>
                      <a:ext uri="{FF2B5EF4-FFF2-40B4-BE49-F238E27FC236}">
                        <a16:creationId xmlns:a16="http://schemas.microsoft.com/office/drawing/2014/main" id="{EE75C19D-A459-C042-8E84-111FE83BF5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62" name="Text Box 53">
                    <a:extLst>
                      <a:ext uri="{FF2B5EF4-FFF2-40B4-BE49-F238E27FC236}">
                        <a16:creationId xmlns:a16="http://schemas.microsoft.com/office/drawing/2014/main" id="{5011EDC5-F86F-6C49-935F-4CFE76A70CE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13.11</a:t>
                    </a:r>
                  </a:p>
                </p:txBody>
              </p:sp>
            </p:grpSp>
            <p:grpSp>
              <p:nvGrpSpPr>
                <p:cNvPr id="53258" name="Group 54">
                  <a:extLst>
                    <a:ext uri="{FF2B5EF4-FFF2-40B4-BE49-F238E27FC236}">
                      <a16:creationId xmlns:a16="http://schemas.microsoft.com/office/drawing/2014/main" id="{F06B6F85-7606-7245-B579-492E6000C2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55223" name="Rectangle 55">
                    <a:extLst>
                      <a:ext uri="{FF2B5EF4-FFF2-40B4-BE49-F238E27FC236}">
                        <a16:creationId xmlns:a16="http://schemas.microsoft.com/office/drawing/2014/main" id="{E17E5B77-4B1D-A14D-BDEC-D49930014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3260" name="Text Box 56">
                    <a:extLst>
                      <a:ext uri="{FF2B5EF4-FFF2-40B4-BE49-F238E27FC236}">
                        <a16:creationId xmlns:a16="http://schemas.microsoft.com/office/drawing/2014/main" id="{04385CE8-7DC3-664C-9F51-63811283CA0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13.12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Number Placeholder 5">
            <a:extLst>
              <a:ext uri="{FF2B5EF4-FFF2-40B4-BE49-F238E27FC236}">
                <a16:creationId xmlns:a16="http://schemas.microsoft.com/office/drawing/2014/main" id="{223B599D-9BAE-434B-9FCE-2D4266DD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7311B4-F6FC-7A49-B7C1-D64370E8D9A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81922" name="Group 26">
            <a:extLst>
              <a:ext uri="{FF2B5EF4-FFF2-40B4-BE49-F238E27FC236}">
                <a16:creationId xmlns:a16="http://schemas.microsoft.com/office/drawing/2014/main" id="{CC0D3AB4-494F-A64A-B7DC-8755BD89C0B7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50850"/>
            <a:ext cx="8229600" cy="5434013"/>
            <a:chOff x="287" y="284"/>
            <a:chExt cx="5184" cy="3423"/>
          </a:xfrm>
        </p:grpSpPr>
        <p:sp>
          <p:nvSpPr>
            <p:cNvPr id="81924" name="Rectangle 2">
              <a:extLst>
                <a:ext uri="{FF2B5EF4-FFF2-40B4-BE49-F238E27FC236}">
                  <a16:creationId xmlns:a16="http://schemas.microsoft.com/office/drawing/2014/main" id="{604BF573-220E-9945-8BDB-C980C0096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4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Dermatomes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200" dirty="0">
                <a:solidFill>
                  <a:schemeClr val="tx2"/>
                </a:solidFill>
              </a:endParaRPr>
            </a:p>
          </p:txBody>
        </p:sp>
        <p:grpSp>
          <p:nvGrpSpPr>
            <p:cNvPr id="81925" name="Group 25">
              <a:extLst>
                <a:ext uri="{FF2B5EF4-FFF2-40B4-BE49-F238E27FC236}">
                  <a16:creationId xmlns:a16="http://schemas.microsoft.com/office/drawing/2014/main" id="{4A64D030-BA2D-C446-A1BF-3A724FD975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1" y="1000"/>
              <a:ext cx="2188" cy="2707"/>
              <a:chOff x="701" y="1000"/>
              <a:chExt cx="2188" cy="2707"/>
            </a:xfrm>
          </p:grpSpPr>
          <p:pic>
            <p:nvPicPr>
              <p:cNvPr id="81926" name="Picture 19" descr="dermatome">
                <a:extLst>
                  <a:ext uri="{FF2B5EF4-FFF2-40B4-BE49-F238E27FC236}">
                    <a16:creationId xmlns:a16="http://schemas.microsoft.com/office/drawing/2014/main" id="{8BFB6060-5672-2143-A2A3-AF806E1B7D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4" y="1000"/>
                <a:ext cx="1260" cy="2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927" name="Text Box 14">
                <a:extLst>
                  <a:ext uri="{FF2B5EF4-FFF2-40B4-BE49-F238E27FC236}">
                    <a16:creationId xmlns:a16="http://schemas.microsoft.com/office/drawing/2014/main" id="{B5D780E2-4E1F-E94A-AF05-0AF5F18F4A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15" y="1066"/>
                <a:ext cx="727" cy="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4E8F00"/>
                    </a:solidFill>
                  </a:rPr>
                  <a:t>Posterior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4E8F00"/>
                    </a:solidFill>
                  </a:rPr>
                  <a:t>(rear) view</a:t>
                </a:r>
              </a:p>
            </p:txBody>
          </p:sp>
          <p:sp>
            <p:nvSpPr>
              <p:cNvPr id="81928" name="Text Box 12">
                <a:extLst>
                  <a:ext uri="{FF2B5EF4-FFF2-40B4-BE49-F238E27FC236}">
                    <a16:creationId xmlns:a16="http://schemas.microsoft.com/office/drawing/2014/main" id="{05A00A0D-6F7C-2947-A4F6-2D51081D9C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0" y="1062"/>
                <a:ext cx="757" cy="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7030A0"/>
                    </a:solidFill>
                  </a:rPr>
                  <a:t>Anterior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7030A0"/>
                    </a:solidFill>
                  </a:rPr>
                  <a:t>(front) view</a:t>
                </a:r>
              </a:p>
            </p:txBody>
          </p:sp>
          <p:sp>
            <p:nvSpPr>
              <p:cNvPr id="81929" name="Rectangle 20">
                <a:extLst>
                  <a:ext uri="{FF2B5EF4-FFF2-40B4-BE49-F238E27FC236}">
                    <a16:creationId xmlns:a16="http://schemas.microsoft.com/office/drawing/2014/main" id="{165913C4-4008-9849-AFAA-F477504A0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" y="3542"/>
                <a:ext cx="2188" cy="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100" dirty="0"/>
                  <a:t>https://www.medical-dictionary.thefreedictionary.com</a:t>
                </a:r>
              </a:p>
            </p:txBody>
          </p:sp>
        </p:grpSp>
      </p:grpSp>
      <p:sp>
        <p:nvSpPr>
          <p:cNvPr id="81923" name="TextBox 1">
            <a:extLst>
              <a:ext uri="{FF2B5EF4-FFF2-40B4-BE49-F238E27FC236}">
                <a16:creationId xmlns:a16="http://schemas.microsoft.com/office/drawing/2014/main" id="{B371B6D2-D967-A043-9376-95E31B4BF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4013" y="2621321"/>
            <a:ext cx="4162425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1860"/>
              </a:lnSpc>
              <a:spcAft>
                <a:spcPts val="0"/>
              </a:spcAft>
              <a:buSzPct val="80000"/>
            </a:pPr>
            <a:r>
              <a:rPr lang="en-US" altLang="en-US" dirty="0">
                <a:solidFill>
                  <a:schemeClr val="accent6"/>
                </a:solidFill>
              </a:rPr>
              <a:t>Sensory neurons for touch, vibration, temperature, and pain carry nerve impulses from the skin to the spinal cord and then to the brain for processing.</a:t>
            </a:r>
          </a:p>
          <a:p>
            <a:pPr algn="ctr" eaLnBrk="1" hangingPunct="1">
              <a:lnSpc>
                <a:spcPts val="1860"/>
              </a:lnSpc>
              <a:spcBef>
                <a:spcPts val="600"/>
              </a:spcBef>
              <a:spcAft>
                <a:spcPts val="0"/>
              </a:spcAft>
              <a:buSzPct val="80000"/>
            </a:pPr>
            <a:r>
              <a:rPr lang="en-US" altLang="en-US" dirty="0">
                <a:solidFill>
                  <a:schemeClr val="accent6"/>
                </a:solidFill>
              </a:rPr>
              <a:t>The area of the skin that provides input to the spinal cord or brain by one pair of spinal nerves or the trigeminal (V) cranial nerve is called a dermatome.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5">
            <a:extLst>
              <a:ext uri="{FF2B5EF4-FFF2-40B4-BE49-F238E27FC236}">
                <a16:creationId xmlns:a16="http://schemas.microsoft.com/office/drawing/2014/main" id="{DF3CB36C-62E3-AA45-8FA1-292033B32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D1715B-AA66-8144-9494-7B84AC7F77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55298" name="Group 19">
            <a:extLst>
              <a:ext uri="{FF2B5EF4-FFF2-40B4-BE49-F238E27FC236}">
                <a16:creationId xmlns:a16="http://schemas.microsoft.com/office/drawing/2014/main" id="{5F5FCD5F-DF6A-3D49-9B47-4F06B59CB6BB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55299" name="Rectangle 3">
              <a:extLst>
                <a:ext uri="{FF2B5EF4-FFF2-40B4-BE49-F238E27FC236}">
                  <a16:creationId xmlns:a16="http://schemas.microsoft.com/office/drawing/2014/main" id="{F10A07B9-C87F-F649-8831-1C0E99CDA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Injury Localization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5300" name="Text Box 4">
              <a:extLst>
                <a:ext uri="{FF2B5EF4-FFF2-40B4-BE49-F238E27FC236}">
                  <a16:creationId xmlns:a16="http://schemas.microsoft.com/office/drawing/2014/main" id="{DE7FF42E-6437-0D4D-B5A1-147F011058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53" cy="1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Knowledge of which spinal cord segments supply each dermatome makes it possible to locate damaged regions of the spinal cord.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If the skin of a specific region is stimulated, but sensations are not perceived, the spinal cord segments supplying that dermatome may be damaged.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 same holds true for the three branches of the trigeminal nerve. (cranial nerve V).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endParaRPr lang="en-US" altLang="en-US" sz="1800" dirty="0"/>
            </a:p>
          </p:txBody>
        </p:sp>
        <p:grpSp>
          <p:nvGrpSpPr>
            <p:cNvPr id="55301" name="Group 9">
              <a:extLst>
                <a:ext uri="{FF2B5EF4-FFF2-40B4-BE49-F238E27FC236}">
                  <a16:creationId xmlns:a16="http://schemas.microsoft.com/office/drawing/2014/main" id="{647A149C-1931-7C42-9C49-DE0B03813D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121738" name="Rectangle 10">
                <a:extLst>
                  <a:ext uri="{FF2B5EF4-FFF2-40B4-BE49-F238E27FC236}">
                    <a16:creationId xmlns:a16="http://schemas.microsoft.com/office/drawing/2014/main" id="{4D3A316D-479E-C14A-A9B9-B26420FE4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21739" name="Rectangle 11">
                <a:extLst>
                  <a:ext uri="{FF2B5EF4-FFF2-40B4-BE49-F238E27FC236}">
                    <a16:creationId xmlns:a16="http://schemas.microsoft.com/office/drawing/2014/main" id="{E0F39FF3-F5F0-9949-8CB6-F8050FF9D4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21740" name="Rectangle 12">
                <a:extLst>
                  <a:ext uri="{FF2B5EF4-FFF2-40B4-BE49-F238E27FC236}">
                    <a16:creationId xmlns:a16="http://schemas.microsoft.com/office/drawing/2014/main" id="{C39A0D67-DA85-F141-83AB-A00E89EC6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305" name="Text Box 13">
                <a:extLst>
                  <a:ext uri="{FF2B5EF4-FFF2-40B4-BE49-F238E27FC236}">
                    <a16:creationId xmlns:a16="http://schemas.microsoft.com/office/drawing/2014/main" id="{55B4519F-A711-1241-A45B-2C9066C9ED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460</a:t>
                </a:r>
                <a:endParaRPr lang="en-US" altLang="en-US" sz="1800" dirty="0"/>
              </a:p>
            </p:txBody>
          </p:sp>
          <p:sp>
            <p:nvSpPr>
              <p:cNvPr id="55306" name="Text Box 14">
                <a:extLst>
                  <a:ext uri="{FF2B5EF4-FFF2-40B4-BE49-F238E27FC236}">
                    <a16:creationId xmlns:a16="http://schemas.microsoft.com/office/drawing/2014/main" id="{961920AF-6B5C-EC4B-983D-A3CF07C8F5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512</a:t>
                </a:r>
                <a:endParaRPr lang="en-US" altLang="en-US" sz="1800" dirty="0"/>
              </a:p>
            </p:txBody>
          </p:sp>
          <p:sp>
            <p:nvSpPr>
              <p:cNvPr id="55307" name="Text Box 15">
                <a:extLst>
                  <a:ext uri="{FF2B5EF4-FFF2-40B4-BE49-F238E27FC236}">
                    <a16:creationId xmlns:a16="http://schemas.microsoft.com/office/drawing/2014/main" id="{17EAD06F-FB26-0045-BBE8-F885089195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480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Number Placeholder 5">
            <a:extLst>
              <a:ext uri="{FF2B5EF4-FFF2-40B4-BE49-F238E27FC236}">
                <a16:creationId xmlns:a16="http://schemas.microsoft.com/office/drawing/2014/main" id="{DD68B7A3-A252-834C-B6C8-B0C04198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5AB549-0344-044C-B6FA-AF6EA3D4795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grpSp>
        <p:nvGrpSpPr>
          <p:cNvPr id="57346" name="Group 43">
            <a:extLst>
              <a:ext uri="{FF2B5EF4-FFF2-40B4-BE49-F238E27FC236}">
                <a16:creationId xmlns:a16="http://schemas.microsoft.com/office/drawing/2014/main" id="{664018BA-A3E8-8A40-A2C9-B8EAE9EDE4E4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7675"/>
            <a:ext cx="8229600" cy="5718175"/>
            <a:chOff x="287" y="282"/>
            <a:chExt cx="5184" cy="3602"/>
          </a:xfrm>
        </p:grpSpPr>
        <p:sp>
          <p:nvSpPr>
            <p:cNvPr id="57347" name="Rectangle 2">
              <a:extLst>
                <a:ext uri="{FF2B5EF4-FFF2-40B4-BE49-F238E27FC236}">
                  <a16:creationId xmlns:a16="http://schemas.microsoft.com/office/drawing/2014/main" id="{D9E2EA12-AD82-0141-939D-8E4599FB1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Injury Localization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57348" name="Text Box 3">
              <a:extLst>
                <a:ext uri="{FF2B5EF4-FFF2-40B4-BE49-F238E27FC236}">
                  <a16:creationId xmlns:a16="http://schemas.microsoft.com/office/drawing/2014/main" id="{0DFC1F6E-B9E3-9747-8935-44B3896C4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592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In areas where the overlap in dermatomes is substantial, very little loss of sensation may occur if only one of the nerves supplying the dermatome is damaged.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Information about innervation patterns of the spinal nerves is also used in surgical procedures and anesthesia.</a:t>
              </a:r>
            </a:p>
          </p:txBody>
        </p:sp>
        <p:grpSp>
          <p:nvGrpSpPr>
            <p:cNvPr id="57349" name="Group 31">
              <a:extLst>
                <a:ext uri="{FF2B5EF4-FFF2-40B4-BE49-F238E27FC236}">
                  <a16:creationId xmlns:a16="http://schemas.microsoft.com/office/drawing/2014/main" id="{C3E56FFE-82F5-8D4F-A7FF-FA99A16DF1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57248" name="Rectangle 32">
                <a:extLst>
                  <a:ext uri="{FF2B5EF4-FFF2-40B4-BE49-F238E27FC236}">
                    <a16:creationId xmlns:a16="http://schemas.microsoft.com/office/drawing/2014/main" id="{7BB005AA-5D4F-B941-A02F-85D02183F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57249" name="Rectangle 33">
                <a:extLst>
                  <a:ext uri="{FF2B5EF4-FFF2-40B4-BE49-F238E27FC236}">
                    <a16:creationId xmlns:a16="http://schemas.microsoft.com/office/drawing/2014/main" id="{53000FDE-B4BA-2A4C-AB61-69B56A300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57250" name="Rectangle 34">
                <a:extLst>
                  <a:ext uri="{FF2B5EF4-FFF2-40B4-BE49-F238E27FC236}">
                    <a16:creationId xmlns:a16="http://schemas.microsoft.com/office/drawing/2014/main" id="{12F709B0-6FD5-6843-BBF5-0DC7A15C3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353" name="Text Box 35">
                <a:extLst>
                  <a:ext uri="{FF2B5EF4-FFF2-40B4-BE49-F238E27FC236}">
                    <a16:creationId xmlns:a16="http://schemas.microsoft.com/office/drawing/2014/main" id="{DAF2662D-E2D3-CB43-ABB7-7B213F03FD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460</a:t>
                </a:r>
                <a:endParaRPr lang="en-US" altLang="en-US" sz="1800" dirty="0"/>
              </a:p>
            </p:txBody>
          </p:sp>
          <p:sp>
            <p:nvSpPr>
              <p:cNvPr id="57354" name="Text Box 36">
                <a:extLst>
                  <a:ext uri="{FF2B5EF4-FFF2-40B4-BE49-F238E27FC236}">
                    <a16:creationId xmlns:a16="http://schemas.microsoft.com/office/drawing/2014/main" id="{55B6F471-56CC-7949-8881-7F489DEE40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512</a:t>
                </a:r>
                <a:endParaRPr lang="en-US" altLang="en-US" sz="1800" dirty="0"/>
              </a:p>
            </p:txBody>
          </p:sp>
          <p:sp>
            <p:nvSpPr>
              <p:cNvPr id="57355" name="Text Box 37">
                <a:extLst>
                  <a:ext uri="{FF2B5EF4-FFF2-40B4-BE49-F238E27FC236}">
                    <a16:creationId xmlns:a16="http://schemas.microsoft.com/office/drawing/2014/main" id="{46DB323A-0A17-4F47-9134-CBFB80EEC4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482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Number Placeholder 5">
            <a:extLst>
              <a:ext uri="{FF2B5EF4-FFF2-40B4-BE49-F238E27FC236}">
                <a16:creationId xmlns:a16="http://schemas.microsoft.com/office/drawing/2014/main" id="{B463B5E8-9053-BD41-B462-6E4B7F03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E82F54-E753-C64C-9BC0-ADB256D1253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97CD541D-6C77-834F-8BE0-7E446709B4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741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Spinal Reflexes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Number Placeholder 5">
            <a:extLst>
              <a:ext uri="{FF2B5EF4-FFF2-40B4-BE49-F238E27FC236}">
                <a16:creationId xmlns:a16="http://schemas.microsoft.com/office/drawing/2014/main" id="{3A1E83EF-5E10-BB47-8BAF-12688BE15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2D4388-DDE7-4A4A-A11F-4697C3AAA62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61442" name="Group 32">
            <a:extLst>
              <a:ext uri="{FF2B5EF4-FFF2-40B4-BE49-F238E27FC236}">
                <a16:creationId xmlns:a16="http://schemas.microsoft.com/office/drawing/2014/main" id="{FE2ADD18-54F0-B54F-985B-F6399BB10740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6088"/>
            <a:ext cx="8229600" cy="5719762"/>
            <a:chOff x="287" y="281"/>
            <a:chExt cx="5184" cy="3603"/>
          </a:xfrm>
        </p:grpSpPr>
        <p:sp>
          <p:nvSpPr>
            <p:cNvPr id="61443" name="Rectangle 2">
              <a:extLst>
                <a:ext uri="{FF2B5EF4-FFF2-40B4-BE49-F238E27FC236}">
                  <a16:creationId xmlns:a16="http://schemas.microsoft.com/office/drawing/2014/main" id="{A416F749-052B-6E4E-963D-99E503105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1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Reflexes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1444" name="Text Box 3">
              <a:extLst>
                <a:ext uri="{FF2B5EF4-FFF2-40B4-BE49-F238E27FC236}">
                  <a16:creationId xmlns:a16="http://schemas.microsoft.com/office/drawing/2014/main" id="{ED552732-A746-EE4F-B609-AECF504D7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18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 reflex is a rapid, automatic response involving a sequence of physio-logical actions in response to a stimulus.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Spinal reflexes are inborn, such as pulling one’s hand away from a hot stove.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Many inborn reflexes are adaptive in that they serve to protect the indi-vidual from injury.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Higher-level reflexes involving the brain involve learning, such as those in driving an automobile.</a:t>
              </a:r>
            </a:p>
          </p:txBody>
        </p:sp>
        <p:grpSp>
          <p:nvGrpSpPr>
            <p:cNvPr id="61445" name="Group 22">
              <a:extLst>
                <a:ext uri="{FF2B5EF4-FFF2-40B4-BE49-F238E27FC236}">
                  <a16:creationId xmlns:a16="http://schemas.microsoft.com/office/drawing/2014/main" id="{EB285AF6-005D-2348-A4A6-BA288357DF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65431" name="Rectangle 23">
                <a:extLst>
                  <a:ext uri="{FF2B5EF4-FFF2-40B4-BE49-F238E27FC236}">
                    <a16:creationId xmlns:a16="http://schemas.microsoft.com/office/drawing/2014/main" id="{01E41ED4-6D41-9A4C-B260-4F3A963C4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65432" name="Rectangle 24">
                <a:extLst>
                  <a:ext uri="{FF2B5EF4-FFF2-40B4-BE49-F238E27FC236}">
                    <a16:creationId xmlns:a16="http://schemas.microsoft.com/office/drawing/2014/main" id="{BD3EB782-442E-D249-8FFA-DEB1AAF75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65433" name="Rectangle 25">
                <a:extLst>
                  <a:ext uri="{FF2B5EF4-FFF2-40B4-BE49-F238E27FC236}">
                    <a16:creationId xmlns:a16="http://schemas.microsoft.com/office/drawing/2014/main" id="{C6A4C2D7-7D15-0E4E-A74A-5EFCA96D4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449" name="Text Box 26">
                <a:extLst>
                  <a:ext uri="{FF2B5EF4-FFF2-40B4-BE49-F238E27FC236}">
                    <a16:creationId xmlns:a16="http://schemas.microsoft.com/office/drawing/2014/main" id="{F93CAB55-074A-1F41-9238-2F2CAF5E23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462</a:t>
                </a:r>
                <a:endParaRPr lang="en-US" altLang="en-US" sz="1800" dirty="0"/>
              </a:p>
            </p:txBody>
          </p:sp>
          <p:sp>
            <p:nvSpPr>
              <p:cNvPr id="61450" name="Text Box 27">
                <a:extLst>
                  <a:ext uri="{FF2B5EF4-FFF2-40B4-BE49-F238E27FC236}">
                    <a16:creationId xmlns:a16="http://schemas.microsoft.com/office/drawing/2014/main" id="{8E90E1A6-3B37-324F-96C7-6721622850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514</a:t>
                </a:r>
                <a:endParaRPr lang="en-US" altLang="en-US" sz="1800" dirty="0"/>
              </a:p>
            </p:txBody>
          </p:sp>
          <p:sp>
            <p:nvSpPr>
              <p:cNvPr id="61451" name="Text Box 28">
                <a:extLst>
                  <a:ext uri="{FF2B5EF4-FFF2-40B4-BE49-F238E27FC236}">
                    <a16:creationId xmlns:a16="http://schemas.microsoft.com/office/drawing/2014/main" id="{626C620B-943F-CF4E-9E0A-47BD53F787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482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Number Placeholder 5">
            <a:extLst>
              <a:ext uri="{FF2B5EF4-FFF2-40B4-BE49-F238E27FC236}">
                <a16:creationId xmlns:a16="http://schemas.microsoft.com/office/drawing/2014/main" id="{82789CB4-8AAD-B044-BE31-1915C45D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3BBE91-77E3-484B-AB20-20DB169DCC4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grpSp>
        <p:nvGrpSpPr>
          <p:cNvPr id="63490" name="Group 17">
            <a:extLst>
              <a:ext uri="{FF2B5EF4-FFF2-40B4-BE49-F238E27FC236}">
                <a16:creationId xmlns:a16="http://schemas.microsoft.com/office/drawing/2014/main" id="{A079921A-93CA-F64B-BA9E-D7BD05D218B2}"/>
              </a:ext>
            </a:extLst>
          </p:cNvPr>
          <p:cNvGrpSpPr>
            <a:grpSpLocks/>
          </p:cNvGrpSpPr>
          <p:nvPr/>
        </p:nvGrpSpPr>
        <p:grpSpPr bwMode="auto">
          <a:xfrm>
            <a:off x="454025" y="447675"/>
            <a:ext cx="8229600" cy="5718175"/>
            <a:chOff x="286" y="282"/>
            <a:chExt cx="5184" cy="3602"/>
          </a:xfrm>
        </p:grpSpPr>
        <p:sp>
          <p:nvSpPr>
            <p:cNvPr id="63491" name="Rectangle 2">
              <a:extLst>
                <a:ext uri="{FF2B5EF4-FFF2-40B4-BE49-F238E27FC236}">
                  <a16:creationId xmlns:a16="http://schemas.microsoft.com/office/drawing/2014/main" id="{32209E21-11FD-5D49-B764-FE3715B72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Reflexes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grpSp>
          <p:nvGrpSpPr>
            <p:cNvPr id="63492" name="Group 16">
              <a:extLst>
                <a:ext uri="{FF2B5EF4-FFF2-40B4-BE49-F238E27FC236}">
                  <a16:creationId xmlns:a16="http://schemas.microsoft.com/office/drawing/2014/main" id="{6260C98E-9B22-6F40-A9C4-A433DCA32A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70"/>
              <a:ext cx="4650" cy="1993"/>
              <a:chOff x="515" y="970"/>
              <a:chExt cx="4650" cy="1993"/>
            </a:xfrm>
          </p:grpSpPr>
          <p:sp>
            <p:nvSpPr>
              <p:cNvPr id="63500" name="Text Box 3">
                <a:extLst>
                  <a:ext uri="{FF2B5EF4-FFF2-40B4-BE49-F238E27FC236}">
                    <a16:creationId xmlns:a16="http://schemas.microsoft.com/office/drawing/2014/main" id="{14A5CA94-4BA0-4842-B2A1-757157CFBC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" y="970"/>
                <a:ext cx="4650" cy="1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28600" indent="-2286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0563" indent="-2333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A spinal reflex involves sensory-motor integration in the spinal cord. 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An example is the patellar (knee jerk) reflex mediated by the spinal cord.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ts val="900"/>
                  </a:spcAft>
                  <a:buSzPct val="80000"/>
                </a:pPr>
                <a:r>
                  <a:rPr lang="en-US" altLang="en-US" sz="1800" dirty="0"/>
                  <a:t>A cranial reflex is when the integration occurs in the brainstem or at a higher level.</a:t>
                </a:r>
              </a:p>
              <a:p>
                <a:pPr eaLnBrk="1" hangingPunct="1">
                  <a:lnSpc>
                    <a:spcPct val="85000"/>
                  </a:lnSpc>
                  <a:spcBef>
                    <a:spcPct val="0"/>
                  </a:spcBef>
                  <a:spcAft>
                    <a:spcPct val="50000"/>
                  </a:spcAft>
                  <a:buSzPct val="80000"/>
                </a:pPr>
                <a:r>
                  <a:rPr lang="en-US" altLang="en-US" sz="1800" dirty="0"/>
                  <a:t>An example is the saccadic movements of the eyes when reading a book.</a:t>
                </a:r>
              </a:p>
            </p:txBody>
          </p:sp>
          <p:sp>
            <p:nvSpPr>
              <p:cNvPr id="63501" name="Text Box 14">
                <a:extLst>
                  <a:ext uri="{FF2B5EF4-FFF2-40B4-BE49-F238E27FC236}">
                    <a16:creationId xmlns:a16="http://schemas.microsoft.com/office/drawing/2014/main" id="{C51937F4-5685-5549-AB5A-F4420D6C85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1" y="2312"/>
                <a:ext cx="3669" cy="6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Saccadic eye movements = an extremely fast voluntary movement of the eyes, allowing them to accurately reestablish focus on an object in the visual field. </a:t>
                </a:r>
              </a:p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941100"/>
                    </a:solidFill>
                  </a:rPr>
                  <a:t>(https://www.medical-dictionary.thefreedictionary.com)</a:t>
                </a:r>
              </a:p>
            </p:txBody>
          </p:sp>
        </p:grpSp>
        <p:grpSp>
          <p:nvGrpSpPr>
            <p:cNvPr id="63493" name="Group 18">
              <a:extLst>
                <a:ext uri="{FF2B5EF4-FFF2-40B4-BE49-F238E27FC236}">
                  <a16:creationId xmlns:a16="http://schemas.microsoft.com/office/drawing/2014/main" id="{57937D40-CCB1-5B46-ADAC-CBC7D4B6EA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67475" name="Rectangle 19">
                <a:extLst>
                  <a:ext uri="{FF2B5EF4-FFF2-40B4-BE49-F238E27FC236}">
                    <a16:creationId xmlns:a16="http://schemas.microsoft.com/office/drawing/2014/main" id="{46299E97-90F6-3A4B-B26C-0E6449588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67476" name="Rectangle 20">
                <a:extLst>
                  <a:ext uri="{FF2B5EF4-FFF2-40B4-BE49-F238E27FC236}">
                    <a16:creationId xmlns:a16="http://schemas.microsoft.com/office/drawing/2014/main" id="{82FC36A9-498D-ED41-9087-F7B8A14A1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67477" name="Rectangle 21">
                <a:extLst>
                  <a:ext uri="{FF2B5EF4-FFF2-40B4-BE49-F238E27FC236}">
                    <a16:creationId xmlns:a16="http://schemas.microsoft.com/office/drawing/2014/main" id="{FFB82EBB-BA8A-344A-92FE-C15159944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497" name="Text Box 22">
                <a:extLst>
                  <a:ext uri="{FF2B5EF4-FFF2-40B4-BE49-F238E27FC236}">
                    <a16:creationId xmlns:a16="http://schemas.microsoft.com/office/drawing/2014/main" id="{A620117E-9C18-E44E-954E-DCE87947AF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462</a:t>
                </a:r>
                <a:endParaRPr lang="en-US" altLang="en-US" sz="1800" dirty="0"/>
              </a:p>
            </p:txBody>
          </p:sp>
          <p:sp>
            <p:nvSpPr>
              <p:cNvPr id="63498" name="Text Box 23">
                <a:extLst>
                  <a:ext uri="{FF2B5EF4-FFF2-40B4-BE49-F238E27FC236}">
                    <a16:creationId xmlns:a16="http://schemas.microsoft.com/office/drawing/2014/main" id="{07AE647F-2B33-6444-A3FB-3ECAD83C78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514</a:t>
                </a:r>
                <a:endParaRPr lang="en-US" altLang="en-US" sz="1800" dirty="0"/>
              </a:p>
            </p:txBody>
          </p:sp>
          <p:sp>
            <p:nvSpPr>
              <p:cNvPr id="63499" name="Text Box 24">
                <a:extLst>
                  <a:ext uri="{FF2B5EF4-FFF2-40B4-BE49-F238E27FC236}">
                    <a16:creationId xmlns:a16="http://schemas.microsoft.com/office/drawing/2014/main" id="{45722A46-8FD3-CA48-B3B6-6876655330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482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Number Placeholder 5">
            <a:extLst>
              <a:ext uri="{FF2B5EF4-FFF2-40B4-BE49-F238E27FC236}">
                <a16:creationId xmlns:a16="http://schemas.microsoft.com/office/drawing/2014/main" id="{1ABC77CA-6BE7-8E45-AF92-F7F6F79A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6C33ED-CF88-FB47-ABDE-2FBE00BB586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grpSp>
        <p:nvGrpSpPr>
          <p:cNvPr id="65538" name="Group 25">
            <a:extLst>
              <a:ext uri="{FF2B5EF4-FFF2-40B4-BE49-F238E27FC236}">
                <a16:creationId xmlns:a16="http://schemas.microsoft.com/office/drawing/2014/main" id="{A459B673-E402-4B49-B3D6-3FF02235EDE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9263"/>
            <a:ext cx="8229600" cy="5716587"/>
            <a:chOff x="287" y="283"/>
            <a:chExt cx="5184" cy="3601"/>
          </a:xfrm>
        </p:grpSpPr>
        <p:sp>
          <p:nvSpPr>
            <p:cNvPr id="65539" name="Rectangle 2">
              <a:extLst>
                <a:ext uri="{FF2B5EF4-FFF2-40B4-BE49-F238E27FC236}">
                  <a16:creationId xmlns:a16="http://schemas.microsoft.com/office/drawing/2014/main" id="{4ACD3837-7F96-CE4C-B531-2FAC82D5C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Types of Reflexes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5540" name="Text Box 3">
              <a:extLst>
                <a:ext uri="{FF2B5EF4-FFF2-40B4-BE49-F238E27FC236}">
                  <a16:creationId xmlns:a16="http://schemas.microsoft.com/office/drawing/2014/main" id="{6720FC2A-E230-B748-895F-E99EF5BF1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19" cy="1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Somatic reflexes involve the contraction of one or more skeletal mus-cles.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Autonomic reflexes involve smooth muscle, cardiac muscle, or glands.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These reflexes are controlled by the sympathetic and parasympathetic divisions of the autonomic nervous system, which we will discuss in an upcoming lecture module.</a:t>
              </a:r>
            </a:p>
          </p:txBody>
        </p:sp>
        <p:grpSp>
          <p:nvGrpSpPr>
            <p:cNvPr id="65541" name="Group 15">
              <a:extLst>
                <a:ext uri="{FF2B5EF4-FFF2-40B4-BE49-F238E27FC236}">
                  <a16:creationId xmlns:a16="http://schemas.microsoft.com/office/drawing/2014/main" id="{009CD882-7CE5-BC4F-971F-97B657530C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69520" name="Rectangle 16">
                <a:extLst>
                  <a:ext uri="{FF2B5EF4-FFF2-40B4-BE49-F238E27FC236}">
                    <a16:creationId xmlns:a16="http://schemas.microsoft.com/office/drawing/2014/main" id="{DF445885-8491-8C42-A9E3-E8BA85349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69521" name="Rectangle 17">
                <a:extLst>
                  <a:ext uri="{FF2B5EF4-FFF2-40B4-BE49-F238E27FC236}">
                    <a16:creationId xmlns:a16="http://schemas.microsoft.com/office/drawing/2014/main" id="{4D219FDC-FA03-994E-836C-E7AF67DDF8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69522" name="Rectangle 18">
                <a:extLst>
                  <a:ext uri="{FF2B5EF4-FFF2-40B4-BE49-F238E27FC236}">
                    <a16:creationId xmlns:a16="http://schemas.microsoft.com/office/drawing/2014/main" id="{F6EF305D-4247-574B-9EED-3DBEC0487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545" name="Text Box 19">
                <a:extLst>
                  <a:ext uri="{FF2B5EF4-FFF2-40B4-BE49-F238E27FC236}">
                    <a16:creationId xmlns:a16="http://schemas.microsoft.com/office/drawing/2014/main" id="{519CD508-3D6D-094F-9AB1-4206FF05F1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462</a:t>
                </a:r>
                <a:endParaRPr lang="en-US" altLang="en-US" sz="1800" dirty="0"/>
              </a:p>
            </p:txBody>
          </p:sp>
          <p:sp>
            <p:nvSpPr>
              <p:cNvPr id="65546" name="Text Box 20">
                <a:extLst>
                  <a:ext uri="{FF2B5EF4-FFF2-40B4-BE49-F238E27FC236}">
                    <a16:creationId xmlns:a16="http://schemas.microsoft.com/office/drawing/2014/main" id="{652CC0F4-A45C-1340-9645-5E6224109F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514</a:t>
                </a:r>
                <a:endParaRPr lang="en-US" altLang="en-US" sz="1800" dirty="0"/>
              </a:p>
            </p:txBody>
          </p:sp>
          <p:sp>
            <p:nvSpPr>
              <p:cNvPr id="65547" name="Text Box 21">
                <a:extLst>
                  <a:ext uri="{FF2B5EF4-FFF2-40B4-BE49-F238E27FC236}">
                    <a16:creationId xmlns:a16="http://schemas.microsoft.com/office/drawing/2014/main" id="{69C35572-DEB1-5F4E-9C99-E553EF4F74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482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Number Placeholder 5">
            <a:extLst>
              <a:ext uri="{FF2B5EF4-FFF2-40B4-BE49-F238E27FC236}">
                <a16:creationId xmlns:a16="http://schemas.microsoft.com/office/drawing/2014/main" id="{04FDF974-78B3-6843-A9D8-319371AB4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2F32AD-8434-5F43-B470-5412EEF4BE0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grpSp>
        <p:nvGrpSpPr>
          <p:cNvPr id="67586" name="Group 54">
            <a:extLst>
              <a:ext uri="{FF2B5EF4-FFF2-40B4-BE49-F238E27FC236}">
                <a16:creationId xmlns:a16="http://schemas.microsoft.com/office/drawing/2014/main" id="{4F902060-0883-7649-899A-6436E02A0DF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65138"/>
            <a:ext cx="8229600" cy="5700712"/>
            <a:chOff x="288" y="293"/>
            <a:chExt cx="5184" cy="3591"/>
          </a:xfrm>
        </p:grpSpPr>
        <p:sp>
          <p:nvSpPr>
            <p:cNvPr id="67587" name="Rectangle 2">
              <a:extLst>
                <a:ext uri="{FF2B5EF4-FFF2-40B4-BE49-F238E27FC236}">
                  <a16:creationId xmlns:a16="http://schemas.microsoft.com/office/drawing/2014/main" id="{B5B6DC98-D9DB-4949-9F69-7430CF5C7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9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Reflex Arc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67588" name="Text Box 3">
              <a:extLst>
                <a:ext uri="{FF2B5EF4-FFF2-40B4-BE49-F238E27FC236}">
                  <a16:creationId xmlns:a16="http://schemas.microsoft.com/office/drawing/2014/main" id="{E6BBCA5E-40A5-DF4F-87D8-C12F514F4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82"/>
              <a:ext cx="4634" cy="2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pathway of electrical activity in a reflex is known as a reflex arc.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functional components of a reflex arc consist of: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Sensory receptor—production of generator (graded) electrical potentials.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Sensory neuron—propagation of action potentials to the spinal cord.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Integrating center—monosynaptic (no interneuron) or polysyn-aptic (one or more interneurons).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Motor neuron—propagation of action potentials from the spinal cord to an effector.</a:t>
              </a:r>
            </a:p>
            <a:p>
              <a:pPr lvl="1" eaLnBrk="1" hangingPunct="1">
                <a:lnSpc>
                  <a:spcPct val="85000"/>
                </a:lnSpc>
                <a:spcBef>
                  <a:spcPct val="0"/>
                </a:spcBef>
                <a:spcAft>
                  <a:spcPct val="30000"/>
                </a:spcAft>
                <a:buSzPct val="80000"/>
                <a:buFontTx/>
                <a:buChar char="-"/>
              </a:pPr>
              <a:r>
                <a:rPr lang="en-US" altLang="en-US" sz="1800" dirty="0"/>
                <a:t>Effector—response of the muscle or gland.</a:t>
              </a:r>
            </a:p>
          </p:txBody>
        </p:sp>
        <p:grpSp>
          <p:nvGrpSpPr>
            <p:cNvPr id="67589" name="Group 53">
              <a:extLst>
                <a:ext uri="{FF2B5EF4-FFF2-40B4-BE49-F238E27FC236}">
                  <a16:creationId xmlns:a16="http://schemas.microsoft.com/office/drawing/2014/main" id="{335D63C2-7EDC-B648-AF51-481E12553C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83"/>
              <a:chExt cx="4601" cy="213"/>
            </a:xfrm>
          </p:grpSpPr>
          <p:grpSp>
            <p:nvGrpSpPr>
              <p:cNvPr id="67590" name="Group 25">
                <a:extLst>
                  <a:ext uri="{FF2B5EF4-FFF2-40B4-BE49-F238E27FC236}">
                    <a16:creationId xmlns:a16="http://schemas.microsoft.com/office/drawing/2014/main" id="{DE83614F-9A3B-6D49-9DE2-D451A8AEDA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83"/>
                <a:ext cx="1990" cy="213"/>
                <a:chOff x="582" y="3671"/>
                <a:chExt cx="1990" cy="213"/>
              </a:xfrm>
            </p:grpSpPr>
            <p:sp>
              <p:nvSpPr>
                <p:cNvPr id="2071578" name="Rectangle 26">
                  <a:extLst>
                    <a:ext uri="{FF2B5EF4-FFF2-40B4-BE49-F238E27FC236}">
                      <a16:creationId xmlns:a16="http://schemas.microsoft.com/office/drawing/2014/main" id="{E88E015F-CB2E-EB4B-B720-0F2323C46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71579" name="Rectangle 27">
                  <a:extLst>
                    <a:ext uri="{FF2B5EF4-FFF2-40B4-BE49-F238E27FC236}">
                      <a16:creationId xmlns:a16="http://schemas.microsoft.com/office/drawing/2014/main" id="{C7E1C934-25DF-CA48-952A-572AD5370F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71580" name="Rectangle 28">
                  <a:extLst>
                    <a:ext uri="{FF2B5EF4-FFF2-40B4-BE49-F238E27FC236}">
                      <a16:creationId xmlns:a16="http://schemas.microsoft.com/office/drawing/2014/main" id="{36CD62D0-43F0-9949-BEDE-71A4C3C694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7604" name="Text Box 29">
                  <a:extLst>
                    <a:ext uri="{FF2B5EF4-FFF2-40B4-BE49-F238E27FC236}">
                      <a16:creationId xmlns:a16="http://schemas.microsoft.com/office/drawing/2014/main" id="{A3808F7F-49A6-CB45-AF37-F013FFEC41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462</a:t>
                  </a:r>
                  <a:endParaRPr lang="en-US" altLang="en-US" sz="1800" dirty="0"/>
                </a:p>
              </p:txBody>
            </p:sp>
            <p:sp>
              <p:nvSpPr>
                <p:cNvPr id="67605" name="Text Box 30">
                  <a:extLst>
                    <a:ext uri="{FF2B5EF4-FFF2-40B4-BE49-F238E27FC236}">
                      <a16:creationId xmlns:a16="http://schemas.microsoft.com/office/drawing/2014/main" id="{FE96F15E-5A8B-164E-9CB6-E1962CD4EB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514</a:t>
                  </a:r>
                  <a:endParaRPr lang="en-US" altLang="en-US" sz="1800" dirty="0"/>
                </a:p>
              </p:txBody>
            </p:sp>
            <p:sp>
              <p:nvSpPr>
                <p:cNvPr id="67606" name="Text Box 31">
                  <a:extLst>
                    <a:ext uri="{FF2B5EF4-FFF2-40B4-BE49-F238E27FC236}">
                      <a16:creationId xmlns:a16="http://schemas.microsoft.com/office/drawing/2014/main" id="{F1C3185C-50D9-0447-9D3F-084A5041A5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482</a:t>
                  </a:r>
                  <a:endParaRPr lang="en-US" altLang="en-US" sz="1800" dirty="0"/>
                </a:p>
              </p:txBody>
            </p:sp>
          </p:grpSp>
          <p:grpSp>
            <p:nvGrpSpPr>
              <p:cNvPr id="67591" name="Group 38">
                <a:extLst>
                  <a:ext uri="{FF2B5EF4-FFF2-40B4-BE49-F238E27FC236}">
                    <a16:creationId xmlns:a16="http://schemas.microsoft.com/office/drawing/2014/main" id="{B721243E-5B6C-0544-9980-CB090F143D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46" y="3683"/>
                <a:ext cx="2337" cy="213"/>
                <a:chOff x="2846" y="3671"/>
                <a:chExt cx="2337" cy="213"/>
              </a:xfrm>
            </p:grpSpPr>
            <p:grpSp>
              <p:nvGrpSpPr>
                <p:cNvPr id="67592" name="Group 39">
                  <a:extLst>
                    <a:ext uri="{FF2B5EF4-FFF2-40B4-BE49-F238E27FC236}">
                      <a16:creationId xmlns:a16="http://schemas.microsoft.com/office/drawing/2014/main" id="{1EA75937-56BE-5546-833C-B5DEB4433B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71592" name="Rectangle 40">
                    <a:extLst>
                      <a:ext uri="{FF2B5EF4-FFF2-40B4-BE49-F238E27FC236}">
                        <a16:creationId xmlns:a16="http://schemas.microsoft.com/office/drawing/2014/main" id="{CFF96C4C-A48A-284B-ABC3-D663D465C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600" name="Text Box 41">
                    <a:extLst>
                      <a:ext uri="{FF2B5EF4-FFF2-40B4-BE49-F238E27FC236}">
                        <a16:creationId xmlns:a16="http://schemas.microsoft.com/office/drawing/2014/main" id="{D9D52F39-2DCA-A145-8600-0622BCF7E3C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13.13</a:t>
                    </a:r>
                  </a:p>
                </p:txBody>
              </p:sp>
            </p:grpSp>
            <p:grpSp>
              <p:nvGrpSpPr>
                <p:cNvPr id="67593" name="Group 42">
                  <a:extLst>
                    <a:ext uri="{FF2B5EF4-FFF2-40B4-BE49-F238E27FC236}">
                      <a16:creationId xmlns:a16="http://schemas.microsoft.com/office/drawing/2014/main" id="{DE5F7B8C-C184-BD44-BFEF-281F57F59C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49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71595" name="Rectangle 43">
                    <a:extLst>
                      <a:ext uri="{FF2B5EF4-FFF2-40B4-BE49-F238E27FC236}">
                        <a16:creationId xmlns:a16="http://schemas.microsoft.com/office/drawing/2014/main" id="{77ED67D4-20DF-BA47-BDD9-CD8486FF88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598" name="Text Box 44">
                    <a:extLst>
                      <a:ext uri="{FF2B5EF4-FFF2-40B4-BE49-F238E27FC236}">
                        <a16:creationId xmlns:a16="http://schemas.microsoft.com/office/drawing/2014/main" id="{A11EB0F5-A42A-E94F-A8BF-2BB3A8B7B5E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CC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13.13</a:t>
                    </a:r>
                  </a:p>
                </p:txBody>
              </p:sp>
            </p:grpSp>
            <p:grpSp>
              <p:nvGrpSpPr>
                <p:cNvPr id="67594" name="Group 45">
                  <a:extLst>
                    <a:ext uri="{FF2B5EF4-FFF2-40B4-BE49-F238E27FC236}">
                      <a16:creationId xmlns:a16="http://schemas.microsoft.com/office/drawing/2014/main" id="{64B52E18-045D-8545-AEDC-AD2F54D84D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2" y="3671"/>
                  <a:ext cx="731" cy="213"/>
                  <a:chOff x="3190" y="3671"/>
                  <a:chExt cx="731" cy="213"/>
                </a:xfrm>
              </p:grpSpPr>
              <p:sp>
                <p:nvSpPr>
                  <p:cNvPr id="2071598" name="Rectangle 46">
                    <a:extLst>
                      <a:ext uri="{FF2B5EF4-FFF2-40B4-BE49-F238E27FC236}">
                        <a16:creationId xmlns:a16="http://schemas.microsoft.com/office/drawing/2014/main" id="{C5147374-ACB5-E442-84C7-1C439CA454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90" y="3671"/>
                    <a:ext cx="731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67596" name="Text Box 47">
                    <a:extLst>
                      <a:ext uri="{FF2B5EF4-FFF2-40B4-BE49-F238E27FC236}">
                        <a16:creationId xmlns:a16="http://schemas.microsoft.com/office/drawing/2014/main" id="{74655273-EE02-9645-B8AF-2D4845803A4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2" y="3687"/>
                    <a:ext cx="700" cy="183"/>
                  </a:xfrm>
                  <a:prstGeom prst="rect">
                    <a:avLst/>
                  </a:prstGeom>
                  <a:solidFill>
                    <a:srgbClr val="FFCC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Figure 13.14</a:t>
                    </a:r>
                  </a:p>
                </p:txBody>
              </p:sp>
            </p:grpSp>
          </p:grpSp>
        </p:grp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Number Placeholder 5">
            <a:extLst>
              <a:ext uri="{FF2B5EF4-FFF2-40B4-BE49-F238E27FC236}">
                <a16:creationId xmlns:a16="http://schemas.microsoft.com/office/drawing/2014/main" id="{2824AAE0-8DC5-6040-947F-2AE9A4DAD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AE0D2F-C988-A548-964E-EE57E069F91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grpSp>
        <p:nvGrpSpPr>
          <p:cNvPr id="69634" name="Group 24">
            <a:extLst>
              <a:ext uri="{FF2B5EF4-FFF2-40B4-BE49-F238E27FC236}">
                <a16:creationId xmlns:a16="http://schemas.microsoft.com/office/drawing/2014/main" id="{C039230F-2AC4-B24A-B8F3-78BD09245A3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4590"/>
            <a:ext cx="8229600" cy="4149725"/>
            <a:chOff x="288" y="293"/>
            <a:chExt cx="5184" cy="2614"/>
          </a:xfrm>
        </p:grpSpPr>
        <p:sp>
          <p:nvSpPr>
            <p:cNvPr id="69635" name="Rectangle 3">
              <a:extLst>
                <a:ext uri="{FF2B5EF4-FFF2-40B4-BE49-F238E27FC236}">
                  <a16:creationId xmlns:a16="http://schemas.microsoft.com/office/drawing/2014/main" id="{D7F0F151-B14E-5B4E-9C0B-EBBCC6D78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9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Example of a Reflex Arc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pic>
          <p:nvPicPr>
            <p:cNvPr id="69636" name="Picture 23" descr="reflex_arc_med-13EA057CA6100DE9A8E">
              <a:extLst>
                <a:ext uri="{FF2B5EF4-FFF2-40B4-BE49-F238E27FC236}">
                  <a16:creationId xmlns:a16="http://schemas.microsoft.com/office/drawing/2014/main" id="{A9D00742-9EAF-1C4D-B191-3159D29D04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" y="918"/>
              <a:ext cx="3449" cy="1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5F7C965-133C-7244-A115-B1742AE4BE74}"/>
              </a:ext>
            </a:extLst>
          </p:cNvPr>
          <p:cNvSpPr txBox="1"/>
          <p:nvPr/>
        </p:nvSpPr>
        <p:spPr>
          <a:xfrm>
            <a:off x="3565132" y="160277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Posterior 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51B31-B962-194D-8DC9-CDD5D13659B7}"/>
              </a:ext>
            </a:extLst>
          </p:cNvPr>
          <p:cNvSpPr txBox="1"/>
          <p:nvPr/>
        </p:nvSpPr>
        <p:spPr>
          <a:xfrm>
            <a:off x="3770617" y="438706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Anterior root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Number Placeholder 5">
            <a:extLst>
              <a:ext uri="{FF2B5EF4-FFF2-40B4-BE49-F238E27FC236}">
                <a16:creationId xmlns:a16="http://schemas.microsoft.com/office/drawing/2014/main" id="{748FDCB2-1F56-B148-A5AE-8E66E442D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47D598-DB70-8441-9FF2-41564123145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grpSp>
        <p:nvGrpSpPr>
          <p:cNvPr id="71682" name="Group 91">
            <a:extLst>
              <a:ext uri="{FF2B5EF4-FFF2-40B4-BE49-F238E27FC236}">
                <a16:creationId xmlns:a16="http://schemas.microsoft.com/office/drawing/2014/main" id="{C8941189-33F0-8B44-BAFE-CDA6029EDC9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47675"/>
            <a:ext cx="8229600" cy="5718175"/>
            <a:chOff x="288" y="282"/>
            <a:chExt cx="5184" cy="3602"/>
          </a:xfrm>
        </p:grpSpPr>
        <p:sp>
          <p:nvSpPr>
            <p:cNvPr id="71683" name="Rectangle 2">
              <a:extLst>
                <a:ext uri="{FF2B5EF4-FFF2-40B4-BE49-F238E27FC236}">
                  <a16:creationId xmlns:a16="http://schemas.microsoft.com/office/drawing/2014/main" id="{726C1D08-229F-CD48-97B4-3060D6F39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2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A Few Somatic Reflexes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1684" name="Text Box 3">
              <a:extLst>
                <a:ext uri="{FF2B5EF4-FFF2-40B4-BE49-F238E27FC236}">
                  <a16:creationId xmlns:a16="http://schemas.microsoft.com/office/drawing/2014/main" id="{783F5211-7B94-7B45-9B89-9E7C722B5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649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Flexor reflex—causes contraction of skeletal muscle in response to, for example, a painful stimulus.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Stretch reflex—causes contraction of skeletal muscles in response to stretching of a skeletal muscle.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Tendon reflex—controls skeletal muscle tension by causing muscle relaxation before the muscle force becomes too great that tendons could be damaged.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Cross-extensor reflex—along with some flexor reflexes, causes con-traction of skeletal muscles on the opposite side of the body to main-tain balance.</a:t>
              </a:r>
            </a:p>
          </p:txBody>
        </p:sp>
        <p:grpSp>
          <p:nvGrpSpPr>
            <p:cNvPr id="71685" name="Group 90">
              <a:extLst>
                <a:ext uri="{FF2B5EF4-FFF2-40B4-BE49-F238E27FC236}">
                  <a16:creationId xmlns:a16="http://schemas.microsoft.com/office/drawing/2014/main" id="{D92C6965-4B3E-D145-8849-95452FC055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4601" cy="213"/>
              <a:chOff x="582" y="3671"/>
              <a:chExt cx="4601" cy="213"/>
            </a:xfrm>
          </p:grpSpPr>
          <p:grpSp>
            <p:nvGrpSpPr>
              <p:cNvPr id="71686" name="Group 89">
                <a:extLst>
                  <a:ext uri="{FF2B5EF4-FFF2-40B4-BE49-F238E27FC236}">
                    <a16:creationId xmlns:a16="http://schemas.microsoft.com/office/drawing/2014/main" id="{4BD81077-0F80-BE4C-AD17-450B2EEAAA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1990" cy="213"/>
                <a:chOff x="582" y="3671"/>
                <a:chExt cx="1990" cy="213"/>
              </a:xfrm>
            </p:grpSpPr>
            <p:sp>
              <p:nvSpPr>
                <p:cNvPr id="2059316" name="Rectangle 52">
                  <a:extLst>
                    <a:ext uri="{FF2B5EF4-FFF2-40B4-BE49-F238E27FC236}">
                      <a16:creationId xmlns:a16="http://schemas.microsoft.com/office/drawing/2014/main" id="{CE860E2A-F875-E242-BDA2-4D857C60EF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2" y="3671"/>
                  <a:ext cx="616" cy="213"/>
                </a:xfrm>
                <a:prstGeom prst="rect">
                  <a:avLst/>
                </a:prstGeom>
                <a:noFill/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59317" name="Rectangle 53">
                  <a:extLst>
                    <a:ext uri="{FF2B5EF4-FFF2-40B4-BE49-F238E27FC236}">
                      <a16:creationId xmlns:a16="http://schemas.microsoft.com/office/drawing/2014/main" id="{F65BF6AF-22B5-A341-9DB9-C3833AC2CC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71"/>
                  <a:ext cx="616" cy="213"/>
                </a:xfrm>
                <a:prstGeom prst="rect">
                  <a:avLst/>
                </a:prstGeom>
                <a:solidFill>
                  <a:srgbClr val="CC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59318" name="Rectangle 54">
                  <a:extLst>
                    <a:ext uri="{FF2B5EF4-FFF2-40B4-BE49-F238E27FC236}">
                      <a16:creationId xmlns:a16="http://schemas.microsoft.com/office/drawing/2014/main" id="{0484CC0F-0588-294B-80D1-1EE8E067B0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6" y="3671"/>
                  <a:ext cx="616" cy="213"/>
                </a:xfrm>
                <a:prstGeom prst="rect">
                  <a:avLst/>
                </a:prstGeom>
                <a:solidFill>
                  <a:srgbClr val="FFCCCC"/>
                </a:solidFill>
                <a:ln w="19050">
                  <a:solidFill>
                    <a:srgbClr val="80808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71708" name="Text Box 55">
                  <a:extLst>
                    <a:ext uri="{FF2B5EF4-FFF2-40B4-BE49-F238E27FC236}">
                      <a16:creationId xmlns:a16="http://schemas.microsoft.com/office/drawing/2014/main" id="{02A28F15-966C-BC4F-8371-0B775EDEC2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" y="3689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462</a:t>
                  </a:r>
                  <a:endParaRPr lang="en-US" altLang="en-US" sz="1800" dirty="0"/>
                </a:p>
              </p:txBody>
            </p:sp>
            <p:sp>
              <p:nvSpPr>
                <p:cNvPr id="71709" name="Text Box 56">
                  <a:extLst>
                    <a:ext uri="{FF2B5EF4-FFF2-40B4-BE49-F238E27FC236}">
                      <a16:creationId xmlns:a16="http://schemas.microsoft.com/office/drawing/2014/main" id="{75B979BA-07C6-C844-9300-936B1C4D4DE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95" y="3686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515</a:t>
                  </a:r>
                  <a:endParaRPr lang="en-US" altLang="en-US" sz="1800" dirty="0"/>
                </a:p>
              </p:txBody>
            </p:sp>
            <p:sp>
              <p:nvSpPr>
                <p:cNvPr id="71710" name="Text Box 57">
                  <a:extLst>
                    <a:ext uri="{FF2B5EF4-FFF2-40B4-BE49-F238E27FC236}">
                      <a16:creationId xmlns:a16="http://schemas.microsoft.com/office/drawing/2014/main" id="{D589741E-045C-514F-B6EB-B0FDFDACD5F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2" y="3685"/>
                  <a:ext cx="561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300" dirty="0"/>
                    <a:t>Page 483</a:t>
                  </a:r>
                  <a:endParaRPr lang="en-US" altLang="en-US" sz="1800" dirty="0"/>
                </a:p>
              </p:txBody>
            </p:sp>
          </p:grpSp>
          <p:grpSp>
            <p:nvGrpSpPr>
              <p:cNvPr id="71687" name="Group 71">
                <a:extLst>
                  <a:ext uri="{FF2B5EF4-FFF2-40B4-BE49-F238E27FC236}">
                    <a16:creationId xmlns:a16="http://schemas.microsoft.com/office/drawing/2014/main" id="{234562EE-499E-5342-9A7E-701B1D6CA5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2" y="3671"/>
                <a:ext cx="4601" cy="213"/>
                <a:chOff x="582" y="3671"/>
                <a:chExt cx="4601" cy="213"/>
              </a:xfrm>
            </p:grpSpPr>
            <p:grpSp>
              <p:nvGrpSpPr>
                <p:cNvPr id="71688" name="Group 72">
                  <a:extLst>
                    <a:ext uri="{FF2B5EF4-FFF2-40B4-BE49-F238E27FC236}">
                      <a16:creationId xmlns:a16="http://schemas.microsoft.com/office/drawing/2014/main" id="{7C41CDB7-4C4A-F345-ABE9-3BAE334F4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2" y="3671"/>
                  <a:ext cx="1990" cy="213"/>
                  <a:chOff x="582" y="3671"/>
                  <a:chExt cx="1990" cy="213"/>
                </a:xfrm>
              </p:grpSpPr>
              <p:sp>
                <p:nvSpPr>
                  <p:cNvPr id="2059337" name="Rectangle 73">
                    <a:extLst>
                      <a:ext uri="{FF2B5EF4-FFF2-40B4-BE49-F238E27FC236}">
                        <a16:creationId xmlns:a16="http://schemas.microsoft.com/office/drawing/2014/main" id="{A5D88BC5-900B-6841-9713-F0F3206D5B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2" y="3671"/>
                    <a:ext cx="616" cy="213"/>
                  </a:xfrm>
                  <a:prstGeom prst="rect">
                    <a:avLst/>
                  </a:prstGeom>
                  <a:noFill/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059338" name="Rectangle 74">
                    <a:extLst>
                      <a:ext uri="{FF2B5EF4-FFF2-40B4-BE49-F238E27FC236}">
                        <a16:creationId xmlns:a16="http://schemas.microsoft.com/office/drawing/2014/main" id="{BDBA2981-FE1A-5F49-9B37-EF9EB0DA7E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70" y="3671"/>
                    <a:ext cx="616" cy="213"/>
                  </a:xfrm>
                  <a:prstGeom prst="rect">
                    <a:avLst/>
                  </a:prstGeom>
                  <a:solidFill>
                    <a:srgbClr val="CC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059339" name="Rectangle 75">
                    <a:extLst>
                      <a:ext uri="{FF2B5EF4-FFF2-40B4-BE49-F238E27FC236}">
                        <a16:creationId xmlns:a16="http://schemas.microsoft.com/office/drawing/2014/main" id="{0524D8A1-F811-0D4C-8D1B-FBDA9C125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56" y="3671"/>
                    <a:ext cx="616" cy="213"/>
                  </a:xfrm>
                  <a:prstGeom prst="rect">
                    <a:avLst/>
                  </a:prstGeom>
                  <a:solidFill>
                    <a:srgbClr val="FFCCCC"/>
                  </a:solidFill>
                  <a:ln w="19050">
                    <a:solidFill>
                      <a:srgbClr val="80808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71702" name="Text Box 76">
                    <a:extLst>
                      <a:ext uri="{FF2B5EF4-FFF2-40B4-BE49-F238E27FC236}">
                        <a16:creationId xmlns:a16="http://schemas.microsoft.com/office/drawing/2014/main" id="{0DEBFFA1-74D1-0E4D-BEEB-86509820863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" y="3689"/>
                    <a:ext cx="561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462</a:t>
                    </a:r>
                    <a:endParaRPr lang="en-US" altLang="en-US" sz="1800" dirty="0"/>
                  </a:p>
                </p:txBody>
              </p:sp>
              <p:sp>
                <p:nvSpPr>
                  <p:cNvPr id="71703" name="Text Box 77">
                    <a:extLst>
                      <a:ext uri="{FF2B5EF4-FFF2-40B4-BE49-F238E27FC236}">
                        <a16:creationId xmlns:a16="http://schemas.microsoft.com/office/drawing/2014/main" id="{95941E72-AFBD-EC4F-B5CA-3498862249A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95" y="3686"/>
                    <a:ext cx="561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514</a:t>
                    </a:r>
                    <a:endParaRPr lang="en-US" altLang="en-US" sz="1800" dirty="0"/>
                  </a:p>
                </p:txBody>
              </p:sp>
              <p:sp>
                <p:nvSpPr>
                  <p:cNvPr id="71704" name="Text Box 78">
                    <a:extLst>
                      <a:ext uri="{FF2B5EF4-FFF2-40B4-BE49-F238E27FC236}">
                        <a16:creationId xmlns:a16="http://schemas.microsoft.com/office/drawing/2014/main" id="{8BF34C53-229C-F348-9452-1A2517028C5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82" y="3685"/>
                    <a:ext cx="561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1300" dirty="0"/>
                      <a:t>Page 482</a:t>
                    </a:r>
                    <a:endParaRPr lang="en-US" altLang="en-US" sz="1800" dirty="0"/>
                  </a:p>
                </p:txBody>
              </p:sp>
            </p:grpSp>
            <p:grpSp>
              <p:nvGrpSpPr>
                <p:cNvPr id="71689" name="Group 79">
                  <a:extLst>
                    <a:ext uri="{FF2B5EF4-FFF2-40B4-BE49-F238E27FC236}">
                      <a16:creationId xmlns:a16="http://schemas.microsoft.com/office/drawing/2014/main" id="{CBFFB4C4-190F-584D-A6AF-2F643F88B4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46" y="3671"/>
                  <a:ext cx="2337" cy="213"/>
                  <a:chOff x="2846" y="3671"/>
                  <a:chExt cx="2337" cy="213"/>
                </a:xfrm>
              </p:grpSpPr>
              <p:grpSp>
                <p:nvGrpSpPr>
                  <p:cNvPr id="71690" name="Group 80">
                    <a:extLst>
                      <a:ext uri="{FF2B5EF4-FFF2-40B4-BE49-F238E27FC236}">
                        <a16:creationId xmlns:a16="http://schemas.microsoft.com/office/drawing/2014/main" id="{D46472CF-8584-7246-B05F-F91C9CB769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46" y="3671"/>
                    <a:ext cx="731" cy="213"/>
                    <a:chOff x="3190" y="3671"/>
                    <a:chExt cx="731" cy="213"/>
                  </a:xfrm>
                </p:grpSpPr>
                <p:sp>
                  <p:nvSpPr>
                    <p:cNvPr id="2059345" name="Rectangle 81">
                      <a:extLst>
                        <a:ext uri="{FF2B5EF4-FFF2-40B4-BE49-F238E27FC236}">
                          <a16:creationId xmlns:a16="http://schemas.microsoft.com/office/drawing/2014/main" id="{911F4690-7148-DF41-B6FD-9568D6A6D2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3671"/>
                      <a:ext cx="731" cy="21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hangingPunct="1">
                        <a:defRPr/>
                      </a:pP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71698" name="Text Box 82">
                      <a:extLst>
                        <a:ext uri="{FF2B5EF4-FFF2-40B4-BE49-F238E27FC236}">
                          <a16:creationId xmlns:a16="http://schemas.microsoft.com/office/drawing/2014/main" id="{02289037-629E-CF4E-BAEA-45F2928E6DE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12" y="3687"/>
                      <a:ext cx="700" cy="18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1300" dirty="0"/>
                        <a:t>Figure 13.14</a:t>
                      </a:r>
                    </a:p>
                  </p:txBody>
                </p:sp>
              </p:grpSp>
              <p:grpSp>
                <p:nvGrpSpPr>
                  <p:cNvPr id="71691" name="Group 83">
                    <a:extLst>
                      <a:ext uri="{FF2B5EF4-FFF2-40B4-BE49-F238E27FC236}">
                        <a16:creationId xmlns:a16="http://schemas.microsoft.com/office/drawing/2014/main" id="{ECE7779A-F37C-B749-A606-6FEDA88462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49" y="3671"/>
                    <a:ext cx="731" cy="213"/>
                    <a:chOff x="3190" y="3671"/>
                    <a:chExt cx="731" cy="213"/>
                  </a:xfrm>
                </p:grpSpPr>
                <p:sp>
                  <p:nvSpPr>
                    <p:cNvPr id="2059348" name="Rectangle 84">
                      <a:extLst>
                        <a:ext uri="{FF2B5EF4-FFF2-40B4-BE49-F238E27FC236}">
                          <a16:creationId xmlns:a16="http://schemas.microsoft.com/office/drawing/2014/main" id="{766C1485-FFFE-9A4F-A3A3-3C361CEDFA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3671"/>
                      <a:ext cx="731" cy="213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1905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hangingPunct="1">
                        <a:defRPr/>
                      </a:pP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71696" name="Text Box 85">
                      <a:extLst>
                        <a:ext uri="{FF2B5EF4-FFF2-40B4-BE49-F238E27FC236}">
                          <a16:creationId xmlns:a16="http://schemas.microsoft.com/office/drawing/2014/main" id="{A3250C70-E76C-204D-AA48-83F34279BFE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12" y="3687"/>
                      <a:ext cx="700" cy="183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1300" dirty="0"/>
                        <a:t>Figure 13.15</a:t>
                      </a:r>
                    </a:p>
                  </p:txBody>
                </p:sp>
              </p:grpSp>
              <p:grpSp>
                <p:nvGrpSpPr>
                  <p:cNvPr id="71692" name="Group 86">
                    <a:extLst>
                      <a:ext uri="{FF2B5EF4-FFF2-40B4-BE49-F238E27FC236}">
                        <a16:creationId xmlns:a16="http://schemas.microsoft.com/office/drawing/2014/main" id="{777939E7-D5D6-234B-8221-518B754EEC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52" y="3671"/>
                    <a:ext cx="731" cy="213"/>
                    <a:chOff x="3190" y="3671"/>
                    <a:chExt cx="731" cy="213"/>
                  </a:xfrm>
                </p:grpSpPr>
                <p:sp>
                  <p:nvSpPr>
                    <p:cNvPr id="2059351" name="Rectangle 87">
                      <a:extLst>
                        <a:ext uri="{FF2B5EF4-FFF2-40B4-BE49-F238E27FC236}">
                          <a16:creationId xmlns:a16="http://schemas.microsoft.com/office/drawing/2014/main" id="{AB963B6D-BEC6-9341-B66C-D526058A79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3671"/>
                      <a:ext cx="731" cy="213"/>
                    </a:xfrm>
                    <a:prstGeom prst="rect">
                      <a:avLst/>
                    </a:prstGeom>
                    <a:solidFill>
                      <a:srgbClr val="FFCCCC"/>
                    </a:solidFill>
                    <a:ln w="19050">
                      <a:solidFill>
                        <a:srgbClr val="80808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1" hangingPunct="1">
                        <a:defRPr/>
                      </a:pP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71694" name="Text Box 88">
                      <a:extLst>
                        <a:ext uri="{FF2B5EF4-FFF2-40B4-BE49-F238E27FC236}">
                          <a16:creationId xmlns:a16="http://schemas.microsoft.com/office/drawing/2014/main" id="{822AC9C1-A378-E549-8B53-A300F59AF4C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12" y="3687"/>
                      <a:ext cx="700" cy="183"/>
                    </a:xfrm>
                    <a:prstGeom prst="rect">
                      <a:avLst/>
                    </a:prstGeom>
                    <a:solidFill>
                      <a:srgbClr val="FFCCCC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1300" dirty="0"/>
                        <a:t>Figure 13.16</a:t>
                      </a:r>
                    </a:p>
                  </p:txBody>
                </p:sp>
              </p:grpSp>
            </p:grpSp>
          </p:grpSp>
        </p:grpSp>
      </p:grp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Number Placeholder 5">
            <a:extLst>
              <a:ext uri="{FF2B5EF4-FFF2-40B4-BE49-F238E27FC236}">
                <a16:creationId xmlns:a16="http://schemas.microsoft.com/office/drawing/2014/main" id="{823DC4E6-B1BB-724E-8F44-43189E3AA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6503EF-437E-344B-A0C4-BB892C26820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D6A58909-AD62-0341-AC31-4B3BC22143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887413"/>
            <a:ext cx="7394575" cy="4525962"/>
          </a:xfrm>
        </p:spPr>
        <p:txBody>
          <a:bodyPr/>
          <a:lstStyle/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 dirty="0">
                <a:solidFill>
                  <a:srgbClr val="333333"/>
                </a:solidFill>
              </a:rPr>
              <a:t>Poliomyelitis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Number Placeholder 5">
            <a:extLst>
              <a:ext uri="{FF2B5EF4-FFF2-40B4-BE49-F238E27FC236}">
                <a16:creationId xmlns:a16="http://schemas.microsoft.com/office/drawing/2014/main" id="{C519BEE5-C5EF-4546-AE81-76182FA2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DA7813-76C7-1C4D-951B-E62298138D8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grpSp>
        <p:nvGrpSpPr>
          <p:cNvPr id="75778" name="Group 22">
            <a:extLst>
              <a:ext uri="{FF2B5EF4-FFF2-40B4-BE49-F238E27FC236}">
                <a16:creationId xmlns:a16="http://schemas.microsoft.com/office/drawing/2014/main" id="{CB5ADCE5-3999-364B-AD02-5185D1235FDE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9263"/>
            <a:ext cx="8229600" cy="5716587"/>
            <a:chOff x="287" y="283"/>
            <a:chExt cx="5184" cy="3601"/>
          </a:xfrm>
        </p:grpSpPr>
        <p:sp>
          <p:nvSpPr>
            <p:cNvPr id="75779" name="Rectangle 2">
              <a:extLst>
                <a:ext uri="{FF2B5EF4-FFF2-40B4-BE49-F238E27FC236}">
                  <a16:creationId xmlns:a16="http://schemas.microsoft.com/office/drawing/2014/main" id="{500B9402-5F66-FF47-ACC6-4C1CC0BD9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Poliomyelitis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5780" name="Text Box 3">
              <a:extLst>
                <a:ext uri="{FF2B5EF4-FFF2-40B4-BE49-F238E27FC236}">
                  <a16:creationId xmlns:a16="http://schemas.microsoft.com/office/drawing/2014/main" id="{2F9ACE52-0A94-3747-9092-24AA67AEE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8" cy="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Poliomyelitis (polio) is caused by the three strains of the poliovirus, a RNA virus of about 7,500 nucleotides.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i="0" dirty="0"/>
                <a:t>The virus </a:t>
              </a:r>
              <a:r>
                <a:rPr lang="en-US" altLang="en-US" sz="1800" i="0"/>
                <a:t>is spread </a:t>
              </a:r>
              <a:r>
                <a:rPr lang="en-US" altLang="en-US" sz="1800" i="0" dirty="0"/>
                <a:t>through the fecal-oral route—contaminated food and water.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Its initial symptoms include fever, severe headache, stiff neck and back, muscle pain and weakness, and loss of some somatic reflexes.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Paralysis can result from destruction of cell bodies of motor neurons in the anterior horns of the spinal cord, or the nuclei of cranial nerves. </a:t>
              </a:r>
            </a:p>
          </p:txBody>
        </p:sp>
        <p:grpSp>
          <p:nvGrpSpPr>
            <p:cNvPr id="75781" name="Group 15">
              <a:extLst>
                <a:ext uri="{FF2B5EF4-FFF2-40B4-BE49-F238E27FC236}">
                  <a16:creationId xmlns:a16="http://schemas.microsoft.com/office/drawing/2014/main" id="{26F4A1D5-1C45-3B44-BB99-8C71AED3B3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98192" name="Rectangle 16">
                <a:extLst>
                  <a:ext uri="{FF2B5EF4-FFF2-40B4-BE49-F238E27FC236}">
                    <a16:creationId xmlns:a16="http://schemas.microsoft.com/office/drawing/2014/main" id="{0A1FA8B2-ECFA-B446-8746-829EBDB0B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98193" name="Rectangle 17">
                <a:extLst>
                  <a:ext uri="{FF2B5EF4-FFF2-40B4-BE49-F238E27FC236}">
                    <a16:creationId xmlns:a16="http://schemas.microsoft.com/office/drawing/2014/main" id="{5AA0158F-86FB-F247-A3D2-50F124555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98194" name="Rectangle 18">
                <a:extLst>
                  <a:ext uri="{FF2B5EF4-FFF2-40B4-BE49-F238E27FC236}">
                    <a16:creationId xmlns:a16="http://schemas.microsoft.com/office/drawing/2014/main" id="{A5F192A5-0D6E-0348-B64F-45AD8973D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5785" name="Text Box 19">
                <a:extLst>
                  <a:ext uri="{FF2B5EF4-FFF2-40B4-BE49-F238E27FC236}">
                    <a16:creationId xmlns:a16="http://schemas.microsoft.com/office/drawing/2014/main" id="{3FCB7D3E-7915-B241-B01E-BAAE6EDDB9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470</a:t>
                </a:r>
                <a:endParaRPr lang="en-US" altLang="en-US" sz="1800" dirty="0"/>
              </a:p>
            </p:txBody>
          </p:sp>
          <p:sp>
            <p:nvSpPr>
              <p:cNvPr id="75786" name="Text Box 20">
                <a:extLst>
                  <a:ext uri="{FF2B5EF4-FFF2-40B4-BE49-F238E27FC236}">
                    <a16:creationId xmlns:a16="http://schemas.microsoft.com/office/drawing/2014/main" id="{25E5C014-6498-534E-AF1D-973A3530BF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522</a:t>
                </a:r>
                <a:endParaRPr lang="en-US" altLang="en-US" sz="1800" dirty="0"/>
              </a:p>
            </p:txBody>
          </p:sp>
          <p:sp>
            <p:nvSpPr>
              <p:cNvPr id="75787" name="Text Box 21">
                <a:extLst>
                  <a:ext uri="{FF2B5EF4-FFF2-40B4-BE49-F238E27FC236}">
                    <a16:creationId xmlns:a16="http://schemas.microsoft.com/office/drawing/2014/main" id="{C57B225E-003F-124E-AC7E-591D77F927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490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Number Placeholder 5">
            <a:extLst>
              <a:ext uri="{FF2B5EF4-FFF2-40B4-BE49-F238E27FC236}">
                <a16:creationId xmlns:a16="http://schemas.microsoft.com/office/drawing/2014/main" id="{6D68FEE1-17DB-D141-8C58-3497B36A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FA6718-B386-9846-8076-3F11013E504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grpSp>
        <p:nvGrpSpPr>
          <p:cNvPr id="77826" name="Group 20">
            <a:extLst>
              <a:ext uri="{FF2B5EF4-FFF2-40B4-BE49-F238E27FC236}">
                <a16:creationId xmlns:a16="http://schemas.microsoft.com/office/drawing/2014/main" id="{074A8181-40A3-FF43-9AA2-D0F793C8EBCA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9263"/>
            <a:ext cx="8229600" cy="5716587"/>
            <a:chOff x="287" y="283"/>
            <a:chExt cx="5184" cy="3601"/>
          </a:xfrm>
        </p:grpSpPr>
        <p:sp>
          <p:nvSpPr>
            <p:cNvPr id="77827" name="Rectangle 2">
              <a:extLst>
                <a:ext uri="{FF2B5EF4-FFF2-40B4-BE49-F238E27FC236}">
                  <a16:creationId xmlns:a16="http://schemas.microsoft.com/office/drawing/2014/main" id="{7E3882A5-4A39-9949-A690-0E9A23B2E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Poliomyelitis </a:t>
              </a:r>
              <a:r>
                <a:rPr lang="en-US" altLang="en-US" sz="2200" dirty="0">
                  <a:solidFill>
                    <a:srgbClr val="333333"/>
                  </a:solidFill>
                </a:rPr>
                <a:t>(continued)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7828" name="Text Box 3">
              <a:extLst>
                <a:ext uri="{FF2B5EF4-FFF2-40B4-BE49-F238E27FC236}">
                  <a16:creationId xmlns:a16="http://schemas.microsoft.com/office/drawing/2014/main" id="{798CF571-F145-3F40-90F0-27A480B351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726" cy="1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An individual may not be able to breath unassisted if the polio virus destroys motor neurons that control the skeletal muscles for breath-ing (external intercostals and diaphragm).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Respiratory or heart failure can result if the virus invades centers in the brainstem.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Some individuals, many years after being afflicted with virus, develop a post-polio syndrome.  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Slow degeneration of motor neurons in this syndrome can produce a progressive muscle weakness, extreme fatigue, loss of muscle func-tion, and chronic pain.</a:t>
              </a:r>
            </a:p>
          </p:txBody>
        </p:sp>
        <p:grpSp>
          <p:nvGrpSpPr>
            <p:cNvPr id="77829" name="Group 13">
              <a:extLst>
                <a:ext uri="{FF2B5EF4-FFF2-40B4-BE49-F238E27FC236}">
                  <a16:creationId xmlns:a16="http://schemas.microsoft.com/office/drawing/2014/main" id="{60AC8792-6A2C-3941-BD44-08CF0D3D96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087950" name="Rectangle 14">
                <a:extLst>
                  <a:ext uri="{FF2B5EF4-FFF2-40B4-BE49-F238E27FC236}">
                    <a16:creationId xmlns:a16="http://schemas.microsoft.com/office/drawing/2014/main" id="{54E746CC-D54A-9D41-B9DB-D37FFA28C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87951" name="Rectangle 15">
                <a:extLst>
                  <a:ext uri="{FF2B5EF4-FFF2-40B4-BE49-F238E27FC236}">
                    <a16:creationId xmlns:a16="http://schemas.microsoft.com/office/drawing/2014/main" id="{985A2D32-8CCF-0E41-ACD2-0FA9DE57B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87952" name="Rectangle 16">
                <a:extLst>
                  <a:ext uri="{FF2B5EF4-FFF2-40B4-BE49-F238E27FC236}">
                    <a16:creationId xmlns:a16="http://schemas.microsoft.com/office/drawing/2014/main" id="{8339CFA2-EA24-9248-BC63-15259931BE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7833" name="Text Box 17">
                <a:extLst>
                  <a:ext uri="{FF2B5EF4-FFF2-40B4-BE49-F238E27FC236}">
                    <a16:creationId xmlns:a16="http://schemas.microsoft.com/office/drawing/2014/main" id="{B358BA73-E588-3444-924A-8C0520B9A7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470</a:t>
                </a:r>
                <a:endParaRPr lang="en-US" altLang="en-US" sz="1800" dirty="0"/>
              </a:p>
            </p:txBody>
          </p:sp>
          <p:sp>
            <p:nvSpPr>
              <p:cNvPr id="77834" name="Text Box 18">
                <a:extLst>
                  <a:ext uri="{FF2B5EF4-FFF2-40B4-BE49-F238E27FC236}">
                    <a16:creationId xmlns:a16="http://schemas.microsoft.com/office/drawing/2014/main" id="{ADCBB2AD-BDCA-5845-85B2-43588ACF11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522</a:t>
                </a:r>
                <a:endParaRPr lang="en-US" altLang="en-US" sz="1800" dirty="0"/>
              </a:p>
            </p:txBody>
          </p:sp>
          <p:sp>
            <p:nvSpPr>
              <p:cNvPr id="77835" name="Text Box 19">
                <a:extLst>
                  <a:ext uri="{FF2B5EF4-FFF2-40B4-BE49-F238E27FC236}">
                    <a16:creationId xmlns:a16="http://schemas.microsoft.com/office/drawing/2014/main" id="{7B48972C-5953-2649-BEBF-4A35BFE020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490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Number Placeholder 5">
            <a:extLst>
              <a:ext uri="{FF2B5EF4-FFF2-40B4-BE49-F238E27FC236}">
                <a16:creationId xmlns:a16="http://schemas.microsoft.com/office/drawing/2014/main" id="{3A0D980E-D4B7-6A4A-8E0D-8124F561F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2D5995-8062-1647-9EFB-1E9D35E3046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grpSp>
        <p:nvGrpSpPr>
          <p:cNvPr id="83970" name="Group 19">
            <a:extLst>
              <a:ext uri="{FF2B5EF4-FFF2-40B4-BE49-F238E27FC236}">
                <a16:creationId xmlns:a16="http://schemas.microsoft.com/office/drawing/2014/main" id="{8D93A73B-2ADA-7947-9B3E-8D96E009E61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9263"/>
            <a:ext cx="8229600" cy="5021263"/>
            <a:chOff x="287" y="283"/>
            <a:chExt cx="5184" cy="3163"/>
          </a:xfrm>
        </p:grpSpPr>
        <p:sp>
          <p:nvSpPr>
            <p:cNvPr id="83971" name="Rectangle 3">
              <a:extLst>
                <a:ext uri="{FF2B5EF4-FFF2-40B4-BE49-F238E27FC236}">
                  <a16:creationId xmlns:a16="http://schemas.microsoft.com/office/drawing/2014/main" id="{5DCDCCD0-56A9-AD48-92F6-1D599FAE5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0" dirty="0">
                  <a:solidFill>
                    <a:srgbClr val="333333"/>
                  </a:solidFill>
                </a:rPr>
                <a:t>Iron Lung</a:t>
              </a:r>
              <a:endParaRPr lang="en-US" altLang="en-US" sz="2800" i="0" dirty="0">
                <a:solidFill>
                  <a:schemeClr val="tx2"/>
                </a:solidFill>
              </a:endParaRPr>
            </a:p>
          </p:txBody>
        </p:sp>
        <p:grpSp>
          <p:nvGrpSpPr>
            <p:cNvPr id="83972" name="Group 18">
              <a:extLst>
                <a:ext uri="{FF2B5EF4-FFF2-40B4-BE49-F238E27FC236}">
                  <a16:creationId xmlns:a16="http://schemas.microsoft.com/office/drawing/2014/main" id="{F7A35442-7300-F749-B89E-0723EC4D5D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9" y="1013"/>
              <a:ext cx="4486" cy="2433"/>
              <a:chOff x="709" y="1013"/>
              <a:chExt cx="4486" cy="2433"/>
            </a:xfrm>
          </p:grpSpPr>
          <p:grpSp>
            <p:nvGrpSpPr>
              <p:cNvPr id="83973" name="Group 16">
                <a:extLst>
                  <a:ext uri="{FF2B5EF4-FFF2-40B4-BE49-F238E27FC236}">
                    <a16:creationId xmlns:a16="http://schemas.microsoft.com/office/drawing/2014/main" id="{446FAE5C-1D1C-3F47-B903-5799AEEC7B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3" y="1185"/>
                <a:ext cx="1902" cy="1578"/>
                <a:chOff x="3293" y="1185"/>
                <a:chExt cx="1902" cy="1578"/>
              </a:xfrm>
            </p:grpSpPr>
            <p:pic>
              <p:nvPicPr>
                <p:cNvPr id="83981" name="Picture 6" descr="iron_lung">
                  <a:extLst>
                    <a:ext uri="{FF2B5EF4-FFF2-40B4-BE49-F238E27FC236}">
                      <a16:creationId xmlns:a16="http://schemas.microsoft.com/office/drawing/2014/main" id="{4CA24FE8-D920-D449-821E-A9E858BCC2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3" y="1185"/>
                  <a:ext cx="1809" cy="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3982" name="Text Box 7">
                  <a:extLst>
                    <a:ext uri="{FF2B5EF4-FFF2-40B4-BE49-F238E27FC236}">
                      <a16:creationId xmlns:a16="http://schemas.microsoft.com/office/drawing/2014/main" id="{2C12E6E8-F003-A54D-ADB2-E421D9F3D5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63" y="2598"/>
                  <a:ext cx="1032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</a:t>
                  </a:r>
                  <a:r>
                    <a:rPr lang="en-US" altLang="en-US" sz="1100" i="0" dirty="0" err="1"/>
                    <a:t>www.nbt.nhs.uk</a:t>
                  </a:r>
                  <a:endParaRPr lang="en-US" altLang="en-US" sz="1100" i="0" dirty="0"/>
                </a:p>
              </p:txBody>
            </p:sp>
          </p:grpSp>
          <p:grpSp>
            <p:nvGrpSpPr>
              <p:cNvPr id="83974" name="Group 17">
                <a:extLst>
                  <a:ext uri="{FF2B5EF4-FFF2-40B4-BE49-F238E27FC236}">
                    <a16:creationId xmlns:a16="http://schemas.microsoft.com/office/drawing/2014/main" id="{AD1429A2-02DE-7F4E-A35C-7EDAB0022B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9" y="1013"/>
                <a:ext cx="1991" cy="1962"/>
                <a:chOff x="709" y="1013"/>
                <a:chExt cx="1991" cy="1962"/>
              </a:xfrm>
            </p:grpSpPr>
            <p:sp>
              <p:nvSpPr>
                <p:cNvPr id="83978" name="Text Box 9">
                  <a:extLst>
                    <a:ext uri="{FF2B5EF4-FFF2-40B4-BE49-F238E27FC236}">
                      <a16:creationId xmlns:a16="http://schemas.microsoft.com/office/drawing/2014/main" id="{BC14B214-80FA-D743-A227-882D17E6FB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9" y="2480"/>
                  <a:ext cx="1368" cy="4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i="0" dirty="0"/>
                    <a:t>Rancho Los Amigos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i="0" dirty="0"/>
                    <a:t>In Downey, California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i="0" dirty="0"/>
                    <a:t>during the 1950s.</a:t>
                  </a:r>
                </a:p>
                <a:p>
                  <a:pPr algn="ctr" eaLnBrk="1" hangingPunct="1">
                    <a:lnSpc>
                      <a:spcPct val="85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https://www.ccat.sas.upenn.edu</a:t>
                  </a:r>
                </a:p>
              </p:txBody>
            </p:sp>
            <p:pic>
              <p:nvPicPr>
                <p:cNvPr id="83979" name="Picture 10" descr="Iron Lungs">
                  <a:extLst>
                    <a:ext uri="{FF2B5EF4-FFF2-40B4-BE49-F238E27FC236}">
                      <a16:creationId xmlns:a16="http://schemas.microsoft.com/office/drawing/2014/main" id="{B47BD80D-187E-CB4D-B8DB-AC6BAC4743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3" y="1013"/>
                  <a:ext cx="1977" cy="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3980" name="Text Box 11">
                  <a:extLst>
                    <a:ext uri="{FF2B5EF4-FFF2-40B4-BE49-F238E27FC236}">
                      <a16:creationId xmlns:a16="http://schemas.microsoft.com/office/drawing/2014/main" id="{AF5D355F-4B87-9442-9112-78E3DC37F25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90" y="1298"/>
                  <a:ext cx="157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 dirty="0"/>
                    <a:t> </a:t>
                  </a:r>
                  <a:endParaRPr lang="en-US" altLang="en-US" sz="1100" dirty="0"/>
                </a:p>
              </p:txBody>
            </p:sp>
          </p:grpSp>
          <p:grpSp>
            <p:nvGrpSpPr>
              <p:cNvPr id="83975" name="Group 31">
                <a:extLst>
                  <a:ext uri="{FF2B5EF4-FFF2-40B4-BE49-F238E27FC236}">
                    <a16:creationId xmlns:a16="http://schemas.microsoft.com/office/drawing/2014/main" id="{8E3054DA-5BCD-6441-AE85-1DF275DC51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34" y="2111"/>
                <a:ext cx="1883" cy="1335"/>
                <a:chOff x="2234" y="2163"/>
                <a:chExt cx="1883" cy="1335"/>
              </a:xfrm>
            </p:grpSpPr>
            <p:pic>
              <p:nvPicPr>
                <p:cNvPr id="83976" name="Picture 13" descr="Iron_lung_CDC">
                  <a:extLst>
                    <a:ext uri="{FF2B5EF4-FFF2-40B4-BE49-F238E27FC236}">
                      <a16:creationId xmlns:a16="http://schemas.microsoft.com/office/drawing/2014/main" id="{2BE56EAF-15B9-B949-B94B-239A03DD12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34" y="2163"/>
                  <a:ext cx="1812" cy="11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3977" name="Text Box 14">
                  <a:extLst>
                    <a:ext uri="{FF2B5EF4-FFF2-40B4-BE49-F238E27FC236}">
                      <a16:creationId xmlns:a16="http://schemas.microsoft.com/office/drawing/2014/main" id="{A1B6B346-762D-2D4A-9EAA-4AC209B9FD6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74" y="3333"/>
                  <a:ext cx="1143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100" i="0" dirty="0"/>
                    <a:t>https://www.wikimedia.org</a:t>
                  </a:r>
                </a:p>
              </p:txBody>
            </p:sp>
          </p:grp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C037C0E-F9B5-5D5F-18B6-2678F653C319}"/>
              </a:ext>
            </a:extLst>
          </p:cNvPr>
          <p:cNvSpPr txBox="1"/>
          <p:nvPr/>
        </p:nvSpPr>
        <p:spPr>
          <a:xfrm>
            <a:off x="1916552" y="5515394"/>
            <a:ext cx="533828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i="0" dirty="0">
                <a:solidFill>
                  <a:schemeClr val="accent6"/>
                </a:solidFill>
              </a:rPr>
              <a:t>The iron lung is an assisted breathing device.  Some patients with polio spent years in iron lungs.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Number Placeholder 5">
            <a:extLst>
              <a:ext uri="{FF2B5EF4-FFF2-40B4-BE49-F238E27FC236}">
                <a16:creationId xmlns:a16="http://schemas.microsoft.com/office/drawing/2014/main" id="{140E07D8-8CC3-FF4D-9EAE-C1A576557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9C9C7E-7D4C-CA4F-9692-1E3178FC600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grpSp>
        <p:nvGrpSpPr>
          <p:cNvPr id="79874" name="Group 21">
            <a:extLst>
              <a:ext uri="{FF2B5EF4-FFF2-40B4-BE49-F238E27FC236}">
                <a16:creationId xmlns:a16="http://schemas.microsoft.com/office/drawing/2014/main" id="{E98E230C-21A8-D148-901F-414B1C80A0B9}"/>
              </a:ext>
            </a:extLst>
          </p:cNvPr>
          <p:cNvGrpSpPr>
            <a:grpSpLocks/>
          </p:cNvGrpSpPr>
          <p:nvPr/>
        </p:nvGrpSpPr>
        <p:grpSpPr bwMode="auto">
          <a:xfrm>
            <a:off x="455613" y="449263"/>
            <a:ext cx="8229600" cy="5716587"/>
            <a:chOff x="287" y="283"/>
            <a:chExt cx="5184" cy="3601"/>
          </a:xfrm>
        </p:grpSpPr>
        <p:sp>
          <p:nvSpPr>
            <p:cNvPr id="79875" name="Rectangle 2">
              <a:extLst>
                <a:ext uri="{FF2B5EF4-FFF2-40B4-BE49-F238E27FC236}">
                  <a16:creationId xmlns:a16="http://schemas.microsoft.com/office/drawing/2014/main" id="{7E9AA596-CA0C-6F4F-93EF-B56722CCF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" y="283"/>
              <a:ext cx="518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333333"/>
                  </a:solidFill>
                </a:rPr>
                <a:t>Polio Eradication</a:t>
              </a:r>
              <a:endParaRPr lang="en-US" altLang="en-US" sz="2800" dirty="0">
                <a:solidFill>
                  <a:schemeClr val="tx2"/>
                </a:solidFill>
              </a:endParaRPr>
            </a:p>
          </p:txBody>
        </p:sp>
        <p:sp>
          <p:nvSpPr>
            <p:cNvPr id="79876" name="Text Box 3">
              <a:extLst>
                <a:ext uri="{FF2B5EF4-FFF2-40B4-BE49-F238E27FC236}">
                  <a16:creationId xmlns:a16="http://schemas.microsoft.com/office/drawing/2014/main" id="{45A81E1C-033C-EC48-B658-51D3E057E6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" y="970"/>
              <a:ext cx="4801" cy="2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0563" indent="-2333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Many cases of polio occurred in the United States in the early-1950s, which led to an accelerated emphasis on developing vaccines.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vaccines consist of injecting a dose of the inactivated poliovirus (Salk method) or giving an oral dose of attenuated poliovirus (Sabin method).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Polio vaccines have almost completely eradicated polio in the United States and worldwide.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ts val="900"/>
                </a:spcAft>
                <a:buSzPct val="80000"/>
              </a:pPr>
              <a:r>
                <a:rPr lang="en-US" altLang="en-US" sz="1800" dirty="0"/>
                <a:t>The Salk vaccine is now used exclusively in many countries because the inactivated virus cannot mutate into a virulent form to cause more cases of polio.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spcAft>
                  <a:spcPct val="50000"/>
                </a:spcAft>
                <a:buSzPct val="80000"/>
              </a:pPr>
              <a:r>
                <a:rPr lang="en-US" altLang="en-US" sz="1800" dirty="0"/>
                <a:t>Outbreaks still occur in a few countries, and recently a small number of cases were reported in New York City.</a:t>
              </a:r>
            </a:p>
          </p:txBody>
        </p:sp>
        <p:grpSp>
          <p:nvGrpSpPr>
            <p:cNvPr id="79877" name="Group 14">
              <a:extLst>
                <a:ext uri="{FF2B5EF4-FFF2-40B4-BE49-F238E27FC236}">
                  <a16:creationId xmlns:a16="http://schemas.microsoft.com/office/drawing/2014/main" id="{69BAAC6A-E285-0745-B359-483C291BCB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" y="3671"/>
              <a:ext cx="1990" cy="213"/>
              <a:chOff x="582" y="3671"/>
              <a:chExt cx="1990" cy="213"/>
            </a:xfrm>
          </p:grpSpPr>
          <p:sp>
            <p:nvSpPr>
              <p:cNvPr id="2100239" name="Rectangle 15">
                <a:extLst>
                  <a:ext uri="{FF2B5EF4-FFF2-40B4-BE49-F238E27FC236}">
                    <a16:creationId xmlns:a16="http://schemas.microsoft.com/office/drawing/2014/main" id="{6879A37D-50C4-574C-9CC3-6BB12559A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671"/>
                <a:ext cx="616" cy="213"/>
              </a:xfrm>
              <a:prstGeom prst="rect">
                <a:avLst/>
              </a:prstGeom>
              <a:noFill/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00240" name="Rectangle 16">
                <a:extLst>
                  <a:ext uri="{FF2B5EF4-FFF2-40B4-BE49-F238E27FC236}">
                    <a16:creationId xmlns:a16="http://schemas.microsoft.com/office/drawing/2014/main" id="{4C88F233-3E07-0243-93D9-2E612DC124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71"/>
                <a:ext cx="616" cy="213"/>
              </a:xfrm>
              <a:prstGeom prst="rect">
                <a:avLst/>
              </a:prstGeom>
              <a:solidFill>
                <a:srgbClr val="CC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00241" name="Rectangle 17">
                <a:extLst>
                  <a:ext uri="{FF2B5EF4-FFF2-40B4-BE49-F238E27FC236}">
                    <a16:creationId xmlns:a16="http://schemas.microsoft.com/office/drawing/2014/main" id="{76FD1AB7-D0D2-274A-9351-DC3672A33B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671"/>
                <a:ext cx="616" cy="213"/>
              </a:xfrm>
              <a:prstGeom prst="rect">
                <a:avLst/>
              </a:prstGeom>
              <a:solidFill>
                <a:srgbClr val="FFCCCC"/>
              </a:solidFill>
              <a:ln w="19050">
                <a:solidFill>
                  <a:srgbClr val="808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9881" name="Text Box 18">
                <a:extLst>
                  <a:ext uri="{FF2B5EF4-FFF2-40B4-BE49-F238E27FC236}">
                    <a16:creationId xmlns:a16="http://schemas.microsoft.com/office/drawing/2014/main" id="{E3989AE4-49F4-9342-8D67-F9BCEF2B51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" y="3689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470</a:t>
                </a:r>
                <a:endParaRPr lang="en-US" altLang="en-US" sz="1800" dirty="0"/>
              </a:p>
            </p:txBody>
          </p:sp>
          <p:sp>
            <p:nvSpPr>
              <p:cNvPr id="79882" name="Text Box 19">
                <a:extLst>
                  <a:ext uri="{FF2B5EF4-FFF2-40B4-BE49-F238E27FC236}">
                    <a16:creationId xmlns:a16="http://schemas.microsoft.com/office/drawing/2014/main" id="{EE848342-BAFC-414E-9870-799FB6556A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" y="3686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522</a:t>
                </a:r>
                <a:endParaRPr lang="en-US" altLang="en-US" sz="1800" dirty="0"/>
              </a:p>
            </p:txBody>
          </p:sp>
          <p:sp>
            <p:nvSpPr>
              <p:cNvPr id="79883" name="Text Box 20">
                <a:extLst>
                  <a:ext uri="{FF2B5EF4-FFF2-40B4-BE49-F238E27FC236}">
                    <a16:creationId xmlns:a16="http://schemas.microsoft.com/office/drawing/2014/main" id="{45718B65-2502-F346-8D4B-E79F179203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2" y="3685"/>
                <a:ext cx="561" cy="1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/>
                  <a:t>Page 490</a:t>
                </a:r>
                <a:endParaRPr lang="en-US" altLang="en-US" sz="1800" dirty="0"/>
              </a:p>
            </p:txBody>
          </p:sp>
        </p:grp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13697</TotalTime>
  <Words>2148</Words>
  <Application>Microsoft Macintosh PowerPoint</Application>
  <PresentationFormat>On-screen Show (4:3)</PresentationFormat>
  <Paragraphs>324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Times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Chris Jarosz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 Biology Today Chapter 1</dc:title>
  <dc:creator>Chris Jarosz</dc:creator>
  <cp:lastModifiedBy>Microsoft Office User</cp:lastModifiedBy>
  <cp:revision>827</cp:revision>
  <cp:lastPrinted>2007-09-02T16:52:17Z</cp:lastPrinted>
  <dcterms:created xsi:type="dcterms:W3CDTF">2007-08-12T19:19:03Z</dcterms:created>
  <dcterms:modified xsi:type="dcterms:W3CDTF">2023-06-26T15:18:05Z</dcterms:modified>
</cp:coreProperties>
</file>