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0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31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2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7"/>
  </p:notesMasterIdLst>
  <p:sldIdLst>
    <p:sldId id="974" r:id="rId2"/>
    <p:sldId id="1059" r:id="rId3"/>
    <p:sldId id="808" r:id="rId4"/>
    <p:sldId id="925" r:id="rId5"/>
    <p:sldId id="994" r:id="rId6"/>
    <p:sldId id="995" r:id="rId7"/>
    <p:sldId id="1049" r:id="rId8"/>
    <p:sldId id="996" r:id="rId9"/>
    <p:sldId id="997" r:id="rId10"/>
    <p:sldId id="1051" r:id="rId11"/>
    <p:sldId id="998" r:id="rId12"/>
    <p:sldId id="999" r:id="rId13"/>
    <p:sldId id="1000" r:id="rId14"/>
    <p:sldId id="1050" r:id="rId15"/>
    <p:sldId id="1001" r:id="rId16"/>
    <p:sldId id="1002" r:id="rId17"/>
    <p:sldId id="1048" r:id="rId18"/>
    <p:sldId id="1003" r:id="rId19"/>
    <p:sldId id="1004" r:id="rId20"/>
    <p:sldId id="1033" r:id="rId21"/>
    <p:sldId id="1006" r:id="rId22"/>
    <p:sldId id="1005" r:id="rId23"/>
    <p:sldId id="1007" r:id="rId24"/>
    <p:sldId id="1008" r:id="rId25"/>
    <p:sldId id="1010" r:id="rId26"/>
    <p:sldId id="1045" r:id="rId27"/>
    <p:sldId id="1009" r:id="rId28"/>
    <p:sldId id="1011" r:id="rId29"/>
    <p:sldId id="1012" r:id="rId30"/>
    <p:sldId id="1015" r:id="rId31"/>
    <p:sldId id="1013" r:id="rId32"/>
    <p:sldId id="1039" r:id="rId33"/>
    <p:sldId id="923" r:id="rId34"/>
    <p:sldId id="1034" r:id="rId35"/>
    <p:sldId id="1014" r:id="rId36"/>
    <p:sldId id="1017" r:id="rId37"/>
    <p:sldId id="1018" r:id="rId38"/>
    <p:sldId id="1019" r:id="rId39"/>
    <p:sldId id="1020" r:id="rId40"/>
    <p:sldId id="1021" r:id="rId41"/>
    <p:sldId id="1022" r:id="rId42"/>
    <p:sldId id="1023" r:id="rId43"/>
    <p:sldId id="1041" r:id="rId44"/>
    <p:sldId id="1024" r:id="rId45"/>
    <p:sldId id="926" r:id="rId46"/>
    <p:sldId id="1025" r:id="rId47"/>
    <p:sldId id="1026" r:id="rId48"/>
    <p:sldId id="1046" r:id="rId49"/>
    <p:sldId id="1027" r:id="rId50"/>
    <p:sldId id="1029" r:id="rId51"/>
    <p:sldId id="1032" r:id="rId52"/>
    <p:sldId id="1060" r:id="rId53"/>
    <p:sldId id="1030" r:id="rId54"/>
    <p:sldId id="1061" r:id="rId55"/>
    <p:sldId id="1031" r:id="rId5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72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1100"/>
    <a:srgbClr val="0118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4660"/>
  </p:normalViewPr>
  <p:slideViewPr>
    <p:cSldViewPr snapToGrid="0" showGuides="1">
      <p:cViewPr varScale="1">
        <p:scale>
          <a:sx n="124" d="100"/>
          <a:sy n="124" d="100"/>
        </p:scale>
        <p:origin x="2720" y="168"/>
      </p:cViewPr>
      <p:guideLst>
        <p:guide orient="horz" pos="187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544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D0EDB32C-A38B-0D44-BB56-7693225AEF9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dirty="0"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466E3C3F-5F9B-9549-B3BA-7BBD5143B32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dirty="0"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766619D8-BCA0-994A-83BB-B9FC1A5382D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2773" name="Rectangle 5">
            <a:extLst>
              <a:ext uri="{FF2B5EF4-FFF2-40B4-BE49-F238E27FC236}">
                <a16:creationId xmlns:a16="http://schemas.microsoft.com/office/drawing/2014/main" id="{DEB2989C-510F-4144-B4D0-7E2678826C9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32774" name="Rectangle 6">
            <a:extLst>
              <a:ext uri="{FF2B5EF4-FFF2-40B4-BE49-F238E27FC236}">
                <a16:creationId xmlns:a16="http://schemas.microsoft.com/office/drawing/2014/main" id="{A271B962-97F3-3D47-847F-F0F79F79D18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dirty="0"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2775" name="Rectangle 7">
            <a:extLst>
              <a:ext uri="{FF2B5EF4-FFF2-40B4-BE49-F238E27FC236}">
                <a16:creationId xmlns:a16="http://schemas.microsoft.com/office/drawing/2014/main" id="{8F6A1049-57F8-7C4E-9EDD-6D4D3BAFC0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376CE3F2-B2DB-9A4C-A36B-2A87D2AD5675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42642198-1BEC-9246-A49C-70E50930D3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D721DF2-6278-754A-A10A-F39382905CA6}" type="slidenum">
              <a:rPr lang="en-US" altLang="en-US"/>
              <a:pPr/>
              <a:t>1</a:t>
            </a:fld>
            <a:endParaRPr lang="en-US" altLang="en-US" dirty="0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29A51C24-215C-F64A-9E2D-7669BDEEB2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1C6E5A13-EAD5-E146-A47D-9C08A6849E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94634B27-8ED3-6F47-91CF-5AD76A71299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DD8ACE0-BB8C-4F4F-9DE5-7A023CEB5EF2}" type="slidenum">
              <a:rPr lang="en-US" altLang="en-US"/>
              <a:pPr/>
              <a:t>2</a:t>
            </a:fld>
            <a:endParaRPr lang="en-US" altLang="en-US" dirty="0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EBC60261-C355-E547-BA8F-48C7EEBFA0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A43B6B30-A010-0F4F-8699-FF451B7DD4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58F4655A-235B-BD49-9FFE-64776E4B96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685981A-CC45-8740-82A9-66526A1E464D}" type="slidenum">
              <a:rPr lang="en-US" altLang="en-US"/>
              <a:pPr/>
              <a:t>3</a:t>
            </a:fld>
            <a:endParaRPr lang="en-US" altLang="en-US" dirty="0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3EA8B4A4-E8BF-5540-B8D1-E441F9E57C7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603DD66B-E0AD-7C49-9E7B-3D0B97EBC6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F4A631A0-C206-E642-AF88-2DB66C6ED73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8CBFFCB-4293-6245-AD2F-46A418EF4E8E}" type="slidenum">
              <a:rPr lang="en-US" altLang="en-US"/>
              <a:pPr/>
              <a:t>4</a:t>
            </a:fld>
            <a:endParaRPr lang="en-US" altLang="en-US" dirty="0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93E0332D-CA35-6247-8F39-5FFC6B5497D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221116D8-49AD-614D-B669-B5675CBD74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038E77BB-0EA5-4C49-8EE8-2452C060EE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AA20717-5845-FF48-9155-B6DF8914D7A6}" type="slidenum">
              <a:rPr lang="en-US" altLang="en-US"/>
              <a:pPr/>
              <a:t>5</a:t>
            </a:fld>
            <a:endParaRPr lang="en-US" altLang="en-US" dirty="0"/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9BF6D79E-0DD9-AF4A-94A7-D783238FE6F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E94A2FF2-B725-8F4F-91B2-C97D401388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AE0F6C3B-044B-A849-B3D1-0AC7AC1FED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072141F-71C6-3147-B230-2566660407D9}" type="slidenum">
              <a:rPr lang="en-US" altLang="en-US"/>
              <a:pPr/>
              <a:t>6</a:t>
            </a:fld>
            <a:endParaRPr lang="en-US" altLang="en-US" dirty="0"/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6C68CA6D-0AE5-5D42-9CED-5653CC749E8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6307BFE0-C901-8644-8E32-822E772397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C749798F-4C94-824F-9D24-351CA7EB27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A092977-7E41-8B40-8AA3-44E0A8E29B31}" type="slidenum">
              <a:rPr lang="en-US" altLang="en-US"/>
              <a:pPr/>
              <a:t>7</a:t>
            </a:fld>
            <a:endParaRPr lang="en-US" altLang="en-US" dirty="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3DB22258-92E5-6D44-8FC6-E967EF0F71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BDC12108-A54A-104B-89D5-B0A9D1691D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7AD5760A-0AC1-9E4B-B25E-F905996ABD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4FFCC79-BD93-B248-A176-B0D3A42D9192}" type="slidenum">
              <a:rPr lang="en-US" altLang="en-US"/>
              <a:pPr/>
              <a:t>8</a:t>
            </a:fld>
            <a:endParaRPr lang="en-US" altLang="en-US" dirty="0"/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1C621AD3-9B8A-3D4F-B20A-C4D8FEF3C3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26588F87-D497-5642-BF79-E9BDBDEE18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C7DAA655-1A8D-C644-812E-F1D75206316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4A8125E-3871-3448-B0FE-1A9E3443270C}" type="slidenum">
              <a:rPr lang="en-US" altLang="en-US"/>
              <a:pPr/>
              <a:t>9</a:t>
            </a:fld>
            <a:endParaRPr lang="en-US" altLang="en-US" dirty="0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A458B303-E886-AA49-8D34-F8885DBB7EC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7B0C4D49-D7FD-BE40-BDD6-786B77D855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1F63A6ED-706C-C74F-9D99-080F0245D77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2B265C2-7757-F641-A66D-243DE1771796}" type="slidenum">
              <a:rPr lang="en-US" altLang="en-US"/>
              <a:pPr/>
              <a:t>10</a:t>
            </a:fld>
            <a:endParaRPr lang="en-US" altLang="en-US" dirty="0"/>
          </a:p>
        </p:txBody>
      </p:sp>
      <p:sp>
        <p:nvSpPr>
          <p:cNvPr id="22531" name="Rectangle 1026">
            <a:extLst>
              <a:ext uri="{FF2B5EF4-FFF2-40B4-BE49-F238E27FC236}">
                <a16:creationId xmlns:a16="http://schemas.microsoft.com/office/drawing/2014/main" id="{61BECD13-DD2B-F84D-ADC9-0CA3A026C98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532" name="Rectangle 1027">
            <a:extLst>
              <a:ext uri="{FF2B5EF4-FFF2-40B4-BE49-F238E27FC236}">
                <a16:creationId xmlns:a16="http://schemas.microsoft.com/office/drawing/2014/main" id="{2DB2758D-1AAC-1443-BEF7-F044F0EFB8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45794AFE-7AC1-854C-9E60-9A98D6FB90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B43D838-AFAE-094F-845B-9EBFBA7ED3AC}" type="slidenum">
              <a:rPr lang="en-US" altLang="en-US"/>
              <a:pPr/>
              <a:t>11</a:t>
            </a:fld>
            <a:endParaRPr lang="en-US" altLang="en-US" dirty="0"/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14050064-BD2C-CD41-AA1D-C267ACE0FB5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0F0F1293-2799-4942-91C5-89C64D8F37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D70956D0-DFA2-7347-981E-CED917969C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0D74C66-BD59-6A46-8F2F-DDDA8A5D1F19}" type="slidenum">
              <a:rPr lang="en-US" altLang="en-US"/>
              <a:pPr/>
              <a:t>12</a:t>
            </a:fld>
            <a:endParaRPr lang="en-US" altLang="en-US" dirty="0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5CCD953E-C499-AE49-A1EB-A3849ADA736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9894E6F7-5FFE-F740-8444-CB035E75D1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AAAD10CF-E2CC-4344-A65A-F4155874AB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647C612-4C03-7146-A2F8-158F6AF5DB33}" type="slidenum">
              <a:rPr lang="en-US" altLang="en-US"/>
              <a:pPr/>
              <a:t>13</a:t>
            </a:fld>
            <a:endParaRPr lang="en-US" altLang="en-US" dirty="0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6ED5231F-2743-EA45-B228-07F85EA1E7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32A02CA8-57FD-1B4E-932A-FC8B7A3891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995CDE79-0DDA-E446-A99B-79D15F2052C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87A82BE-6FEA-3F48-9C87-4A5C633910D8}" type="slidenum">
              <a:rPr lang="en-US" altLang="en-US"/>
              <a:pPr/>
              <a:t>14</a:t>
            </a:fld>
            <a:endParaRPr lang="en-US" altLang="en-US" dirty="0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830DA648-431D-F746-A39F-593E59E260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3988873F-6393-AC49-8F34-8F42EDD855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F122CA78-6A04-7841-919A-EAC5ACF131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851ED6D-882F-D14B-A5AC-441FE669A126}" type="slidenum">
              <a:rPr lang="en-US" altLang="en-US"/>
              <a:pPr/>
              <a:t>15</a:t>
            </a:fld>
            <a:endParaRPr lang="en-US" altLang="en-US" dirty="0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ED038BFD-D0EB-834B-84A6-4BD127FFE2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DF7C9967-F772-534F-8BD1-82C3CA1924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48CA817C-3D47-0940-848A-1E3748127FA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C82B3FC-918E-5945-8B80-58B385D3D7AB}" type="slidenum">
              <a:rPr lang="en-US" altLang="en-US"/>
              <a:pPr/>
              <a:t>16</a:t>
            </a:fld>
            <a:endParaRPr lang="en-US" altLang="en-US" dirty="0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07D617A9-6F08-A04F-8F2A-9627F3DC26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2B3BAC00-59B7-D74F-9A90-5A779BD36D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DFBF6990-9EB6-314A-A52A-51D944B78B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369214D-E02D-D94E-894A-B2076A7A1F11}" type="slidenum">
              <a:rPr lang="en-US" altLang="en-US"/>
              <a:pPr/>
              <a:t>17</a:t>
            </a:fld>
            <a:endParaRPr lang="en-US" altLang="en-US" dirty="0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CAA523AB-2C63-3E43-8E90-BDB39CBFA5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2456E9CC-68F5-2D4B-886F-F9A4480321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23A013A6-5FF8-4048-B470-FC11A647E5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661A919-7840-5D4D-90E1-0AE33428CEEC}" type="slidenum">
              <a:rPr lang="en-US" altLang="en-US"/>
              <a:pPr/>
              <a:t>18</a:t>
            </a:fld>
            <a:endParaRPr lang="en-US" altLang="en-US" dirty="0"/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DD9D73D8-96DA-6842-A564-71CC135A20F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D1E81626-B050-E14C-A35F-49E2A37BB0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9D44DFB2-5354-B94C-AAF4-34AF5CC6962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0892F12-6E44-804E-8D20-3879556C42E7}" type="slidenum">
              <a:rPr lang="en-US" altLang="en-US"/>
              <a:pPr/>
              <a:t>19</a:t>
            </a:fld>
            <a:endParaRPr lang="en-US" altLang="en-US" dirty="0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36BFA6EA-E47B-A64C-B868-9712A2A938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CB7538E3-7847-0C4C-8010-B2418AF7D7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F594C039-A7D9-0B44-B259-176588DDCEB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713263C-8795-E148-B2B6-98B640F12C26}" type="slidenum">
              <a:rPr lang="en-US" altLang="en-US"/>
              <a:pPr/>
              <a:t>20</a:t>
            </a:fld>
            <a:endParaRPr lang="en-US" altLang="en-US" dirty="0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CA2FF388-F14E-E64B-A109-0EAFEC3956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E49AC6C9-4465-F449-B26A-3798EADA07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E7E04006-58DE-344E-A453-071AE45311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C2AD31B-17F9-4743-9D38-C5A717F9EE0A}" type="slidenum">
              <a:rPr lang="en-US" altLang="en-US"/>
              <a:pPr/>
              <a:t>21</a:t>
            </a:fld>
            <a:endParaRPr lang="en-US" altLang="en-US" dirty="0"/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13E0A76F-DA64-9B42-9DF5-3C53B076A89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9ED455C8-22E4-A040-BB80-F94AB32457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4074A106-B28C-D443-AE13-6DF4C8B429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642ADAD-2379-3244-BCE1-E446E4759F39}" type="slidenum">
              <a:rPr lang="en-US" altLang="en-US"/>
              <a:pPr/>
              <a:t>22</a:t>
            </a:fld>
            <a:endParaRPr lang="en-US" altLang="en-US" dirty="0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604B09B1-F372-B84D-A202-DB3B4BF348F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D17E4862-1871-0549-9B02-2C8E6CFDF8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8EC2E61B-4D07-C74B-A83E-6DFF3DE030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F0CAAFB-49E6-3A49-B5CE-2B6E34157481}" type="slidenum">
              <a:rPr lang="en-US" altLang="en-US"/>
              <a:pPr/>
              <a:t>23</a:t>
            </a:fld>
            <a:endParaRPr lang="en-US" altLang="en-US" dirty="0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3887B92F-3E13-5446-8D65-AE3AD1A68B5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6D569EBE-41B0-5A4D-B790-8486843B41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41EC1CD2-28EC-8D4B-B346-1359CF35A5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2CEA01E-B71D-274B-9522-E60FB07EF1C0}" type="slidenum">
              <a:rPr lang="en-US" altLang="en-US"/>
              <a:pPr/>
              <a:t>24</a:t>
            </a:fld>
            <a:endParaRPr lang="en-US" altLang="en-US" dirty="0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AD7CF029-037A-3E4E-82D5-08877FD3DB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897CD0B3-4CBD-A14C-B0FB-CB30C2F032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581E23E8-54AC-8041-B294-58962C49FD9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2EAA0F0-1B5C-8F42-A975-F2AA00FAF5B3}" type="slidenum">
              <a:rPr lang="en-US" altLang="en-US"/>
              <a:pPr/>
              <a:t>25</a:t>
            </a:fld>
            <a:endParaRPr lang="en-US" altLang="en-US" dirty="0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E7670E58-A64F-1842-8247-07FC99F7289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94CAA3CD-CFF7-F74B-98B4-B6E00D7AB8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BF922AC7-C1AB-9F43-9E05-E05E0A82722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C4587EA-0510-8245-8545-907F9081D554}" type="slidenum">
              <a:rPr lang="en-US" altLang="en-US"/>
              <a:pPr/>
              <a:t>26</a:t>
            </a:fld>
            <a:endParaRPr lang="en-US" altLang="en-US" dirty="0"/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78C361B0-8929-F64C-8B1B-F0034DB10B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AEF1714E-94BB-F543-9D1B-5A83038F26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A06E9A37-579D-6748-A83F-4A8D438D04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5C61AF1-F8BB-6040-9F52-EB0315DD972A}" type="slidenum">
              <a:rPr lang="en-US" altLang="en-US"/>
              <a:pPr/>
              <a:t>27</a:t>
            </a:fld>
            <a:endParaRPr lang="en-US" altLang="en-US" dirty="0"/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A54FD060-B33B-0C46-8420-E012765AB81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DBDEA9E6-35C4-DF44-AF9D-0732926C57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C0BF5821-7744-DD44-AF4E-C4D85FF1547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8442BDC-1E5E-3C40-882D-DA48720A7C46}" type="slidenum">
              <a:rPr lang="en-US" altLang="en-US"/>
              <a:pPr/>
              <a:t>28</a:t>
            </a:fld>
            <a:endParaRPr lang="en-US" altLang="en-US" dirty="0"/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D91A4A72-8FAE-CE47-A8EE-B5BFC9F4E9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D6E45D3C-13ED-914F-8EBE-B62DF0E6D3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CC0F27F1-02EE-7840-B6AF-9B5702A82D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4D991D0-E0E7-7040-8CC9-8CCEB67A9888}" type="slidenum">
              <a:rPr lang="en-US" altLang="en-US"/>
              <a:pPr/>
              <a:t>29</a:t>
            </a:fld>
            <a:endParaRPr lang="en-US" altLang="en-US" dirty="0"/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B452553F-A411-DC4D-9761-0956428BB25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FA91D812-F4D6-DA4B-8E34-3DA5ED7465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FE73B479-0AD2-AB40-BE95-CBFA11ECC6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632DFD5-7D39-884E-95EB-341030739BC5}" type="slidenum">
              <a:rPr lang="en-US" altLang="en-US"/>
              <a:pPr/>
              <a:t>30</a:t>
            </a:fld>
            <a:endParaRPr lang="en-US" altLang="en-US" dirty="0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E38D8E43-0184-E54C-A2F3-A58D516AA4C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8B46A106-75AB-F348-BCEC-797131BEC6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>
            <a:extLst>
              <a:ext uri="{FF2B5EF4-FFF2-40B4-BE49-F238E27FC236}">
                <a16:creationId xmlns:a16="http://schemas.microsoft.com/office/drawing/2014/main" id="{989E3428-74BE-004E-89F0-CB2FAB0290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E0B06B9-CEC6-B444-84D3-B9646EC7170A}" type="slidenum">
              <a:rPr lang="en-US" altLang="en-US"/>
              <a:pPr/>
              <a:t>31</a:t>
            </a:fld>
            <a:endParaRPr lang="en-US" altLang="en-US" dirty="0"/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60B306D6-77CF-C841-91E5-F2643180AF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218C3112-A2B2-7D4B-8C5F-7BFCD40535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0E6BA482-2BA6-794E-B67A-92166D847B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DA164AC-4CAC-314D-81CA-5D0A29CB6150}" type="slidenum">
              <a:rPr lang="en-US" altLang="en-US"/>
              <a:pPr/>
              <a:t>32</a:t>
            </a:fld>
            <a:endParaRPr lang="en-US" altLang="en-US" dirty="0"/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DABCB6CA-510A-9148-9C45-5390DFB7D9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841D3B17-A784-FA4F-BDE4-0393B30581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>
            <a:extLst>
              <a:ext uri="{FF2B5EF4-FFF2-40B4-BE49-F238E27FC236}">
                <a16:creationId xmlns:a16="http://schemas.microsoft.com/office/drawing/2014/main" id="{ED4C70D3-0F1A-E045-A3C6-F46AFB240A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E9654EB-C40C-3246-8FBD-67B413FC0252}" type="slidenum">
              <a:rPr lang="en-US" altLang="en-US"/>
              <a:pPr/>
              <a:t>33</a:t>
            </a:fld>
            <a:endParaRPr lang="en-US" altLang="en-US" dirty="0"/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id="{8B72EDD8-D3FA-FC4C-84AC-1A20B007D0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9636" name="Rectangle 3">
            <a:extLst>
              <a:ext uri="{FF2B5EF4-FFF2-40B4-BE49-F238E27FC236}">
                <a16:creationId xmlns:a16="http://schemas.microsoft.com/office/drawing/2014/main" id="{F5431FDE-4FEA-7749-921D-F4826BC8DE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>
            <a:extLst>
              <a:ext uri="{FF2B5EF4-FFF2-40B4-BE49-F238E27FC236}">
                <a16:creationId xmlns:a16="http://schemas.microsoft.com/office/drawing/2014/main" id="{F7BAC2C5-04D5-4447-96C2-F7921908DB8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CC307BB-F4DB-E54F-81F5-AAF3BE173FEA}" type="slidenum">
              <a:rPr lang="en-US" altLang="en-US"/>
              <a:pPr/>
              <a:t>34</a:t>
            </a:fld>
            <a:endParaRPr lang="en-US" altLang="en-US" dirty="0"/>
          </a:p>
        </p:txBody>
      </p:sp>
      <p:sp>
        <p:nvSpPr>
          <p:cNvPr id="71683" name="Rectangle 2">
            <a:extLst>
              <a:ext uri="{FF2B5EF4-FFF2-40B4-BE49-F238E27FC236}">
                <a16:creationId xmlns:a16="http://schemas.microsoft.com/office/drawing/2014/main" id="{FDC06CC4-5580-F649-813F-6E4C67A651C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684" name="Rectangle 3">
            <a:extLst>
              <a:ext uri="{FF2B5EF4-FFF2-40B4-BE49-F238E27FC236}">
                <a16:creationId xmlns:a16="http://schemas.microsoft.com/office/drawing/2014/main" id="{F86690BD-6F77-A542-8B50-4C5FF11A40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>
            <a:extLst>
              <a:ext uri="{FF2B5EF4-FFF2-40B4-BE49-F238E27FC236}">
                <a16:creationId xmlns:a16="http://schemas.microsoft.com/office/drawing/2014/main" id="{EE23A0B3-5A5A-1943-A57A-0C0E4B0D0A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5DCF392-5158-0A46-9CF7-CFF54998C8DA}" type="slidenum">
              <a:rPr lang="en-US" altLang="en-US"/>
              <a:pPr/>
              <a:t>35</a:t>
            </a:fld>
            <a:endParaRPr lang="en-US" altLang="en-US" dirty="0"/>
          </a:p>
        </p:txBody>
      </p:sp>
      <p:sp>
        <p:nvSpPr>
          <p:cNvPr id="73731" name="Rectangle 2">
            <a:extLst>
              <a:ext uri="{FF2B5EF4-FFF2-40B4-BE49-F238E27FC236}">
                <a16:creationId xmlns:a16="http://schemas.microsoft.com/office/drawing/2014/main" id="{9B4368EE-BC4C-0441-97B5-76D96D6E9B4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3732" name="Rectangle 3">
            <a:extLst>
              <a:ext uri="{FF2B5EF4-FFF2-40B4-BE49-F238E27FC236}">
                <a16:creationId xmlns:a16="http://schemas.microsoft.com/office/drawing/2014/main" id="{34A96A68-2F24-0B43-AF56-7B930778A1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>
            <a:extLst>
              <a:ext uri="{FF2B5EF4-FFF2-40B4-BE49-F238E27FC236}">
                <a16:creationId xmlns:a16="http://schemas.microsoft.com/office/drawing/2014/main" id="{F7728680-FA58-6345-8FC5-381F7E1A51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4F3F246-048E-A144-BB19-032D03F780DF}" type="slidenum">
              <a:rPr lang="en-US" altLang="en-US"/>
              <a:pPr/>
              <a:t>36</a:t>
            </a:fld>
            <a:endParaRPr lang="en-US" altLang="en-US" dirty="0"/>
          </a:p>
        </p:txBody>
      </p:sp>
      <p:sp>
        <p:nvSpPr>
          <p:cNvPr id="75779" name="Rectangle 2">
            <a:extLst>
              <a:ext uri="{FF2B5EF4-FFF2-40B4-BE49-F238E27FC236}">
                <a16:creationId xmlns:a16="http://schemas.microsoft.com/office/drawing/2014/main" id="{BA66020D-A048-6E4F-87C3-31A97051725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5780" name="Rectangle 3">
            <a:extLst>
              <a:ext uri="{FF2B5EF4-FFF2-40B4-BE49-F238E27FC236}">
                <a16:creationId xmlns:a16="http://schemas.microsoft.com/office/drawing/2014/main" id="{B948D827-6241-F44E-A56C-604232E17A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>
            <a:extLst>
              <a:ext uri="{FF2B5EF4-FFF2-40B4-BE49-F238E27FC236}">
                <a16:creationId xmlns:a16="http://schemas.microsoft.com/office/drawing/2014/main" id="{C62DE875-7FD2-1D47-8184-09DFB13152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A25B985-9519-DF4E-9C3A-741A2B3FCAC0}" type="slidenum">
              <a:rPr lang="en-US" altLang="en-US"/>
              <a:pPr/>
              <a:t>37</a:t>
            </a:fld>
            <a:endParaRPr lang="en-US" altLang="en-US" dirty="0"/>
          </a:p>
        </p:txBody>
      </p:sp>
      <p:sp>
        <p:nvSpPr>
          <p:cNvPr id="77827" name="Rectangle 2">
            <a:extLst>
              <a:ext uri="{FF2B5EF4-FFF2-40B4-BE49-F238E27FC236}">
                <a16:creationId xmlns:a16="http://schemas.microsoft.com/office/drawing/2014/main" id="{6A81078F-8086-EF40-ACCD-C69402B838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7828" name="Rectangle 3">
            <a:extLst>
              <a:ext uri="{FF2B5EF4-FFF2-40B4-BE49-F238E27FC236}">
                <a16:creationId xmlns:a16="http://schemas.microsoft.com/office/drawing/2014/main" id="{D6520433-1F09-3D4E-A7E9-C229020776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>
            <a:extLst>
              <a:ext uri="{FF2B5EF4-FFF2-40B4-BE49-F238E27FC236}">
                <a16:creationId xmlns:a16="http://schemas.microsoft.com/office/drawing/2014/main" id="{6EF7B455-EDA2-5E4C-A94F-A97C455DFB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C63CB8E-8715-5344-A867-D6E9063E4C5E}" type="slidenum">
              <a:rPr lang="en-US" altLang="en-US"/>
              <a:pPr/>
              <a:t>38</a:t>
            </a:fld>
            <a:endParaRPr lang="en-US" altLang="en-US" dirty="0"/>
          </a:p>
        </p:txBody>
      </p:sp>
      <p:sp>
        <p:nvSpPr>
          <p:cNvPr id="79875" name="Rectangle 2">
            <a:extLst>
              <a:ext uri="{FF2B5EF4-FFF2-40B4-BE49-F238E27FC236}">
                <a16:creationId xmlns:a16="http://schemas.microsoft.com/office/drawing/2014/main" id="{0D2897A3-B40E-354C-A7ED-366ECAA79CF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9876" name="Rectangle 3">
            <a:extLst>
              <a:ext uri="{FF2B5EF4-FFF2-40B4-BE49-F238E27FC236}">
                <a16:creationId xmlns:a16="http://schemas.microsoft.com/office/drawing/2014/main" id="{6C8A4FCC-C96F-3549-9549-C008509ADB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>
            <a:extLst>
              <a:ext uri="{FF2B5EF4-FFF2-40B4-BE49-F238E27FC236}">
                <a16:creationId xmlns:a16="http://schemas.microsoft.com/office/drawing/2014/main" id="{93DC71C9-8160-1642-9546-4A7EA7398CF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4B7CAAB-0701-E041-A5D4-6772EE9F1DCE}" type="slidenum">
              <a:rPr lang="en-US" altLang="en-US"/>
              <a:pPr/>
              <a:t>39</a:t>
            </a:fld>
            <a:endParaRPr lang="en-US" altLang="en-US" dirty="0"/>
          </a:p>
        </p:txBody>
      </p:sp>
      <p:sp>
        <p:nvSpPr>
          <p:cNvPr id="81923" name="Rectangle 2">
            <a:extLst>
              <a:ext uri="{FF2B5EF4-FFF2-40B4-BE49-F238E27FC236}">
                <a16:creationId xmlns:a16="http://schemas.microsoft.com/office/drawing/2014/main" id="{0DB9DE93-8743-7B49-9177-7946570C20A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1924" name="Rectangle 3">
            <a:extLst>
              <a:ext uri="{FF2B5EF4-FFF2-40B4-BE49-F238E27FC236}">
                <a16:creationId xmlns:a16="http://schemas.microsoft.com/office/drawing/2014/main" id="{BBB548A6-08DB-1646-B375-26AAED2848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>
            <a:extLst>
              <a:ext uri="{FF2B5EF4-FFF2-40B4-BE49-F238E27FC236}">
                <a16:creationId xmlns:a16="http://schemas.microsoft.com/office/drawing/2014/main" id="{C4BD7393-F824-3741-9ADF-7B59ADFA88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B273277-C398-5B41-8BB5-09337BBE890B}" type="slidenum">
              <a:rPr lang="en-US" altLang="en-US"/>
              <a:pPr/>
              <a:t>40</a:t>
            </a:fld>
            <a:endParaRPr lang="en-US" altLang="en-US" dirty="0"/>
          </a:p>
        </p:txBody>
      </p:sp>
      <p:sp>
        <p:nvSpPr>
          <p:cNvPr id="83971" name="Rectangle 2">
            <a:extLst>
              <a:ext uri="{FF2B5EF4-FFF2-40B4-BE49-F238E27FC236}">
                <a16:creationId xmlns:a16="http://schemas.microsoft.com/office/drawing/2014/main" id="{57BC4A08-737C-134D-9134-F8D4E04FB44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3972" name="Rectangle 3">
            <a:extLst>
              <a:ext uri="{FF2B5EF4-FFF2-40B4-BE49-F238E27FC236}">
                <a16:creationId xmlns:a16="http://schemas.microsoft.com/office/drawing/2014/main" id="{D9321DCD-0566-7C4A-8924-856C4DBDA5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>
            <a:extLst>
              <a:ext uri="{FF2B5EF4-FFF2-40B4-BE49-F238E27FC236}">
                <a16:creationId xmlns:a16="http://schemas.microsoft.com/office/drawing/2014/main" id="{88A6F8E0-8496-554C-9BB5-604286711E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193195D-7FA4-7F48-96D9-FD8F703F4441}" type="slidenum">
              <a:rPr lang="en-US" altLang="en-US"/>
              <a:pPr/>
              <a:t>41</a:t>
            </a:fld>
            <a:endParaRPr lang="en-US" altLang="en-US" dirty="0"/>
          </a:p>
        </p:txBody>
      </p:sp>
      <p:sp>
        <p:nvSpPr>
          <p:cNvPr id="86019" name="Rectangle 2">
            <a:extLst>
              <a:ext uri="{FF2B5EF4-FFF2-40B4-BE49-F238E27FC236}">
                <a16:creationId xmlns:a16="http://schemas.microsoft.com/office/drawing/2014/main" id="{0F5514F7-09D0-D843-95FE-C8D95DA0E4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6020" name="Rectangle 3">
            <a:extLst>
              <a:ext uri="{FF2B5EF4-FFF2-40B4-BE49-F238E27FC236}">
                <a16:creationId xmlns:a16="http://schemas.microsoft.com/office/drawing/2014/main" id="{B183CA42-20A9-754D-89B1-A44A49F5E3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C0C139A6-9BBC-9B49-993B-990A550A97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F72C7AB-AD4F-E04A-8121-6BC75F02D28F}" type="slidenum">
              <a:rPr lang="en-US" altLang="en-US"/>
              <a:pPr/>
              <a:t>42</a:t>
            </a:fld>
            <a:endParaRPr lang="en-US" altLang="en-US" dirty="0"/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37E8241A-3248-284F-83D2-FE7727E42E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9CC58AF3-5732-7A4B-ACF9-6C027CF30E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>
            <a:extLst>
              <a:ext uri="{FF2B5EF4-FFF2-40B4-BE49-F238E27FC236}">
                <a16:creationId xmlns:a16="http://schemas.microsoft.com/office/drawing/2014/main" id="{A3A340EF-EF91-0945-8BE3-F3D8163E15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307090D-5CDD-9343-B176-CDA30CC3A1B4}" type="slidenum">
              <a:rPr lang="en-US" altLang="en-US"/>
              <a:pPr/>
              <a:t>43</a:t>
            </a:fld>
            <a:endParaRPr lang="en-US" altLang="en-US" dirty="0"/>
          </a:p>
        </p:txBody>
      </p:sp>
      <p:sp>
        <p:nvSpPr>
          <p:cNvPr id="90115" name="Rectangle 2">
            <a:extLst>
              <a:ext uri="{FF2B5EF4-FFF2-40B4-BE49-F238E27FC236}">
                <a16:creationId xmlns:a16="http://schemas.microsoft.com/office/drawing/2014/main" id="{392926EE-C709-6249-BEC0-E78FFC8032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0116" name="Rectangle 3">
            <a:extLst>
              <a:ext uri="{FF2B5EF4-FFF2-40B4-BE49-F238E27FC236}">
                <a16:creationId xmlns:a16="http://schemas.microsoft.com/office/drawing/2014/main" id="{B221DF35-06BE-234E-A84F-E791806D86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>
            <a:extLst>
              <a:ext uri="{FF2B5EF4-FFF2-40B4-BE49-F238E27FC236}">
                <a16:creationId xmlns:a16="http://schemas.microsoft.com/office/drawing/2014/main" id="{8339B1E9-F176-164E-8A3E-D8F3C43086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DC8989C-4F55-6746-99B2-DAF9E6399E65}" type="slidenum">
              <a:rPr lang="en-US" altLang="en-US"/>
              <a:pPr/>
              <a:t>44</a:t>
            </a:fld>
            <a:endParaRPr lang="en-US" altLang="en-US" dirty="0"/>
          </a:p>
        </p:txBody>
      </p:sp>
      <p:sp>
        <p:nvSpPr>
          <p:cNvPr id="92163" name="Rectangle 2">
            <a:extLst>
              <a:ext uri="{FF2B5EF4-FFF2-40B4-BE49-F238E27FC236}">
                <a16:creationId xmlns:a16="http://schemas.microsoft.com/office/drawing/2014/main" id="{B834A3CE-F8DE-6C40-937C-05A0609746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2164" name="Rectangle 3">
            <a:extLst>
              <a:ext uri="{FF2B5EF4-FFF2-40B4-BE49-F238E27FC236}">
                <a16:creationId xmlns:a16="http://schemas.microsoft.com/office/drawing/2014/main" id="{9B384DA9-B9B4-ED4E-A478-7F4619C78B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>
            <a:extLst>
              <a:ext uri="{FF2B5EF4-FFF2-40B4-BE49-F238E27FC236}">
                <a16:creationId xmlns:a16="http://schemas.microsoft.com/office/drawing/2014/main" id="{DB1CFA13-CB19-3D43-9F79-154A289CF2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2E34D4C-BBF4-A947-A373-8BCBE66DDF83}" type="slidenum">
              <a:rPr lang="en-US" altLang="en-US"/>
              <a:pPr/>
              <a:t>45</a:t>
            </a:fld>
            <a:endParaRPr lang="en-US" altLang="en-US" dirty="0"/>
          </a:p>
        </p:txBody>
      </p:sp>
      <p:sp>
        <p:nvSpPr>
          <p:cNvPr id="94211" name="Rectangle 2">
            <a:extLst>
              <a:ext uri="{FF2B5EF4-FFF2-40B4-BE49-F238E27FC236}">
                <a16:creationId xmlns:a16="http://schemas.microsoft.com/office/drawing/2014/main" id="{059137D0-EB22-DC49-AB80-D2E97036ACE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4212" name="Rectangle 3">
            <a:extLst>
              <a:ext uri="{FF2B5EF4-FFF2-40B4-BE49-F238E27FC236}">
                <a16:creationId xmlns:a16="http://schemas.microsoft.com/office/drawing/2014/main" id="{54FA4C8B-B2AE-8D42-BFCD-431136EA16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>
            <a:extLst>
              <a:ext uri="{FF2B5EF4-FFF2-40B4-BE49-F238E27FC236}">
                <a16:creationId xmlns:a16="http://schemas.microsoft.com/office/drawing/2014/main" id="{243D4550-7263-684E-9CE9-5E8669172B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2F53299-40F4-EC47-A299-FB6D915FBBA0}" type="slidenum">
              <a:rPr lang="en-US" altLang="en-US"/>
              <a:pPr/>
              <a:t>46</a:t>
            </a:fld>
            <a:endParaRPr lang="en-US" altLang="en-US" dirty="0"/>
          </a:p>
        </p:txBody>
      </p:sp>
      <p:sp>
        <p:nvSpPr>
          <p:cNvPr id="96259" name="Rectangle 2">
            <a:extLst>
              <a:ext uri="{FF2B5EF4-FFF2-40B4-BE49-F238E27FC236}">
                <a16:creationId xmlns:a16="http://schemas.microsoft.com/office/drawing/2014/main" id="{C4ABAB65-CD0A-3F46-A4B7-AFA0ABF1DF4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6260" name="Rectangle 3">
            <a:extLst>
              <a:ext uri="{FF2B5EF4-FFF2-40B4-BE49-F238E27FC236}">
                <a16:creationId xmlns:a16="http://schemas.microsoft.com/office/drawing/2014/main" id="{AC33C8A4-00D3-124E-987E-B18C5F570B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>
            <a:extLst>
              <a:ext uri="{FF2B5EF4-FFF2-40B4-BE49-F238E27FC236}">
                <a16:creationId xmlns:a16="http://schemas.microsoft.com/office/drawing/2014/main" id="{1302ED9A-65A4-BF44-AF2D-1E19328E7C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1F11094-674B-CA4A-8CFB-1A1C5D37F0E7}" type="slidenum">
              <a:rPr lang="en-US" altLang="en-US"/>
              <a:pPr/>
              <a:t>47</a:t>
            </a:fld>
            <a:endParaRPr lang="en-US" altLang="en-US" dirty="0"/>
          </a:p>
        </p:txBody>
      </p:sp>
      <p:sp>
        <p:nvSpPr>
          <p:cNvPr id="98307" name="Rectangle 2">
            <a:extLst>
              <a:ext uri="{FF2B5EF4-FFF2-40B4-BE49-F238E27FC236}">
                <a16:creationId xmlns:a16="http://schemas.microsoft.com/office/drawing/2014/main" id="{04FEAA04-2423-FB46-89EC-64AD7D026F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8308" name="Rectangle 3">
            <a:extLst>
              <a:ext uri="{FF2B5EF4-FFF2-40B4-BE49-F238E27FC236}">
                <a16:creationId xmlns:a16="http://schemas.microsoft.com/office/drawing/2014/main" id="{DA3CEFFC-D7F5-A043-A86C-76F56CCC64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>
            <a:extLst>
              <a:ext uri="{FF2B5EF4-FFF2-40B4-BE49-F238E27FC236}">
                <a16:creationId xmlns:a16="http://schemas.microsoft.com/office/drawing/2014/main" id="{15CE4A3C-5AAE-514E-8499-7E88CC497B8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36E4E1D-8DE1-9A4C-B2F9-9FAE6F3024B2}" type="slidenum">
              <a:rPr lang="en-US" altLang="en-US"/>
              <a:pPr/>
              <a:t>48</a:t>
            </a:fld>
            <a:endParaRPr lang="en-US" altLang="en-US" dirty="0"/>
          </a:p>
        </p:txBody>
      </p:sp>
      <p:sp>
        <p:nvSpPr>
          <p:cNvPr id="100355" name="Rectangle 2">
            <a:extLst>
              <a:ext uri="{FF2B5EF4-FFF2-40B4-BE49-F238E27FC236}">
                <a16:creationId xmlns:a16="http://schemas.microsoft.com/office/drawing/2014/main" id="{E5447657-A919-2740-8D79-2130291E67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0356" name="Rectangle 3">
            <a:extLst>
              <a:ext uri="{FF2B5EF4-FFF2-40B4-BE49-F238E27FC236}">
                <a16:creationId xmlns:a16="http://schemas.microsoft.com/office/drawing/2014/main" id="{804085EB-1C54-1D4A-BDBE-AE6BF1C09B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>
            <a:extLst>
              <a:ext uri="{FF2B5EF4-FFF2-40B4-BE49-F238E27FC236}">
                <a16:creationId xmlns:a16="http://schemas.microsoft.com/office/drawing/2014/main" id="{B78C0FFE-4FF1-CE46-B0B5-30E84EC92E2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32F5AAB-E4A6-4747-B085-36E4B6F2B9C7}" type="slidenum">
              <a:rPr lang="en-US" altLang="en-US"/>
              <a:pPr/>
              <a:t>49</a:t>
            </a:fld>
            <a:endParaRPr lang="en-US" altLang="en-US" dirty="0"/>
          </a:p>
        </p:txBody>
      </p:sp>
      <p:sp>
        <p:nvSpPr>
          <p:cNvPr id="102403" name="Rectangle 2">
            <a:extLst>
              <a:ext uri="{FF2B5EF4-FFF2-40B4-BE49-F238E27FC236}">
                <a16:creationId xmlns:a16="http://schemas.microsoft.com/office/drawing/2014/main" id="{979AA572-D838-EB42-844E-33178307696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2404" name="Rectangle 3">
            <a:extLst>
              <a:ext uri="{FF2B5EF4-FFF2-40B4-BE49-F238E27FC236}">
                <a16:creationId xmlns:a16="http://schemas.microsoft.com/office/drawing/2014/main" id="{A0436B0F-4693-6D45-A393-3EF241284C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>
            <a:extLst>
              <a:ext uri="{FF2B5EF4-FFF2-40B4-BE49-F238E27FC236}">
                <a16:creationId xmlns:a16="http://schemas.microsoft.com/office/drawing/2014/main" id="{892A9C13-7EF6-9D4B-B65E-2822095697A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9CCEB11-B603-2140-9697-8355160160CB}" type="slidenum">
              <a:rPr lang="en-US" altLang="en-US"/>
              <a:pPr/>
              <a:t>50</a:t>
            </a:fld>
            <a:endParaRPr lang="en-US" altLang="en-US" dirty="0"/>
          </a:p>
        </p:txBody>
      </p:sp>
      <p:sp>
        <p:nvSpPr>
          <p:cNvPr id="104451" name="Rectangle 2">
            <a:extLst>
              <a:ext uri="{FF2B5EF4-FFF2-40B4-BE49-F238E27FC236}">
                <a16:creationId xmlns:a16="http://schemas.microsoft.com/office/drawing/2014/main" id="{F1C4596A-B891-D14F-B7F0-F532A188B25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4452" name="Rectangle 3">
            <a:extLst>
              <a:ext uri="{FF2B5EF4-FFF2-40B4-BE49-F238E27FC236}">
                <a16:creationId xmlns:a16="http://schemas.microsoft.com/office/drawing/2014/main" id="{2BA19340-E9BF-E148-9746-BB45CEFB41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>
            <a:extLst>
              <a:ext uri="{FF2B5EF4-FFF2-40B4-BE49-F238E27FC236}">
                <a16:creationId xmlns:a16="http://schemas.microsoft.com/office/drawing/2014/main" id="{FC60C200-6296-CC42-9EE2-5792DAD00D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3E9D7DA-61F7-5A43-835C-47F1F58A5A77}" type="slidenum">
              <a:rPr lang="en-US" altLang="en-US"/>
              <a:pPr/>
              <a:t>51</a:t>
            </a:fld>
            <a:endParaRPr lang="en-US" altLang="en-US" dirty="0"/>
          </a:p>
        </p:txBody>
      </p:sp>
      <p:sp>
        <p:nvSpPr>
          <p:cNvPr id="106499" name="Rectangle 2">
            <a:extLst>
              <a:ext uri="{FF2B5EF4-FFF2-40B4-BE49-F238E27FC236}">
                <a16:creationId xmlns:a16="http://schemas.microsoft.com/office/drawing/2014/main" id="{03BC76D5-F5FA-2A47-917B-9D1149E5C41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6500" name="Rectangle 3">
            <a:extLst>
              <a:ext uri="{FF2B5EF4-FFF2-40B4-BE49-F238E27FC236}">
                <a16:creationId xmlns:a16="http://schemas.microsoft.com/office/drawing/2014/main" id="{134B1033-9FC6-0842-932E-18EE61763B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5" name="Rectangle 7">
            <a:extLst>
              <a:ext uri="{FF2B5EF4-FFF2-40B4-BE49-F238E27FC236}">
                <a16:creationId xmlns:a16="http://schemas.microsoft.com/office/drawing/2014/main" id="{56A1EA4D-15BC-874C-96CC-8F0CD14DBA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3559EC7-FA85-8F48-93D2-2BD0F73A4A16}" type="slidenum">
              <a:rPr lang="en-US" altLang="en-US"/>
              <a:pPr/>
              <a:t>52</a:t>
            </a:fld>
            <a:endParaRPr lang="en-US" altLang="en-US" dirty="0"/>
          </a:p>
        </p:txBody>
      </p:sp>
      <p:sp>
        <p:nvSpPr>
          <p:cNvPr id="205826" name="Rectangle 2">
            <a:extLst>
              <a:ext uri="{FF2B5EF4-FFF2-40B4-BE49-F238E27FC236}">
                <a16:creationId xmlns:a16="http://schemas.microsoft.com/office/drawing/2014/main" id="{9E32F0DF-9AB1-4D48-97C2-FF7617E067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05827" name="Rectangle 3">
            <a:extLst>
              <a:ext uri="{FF2B5EF4-FFF2-40B4-BE49-F238E27FC236}">
                <a16:creationId xmlns:a16="http://schemas.microsoft.com/office/drawing/2014/main" id="{66C6D27F-9506-864E-AE7B-B87F568984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>
            <a:extLst>
              <a:ext uri="{FF2B5EF4-FFF2-40B4-BE49-F238E27FC236}">
                <a16:creationId xmlns:a16="http://schemas.microsoft.com/office/drawing/2014/main" id="{8D7107F6-F28D-344E-9A8D-912C81A6326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1E46088-C5CD-7441-8EE6-B980C3694CBC}" type="slidenum">
              <a:rPr lang="en-US" altLang="en-US"/>
              <a:pPr/>
              <a:t>53</a:t>
            </a:fld>
            <a:endParaRPr lang="en-US" altLang="en-US" dirty="0"/>
          </a:p>
        </p:txBody>
      </p:sp>
      <p:sp>
        <p:nvSpPr>
          <p:cNvPr id="108547" name="Rectangle 2">
            <a:extLst>
              <a:ext uri="{FF2B5EF4-FFF2-40B4-BE49-F238E27FC236}">
                <a16:creationId xmlns:a16="http://schemas.microsoft.com/office/drawing/2014/main" id="{02C5AB4F-DF8A-8544-8E52-E1B663E0B50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8548" name="Rectangle 3">
            <a:extLst>
              <a:ext uri="{FF2B5EF4-FFF2-40B4-BE49-F238E27FC236}">
                <a16:creationId xmlns:a16="http://schemas.microsoft.com/office/drawing/2014/main" id="{07FC3A10-4048-C748-A26B-773D18E180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7" name="Rectangle 7">
            <a:extLst>
              <a:ext uri="{FF2B5EF4-FFF2-40B4-BE49-F238E27FC236}">
                <a16:creationId xmlns:a16="http://schemas.microsoft.com/office/drawing/2014/main" id="{35CC48E7-8B94-E744-86E1-FD727A4897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5E48C6F-2ED0-1043-87A1-2002C06A38D3}" type="slidenum">
              <a:rPr lang="en-US" altLang="en-US"/>
              <a:pPr/>
              <a:t>54</a:t>
            </a:fld>
            <a:endParaRPr lang="en-US" altLang="en-US" dirty="0"/>
          </a:p>
        </p:txBody>
      </p:sp>
      <p:sp>
        <p:nvSpPr>
          <p:cNvPr id="214018" name="Rectangle 2">
            <a:extLst>
              <a:ext uri="{FF2B5EF4-FFF2-40B4-BE49-F238E27FC236}">
                <a16:creationId xmlns:a16="http://schemas.microsoft.com/office/drawing/2014/main" id="{2D56F03F-3A23-DC46-98A6-E1CFEC6BBD8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4019" name="Rectangle 3">
            <a:extLst>
              <a:ext uri="{FF2B5EF4-FFF2-40B4-BE49-F238E27FC236}">
                <a16:creationId xmlns:a16="http://schemas.microsoft.com/office/drawing/2014/main" id="{75D359D1-032D-5947-929C-A6467B8D93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>
            <a:extLst>
              <a:ext uri="{FF2B5EF4-FFF2-40B4-BE49-F238E27FC236}">
                <a16:creationId xmlns:a16="http://schemas.microsoft.com/office/drawing/2014/main" id="{84CA8854-45F5-2140-9007-DAF785BD35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7F8B1FB-2DC7-474A-96C4-9E52DB5AE767}" type="slidenum">
              <a:rPr lang="en-US" altLang="en-US"/>
              <a:pPr/>
              <a:t>55</a:t>
            </a:fld>
            <a:endParaRPr lang="en-US" altLang="en-US" dirty="0"/>
          </a:p>
        </p:txBody>
      </p:sp>
      <p:sp>
        <p:nvSpPr>
          <p:cNvPr id="112643" name="Rectangle 2">
            <a:extLst>
              <a:ext uri="{FF2B5EF4-FFF2-40B4-BE49-F238E27FC236}">
                <a16:creationId xmlns:a16="http://schemas.microsoft.com/office/drawing/2014/main" id="{428EF6A3-4A5E-6B45-AC34-FDE1F0E2A4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2644" name="Rectangle 3">
            <a:extLst>
              <a:ext uri="{FF2B5EF4-FFF2-40B4-BE49-F238E27FC236}">
                <a16:creationId xmlns:a16="http://schemas.microsoft.com/office/drawing/2014/main" id="{5B62E1D3-4908-2446-9BD9-B2D2383EB4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37AF21C-DF40-6841-B40E-897312F4F2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9B820CC-1103-5C45-A4DC-4E5B218164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2455BDE-42FC-1340-BE6A-93504DA347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8426DD-4CC8-DA4D-A28C-FF205A851144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15832922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10C43AE-2A93-D542-B980-18EEDEA78E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B2E77F7-6D92-EB4D-99BB-EC23487557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BC5D513-A9F0-E64F-9670-C1E523317A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BF2C6-4517-EE41-A175-02AC8A49349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26322643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33EB55F-1C76-6545-95B9-946202B1F1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B7F10A8-17E0-5541-AF22-C315B06C1D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84FC8C-9CE6-884B-BBF8-8225CCA08E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3EE12E-6CBA-B54E-99E4-D142A379442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20588656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9C1B8BB-6855-CC41-AD84-799361F77A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B6A7FF0-E8EA-644C-AA34-153BF3122B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B909586-2CB3-0544-BDBA-877F219768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0FCDDC-1BFF-FD43-BD7A-C9F404D8A358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59337206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DA6348F-9783-FD4A-8F18-05EB3C8FF3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CC7AF779-19DA-C44B-A1BE-A7E61FDF60C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91506453-E335-864F-8DE8-F263F60CFC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8016F4-A265-DC4F-B7B0-1E9251D1283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74748784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DFF8036-FEC0-F440-8485-AC5F63CC68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A3C8CC3-A23B-C748-9950-8981A06E1D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EDA47EF-F498-3C4B-998D-9C77D7FD15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0FC688-FAA9-E142-984A-1DCC6297BFFD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45405804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1456611-C208-C747-8F0E-4A6539F6E2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AD676315-7686-4342-8019-ED9E2E0ACBA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D08D53E-BF85-B349-A854-02E870B175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282921-1686-484C-8C08-82F79CBF354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86252896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55782C-C5D2-F346-BEC9-C4BD75D91E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41925B-0BFC-1240-B474-9A1C78B78F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DD14027-C168-BE4C-AE90-B5A722A2FD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6A8D85-3067-DE41-ABC6-9B5A0FA7C3B8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8126460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1A75A8-8E87-FB49-8493-C030E7087A7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BA5DEA-3BCE-F64A-83E1-7013D98E37C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ADA49EA-049F-7143-B2C8-7E3B4DDC66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714BFA-6726-6A44-A52F-9CADADB3D78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37230935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872D991-EC77-484D-8038-7842592792A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93E6A3-7842-F048-B0EE-438A4A6811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E2C82F2-1CB3-1445-B0A4-CD2B10C5A2F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7454AE-5C0B-5443-B932-5DF6F83D2AEC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10246323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44645FF-8103-AF48-9520-7EB38B214F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42F850E-5C7B-3F4F-A26D-78018C39226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D7067DF-5A04-044C-ACB5-53CB51AB49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D6824A-66CB-A640-91DA-FDA080F2B158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9766400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25D60A8-AB89-914A-BA20-027CBD1428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6E996EA-0DEB-EF4E-B9CA-F77728484E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2051CBBE-9812-0148-934C-C17B163EAF2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dirty="0"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DE75DC2-6933-5143-B61F-70F46901836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dirty="0"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C2F22EE-8489-1944-BA6A-F4B52194CC5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837FDC06-5540-4342-B095-9A3E95A9121F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10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33">
            <a:extLst>
              <a:ext uri="{FF2B5EF4-FFF2-40B4-BE49-F238E27FC236}">
                <a16:creationId xmlns:a16="http://schemas.microsoft.com/office/drawing/2014/main" id="{2AF56425-A965-9B49-836B-A1BC8E1908D1}"/>
              </a:ext>
            </a:extLst>
          </p:cNvPr>
          <p:cNvGrpSpPr>
            <a:grpSpLocks/>
          </p:cNvGrpSpPr>
          <p:nvPr/>
        </p:nvGrpSpPr>
        <p:grpSpPr bwMode="auto">
          <a:xfrm>
            <a:off x="1787525" y="1987550"/>
            <a:ext cx="5564188" cy="3808413"/>
            <a:chOff x="1126" y="1252"/>
            <a:chExt cx="3505" cy="2399"/>
          </a:xfrm>
        </p:grpSpPr>
        <p:sp>
          <p:nvSpPr>
            <p:cNvPr id="3075" name="Text Box 12">
              <a:extLst>
                <a:ext uri="{FF2B5EF4-FFF2-40B4-BE49-F238E27FC236}">
                  <a16:creationId xmlns:a16="http://schemas.microsoft.com/office/drawing/2014/main" id="{EE22DE6C-646E-AE49-97DF-64734FBCF0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26" y="1252"/>
              <a:ext cx="3505" cy="5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5000"/>
                </a:lnSpc>
              </a:pPr>
              <a:r>
                <a:rPr lang="en-US" altLang="en-US" sz="3200" dirty="0">
                  <a:solidFill>
                    <a:srgbClr val="333333"/>
                  </a:solidFill>
                </a:rPr>
                <a:t>Somatic and Proprioceptive Senses</a:t>
              </a:r>
              <a:endParaRPr lang="en-US" altLang="en-US" dirty="0">
                <a:solidFill>
                  <a:srgbClr val="333333"/>
                </a:solidFill>
              </a:endParaRPr>
            </a:p>
          </p:txBody>
        </p:sp>
        <p:grpSp>
          <p:nvGrpSpPr>
            <p:cNvPr id="3076" name="Group 30">
              <a:extLst>
                <a:ext uri="{FF2B5EF4-FFF2-40B4-BE49-F238E27FC236}">
                  <a16:creationId xmlns:a16="http://schemas.microsoft.com/office/drawing/2014/main" id="{BA831CE3-E1EF-8D4E-BC44-31D12E37152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36" y="2367"/>
              <a:ext cx="1491" cy="1284"/>
              <a:chOff x="2136" y="2367"/>
              <a:chExt cx="1491" cy="1284"/>
            </a:xfrm>
          </p:grpSpPr>
          <p:sp>
            <p:nvSpPr>
              <p:cNvPr id="3077" name="Text Box 8">
                <a:extLst>
                  <a:ext uri="{FF2B5EF4-FFF2-40B4-BE49-F238E27FC236}">
                    <a16:creationId xmlns:a16="http://schemas.microsoft.com/office/drawing/2014/main" id="{13BD859F-AE1A-9B43-9F06-CA1DF2C4411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64" y="3403"/>
                <a:ext cx="1432" cy="2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85000"/>
                  </a:lnSpc>
                </a:pPr>
                <a:r>
                  <a:rPr lang="en-US" altLang="en-US" sz="1200" dirty="0"/>
                  <a:t>Pacinian corpuscle</a:t>
                </a:r>
                <a:endParaRPr lang="en-US" altLang="en-US" dirty="0"/>
              </a:p>
              <a:p>
                <a:pPr algn="ctr" eaLnBrk="1" hangingPunct="1">
                  <a:lnSpc>
                    <a:spcPct val="85000"/>
                  </a:lnSpc>
                </a:pPr>
                <a:r>
                  <a:rPr lang="en-US" altLang="en-US" sz="1100" dirty="0"/>
                  <a:t>https://www.science.mcmaster.ca</a:t>
                </a:r>
                <a:endParaRPr lang="en-US" altLang="en-US" dirty="0"/>
              </a:p>
            </p:txBody>
          </p:sp>
          <p:pic>
            <p:nvPicPr>
              <p:cNvPr id="3078" name="Picture 22" descr="pacinian">
                <a:extLst>
                  <a:ext uri="{FF2B5EF4-FFF2-40B4-BE49-F238E27FC236}">
                    <a16:creationId xmlns:a16="http://schemas.microsoft.com/office/drawing/2014/main" id="{52F895F6-E113-E142-BA8A-987DEC02F0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36" y="2367"/>
                <a:ext cx="1491" cy="10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>
            <a:extLst>
              <a:ext uri="{FF2B5EF4-FFF2-40B4-BE49-F238E27FC236}">
                <a16:creationId xmlns:a16="http://schemas.microsoft.com/office/drawing/2014/main" id="{C110CAA5-6EC5-5748-8751-01FB4FBBE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8E2B09B-0075-8048-945E-0D8786A1AB19}" type="slidenum">
              <a:rPr lang="en-US" altLang="en-US"/>
              <a:pPr/>
              <a:t>2</a:t>
            </a:fld>
            <a:endParaRPr lang="en-US" altLang="en-US" dirty="0"/>
          </a:p>
        </p:txBody>
      </p:sp>
      <p:grpSp>
        <p:nvGrpSpPr>
          <p:cNvPr id="5123" name="Group 1026">
            <a:extLst>
              <a:ext uri="{FF2B5EF4-FFF2-40B4-BE49-F238E27FC236}">
                <a16:creationId xmlns:a16="http://schemas.microsoft.com/office/drawing/2014/main" id="{D449D146-5A14-4E44-AD9A-ACF9BBF07818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6088"/>
            <a:ext cx="8229600" cy="5270500"/>
            <a:chOff x="288" y="281"/>
            <a:chExt cx="5184" cy="3320"/>
          </a:xfrm>
        </p:grpSpPr>
        <p:grpSp>
          <p:nvGrpSpPr>
            <p:cNvPr id="5124" name="Group 1027">
              <a:extLst>
                <a:ext uri="{FF2B5EF4-FFF2-40B4-BE49-F238E27FC236}">
                  <a16:creationId xmlns:a16="http://schemas.microsoft.com/office/drawing/2014/main" id="{2132B1F0-C808-774E-A5F5-7E0C9C87FD7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47" y="2378"/>
              <a:ext cx="3961" cy="1223"/>
              <a:chOff x="1147" y="2338"/>
              <a:chExt cx="3961" cy="1223"/>
            </a:xfrm>
          </p:grpSpPr>
          <p:sp>
            <p:nvSpPr>
              <p:cNvPr id="5127" name="Rectangle 1028">
                <a:extLst>
                  <a:ext uri="{FF2B5EF4-FFF2-40B4-BE49-F238E27FC236}">
                    <a16:creationId xmlns:a16="http://schemas.microsoft.com/office/drawing/2014/main" id="{4A541510-CE27-FB42-A09A-7166E46F00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7" y="235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5128" name="Rectangle 1029">
                <a:extLst>
                  <a:ext uri="{FF2B5EF4-FFF2-40B4-BE49-F238E27FC236}">
                    <a16:creationId xmlns:a16="http://schemas.microsoft.com/office/drawing/2014/main" id="{9DAEDB19-BC45-8B4F-A750-E9E6CB22AE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0" y="2679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5129" name="Rectangle 1030">
                <a:extLst>
                  <a:ext uri="{FF2B5EF4-FFF2-40B4-BE49-F238E27FC236}">
                    <a16:creationId xmlns:a16="http://schemas.microsoft.com/office/drawing/2014/main" id="{8FCD4E4D-3957-4341-82E4-55C6566A31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8" y="3015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5130" name="Rectangle 1031">
                <a:extLst>
                  <a:ext uri="{FF2B5EF4-FFF2-40B4-BE49-F238E27FC236}">
                    <a16:creationId xmlns:a16="http://schemas.microsoft.com/office/drawing/2014/main" id="{2E300C19-B462-8F4F-87A1-E0CA5F1D19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7" y="3343"/>
                <a:ext cx="616" cy="213"/>
              </a:xfrm>
              <a:prstGeom prst="rect">
                <a:avLst/>
              </a:prstGeom>
              <a:solidFill>
                <a:schemeClr val="accent1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5131" name="Text Box 1032">
                <a:extLst>
                  <a:ext uri="{FF2B5EF4-FFF2-40B4-BE49-F238E27FC236}">
                    <a16:creationId xmlns:a16="http://schemas.microsoft.com/office/drawing/2014/main" id="{C4045E18-C47E-2147-B163-85C381E2690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98" y="2338"/>
                <a:ext cx="861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dirty="0"/>
                  <a:t>14th edition</a:t>
                </a:r>
              </a:p>
            </p:txBody>
          </p:sp>
          <p:sp>
            <p:nvSpPr>
              <p:cNvPr id="5132" name="Text Box 1033">
                <a:extLst>
                  <a:ext uri="{FF2B5EF4-FFF2-40B4-BE49-F238E27FC236}">
                    <a16:creationId xmlns:a16="http://schemas.microsoft.com/office/drawing/2014/main" id="{9788F658-A9DD-2E41-9DC6-2BDAE8525A7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06" y="2666"/>
                <a:ext cx="861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dirty="0"/>
                  <a:t>13th edition</a:t>
                </a:r>
              </a:p>
            </p:txBody>
          </p:sp>
          <p:sp>
            <p:nvSpPr>
              <p:cNvPr id="5133" name="Text Box 1034">
                <a:extLst>
                  <a:ext uri="{FF2B5EF4-FFF2-40B4-BE49-F238E27FC236}">
                    <a16:creationId xmlns:a16="http://schemas.microsoft.com/office/drawing/2014/main" id="{DC91A462-9FA7-064C-9FCD-63D5633AEE8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06" y="3002"/>
                <a:ext cx="861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dirty="0"/>
                  <a:t>12th edition</a:t>
                </a:r>
              </a:p>
            </p:txBody>
          </p:sp>
          <p:sp>
            <p:nvSpPr>
              <p:cNvPr id="5134" name="Text Box 1035">
                <a:extLst>
                  <a:ext uri="{FF2B5EF4-FFF2-40B4-BE49-F238E27FC236}">
                    <a16:creationId xmlns:a16="http://schemas.microsoft.com/office/drawing/2014/main" id="{6C11C131-C6C3-AD44-8E0D-EC82D8A339C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06" y="3330"/>
                <a:ext cx="3302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dirty="0"/>
                  <a:t>Same figure or table reference in all three editions</a:t>
                </a:r>
              </a:p>
            </p:txBody>
          </p:sp>
        </p:grpSp>
        <p:sp>
          <p:nvSpPr>
            <p:cNvPr id="5125" name="Rectangle 1036">
              <a:extLst>
                <a:ext uri="{FF2B5EF4-FFF2-40B4-BE49-F238E27FC236}">
                  <a16:creationId xmlns:a16="http://schemas.microsoft.com/office/drawing/2014/main" id="{6ECBC81D-2D32-CD45-B83B-2ED6AA6B71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4" y="973"/>
              <a:ext cx="4570" cy="1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5000"/>
                </a:lnSpc>
                <a:spcBef>
                  <a:spcPct val="20000"/>
                </a:spcBef>
                <a:spcAft>
                  <a:spcPct val="50000"/>
                </a:spcAft>
              </a:pPr>
              <a:r>
                <a:rPr lang="en-US" altLang="en-US" sz="2000" dirty="0"/>
                <a:t>Much of the text material is from, “Principles of Anatomy and Physiology” by Gerald J. Tortora and Bryan Derrickson (2009, 2011, and 2014).  I don’t claim authorship.  Other sources are noted when they are used.</a:t>
              </a:r>
            </a:p>
            <a:p>
              <a:pPr algn="ctr" eaLnBrk="1" hangingPunct="1">
                <a:lnSpc>
                  <a:spcPct val="85000"/>
                </a:lnSpc>
                <a:spcBef>
                  <a:spcPct val="20000"/>
                </a:spcBef>
              </a:pPr>
              <a:r>
                <a:rPr lang="en-US" altLang="en-US" sz="2000" dirty="0"/>
                <a:t>The lecture slides are mapped to the three editions of the textbook based on the color-coded key below.</a:t>
              </a:r>
            </a:p>
          </p:txBody>
        </p:sp>
        <p:sp>
          <p:nvSpPr>
            <p:cNvPr id="5126" name="Rectangle 1037">
              <a:extLst>
                <a:ext uri="{FF2B5EF4-FFF2-40B4-BE49-F238E27FC236}">
                  <a16:creationId xmlns:a16="http://schemas.microsoft.com/office/drawing/2014/main" id="{C38D44AC-B284-094E-82D5-6087227D0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Note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</p:grp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5">
            <a:extLst>
              <a:ext uri="{FF2B5EF4-FFF2-40B4-BE49-F238E27FC236}">
                <a16:creationId xmlns:a16="http://schemas.microsoft.com/office/drawing/2014/main" id="{1886CF15-DCE1-2E44-BF02-50988B226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AD305B4-D2F5-D64C-A0D3-EAA4CEE608A4}" type="slidenum">
              <a:rPr lang="en-US" altLang="en-US"/>
              <a:pPr/>
              <a:t>3</a:t>
            </a:fld>
            <a:endParaRPr lang="en-US" altLang="en-US" dirty="0"/>
          </a:p>
        </p:txBody>
      </p:sp>
      <p:grpSp>
        <p:nvGrpSpPr>
          <p:cNvPr id="7171" name="Group 9">
            <a:extLst>
              <a:ext uri="{FF2B5EF4-FFF2-40B4-BE49-F238E27FC236}">
                <a16:creationId xmlns:a16="http://schemas.microsoft.com/office/drawing/2014/main" id="{FED90FDD-CDCD-C543-9009-8FE45EA153B7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52438"/>
            <a:ext cx="8229600" cy="2370137"/>
            <a:chOff x="288" y="285"/>
            <a:chExt cx="5184" cy="1493"/>
          </a:xfrm>
        </p:grpSpPr>
        <p:sp>
          <p:nvSpPr>
            <p:cNvPr id="7172" name="Rectangle 2">
              <a:extLst>
                <a:ext uri="{FF2B5EF4-FFF2-40B4-BE49-F238E27FC236}">
                  <a16:creationId xmlns:a16="http://schemas.microsoft.com/office/drawing/2014/main" id="{EA7ED86E-834C-6D4E-B168-C4D906ADF1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5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Outline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7173" name="Text Box 3">
              <a:extLst>
                <a:ext uri="{FF2B5EF4-FFF2-40B4-BE49-F238E27FC236}">
                  <a16:creationId xmlns:a16="http://schemas.microsoft.com/office/drawing/2014/main" id="{7722E8F4-5A42-CC49-919E-5BF408E591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647" cy="8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ts val="600"/>
                </a:spcAft>
                <a:buSzPct val="80000"/>
                <a:buFontTx/>
                <a:buChar char="•"/>
              </a:pPr>
              <a:r>
                <a:rPr lang="en-US" altLang="en-US" dirty="0"/>
                <a:t>Somatic sensations</a:t>
              </a:r>
            </a:p>
            <a:p>
              <a:pPr eaLnBrk="1" hangingPunct="1">
                <a:lnSpc>
                  <a:spcPct val="85000"/>
                </a:lnSpc>
                <a:spcAft>
                  <a:spcPts val="600"/>
                </a:spcAft>
                <a:buSzPct val="80000"/>
                <a:buFontTx/>
                <a:buChar char="•"/>
              </a:pPr>
              <a:r>
                <a:rPr lang="en-US" altLang="en-US" dirty="0"/>
                <a:t>Pain sensations</a:t>
              </a:r>
            </a:p>
            <a:p>
              <a:pPr eaLnBrk="1" hangingPunct="1">
                <a:lnSpc>
                  <a:spcPct val="85000"/>
                </a:lnSpc>
                <a:spcAft>
                  <a:spcPts val="600"/>
                </a:spcAft>
                <a:buSzPct val="80000"/>
                <a:buFontTx/>
                <a:buChar char="•"/>
              </a:pPr>
              <a:r>
                <a:rPr lang="en-US" altLang="en-US" dirty="0"/>
                <a:t>Proprioceptive sensations</a:t>
              </a:r>
            </a:p>
            <a:p>
              <a:pPr eaLnBrk="1" hangingPunct="1">
                <a:lnSpc>
                  <a:spcPct val="85000"/>
                </a:lnSpc>
                <a:spcAft>
                  <a:spcPct val="30000"/>
                </a:spcAft>
                <a:buSzPct val="80000"/>
                <a:buFontTx/>
                <a:buChar char="•"/>
              </a:pPr>
              <a:r>
                <a:rPr lang="en-US" altLang="en-US" dirty="0"/>
                <a:t>Somatic sensory pathways</a:t>
              </a:r>
            </a:p>
          </p:txBody>
        </p:sp>
      </p:grp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5">
            <a:extLst>
              <a:ext uri="{FF2B5EF4-FFF2-40B4-BE49-F238E27FC236}">
                <a16:creationId xmlns:a16="http://schemas.microsoft.com/office/drawing/2014/main" id="{9504F476-53FD-8C43-886A-1CA9BF0E9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5C99D3D-8D66-6046-BF8F-F6A356DE48B3}" type="slidenum">
              <a:rPr lang="en-US" altLang="en-US"/>
              <a:pPr/>
              <a:t>4</a:t>
            </a:fld>
            <a:endParaRPr lang="en-US" altLang="en-US" dirty="0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3367BAE1-4D1D-DE48-B5DC-3465D26961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3125" y="868363"/>
            <a:ext cx="7394575" cy="4525962"/>
          </a:xfrm>
        </p:spPr>
        <p:txBody>
          <a:bodyPr/>
          <a:lstStyle/>
          <a:p>
            <a:pPr marL="0" indent="0" eaLnBrk="1" hangingPunct="1"/>
            <a:endParaRPr lang="en-US" altLang="en-US" dirty="0"/>
          </a:p>
          <a:p>
            <a:pPr marL="0" indent="0" eaLnBrk="1" hangingPunct="1"/>
            <a:endParaRPr lang="en-US" altLang="en-US" dirty="0"/>
          </a:p>
          <a:p>
            <a:pPr marL="0" indent="0" algn="ctr" eaLnBrk="1" hangingPunct="1">
              <a:lnSpc>
                <a:spcPct val="85000"/>
              </a:lnSpc>
              <a:buFontTx/>
              <a:buNone/>
            </a:pPr>
            <a:r>
              <a:rPr lang="en-US" altLang="en-US" sz="2800" dirty="0">
                <a:solidFill>
                  <a:srgbClr val="333333"/>
                </a:solidFill>
              </a:rPr>
              <a:t>Somatic Sensations</a:t>
            </a:r>
            <a:endParaRPr lang="en-US" altLang="en-US" dirty="0"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5">
            <a:extLst>
              <a:ext uri="{FF2B5EF4-FFF2-40B4-BE49-F238E27FC236}">
                <a16:creationId xmlns:a16="http://schemas.microsoft.com/office/drawing/2014/main" id="{559D073F-C2AC-D143-BFDE-181614CA4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6CA1B0F-18CA-2543-9533-3E3CADD4A33A}" type="slidenum">
              <a:rPr lang="en-US" altLang="en-US"/>
              <a:pPr/>
              <a:t>5</a:t>
            </a:fld>
            <a:endParaRPr lang="en-US" altLang="en-US" dirty="0"/>
          </a:p>
        </p:txBody>
      </p:sp>
      <p:grpSp>
        <p:nvGrpSpPr>
          <p:cNvPr id="11277" name="Group 13">
            <a:extLst>
              <a:ext uri="{FF2B5EF4-FFF2-40B4-BE49-F238E27FC236}">
                <a16:creationId xmlns:a16="http://schemas.microsoft.com/office/drawing/2014/main" id="{7B2CC159-91CF-7047-9212-FDEC9105BF13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11268" name="Rectangle 2">
              <a:extLst>
                <a:ext uri="{FF2B5EF4-FFF2-40B4-BE49-F238E27FC236}">
                  <a16:creationId xmlns:a16="http://schemas.microsoft.com/office/drawing/2014/main" id="{80F3B42B-39D7-AE49-BFA8-08AA29ECC4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Somatic Sensations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11269" name="Text Box 6">
              <a:extLst>
                <a:ext uri="{FF2B5EF4-FFF2-40B4-BE49-F238E27FC236}">
                  <a16:creationId xmlns:a16="http://schemas.microsoft.com/office/drawing/2014/main" id="{7C6C1208-5EFB-604A-98CD-CA83B05A37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812" cy="1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Somatic sensations result from the stimulation of sensory receptors in the:</a:t>
              </a:r>
            </a:p>
            <a:p>
              <a:pPr lvl="1" eaLnBrk="1" hangingPunct="1">
                <a:lnSpc>
                  <a:spcPct val="85000"/>
                </a:lnSpc>
                <a:spcAft>
                  <a:spcPts val="600"/>
                </a:spcAft>
                <a:buSzPct val="80000"/>
                <a:buFontTx/>
                <a:buChar char="-"/>
              </a:pPr>
              <a:r>
                <a:rPr lang="en-US" altLang="en-US" dirty="0"/>
                <a:t>Epidermis, dermis, and subcutaneous layers of the skin—see the learning module on the integumentary system.</a:t>
              </a:r>
            </a:p>
            <a:p>
              <a:pPr lvl="1" eaLnBrk="1" hangingPunct="1">
                <a:lnSpc>
                  <a:spcPct val="85000"/>
                </a:lnSpc>
                <a:spcAft>
                  <a:spcPts val="600"/>
                </a:spcAft>
                <a:buSzPct val="80000"/>
                <a:buFontTx/>
                <a:buChar char="-"/>
              </a:pPr>
              <a:r>
                <a:rPr lang="en-US" altLang="en-US" dirty="0"/>
                <a:t>Mucous membranes of cavities including the mouth, vagina, and anus.</a:t>
              </a:r>
            </a:p>
            <a:p>
              <a:pPr lvl="1" eaLnBrk="1" hangingPunct="1">
                <a:lnSpc>
                  <a:spcPct val="85000"/>
                </a:lnSpc>
                <a:spcAft>
                  <a:spcPct val="30000"/>
                </a:spcAft>
                <a:buSzPct val="80000"/>
                <a:buFontTx/>
                <a:buChar char="-"/>
              </a:pPr>
              <a:r>
                <a:rPr lang="en-US" altLang="en-US" dirty="0"/>
                <a:t>Skeletal muscles, tendons, and joints.</a:t>
              </a:r>
            </a:p>
          </p:txBody>
        </p:sp>
        <p:grpSp>
          <p:nvGrpSpPr>
            <p:cNvPr id="11270" name="Group 16">
              <a:extLst>
                <a:ext uri="{FF2B5EF4-FFF2-40B4-BE49-F238E27FC236}">
                  <a16:creationId xmlns:a16="http://schemas.microsoft.com/office/drawing/2014/main" id="{5C1F9A32-07C3-EC4C-9765-E4C73CB838F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11271" name="Rectangle 17">
                <a:extLst>
                  <a:ext uri="{FF2B5EF4-FFF2-40B4-BE49-F238E27FC236}">
                    <a16:creationId xmlns:a16="http://schemas.microsoft.com/office/drawing/2014/main" id="{A72FAEF1-8FE8-5747-B02B-FBAF61E385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1272" name="Rectangle 18">
                <a:extLst>
                  <a:ext uri="{FF2B5EF4-FFF2-40B4-BE49-F238E27FC236}">
                    <a16:creationId xmlns:a16="http://schemas.microsoft.com/office/drawing/2014/main" id="{B5B85EB1-9CF0-C444-B6F0-F066811AF3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1273" name="Rectangle 19">
                <a:extLst>
                  <a:ext uri="{FF2B5EF4-FFF2-40B4-BE49-F238E27FC236}">
                    <a16:creationId xmlns:a16="http://schemas.microsoft.com/office/drawing/2014/main" id="{0B141045-73BB-BB48-A435-E29F8F15D8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1274" name="Text Box 20">
                <a:extLst>
                  <a:ext uri="{FF2B5EF4-FFF2-40B4-BE49-F238E27FC236}">
                    <a16:creationId xmlns:a16="http://schemas.microsoft.com/office/drawing/2014/main" id="{5C2FECC8-544F-6B48-B5B4-4107C3A1510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550</a:t>
                </a:r>
                <a:endParaRPr lang="en-US" altLang="en-US" dirty="0"/>
              </a:p>
            </p:txBody>
          </p:sp>
          <p:sp>
            <p:nvSpPr>
              <p:cNvPr id="11275" name="Text Box 21">
                <a:extLst>
                  <a:ext uri="{FF2B5EF4-FFF2-40B4-BE49-F238E27FC236}">
                    <a16:creationId xmlns:a16="http://schemas.microsoft.com/office/drawing/2014/main" id="{BB8559EE-6CE1-CC48-9B24-830CEA521D3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610</a:t>
                </a:r>
                <a:endParaRPr lang="en-US" altLang="en-US" dirty="0"/>
              </a:p>
            </p:txBody>
          </p:sp>
          <p:sp>
            <p:nvSpPr>
              <p:cNvPr id="11276" name="Text Box 22">
                <a:extLst>
                  <a:ext uri="{FF2B5EF4-FFF2-40B4-BE49-F238E27FC236}">
                    <a16:creationId xmlns:a16="http://schemas.microsoft.com/office/drawing/2014/main" id="{662E7C32-EAA6-AB43-A026-27E45801FD6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573</a:t>
                </a:r>
                <a:endParaRPr lang="en-US" altLang="en-US" dirty="0"/>
              </a:p>
            </p:txBody>
          </p:sp>
        </p:grpSp>
      </p:grp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5">
            <a:extLst>
              <a:ext uri="{FF2B5EF4-FFF2-40B4-BE49-F238E27FC236}">
                <a16:creationId xmlns:a16="http://schemas.microsoft.com/office/drawing/2014/main" id="{5B2D1AD8-6D09-4F4C-B413-65E55CBCE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2B75E34-10DA-DA4C-8D5D-8A980C1E78B6}" type="slidenum">
              <a:rPr lang="en-US" altLang="en-US"/>
              <a:pPr/>
              <a:t>6</a:t>
            </a:fld>
            <a:endParaRPr lang="en-US" altLang="en-US" dirty="0"/>
          </a:p>
        </p:txBody>
      </p:sp>
      <p:grpSp>
        <p:nvGrpSpPr>
          <p:cNvPr id="13315" name="Group 26">
            <a:extLst>
              <a:ext uri="{FF2B5EF4-FFF2-40B4-BE49-F238E27FC236}">
                <a16:creationId xmlns:a16="http://schemas.microsoft.com/office/drawing/2014/main" id="{0D100296-8245-F447-8608-ABE5C676CAAE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13316" name="Rectangle 2">
              <a:extLst>
                <a:ext uri="{FF2B5EF4-FFF2-40B4-BE49-F238E27FC236}">
                  <a16:creationId xmlns:a16="http://schemas.microsoft.com/office/drawing/2014/main" id="{BDC0AD25-3E36-D04A-9D8E-5260FC697B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Somatic Sensations </a:t>
              </a:r>
              <a:r>
                <a:rPr lang="en-US" altLang="en-US" sz="2200" dirty="0">
                  <a:solidFill>
                    <a:srgbClr val="333333"/>
                  </a:solidFill>
                </a:rPr>
                <a:t>(continued)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13317" name="Text Box 6">
              <a:extLst>
                <a:ext uri="{FF2B5EF4-FFF2-40B4-BE49-F238E27FC236}">
                  <a16:creationId xmlns:a16="http://schemas.microsoft.com/office/drawing/2014/main" id="{F31F1A4C-BD5A-0344-B3BD-18B29FFD97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695" cy="17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The four modalities of somatic sensations are tactile, thermal, pain, and proprioception.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Sensory receptors are unevenly distributed—some body areas are densely populated with receptors, while other areas have relatively few of them.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The highest densities of somatic sensory receptors are found in the fingertips, lips, and tip of the tongue that are most sensitive to touch.</a:t>
              </a:r>
            </a:p>
            <a:p>
              <a:pPr eaLnBrk="1" hangingPunct="1">
                <a:lnSpc>
                  <a:spcPct val="85000"/>
                </a:lnSpc>
                <a:spcAft>
                  <a:spcPct val="50000"/>
                </a:spcAft>
                <a:buSzPct val="80000"/>
                <a:buFontTx/>
                <a:buChar char="•"/>
              </a:pPr>
              <a:r>
                <a:rPr lang="en-US" altLang="en-US" dirty="0"/>
                <a:t>Receptor densities are represented in the homunculus for the somat-osensory projection area, which was discussed in the lecture module on the brain.</a:t>
              </a:r>
            </a:p>
          </p:txBody>
        </p:sp>
        <p:grpSp>
          <p:nvGrpSpPr>
            <p:cNvPr id="13318" name="Group 16">
              <a:extLst>
                <a:ext uri="{FF2B5EF4-FFF2-40B4-BE49-F238E27FC236}">
                  <a16:creationId xmlns:a16="http://schemas.microsoft.com/office/drawing/2014/main" id="{4331827F-4397-0847-82C0-B8FB9EF796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13319" name="Rectangle 17">
                <a:extLst>
                  <a:ext uri="{FF2B5EF4-FFF2-40B4-BE49-F238E27FC236}">
                    <a16:creationId xmlns:a16="http://schemas.microsoft.com/office/drawing/2014/main" id="{F3799E00-6237-DD4D-9D1C-498917CA02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3320" name="Rectangle 18">
                <a:extLst>
                  <a:ext uri="{FF2B5EF4-FFF2-40B4-BE49-F238E27FC236}">
                    <a16:creationId xmlns:a16="http://schemas.microsoft.com/office/drawing/2014/main" id="{CDC45229-4480-4547-BCF5-0ADBC775D1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3321" name="Rectangle 19">
                <a:extLst>
                  <a:ext uri="{FF2B5EF4-FFF2-40B4-BE49-F238E27FC236}">
                    <a16:creationId xmlns:a16="http://schemas.microsoft.com/office/drawing/2014/main" id="{195D5A72-EA4B-2C4D-93D1-EAD154B504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3322" name="Text Box 20">
                <a:extLst>
                  <a:ext uri="{FF2B5EF4-FFF2-40B4-BE49-F238E27FC236}">
                    <a16:creationId xmlns:a16="http://schemas.microsoft.com/office/drawing/2014/main" id="{455BDF53-576F-C44A-A9EF-1BA1DD25653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550</a:t>
                </a:r>
                <a:endParaRPr lang="en-US" altLang="en-US" dirty="0"/>
              </a:p>
            </p:txBody>
          </p:sp>
          <p:sp>
            <p:nvSpPr>
              <p:cNvPr id="13323" name="Text Box 21">
                <a:extLst>
                  <a:ext uri="{FF2B5EF4-FFF2-40B4-BE49-F238E27FC236}">
                    <a16:creationId xmlns:a16="http://schemas.microsoft.com/office/drawing/2014/main" id="{D811C9A9-E50D-734D-AC16-3F7BA1B46F1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610</a:t>
                </a:r>
                <a:endParaRPr lang="en-US" altLang="en-US" dirty="0"/>
              </a:p>
            </p:txBody>
          </p:sp>
          <p:sp>
            <p:nvSpPr>
              <p:cNvPr id="13324" name="Text Box 22">
                <a:extLst>
                  <a:ext uri="{FF2B5EF4-FFF2-40B4-BE49-F238E27FC236}">
                    <a16:creationId xmlns:a16="http://schemas.microsoft.com/office/drawing/2014/main" id="{52EEB9C7-FCC3-1144-AEF6-73D75F8436C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573</a:t>
                </a:r>
                <a:endParaRPr lang="en-US" altLang="en-US" dirty="0"/>
              </a:p>
            </p:txBody>
          </p:sp>
        </p:grpSp>
      </p:grp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5">
            <a:extLst>
              <a:ext uri="{FF2B5EF4-FFF2-40B4-BE49-F238E27FC236}">
                <a16:creationId xmlns:a16="http://schemas.microsoft.com/office/drawing/2014/main" id="{311196DE-931B-2C48-AA96-6B8968413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7916FF5-EC2F-F64D-907A-DF55821655BC}" type="slidenum">
              <a:rPr lang="en-US" altLang="en-US"/>
              <a:pPr/>
              <a:t>7</a:t>
            </a:fld>
            <a:endParaRPr lang="en-US" altLang="en-US" dirty="0"/>
          </a:p>
        </p:txBody>
      </p:sp>
      <p:grpSp>
        <p:nvGrpSpPr>
          <p:cNvPr id="15363" name="Group 23">
            <a:extLst>
              <a:ext uri="{FF2B5EF4-FFF2-40B4-BE49-F238E27FC236}">
                <a16:creationId xmlns:a16="http://schemas.microsoft.com/office/drawing/2014/main" id="{ED417A45-952A-8442-AC62-D642729C184E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4759334"/>
            <a:chOff x="287" y="286"/>
            <a:chExt cx="5184" cy="2998"/>
          </a:xfrm>
        </p:grpSpPr>
        <p:sp>
          <p:nvSpPr>
            <p:cNvPr id="15364" name="Rectangle 3">
              <a:extLst>
                <a:ext uri="{FF2B5EF4-FFF2-40B4-BE49-F238E27FC236}">
                  <a16:creationId xmlns:a16="http://schemas.microsoft.com/office/drawing/2014/main" id="{3AE82455-92D7-7E46-9039-91E91CA686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Sensory Receptors in the Skin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15365" name="Group 22">
              <a:extLst>
                <a:ext uri="{FF2B5EF4-FFF2-40B4-BE49-F238E27FC236}">
                  <a16:creationId xmlns:a16="http://schemas.microsoft.com/office/drawing/2014/main" id="{12B94C99-C6C7-0248-9F30-1214437527C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87" y="999"/>
              <a:ext cx="1907" cy="2285"/>
              <a:chOff x="1787" y="999"/>
              <a:chExt cx="1907" cy="2285"/>
            </a:xfrm>
          </p:grpSpPr>
          <p:sp>
            <p:nvSpPr>
              <p:cNvPr id="15366" name="Text Box 10">
                <a:extLst>
                  <a:ext uri="{FF2B5EF4-FFF2-40B4-BE49-F238E27FC236}">
                    <a16:creationId xmlns:a16="http://schemas.microsoft.com/office/drawing/2014/main" id="{36961004-DD2D-824D-8BD3-86896D6BCE2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42" y="3119"/>
                <a:ext cx="1152" cy="1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1100" dirty="0"/>
                  <a:t>https://www.bio.miami.edu</a:t>
                </a:r>
              </a:p>
            </p:txBody>
          </p:sp>
          <p:pic>
            <p:nvPicPr>
              <p:cNvPr id="15367" name="Picture 13" descr="c7">
                <a:extLst>
                  <a:ext uri="{FF2B5EF4-FFF2-40B4-BE49-F238E27FC236}">
                    <a16:creationId xmlns:a16="http://schemas.microsoft.com/office/drawing/2014/main" id="{17E47B32-C942-DA42-8F23-9E41460178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87" y="999"/>
                <a:ext cx="1857" cy="20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5">
            <a:extLst>
              <a:ext uri="{FF2B5EF4-FFF2-40B4-BE49-F238E27FC236}">
                <a16:creationId xmlns:a16="http://schemas.microsoft.com/office/drawing/2014/main" id="{BFE1B248-2681-DA45-85EC-42E3BFCF2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00F83BC-7CAA-714E-B2E4-AB5EDE19AC18}" type="slidenum">
              <a:rPr lang="en-US" altLang="en-US"/>
              <a:pPr/>
              <a:t>8</a:t>
            </a:fld>
            <a:endParaRPr lang="en-US" altLang="en-US" dirty="0"/>
          </a:p>
        </p:txBody>
      </p:sp>
      <p:grpSp>
        <p:nvGrpSpPr>
          <p:cNvPr id="17425" name="Group 17">
            <a:extLst>
              <a:ext uri="{FF2B5EF4-FFF2-40B4-BE49-F238E27FC236}">
                <a16:creationId xmlns:a16="http://schemas.microsoft.com/office/drawing/2014/main" id="{37F18CAC-0CD9-BF45-A8EC-224D49F1F24E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17412" name="Rectangle 2">
              <a:extLst>
                <a:ext uri="{FF2B5EF4-FFF2-40B4-BE49-F238E27FC236}">
                  <a16:creationId xmlns:a16="http://schemas.microsoft.com/office/drawing/2014/main" id="{AA1218E0-68F2-8448-A77A-0FEA37BCEA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Tactile Sensations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17413" name="Text Box 6">
              <a:extLst>
                <a:ext uri="{FF2B5EF4-FFF2-40B4-BE49-F238E27FC236}">
                  <a16:creationId xmlns:a16="http://schemas.microsoft.com/office/drawing/2014/main" id="{9A9A3DFC-1DB4-2546-B537-D3F6D60B03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736" cy="1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Tactile sensations include touch, pressure, vibration, itch, and tickle.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Encapsulated mechanoreceptors with large-diameter, myelinated (type A) fibers mediate the sensations of touch, pressure, and vibra-tion.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Free nerve endings with small-diameter, unmyelinated (type C) fibers mediate itch and tickle sensations.</a:t>
              </a:r>
            </a:p>
            <a:p>
              <a:pPr eaLnBrk="1" hangingPunct="1">
                <a:lnSpc>
                  <a:spcPct val="85000"/>
                </a:lnSpc>
                <a:spcAft>
                  <a:spcPct val="50000"/>
                </a:spcAft>
                <a:buSzPct val="80000"/>
                <a:buFontTx/>
                <a:buChar char="•"/>
              </a:pPr>
              <a:r>
                <a:rPr lang="en-US" altLang="en-US" dirty="0"/>
                <a:t>Type A fibers conduct action potentials to the central nervous system more rapidly than the type C fibers because they are myelinated and larger in diameter.</a:t>
              </a:r>
            </a:p>
          </p:txBody>
        </p:sp>
        <p:grpSp>
          <p:nvGrpSpPr>
            <p:cNvPr id="17414" name="Group 31">
              <a:extLst>
                <a:ext uri="{FF2B5EF4-FFF2-40B4-BE49-F238E27FC236}">
                  <a16:creationId xmlns:a16="http://schemas.microsoft.com/office/drawing/2014/main" id="{632B0DB0-4A12-434C-A2C8-8DE1DC1239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2994" cy="213"/>
              <a:chOff x="582" y="3671"/>
              <a:chExt cx="2994" cy="213"/>
            </a:xfrm>
          </p:grpSpPr>
          <p:grpSp>
            <p:nvGrpSpPr>
              <p:cNvPr id="17415" name="Group 32">
                <a:extLst>
                  <a:ext uri="{FF2B5EF4-FFF2-40B4-BE49-F238E27FC236}">
                    <a16:creationId xmlns:a16="http://schemas.microsoft.com/office/drawing/2014/main" id="{6F8397ED-568B-3F4C-810B-90EC987BC2D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17419" name="Rectangle 33">
                  <a:extLst>
                    <a:ext uri="{FF2B5EF4-FFF2-40B4-BE49-F238E27FC236}">
                      <a16:creationId xmlns:a16="http://schemas.microsoft.com/office/drawing/2014/main" id="{A56DDA11-A5BE-5443-B6B0-A85214519E2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17420" name="Rectangle 34">
                  <a:extLst>
                    <a:ext uri="{FF2B5EF4-FFF2-40B4-BE49-F238E27FC236}">
                      <a16:creationId xmlns:a16="http://schemas.microsoft.com/office/drawing/2014/main" id="{5F5C51FB-BB27-9745-91D9-E4FF2C99CC5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17421" name="Rectangle 35">
                  <a:extLst>
                    <a:ext uri="{FF2B5EF4-FFF2-40B4-BE49-F238E27FC236}">
                      <a16:creationId xmlns:a16="http://schemas.microsoft.com/office/drawing/2014/main" id="{ACFE39B8-F0AE-0843-B8B3-2DC4307B58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17422" name="Text Box 36">
                  <a:extLst>
                    <a:ext uri="{FF2B5EF4-FFF2-40B4-BE49-F238E27FC236}">
                      <a16:creationId xmlns:a16="http://schemas.microsoft.com/office/drawing/2014/main" id="{83B839F0-A114-5245-9241-1DE9E8A9CE6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/>
                    <a:t>Page 550</a:t>
                  </a:r>
                  <a:endParaRPr lang="en-US" altLang="en-US" dirty="0"/>
                </a:p>
              </p:txBody>
            </p:sp>
            <p:sp>
              <p:nvSpPr>
                <p:cNvPr id="17423" name="Text Box 37">
                  <a:extLst>
                    <a:ext uri="{FF2B5EF4-FFF2-40B4-BE49-F238E27FC236}">
                      <a16:creationId xmlns:a16="http://schemas.microsoft.com/office/drawing/2014/main" id="{7F64BD4D-AE1A-B545-9FE4-4B654BC49E2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/>
                    <a:t>Page 610</a:t>
                  </a:r>
                  <a:endParaRPr lang="en-US" altLang="en-US" dirty="0"/>
                </a:p>
              </p:txBody>
            </p:sp>
            <p:sp>
              <p:nvSpPr>
                <p:cNvPr id="17424" name="Text Box 38">
                  <a:extLst>
                    <a:ext uri="{FF2B5EF4-FFF2-40B4-BE49-F238E27FC236}">
                      <a16:creationId xmlns:a16="http://schemas.microsoft.com/office/drawing/2014/main" id="{03A95388-0AC6-8241-B402-FD8667A86B7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/>
                    <a:t>Page 573</a:t>
                  </a:r>
                  <a:endParaRPr lang="en-US" altLang="en-US" dirty="0"/>
                </a:p>
              </p:txBody>
            </p:sp>
          </p:grpSp>
          <p:grpSp>
            <p:nvGrpSpPr>
              <p:cNvPr id="17416" name="Group 39">
                <a:extLst>
                  <a:ext uri="{FF2B5EF4-FFF2-40B4-BE49-F238E27FC236}">
                    <a16:creationId xmlns:a16="http://schemas.microsoft.com/office/drawing/2014/main" id="{3F3B7357-14B4-5D4A-901B-4FA004E6FA2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5" y="3671"/>
                <a:ext cx="731" cy="213"/>
                <a:chOff x="3190" y="3671"/>
                <a:chExt cx="731" cy="213"/>
              </a:xfrm>
            </p:grpSpPr>
            <p:sp>
              <p:nvSpPr>
                <p:cNvPr id="17417" name="Rectangle 40">
                  <a:extLst>
                    <a:ext uri="{FF2B5EF4-FFF2-40B4-BE49-F238E27FC236}">
                      <a16:creationId xmlns:a16="http://schemas.microsoft.com/office/drawing/2014/main" id="{904F4C11-1109-964B-B58F-4136C0C733F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90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17418" name="Text Box 41">
                  <a:extLst>
                    <a:ext uri="{FF2B5EF4-FFF2-40B4-BE49-F238E27FC236}">
                      <a16:creationId xmlns:a16="http://schemas.microsoft.com/office/drawing/2014/main" id="{77A8567D-FBFD-1940-B6A2-20F13B5D732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236" y="3687"/>
                  <a:ext cx="642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/>
                    <a:t>Figure 16.2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5">
            <a:extLst>
              <a:ext uri="{FF2B5EF4-FFF2-40B4-BE49-F238E27FC236}">
                <a16:creationId xmlns:a16="http://schemas.microsoft.com/office/drawing/2014/main" id="{32A38063-9DAE-2E40-8018-73A85918A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F008BAA-EEA1-9D40-A5A2-FA49E6880BA6}" type="slidenum">
              <a:rPr lang="en-US" altLang="en-US"/>
              <a:pPr/>
              <a:t>9</a:t>
            </a:fld>
            <a:endParaRPr lang="en-US" altLang="en-US" dirty="0"/>
          </a:p>
        </p:txBody>
      </p:sp>
      <p:grpSp>
        <p:nvGrpSpPr>
          <p:cNvPr id="19459" name="Group 30">
            <a:extLst>
              <a:ext uri="{FF2B5EF4-FFF2-40B4-BE49-F238E27FC236}">
                <a16:creationId xmlns:a16="http://schemas.microsoft.com/office/drawing/2014/main" id="{B8CB3D5A-FDA6-FD44-BB83-75232B99D299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19460" name="Rectangle 2">
              <a:extLst>
                <a:ext uri="{FF2B5EF4-FFF2-40B4-BE49-F238E27FC236}">
                  <a16:creationId xmlns:a16="http://schemas.microsoft.com/office/drawing/2014/main" id="{B5AEB5F4-20CA-6E4F-ADA8-311BBAC385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Touch Sensations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19461" name="Text Box 6">
              <a:extLst>
                <a:ext uri="{FF2B5EF4-FFF2-40B4-BE49-F238E27FC236}">
                  <a16:creationId xmlns:a16="http://schemas.microsoft.com/office/drawing/2014/main" id="{E86B90E4-8508-0C47-8707-74556E5342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670" cy="16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Touch sensations are produced by the stimulation of tactile receptors in the skin and its subcutaneous layers.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Meissner corpuscles are especially sensitive at the onset of a touch. 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They are abundant in the fingertips, hands, eyelids, tip of the tongue, nipples, soles, clitoris, and penis.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Hair root plexuses, which detect movements that disturbs hairs, are found in normally-hairy skin.</a:t>
              </a:r>
            </a:p>
            <a:p>
              <a:pPr eaLnBrk="1" hangingPunct="1">
                <a:lnSpc>
                  <a:spcPct val="85000"/>
                </a:lnSpc>
                <a:spcAft>
                  <a:spcPct val="50000"/>
                </a:spcAft>
                <a:buSzPct val="80000"/>
                <a:buFontTx/>
                <a:buChar char="•"/>
              </a:pPr>
              <a:r>
                <a:rPr lang="en-US" altLang="en-US" dirty="0"/>
                <a:t>Meissner corpuscles and hair root plexuses are rapidly-adapting tac-tile receptors.</a:t>
              </a:r>
            </a:p>
          </p:txBody>
        </p:sp>
        <p:grpSp>
          <p:nvGrpSpPr>
            <p:cNvPr id="19462" name="Group 20">
              <a:extLst>
                <a:ext uri="{FF2B5EF4-FFF2-40B4-BE49-F238E27FC236}">
                  <a16:creationId xmlns:a16="http://schemas.microsoft.com/office/drawing/2014/main" id="{73F3B544-8FEA-4B44-AF4B-A08B39F2346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19463" name="Rectangle 21">
                <a:extLst>
                  <a:ext uri="{FF2B5EF4-FFF2-40B4-BE49-F238E27FC236}">
                    <a16:creationId xmlns:a16="http://schemas.microsoft.com/office/drawing/2014/main" id="{900C9458-F97E-3D49-93E4-5431CD7077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9464" name="Rectangle 22">
                <a:extLst>
                  <a:ext uri="{FF2B5EF4-FFF2-40B4-BE49-F238E27FC236}">
                    <a16:creationId xmlns:a16="http://schemas.microsoft.com/office/drawing/2014/main" id="{91BADC48-DBB6-C14C-90A8-83B828B899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9465" name="Rectangle 23">
                <a:extLst>
                  <a:ext uri="{FF2B5EF4-FFF2-40B4-BE49-F238E27FC236}">
                    <a16:creationId xmlns:a16="http://schemas.microsoft.com/office/drawing/2014/main" id="{0F3A21AB-BA0D-DC4C-AE03-182A51B814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9466" name="Text Box 24">
                <a:extLst>
                  <a:ext uri="{FF2B5EF4-FFF2-40B4-BE49-F238E27FC236}">
                    <a16:creationId xmlns:a16="http://schemas.microsoft.com/office/drawing/2014/main" id="{87F2F42C-C8A8-8C4E-833F-DC3511DAA13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550</a:t>
                </a:r>
                <a:endParaRPr lang="en-US" altLang="en-US" dirty="0"/>
              </a:p>
            </p:txBody>
          </p:sp>
          <p:sp>
            <p:nvSpPr>
              <p:cNvPr id="19467" name="Text Box 25">
                <a:extLst>
                  <a:ext uri="{FF2B5EF4-FFF2-40B4-BE49-F238E27FC236}">
                    <a16:creationId xmlns:a16="http://schemas.microsoft.com/office/drawing/2014/main" id="{FD0A7EDE-56D2-C845-8FF8-EA2ED0EC456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610</a:t>
                </a:r>
                <a:endParaRPr lang="en-US" altLang="en-US" dirty="0"/>
              </a:p>
            </p:txBody>
          </p:sp>
          <p:sp>
            <p:nvSpPr>
              <p:cNvPr id="19468" name="Text Box 26">
                <a:extLst>
                  <a:ext uri="{FF2B5EF4-FFF2-40B4-BE49-F238E27FC236}">
                    <a16:creationId xmlns:a16="http://schemas.microsoft.com/office/drawing/2014/main" id="{489E8506-D479-DF40-8DAB-A21125FF8E5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574</a:t>
                </a:r>
                <a:endParaRPr lang="en-US" altLang="en-US" dirty="0"/>
              </a:p>
            </p:txBody>
          </p:sp>
        </p:grpSp>
      </p:grp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5">
            <a:extLst>
              <a:ext uri="{FF2B5EF4-FFF2-40B4-BE49-F238E27FC236}">
                <a16:creationId xmlns:a16="http://schemas.microsoft.com/office/drawing/2014/main" id="{6C846ADD-3B2A-EE46-ADDF-4C7CBB294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6F1FCD7-C22B-374B-BC7B-7BAF3EED608D}" type="slidenum">
              <a:rPr lang="en-US" altLang="en-US"/>
              <a:pPr/>
              <a:t>10</a:t>
            </a:fld>
            <a:endParaRPr lang="en-US" altLang="en-US" dirty="0"/>
          </a:p>
        </p:txBody>
      </p:sp>
      <p:grpSp>
        <p:nvGrpSpPr>
          <p:cNvPr id="21507" name="Group 1067">
            <a:extLst>
              <a:ext uri="{FF2B5EF4-FFF2-40B4-BE49-F238E27FC236}">
                <a16:creationId xmlns:a16="http://schemas.microsoft.com/office/drawing/2014/main" id="{EFEB2249-6D5E-0B43-82C4-A84888980E25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387975"/>
            <a:chOff x="287" y="286"/>
            <a:chExt cx="5184" cy="3394"/>
          </a:xfrm>
        </p:grpSpPr>
        <p:sp>
          <p:nvSpPr>
            <p:cNvPr id="21508" name="Rectangle 1027">
              <a:extLst>
                <a:ext uri="{FF2B5EF4-FFF2-40B4-BE49-F238E27FC236}">
                  <a16:creationId xmlns:a16="http://schemas.microsoft.com/office/drawing/2014/main" id="{04543801-5487-604B-8074-3ADFBDE069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Meissner Corpuscle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21509" name="Group 1066">
              <a:extLst>
                <a:ext uri="{FF2B5EF4-FFF2-40B4-BE49-F238E27FC236}">
                  <a16:creationId xmlns:a16="http://schemas.microsoft.com/office/drawing/2014/main" id="{92F4EE7C-4568-4D4D-B4A0-3C0E277EDCF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88" y="905"/>
              <a:ext cx="4208" cy="2775"/>
              <a:chOff x="888" y="905"/>
              <a:chExt cx="4208" cy="2775"/>
            </a:xfrm>
          </p:grpSpPr>
          <p:sp>
            <p:nvSpPr>
              <p:cNvPr id="21510" name="Text Box 1041">
                <a:extLst>
                  <a:ext uri="{FF2B5EF4-FFF2-40B4-BE49-F238E27FC236}">
                    <a16:creationId xmlns:a16="http://schemas.microsoft.com/office/drawing/2014/main" id="{B34A88CB-DD23-AF4A-B3A8-ED2A0561C75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31" y="1582"/>
                <a:ext cx="2021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dirty="0">
                    <a:solidFill>
                      <a:srgbClr val="011893"/>
                    </a:solidFill>
                  </a:rPr>
                  <a:t>Drawing and light micrograph</a:t>
                </a:r>
              </a:p>
            </p:txBody>
          </p:sp>
          <p:grpSp>
            <p:nvGrpSpPr>
              <p:cNvPr id="21511" name="Group 1058">
                <a:extLst>
                  <a:ext uri="{FF2B5EF4-FFF2-40B4-BE49-F238E27FC236}">
                    <a16:creationId xmlns:a16="http://schemas.microsoft.com/office/drawing/2014/main" id="{D6EE8C55-088D-5F4C-B32D-06E678E4101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88" y="905"/>
                <a:ext cx="1335" cy="2007"/>
                <a:chOff x="888" y="905"/>
                <a:chExt cx="1335" cy="2007"/>
              </a:xfrm>
            </p:grpSpPr>
            <p:sp>
              <p:nvSpPr>
                <p:cNvPr id="21519" name="Text Box 1033">
                  <a:extLst>
                    <a:ext uri="{FF2B5EF4-FFF2-40B4-BE49-F238E27FC236}">
                      <a16:creationId xmlns:a16="http://schemas.microsoft.com/office/drawing/2014/main" id="{21D6677D-672D-7542-8E1B-35C52F70CC5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88" y="2747"/>
                  <a:ext cx="1335" cy="1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1100" dirty="0"/>
                    <a:t>https://www.virtualworldlets.net</a:t>
                  </a:r>
                </a:p>
              </p:txBody>
            </p:sp>
            <p:pic>
              <p:nvPicPr>
                <p:cNvPr id="21520" name="Picture 1050" descr="Texture-MeissnerCorpuscle">
                  <a:extLst>
                    <a:ext uri="{FF2B5EF4-FFF2-40B4-BE49-F238E27FC236}">
                      <a16:creationId xmlns:a16="http://schemas.microsoft.com/office/drawing/2014/main" id="{CAE02E4A-B35C-3A46-82AC-726639C0467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0" y="905"/>
                  <a:ext cx="1146" cy="175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512" name="Group 1065">
                <a:extLst>
                  <a:ext uri="{FF2B5EF4-FFF2-40B4-BE49-F238E27FC236}">
                    <a16:creationId xmlns:a16="http://schemas.microsoft.com/office/drawing/2014/main" id="{1727A4F0-49F9-694B-ABA1-E5A6B0A72FE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609" y="1956"/>
                <a:ext cx="2487" cy="1724"/>
                <a:chOff x="2609" y="1956"/>
                <a:chExt cx="2487" cy="1724"/>
              </a:xfrm>
            </p:grpSpPr>
            <p:pic>
              <p:nvPicPr>
                <p:cNvPr id="21513" name="Picture 1051" descr="6-Meissner corpuscles">
                  <a:extLst>
                    <a:ext uri="{FF2B5EF4-FFF2-40B4-BE49-F238E27FC236}">
                      <a16:creationId xmlns:a16="http://schemas.microsoft.com/office/drawing/2014/main" id="{92AAC18C-6701-874C-8F6E-CCA1F6A042D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1" y="1990"/>
                  <a:ext cx="2005" cy="15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1514" name="Rectangle 1052">
                  <a:extLst>
                    <a:ext uri="{FF2B5EF4-FFF2-40B4-BE49-F238E27FC236}">
                      <a16:creationId xmlns:a16="http://schemas.microsoft.com/office/drawing/2014/main" id="{0358E905-7300-B94D-80A7-5EF218F8D89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32" y="3462"/>
                  <a:ext cx="2464" cy="12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21515" name="Rectangle 1053">
                  <a:extLst>
                    <a:ext uri="{FF2B5EF4-FFF2-40B4-BE49-F238E27FC236}">
                      <a16:creationId xmlns:a16="http://schemas.microsoft.com/office/drawing/2014/main" id="{05597D5D-ADA2-DD4C-BF00-D25539ACA1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09" y="1956"/>
                  <a:ext cx="2464" cy="12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21516" name="Rectangle 1054">
                  <a:extLst>
                    <a:ext uri="{FF2B5EF4-FFF2-40B4-BE49-F238E27FC236}">
                      <a16:creationId xmlns:a16="http://schemas.microsoft.com/office/drawing/2014/main" id="{67359ED9-080B-AE45-8CD0-0941BE00595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84" y="2080"/>
                  <a:ext cx="120" cy="16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21517" name="Rectangle 1055">
                  <a:extLst>
                    <a:ext uri="{FF2B5EF4-FFF2-40B4-BE49-F238E27FC236}">
                      <a16:creationId xmlns:a16="http://schemas.microsoft.com/office/drawing/2014/main" id="{D3F25641-AD50-2044-9054-B2DEB59097F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68" y="2072"/>
                  <a:ext cx="120" cy="16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21518" name="Text Box 1056">
                  <a:extLst>
                    <a:ext uri="{FF2B5EF4-FFF2-40B4-BE49-F238E27FC236}">
                      <a16:creationId xmlns:a16="http://schemas.microsoft.com/office/drawing/2014/main" id="{50C5B05D-0622-7A44-B21D-00F39579BB8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742" y="3441"/>
                  <a:ext cx="1118" cy="1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1100" dirty="0"/>
                    <a:t>https://www.technion.ac.il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5">
            <a:extLst>
              <a:ext uri="{FF2B5EF4-FFF2-40B4-BE49-F238E27FC236}">
                <a16:creationId xmlns:a16="http://schemas.microsoft.com/office/drawing/2014/main" id="{B678A83F-CDE2-A043-A378-C7265FD3F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10F2C1E-17AF-814A-A8DB-497C8E3395A8}" type="slidenum">
              <a:rPr lang="en-US" altLang="en-US"/>
              <a:pPr/>
              <a:t>11</a:t>
            </a:fld>
            <a:endParaRPr lang="en-US" altLang="en-US" dirty="0"/>
          </a:p>
        </p:txBody>
      </p:sp>
      <p:grpSp>
        <p:nvGrpSpPr>
          <p:cNvPr id="23568" name="Group 16">
            <a:extLst>
              <a:ext uri="{FF2B5EF4-FFF2-40B4-BE49-F238E27FC236}">
                <a16:creationId xmlns:a16="http://schemas.microsoft.com/office/drawing/2014/main" id="{7DB27C9B-D2BC-CB4C-B255-9FE380333093}"/>
              </a:ext>
            </a:extLst>
          </p:cNvPr>
          <p:cNvGrpSpPr>
            <a:grpSpLocks/>
          </p:cNvGrpSpPr>
          <p:nvPr/>
        </p:nvGrpSpPr>
        <p:grpSpPr bwMode="auto">
          <a:xfrm>
            <a:off x="454025" y="454025"/>
            <a:ext cx="8229600" cy="5711825"/>
            <a:chOff x="286" y="286"/>
            <a:chExt cx="5184" cy="3598"/>
          </a:xfrm>
        </p:grpSpPr>
        <p:sp>
          <p:nvSpPr>
            <p:cNvPr id="23556" name="Rectangle 2">
              <a:extLst>
                <a:ext uri="{FF2B5EF4-FFF2-40B4-BE49-F238E27FC236}">
                  <a16:creationId xmlns:a16="http://schemas.microsoft.com/office/drawing/2014/main" id="{99B75D47-B8F8-6F45-92A7-BD80E76075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Touch Sensations </a:t>
              </a:r>
              <a:r>
                <a:rPr lang="en-US" altLang="en-US" sz="2200" dirty="0">
                  <a:solidFill>
                    <a:srgbClr val="333333"/>
                  </a:solidFill>
                </a:rPr>
                <a:t>(continued)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23567" name="Group 15">
              <a:extLst>
                <a:ext uri="{FF2B5EF4-FFF2-40B4-BE49-F238E27FC236}">
                  <a16:creationId xmlns:a16="http://schemas.microsoft.com/office/drawing/2014/main" id="{6FD2AB37-2CCA-5049-B0EC-DAA57CAA22F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0"/>
              <a:ext cx="4691" cy="1604"/>
              <a:chOff x="515" y="970"/>
              <a:chExt cx="4691" cy="1604"/>
            </a:xfrm>
          </p:grpSpPr>
          <p:sp>
            <p:nvSpPr>
              <p:cNvPr id="23565" name="Text Box 6">
                <a:extLst>
                  <a:ext uri="{FF2B5EF4-FFF2-40B4-BE49-F238E27FC236}">
                    <a16:creationId xmlns:a16="http://schemas.microsoft.com/office/drawing/2014/main" id="{2D5AD926-E9F9-1D48-95FE-8F28F704855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0"/>
                <a:ext cx="4691" cy="12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Aft>
                    <a:spcPts val="900"/>
                  </a:spcAft>
                  <a:buSzPct val="80000"/>
                  <a:buFontTx/>
                  <a:buChar char="•"/>
                </a:pPr>
                <a:r>
                  <a:rPr lang="en-US" altLang="en-US" dirty="0"/>
                  <a:t>Merkel discs are sensitive to touch, and are densest in the fingertips, hands, lips, and external genitalia.</a:t>
                </a:r>
              </a:p>
              <a:p>
                <a:pPr eaLnBrk="1" hangingPunct="1">
                  <a:lnSpc>
                    <a:spcPct val="85000"/>
                  </a:lnSpc>
                  <a:spcAft>
                    <a:spcPts val="900"/>
                  </a:spcAft>
                  <a:buSzPct val="80000"/>
                  <a:buFontTx/>
                  <a:buChar char="•"/>
                </a:pPr>
                <a:r>
                  <a:rPr lang="en-US" altLang="en-US" dirty="0"/>
                  <a:t>Ruffini corpuscles are sensitive to stretching from the movement of the digits and limbs and are most abundant in the hands and soles of the feet.</a:t>
                </a:r>
              </a:p>
              <a:p>
                <a:pPr eaLnBrk="1" hangingPunct="1">
                  <a:lnSpc>
                    <a:spcPct val="85000"/>
                  </a:lnSpc>
                  <a:spcAft>
                    <a:spcPct val="50000"/>
                  </a:spcAft>
                  <a:buSzPct val="80000"/>
                  <a:buFontTx/>
                  <a:buChar char="•"/>
                </a:pPr>
                <a:r>
                  <a:rPr lang="en-US" altLang="en-US" dirty="0"/>
                  <a:t>Merkel discs and Ruffini corpuscles are slowly-adapting tactile recep-tors.</a:t>
                </a:r>
              </a:p>
            </p:txBody>
          </p:sp>
          <p:sp>
            <p:nvSpPr>
              <p:cNvPr id="23566" name="Text Box 7">
                <a:extLst>
                  <a:ext uri="{FF2B5EF4-FFF2-40B4-BE49-F238E27FC236}">
                    <a16:creationId xmlns:a16="http://schemas.microsoft.com/office/drawing/2014/main" id="{4DFA2414-39F2-8F47-B940-95471321676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33" y="2209"/>
                <a:ext cx="2696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</a:pPr>
                <a:r>
                  <a:rPr lang="en-US" altLang="en-US" dirty="0">
                    <a:solidFill>
                      <a:srgbClr val="941100"/>
                    </a:solidFill>
                  </a:rPr>
                  <a:t>Digits = fingers (including the thumb) and toes.</a:t>
                </a:r>
              </a:p>
            </p:txBody>
          </p:sp>
        </p:grpSp>
        <p:grpSp>
          <p:nvGrpSpPr>
            <p:cNvPr id="23558" name="Group 27">
              <a:extLst>
                <a:ext uri="{FF2B5EF4-FFF2-40B4-BE49-F238E27FC236}">
                  <a16:creationId xmlns:a16="http://schemas.microsoft.com/office/drawing/2014/main" id="{5653F28B-BEDA-F846-8BC0-E1610106A85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23559" name="Rectangle 28">
                <a:extLst>
                  <a:ext uri="{FF2B5EF4-FFF2-40B4-BE49-F238E27FC236}">
                    <a16:creationId xmlns:a16="http://schemas.microsoft.com/office/drawing/2014/main" id="{362348E2-F201-CF4C-A002-9BE5B44D33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23560" name="Rectangle 29">
                <a:extLst>
                  <a:ext uri="{FF2B5EF4-FFF2-40B4-BE49-F238E27FC236}">
                    <a16:creationId xmlns:a16="http://schemas.microsoft.com/office/drawing/2014/main" id="{4A81B824-CAFE-D847-A271-81F2D3500E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23561" name="Rectangle 30">
                <a:extLst>
                  <a:ext uri="{FF2B5EF4-FFF2-40B4-BE49-F238E27FC236}">
                    <a16:creationId xmlns:a16="http://schemas.microsoft.com/office/drawing/2014/main" id="{E85F3EC5-B935-FC4E-9D7E-03BD8183F3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23562" name="Text Box 31">
                <a:extLst>
                  <a:ext uri="{FF2B5EF4-FFF2-40B4-BE49-F238E27FC236}">
                    <a16:creationId xmlns:a16="http://schemas.microsoft.com/office/drawing/2014/main" id="{A870D5F6-8EE8-CE43-86D9-CD91D6FA873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550</a:t>
                </a:r>
                <a:endParaRPr lang="en-US" altLang="en-US" dirty="0"/>
              </a:p>
            </p:txBody>
          </p:sp>
          <p:sp>
            <p:nvSpPr>
              <p:cNvPr id="23563" name="Text Box 32">
                <a:extLst>
                  <a:ext uri="{FF2B5EF4-FFF2-40B4-BE49-F238E27FC236}">
                    <a16:creationId xmlns:a16="http://schemas.microsoft.com/office/drawing/2014/main" id="{09372CA5-9222-1949-9715-908F0C3D26E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610</a:t>
                </a:r>
                <a:endParaRPr lang="en-US" altLang="en-US" dirty="0"/>
              </a:p>
            </p:txBody>
          </p:sp>
          <p:sp>
            <p:nvSpPr>
              <p:cNvPr id="23564" name="Text Box 33">
                <a:extLst>
                  <a:ext uri="{FF2B5EF4-FFF2-40B4-BE49-F238E27FC236}">
                    <a16:creationId xmlns:a16="http://schemas.microsoft.com/office/drawing/2014/main" id="{745904C6-93DB-6A49-8A24-9F0485A9677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574</a:t>
                </a:r>
                <a:endParaRPr lang="en-US" altLang="en-US" dirty="0"/>
              </a:p>
            </p:txBody>
          </p:sp>
        </p:grpSp>
      </p:grp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5">
            <a:extLst>
              <a:ext uri="{FF2B5EF4-FFF2-40B4-BE49-F238E27FC236}">
                <a16:creationId xmlns:a16="http://schemas.microsoft.com/office/drawing/2014/main" id="{0D92D351-909E-F646-A231-EA3A7F930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9E00E8-9A8F-9A41-B7CF-D25AAC1AF700}" type="slidenum">
              <a:rPr lang="en-US" altLang="en-US"/>
              <a:pPr/>
              <a:t>12</a:t>
            </a:fld>
            <a:endParaRPr lang="en-US" altLang="en-US" dirty="0"/>
          </a:p>
        </p:txBody>
      </p:sp>
      <p:grpSp>
        <p:nvGrpSpPr>
          <p:cNvPr id="25603" name="Group 32">
            <a:extLst>
              <a:ext uri="{FF2B5EF4-FFF2-40B4-BE49-F238E27FC236}">
                <a16:creationId xmlns:a16="http://schemas.microsoft.com/office/drawing/2014/main" id="{E12E9E5F-16B3-3D4F-BC36-F4AABF31B63E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25604" name="Rectangle 2">
              <a:extLst>
                <a:ext uri="{FF2B5EF4-FFF2-40B4-BE49-F238E27FC236}">
                  <a16:creationId xmlns:a16="http://schemas.microsoft.com/office/drawing/2014/main" id="{EB0B6DB5-00EC-2045-A305-D52B512E78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Pressure Sensations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25605" name="Group 19">
              <a:extLst>
                <a:ext uri="{FF2B5EF4-FFF2-40B4-BE49-F238E27FC236}">
                  <a16:creationId xmlns:a16="http://schemas.microsoft.com/office/drawing/2014/main" id="{F9D25535-1A41-914E-8A06-6442FA862B7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0"/>
              <a:ext cx="4903" cy="1974"/>
              <a:chOff x="515" y="970"/>
              <a:chExt cx="4903" cy="1974"/>
            </a:xfrm>
          </p:grpSpPr>
          <p:sp>
            <p:nvSpPr>
              <p:cNvPr id="25613" name="Text Box 6">
                <a:extLst>
                  <a:ext uri="{FF2B5EF4-FFF2-40B4-BE49-F238E27FC236}">
                    <a16:creationId xmlns:a16="http://schemas.microsoft.com/office/drawing/2014/main" id="{1ACC58FF-F277-A34C-A39B-1EB5F36D904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0"/>
                <a:ext cx="4903" cy="10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Aft>
                    <a:spcPts val="900"/>
                  </a:spcAft>
                  <a:buSzPct val="80000"/>
                  <a:buFontTx/>
                  <a:buChar char="•"/>
                </a:pPr>
                <a:r>
                  <a:rPr lang="en-US" altLang="en-US" dirty="0"/>
                  <a:t>Pressure can be a sustained (prolonged) sensation usually felt over a larger surface area than touch.</a:t>
                </a:r>
              </a:p>
              <a:p>
                <a:pPr eaLnBrk="1" hangingPunct="1">
                  <a:lnSpc>
                    <a:spcPct val="85000"/>
                  </a:lnSpc>
                  <a:spcAft>
                    <a:spcPts val="900"/>
                  </a:spcAft>
                  <a:buSzPct val="80000"/>
                  <a:buFontTx/>
                  <a:buChar char="•"/>
                </a:pPr>
                <a:r>
                  <a:rPr lang="en-US" altLang="en-US" dirty="0"/>
                  <a:t>Pressure sensations occurs in response to the mechanical deformation of deep tissues.</a:t>
                </a:r>
              </a:p>
              <a:p>
                <a:pPr eaLnBrk="1" hangingPunct="1">
                  <a:lnSpc>
                    <a:spcPct val="85000"/>
                  </a:lnSpc>
                  <a:spcAft>
                    <a:spcPct val="50000"/>
                  </a:spcAft>
                  <a:buSzPct val="80000"/>
                  <a:buFontTx/>
                  <a:buChar char="•"/>
                </a:pPr>
                <a:r>
                  <a:rPr lang="en-US" altLang="en-US" dirty="0"/>
                  <a:t>Pacinian corpuscles, Meissner corpuscles, and Merkel discs respond to mechanical pressure.</a:t>
                </a:r>
              </a:p>
            </p:txBody>
          </p:sp>
          <p:sp>
            <p:nvSpPr>
              <p:cNvPr id="25614" name="Text Box 9">
                <a:extLst>
                  <a:ext uri="{FF2B5EF4-FFF2-40B4-BE49-F238E27FC236}">
                    <a16:creationId xmlns:a16="http://schemas.microsoft.com/office/drawing/2014/main" id="{A94EFF08-882C-134D-A8C1-14C0368B0EA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47" y="2118"/>
                <a:ext cx="3076" cy="8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</a:pPr>
                <a:r>
                  <a:rPr lang="en-US" altLang="en-US" dirty="0">
                    <a:solidFill>
                      <a:srgbClr val="941100"/>
                    </a:solidFill>
                  </a:rPr>
                  <a:t>Deformation = a change from the normal size or shape of an anatomic structure due to mechanical forces that distort an otherwise normal structure. </a:t>
                </a:r>
              </a:p>
              <a:p>
                <a:pPr algn="ctr" eaLnBrk="1" hangingPunct="1">
                  <a:lnSpc>
                    <a:spcPts val="1860"/>
                  </a:lnSpc>
                </a:pPr>
                <a:r>
                  <a:rPr lang="en-US" altLang="en-US" dirty="0">
                    <a:solidFill>
                      <a:srgbClr val="941100"/>
                    </a:solidFill>
                  </a:rPr>
                  <a:t>(https://www.medterms.com)</a:t>
                </a:r>
              </a:p>
            </p:txBody>
          </p:sp>
        </p:grpSp>
        <p:grpSp>
          <p:nvGrpSpPr>
            <p:cNvPr id="25606" name="Group 22">
              <a:extLst>
                <a:ext uri="{FF2B5EF4-FFF2-40B4-BE49-F238E27FC236}">
                  <a16:creationId xmlns:a16="http://schemas.microsoft.com/office/drawing/2014/main" id="{24407946-834B-1F42-A924-70DAD59F71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25607" name="Rectangle 23">
                <a:extLst>
                  <a:ext uri="{FF2B5EF4-FFF2-40B4-BE49-F238E27FC236}">
                    <a16:creationId xmlns:a16="http://schemas.microsoft.com/office/drawing/2014/main" id="{CDBC22FB-D91C-DB4B-AA22-CBF9FA1329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25608" name="Rectangle 24">
                <a:extLst>
                  <a:ext uri="{FF2B5EF4-FFF2-40B4-BE49-F238E27FC236}">
                    <a16:creationId xmlns:a16="http://schemas.microsoft.com/office/drawing/2014/main" id="{A4B8C2FE-7AE3-784F-B45D-24EC1D057D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25609" name="Rectangle 25">
                <a:extLst>
                  <a:ext uri="{FF2B5EF4-FFF2-40B4-BE49-F238E27FC236}">
                    <a16:creationId xmlns:a16="http://schemas.microsoft.com/office/drawing/2014/main" id="{43CDD2E2-D08B-E541-AFAA-14BEB9CE67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25610" name="Text Box 26">
                <a:extLst>
                  <a:ext uri="{FF2B5EF4-FFF2-40B4-BE49-F238E27FC236}">
                    <a16:creationId xmlns:a16="http://schemas.microsoft.com/office/drawing/2014/main" id="{1B4E15E9-2497-144D-A9E4-8C69D8E078F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550</a:t>
                </a:r>
                <a:endParaRPr lang="en-US" altLang="en-US" dirty="0"/>
              </a:p>
            </p:txBody>
          </p:sp>
          <p:sp>
            <p:nvSpPr>
              <p:cNvPr id="25611" name="Text Box 27">
                <a:extLst>
                  <a:ext uri="{FF2B5EF4-FFF2-40B4-BE49-F238E27FC236}">
                    <a16:creationId xmlns:a16="http://schemas.microsoft.com/office/drawing/2014/main" id="{3E5816AF-0AA1-5D4E-8DFE-389B256184F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610</a:t>
                </a:r>
                <a:endParaRPr lang="en-US" altLang="en-US" dirty="0"/>
              </a:p>
            </p:txBody>
          </p:sp>
          <p:sp>
            <p:nvSpPr>
              <p:cNvPr id="25612" name="Text Box 28">
                <a:extLst>
                  <a:ext uri="{FF2B5EF4-FFF2-40B4-BE49-F238E27FC236}">
                    <a16:creationId xmlns:a16="http://schemas.microsoft.com/office/drawing/2014/main" id="{6D1FA429-3115-004A-9587-CAD931531D5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574</a:t>
                </a:r>
                <a:endParaRPr lang="en-US" altLang="en-US" dirty="0"/>
              </a:p>
            </p:txBody>
          </p:sp>
        </p:grpSp>
      </p:grp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5">
            <a:extLst>
              <a:ext uri="{FF2B5EF4-FFF2-40B4-BE49-F238E27FC236}">
                <a16:creationId xmlns:a16="http://schemas.microsoft.com/office/drawing/2014/main" id="{3FC2E614-F5F0-3E4F-9616-283AF3889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C1CDCEE-15F4-774E-A589-6A070F48D2ED}" type="slidenum">
              <a:rPr lang="en-US" altLang="en-US"/>
              <a:pPr/>
              <a:t>13</a:t>
            </a:fld>
            <a:endParaRPr lang="en-US" altLang="en-US" dirty="0"/>
          </a:p>
        </p:txBody>
      </p:sp>
      <p:grpSp>
        <p:nvGrpSpPr>
          <p:cNvPr id="27651" name="Group 26">
            <a:extLst>
              <a:ext uri="{FF2B5EF4-FFF2-40B4-BE49-F238E27FC236}">
                <a16:creationId xmlns:a16="http://schemas.microsoft.com/office/drawing/2014/main" id="{7E0F942B-244C-C548-991D-49E7760C61B6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27652" name="Rectangle 2">
              <a:extLst>
                <a:ext uri="{FF2B5EF4-FFF2-40B4-BE49-F238E27FC236}">
                  <a16:creationId xmlns:a16="http://schemas.microsoft.com/office/drawing/2014/main" id="{EEAECC1F-45E6-B843-83B8-98DAD19234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Pressure Sensations </a:t>
              </a:r>
              <a:r>
                <a:rPr lang="en-US" altLang="en-US" sz="2200" dirty="0">
                  <a:solidFill>
                    <a:srgbClr val="333333"/>
                  </a:solidFill>
                </a:rPr>
                <a:t>(continued)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27653" name="Text Box 6">
              <a:extLst>
                <a:ext uri="{FF2B5EF4-FFF2-40B4-BE49-F238E27FC236}">
                  <a16:creationId xmlns:a16="http://schemas.microsoft.com/office/drawing/2014/main" id="{3651C829-4632-3E40-B22F-B58551BCDD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510" cy="19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Pacinian corpuscles are widely distributed in the:</a:t>
              </a:r>
            </a:p>
            <a:p>
              <a:pPr lvl="1" eaLnBrk="1" hangingPunct="1">
                <a:lnSpc>
                  <a:spcPct val="85000"/>
                </a:lnSpc>
                <a:spcAft>
                  <a:spcPts val="600"/>
                </a:spcAft>
                <a:buSzPct val="80000"/>
                <a:buFontTx/>
                <a:buChar char="-"/>
              </a:pPr>
              <a:r>
                <a:rPr lang="en-US" altLang="en-US" dirty="0"/>
                <a:t>Dermis and subcutaneous layers of the skin</a:t>
              </a:r>
            </a:p>
            <a:p>
              <a:pPr lvl="1" eaLnBrk="1" hangingPunct="1">
                <a:lnSpc>
                  <a:spcPct val="85000"/>
                </a:lnSpc>
                <a:spcAft>
                  <a:spcPts val="600"/>
                </a:spcAft>
                <a:buSzPct val="80000"/>
                <a:buFontTx/>
                <a:buChar char="-"/>
              </a:pPr>
              <a:r>
                <a:rPr lang="en-US" altLang="en-US" dirty="0"/>
                <a:t>Submucosal membranes</a:t>
              </a:r>
            </a:p>
            <a:p>
              <a:pPr lvl="1" eaLnBrk="1" hangingPunct="1">
                <a:lnSpc>
                  <a:spcPct val="85000"/>
                </a:lnSpc>
                <a:spcAft>
                  <a:spcPts val="600"/>
                </a:spcAft>
                <a:buSzPct val="80000"/>
                <a:buFontTx/>
                <a:buChar char="-"/>
              </a:pPr>
              <a:r>
                <a:rPr lang="en-US" altLang="en-US" dirty="0"/>
                <a:t>Around joints, tendons, and muscles</a:t>
              </a:r>
            </a:p>
            <a:p>
              <a:pPr lvl="1" eaLnBrk="1" hangingPunct="1">
                <a:lnSpc>
                  <a:spcPct val="85000"/>
                </a:lnSpc>
                <a:spcAft>
                  <a:spcPts val="600"/>
                </a:spcAft>
                <a:buSzPct val="80000"/>
                <a:buFontTx/>
                <a:buChar char="-"/>
              </a:pPr>
              <a:r>
                <a:rPr lang="en-US" altLang="en-US" dirty="0"/>
                <a:t>Mammary glands</a:t>
              </a:r>
            </a:p>
            <a:p>
              <a:pPr lvl="1" eaLnBrk="1" hangingPunct="1">
                <a:lnSpc>
                  <a:spcPct val="85000"/>
                </a:lnSpc>
                <a:spcAft>
                  <a:spcPts val="600"/>
                </a:spcAft>
                <a:buSzPct val="80000"/>
                <a:buFontTx/>
                <a:buChar char="-"/>
              </a:pPr>
              <a:r>
                <a:rPr lang="en-US" altLang="en-US" dirty="0"/>
                <a:t>External genitalia</a:t>
              </a:r>
            </a:p>
            <a:p>
              <a:pPr lvl="1" eaLnBrk="1" hangingPunct="1">
                <a:lnSpc>
                  <a:spcPct val="85000"/>
                </a:lnSpc>
                <a:spcAft>
                  <a:spcPts val="1200"/>
                </a:spcAft>
                <a:buSzPct val="80000"/>
                <a:buFontTx/>
                <a:buChar char="-"/>
              </a:pPr>
              <a:r>
                <a:rPr lang="en-US" altLang="en-US" dirty="0"/>
                <a:t>Some visceral organs and structures including the pancreas and urinary bladder</a:t>
              </a:r>
            </a:p>
            <a:p>
              <a:pPr eaLnBrk="1" hangingPunct="1">
                <a:lnSpc>
                  <a:spcPct val="85000"/>
                </a:lnSpc>
                <a:spcAft>
                  <a:spcPct val="70000"/>
                </a:spcAft>
                <a:buSzPct val="80000"/>
                <a:buFontTx/>
                <a:buChar char="•"/>
              </a:pPr>
              <a:r>
                <a:rPr lang="en-US" altLang="en-US" dirty="0">
                  <a:solidFill>
                    <a:srgbClr val="000000"/>
                  </a:solidFill>
                </a:rPr>
                <a:t>These receptors adapt rapidly to mechanical pressure applied to a tissue.</a:t>
              </a:r>
              <a:endParaRPr lang="en-US" altLang="en-US" dirty="0"/>
            </a:p>
          </p:txBody>
        </p:sp>
        <p:grpSp>
          <p:nvGrpSpPr>
            <p:cNvPr id="27654" name="Group 16">
              <a:extLst>
                <a:ext uri="{FF2B5EF4-FFF2-40B4-BE49-F238E27FC236}">
                  <a16:creationId xmlns:a16="http://schemas.microsoft.com/office/drawing/2014/main" id="{5C812FD7-DF09-E743-B6CB-EE6B8DDE990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27655" name="Rectangle 17">
                <a:extLst>
                  <a:ext uri="{FF2B5EF4-FFF2-40B4-BE49-F238E27FC236}">
                    <a16:creationId xmlns:a16="http://schemas.microsoft.com/office/drawing/2014/main" id="{EBE87161-E5AD-7042-B65A-7CE5D1B477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27656" name="Rectangle 18">
                <a:extLst>
                  <a:ext uri="{FF2B5EF4-FFF2-40B4-BE49-F238E27FC236}">
                    <a16:creationId xmlns:a16="http://schemas.microsoft.com/office/drawing/2014/main" id="{9F591EE9-5747-B646-B273-42D813484E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27657" name="Rectangle 19">
                <a:extLst>
                  <a:ext uri="{FF2B5EF4-FFF2-40B4-BE49-F238E27FC236}">
                    <a16:creationId xmlns:a16="http://schemas.microsoft.com/office/drawing/2014/main" id="{1BE87698-E003-2440-948B-7441B58CA9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27658" name="Text Box 20">
                <a:extLst>
                  <a:ext uri="{FF2B5EF4-FFF2-40B4-BE49-F238E27FC236}">
                    <a16:creationId xmlns:a16="http://schemas.microsoft.com/office/drawing/2014/main" id="{10168518-B18C-224D-99A3-28F082E219B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550</a:t>
                </a:r>
                <a:endParaRPr lang="en-US" altLang="en-US" dirty="0"/>
              </a:p>
            </p:txBody>
          </p:sp>
          <p:sp>
            <p:nvSpPr>
              <p:cNvPr id="27659" name="Text Box 21">
                <a:extLst>
                  <a:ext uri="{FF2B5EF4-FFF2-40B4-BE49-F238E27FC236}">
                    <a16:creationId xmlns:a16="http://schemas.microsoft.com/office/drawing/2014/main" id="{CB2EB161-345E-0F48-90CA-9B9A8103370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610</a:t>
                </a:r>
                <a:endParaRPr lang="en-US" altLang="en-US" dirty="0"/>
              </a:p>
            </p:txBody>
          </p:sp>
          <p:sp>
            <p:nvSpPr>
              <p:cNvPr id="27660" name="Text Box 22">
                <a:extLst>
                  <a:ext uri="{FF2B5EF4-FFF2-40B4-BE49-F238E27FC236}">
                    <a16:creationId xmlns:a16="http://schemas.microsoft.com/office/drawing/2014/main" id="{A304FD9E-A133-2147-BAB2-A5E97672722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574</a:t>
                </a:r>
                <a:endParaRPr lang="en-US" altLang="en-US" dirty="0"/>
              </a:p>
            </p:txBody>
          </p:sp>
        </p:grpSp>
      </p:grp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5">
            <a:extLst>
              <a:ext uri="{FF2B5EF4-FFF2-40B4-BE49-F238E27FC236}">
                <a16:creationId xmlns:a16="http://schemas.microsoft.com/office/drawing/2014/main" id="{535C8868-A3C4-F841-A88B-5DA641262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3C925C1-342D-1C40-A70A-DBC6728A493C}" type="slidenum">
              <a:rPr lang="en-US" altLang="en-US"/>
              <a:pPr/>
              <a:t>14</a:t>
            </a:fld>
            <a:endParaRPr lang="en-US" altLang="en-US" dirty="0"/>
          </a:p>
        </p:txBody>
      </p:sp>
      <p:grpSp>
        <p:nvGrpSpPr>
          <p:cNvPr id="29699" name="Group 44">
            <a:extLst>
              <a:ext uri="{FF2B5EF4-FFF2-40B4-BE49-F238E27FC236}">
                <a16:creationId xmlns:a16="http://schemas.microsoft.com/office/drawing/2014/main" id="{3942AD44-1C9B-A54C-85CB-08AFBE0830BF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345114"/>
            <a:chOff x="287" y="286"/>
            <a:chExt cx="5184" cy="3367"/>
          </a:xfrm>
        </p:grpSpPr>
        <p:sp>
          <p:nvSpPr>
            <p:cNvPr id="29700" name="Rectangle 3">
              <a:extLst>
                <a:ext uri="{FF2B5EF4-FFF2-40B4-BE49-F238E27FC236}">
                  <a16:creationId xmlns:a16="http://schemas.microsoft.com/office/drawing/2014/main" id="{8225108F-BD4A-8440-A3F3-1240F9940A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Pacinian Corpuscle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29701" name="Group 43">
              <a:extLst>
                <a:ext uri="{FF2B5EF4-FFF2-40B4-BE49-F238E27FC236}">
                  <a16:creationId xmlns:a16="http://schemas.microsoft.com/office/drawing/2014/main" id="{40CF9B3D-5D50-4846-99D6-8E29DAAF014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55" y="903"/>
              <a:ext cx="4161" cy="2750"/>
              <a:chOff x="855" y="903"/>
              <a:chExt cx="4161" cy="2750"/>
            </a:xfrm>
          </p:grpSpPr>
          <p:grpSp>
            <p:nvGrpSpPr>
              <p:cNvPr id="29702" name="Group 34">
                <a:extLst>
                  <a:ext uri="{FF2B5EF4-FFF2-40B4-BE49-F238E27FC236}">
                    <a16:creationId xmlns:a16="http://schemas.microsoft.com/office/drawing/2014/main" id="{937D76F3-2E33-3B4B-8577-20F7258626D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55" y="903"/>
                <a:ext cx="1407" cy="2127"/>
                <a:chOff x="855" y="895"/>
                <a:chExt cx="1407" cy="2127"/>
              </a:xfrm>
            </p:grpSpPr>
            <p:pic>
              <p:nvPicPr>
                <p:cNvPr id="29707" name="Picture 33" descr="sensor21">
                  <a:extLst>
                    <a:ext uri="{FF2B5EF4-FFF2-40B4-BE49-F238E27FC236}">
                      <a16:creationId xmlns:a16="http://schemas.microsoft.com/office/drawing/2014/main" id="{38ED9985-FFA8-A242-92F7-2920D4DCF88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9" y="942"/>
                  <a:ext cx="1065" cy="18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9708" name="Rectangle 21">
                  <a:extLst>
                    <a:ext uri="{FF2B5EF4-FFF2-40B4-BE49-F238E27FC236}">
                      <a16:creationId xmlns:a16="http://schemas.microsoft.com/office/drawing/2014/main" id="{1A88430E-2463-D341-BDA0-1287540B42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55" y="895"/>
                  <a:ext cx="464" cy="23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29709" name="Text Box 22">
                  <a:extLst>
                    <a:ext uri="{FF2B5EF4-FFF2-40B4-BE49-F238E27FC236}">
                      <a16:creationId xmlns:a16="http://schemas.microsoft.com/office/drawing/2014/main" id="{DBF990DE-F7BA-CC4B-A604-272BE95033B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917" y="2857"/>
                  <a:ext cx="1345" cy="1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1100" dirty="0"/>
                    <a:t>https://www.cas.bellarmine.edu</a:t>
                  </a:r>
                  <a:endParaRPr lang="en-US" altLang="en-US" dirty="0"/>
                </a:p>
              </p:txBody>
            </p:sp>
          </p:grpSp>
          <p:sp>
            <p:nvSpPr>
              <p:cNvPr id="29703" name="Text Box 27">
                <a:extLst>
                  <a:ext uri="{FF2B5EF4-FFF2-40B4-BE49-F238E27FC236}">
                    <a16:creationId xmlns:a16="http://schemas.microsoft.com/office/drawing/2014/main" id="{B52620E5-5396-CC44-9D5E-71B2CED0E71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72" y="1643"/>
                <a:ext cx="1989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dirty="0">
                    <a:solidFill>
                      <a:srgbClr val="011893"/>
                    </a:solidFill>
                  </a:rPr>
                  <a:t>Drawing and light micrograph</a:t>
                </a:r>
              </a:p>
            </p:txBody>
          </p:sp>
          <p:grpSp>
            <p:nvGrpSpPr>
              <p:cNvPr id="29704" name="Group 42">
                <a:extLst>
                  <a:ext uri="{FF2B5EF4-FFF2-40B4-BE49-F238E27FC236}">
                    <a16:creationId xmlns:a16="http://schemas.microsoft.com/office/drawing/2014/main" id="{5D6E7371-0ECA-F24A-A32D-075AAF8703B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50" y="2192"/>
                <a:ext cx="2066" cy="1461"/>
                <a:chOff x="2950" y="2192"/>
                <a:chExt cx="2066" cy="1461"/>
              </a:xfrm>
            </p:grpSpPr>
            <p:sp>
              <p:nvSpPr>
                <p:cNvPr id="29705" name="Text Box 11">
                  <a:extLst>
                    <a:ext uri="{FF2B5EF4-FFF2-40B4-BE49-F238E27FC236}">
                      <a16:creationId xmlns:a16="http://schemas.microsoft.com/office/drawing/2014/main" id="{F553CBC2-E674-DF43-9123-4F9A1BB0C0B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499" y="3488"/>
                  <a:ext cx="1517" cy="1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1100" dirty="0"/>
                    <a:t>https://www.pathology.mc.duke.edu</a:t>
                  </a:r>
                  <a:endParaRPr lang="en-US" altLang="en-US" dirty="0"/>
                </a:p>
              </p:txBody>
            </p:sp>
            <p:pic>
              <p:nvPicPr>
                <p:cNvPr id="29706" name="Picture 35" descr="pacinian1">
                  <a:extLst>
                    <a:ext uri="{FF2B5EF4-FFF2-40B4-BE49-F238E27FC236}">
                      <a16:creationId xmlns:a16="http://schemas.microsoft.com/office/drawing/2014/main" id="{31E11E9B-B30B-F444-BBE2-C2A9FE70E8D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50" y="2192"/>
                  <a:ext cx="1989" cy="1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5">
            <a:extLst>
              <a:ext uri="{FF2B5EF4-FFF2-40B4-BE49-F238E27FC236}">
                <a16:creationId xmlns:a16="http://schemas.microsoft.com/office/drawing/2014/main" id="{11A030C3-F5F3-654C-BC00-5FDB27004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93351ED-4949-1A43-BF2E-14C593BED938}" type="slidenum">
              <a:rPr lang="en-US" altLang="en-US"/>
              <a:pPr/>
              <a:t>15</a:t>
            </a:fld>
            <a:endParaRPr lang="en-US" altLang="en-US" dirty="0"/>
          </a:p>
        </p:txBody>
      </p:sp>
      <p:grpSp>
        <p:nvGrpSpPr>
          <p:cNvPr id="31747" name="Group 27">
            <a:extLst>
              <a:ext uri="{FF2B5EF4-FFF2-40B4-BE49-F238E27FC236}">
                <a16:creationId xmlns:a16="http://schemas.microsoft.com/office/drawing/2014/main" id="{E47285E0-D9FF-EA4A-BB68-1D2545640CFC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31748" name="Rectangle 2">
              <a:extLst>
                <a:ext uri="{FF2B5EF4-FFF2-40B4-BE49-F238E27FC236}">
                  <a16:creationId xmlns:a16="http://schemas.microsoft.com/office/drawing/2014/main" id="{E6CBDC17-B171-C546-A0BB-E22C9D5517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Vibration Sensations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31749" name="Text Box 6">
              <a:extLst>
                <a:ext uri="{FF2B5EF4-FFF2-40B4-BE49-F238E27FC236}">
                  <a16:creationId xmlns:a16="http://schemas.microsoft.com/office/drawing/2014/main" id="{B9030F7A-B330-BC46-ACD5-4B4EE0DED8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630" cy="7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86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Sensations of vibration result from fast, repetitive sensory signals in tactile receptors.</a:t>
              </a:r>
            </a:p>
            <a:p>
              <a:pPr eaLnBrk="1" hangingPunct="1">
                <a:lnSpc>
                  <a:spcPct val="85000"/>
                </a:lnSpc>
                <a:spcAft>
                  <a:spcPct val="50000"/>
                </a:spcAft>
                <a:buSzPct val="80000"/>
                <a:buFontTx/>
                <a:buChar char="•"/>
              </a:pPr>
              <a:r>
                <a:rPr lang="en-US" altLang="en-US" dirty="0"/>
                <a:t>Meissner corpuscles respond to low-frequency vibrations and Pacin-ian corpuscles respond to higher-frequency vibrations.</a:t>
              </a:r>
            </a:p>
          </p:txBody>
        </p:sp>
        <p:grpSp>
          <p:nvGrpSpPr>
            <p:cNvPr id="31750" name="Group 16">
              <a:extLst>
                <a:ext uri="{FF2B5EF4-FFF2-40B4-BE49-F238E27FC236}">
                  <a16:creationId xmlns:a16="http://schemas.microsoft.com/office/drawing/2014/main" id="{70E2722A-F0E8-C241-97B5-985C22FD3EA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31751" name="Rectangle 17">
                <a:extLst>
                  <a:ext uri="{FF2B5EF4-FFF2-40B4-BE49-F238E27FC236}">
                    <a16:creationId xmlns:a16="http://schemas.microsoft.com/office/drawing/2014/main" id="{CED683E6-EA65-D64D-9636-5E06B42B98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31752" name="Rectangle 18">
                <a:extLst>
                  <a:ext uri="{FF2B5EF4-FFF2-40B4-BE49-F238E27FC236}">
                    <a16:creationId xmlns:a16="http://schemas.microsoft.com/office/drawing/2014/main" id="{9020F55D-851C-7946-BA58-20DC0DEDEB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31753" name="Rectangle 19">
                <a:extLst>
                  <a:ext uri="{FF2B5EF4-FFF2-40B4-BE49-F238E27FC236}">
                    <a16:creationId xmlns:a16="http://schemas.microsoft.com/office/drawing/2014/main" id="{EEADCEED-E67D-FB41-99A8-DDE2D18E1C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31754" name="Text Box 20">
                <a:extLst>
                  <a:ext uri="{FF2B5EF4-FFF2-40B4-BE49-F238E27FC236}">
                    <a16:creationId xmlns:a16="http://schemas.microsoft.com/office/drawing/2014/main" id="{73BC797C-6C01-A74A-9B66-7B29CBBED06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550</a:t>
                </a:r>
                <a:endParaRPr lang="en-US" altLang="en-US" dirty="0"/>
              </a:p>
            </p:txBody>
          </p:sp>
          <p:sp>
            <p:nvSpPr>
              <p:cNvPr id="31755" name="Text Box 21">
                <a:extLst>
                  <a:ext uri="{FF2B5EF4-FFF2-40B4-BE49-F238E27FC236}">
                    <a16:creationId xmlns:a16="http://schemas.microsoft.com/office/drawing/2014/main" id="{9A5DABB6-6DBB-3443-B60A-3966137893F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610</a:t>
                </a:r>
                <a:endParaRPr lang="en-US" altLang="en-US" dirty="0"/>
              </a:p>
            </p:txBody>
          </p:sp>
          <p:sp>
            <p:nvSpPr>
              <p:cNvPr id="31756" name="Text Box 22">
                <a:extLst>
                  <a:ext uri="{FF2B5EF4-FFF2-40B4-BE49-F238E27FC236}">
                    <a16:creationId xmlns:a16="http://schemas.microsoft.com/office/drawing/2014/main" id="{468BD617-4634-2E4B-BE14-5795FC3B2B1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574</a:t>
                </a:r>
                <a:endParaRPr lang="en-US" altLang="en-US" dirty="0"/>
              </a:p>
            </p:txBody>
          </p:sp>
        </p:grpSp>
      </p:grp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5">
            <a:extLst>
              <a:ext uri="{FF2B5EF4-FFF2-40B4-BE49-F238E27FC236}">
                <a16:creationId xmlns:a16="http://schemas.microsoft.com/office/drawing/2014/main" id="{80C7EE0E-5501-0D47-A8E0-C2EEF6C08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16812AA-0AA8-ED4A-B83B-4EDA3536144D}" type="slidenum">
              <a:rPr lang="en-US" altLang="en-US"/>
              <a:pPr/>
              <a:t>16</a:t>
            </a:fld>
            <a:endParaRPr lang="en-US" altLang="en-US" dirty="0"/>
          </a:p>
        </p:txBody>
      </p:sp>
      <p:grpSp>
        <p:nvGrpSpPr>
          <p:cNvPr id="33795" name="Group 46">
            <a:extLst>
              <a:ext uri="{FF2B5EF4-FFF2-40B4-BE49-F238E27FC236}">
                <a16:creationId xmlns:a16="http://schemas.microsoft.com/office/drawing/2014/main" id="{FB7EE47B-30DD-6847-8B41-AC5935F164BE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2438"/>
            <a:ext cx="8229600" cy="5713412"/>
            <a:chOff x="287" y="285"/>
            <a:chExt cx="5184" cy="3599"/>
          </a:xfrm>
        </p:grpSpPr>
        <p:sp>
          <p:nvSpPr>
            <p:cNvPr id="33796" name="Rectangle 2">
              <a:extLst>
                <a:ext uri="{FF2B5EF4-FFF2-40B4-BE49-F238E27FC236}">
                  <a16:creationId xmlns:a16="http://schemas.microsoft.com/office/drawing/2014/main" id="{8278532B-1D99-4C42-BA1B-969C5469FE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5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Itch Sensations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33797" name="Group 45">
              <a:extLst>
                <a:ext uri="{FF2B5EF4-FFF2-40B4-BE49-F238E27FC236}">
                  <a16:creationId xmlns:a16="http://schemas.microsoft.com/office/drawing/2014/main" id="{1B0294E2-0706-6447-BB6F-79585998459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0"/>
              <a:ext cx="4690" cy="2176"/>
              <a:chOff x="515" y="970"/>
              <a:chExt cx="4690" cy="2176"/>
            </a:xfrm>
          </p:grpSpPr>
          <p:sp>
            <p:nvSpPr>
              <p:cNvPr id="33805" name="Text Box 6">
                <a:extLst>
                  <a:ext uri="{FF2B5EF4-FFF2-40B4-BE49-F238E27FC236}">
                    <a16:creationId xmlns:a16="http://schemas.microsoft.com/office/drawing/2014/main" id="{AB6C7EFC-4660-E14B-BF04-6DDC2AE5CCB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0"/>
                <a:ext cx="4690" cy="72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Aft>
                    <a:spcPts val="900"/>
                  </a:spcAft>
                  <a:buSzPct val="80000"/>
                  <a:buFontTx/>
                  <a:buChar char="•"/>
                </a:pPr>
                <a:r>
                  <a:rPr lang="en-US" altLang="en-US" dirty="0"/>
                  <a:t>Itch sensations result from the stimulation of free nerve endings by chemicals including bradykinin.</a:t>
                </a:r>
              </a:p>
              <a:p>
                <a:pPr eaLnBrk="1" hangingPunct="1">
                  <a:lnSpc>
                    <a:spcPct val="85000"/>
                  </a:lnSpc>
                  <a:spcAft>
                    <a:spcPct val="50000"/>
                  </a:spcAft>
                  <a:buSzPct val="80000"/>
                  <a:buFontTx/>
                  <a:buChar char="•"/>
                </a:pPr>
                <a:r>
                  <a:rPr lang="en-US" altLang="en-US" dirty="0"/>
                  <a:t>The chemicals involved in itch sensations are also associated with the body’s inflammatory responses.</a:t>
                </a:r>
              </a:p>
            </p:txBody>
          </p:sp>
          <p:grpSp>
            <p:nvGrpSpPr>
              <p:cNvPr id="33806" name="Group 44">
                <a:extLst>
                  <a:ext uri="{FF2B5EF4-FFF2-40B4-BE49-F238E27FC236}">
                    <a16:creationId xmlns:a16="http://schemas.microsoft.com/office/drawing/2014/main" id="{74A124CA-6355-CD48-BCF8-A4ECBB98873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28" y="1877"/>
                <a:ext cx="1729" cy="1269"/>
                <a:chOff x="3028" y="1877"/>
                <a:chExt cx="1729" cy="1269"/>
              </a:xfrm>
            </p:grpSpPr>
            <p:sp>
              <p:nvSpPr>
                <p:cNvPr id="33807" name="Text Box 10">
                  <a:extLst>
                    <a:ext uri="{FF2B5EF4-FFF2-40B4-BE49-F238E27FC236}">
                      <a16:creationId xmlns:a16="http://schemas.microsoft.com/office/drawing/2014/main" id="{0485F920-77BA-2942-9C09-33670AD40EB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795" y="2982"/>
                  <a:ext cx="962" cy="16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1100" dirty="0"/>
                    <a:t>http://www.abc.net.au</a:t>
                  </a:r>
                </a:p>
              </p:txBody>
            </p:sp>
            <p:pic>
              <p:nvPicPr>
                <p:cNvPr id="33808" name="Picture 17" descr="r358031_1648862">
                  <a:extLst>
                    <a:ext uri="{FF2B5EF4-FFF2-40B4-BE49-F238E27FC236}">
                      <a16:creationId xmlns:a16="http://schemas.microsoft.com/office/drawing/2014/main" id="{901A41A4-F9EF-6147-AC39-BD72E715706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8" y="1877"/>
                  <a:ext cx="1663" cy="113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grpSp>
          <p:nvGrpSpPr>
            <p:cNvPr id="33798" name="Group 33">
              <a:extLst>
                <a:ext uri="{FF2B5EF4-FFF2-40B4-BE49-F238E27FC236}">
                  <a16:creationId xmlns:a16="http://schemas.microsoft.com/office/drawing/2014/main" id="{08CE0A35-C1F6-5E49-A601-38D95D0334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33799" name="Rectangle 34">
                <a:extLst>
                  <a:ext uri="{FF2B5EF4-FFF2-40B4-BE49-F238E27FC236}">
                    <a16:creationId xmlns:a16="http://schemas.microsoft.com/office/drawing/2014/main" id="{ABF22169-7B88-A44B-A286-5D4BB1795F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33800" name="Rectangle 35">
                <a:extLst>
                  <a:ext uri="{FF2B5EF4-FFF2-40B4-BE49-F238E27FC236}">
                    <a16:creationId xmlns:a16="http://schemas.microsoft.com/office/drawing/2014/main" id="{88450AC4-0331-0D49-9160-94F81A9E1C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33801" name="Rectangle 36">
                <a:extLst>
                  <a:ext uri="{FF2B5EF4-FFF2-40B4-BE49-F238E27FC236}">
                    <a16:creationId xmlns:a16="http://schemas.microsoft.com/office/drawing/2014/main" id="{570C7704-B87C-FC47-A9F8-E471D91C88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33802" name="Text Box 37">
                <a:extLst>
                  <a:ext uri="{FF2B5EF4-FFF2-40B4-BE49-F238E27FC236}">
                    <a16:creationId xmlns:a16="http://schemas.microsoft.com/office/drawing/2014/main" id="{793D6CF2-8450-874D-BB8E-9442A4845A7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550</a:t>
                </a:r>
                <a:endParaRPr lang="en-US" altLang="en-US" dirty="0"/>
              </a:p>
            </p:txBody>
          </p:sp>
          <p:sp>
            <p:nvSpPr>
              <p:cNvPr id="33803" name="Text Box 38">
                <a:extLst>
                  <a:ext uri="{FF2B5EF4-FFF2-40B4-BE49-F238E27FC236}">
                    <a16:creationId xmlns:a16="http://schemas.microsoft.com/office/drawing/2014/main" id="{9C16F052-DE45-6D49-AFDB-A3CD073626D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610</a:t>
                </a:r>
                <a:endParaRPr lang="en-US" altLang="en-US" dirty="0"/>
              </a:p>
            </p:txBody>
          </p:sp>
          <p:sp>
            <p:nvSpPr>
              <p:cNvPr id="33804" name="Text Box 39">
                <a:extLst>
                  <a:ext uri="{FF2B5EF4-FFF2-40B4-BE49-F238E27FC236}">
                    <a16:creationId xmlns:a16="http://schemas.microsoft.com/office/drawing/2014/main" id="{98E0B6AA-0CED-6840-BD1A-2223F1A567C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574</a:t>
                </a:r>
                <a:endParaRPr lang="en-US" altLang="en-US" dirty="0"/>
              </a:p>
            </p:txBody>
          </p: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5BB3928-68FC-22CC-0890-86A6149BCCE3}"/>
              </a:ext>
            </a:extLst>
          </p:cNvPr>
          <p:cNvSpPr txBox="1"/>
          <p:nvPr/>
        </p:nvSpPr>
        <p:spPr>
          <a:xfrm>
            <a:off x="1345916" y="2913787"/>
            <a:ext cx="3010184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60"/>
              </a:lnSpc>
            </a:pPr>
            <a:r>
              <a:rPr lang="en-US" dirty="0">
                <a:solidFill>
                  <a:srgbClr val="941100"/>
                </a:solidFill>
              </a:rPr>
              <a:t>Bradykinin = a peptide molecule released by tissues that promotes inflammation.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5">
            <a:extLst>
              <a:ext uri="{FF2B5EF4-FFF2-40B4-BE49-F238E27FC236}">
                <a16:creationId xmlns:a16="http://schemas.microsoft.com/office/drawing/2014/main" id="{9DE501CE-A40A-1746-BF1D-8E535ED88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20843FC-1120-B64B-8B6B-5BF66F5CF0FC}" type="slidenum">
              <a:rPr lang="en-US" altLang="en-US"/>
              <a:pPr/>
              <a:t>17</a:t>
            </a:fld>
            <a:endParaRPr lang="en-US" altLang="en-US" dirty="0"/>
          </a:p>
        </p:txBody>
      </p:sp>
      <p:grpSp>
        <p:nvGrpSpPr>
          <p:cNvPr id="35843" name="Group 40">
            <a:extLst>
              <a:ext uri="{FF2B5EF4-FFF2-40B4-BE49-F238E27FC236}">
                <a16:creationId xmlns:a16="http://schemas.microsoft.com/office/drawing/2014/main" id="{33994ACB-4C07-144A-8E99-88C320E24E87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2438"/>
            <a:ext cx="8229600" cy="5713412"/>
            <a:chOff x="287" y="285"/>
            <a:chExt cx="5184" cy="3599"/>
          </a:xfrm>
        </p:grpSpPr>
        <p:sp>
          <p:nvSpPr>
            <p:cNvPr id="35844" name="Rectangle 3">
              <a:extLst>
                <a:ext uri="{FF2B5EF4-FFF2-40B4-BE49-F238E27FC236}">
                  <a16:creationId xmlns:a16="http://schemas.microsoft.com/office/drawing/2014/main" id="{5608046D-0790-1E4C-ACAE-E1F22BEC2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5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Tickle Sensations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35845" name="Group 27">
              <a:extLst>
                <a:ext uri="{FF2B5EF4-FFF2-40B4-BE49-F238E27FC236}">
                  <a16:creationId xmlns:a16="http://schemas.microsoft.com/office/drawing/2014/main" id="{DB595266-AABF-3542-B8F3-1711483DBA2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0"/>
              <a:ext cx="4690" cy="2447"/>
              <a:chOff x="515" y="970"/>
              <a:chExt cx="4690" cy="2447"/>
            </a:xfrm>
          </p:grpSpPr>
          <p:sp>
            <p:nvSpPr>
              <p:cNvPr id="35853" name="Text Box 7">
                <a:extLst>
                  <a:ext uri="{FF2B5EF4-FFF2-40B4-BE49-F238E27FC236}">
                    <a16:creationId xmlns:a16="http://schemas.microsoft.com/office/drawing/2014/main" id="{A212B9BD-5929-2942-B499-8AD926CC30F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0"/>
                <a:ext cx="4690" cy="8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Aft>
                    <a:spcPts val="900"/>
                  </a:spcAft>
                  <a:buSzPct val="80000"/>
                  <a:buFontTx/>
                  <a:buChar char="•"/>
                </a:pPr>
                <a:r>
                  <a:rPr lang="en-US" altLang="en-US" dirty="0"/>
                  <a:t>Free nerve endings in the skin are thought to mediate tickle sensa-tions.</a:t>
                </a:r>
              </a:p>
              <a:p>
                <a:pPr eaLnBrk="1" hangingPunct="1">
                  <a:lnSpc>
                    <a:spcPct val="85000"/>
                  </a:lnSpc>
                  <a:spcAft>
                    <a:spcPct val="50000"/>
                  </a:spcAft>
                  <a:buSzPct val="80000"/>
                  <a:buFontTx/>
                  <a:buChar char="•"/>
                </a:pPr>
                <a:r>
                  <a:rPr lang="en-US" altLang="en-US" dirty="0"/>
                  <a:t>The sensations don’t occur when we try to tickle ourselves, possibly because of the active role of the cerebellum and other motor areas in suppressing the sensation.</a:t>
                </a:r>
              </a:p>
            </p:txBody>
          </p:sp>
          <p:grpSp>
            <p:nvGrpSpPr>
              <p:cNvPr id="35854" name="Group 26">
                <a:extLst>
                  <a:ext uri="{FF2B5EF4-FFF2-40B4-BE49-F238E27FC236}">
                    <a16:creationId xmlns:a16="http://schemas.microsoft.com/office/drawing/2014/main" id="{C25344BA-E457-5A4F-9DE4-96701AD60EE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64" y="2080"/>
                <a:ext cx="1698" cy="1337"/>
                <a:chOff x="2064" y="2080"/>
                <a:chExt cx="1698" cy="1337"/>
              </a:xfrm>
            </p:grpSpPr>
            <p:sp>
              <p:nvSpPr>
                <p:cNvPr id="35855" name="Text Box 10">
                  <a:extLst>
                    <a:ext uri="{FF2B5EF4-FFF2-40B4-BE49-F238E27FC236}">
                      <a16:creationId xmlns:a16="http://schemas.microsoft.com/office/drawing/2014/main" id="{DCBB71A7-94BC-6343-BFA2-E8D2B0497D2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707" y="3253"/>
                  <a:ext cx="1055" cy="16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1100" dirty="0"/>
                    <a:t>http://cm.iparenting.com</a:t>
                  </a:r>
                  <a:endParaRPr lang="en-US" altLang="en-US" dirty="0"/>
                </a:p>
              </p:txBody>
            </p:sp>
            <p:pic>
              <p:nvPicPr>
                <p:cNvPr id="35856" name="Picture 15" descr="fal048-1">
                  <a:extLst>
                    <a:ext uri="{FF2B5EF4-FFF2-40B4-BE49-F238E27FC236}">
                      <a16:creationId xmlns:a16="http://schemas.microsoft.com/office/drawing/2014/main" id="{A6343D42-B28D-364A-BAFA-BC4B3E80E85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64" y="2080"/>
                  <a:ext cx="1637" cy="11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grpSp>
          <p:nvGrpSpPr>
            <p:cNvPr id="35846" name="Group 30">
              <a:extLst>
                <a:ext uri="{FF2B5EF4-FFF2-40B4-BE49-F238E27FC236}">
                  <a16:creationId xmlns:a16="http://schemas.microsoft.com/office/drawing/2014/main" id="{5830E583-235C-A440-9C91-2C64B100ED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35847" name="Rectangle 31">
                <a:extLst>
                  <a:ext uri="{FF2B5EF4-FFF2-40B4-BE49-F238E27FC236}">
                    <a16:creationId xmlns:a16="http://schemas.microsoft.com/office/drawing/2014/main" id="{B5A4DEDB-F750-E046-AA79-139C2ACE19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35848" name="Rectangle 32">
                <a:extLst>
                  <a:ext uri="{FF2B5EF4-FFF2-40B4-BE49-F238E27FC236}">
                    <a16:creationId xmlns:a16="http://schemas.microsoft.com/office/drawing/2014/main" id="{14814FF5-4890-0847-9D52-CA75D851A8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35849" name="Rectangle 33">
                <a:extLst>
                  <a:ext uri="{FF2B5EF4-FFF2-40B4-BE49-F238E27FC236}">
                    <a16:creationId xmlns:a16="http://schemas.microsoft.com/office/drawing/2014/main" id="{E5DF8FD5-18D4-214A-B46E-661BC3DED8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35850" name="Text Box 34">
                <a:extLst>
                  <a:ext uri="{FF2B5EF4-FFF2-40B4-BE49-F238E27FC236}">
                    <a16:creationId xmlns:a16="http://schemas.microsoft.com/office/drawing/2014/main" id="{33859BE3-A1A3-EC46-9D50-49DCBBB7AA6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550</a:t>
                </a:r>
                <a:endParaRPr lang="en-US" altLang="en-US" dirty="0"/>
              </a:p>
            </p:txBody>
          </p:sp>
          <p:sp>
            <p:nvSpPr>
              <p:cNvPr id="35851" name="Text Box 35">
                <a:extLst>
                  <a:ext uri="{FF2B5EF4-FFF2-40B4-BE49-F238E27FC236}">
                    <a16:creationId xmlns:a16="http://schemas.microsoft.com/office/drawing/2014/main" id="{B7CDE043-8279-CC4D-8EEF-266D5B8F314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610</a:t>
                </a:r>
                <a:endParaRPr lang="en-US" altLang="en-US" dirty="0"/>
              </a:p>
            </p:txBody>
          </p:sp>
          <p:sp>
            <p:nvSpPr>
              <p:cNvPr id="35852" name="Text Box 36">
                <a:extLst>
                  <a:ext uri="{FF2B5EF4-FFF2-40B4-BE49-F238E27FC236}">
                    <a16:creationId xmlns:a16="http://schemas.microsoft.com/office/drawing/2014/main" id="{EF7FF76B-8BB7-C740-99A4-43B07F1B62C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574</a:t>
                </a:r>
                <a:endParaRPr lang="en-US" altLang="en-US" dirty="0"/>
              </a:p>
            </p:txBody>
          </p:sp>
        </p:grpSp>
      </p:grp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5">
            <a:extLst>
              <a:ext uri="{FF2B5EF4-FFF2-40B4-BE49-F238E27FC236}">
                <a16:creationId xmlns:a16="http://schemas.microsoft.com/office/drawing/2014/main" id="{43DDB58D-AA8E-CE46-8811-C7A63E973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83FD63D-85D5-5F47-8039-E00CAF9657D5}" type="slidenum">
              <a:rPr lang="en-US" altLang="en-US"/>
              <a:pPr/>
              <a:t>18</a:t>
            </a:fld>
            <a:endParaRPr lang="en-US" altLang="en-US" dirty="0"/>
          </a:p>
        </p:txBody>
      </p:sp>
      <p:grpSp>
        <p:nvGrpSpPr>
          <p:cNvPr id="37891" name="Group 34">
            <a:extLst>
              <a:ext uri="{FF2B5EF4-FFF2-40B4-BE49-F238E27FC236}">
                <a16:creationId xmlns:a16="http://schemas.microsoft.com/office/drawing/2014/main" id="{9029BB7C-86EB-BC44-B112-1EE2CC395A86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37892" name="Rectangle 2">
              <a:extLst>
                <a:ext uri="{FF2B5EF4-FFF2-40B4-BE49-F238E27FC236}">
                  <a16:creationId xmlns:a16="http://schemas.microsoft.com/office/drawing/2014/main" id="{9E32A453-CD2F-4047-89A5-006EF4B3F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Thermal Sensations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37893" name="Group 21">
              <a:extLst>
                <a:ext uri="{FF2B5EF4-FFF2-40B4-BE49-F238E27FC236}">
                  <a16:creationId xmlns:a16="http://schemas.microsoft.com/office/drawing/2014/main" id="{008E99B7-364B-D94E-9F6B-B822D9EE54F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0"/>
              <a:ext cx="4596" cy="2330"/>
              <a:chOff x="515" y="970"/>
              <a:chExt cx="4596" cy="2330"/>
            </a:xfrm>
          </p:grpSpPr>
          <p:sp>
            <p:nvSpPr>
              <p:cNvPr id="37901" name="Text Box 6">
                <a:extLst>
                  <a:ext uri="{FF2B5EF4-FFF2-40B4-BE49-F238E27FC236}">
                    <a16:creationId xmlns:a16="http://schemas.microsoft.com/office/drawing/2014/main" id="{211212FD-DD32-334B-92AF-E2F39809F2B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0"/>
                <a:ext cx="4596" cy="14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marL="2286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Aft>
                    <a:spcPts val="900"/>
                  </a:spcAft>
                  <a:buSzPct val="80000"/>
                  <a:buFontTx/>
                  <a:buChar char="•"/>
                </a:pPr>
                <a:r>
                  <a:rPr lang="en-US" altLang="en-US" dirty="0"/>
                  <a:t>Thermoreceptors are free nerve endings that have receptive fields about 1mm in diameter.</a:t>
                </a:r>
              </a:p>
              <a:p>
                <a:pPr eaLnBrk="1" hangingPunct="1">
                  <a:lnSpc>
                    <a:spcPct val="85000"/>
                  </a:lnSpc>
                  <a:spcAft>
                    <a:spcPts val="900"/>
                  </a:spcAft>
                  <a:buSzPct val="80000"/>
                  <a:buFontTx/>
                  <a:buChar char="•"/>
                </a:pPr>
                <a:r>
                  <a:rPr lang="en-US" altLang="en-US" dirty="0"/>
                  <a:t>Thermoreceptors are located near the skin surface; warm receptors are not as abundant as cold receptors.</a:t>
                </a:r>
              </a:p>
              <a:p>
                <a:pPr eaLnBrk="1" hangingPunct="1">
                  <a:lnSpc>
                    <a:spcPct val="85000"/>
                  </a:lnSpc>
                  <a:spcAft>
                    <a:spcPts val="900"/>
                  </a:spcAft>
                  <a:buSzPct val="80000"/>
                  <a:buFontTx/>
                  <a:buChar char="•"/>
                </a:pPr>
                <a:r>
                  <a:rPr lang="en-US" altLang="en-US" dirty="0"/>
                  <a:t>Cold receptors (type A fibers) are activated between 10</a:t>
                </a:r>
                <a:r>
                  <a:rPr lang="en-US" altLang="en-US" baseline="30000" dirty="0"/>
                  <a:t>º</a:t>
                </a:r>
                <a:r>
                  <a:rPr lang="en-US" altLang="en-US" dirty="0"/>
                  <a:t> C and 40</a:t>
                </a:r>
                <a:r>
                  <a:rPr lang="en-US" altLang="en-US" baseline="30000" dirty="0"/>
                  <a:t>º</a:t>
                </a:r>
                <a:r>
                  <a:rPr lang="en-US" altLang="en-US" dirty="0"/>
                  <a:t> C (50</a:t>
                </a:r>
                <a:r>
                  <a:rPr lang="en-US" altLang="en-US" baseline="30000" dirty="0"/>
                  <a:t>º </a:t>
                </a:r>
                <a:r>
                  <a:rPr lang="en-US" altLang="en-US" dirty="0"/>
                  <a:t>F</a:t>
                </a:r>
                <a:r>
                  <a:rPr lang="en-US" altLang="en-US" baseline="30000" dirty="0"/>
                  <a:t> </a:t>
                </a:r>
                <a:r>
                  <a:rPr lang="en-US" altLang="en-US" dirty="0"/>
                  <a:t>and 105</a:t>
                </a:r>
                <a:r>
                  <a:rPr lang="en-US" altLang="en-US" baseline="30000" dirty="0"/>
                  <a:t>º </a:t>
                </a:r>
                <a:r>
                  <a:rPr lang="en-US" altLang="en-US" dirty="0"/>
                  <a:t>F).</a:t>
                </a:r>
              </a:p>
              <a:p>
                <a:pPr eaLnBrk="1" hangingPunct="1">
                  <a:lnSpc>
                    <a:spcPct val="85000"/>
                  </a:lnSpc>
                  <a:spcAft>
                    <a:spcPct val="50000"/>
                  </a:spcAft>
                  <a:buSzPct val="80000"/>
                  <a:buFontTx/>
                  <a:buChar char="•"/>
                </a:pPr>
                <a:r>
                  <a:rPr lang="en-US" altLang="en-US" dirty="0"/>
                  <a:t>Warm receptors (type C fibers) are activated between 32</a:t>
                </a:r>
                <a:r>
                  <a:rPr lang="en-US" altLang="en-US" baseline="30000" dirty="0"/>
                  <a:t>º </a:t>
                </a:r>
                <a:r>
                  <a:rPr lang="en-US" altLang="en-US" dirty="0"/>
                  <a:t>C and 48</a:t>
                </a:r>
                <a:r>
                  <a:rPr lang="en-US" altLang="en-US" baseline="30000" dirty="0"/>
                  <a:t>º</a:t>
                </a:r>
                <a:r>
                  <a:rPr lang="en-US" altLang="en-US" dirty="0"/>
                  <a:t> C (90</a:t>
                </a:r>
                <a:r>
                  <a:rPr lang="en-US" altLang="en-US" baseline="30000" dirty="0"/>
                  <a:t>º </a:t>
                </a:r>
                <a:r>
                  <a:rPr lang="en-US" altLang="en-US" dirty="0"/>
                  <a:t>F</a:t>
                </a:r>
                <a:r>
                  <a:rPr lang="en-US" altLang="en-US" baseline="30000" dirty="0"/>
                  <a:t> </a:t>
                </a:r>
                <a:r>
                  <a:rPr lang="en-US" altLang="en-US" dirty="0"/>
                  <a:t>and 118</a:t>
                </a:r>
                <a:r>
                  <a:rPr lang="en-US" altLang="en-US" baseline="30000" dirty="0"/>
                  <a:t>º </a:t>
                </a:r>
                <a:r>
                  <a:rPr lang="en-US" altLang="en-US" dirty="0"/>
                  <a:t>F).</a:t>
                </a:r>
              </a:p>
            </p:txBody>
          </p:sp>
          <p:sp>
            <p:nvSpPr>
              <p:cNvPr id="37902" name="Text Box 18">
                <a:extLst>
                  <a:ext uri="{FF2B5EF4-FFF2-40B4-BE49-F238E27FC236}">
                    <a16:creationId xmlns:a16="http://schemas.microsoft.com/office/drawing/2014/main" id="{C4319061-5E9E-924D-BBDD-F4963EAC974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62" y="2500"/>
                <a:ext cx="3239" cy="8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85000"/>
                  </a:lnSpc>
                </a:pPr>
                <a:r>
                  <a:rPr lang="en-US" altLang="en-US" dirty="0">
                    <a:solidFill>
                      <a:srgbClr val="011893"/>
                    </a:solidFill>
                  </a:rPr>
                  <a:t>Note the overlap between the temperature ranges for cold and warm receptors.  At intermediate temperatures, both types of thermoreceptors can be stimulated but to different extents.</a:t>
                </a:r>
              </a:p>
            </p:txBody>
          </p:sp>
        </p:grpSp>
        <p:grpSp>
          <p:nvGrpSpPr>
            <p:cNvPr id="37894" name="Group 24">
              <a:extLst>
                <a:ext uri="{FF2B5EF4-FFF2-40B4-BE49-F238E27FC236}">
                  <a16:creationId xmlns:a16="http://schemas.microsoft.com/office/drawing/2014/main" id="{D1481D97-9DDA-044C-B2B8-324B6A013B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37895" name="Rectangle 25">
                <a:extLst>
                  <a:ext uri="{FF2B5EF4-FFF2-40B4-BE49-F238E27FC236}">
                    <a16:creationId xmlns:a16="http://schemas.microsoft.com/office/drawing/2014/main" id="{35EC1DEE-BEA6-5F47-9504-7B2FD17EA9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37896" name="Rectangle 26">
                <a:extLst>
                  <a:ext uri="{FF2B5EF4-FFF2-40B4-BE49-F238E27FC236}">
                    <a16:creationId xmlns:a16="http://schemas.microsoft.com/office/drawing/2014/main" id="{5A438180-51FB-5E4E-B236-21214F2168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37897" name="Rectangle 27">
                <a:extLst>
                  <a:ext uri="{FF2B5EF4-FFF2-40B4-BE49-F238E27FC236}">
                    <a16:creationId xmlns:a16="http://schemas.microsoft.com/office/drawing/2014/main" id="{B8E95AC4-24AD-DD47-A271-E2E6255E22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37898" name="Text Box 28">
                <a:extLst>
                  <a:ext uri="{FF2B5EF4-FFF2-40B4-BE49-F238E27FC236}">
                    <a16:creationId xmlns:a16="http://schemas.microsoft.com/office/drawing/2014/main" id="{8C69AFA6-63BB-0241-B164-328B5E7E778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551</a:t>
                </a:r>
                <a:endParaRPr lang="en-US" altLang="en-US" dirty="0"/>
              </a:p>
            </p:txBody>
          </p:sp>
          <p:sp>
            <p:nvSpPr>
              <p:cNvPr id="37899" name="Text Box 29">
                <a:extLst>
                  <a:ext uri="{FF2B5EF4-FFF2-40B4-BE49-F238E27FC236}">
                    <a16:creationId xmlns:a16="http://schemas.microsoft.com/office/drawing/2014/main" id="{68E28107-E888-C043-B4FF-C3B0C5A2DCD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611</a:t>
                </a:r>
                <a:endParaRPr lang="en-US" altLang="en-US" dirty="0"/>
              </a:p>
            </p:txBody>
          </p:sp>
          <p:sp>
            <p:nvSpPr>
              <p:cNvPr id="37900" name="Text Box 30">
                <a:extLst>
                  <a:ext uri="{FF2B5EF4-FFF2-40B4-BE49-F238E27FC236}">
                    <a16:creationId xmlns:a16="http://schemas.microsoft.com/office/drawing/2014/main" id="{5C38F97D-931B-E443-A732-7EADB7184AA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574</a:t>
                </a:r>
                <a:endParaRPr lang="en-US" altLang="en-US" dirty="0"/>
              </a:p>
            </p:txBody>
          </p:sp>
        </p:grpSp>
      </p:grp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Number Placeholder 5">
            <a:extLst>
              <a:ext uri="{FF2B5EF4-FFF2-40B4-BE49-F238E27FC236}">
                <a16:creationId xmlns:a16="http://schemas.microsoft.com/office/drawing/2014/main" id="{18D73013-4245-334F-8550-09E8400B0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1415601-E23A-5F48-A7DE-98120B7F4C70}" type="slidenum">
              <a:rPr lang="en-US" altLang="en-US"/>
              <a:pPr/>
              <a:t>19</a:t>
            </a:fld>
            <a:endParaRPr lang="en-US" altLang="en-US" dirty="0"/>
          </a:p>
        </p:txBody>
      </p:sp>
      <p:grpSp>
        <p:nvGrpSpPr>
          <p:cNvPr id="39939" name="Group 28">
            <a:extLst>
              <a:ext uri="{FF2B5EF4-FFF2-40B4-BE49-F238E27FC236}">
                <a16:creationId xmlns:a16="http://schemas.microsoft.com/office/drawing/2014/main" id="{E8B0F680-F2FF-BC47-B328-C9652797A59B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2438"/>
            <a:ext cx="8229600" cy="5713412"/>
            <a:chOff x="287" y="285"/>
            <a:chExt cx="5184" cy="3599"/>
          </a:xfrm>
        </p:grpSpPr>
        <p:sp>
          <p:nvSpPr>
            <p:cNvPr id="39940" name="Rectangle 2">
              <a:extLst>
                <a:ext uri="{FF2B5EF4-FFF2-40B4-BE49-F238E27FC236}">
                  <a16:creationId xmlns:a16="http://schemas.microsoft.com/office/drawing/2014/main" id="{BE0AE797-CF14-314D-897A-18A87FAE79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5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Thermal Sensations </a:t>
              </a:r>
              <a:r>
                <a:rPr lang="en-US" altLang="en-US" sz="2200" dirty="0">
                  <a:solidFill>
                    <a:srgbClr val="333333"/>
                  </a:solidFill>
                </a:rPr>
                <a:t>(continued)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39941" name="Text Box 6">
              <a:extLst>
                <a:ext uri="{FF2B5EF4-FFF2-40B4-BE49-F238E27FC236}">
                  <a16:creationId xmlns:a16="http://schemas.microsoft.com/office/drawing/2014/main" id="{A85570B2-F40B-6A45-9311-6A17EE9FC3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708" cy="13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>
                  <a:solidFill>
                    <a:srgbClr val="000000"/>
                  </a:solidFill>
                </a:rPr>
                <a:t>Cold and warm receptors rapidly adapt after the onset of a thermal stimulus</a:t>
              </a:r>
              <a:r>
                <a:rPr lang="en-US" altLang="en-US" dirty="0"/>
                <a:t>—think about your experiences in a very hot shower or cold swimming pool.</a:t>
              </a:r>
              <a:endParaRPr lang="en-US" altLang="en-US" dirty="0">
                <a:solidFill>
                  <a:srgbClr val="000000"/>
                </a:solidFill>
              </a:endParaRP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>
                  <a:solidFill>
                    <a:srgbClr val="000000"/>
                  </a:solidFill>
                </a:rPr>
                <a:t>With adaptation, the receptors continue to generate action potentials in response to prolonged thermal stimuli, but at a lower rate than ini-tially.</a:t>
              </a:r>
            </a:p>
            <a:p>
              <a:pPr eaLnBrk="1" hangingPunct="1">
                <a:lnSpc>
                  <a:spcPct val="85000"/>
                </a:lnSpc>
                <a:spcAft>
                  <a:spcPct val="50000"/>
                </a:spcAft>
                <a:buSzPct val="80000"/>
                <a:buFontTx/>
                <a:buChar char="•"/>
              </a:pPr>
              <a:r>
                <a:rPr lang="en-US" altLang="en-US" dirty="0">
                  <a:solidFill>
                    <a:srgbClr val="000000"/>
                  </a:solidFill>
                </a:rPr>
                <a:t>Temperatures below 10</a:t>
              </a:r>
              <a:r>
                <a:rPr lang="en-US" altLang="en-US" baseline="30000" dirty="0">
                  <a:solidFill>
                    <a:srgbClr val="000000"/>
                  </a:solidFill>
                </a:rPr>
                <a:t>º</a:t>
              </a:r>
              <a:r>
                <a:rPr lang="en-US" altLang="en-US" dirty="0">
                  <a:solidFill>
                    <a:srgbClr val="000000"/>
                  </a:solidFill>
                </a:rPr>
                <a:t> C (50</a:t>
              </a:r>
              <a:r>
                <a:rPr lang="en-US" altLang="en-US" baseline="30000" dirty="0">
                  <a:solidFill>
                    <a:srgbClr val="000000"/>
                  </a:solidFill>
                </a:rPr>
                <a:t>º </a:t>
              </a:r>
              <a:r>
                <a:rPr lang="en-US" altLang="en-US" dirty="0">
                  <a:solidFill>
                    <a:srgbClr val="000000"/>
                  </a:solidFill>
                </a:rPr>
                <a:t>F)</a:t>
              </a:r>
              <a:r>
                <a:rPr lang="en-US" altLang="en-US" baseline="30000" dirty="0">
                  <a:solidFill>
                    <a:srgbClr val="000000"/>
                  </a:solidFill>
                </a:rPr>
                <a:t> </a:t>
              </a:r>
              <a:r>
                <a:rPr lang="en-US" altLang="en-US" dirty="0">
                  <a:solidFill>
                    <a:srgbClr val="000000"/>
                  </a:solidFill>
                </a:rPr>
                <a:t>and above 48</a:t>
              </a:r>
              <a:r>
                <a:rPr lang="en-US" altLang="en-US" baseline="30000" dirty="0">
                  <a:solidFill>
                    <a:srgbClr val="000000"/>
                  </a:solidFill>
                </a:rPr>
                <a:t>º</a:t>
              </a:r>
              <a:r>
                <a:rPr lang="en-US" altLang="en-US" dirty="0">
                  <a:solidFill>
                    <a:srgbClr val="000000"/>
                  </a:solidFill>
                </a:rPr>
                <a:t> C (118</a:t>
              </a:r>
              <a:r>
                <a:rPr lang="en-US" altLang="en-US" baseline="30000" dirty="0">
                  <a:solidFill>
                    <a:srgbClr val="000000"/>
                  </a:solidFill>
                </a:rPr>
                <a:t>º </a:t>
              </a:r>
              <a:r>
                <a:rPr lang="en-US" altLang="en-US" dirty="0">
                  <a:solidFill>
                    <a:srgbClr val="000000"/>
                  </a:solidFill>
                </a:rPr>
                <a:t>F) can also stimulate pain receptors.</a:t>
              </a:r>
            </a:p>
          </p:txBody>
        </p:sp>
        <p:grpSp>
          <p:nvGrpSpPr>
            <p:cNvPr id="39942" name="Group 18">
              <a:extLst>
                <a:ext uri="{FF2B5EF4-FFF2-40B4-BE49-F238E27FC236}">
                  <a16:creationId xmlns:a16="http://schemas.microsoft.com/office/drawing/2014/main" id="{B804F4D5-BB12-604C-B6D8-A9B10A853D6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39943" name="Rectangle 19">
                <a:extLst>
                  <a:ext uri="{FF2B5EF4-FFF2-40B4-BE49-F238E27FC236}">
                    <a16:creationId xmlns:a16="http://schemas.microsoft.com/office/drawing/2014/main" id="{7B0209B0-09EA-6C45-BD40-B12C101C2D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39944" name="Rectangle 20">
                <a:extLst>
                  <a:ext uri="{FF2B5EF4-FFF2-40B4-BE49-F238E27FC236}">
                    <a16:creationId xmlns:a16="http://schemas.microsoft.com/office/drawing/2014/main" id="{EBACA898-973A-6042-A057-F0BDF6EB63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39945" name="Rectangle 21">
                <a:extLst>
                  <a:ext uri="{FF2B5EF4-FFF2-40B4-BE49-F238E27FC236}">
                    <a16:creationId xmlns:a16="http://schemas.microsoft.com/office/drawing/2014/main" id="{24A93C6F-0F35-AC41-B89D-72843CC41E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39946" name="Text Box 22">
                <a:extLst>
                  <a:ext uri="{FF2B5EF4-FFF2-40B4-BE49-F238E27FC236}">
                    <a16:creationId xmlns:a16="http://schemas.microsoft.com/office/drawing/2014/main" id="{C4D79BDB-64D8-F24E-8AFC-39796BDBB91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551</a:t>
                </a:r>
                <a:endParaRPr lang="en-US" altLang="en-US" dirty="0"/>
              </a:p>
            </p:txBody>
          </p:sp>
          <p:sp>
            <p:nvSpPr>
              <p:cNvPr id="39947" name="Text Box 23">
                <a:extLst>
                  <a:ext uri="{FF2B5EF4-FFF2-40B4-BE49-F238E27FC236}">
                    <a16:creationId xmlns:a16="http://schemas.microsoft.com/office/drawing/2014/main" id="{B2E5507F-CAE8-FA49-ACD7-EF736A71426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611</a:t>
                </a:r>
                <a:endParaRPr lang="en-US" altLang="en-US" dirty="0"/>
              </a:p>
            </p:txBody>
          </p:sp>
          <p:sp>
            <p:nvSpPr>
              <p:cNvPr id="39948" name="Text Box 24">
                <a:extLst>
                  <a:ext uri="{FF2B5EF4-FFF2-40B4-BE49-F238E27FC236}">
                    <a16:creationId xmlns:a16="http://schemas.microsoft.com/office/drawing/2014/main" id="{DC5DBE8A-1071-574A-A7A9-FB79FD18B10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574</a:t>
                </a:r>
                <a:endParaRPr lang="en-US" altLang="en-US" dirty="0"/>
              </a:p>
            </p:txBody>
          </p:sp>
        </p:grpSp>
      </p:grp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Number Placeholder 5">
            <a:extLst>
              <a:ext uri="{FF2B5EF4-FFF2-40B4-BE49-F238E27FC236}">
                <a16:creationId xmlns:a16="http://schemas.microsoft.com/office/drawing/2014/main" id="{E7ADA4FF-FA6C-4B4F-BD83-70EA5095F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2775D5B-7B31-D444-A47D-3FE987BBB445}" type="slidenum">
              <a:rPr lang="en-US" altLang="en-US"/>
              <a:pPr/>
              <a:t>20</a:t>
            </a:fld>
            <a:endParaRPr lang="en-US" altLang="en-US" dirty="0"/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DEA80AD5-3B10-2445-BC73-BEFDDE5AAF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3125" y="868363"/>
            <a:ext cx="7394575" cy="4525962"/>
          </a:xfrm>
        </p:spPr>
        <p:txBody>
          <a:bodyPr/>
          <a:lstStyle/>
          <a:p>
            <a:pPr marL="0" indent="0" eaLnBrk="1" hangingPunct="1"/>
            <a:endParaRPr lang="en-US" altLang="en-US" dirty="0"/>
          </a:p>
          <a:p>
            <a:pPr marL="0" indent="0" eaLnBrk="1" hangingPunct="1"/>
            <a:endParaRPr lang="en-US" altLang="en-US" dirty="0"/>
          </a:p>
          <a:p>
            <a:pPr marL="0" indent="0" algn="ctr" eaLnBrk="1" hangingPunct="1">
              <a:lnSpc>
                <a:spcPct val="85000"/>
              </a:lnSpc>
              <a:buFontTx/>
              <a:buNone/>
            </a:pPr>
            <a:r>
              <a:rPr lang="en-US" altLang="en-US" sz="2800" dirty="0">
                <a:solidFill>
                  <a:srgbClr val="333333"/>
                </a:solidFill>
              </a:rPr>
              <a:t>Pain Sensations</a:t>
            </a:r>
            <a:endParaRPr lang="en-US" altLang="en-US" dirty="0"/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Number Placeholder 5">
            <a:extLst>
              <a:ext uri="{FF2B5EF4-FFF2-40B4-BE49-F238E27FC236}">
                <a16:creationId xmlns:a16="http://schemas.microsoft.com/office/drawing/2014/main" id="{1C63323E-688F-4F40-93E2-03533555A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0606891-EA85-8E42-8EAC-60840F3CED32}" type="slidenum">
              <a:rPr lang="en-US" altLang="en-US"/>
              <a:pPr/>
              <a:t>21</a:t>
            </a:fld>
            <a:endParaRPr lang="en-US" altLang="en-US" dirty="0"/>
          </a:p>
        </p:txBody>
      </p:sp>
      <p:grpSp>
        <p:nvGrpSpPr>
          <p:cNvPr id="44035" name="Group 28">
            <a:extLst>
              <a:ext uri="{FF2B5EF4-FFF2-40B4-BE49-F238E27FC236}">
                <a16:creationId xmlns:a16="http://schemas.microsoft.com/office/drawing/2014/main" id="{F4201BD9-68BA-3249-9D97-F26470B82EDA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44036" name="Rectangle 2">
              <a:extLst>
                <a:ext uri="{FF2B5EF4-FFF2-40B4-BE49-F238E27FC236}">
                  <a16:creationId xmlns:a16="http://schemas.microsoft.com/office/drawing/2014/main" id="{A1DD0D95-3B38-AD43-BF3A-DB729AFA9F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Survival Value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44037" name="Text Box 6">
              <a:extLst>
                <a:ext uri="{FF2B5EF4-FFF2-40B4-BE49-F238E27FC236}">
                  <a16:creationId xmlns:a16="http://schemas.microsoft.com/office/drawing/2014/main" id="{401A3E47-EB69-1045-976A-20C368947E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668" cy="10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Pain is essential to survival because it serves as an important signal that tissue damage may be occurring.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An individual’s subjective description of pain can help in the medical diagnosis of a disease or injury.</a:t>
              </a:r>
            </a:p>
            <a:p>
              <a:pPr eaLnBrk="1" hangingPunct="1">
                <a:lnSpc>
                  <a:spcPct val="85000"/>
                </a:lnSpc>
                <a:spcAft>
                  <a:spcPct val="50000"/>
                </a:spcAft>
                <a:buSzPct val="80000"/>
                <a:buFontTx/>
                <a:buChar char="•"/>
              </a:pPr>
              <a:r>
                <a:rPr lang="en-US" altLang="en-US" dirty="0"/>
                <a:t>Subjective reporting is on an 11-point Likert scale, where 0 is no pain and 10 is unbearable pain.</a:t>
              </a:r>
            </a:p>
          </p:txBody>
        </p:sp>
        <p:grpSp>
          <p:nvGrpSpPr>
            <p:cNvPr id="44038" name="Group 27">
              <a:extLst>
                <a:ext uri="{FF2B5EF4-FFF2-40B4-BE49-F238E27FC236}">
                  <a16:creationId xmlns:a16="http://schemas.microsoft.com/office/drawing/2014/main" id="{DE581742-F36C-6741-924B-C77B271FD6A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44039" name="Rectangle 16">
                <a:extLst>
                  <a:ext uri="{FF2B5EF4-FFF2-40B4-BE49-F238E27FC236}">
                    <a16:creationId xmlns:a16="http://schemas.microsoft.com/office/drawing/2014/main" id="{5DB7C683-44B7-6E40-B4B6-063141F89F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44040" name="Rectangle 17">
                <a:extLst>
                  <a:ext uri="{FF2B5EF4-FFF2-40B4-BE49-F238E27FC236}">
                    <a16:creationId xmlns:a16="http://schemas.microsoft.com/office/drawing/2014/main" id="{0B0049D0-0EE9-D54C-A808-5B531AF585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44041" name="Rectangle 18">
                <a:extLst>
                  <a:ext uri="{FF2B5EF4-FFF2-40B4-BE49-F238E27FC236}">
                    <a16:creationId xmlns:a16="http://schemas.microsoft.com/office/drawing/2014/main" id="{EDE7DA0C-6D40-EF48-AA39-1584AE669A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44042" name="Text Box 19">
                <a:extLst>
                  <a:ext uri="{FF2B5EF4-FFF2-40B4-BE49-F238E27FC236}">
                    <a16:creationId xmlns:a16="http://schemas.microsoft.com/office/drawing/2014/main" id="{4E5669EC-5479-BD4C-A065-856DAF663B9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551</a:t>
                </a:r>
                <a:endParaRPr lang="en-US" altLang="en-US" dirty="0"/>
              </a:p>
            </p:txBody>
          </p:sp>
          <p:sp>
            <p:nvSpPr>
              <p:cNvPr id="44043" name="Text Box 20">
                <a:extLst>
                  <a:ext uri="{FF2B5EF4-FFF2-40B4-BE49-F238E27FC236}">
                    <a16:creationId xmlns:a16="http://schemas.microsoft.com/office/drawing/2014/main" id="{CAC0EF83-7970-3C45-8B64-D560FFCC55A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611</a:t>
                </a:r>
                <a:endParaRPr lang="en-US" altLang="en-US" dirty="0"/>
              </a:p>
            </p:txBody>
          </p:sp>
          <p:sp>
            <p:nvSpPr>
              <p:cNvPr id="44044" name="Text Box 21">
                <a:extLst>
                  <a:ext uri="{FF2B5EF4-FFF2-40B4-BE49-F238E27FC236}">
                    <a16:creationId xmlns:a16="http://schemas.microsoft.com/office/drawing/2014/main" id="{8E4A0671-9013-684B-A6B3-32BA39D054A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574</a:t>
                </a:r>
                <a:endParaRPr lang="en-US" altLang="en-US" dirty="0"/>
              </a:p>
            </p:txBody>
          </p:sp>
        </p:grpSp>
      </p:grpSp>
      <p:pic>
        <p:nvPicPr>
          <p:cNvPr id="3" name="Picture 2" descr="A screenshot of text&#10;&#10;Description automatically generated&#10;">
            <a:extLst>
              <a:ext uri="{FF2B5EF4-FFF2-40B4-BE49-F238E27FC236}">
                <a16:creationId xmlns:a16="http://schemas.microsoft.com/office/drawing/2014/main" id="{355B87AC-4D9B-4F4B-8895-19625AADF7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4207" y="3596541"/>
            <a:ext cx="3574580" cy="167671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5449AF2-0C91-6D4D-92A4-DFD4B3904F5F}"/>
              </a:ext>
            </a:extLst>
          </p:cNvPr>
          <p:cNvSpPr txBox="1"/>
          <p:nvPr/>
        </p:nvSpPr>
        <p:spPr>
          <a:xfrm>
            <a:off x="3963956" y="5244575"/>
            <a:ext cx="251062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https://www.my.methodistcollege.edu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Number Placeholder 5">
            <a:extLst>
              <a:ext uri="{FF2B5EF4-FFF2-40B4-BE49-F238E27FC236}">
                <a16:creationId xmlns:a16="http://schemas.microsoft.com/office/drawing/2014/main" id="{3044B2CE-5B1B-5343-961E-BA75D6CDE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DD1A60A-8930-9146-B26F-0A6649910A56}" type="slidenum">
              <a:rPr lang="en-US" altLang="en-US"/>
              <a:pPr/>
              <a:t>22</a:t>
            </a:fld>
            <a:endParaRPr lang="en-US" altLang="en-US" dirty="0"/>
          </a:p>
        </p:txBody>
      </p:sp>
      <p:grpSp>
        <p:nvGrpSpPr>
          <p:cNvPr id="46083" name="Group 39">
            <a:extLst>
              <a:ext uri="{FF2B5EF4-FFF2-40B4-BE49-F238E27FC236}">
                <a16:creationId xmlns:a16="http://schemas.microsoft.com/office/drawing/2014/main" id="{7546AB7B-65D9-8446-8273-A141B8B6FDA5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46084" name="Rectangle 2">
              <a:extLst>
                <a:ext uri="{FF2B5EF4-FFF2-40B4-BE49-F238E27FC236}">
                  <a16:creationId xmlns:a16="http://schemas.microsoft.com/office/drawing/2014/main" id="{0A1D9B30-2764-E147-ABE7-821DA2B4AE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Nocireceptors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46085" name="Text Box 6">
              <a:extLst>
                <a:ext uri="{FF2B5EF4-FFF2-40B4-BE49-F238E27FC236}">
                  <a16:creationId xmlns:a16="http://schemas.microsoft.com/office/drawing/2014/main" id="{D4F83BAB-EBAC-D447-809C-9E17884DB0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627" cy="10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Nocireceptors—receptors for pain—are free nerve endings in all tis-sues of the body except the brain.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They can be activated by intense thermal, mechanical, or chemical stimuli.</a:t>
              </a:r>
            </a:p>
            <a:p>
              <a:pPr eaLnBrk="1" hangingPunct="1">
                <a:lnSpc>
                  <a:spcPct val="85000"/>
                </a:lnSpc>
                <a:spcAft>
                  <a:spcPct val="50000"/>
                </a:spcAft>
                <a:buSzPct val="80000"/>
                <a:buFontTx/>
                <a:buChar char="•"/>
              </a:pPr>
              <a:r>
                <a:rPr lang="en-US" altLang="en-US" dirty="0"/>
                <a:t>Tissue irritation or injury results in the release of chemicals including kinins, prostaglandins, and K</a:t>
              </a:r>
              <a:r>
                <a:rPr lang="en-US" altLang="en-US" baseline="30000" dirty="0"/>
                <a:t>+</a:t>
              </a:r>
              <a:r>
                <a:rPr lang="en-US" altLang="en-US" dirty="0"/>
                <a:t> ions that stimulate the nocireceptors.</a:t>
              </a:r>
            </a:p>
          </p:txBody>
        </p:sp>
        <p:grpSp>
          <p:nvGrpSpPr>
            <p:cNvPr id="46086" name="Group 28">
              <a:extLst>
                <a:ext uri="{FF2B5EF4-FFF2-40B4-BE49-F238E27FC236}">
                  <a16:creationId xmlns:a16="http://schemas.microsoft.com/office/drawing/2014/main" id="{B6D2DDA9-1F94-7B42-A26F-7EA704409AC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2994" cy="213"/>
              <a:chOff x="582" y="3671"/>
              <a:chExt cx="2994" cy="213"/>
            </a:xfrm>
          </p:grpSpPr>
          <p:grpSp>
            <p:nvGrpSpPr>
              <p:cNvPr id="46087" name="Group 29">
                <a:extLst>
                  <a:ext uri="{FF2B5EF4-FFF2-40B4-BE49-F238E27FC236}">
                    <a16:creationId xmlns:a16="http://schemas.microsoft.com/office/drawing/2014/main" id="{CFDEC6E9-775E-0242-B7A4-18F01A95152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46091" name="Rectangle 30">
                  <a:extLst>
                    <a:ext uri="{FF2B5EF4-FFF2-40B4-BE49-F238E27FC236}">
                      <a16:creationId xmlns:a16="http://schemas.microsoft.com/office/drawing/2014/main" id="{BB79B1C9-9BCB-1445-A467-95089D05D18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46092" name="Rectangle 31">
                  <a:extLst>
                    <a:ext uri="{FF2B5EF4-FFF2-40B4-BE49-F238E27FC236}">
                      <a16:creationId xmlns:a16="http://schemas.microsoft.com/office/drawing/2014/main" id="{551FCCD3-A84D-DA46-95B4-1EB9688C58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46093" name="Rectangle 32">
                  <a:extLst>
                    <a:ext uri="{FF2B5EF4-FFF2-40B4-BE49-F238E27FC236}">
                      <a16:creationId xmlns:a16="http://schemas.microsoft.com/office/drawing/2014/main" id="{58DA728A-A2DC-CA43-B8AF-FC39199ADE6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46094" name="Text Box 33">
                  <a:extLst>
                    <a:ext uri="{FF2B5EF4-FFF2-40B4-BE49-F238E27FC236}">
                      <a16:creationId xmlns:a16="http://schemas.microsoft.com/office/drawing/2014/main" id="{0A46ADDC-98E9-AD43-8D40-95541AA3027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/>
                    <a:t>Page 552</a:t>
                  </a:r>
                  <a:endParaRPr lang="en-US" altLang="en-US" dirty="0"/>
                </a:p>
              </p:txBody>
            </p:sp>
            <p:sp>
              <p:nvSpPr>
                <p:cNvPr id="46095" name="Text Box 34">
                  <a:extLst>
                    <a:ext uri="{FF2B5EF4-FFF2-40B4-BE49-F238E27FC236}">
                      <a16:creationId xmlns:a16="http://schemas.microsoft.com/office/drawing/2014/main" id="{5FCE5A14-FFA0-584B-9134-71F5EBED4EB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/>
                    <a:t>Page 612</a:t>
                  </a:r>
                  <a:endParaRPr lang="en-US" altLang="en-US" dirty="0"/>
                </a:p>
              </p:txBody>
            </p:sp>
            <p:sp>
              <p:nvSpPr>
                <p:cNvPr id="46096" name="Text Box 35">
                  <a:extLst>
                    <a:ext uri="{FF2B5EF4-FFF2-40B4-BE49-F238E27FC236}">
                      <a16:creationId xmlns:a16="http://schemas.microsoft.com/office/drawing/2014/main" id="{87BF12F7-1991-0A4A-B1F2-9CD42ACB3E9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/>
                    <a:t>Page 574</a:t>
                  </a:r>
                  <a:endParaRPr lang="en-US" altLang="en-US" dirty="0"/>
                </a:p>
              </p:txBody>
            </p:sp>
          </p:grpSp>
          <p:grpSp>
            <p:nvGrpSpPr>
              <p:cNvPr id="46088" name="Group 36">
                <a:extLst>
                  <a:ext uri="{FF2B5EF4-FFF2-40B4-BE49-F238E27FC236}">
                    <a16:creationId xmlns:a16="http://schemas.microsoft.com/office/drawing/2014/main" id="{E962D772-AB1A-EE48-8FA7-96258318A28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5" y="3671"/>
                <a:ext cx="731" cy="213"/>
                <a:chOff x="3190" y="3671"/>
                <a:chExt cx="731" cy="213"/>
              </a:xfrm>
            </p:grpSpPr>
            <p:sp>
              <p:nvSpPr>
                <p:cNvPr id="46089" name="Rectangle 37">
                  <a:extLst>
                    <a:ext uri="{FF2B5EF4-FFF2-40B4-BE49-F238E27FC236}">
                      <a16:creationId xmlns:a16="http://schemas.microsoft.com/office/drawing/2014/main" id="{6D7E2298-63BD-BD4D-B1F3-6AE0552AE8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90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46090" name="Text Box 38">
                  <a:extLst>
                    <a:ext uri="{FF2B5EF4-FFF2-40B4-BE49-F238E27FC236}">
                      <a16:creationId xmlns:a16="http://schemas.microsoft.com/office/drawing/2014/main" id="{08F0EAAA-CCB5-6547-88B8-2E10B987BF5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236" y="3687"/>
                  <a:ext cx="642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/>
                    <a:t>Figure 16.2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Number Placeholder 5">
            <a:extLst>
              <a:ext uri="{FF2B5EF4-FFF2-40B4-BE49-F238E27FC236}">
                <a16:creationId xmlns:a16="http://schemas.microsoft.com/office/drawing/2014/main" id="{EFB2E32B-1437-1B4D-B084-E50716389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8A42E6E-0A1B-4145-845A-126B0267D08C}" type="slidenum">
              <a:rPr lang="en-US" altLang="en-US"/>
              <a:pPr/>
              <a:t>23</a:t>
            </a:fld>
            <a:endParaRPr lang="en-US" altLang="en-US" dirty="0"/>
          </a:p>
        </p:txBody>
      </p:sp>
      <p:grpSp>
        <p:nvGrpSpPr>
          <p:cNvPr id="48131" name="Group 45">
            <a:extLst>
              <a:ext uri="{FF2B5EF4-FFF2-40B4-BE49-F238E27FC236}">
                <a16:creationId xmlns:a16="http://schemas.microsoft.com/office/drawing/2014/main" id="{B0EA993E-A815-6946-A290-F9EB7C388D80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2438"/>
            <a:ext cx="8229600" cy="5713412"/>
            <a:chOff x="287" y="285"/>
            <a:chExt cx="5184" cy="3599"/>
          </a:xfrm>
        </p:grpSpPr>
        <p:sp>
          <p:nvSpPr>
            <p:cNvPr id="48132" name="Rectangle 2">
              <a:extLst>
                <a:ext uri="{FF2B5EF4-FFF2-40B4-BE49-F238E27FC236}">
                  <a16:creationId xmlns:a16="http://schemas.microsoft.com/office/drawing/2014/main" id="{4E7C58A2-1E0D-3D49-8066-BB049DC3D2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5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Nocireceptors </a:t>
              </a:r>
              <a:r>
                <a:rPr lang="en-US" altLang="en-US" sz="2200" dirty="0">
                  <a:solidFill>
                    <a:srgbClr val="333333"/>
                  </a:solidFill>
                </a:rPr>
                <a:t>(continued)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48133" name="Group 24">
              <a:extLst>
                <a:ext uri="{FF2B5EF4-FFF2-40B4-BE49-F238E27FC236}">
                  <a16:creationId xmlns:a16="http://schemas.microsoft.com/office/drawing/2014/main" id="{2622B6E6-3E62-0B43-AD1E-F37FBFCB059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0"/>
              <a:ext cx="4504" cy="1374"/>
              <a:chOff x="515" y="970"/>
              <a:chExt cx="4504" cy="1374"/>
            </a:xfrm>
          </p:grpSpPr>
          <p:sp>
            <p:nvSpPr>
              <p:cNvPr id="48141" name="Text Box 6">
                <a:extLst>
                  <a:ext uri="{FF2B5EF4-FFF2-40B4-BE49-F238E27FC236}">
                    <a16:creationId xmlns:a16="http://schemas.microsoft.com/office/drawing/2014/main" id="{5DED7AC6-D49B-264A-908D-78EA5561061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0"/>
                <a:ext cx="4504" cy="10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Aft>
                    <a:spcPts val="900"/>
                  </a:spcAft>
                  <a:buSzPct val="80000"/>
                  <a:buFontTx/>
                  <a:buChar char="•"/>
                </a:pPr>
                <a:r>
                  <a:rPr lang="en-US" altLang="en-US" dirty="0"/>
                  <a:t>Pain may persist even after the stimulus is removed because: 1) pain-mediating chemicals linger, and 2) pain receptors have  very little sensory adaptation.</a:t>
                </a:r>
              </a:p>
              <a:p>
                <a:pPr eaLnBrk="1" hangingPunct="1">
                  <a:lnSpc>
                    <a:spcPct val="85000"/>
                  </a:lnSpc>
                  <a:spcAft>
                    <a:spcPct val="50000"/>
                  </a:spcAft>
                  <a:buSzPct val="80000"/>
                  <a:buFontTx/>
                  <a:buChar char="•"/>
                </a:pPr>
                <a:r>
                  <a:rPr lang="en-US" altLang="en-US" dirty="0"/>
                  <a:t>Other conditions that can elicit pain include distension (stretching) of organs, prolonged muscular contractions, muscle spasms, and ischemia.</a:t>
                </a:r>
              </a:p>
            </p:txBody>
          </p:sp>
          <p:sp>
            <p:nvSpPr>
              <p:cNvPr id="48142" name="Text Box 7">
                <a:extLst>
                  <a:ext uri="{FF2B5EF4-FFF2-40B4-BE49-F238E27FC236}">
                    <a16:creationId xmlns:a16="http://schemas.microsoft.com/office/drawing/2014/main" id="{C6E074A6-A31D-804F-95EA-23614A992AA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14" y="1979"/>
                <a:ext cx="2538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</a:pPr>
                <a:r>
                  <a:rPr lang="en-US" altLang="en-US" dirty="0">
                    <a:solidFill>
                      <a:srgbClr val="941100"/>
                    </a:solidFill>
                  </a:rPr>
                  <a:t>Ischemia = inadequate blood supply to an organ or part of the body.</a:t>
                </a:r>
              </a:p>
            </p:txBody>
          </p:sp>
        </p:grpSp>
        <p:grpSp>
          <p:nvGrpSpPr>
            <p:cNvPr id="48134" name="Group 38">
              <a:extLst>
                <a:ext uri="{FF2B5EF4-FFF2-40B4-BE49-F238E27FC236}">
                  <a16:creationId xmlns:a16="http://schemas.microsoft.com/office/drawing/2014/main" id="{7066A344-91C4-1243-B1D9-211770E4463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48135" name="Rectangle 39">
                <a:extLst>
                  <a:ext uri="{FF2B5EF4-FFF2-40B4-BE49-F238E27FC236}">
                    <a16:creationId xmlns:a16="http://schemas.microsoft.com/office/drawing/2014/main" id="{B3FB374C-1214-4941-A6AA-E8E208B6CA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48136" name="Rectangle 40">
                <a:extLst>
                  <a:ext uri="{FF2B5EF4-FFF2-40B4-BE49-F238E27FC236}">
                    <a16:creationId xmlns:a16="http://schemas.microsoft.com/office/drawing/2014/main" id="{963D9E68-B496-3C45-B7AB-9FFD156C74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48137" name="Rectangle 41">
                <a:extLst>
                  <a:ext uri="{FF2B5EF4-FFF2-40B4-BE49-F238E27FC236}">
                    <a16:creationId xmlns:a16="http://schemas.microsoft.com/office/drawing/2014/main" id="{586A7694-A440-9A48-B96C-1788C4DB8A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48138" name="Text Box 42">
                <a:extLst>
                  <a:ext uri="{FF2B5EF4-FFF2-40B4-BE49-F238E27FC236}">
                    <a16:creationId xmlns:a16="http://schemas.microsoft.com/office/drawing/2014/main" id="{A43456A2-CABB-FC43-ADD3-52A8EF39EDC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552</a:t>
                </a:r>
                <a:endParaRPr lang="en-US" altLang="en-US" dirty="0"/>
              </a:p>
            </p:txBody>
          </p:sp>
          <p:sp>
            <p:nvSpPr>
              <p:cNvPr id="48139" name="Text Box 43">
                <a:extLst>
                  <a:ext uri="{FF2B5EF4-FFF2-40B4-BE49-F238E27FC236}">
                    <a16:creationId xmlns:a16="http://schemas.microsoft.com/office/drawing/2014/main" id="{76BEC088-7926-C04D-849F-8F4BEABE5B9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612</a:t>
                </a:r>
                <a:endParaRPr lang="en-US" altLang="en-US" dirty="0"/>
              </a:p>
            </p:txBody>
          </p:sp>
          <p:sp>
            <p:nvSpPr>
              <p:cNvPr id="48140" name="Text Box 44">
                <a:extLst>
                  <a:ext uri="{FF2B5EF4-FFF2-40B4-BE49-F238E27FC236}">
                    <a16:creationId xmlns:a16="http://schemas.microsoft.com/office/drawing/2014/main" id="{E4757E1F-F3FD-384C-BA08-A614B317A2C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575</a:t>
                </a:r>
                <a:endParaRPr lang="en-US" altLang="en-US" dirty="0"/>
              </a:p>
            </p:txBody>
          </p:sp>
        </p:grpSp>
      </p:grp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Number Placeholder 5">
            <a:extLst>
              <a:ext uri="{FF2B5EF4-FFF2-40B4-BE49-F238E27FC236}">
                <a16:creationId xmlns:a16="http://schemas.microsoft.com/office/drawing/2014/main" id="{6757C661-C0DA-DE4D-9BA1-862CB45A5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3DB3DC1-5C4F-524A-8F6F-D52E0235BAFF}" type="slidenum">
              <a:rPr lang="en-US" altLang="en-US"/>
              <a:pPr/>
              <a:t>24</a:t>
            </a:fld>
            <a:endParaRPr lang="en-US" altLang="en-US" dirty="0"/>
          </a:p>
        </p:txBody>
      </p:sp>
      <p:grpSp>
        <p:nvGrpSpPr>
          <p:cNvPr id="50179" name="Group 42">
            <a:extLst>
              <a:ext uri="{FF2B5EF4-FFF2-40B4-BE49-F238E27FC236}">
                <a16:creationId xmlns:a16="http://schemas.microsoft.com/office/drawing/2014/main" id="{71C01F7D-4E01-5B43-B6E3-6A057DAF7089}"/>
              </a:ext>
            </a:extLst>
          </p:cNvPr>
          <p:cNvGrpSpPr>
            <a:grpSpLocks/>
          </p:cNvGrpSpPr>
          <p:nvPr/>
        </p:nvGrpSpPr>
        <p:grpSpPr bwMode="auto">
          <a:xfrm>
            <a:off x="454025" y="447675"/>
            <a:ext cx="8229600" cy="5718175"/>
            <a:chOff x="286" y="282"/>
            <a:chExt cx="5184" cy="3602"/>
          </a:xfrm>
        </p:grpSpPr>
        <p:sp>
          <p:nvSpPr>
            <p:cNvPr id="50180" name="Rectangle 2">
              <a:extLst>
                <a:ext uri="{FF2B5EF4-FFF2-40B4-BE49-F238E27FC236}">
                  <a16:creationId xmlns:a16="http://schemas.microsoft.com/office/drawing/2014/main" id="{A7B278A4-D7D0-2645-837D-E33E9496E0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Fast Pain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50181" name="Group 28">
              <a:extLst>
                <a:ext uri="{FF2B5EF4-FFF2-40B4-BE49-F238E27FC236}">
                  <a16:creationId xmlns:a16="http://schemas.microsoft.com/office/drawing/2014/main" id="{87D2B461-267A-7145-82DB-30B1018C59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0"/>
              <a:ext cx="4589" cy="1808"/>
              <a:chOff x="515" y="970"/>
              <a:chExt cx="4589" cy="1808"/>
            </a:xfrm>
          </p:grpSpPr>
          <p:sp>
            <p:nvSpPr>
              <p:cNvPr id="50189" name="Text Box 6">
                <a:extLst>
                  <a:ext uri="{FF2B5EF4-FFF2-40B4-BE49-F238E27FC236}">
                    <a16:creationId xmlns:a16="http://schemas.microsoft.com/office/drawing/2014/main" id="{D75DD801-1882-C74C-A7D5-443FFB2B9CA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0"/>
                <a:ext cx="4589" cy="14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Aft>
                    <a:spcPts val="900"/>
                  </a:spcAft>
                  <a:buSzPct val="80000"/>
                  <a:buFontTx/>
                  <a:buChar char="•"/>
                </a:pPr>
                <a:r>
                  <a:rPr lang="en-US" altLang="en-US" dirty="0"/>
                  <a:t>Pain can be classified as fast or slow.</a:t>
                </a:r>
              </a:p>
              <a:p>
                <a:pPr eaLnBrk="1" hangingPunct="1">
                  <a:lnSpc>
                    <a:spcPct val="85000"/>
                  </a:lnSpc>
                  <a:spcAft>
                    <a:spcPts val="900"/>
                  </a:spcAft>
                  <a:buSzPct val="80000"/>
                  <a:buFontTx/>
                  <a:buChar char="•"/>
                </a:pPr>
                <a:r>
                  <a:rPr lang="en-US" altLang="en-US" dirty="0"/>
                  <a:t>Sensation of fast pain can occur within 0.1 seconds of a stimulus since action potentials propagate along faster, type B fibers (mid-size diameter, myelinated axons).</a:t>
                </a:r>
              </a:p>
              <a:p>
                <a:pPr eaLnBrk="1" hangingPunct="1">
                  <a:lnSpc>
                    <a:spcPct val="85000"/>
                  </a:lnSpc>
                  <a:spcAft>
                    <a:spcPts val="900"/>
                  </a:spcAft>
                  <a:buSzPct val="80000"/>
                  <a:buFontTx/>
                  <a:buChar char="•"/>
                </a:pPr>
                <a:r>
                  <a:rPr lang="en-US" altLang="en-US" dirty="0"/>
                  <a:t>Fast pain is associated with acute, sharp, or prickling sensations, such as from a needle puncture or skin cut.</a:t>
                </a:r>
              </a:p>
              <a:p>
                <a:pPr eaLnBrk="1" hangingPunct="1">
                  <a:lnSpc>
                    <a:spcPct val="85000"/>
                  </a:lnSpc>
                  <a:spcAft>
                    <a:spcPct val="50000"/>
                  </a:spcAft>
                  <a:buSzPct val="80000"/>
                  <a:buFontTx/>
                  <a:buChar char="•"/>
                </a:pPr>
                <a:r>
                  <a:rPr lang="en-US" altLang="en-US" dirty="0"/>
                  <a:t>Fast pain originates in superficial tissues, but not from deep tissues and organs.</a:t>
                </a:r>
              </a:p>
            </p:txBody>
          </p:sp>
          <p:sp>
            <p:nvSpPr>
              <p:cNvPr id="50190" name="Text Box 8">
                <a:extLst>
                  <a:ext uri="{FF2B5EF4-FFF2-40B4-BE49-F238E27FC236}">
                    <a16:creationId xmlns:a16="http://schemas.microsoft.com/office/drawing/2014/main" id="{9DECBEEF-79C3-2D4B-8021-29E0CC7E96A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20" y="2413"/>
                <a:ext cx="2124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</a:pPr>
                <a:r>
                  <a:rPr lang="en-US" altLang="en-US" dirty="0">
                    <a:solidFill>
                      <a:srgbClr val="941100"/>
                    </a:solidFill>
                  </a:rPr>
                  <a:t>Acute pain = of short duration but typically severe.</a:t>
                </a:r>
              </a:p>
            </p:txBody>
          </p:sp>
        </p:grpSp>
        <p:grpSp>
          <p:nvGrpSpPr>
            <p:cNvPr id="50182" name="Group 31">
              <a:extLst>
                <a:ext uri="{FF2B5EF4-FFF2-40B4-BE49-F238E27FC236}">
                  <a16:creationId xmlns:a16="http://schemas.microsoft.com/office/drawing/2014/main" id="{3A3CAC0A-36F3-CE46-928D-C9A3AC6CE17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50183" name="Rectangle 32">
                <a:extLst>
                  <a:ext uri="{FF2B5EF4-FFF2-40B4-BE49-F238E27FC236}">
                    <a16:creationId xmlns:a16="http://schemas.microsoft.com/office/drawing/2014/main" id="{6BA554A8-91FE-FC43-B0FC-14951B20F4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50184" name="Rectangle 33">
                <a:extLst>
                  <a:ext uri="{FF2B5EF4-FFF2-40B4-BE49-F238E27FC236}">
                    <a16:creationId xmlns:a16="http://schemas.microsoft.com/office/drawing/2014/main" id="{95DD71D9-6EAF-5F41-9689-83CDB73406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50185" name="Rectangle 34">
                <a:extLst>
                  <a:ext uri="{FF2B5EF4-FFF2-40B4-BE49-F238E27FC236}">
                    <a16:creationId xmlns:a16="http://schemas.microsoft.com/office/drawing/2014/main" id="{5D0D44D7-2C33-2F49-9215-4B42E364DF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50186" name="Text Box 35">
                <a:extLst>
                  <a:ext uri="{FF2B5EF4-FFF2-40B4-BE49-F238E27FC236}">
                    <a16:creationId xmlns:a16="http://schemas.microsoft.com/office/drawing/2014/main" id="{69ED97D2-D1F7-1345-8075-EF87741AD6A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552</a:t>
                </a:r>
                <a:endParaRPr lang="en-US" altLang="en-US" dirty="0"/>
              </a:p>
            </p:txBody>
          </p:sp>
          <p:sp>
            <p:nvSpPr>
              <p:cNvPr id="50187" name="Text Box 36">
                <a:extLst>
                  <a:ext uri="{FF2B5EF4-FFF2-40B4-BE49-F238E27FC236}">
                    <a16:creationId xmlns:a16="http://schemas.microsoft.com/office/drawing/2014/main" id="{F72BEA36-65FD-C648-AC2B-A405AD567CB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612</a:t>
                </a:r>
                <a:endParaRPr lang="en-US" altLang="en-US" dirty="0"/>
              </a:p>
            </p:txBody>
          </p:sp>
          <p:sp>
            <p:nvSpPr>
              <p:cNvPr id="50188" name="Text Box 37">
                <a:extLst>
                  <a:ext uri="{FF2B5EF4-FFF2-40B4-BE49-F238E27FC236}">
                    <a16:creationId xmlns:a16="http://schemas.microsoft.com/office/drawing/2014/main" id="{B37F6D60-7FFB-C748-953A-482083D4F98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575</a:t>
                </a:r>
                <a:endParaRPr lang="en-US" altLang="en-US" dirty="0"/>
              </a:p>
            </p:txBody>
          </p:sp>
        </p:grpSp>
      </p:grp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Number Placeholder 5">
            <a:extLst>
              <a:ext uri="{FF2B5EF4-FFF2-40B4-BE49-F238E27FC236}">
                <a16:creationId xmlns:a16="http://schemas.microsoft.com/office/drawing/2014/main" id="{87D8ABE2-BD23-0F45-A3FE-F238F706C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C49DC22-1C91-B243-97CB-1AC29D8610ED}" type="slidenum">
              <a:rPr lang="en-US" altLang="en-US"/>
              <a:pPr/>
              <a:t>25</a:t>
            </a:fld>
            <a:endParaRPr lang="en-US" altLang="en-US" dirty="0"/>
          </a:p>
        </p:txBody>
      </p:sp>
      <p:grpSp>
        <p:nvGrpSpPr>
          <p:cNvPr id="52227" name="Group 32">
            <a:extLst>
              <a:ext uri="{FF2B5EF4-FFF2-40B4-BE49-F238E27FC236}">
                <a16:creationId xmlns:a16="http://schemas.microsoft.com/office/drawing/2014/main" id="{A4B28764-87B3-A34D-96C2-7AD543D35EEB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52228" name="Rectangle 2">
              <a:extLst>
                <a:ext uri="{FF2B5EF4-FFF2-40B4-BE49-F238E27FC236}">
                  <a16:creationId xmlns:a16="http://schemas.microsoft.com/office/drawing/2014/main" id="{6511D16F-AB02-194B-AAB2-8B9CFA944A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Slow Pain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52229" name="Text Box 6">
              <a:extLst>
                <a:ext uri="{FF2B5EF4-FFF2-40B4-BE49-F238E27FC236}">
                  <a16:creationId xmlns:a16="http://schemas.microsoft.com/office/drawing/2014/main" id="{FD11BD4E-ADAB-104A-B5B0-B61B60DDB8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690" cy="10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The sensation of slow pain has an onset of one second or longer after the stimulus is applied.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Slow pain sensations gradually increases in intensity over several seconds to minutes.</a:t>
              </a:r>
            </a:p>
            <a:p>
              <a:pPr eaLnBrk="1" hangingPunct="1">
                <a:lnSpc>
                  <a:spcPct val="85000"/>
                </a:lnSpc>
                <a:spcAft>
                  <a:spcPct val="50000"/>
                </a:spcAft>
                <a:buSzPct val="80000"/>
                <a:buFontTx/>
                <a:buChar char="•"/>
              </a:pPr>
              <a:r>
                <a:rPr lang="en-US" altLang="en-US" dirty="0"/>
                <a:t>Action potentials propagate along the slower, type C fibers (small diameter, unmyelinated axons).</a:t>
              </a:r>
            </a:p>
          </p:txBody>
        </p:sp>
        <p:grpSp>
          <p:nvGrpSpPr>
            <p:cNvPr id="52230" name="Group 21">
              <a:extLst>
                <a:ext uri="{FF2B5EF4-FFF2-40B4-BE49-F238E27FC236}">
                  <a16:creationId xmlns:a16="http://schemas.microsoft.com/office/drawing/2014/main" id="{90A30CF7-37B5-E749-830C-BFC96A9F35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52231" name="Rectangle 22">
                <a:extLst>
                  <a:ext uri="{FF2B5EF4-FFF2-40B4-BE49-F238E27FC236}">
                    <a16:creationId xmlns:a16="http://schemas.microsoft.com/office/drawing/2014/main" id="{7CF9AB2E-F9B7-6D41-BDB4-888FBC19E2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52232" name="Rectangle 23">
                <a:extLst>
                  <a:ext uri="{FF2B5EF4-FFF2-40B4-BE49-F238E27FC236}">
                    <a16:creationId xmlns:a16="http://schemas.microsoft.com/office/drawing/2014/main" id="{73FFA7D9-DB2C-1B4A-A99F-E228A8C4C3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52233" name="Rectangle 24">
                <a:extLst>
                  <a:ext uri="{FF2B5EF4-FFF2-40B4-BE49-F238E27FC236}">
                    <a16:creationId xmlns:a16="http://schemas.microsoft.com/office/drawing/2014/main" id="{E007D321-7DA4-BC44-9D9A-24ADCC79B5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52234" name="Text Box 25">
                <a:extLst>
                  <a:ext uri="{FF2B5EF4-FFF2-40B4-BE49-F238E27FC236}">
                    <a16:creationId xmlns:a16="http://schemas.microsoft.com/office/drawing/2014/main" id="{0733CBA4-6B00-2643-AF9F-A94B4A39BE3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552</a:t>
                </a:r>
                <a:endParaRPr lang="en-US" altLang="en-US" dirty="0"/>
              </a:p>
            </p:txBody>
          </p:sp>
          <p:sp>
            <p:nvSpPr>
              <p:cNvPr id="52235" name="Text Box 26">
                <a:extLst>
                  <a:ext uri="{FF2B5EF4-FFF2-40B4-BE49-F238E27FC236}">
                    <a16:creationId xmlns:a16="http://schemas.microsoft.com/office/drawing/2014/main" id="{DE98EBD2-1259-1F4D-B0F3-1DBE6FE2198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612</a:t>
                </a:r>
                <a:endParaRPr lang="en-US" altLang="en-US" dirty="0"/>
              </a:p>
            </p:txBody>
          </p:sp>
          <p:sp>
            <p:nvSpPr>
              <p:cNvPr id="52236" name="Text Box 27">
                <a:extLst>
                  <a:ext uri="{FF2B5EF4-FFF2-40B4-BE49-F238E27FC236}">
                    <a16:creationId xmlns:a16="http://schemas.microsoft.com/office/drawing/2014/main" id="{D26E8337-8CC7-3A4E-9684-838FB3A979C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575</a:t>
                </a:r>
                <a:endParaRPr lang="en-US" altLang="en-US" dirty="0"/>
              </a:p>
            </p:txBody>
          </p:sp>
        </p:grpSp>
      </p:grp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Number Placeholder 5">
            <a:extLst>
              <a:ext uri="{FF2B5EF4-FFF2-40B4-BE49-F238E27FC236}">
                <a16:creationId xmlns:a16="http://schemas.microsoft.com/office/drawing/2014/main" id="{8C5181FB-F577-EA46-A71E-9596D22F9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63900E7-5381-074F-BD73-EC962DB4C507}" type="slidenum">
              <a:rPr lang="en-US" altLang="en-US"/>
              <a:pPr/>
              <a:t>26</a:t>
            </a:fld>
            <a:endParaRPr lang="en-US" altLang="en-US" dirty="0"/>
          </a:p>
        </p:txBody>
      </p:sp>
      <p:grpSp>
        <p:nvGrpSpPr>
          <p:cNvPr id="54275" name="Group 49">
            <a:extLst>
              <a:ext uri="{FF2B5EF4-FFF2-40B4-BE49-F238E27FC236}">
                <a16:creationId xmlns:a16="http://schemas.microsoft.com/office/drawing/2014/main" id="{BCC2B4F3-527B-5147-82C4-EAAA77C11759}"/>
              </a:ext>
            </a:extLst>
          </p:cNvPr>
          <p:cNvGrpSpPr>
            <a:grpSpLocks/>
          </p:cNvGrpSpPr>
          <p:nvPr/>
        </p:nvGrpSpPr>
        <p:grpSpPr bwMode="auto">
          <a:xfrm>
            <a:off x="449263" y="454025"/>
            <a:ext cx="8229600" cy="5711825"/>
            <a:chOff x="283" y="286"/>
            <a:chExt cx="5184" cy="3598"/>
          </a:xfrm>
        </p:grpSpPr>
        <p:sp>
          <p:nvSpPr>
            <p:cNvPr id="54276" name="Rectangle 2">
              <a:extLst>
                <a:ext uri="{FF2B5EF4-FFF2-40B4-BE49-F238E27FC236}">
                  <a16:creationId xmlns:a16="http://schemas.microsoft.com/office/drawing/2014/main" id="{0AB28D67-D50C-3548-9175-62EF023548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Slow Pain </a:t>
              </a:r>
              <a:r>
                <a:rPr lang="en-US" altLang="en-US" sz="2200" dirty="0">
                  <a:solidFill>
                    <a:srgbClr val="333333"/>
                  </a:solidFill>
                </a:rPr>
                <a:t>(continued)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54277" name="Group 25">
              <a:extLst>
                <a:ext uri="{FF2B5EF4-FFF2-40B4-BE49-F238E27FC236}">
                  <a16:creationId xmlns:a16="http://schemas.microsoft.com/office/drawing/2014/main" id="{CDF20EBA-73AC-624C-87D3-EC50CE82725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0"/>
              <a:ext cx="4762" cy="1250"/>
              <a:chOff x="515" y="970"/>
              <a:chExt cx="4762" cy="1250"/>
            </a:xfrm>
          </p:grpSpPr>
          <p:sp>
            <p:nvSpPr>
              <p:cNvPr id="54285" name="Text Box 6">
                <a:extLst>
                  <a:ext uri="{FF2B5EF4-FFF2-40B4-BE49-F238E27FC236}">
                    <a16:creationId xmlns:a16="http://schemas.microsoft.com/office/drawing/2014/main" id="{25802DE2-F6B5-4841-853D-0C7934B865F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0"/>
                <a:ext cx="4762" cy="9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Aft>
                    <a:spcPts val="900"/>
                  </a:spcAft>
                  <a:buSzPct val="80000"/>
                  <a:buFontTx/>
                  <a:buChar char="•"/>
                </a:pPr>
                <a:r>
                  <a:rPr lang="en-US" altLang="en-US" dirty="0"/>
                  <a:t>Slow pain often originates in deep tissues including all organs except the brain.</a:t>
                </a:r>
              </a:p>
              <a:p>
                <a:pPr eaLnBrk="1" hangingPunct="1">
                  <a:lnSpc>
                    <a:spcPct val="85000"/>
                  </a:lnSpc>
                  <a:spcAft>
                    <a:spcPts val="900"/>
                  </a:spcAft>
                  <a:buSzPct val="80000"/>
                  <a:buFontTx/>
                  <a:buChar char="•"/>
                </a:pPr>
                <a:r>
                  <a:rPr lang="en-US" altLang="en-US" dirty="0"/>
                  <a:t>Slow pain can also originate in the skin.</a:t>
                </a:r>
              </a:p>
              <a:p>
                <a:pPr eaLnBrk="1" hangingPunct="1">
                  <a:lnSpc>
                    <a:spcPct val="85000"/>
                  </a:lnSpc>
                  <a:spcAft>
                    <a:spcPct val="50000"/>
                  </a:spcAft>
                  <a:buSzPct val="80000"/>
                  <a:buFontTx/>
                  <a:buChar char="•"/>
                </a:pPr>
                <a:r>
                  <a:rPr lang="en-US" altLang="en-US" dirty="0"/>
                  <a:t>The pain is associated with chronic, burning, aching, or throbbing sen-sations, which can be excruciating.</a:t>
                </a:r>
              </a:p>
            </p:txBody>
          </p:sp>
          <p:sp>
            <p:nvSpPr>
              <p:cNvPr id="54286" name="Text Box 7">
                <a:extLst>
                  <a:ext uri="{FF2B5EF4-FFF2-40B4-BE49-F238E27FC236}">
                    <a16:creationId xmlns:a16="http://schemas.microsoft.com/office/drawing/2014/main" id="{4D9D4467-510F-774B-8AE9-8E5F40CEAF3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92" y="1989"/>
                <a:ext cx="2385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dirty="0">
                    <a:solidFill>
                      <a:srgbClr val="941100"/>
                    </a:solidFill>
                  </a:rPr>
                  <a:t>Chronic = persisting for a long time.</a:t>
                </a:r>
              </a:p>
            </p:txBody>
          </p:sp>
        </p:grpSp>
        <p:grpSp>
          <p:nvGrpSpPr>
            <p:cNvPr id="54278" name="Group 39">
              <a:extLst>
                <a:ext uri="{FF2B5EF4-FFF2-40B4-BE49-F238E27FC236}">
                  <a16:creationId xmlns:a16="http://schemas.microsoft.com/office/drawing/2014/main" id="{FF5DCFEE-672F-5C4D-BE36-B7E693FB7BF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54279" name="Rectangle 40">
                <a:extLst>
                  <a:ext uri="{FF2B5EF4-FFF2-40B4-BE49-F238E27FC236}">
                    <a16:creationId xmlns:a16="http://schemas.microsoft.com/office/drawing/2014/main" id="{335D1754-A7DC-7A49-B8E8-0BCB46B5C6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54280" name="Rectangle 41">
                <a:extLst>
                  <a:ext uri="{FF2B5EF4-FFF2-40B4-BE49-F238E27FC236}">
                    <a16:creationId xmlns:a16="http://schemas.microsoft.com/office/drawing/2014/main" id="{A2574E91-BE75-044F-B69E-27765AE9F8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54281" name="Rectangle 42">
                <a:extLst>
                  <a:ext uri="{FF2B5EF4-FFF2-40B4-BE49-F238E27FC236}">
                    <a16:creationId xmlns:a16="http://schemas.microsoft.com/office/drawing/2014/main" id="{066D4355-9EDA-0449-8AA4-C682B9EEF8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54282" name="Text Box 43">
                <a:extLst>
                  <a:ext uri="{FF2B5EF4-FFF2-40B4-BE49-F238E27FC236}">
                    <a16:creationId xmlns:a16="http://schemas.microsoft.com/office/drawing/2014/main" id="{8395B120-93F8-E942-85BE-BFED06709D6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552</a:t>
                </a:r>
                <a:endParaRPr lang="en-US" altLang="en-US" dirty="0"/>
              </a:p>
            </p:txBody>
          </p:sp>
          <p:sp>
            <p:nvSpPr>
              <p:cNvPr id="54283" name="Text Box 44">
                <a:extLst>
                  <a:ext uri="{FF2B5EF4-FFF2-40B4-BE49-F238E27FC236}">
                    <a16:creationId xmlns:a16="http://schemas.microsoft.com/office/drawing/2014/main" id="{D1CDC9CB-949E-FF4C-AB48-51DB8923A73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612</a:t>
                </a:r>
                <a:endParaRPr lang="en-US" altLang="en-US" dirty="0"/>
              </a:p>
            </p:txBody>
          </p:sp>
          <p:sp>
            <p:nvSpPr>
              <p:cNvPr id="54284" name="Text Box 45">
                <a:extLst>
                  <a:ext uri="{FF2B5EF4-FFF2-40B4-BE49-F238E27FC236}">
                    <a16:creationId xmlns:a16="http://schemas.microsoft.com/office/drawing/2014/main" id="{EDE6DDE5-9CB1-CB4A-9CB0-D509A882D25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575</a:t>
                </a:r>
                <a:endParaRPr lang="en-US" altLang="en-US" dirty="0"/>
              </a:p>
            </p:txBody>
          </p:sp>
        </p:grpSp>
      </p:grp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Number Placeholder 5">
            <a:extLst>
              <a:ext uri="{FF2B5EF4-FFF2-40B4-BE49-F238E27FC236}">
                <a16:creationId xmlns:a16="http://schemas.microsoft.com/office/drawing/2014/main" id="{87582BBB-A126-3F47-9693-DB791D04F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DA56F77-2B08-7040-9F1F-7B8723486DE3}" type="slidenum">
              <a:rPr lang="en-US" altLang="en-US"/>
              <a:pPr/>
              <a:t>27</a:t>
            </a:fld>
            <a:endParaRPr lang="en-US" altLang="en-US" dirty="0"/>
          </a:p>
        </p:txBody>
      </p:sp>
      <p:grpSp>
        <p:nvGrpSpPr>
          <p:cNvPr id="56323" name="Group 28">
            <a:extLst>
              <a:ext uri="{FF2B5EF4-FFF2-40B4-BE49-F238E27FC236}">
                <a16:creationId xmlns:a16="http://schemas.microsoft.com/office/drawing/2014/main" id="{59569200-65E7-5D42-BC7C-DDE32051A6B2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56324" name="Rectangle 2">
              <a:extLst>
                <a:ext uri="{FF2B5EF4-FFF2-40B4-BE49-F238E27FC236}">
                  <a16:creationId xmlns:a16="http://schemas.microsoft.com/office/drawing/2014/main" id="{94A41323-A304-174B-AE4F-9CA9A5A3D1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Fast versus Slow Pain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56325" name="Text Box 6">
              <a:extLst>
                <a:ext uri="{FF2B5EF4-FFF2-40B4-BE49-F238E27FC236}">
                  <a16:creationId xmlns:a16="http://schemas.microsoft.com/office/drawing/2014/main" id="{8337B554-CCFA-8A44-B190-3335FB2862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581" cy="8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Fast and slow pain can be experienced simultaneously, although they have different onset times.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When a person stubs a toe, the long conduction distance to the brain and the different fiber types separates the experience of pain (fast pain is experienced before slow pain).</a:t>
              </a:r>
            </a:p>
          </p:txBody>
        </p:sp>
        <p:grpSp>
          <p:nvGrpSpPr>
            <p:cNvPr id="56326" name="Group 18">
              <a:extLst>
                <a:ext uri="{FF2B5EF4-FFF2-40B4-BE49-F238E27FC236}">
                  <a16:creationId xmlns:a16="http://schemas.microsoft.com/office/drawing/2014/main" id="{FE47E273-155E-1046-9D4A-3F27B0F2D6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56327" name="Rectangle 19">
                <a:extLst>
                  <a:ext uri="{FF2B5EF4-FFF2-40B4-BE49-F238E27FC236}">
                    <a16:creationId xmlns:a16="http://schemas.microsoft.com/office/drawing/2014/main" id="{979E4CCB-F729-CF43-8BCE-B8E4189883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56328" name="Rectangle 20">
                <a:extLst>
                  <a:ext uri="{FF2B5EF4-FFF2-40B4-BE49-F238E27FC236}">
                    <a16:creationId xmlns:a16="http://schemas.microsoft.com/office/drawing/2014/main" id="{90FF2DC5-A53B-C446-B2A1-C6E74F3147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56329" name="Rectangle 21">
                <a:extLst>
                  <a:ext uri="{FF2B5EF4-FFF2-40B4-BE49-F238E27FC236}">
                    <a16:creationId xmlns:a16="http://schemas.microsoft.com/office/drawing/2014/main" id="{66398670-2246-2B47-AD74-5C8ACA06EF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56330" name="Text Box 22">
                <a:extLst>
                  <a:ext uri="{FF2B5EF4-FFF2-40B4-BE49-F238E27FC236}">
                    <a16:creationId xmlns:a16="http://schemas.microsoft.com/office/drawing/2014/main" id="{79ABFF91-7803-0247-8806-DC618DFE834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552</a:t>
                </a:r>
                <a:endParaRPr lang="en-US" altLang="en-US" dirty="0"/>
              </a:p>
            </p:txBody>
          </p:sp>
          <p:sp>
            <p:nvSpPr>
              <p:cNvPr id="56331" name="Text Box 23">
                <a:extLst>
                  <a:ext uri="{FF2B5EF4-FFF2-40B4-BE49-F238E27FC236}">
                    <a16:creationId xmlns:a16="http://schemas.microsoft.com/office/drawing/2014/main" id="{561671B6-6E5E-AF45-A29D-88CA2A49C70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612</a:t>
                </a:r>
                <a:endParaRPr lang="en-US" altLang="en-US" dirty="0"/>
              </a:p>
            </p:txBody>
          </p:sp>
          <p:sp>
            <p:nvSpPr>
              <p:cNvPr id="56332" name="Text Box 24">
                <a:extLst>
                  <a:ext uri="{FF2B5EF4-FFF2-40B4-BE49-F238E27FC236}">
                    <a16:creationId xmlns:a16="http://schemas.microsoft.com/office/drawing/2014/main" id="{7FEA700C-63D3-6D4B-8133-058C047B979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575</a:t>
                </a:r>
                <a:endParaRPr lang="en-US" altLang="en-US" dirty="0"/>
              </a:p>
            </p:txBody>
          </p:sp>
        </p:grpSp>
      </p:grp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Number Placeholder 5">
            <a:extLst>
              <a:ext uri="{FF2B5EF4-FFF2-40B4-BE49-F238E27FC236}">
                <a16:creationId xmlns:a16="http://schemas.microsoft.com/office/drawing/2014/main" id="{B3CC9A42-CA96-4F4C-82A6-8D763014E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86AC89C-59E2-B74F-BF1D-0081F4FE9F5C}" type="slidenum">
              <a:rPr lang="en-US" altLang="en-US"/>
              <a:pPr/>
              <a:t>28</a:t>
            </a:fld>
            <a:endParaRPr lang="en-US" altLang="en-US" dirty="0"/>
          </a:p>
        </p:txBody>
      </p:sp>
      <p:grpSp>
        <p:nvGrpSpPr>
          <p:cNvPr id="58371" name="Group 27">
            <a:extLst>
              <a:ext uri="{FF2B5EF4-FFF2-40B4-BE49-F238E27FC236}">
                <a16:creationId xmlns:a16="http://schemas.microsoft.com/office/drawing/2014/main" id="{86CB31CD-0F24-6B41-B9D3-EB5AA131347C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2438"/>
            <a:ext cx="8229600" cy="5713412"/>
            <a:chOff x="287" y="285"/>
            <a:chExt cx="5184" cy="3599"/>
          </a:xfrm>
        </p:grpSpPr>
        <p:sp>
          <p:nvSpPr>
            <p:cNvPr id="58372" name="Rectangle 2">
              <a:extLst>
                <a:ext uri="{FF2B5EF4-FFF2-40B4-BE49-F238E27FC236}">
                  <a16:creationId xmlns:a16="http://schemas.microsoft.com/office/drawing/2014/main" id="{7BF67398-F05C-0546-8C55-CCAC4A1324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5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Pain Localization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58373" name="Text Box 6">
              <a:extLst>
                <a:ext uri="{FF2B5EF4-FFF2-40B4-BE49-F238E27FC236}">
                  <a16:creationId xmlns:a16="http://schemas.microsoft.com/office/drawing/2014/main" id="{88A226D5-7EB0-584E-8208-EAF2CA0256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533" cy="8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Fast pain can be precisely localized to the stimulated area, such as that of a pin prick.</a:t>
              </a:r>
            </a:p>
            <a:p>
              <a:pPr eaLnBrk="1" hangingPunct="1">
                <a:lnSpc>
                  <a:spcPct val="85000"/>
                </a:lnSpc>
                <a:spcAft>
                  <a:spcPct val="50000"/>
                </a:spcAft>
                <a:buSzPct val="80000"/>
                <a:buFontTx/>
                <a:buChar char="•"/>
              </a:pPr>
              <a:r>
                <a:rPr lang="en-US" altLang="en-US" dirty="0"/>
                <a:t>Since slow pain is generally spread over a large area, it cannot be as readily localized—often it is experienced as a diffuse, throbbing sensation in a part of the body.</a:t>
              </a:r>
            </a:p>
          </p:txBody>
        </p:sp>
        <p:grpSp>
          <p:nvGrpSpPr>
            <p:cNvPr id="58374" name="Group 17">
              <a:extLst>
                <a:ext uri="{FF2B5EF4-FFF2-40B4-BE49-F238E27FC236}">
                  <a16:creationId xmlns:a16="http://schemas.microsoft.com/office/drawing/2014/main" id="{D7B89F51-0A27-FF41-B3D4-CD5A536F4BF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58375" name="Rectangle 18">
                <a:extLst>
                  <a:ext uri="{FF2B5EF4-FFF2-40B4-BE49-F238E27FC236}">
                    <a16:creationId xmlns:a16="http://schemas.microsoft.com/office/drawing/2014/main" id="{44C317B3-895C-9846-924A-048677477C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58376" name="Rectangle 19">
                <a:extLst>
                  <a:ext uri="{FF2B5EF4-FFF2-40B4-BE49-F238E27FC236}">
                    <a16:creationId xmlns:a16="http://schemas.microsoft.com/office/drawing/2014/main" id="{E75ED096-46A2-A54C-9B57-4C1C9C03E8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58377" name="Rectangle 20">
                <a:extLst>
                  <a:ext uri="{FF2B5EF4-FFF2-40B4-BE49-F238E27FC236}">
                    <a16:creationId xmlns:a16="http://schemas.microsoft.com/office/drawing/2014/main" id="{0F19928C-6DBD-3A49-9041-EB4E06016C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58378" name="Text Box 21">
                <a:extLst>
                  <a:ext uri="{FF2B5EF4-FFF2-40B4-BE49-F238E27FC236}">
                    <a16:creationId xmlns:a16="http://schemas.microsoft.com/office/drawing/2014/main" id="{3ACBD029-64E1-F945-8946-308FC923335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552</a:t>
                </a:r>
                <a:endParaRPr lang="en-US" altLang="en-US" dirty="0"/>
              </a:p>
            </p:txBody>
          </p:sp>
          <p:sp>
            <p:nvSpPr>
              <p:cNvPr id="58379" name="Text Box 22">
                <a:extLst>
                  <a:ext uri="{FF2B5EF4-FFF2-40B4-BE49-F238E27FC236}">
                    <a16:creationId xmlns:a16="http://schemas.microsoft.com/office/drawing/2014/main" id="{EB06E917-5BAA-D64D-87F4-AFB40F0930D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612</a:t>
                </a:r>
                <a:endParaRPr lang="en-US" altLang="en-US" dirty="0"/>
              </a:p>
            </p:txBody>
          </p:sp>
          <p:sp>
            <p:nvSpPr>
              <p:cNvPr id="58380" name="Text Box 23">
                <a:extLst>
                  <a:ext uri="{FF2B5EF4-FFF2-40B4-BE49-F238E27FC236}">
                    <a16:creationId xmlns:a16="http://schemas.microsoft.com/office/drawing/2014/main" id="{A1B88C3E-38C8-EF40-B9B9-5D3729E5E39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575</a:t>
                </a:r>
                <a:endParaRPr lang="en-US" altLang="en-US" dirty="0"/>
              </a:p>
            </p:txBody>
          </p:sp>
        </p:grpSp>
      </p:grp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Number Placeholder 5">
            <a:extLst>
              <a:ext uri="{FF2B5EF4-FFF2-40B4-BE49-F238E27FC236}">
                <a16:creationId xmlns:a16="http://schemas.microsoft.com/office/drawing/2014/main" id="{9C964FBD-98E9-FA45-819D-2747D402B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73F432C-5386-144D-A74B-3B3D89A1C904}" type="slidenum">
              <a:rPr lang="en-US" altLang="en-US"/>
              <a:pPr/>
              <a:t>29</a:t>
            </a:fld>
            <a:endParaRPr lang="en-US" altLang="en-US" dirty="0"/>
          </a:p>
        </p:txBody>
      </p:sp>
      <p:grpSp>
        <p:nvGrpSpPr>
          <p:cNvPr id="60419" name="Group 36">
            <a:extLst>
              <a:ext uri="{FF2B5EF4-FFF2-40B4-BE49-F238E27FC236}">
                <a16:creationId xmlns:a16="http://schemas.microsoft.com/office/drawing/2014/main" id="{7BC10D30-C45A-774F-8342-A8422E54ABC2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60420" name="Rectangle 2">
              <a:extLst>
                <a:ext uri="{FF2B5EF4-FFF2-40B4-BE49-F238E27FC236}">
                  <a16:creationId xmlns:a16="http://schemas.microsoft.com/office/drawing/2014/main" id="{5AA8710C-878D-0E49-9E3F-A7CF185527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Referred Pain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60421" name="Text Box 6">
              <a:extLst>
                <a:ext uri="{FF2B5EF4-FFF2-40B4-BE49-F238E27FC236}">
                  <a16:creationId xmlns:a16="http://schemas.microsoft.com/office/drawing/2014/main" id="{516C0D22-9C01-D246-A447-8BE1028D46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662" cy="14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Visceral slow pain, such as from the heart, can be experienced in or adjacent to an organ or in a body surface area some distance away.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The phenomenon is known as referred pain.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The organ and the area of referred pain are generally served by the same spinal nerves and segments of the spinal cord.</a:t>
              </a:r>
            </a:p>
            <a:p>
              <a:pPr eaLnBrk="1" hangingPunct="1">
                <a:lnSpc>
                  <a:spcPct val="85000"/>
                </a:lnSpc>
                <a:spcAft>
                  <a:spcPct val="50000"/>
                </a:spcAft>
                <a:buSzPct val="80000"/>
                <a:buFontTx/>
                <a:buChar char="•"/>
              </a:pPr>
              <a:r>
                <a:rPr lang="en-US" altLang="en-US" dirty="0"/>
                <a:t>Pain associated with angina or heart attack is sometimes felt in the skin overlying the heart, along the inferior surface of the left arm, or jaw line.</a:t>
              </a:r>
            </a:p>
          </p:txBody>
        </p:sp>
        <p:grpSp>
          <p:nvGrpSpPr>
            <p:cNvPr id="60422" name="Group 24">
              <a:extLst>
                <a:ext uri="{FF2B5EF4-FFF2-40B4-BE49-F238E27FC236}">
                  <a16:creationId xmlns:a16="http://schemas.microsoft.com/office/drawing/2014/main" id="{A40E3799-64F2-3843-855F-7FE050BA31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2994" cy="213"/>
              <a:chOff x="582" y="3671"/>
              <a:chExt cx="2994" cy="213"/>
            </a:xfrm>
          </p:grpSpPr>
          <p:grpSp>
            <p:nvGrpSpPr>
              <p:cNvPr id="60423" name="Group 25">
                <a:extLst>
                  <a:ext uri="{FF2B5EF4-FFF2-40B4-BE49-F238E27FC236}">
                    <a16:creationId xmlns:a16="http://schemas.microsoft.com/office/drawing/2014/main" id="{12260EEA-96E6-8649-9C22-664C596C1AA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60427" name="Rectangle 26">
                  <a:extLst>
                    <a:ext uri="{FF2B5EF4-FFF2-40B4-BE49-F238E27FC236}">
                      <a16:creationId xmlns:a16="http://schemas.microsoft.com/office/drawing/2014/main" id="{ADE23EA2-3067-0C4B-AD3C-9E06FF3112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60428" name="Rectangle 27">
                  <a:extLst>
                    <a:ext uri="{FF2B5EF4-FFF2-40B4-BE49-F238E27FC236}">
                      <a16:creationId xmlns:a16="http://schemas.microsoft.com/office/drawing/2014/main" id="{3ACA7704-3826-914D-B872-4A943D9D4C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60429" name="Rectangle 28">
                  <a:extLst>
                    <a:ext uri="{FF2B5EF4-FFF2-40B4-BE49-F238E27FC236}">
                      <a16:creationId xmlns:a16="http://schemas.microsoft.com/office/drawing/2014/main" id="{1040713D-9A13-7344-BB31-A48FA5636E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60430" name="Text Box 29">
                  <a:extLst>
                    <a:ext uri="{FF2B5EF4-FFF2-40B4-BE49-F238E27FC236}">
                      <a16:creationId xmlns:a16="http://schemas.microsoft.com/office/drawing/2014/main" id="{6A2EEAFC-27AE-924F-AF30-22F511804E0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/>
                    <a:t>Page 552</a:t>
                  </a:r>
                  <a:endParaRPr lang="en-US" altLang="en-US" dirty="0"/>
                </a:p>
              </p:txBody>
            </p:sp>
            <p:sp>
              <p:nvSpPr>
                <p:cNvPr id="60431" name="Text Box 30">
                  <a:extLst>
                    <a:ext uri="{FF2B5EF4-FFF2-40B4-BE49-F238E27FC236}">
                      <a16:creationId xmlns:a16="http://schemas.microsoft.com/office/drawing/2014/main" id="{2C633B33-42EC-0844-B3F3-7A8C491F679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/>
                    <a:t>Page 612</a:t>
                  </a:r>
                  <a:endParaRPr lang="en-US" altLang="en-US" dirty="0"/>
                </a:p>
              </p:txBody>
            </p:sp>
            <p:sp>
              <p:nvSpPr>
                <p:cNvPr id="60432" name="Text Box 31">
                  <a:extLst>
                    <a:ext uri="{FF2B5EF4-FFF2-40B4-BE49-F238E27FC236}">
                      <a16:creationId xmlns:a16="http://schemas.microsoft.com/office/drawing/2014/main" id="{2256EFCA-FF8E-ED49-A38A-8F466266A8C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/>
                    <a:t>Page 575</a:t>
                  </a:r>
                  <a:endParaRPr lang="en-US" altLang="en-US" dirty="0"/>
                </a:p>
              </p:txBody>
            </p:sp>
          </p:grpSp>
          <p:grpSp>
            <p:nvGrpSpPr>
              <p:cNvPr id="60424" name="Group 32">
                <a:extLst>
                  <a:ext uri="{FF2B5EF4-FFF2-40B4-BE49-F238E27FC236}">
                    <a16:creationId xmlns:a16="http://schemas.microsoft.com/office/drawing/2014/main" id="{1C1B1845-D86E-8042-86D9-42D47F8CA85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5" y="3671"/>
                <a:ext cx="731" cy="213"/>
                <a:chOff x="3190" y="3671"/>
                <a:chExt cx="731" cy="213"/>
              </a:xfrm>
            </p:grpSpPr>
            <p:sp>
              <p:nvSpPr>
                <p:cNvPr id="60425" name="Rectangle 33">
                  <a:extLst>
                    <a:ext uri="{FF2B5EF4-FFF2-40B4-BE49-F238E27FC236}">
                      <a16:creationId xmlns:a16="http://schemas.microsoft.com/office/drawing/2014/main" id="{6A14D4E5-A0C9-044A-ACAF-3B7B8A31F84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90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60426" name="Text Box 34">
                  <a:extLst>
                    <a:ext uri="{FF2B5EF4-FFF2-40B4-BE49-F238E27FC236}">
                      <a16:creationId xmlns:a16="http://schemas.microsoft.com/office/drawing/2014/main" id="{7A229D38-9C44-2E47-A746-5898880DE9F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236" y="3687"/>
                  <a:ext cx="642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/>
                    <a:t>Figure 16.3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Number Placeholder 5">
            <a:extLst>
              <a:ext uri="{FF2B5EF4-FFF2-40B4-BE49-F238E27FC236}">
                <a16:creationId xmlns:a16="http://schemas.microsoft.com/office/drawing/2014/main" id="{65BCBF1F-5CE4-DC4E-A8A8-A7E701481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CC79592-CBEE-A54A-95B5-916AC174B6C2}" type="slidenum">
              <a:rPr lang="en-US" altLang="en-US"/>
              <a:pPr/>
              <a:t>30</a:t>
            </a:fld>
            <a:endParaRPr lang="en-US" altLang="en-US" dirty="0"/>
          </a:p>
        </p:txBody>
      </p:sp>
      <p:grpSp>
        <p:nvGrpSpPr>
          <p:cNvPr id="62467" name="Group 28">
            <a:extLst>
              <a:ext uri="{FF2B5EF4-FFF2-40B4-BE49-F238E27FC236}">
                <a16:creationId xmlns:a16="http://schemas.microsoft.com/office/drawing/2014/main" id="{F1A1D8BF-489B-664D-BEE1-9356EA5ADA96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52438"/>
            <a:ext cx="8229600" cy="5713412"/>
            <a:chOff x="288" y="285"/>
            <a:chExt cx="5184" cy="3599"/>
          </a:xfrm>
        </p:grpSpPr>
        <p:sp>
          <p:nvSpPr>
            <p:cNvPr id="62468" name="Rectangle 2">
              <a:extLst>
                <a:ext uri="{FF2B5EF4-FFF2-40B4-BE49-F238E27FC236}">
                  <a16:creationId xmlns:a16="http://schemas.microsoft.com/office/drawing/2014/main" id="{FD8EFF31-63F1-8E43-9903-E04D23A010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5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Pain-Relieving Drugs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62469" name="Text Box 3">
              <a:extLst>
                <a:ext uri="{FF2B5EF4-FFF2-40B4-BE49-F238E27FC236}">
                  <a16:creationId xmlns:a16="http://schemas.microsoft.com/office/drawing/2014/main" id="{BD1DB737-ED60-8746-8B8C-B66A2C657A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736" cy="19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For acute pain, analgesic drugs such as aspirin and ibuprofen block the formation of prostaglandins that stimulate the nocireceptors.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Local anesthetics such as Novacaine</a:t>
              </a:r>
              <a:r>
                <a:rPr lang="en-US" altLang="en-US" dirty="0">
                  <a:ea typeface="ヒラギノ角ゴ Pro W3" panose="020B0300000000000000" pitchFamily="34" charset="-128"/>
                </a:rPr>
                <a:t>®</a:t>
              </a:r>
              <a:r>
                <a:rPr lang="en-US" altLang="en-US" dirty="0"/>
                <a:t> may provide temporary pain relief by blocking the propagation of action potentials along the axons of nocireceptors.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Morphine and other opiates alter the quality of pain perception in the brain—the pain is still sensed, but it is no longer perceived as being so distressing.</a:t>
              </a:r>
            </a:p>
            <a:p>
              <a:pPr eaLnBrk="1" hangingPunct="1">
                <a:lnSpc>
                  <a:spcPct val="85000"/>
                </a:lnSpc>
                <a:spcAft>
                  <a:spcPct val="50000"/>
                </a:spcAft>
                <a:buSzPct val="80000"/>
                <a:buFontTx/>
                <a:buChar char="•"/>
              </a:pPr>
              <a:r>
                <a:rPr lang="en-US" altLang="en-US" dirty="0"/>
                <a:t>Antidepressant drugs are sometimes used to help treat chronic pain by reducing the emotional component, which can exacerbate the pain-ful sensations.</a:t>
              </a:r>
            </a:p>
          </p:txBody>
        </p:sp>
        <p:grpSp>
          <p:nvGrpSpPr>
            <p:cNvPr id="62470" name="Group 18">
              <a:extLst>
                <a:ext uri="{FF2B5EF4-FFF2-40B4-BE49-F238E27FC236}">
                  <a16:creationId xmlns:a16="http://schemas.microsoft.com/office/drawing/2014/main" id="{70753642-9A24-0247-9B0A-54FC813006F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62471" name="Rectangle 19">
                <a:extLst>
                  <a:ext uri="{FF2B5EF4-FFF2-40B4-BE49-F238E27FC236}">
                    <a16:creationId xmlns:a16="http://schemas.microsoft.com/office/drawing/2014/main" id="{F5718EA7-2D1E-AA49-82DC-8160F31C64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62472" name="Rectangle 20">
                <a:extLst>
                  <a:ext uri="{FF2B5EF4-FFF2-40B4-BE49-F238E27FC236}">
                    <a16:creationId xmlns:a16="http://schemas.microsoft.com/office/drawing/2014/main" id="{5CA7D642-EFF8-854E-A7AF-14E400AF4E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62473" name="Rectangle 21">
                <a:extLst>
                  <a:ext uri="{FF2B5EF4-FFF2-40B4-BE49-F238E27FC236}">
                    <a16:creationId xmlns:a16="http://schemas.microsoft.com/office/drawing/2014/main" id="{88A1BAA3-9AB7-084B-BC8B-EEAE5F0118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62474" name="Text Box 22">
                <a:extLst>
                  <a:ext uri="{FF2B5EF4-FFF2-40B4-BE49-F238E27FC236}">
                    <a16:creationId xmlns:a16="http://schemas.microsoft.com/office/drawing/2014/main" id="{31625345-EED6-BD49-B33F-25FE6F2BA4E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553</a:t>
                </a:r>
                <a:endParaRPr lang="en-US" altLang="en-US" dirty="0"/>
              </a:p>
            </p:txBody>
          </p:sp>
          <p:sp>
            <p:nvSpPr>
              <p:cNvPr id="62475" name="Text Box 23">
                <a:extLst>
                  <a:ext uri="{FF2B5EF4-FFF2-40B4-BE49-F238E27FC236}">
                    <a16:creationId xmlns:a16="http://schemas.microsoft.com/office/drawing/2014/main" id="{88484CF4-C46E-AA4B-B44D-44E554AA26C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613</a:t>
                </a:r>
                <a:endParaRPr lang="en-US" altLang="en-US" dirty="0"/>
              </a:p>
            </p:txBody>
          </p:sp>
          <p:sp>
            <p:nvSpPr>
              <p:cNvPr id="62476" name="Text Box 24">
                <a:extLst>
                  <a:ext uri="{FF2B5EF4-FFF2-40B4-BE49-F238E27FC236}">
                    <a16:creationId xmlns:a16="http://schemas.microsoft.com/office/drawing/2014/main" id="{F261DE03-7EDC-4546-AE0C-CA944539C35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576</a:t>
                </a:r>
                <a:endParaRPr lang="en-US" altLang="en-US" dirty="0"/>
              </a:p>
            </p:txBody>
          </p:sp>
        </p:grp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>
            <a:extLst>
              <a:ext uri="{FF2B5EF4-FFF2-40B4-BE49-F238E27FC236}">
                <a16:creationId xmlns:a16="http://schemas.microsoft.com/office/drawing/2014/main" id="{99371DF3-83B9-CB4E-B14A-847FF43D6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560B550-0CCE-A941-8076-D89FA10917C3}" type="slidenum">
              <a:rPr lang="en-US" altLang="en-US"/>
              <a:pPr/>
              <a:t>31</a:t>
            </a:fld>
            <a:endParaRPr lang="en-US" altLang="en-US" dirty="0"/>
          </a:p>
        </p:txBody>
      </p:sp>
      <p:grpSp>
        <p:nvGrpSpPr>
          <p:cNvPr id="64515" name="Group 30">
            <a:extLst>
              <a:ext uri="{FF2B5EF4-FFF2-40B4-BE49-F238E27FC236}">
                <a16:creationId xmlns:a16="http://schemas.microsoft.com/office/drawing/2014/main" id="{816DF12D-3EF0-C145-BE9C-FCBCBAB85268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52438"/>
            <a:ext cx="8229600" cy="5713412"/>
            <a:chOff x="288" y="285"/>
            <a:chExt cx="5184" cy="3599"/>
          </a:xfrm>
        </p:grpSpPr>
        <p:sp>
          <p:nvSpPr>
            <p:cNvPr id="64516" name="Rectangle 3">
              <a:extLst>
                <a:ext uri="{FF2B5EF4-FFF2-40B4-BE49-F238E27FC236}">
                  <a16:creationId xmlns:a16="http://schemas.microsoft.com/office/drawing/2014/main" id="{5486305C-F208-2444-9B5E-9FA3821767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5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Phantom Limb Sensation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64517" name="Text Box 4">
              <a:extLst>
                <a:ext uri="{FF2B5EF4-FFF2-40B4-BE49-F238E27FC236}">
                  <a16:creationId xmlns:a16="http://schemas.microsoft.com/office/drawing/2014/main" id="{D8259C88-2C20-EA4E-A8DB-6C2E712016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616" cy="7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A person who has lost a limb may continue to experience itching, pressure, tingling, and pain sensations as if the limb still existed.</a:t>
              </a:r>
            </a:p>
            <a:p>
              <a:pPr eaLnBrk="1" hangingPunct="1">
                <a:lnSpc>
                  <a:spcPct val="85000"/>
                </a:lnSpc>
                <a:spcAft>
                  <a:spcPct val="50000"/>
                </a:spcAft>
                <a:buSzPct val="80000"/>
                <a:buFontTx/>
                <a:buChar char="•"/>
              </a:pPr>
              <a:r>
                <a:rPr lang="en-US" altLang="en-US" dirty="0"/>
                <a:t>This well-documented medical condition is known as phantom limb sensation.</a:t>
              </a:r>
            </a:p>
          </p:txBody>
        </p:sp>
        <p:grpSp>
          <p:nvGrpSpPr>
            <p:cNvPr id="64518" name="Group 20">
              <a:extLst>
                <a:ext uri="{FF2B5EF4-FFF2-40B4-BE49-F238E27FC236}">
                  <a16:creationId xmlns:a16="http://schemas.microsoft.com/office/drawing/2014/main" id="{4A96FDE0-2829-434B-8072-26B84F2AFEF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64519" name="Rectangle 21">
                <a:extLst>
                  <a:ext uri="{FF2B5EF4-FFF2-40B4-BE49-F238E27FC236}">
                    <a16:creationId xmlns:a16="http://schemas.microsoft.com/office/drawing/2014/main" id="{E4A8E579-BEF8-0845-8226-DD69E83211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64520" name="Rectangle 22">
                <a:extLst>
                  <a:ext uri="{FF2B5EF4-FFF2-40B4-BE49-F238E27FC236}">
                    <a16:creationId xmlns:a16="http://schemas.microsoft.com/office/drawing/2014/main" id="{F79D2D5B-D075-BC48-AB6E-E8AE4C3744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64521" name="Rectangle 23">
                <a:extLst>
                  <a:ext uri="{FF2B5EF4-FFF2-40B4-BE49-F238E27FC236}">
                    <a16:creationId xmlns:a16="http://schemas.microsoft.com/office/drawing/2014/main" id="{FC18DE25-C90C-524D-9F91-D4FF9B24FD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64522" name="Text Box 24">
                <a:extLst>
                  <a:ext uri="{FF2B5EF4-FFF2-40B4-BE49-F238E27FC236}">
                    <a16:creationId xmlns:a16="http://schemas.microsoft.com/office/drawing/2014/main" id="{06A21453-D8A4-1C46-B45E-7017546ADED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551</a:t>
                </a:r>
                <a:endParaRPr lang="en-US" altLang="en-US" dirty="0"/>
              </a:p>
            </p:txBody>
          </p:sp>
          <p:sp>
            <p:nvSpPr>
              <p:cNvPr id="64523" name="Text Box 25">
                <a:extLst>
                  <a:ext uri="{FF2B5EF4-FFF2-40B4-BE49-F238E27FC236}">
                    <a16:creationId xmlns:a16="http://schemas.microsoft.com/office/drawing/2014/main" id="{CDC84A97-8ADF-8B4C-98F4-CEB8B7A9FF0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611</a:t>
                </a:r>
                <a:endParaRPr lang="en-US" altLang="en-US" dirty="0"/>
              </a:p>
            </p:txBody>
          </p:sp>
          <p:sp>
            <p:nvSpPr>
              <p:cNvPr id="64524" name="Text Box 26">
                <a:extLst>
                  <a:ext uri="{FF2B5EF4-FFF2-40B4-BE49-F238E27FC236}">
                    <a16:creationId xmlns:a16="http://schemas.microsoft.com/office/drawing/2014/main" id="{20B9EDCC-4822-904E-AA7E-6D051D824CA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574</a:t>
                </a:r>
                <a:endParaRPr lang="en-US" altLang="en-US" dirty="0"/>
              </a:p>
            </p:txBody>
          </p:sp>
        </p:grp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Number Placeholder 5">
            <a:extLst>
              <a:ext uri="{FF2B5EF4-FFF2-40B4-BE49-F238E27FC236}">
                <a16:creationId xmlns:a16="http://schemas.microsoft.com/office/drawing/2014/main" id="{CB07DC23-17E0-3447-ABFF-C3D848736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EE3AB76-0A65-C44A-B65B-47442C6DA8C2}" type="slidenum">
              <a:rPr lang="en-US" altLang="en-US"/>
              <a:pPr/>
              <a:t>32</a:t>
            </a:fld>
            <a:endParaRPr lang="en-US" altLang="en-US" dirty="0"/>
          </a:p>
        </p:txBody>
      </p:sp>
      <p:grpSp>
        <p:nvGrpSpPr>
          <p:cNvPr id="66563" name="Group 29">
            <a:extLst>
              <a:ext uri="{FF2B5EF4-FFF2-40B4-BE49-F238E27FC236}">
                <a16:creationId xmlns:a16="http://schemas.microsoft.com/office/drawing/2014/main" id="{27BBAA03-533C-0948-8594-86365AFA8A67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52438"/>
            <a:ext cx="8229600" cy="5713412"/>
            <a:chOff x="288" y="285"/>
            <a:chExt cx="5184" cy="3599"/>
          </a:xfrm>
        </p:grpSpPr>
        <p:sp>
          <p:nvSpPr>
            <p:cNvPr id="66564" name="Rectangle 3">
              <a:extLst>
                <a:ext uri="{FF2B5EF4-FFF2-40B4-BE49-F238E27FC236}">
                  <a16:creationId xmlns:a16="http://schemas.microsoft.com/office/drawing/2014/main" id="{551D9626-607A-DA4A-8648-8A12178CF0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5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Possible Causes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66565" name="Text Box 4">
              <a:extLst>
                <a:ext uri="{FF2B5EF4-FFF2-40B4-BE49-F238E27FC236}">
                  <a16:creationId xmlns:a16="http://schemas.microsoft.com/office/drawing/2014/main" id="{1A7618C3-BD9C-E847-BD46-97CF2205CA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616" cy="15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The cerebral cortex might continue to interpret the action potentials from the remnant parts of sensory neurons that had carried action potentials from the limb.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Another possible explanation is that the brain’s networks of neurons that generate sensations of body awareness may remain active and give false body sensations.</a:t>
              </a:r>
            </a:p>
            <a:p>
              <a:pPr eaLnBrk="1" hangingPunct="1">
                <a:lnSpc>
                  <a:spcPct val="85000"/>
                </a:lnSpc>
                <a:spcAft>
                  <a:spcPct val="50000"/>
                </a:spcAft>
                <a:buSzPct val="80000"/>
                <a:buFontTx/>
                <a:buChar char="•"/>
              </a:pPr>
              <a:r>
                <a:rPr lang="en-US" altLang="en-US" dirty="0"/>
                <a:t>Yet another explanation involves dendritic reorganization in the pri-mary somatosensory cortex as covered in the video, “Secrets of the Mind.” </a:t>
              </a:r>
            </a:p>
          </p:txBody>
        </p:sp>
        <p:grpSp>
          <p:nvGrpSpPr>
            <p:cNvPr id="66566" name="Group 18">
              <a:extLst>
                <a:ext uri="{FF2B5EF4-FFF2-40B4-BE49-F238E27FC236}">
                  <a16:creationId xmlns:a16="http://schemas.microsoft.com/office/drawing/2014/main" id="{17795D02-C92E-6B49-8AAC-6E36687E09C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66567" name="Rectangle 19">
                <a:extLst>
                  <a:ext uri="{FF2B5EF4-FFF2-40B4-BE49-F238E27FC236}">
                    <a16:creationId xmlns:a16="http://schemas.microsoft.com/office/drawing/2014/main" id="{26C2A860-55DC-9247-ACBE-BAFDE166AC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66568" name="Rectangle 20">
                <a:extLst>
                  <a:ext uri="{FF2B5EF4-FFF2-40B4-BE49-F238E27FC236}">
                    <a16:creationId xmlns:a16="http://schemas.microsoft.com/office/drawing/2014/main" id="{C47F8914-A7AF-2E42-9153-23D2B5E812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66569" name="Rectangle 21">
                <a:extLst>
                  <a:ext uri="{FF2B5EF4-FFF2-40B4-BE49-F238E27FC236}">
                    <a16:creationId xmlns:a16="http://schemas.microsoft.com/office/drawing/2014/main" id="{388C07D2-D361-BE46-9021-F129DE8376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66570" name="Text Box 22">
                <a:extLst>
                  <a:ext uri="{FF2B5EF4-FFF2-40B4-BE49-F238E27FC236}">
                    <a16:creationId xmlns:a16="http://schemas.microsoft.com/office/drawing/2014/main" id="{D8B413A3-5B7E-BD40-AA77-E27E1AC9CE2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551</a:t>
                </a:r>
                <a:endParaRPr lang="en-US" altLang="en-US" dirty="0"/>
              </a:p>
            </p:txBody>
          </p:sp>
          <p:sp>
            <p:nvSpPr>
              <p:cNvPr id="66571" name="Text Box 23">
                <a:extLst>
                  <a:ext uri="{FF2B5EF4-FFF2-40B4-BE49-F238E27FC236}">
                    <a16:creationId xmlns:a16="http://schemas.microsoft.com/office/drawing/2014/main" id="{82A376A1-BA75-454F-8D5C-0EF7A89F1EF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611</a:t>
                </a:r>
                <a:endParaRPr lang="en-US" altLang="en-US" dirty="0"/>
              </a:p>
            </p:txBody>
          </p:sp>
          <p:sp>
            <p:nvSpPr>
              <p:cNvPr id="66572" name="Text Box 24">
                <a:extLst>
                  <a:ext uri="{FF2B5EF4-FFF2-40B4-BE49-F238E27FC236}">
                    <a16:creationId xmlns:a16="http://schemas.microsoft.com/office/drawing/2014/main" id="{AD5BBB06-DEE0-9D42-88B5-D4F52337D8E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574</a:t>
                </a:r>
                <a:endParaRPr lang="en-US" altLang="en-US" dirty="0"/>
              </a:p>
            </p:txBody>
          </p:sp>
        </p:grp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Number Placeholder 5">
            <a:extLst>
              <a:ext uri="{FF2B5EF4-FFF2-40B4-BE49-F238E27FC236}">
                <a16:creationId xmlns:a16="http://schemas.microsoft.com/office/drawing/2014/main" id="{172173BE-E52E-B144-A026-67037929D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69A17DA-1E32-9341-A688-AEECB4714C2C}" type="slidenum">
              <a:rPr lang="en-US" altLang="en-US"/>
              <a:pPr/>
              <a:t>33</a:t>
            </a:fld>
            <a:endParaRPr lang="en-US" altLang="en-US" dirty="0"/>
          </a:p>
        </p:txBody>
      </p:sp>
      <p:grpSp>
        <p:nvGrpSpPr>
          <p:cNvPr id="68611" name="Group 46">
            <a:extLst>
              <a:ext uri="{FF2B5EF4-FFF2-40B4-BE49-F238E27FC236}">
                <a16:creationId xmlns:a16="http://schemas.microsoft.com/office/drawing/2014/main" id="{8687BF20-F16A-9B41-85FA-9DFCB6C470AD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52438"/>
            <a:ext cx="8229600" cy="5713412"/>
            <a:chOff x="288" y="285"/>
            <a:chExt cx="5184" cy="3599"/>
          </a:xfrm>
        </p:grpSpPr>
        <p:sp>
          <p:nvSpPr>
            <p:cNvPr id="68612" name="Rectangle 3">
              <a:extLst>
                <a:ext uri="{FF2B5EF4-FFF2-40B4-BE49-F238E27FC236}">
                  <a16:creationId xmlns:a16="http://schemas.microsoft.com/office/drawing/2014/main" id="{48A727A9-61BC-E84D-BA45-2F9E8F2A5C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5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Treatment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68613" name="Group 33">
              <a:extLst>
                <a:ext uri="{FF2B5EF4-FFF2-40B4-BE49-F238E27FC236}">
                  <a16:creationId xmlns:a16="http://schemas.microsoft.com/office/drawing/2014/main" id="{32F4BF9B-42DA-1C49-8DBA-25A8338827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0"/>
              <a:ext cx="4950" cy="2399"/>
              <a:chOff x="515" y="970"/>
              <a:chExt cx="4950" cy="2399"/>
            </a:xfrm>
          </p:grpSpPr>
          <p:sp>
            <p:nvSpPr>
              <p:cNvPr id="68621" name="Text Box 5">
                <a:extLst>
                  <a:ext uri="{FF2B5EF4-FFF2-40B4-BE49-F238E27FC236}">
                    <a16:creationId xmlns:a16="http://schemas.microsoft.com/office/drawing/2014/main" id="{7EA2ACA2-52E5-A047-9A17-F9170D6948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0"/>
                <a:ext cx="4950" cy="9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Aft>
                    <a:spcPts val="900"/>
                  </a:spcAft>
                  <a:buSzPct val="80000"/>
                  <a:buFontTx/>
                  <a:buChar char="•"/>
                </a:pPr>
                <a:r>
                  <a:rPr lang="en-US" altLang="en-US" dirty="0"/>
                  <a:t>Phantom limb sensations are often reported as intense and painfully-distressing.</a:t>
                </a:r>
              </a:p>
              <a:p>
                <a:pPr eaLnBrk="1" hangingPunct="1">
                  <a:lnSpc>
                    <a:spcPct val="85000"/>
                  </a:lnSpc>
                  <a:spcAft>
                    <a:spcPts val="900"/>
                  </a:spcAft>
                  <a:buSzPct val="80000"/>
                  <a:buFontTx/>
                  <a:buChar char="•"/>
                </a:pPr>
                <a:r>
                  <a:rPr lang="en-US" altLang="en-US" dirty="0"/>
                  <a:t>This pain is often not resolved by traditional pain medication therapies.</a:t>
                </a:r>
              </a:p>
              <a:p>
                <a:pPr eaLnBrk="1" hangingPunct="1">
                  <a:lnSpc>
                    <a:spcPct val="85000"/>
                  </a:lnSpc>
                  <a:spcAft>
                    <a:spcPct val="50000"/>
                  </a:spcAft>
                  <a:buSzPct val="80000"/>
                  <a:buFontTx/>
                  <a:buChar char="•"/>
                </a:pPr>
                <a:r>
                  <a:rPr lang="en-US" altLang="en-US" dirty="0"/>
                  <a:t>Electrical nerve stimulation, acupuncture, and biofeedback sometimes can be helpful.</a:t>
                </a:r>
              </a:p>
            </p:txBody>
          </p:sp>
          <p:grpSp>
            <p:nvGrpSpPr>
              <p:cNvPr id="68622" name="Group 32">
                <a:extLst>
                  <a:ext uri="{FF2B5EF4-FFF2-40B4-BE49-F238E27FC236}">
                    <a16:creationId xmlns:a16="http://schemas.microsoft.com/office/drawing/2014/main" id="{EC7498B2-7E9E-AD42-A536-8076822894E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63" y="2144"/>
                <a:ext cx="1702" cy="1225"/>
                <a:chOff x="2063" y="2144"/>
                <a:chExt cx="1702" cy="1225"/>
              </a:xfrm>
            </p:grpSpPr>
            <p:sp>
              <p:nvSpPr>
                <p:cNvPr id="68623" name="Text Box 18">
                  <a:extLst>
                    <a:ext uri="{FF2B5EF4-FFF2-40B4-BE49-F238E27FC236}">
                      <a16:creationId xmlns:a16="http://schemas.microsoft.com/office/drawing/2014/main" id="{9F1A20BB-3492-1741-92C2-2EDB8DEC1EC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78" y="3205"/>
                  <a:ext cx="1187" cy="16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1100" dirty="0"/>
                    <a:t>http://farm1.static.flickr.com</a:t>
                  </a:r>
                </a:p>
              </p:txBody>
            </p:sp>
            <p:pic>
              <p:nvPicPr>
                <p:cNvPr id="68624" name="Picture 21" descr="pain-center">
                  <a:extLst>
                    <a:ext uri="{FF2B5EF4-FFF2-40B4-BE49-F238E27FC236}">
                      <a16:creationId xmlns:a16="http://schemas.microsoft.com/office/drawing/2014/main" id="{DAC7F728-D657-FF42-BE61-00C8BB49B64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63" y="2144"/>
                  <a:ext cx="1637" cy="1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grpSp>
          <p:nvGrpSpPr>
            <p:cNvPr id="68614" name="Group 36">
              <a:extLst>
                <a:ext uri="{FF2B5EF4-FFF2-40B4-BE49-F238E27FC236}">
                  <a16:creationId xmlns:a16="http://schemas.microsoft.com/office/drawing/2014/main" id="{10C4D38E-37E4-D441-B30C-253F033225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68615" name="Rectangle 37">
                <a:extLst>
                  <a:ext uri="{FF2B5EF4-FFF2-40B4-BE49-F238E27FC236}">
                    <a16:creationId xmlns:a16="http://schemas.microsoft.com/office/drawing/2014/main" id="{2804042F-6DFB-174D-BC08-B6DFC1AC3A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68616" name="Rectangle 38">
                <a:extLst>
                  <a:ext uri="{FF2B5EF4-FFF2-40B4-BE49-F238E27FC236}">
                    <a16:creationId xmlns:a16="http://schemas.microsoft.com/office/drawing/2014/main" id="{BC507C17-7309-624B-ACDB-7CE59B577D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68617" name="Rectangle 39">
                <a:extLst>
                  <a:ext uri="{FF2B5EF4-FFF2-40B4-BE49-F238E27FC236}">
                    <a16:creationId xmlns:a16="http://schemas.microsoft.com/office/drawing/2014/main" id="{E4822056-20CF-7243-B02D-2AD1CCBB11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68618" name="Text Box 40">
                <a:extLst>
                  <a:ext uri="{FF2B5EF4-FFF2-40B4-BE49-F238E27FC236}">
                    <a16:creationId xmlns:a16="http://schemas.microsoft.com/office/drawing/2014/main" id="{0842A231-065F-5549-A6C5-3FA0E0053FC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551</a:t>
                </a:r>
                <a:endParaRPr lang="en-US" altLang="en-US" dirty="0"/>
              </a:p>
            </p:txBody>
          </p:sp>
          <p:sp>
            <p:nvSpPr>
              <p:cNvPr id="68619" name="Text Box 41">
                <a:extLst>
                  <a:ext uri="{FF2B5EF4-FFF2-40B4-BE49-F238E27FC236}">
                    <a16:creationId xmlns:a16="http://schemas.microsoft.com/office/drawing/2014/main" id="{39A6E599-DF36-2748-897B-C98999DC66E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611</a:t>
                </a:r>
                <a:endParaRPr lang="en-US" altLang="en-US" dirty="0"/>
              </a:p>
            </p:txBody>
          </p:sp>
          <p:sp>
            <p:nvSpPr>
              <p:cNvPr id="68620" name="Text Box 42">
                <a:extLst>
                  <a:ext uri="{FF2B5EF4-FFF2-40B4-BE49-F238E27FC236}">
                    <a16:creationId xmlns:a16="http://schemas.microsoft.com/office/drawing/2014/main" id="{920262E1-C34A-2540-B850-22B42B1433E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574</a:t>
                </a:r>
                <a:endParaRPr lang="en-US" altLang="en-US" dirty="0"/>
              </a:p>
            </p:txBody>
          </p:sp>
        </p:grp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Number Placeholder 5">
            <a:extLst>
              <a:ext uri="{FF2B5EF4-FFF2-40B4-BE49-F238E27FC236}">
                <a16:creationId xmlns:a16="http://schemas.microsoft.com/office/drawing/2014/main" id="{3A28B729-7E22-E94A-BD0C-E6E52726A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82E67E9-A34D-8F4A-9BFA-1E014BFAED13}" type="slidenum">
              <a:rPr lang="en-US" altLang="en-US"/>
              <a:pPr/>
              <a:t>34</a:t>
            </a:fld>
            <a:endParaRPr lang="en-US" altLang="en-US" dirty="0"/>
          </a:p>
        </p:txBody>
      </p:sp>
      <p:sp>
        <p:nvSpPr>
          <p:cNvPr id="70659" name="Rectangle 2">
            <a:extLst>
              <a:ext uri="{FF2B5EF4-FFF2-40B4-BE49-F238E27FC236}">
                <a16:creationId xmlns:a16="http://schemas.microsoft.com/office/drawing/2014/main" id="{F5CDC66A-36E2-B44B-8751-2F1B6FBB0D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1438" y="876300"/>
            <a:ext cx="7394575" cy="4525963"/>
          </a:xfrm>
        </p:spPr>
        <p:txBody>
          <a:bodyPr/>
          <a:lstStyle/>
          <a:p>
            <a:pPr marL="0" indent="0" eaLnBrk="1" hangingPunct="1"/>
            <a:endParaRPr lang="en-US" altLang="en-US" dirty="0"/>
          </a:p>
          <a:p>
            <a:pPr marL="0" indent="0" eaLnBrk="1" hangingPunct="1"/>
            <a:endParaRPr lang="en-US" altLang="en-US" dirty="0"/>
          </a:p>
          <a:p>
            <a:pPr marL="0" indent="0" algn="ctr" eaLnBrk="1" hangingPunct="1">
              <a:lnSpc>
                <a:spcPct val="85000"/>
              </a:lnSpc>
              <a:buFontTx/>
              <a:buNone/>
            </a:pPr>
            <a:r>
              <a:rPr lang="en-US" altLang="en-US" sz="2800" dirty="0">
                <a:solidFill>
                  <a:srgbClr val="333333"/>
                </a:solidFill>
              </a:rPr>
              <a:t>Proprioception</a:t>
            </a:r>
            <a:endParaRPr lang="en-US" altLang="en-US" dirty="0"/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Number Placeholder 5">
            <a:extLst>
              <a:ext uri="{FF2B5EF4-FFF2-40B4-BE49-F238E27FC236}">
                <a16:creationId xmlns:a16="http://schemas.microsoft.com/office/drawing/2014/main" id="{698EBAC2-9259-FC49-84DC-4F66AAF4B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EEBD8E1-2385-D34A-9FE4-A1BA29B9E36A}" type="slidenum">
              <a:rPr lang="en-US" altLang="en-US"/>
              <a:pPr/>
              <a:t>35</a:t>
            </a:fld>
            <a:endParaRPr lang="en-US" altLang="en-US" dirty="0"/>
          </a:p>
        </p:txBody>
      </p:sp>
      <p:grpSp>
        <p:nvGrpSpPr>
          <p:cNvPr id="72707" name="Group 32">
            <a:extLst>
              <a:ext uri="{FF2B5EF4-FFF2-40B4-BE49-F238E27FC236}">
                <a16:creationId xmlns:a16="http://schemas.microsoft.com/office/drawing/2014/main" id="{304FE617-C539-7D40-8F00-2A2D2813F439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72708" name="Rectangle 2">
              <a:extLst>
                <a:ext uri="{FF2B5EF4-FFF2-40B4-BE49-F238E27FC236}">
                  <a16:creationId xmlns:a16="http://schemas.microsoft.com/office/drawing/2014/main" id="{B3732D90-29DC-2B45-B695-F4E1CE3D59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Proprioceptors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72709" name="Text Box 6">
              <a:extLst>
                <a:ext uri="{FF2B5EF4-FFF2-40B4-BE49-F238E27FC236}">
                  <a16:creationId xmlns:a16="http://schemas.microsoft.com/office/drawing/2014/main" id="{FB1FC15D-86FB-0140-AB42-2F298F3370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672" cy="18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Proprioceptors provide information to the brain about the location and movement (kinesthesia) of the head and limbs.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For skeletal muscles and tendons, they provide information about amount of contraction, tension on the tendons, and of the synovial joints.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Specialized hair cells in the inner ear sense the orientation and posi-tion of the head, as covered in the learning module on the auditory and vestibular system.</a:t>
              </a:r>
            </a:p>
            <a:p>
              <a:pPr eaLnBrk="1" hangingPunct="1">
                <a:lnSpc>
                  <a:spcPct val="85000"/>
                </a:lnSpc>
                <a:spcAft>
                  <a:spcPct val="50000"/>
                </a:spcAft>
                <a:buSzPct val="80000"/>
                <a:buFontTx/>
                <a:buChar char="•"/>
              </a:pPr>
              <a:r>
                <a:rPr lang="en-US" altLang="en-US" dirty="0"/>
                <a:t>The brain continually receives nerves impulses from proprioceptors since they adapt slowly and only very slightly. </a:t>
              </a:r>
            </a:p>
          </p:txBody>
        </p:sp>
        <p:grpSp>
          <p:nvGrpSpPr>
            <p:cNvPr id="72710" name="Group 22">
              <a:extLst>
                <a:ext uri="{FF2B5EF4-FFF2-40B4-BE49-F238E27FC236}">
                  <a16:creationId xmlns:a16="http://schemas.microsoft.com/office/drawing/2014/main" id="{5C9149D4-48ED-AD47-8998-0E64D785383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72711" name="Rectangle 23">
                <a:extLst>
                  <a:ext uri="{FF2B5EF4-FFF2-40B4-BE49-F238E27FC236}">
                    <a16:creationId xmlns:a16="http://schemas.microsoft.com/office/drawing/2014/main" id="{662F57CD-948F-9A40-844C-E3B54EFF8E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72712" name="Rectangle 24">
                <a:extLst>
                  <a:ext uri="{FF2B5EF4-FFF2-40B4-BE49-F238E27FC236}">
                    <a16:creationId xmlns:a16="http://schemas.microsoft.com/office/drawing/2014/main" id="{AA6D0D06-1DCE-F84A-A3C4-F5F1181051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72713" name="Rectangle 25">
                <a:extLst>
                  <a:ext uri="{FF2B5EF4-FFF2-40B4-BE49-F238E27FC236}">
                    <a16:creationId xmlns:a16="http://schemas.microsoft.com/office/drawing/2014/main" id="{A446615B-261A-7845-B38C-2BBE8FE371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72714" name="Text Box 26">
                <a:extLst>
                  <a:ext uri="{FF2B5EF4-FFF2-40B4-BE49-F238E27FC236}">
                    <a16:creationId xmlns:a16="http://schemas.microsoft.com/office/drawing/2014/main" id="{327520C5-2FA1-2F45-935A-06F89D8E121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553</a:t>
                </a:r>
                <a:endParaRPr lang="en-US" altLang="en-US" dirty="0"/>
              </a:p>
            </p:txBody>
          </p:sp>
          <p:sp>
            <p:nvSpPr>
              <p:cNvPr id="72715" name="Text Box 27">
                <a:extLst>
                  <a:ext uri="{FF2B5EF4-FFF2-40B4-BE49-F238E27FC236}">
                    <a16:creationId xmlns:a16="http://schemas.microsoft.com/office/drawing/2014/main" id="{81E3A6F6-EF82-D64F-AAA3-3F91C886FB2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613</a:t>
                </a:r>
                <a:endParaRPr lang="en-US" altLang="en-US" dirty="0"/>
              </a:p>
            </p:txBody>
          </p:sp>
          <p:sp>
            <p:nvSpPr>
              <p:cNvPr id="72716" name="Text Box 28">
                <a:extLst>
                  <a:ext uri="{FF2B5EF4-FFF2-40B4-BE49-F238E27FC236}">
                    <a16:creationId xmlns:a16="http://schemas.microsoft.com/office/drawing/2014/main" id="{F3230541-570B-E54B-B9F3-06A846DAD8C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576</a:t>
                </a:r>
                <a:endParaRPr lang="en-US" altLang="en-US" dirty="0"/>
              </a:p>
            </p:txBody>
          </p:sp>
        </p:grpSp>
      </p:grp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Number Placeholder 5">
            <a:extLst>
              <a:ext uri="{FF2B5EF4-FFF2-40B4-BE49-F238E27FC236}">
                <a16:creationId xmlns:a16="http://schemas.microsoft.com/office/drawing/2014/main" id="{F18AD5D4-C2B0-A84D-8408-D2BFC3C74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47A33CB-6E43-2F45-9776-2114C52A8BCF}" type="slidenum">
              <a:rPr lang="en-US" altLang="en-US"/>
              <a:pPr/>
              <a:t>36</a:t>
            </a:fld>
            <a:endParaRPr lang="en-US" altLang="en-US" dirty="0"/>
          </a:p>
        </p:txBody>
      </p:sp>
      <p:grpSp>
        <p:nvGrpSpPr>
          <p:cNvPr id="74768" name="Group 16">
            <a:extLst>
              <a:ext uri="{FF2B5EF4-FFF2-40B4-BE49-F238E27FC236}">
                <a16:creationId xmlns:a16="http://schemas.microsoft.com/office/drawing/2014/main" id="{60A3A610-F6DA-9C45-B526-701BF38B9EF7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7200"/>
            <a:ext cx="8229600" cy="5708650"/>
            <a:chOff x="287" y="288"/>
            <a:chExt cx="5184" cy="3596"/>
          </a:xfrm>
        </p:grpSpPr>
        <p:sp>
          <p:nvSpPr>
            <p:cNvPr id="74756" name="Rectangle 2">
              <a:extLst>
                <a:ext uri="{FF2B5EF4-FFF2-40B4-BE49-F238E27FC236}">
                  <a16:creationId xmlns:a16="http://schemas.microsoft.com/office/drawing/2014/main" id="{7B049D17-726D-5648-B36B-1CAF5B6D86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8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Types of Proprioceptors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74765" name="Text Box 6">
              <a:extLst>
                <a:ext uri="{FF2B5EF4-FFF2-40B4-BE49-F238E27FC236}">
                  <a16:creationId xmlns:a16="http://schemas.microsoft.com/office/drawing/2014/main" id="{A71F73E1-B608-C34B-BFDF-D317A83888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575" cy="8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Muscle spindles in skeletal muscles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Tendon organs in tendons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Joint kinesthetic receptors in synovial joint capsules</a:t>
              </a:r>
            </a:p>
            <a:p>
              <a:pPr eaLnBrk="1" hangingPunct="1">
                <a:lnSpc>
                  <a:spcPct val="85000"/>
                </a:lnSpc>
                <a:spcAft>
                  <a:spcPct val="50000"/>
                </a:spcAft>
                <a:buSzPct val="80000"/>
                <a:buFontTx/>
                <a:buChar char="•"/>
              </a:pPr>
              <a:r>
                <a:rPr lang="en-US" altLang="en-US" dirty="0"/>
                <a:t>Specialized hair cells in the vestibular system within the inner ear</a:t>
              </a:r>
            </a:p>
          </p:txBody>
        </p:sp>
        <p:grpSp>
          <p:nvGrpSpPr>
            <p:cNvPr id="74758" name="Group 26">
              <a:extLst>
                <a:ext uri="{FF2B5EF4-FFF2-40B4-BE49-F238E27FC236}">
                  <a16:creationId xmlns:a16="http://schemas.microsoft.com/office/drawing/2014/main" id="{57D8CAF1-EAAB-A240-9997-F70DA06230E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74759" name="Rectangle 27">
                <a:extLst>
                  <a:ext uri="{FF2B5EF4-FFF2-40B4-BE49-F238E27FC236}">
                    <a16:creationId xmlns:a16="http://schemas.microsoft.com/office/drawing/2014/main" id="{57E22C10-6B6C-B94A-B23C-1A9FE38933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74760" name="Rectangle 28">
                <a:extLst>
                  <a:ext uri="{FF2B5EF4-FFF2-40B4-BE49-F238E27FC236}">
                    <a16:creationId xmlns:a16="http://schemas.microsoft.com/office/drawing/2014/main" id="{8E8123A7-1B5D-9A4A-B40E-272D8BCA73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74761" name="Rectangle 29">
                <a:extLst>
                  <a:ext uri="{FF2B5EF4-FFF2-40B4-BE49-F238E27FC236}">
                    <a16:creationId xmlns:a16="http://schemas.microsoft.com/office/drawing/2014/main" id="{4EBD4244-E202-3946-ACF2-BCA5AC71BB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74762" name="Text Box 30">
                <a:extLst>
                  <a:ext uri="{FF2B5EF4-FFF2-40B4-BE49-F238E27FC236}">
                    <a16:creationId xmlns:a16="http://schemas.microsoft.com/office/drawing/2014/main" id="{069DFB1B-A21C-8043-B112-C73A53DA95F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553</a:t>
                </a:r>
                <a:endParaRPr lang="en-US" altLang="en-US" dirty="0"/>
              </a:p>
            </p:txBody>
          </p:sp>
          <p:sp>
            <p:nvSpPr>
              <p:cNvPr id="74763" name="Text Box 31">
                <a:extLst>
                  <a:ext uri="{FF2B5EF4-FFF2-40B4-BE49-F238E27FC236}">
                    <a16:creationId xmlns:a16="http://schemas.microsoft.com/office/drawing/2014/main" id="{BE773F14-25E5-7449-9E44-3776EE75FC2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613</a:t>
                </a:r>
                <a:endParaRPr lang="en-US" altLang="en-US" dirty="0"/>
              </a:p>
            </p:txBody>
          </p:sp>
          <p:sp>
            <p:nvSpPr>
              <p:cNvPr id="74764" name="Text Box 32">
                <a:extLst>
                  <a:ext uri="{FF2B5EF4-FFF2-40B4-BE49-F238E27FC236}">
                    <a16:creationId xmlns:a16="http://schemas.microsoft.com/office/drawing/2014/main" id="{C9318252-2BC8-2A46-9569-2E098B4EBC4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576</a:t>
                </a:r>
                <a:endParaRPr lang="en-US" altLang="en-US" dirty="0"/>
              </a:p>
            </p:txBody>
          </p:sp>
        </p:grpSp>
      </p:grpSp>
      <p:sp>
        <p:nvSpPr>
          <p:cNvPr id="2" name="Text Box 7">
            <a:extLst>
              <a:ext uri="{FF2B5EF4-FFF2-40B4-BE49-F238E27FC236}">
                <a16:creationId xmlns:a16="http://schemas.microsoft.com/office/drawing/2014/main" id="{D76724E3-93C5-A62A-E06F-085060EC80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9107" y="3041137"/>
            <a:ext cx="4726220" cy="823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1860"/>
              </a:lnSpc>
            </a:pPr>
            <a:r>
              <a:rPr lang="en-US" altLang="en-US" dirty="0">
                <a:solidFill>
                  <a:srgbClr val="941100"/>
                </a:solidFill>
              </a:rPr>
              <a:t>Synovial joint = a joint surrounded by a thick, flexible membrane into which a viscous fluid is secreted to provide lubrication.</a:t>
            </a:r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Number Placeholder 5">
            <a:extLst>
              <a:ext uri="{FF2B5EF4-FFF2-40B4-BE49-F238E27FC236}">
                <a16:creationId xmlns:a16="http://schemas.microsoft.com/office/drawing/2014/main" id="{F2685153-6E8A-E442-B696-1F2F41CA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3E39DB0-EF24-9A41-93A5-432BFBE903BC}" type="slidenum">
              <a:rPr lang="en-US" altLang="en-US"/>
              <a:pPr/>
              <a:t>37</a:t>
            </a:fld>
            <a:endParaRPr lang="en-US" altLang="en-US" dirty="0"/>
          </a:p>
        </p:txBody>
      </p:sp>
      <p:grpSp>
        <p:nvGrpSpPr>
          <p:cNvPr id="76803" name="Group 42">
            <a:extLst>
              <a:ext uri="{FF2B5EF4-FFF2-40B4-BE49-F238E27FC236}">
                <a16:creationId xmlns:a16="http://schemas.microsoft.com/office/drawing/2014/main" id="{C964A358-6D71-F242-9A74-27579DA06843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76804" name="Rectangle 2">
              <a:extLst>
                <a:ext uri="{FF2B5EF4-FFF2-40B4-BE49-F238E27FC236}">
                  <a16:creationId xmlns:a16="http://schemas.microsoft.com/office/drawing/2014/main" id="{EC406741-E0CB-3E46-8A1D-D961BE0060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Muscle Spindles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76805" name="Group 29">
              <a:extLst>
                <a:ext uri="{FF2B5EF4-FFF2-40B4-BE49-F238E27FC236}">
                  <a16:creationId xmlns:a16="http://schemas.microsoft.com/office/drawing/2014/main" id="{2230D7C7-C453-9A4E-AEC3-86759FD119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0"/>
              <a:ext cx="4908" cy="2071"/>
              <a:chOff x="515" y="970"/>
              <a:chExt cx="4908" cy="2071"/>
            </a:xfrm>
          </p:grpSpPr>
          <p:sp>
            <p:nvSpPr>
              <p:cNvPr id="76817" name="Text Box 6">
                <a:extLst>
                  <a:ext uri="{FF2B5EF4-FFF2-40B4-BE49-F238E27FC236}">
                    <a16:creationId xmlns:a16="http://schemas.microsoft.com/office/drawing/2014/main" id="{9DDDB8DB-30EF-9C49-9A93-DCD537414BD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0"/>
                <a:ext cx="4908" cy="12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Aft>
                    <a:spcPct val="50000"/>
                  </a:spcAft>
                  <a:buSzPct val="80000"/>
                  <a:buFontTx/>
                  <a:buChar char="•"/>
                </a:pPr>
                <a:r>
                  <a:rPr lang="en-US" altLang="en-US" dirty="0"/>
                  <a:t>Muscle spindles monitor changes in skeletal muscles length to control stretch reflexes.</a:t>
                </a:r>
              </a:p>
              <a:p>
                <a:pPr eaLnBrk="1" hangingPunct="1">
                  <a:lnSpc>
                    <a:spcPct val="85000"/>
                  </a:lnSpc>
                  <a:spcAft>
                    <a:spcPct val="50000"/>
                  </a:spcAft>
                  <a:buSzPct val="80000"/>
                  <a:buFontTx/>
                  <a:buChar char="•"/>
                </a:pPr>
                <a:r>
                  <a:rPr lang="en-US" altLang="en-US" dirty="0"/>
                  <a:t>The brain establishes muscle tone by adjusting how vigorously muscle spindles respond to the stretching of skeletal muscles.</a:t>
                </a:r>
              </a:p>
              <a:p>
                <a:pPr eaLnBrk="1" hangingPunct="1">
                  <a:lnSpc>
                    <a:spcPct val="85000"/>
                  </a:lnSpc>
                  <a:spcAft>
                    <a:spcPct val="50000"/>
                  </a:spcAft>
                  <a:buSzPct val="80000"/>
                  <a:buFontTx/>
                  <a:buChar char="•"/>
                </a:pPr>
                <a:r>
                  <a:rPr lang="en-US" altLang="en-US" dirty="0"/>
                  <a:t>A muscle spindle has slowly-adapting sensory nerve endings wrapped around 4 to 10 intrafusal muscle fibers.</a:t>
                </a:r>
              </a:p>
            </p:txBody>
          </p:sp>
          <p:sp>
            <p:nvSpPr>
              <p:cNvPr id="76818" name="Text Box 16">
                <a:extLst>
                  <a:ext uri="{FF2B5EF4-FFF2-40B4-BE49-F238E27FC236}">
                    <a16:creationId xmlns:a16="http://schemas.microsoft.com/office/drawing/2014/main" id="{3757F417-A4E9-A54B-B942-A9189994930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55" y="2167"/>
                <a:ext cx="2857" cy="8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en-US" dirty="0">
                    <a:solidFill>
                      <a:srgbClr val="941100"/>
                    </a:solidFill>
                  </a:rPr>
                  <a:t>Muscle spindle = a stretch receptor found in vertebrate muscle.</a:t>
                </a:r>
              </a:p>
              <a:p>
                <a:pPr algn="ctr" eaLnBrk="1" hangingPunct="1">
                  <a:lnSpc>
                    <a:spcPts val="1860"/>
                  </a:lnSpc>
                  <a:spcBef>
                    <a:spcPts val="600"/>
                  </a:spcBef>
                  <a:spcAft>
                    <a:spcPts val="0"/>
                  </a:spcAft>
                </a:pPr>
                <a:r>
                  <a:rPr lang="en-US" altLang="en-US" dirty="0">
                    <a:solidFill>
                      <a:srgbClr val="941100"/>
                    </a:solidFill>
                  </a:rPr>
                  <a:t>Intrafusal muscle fibers = skeletal muscle fibers that make-up a muscle spindle and innervated by gamma motor neurons.</a:t>
                </a:r>
              </a:p>
            </p:txBody>
          </p:sp>
        </p:grpSp>
        <p:grpSp>
          <p:nvGrpSpPr>
            <p:cNvPr id="76806" name="Group 31">
              <a:extLst>
                <a:ext uri="{FF2B5EF4-FFF2-40B4-BE49-F238E27FC236}">
                  <a16:creationId xmlns:a16="http://schemas.microsoft.com/office/drawing/2014/main" id="{C9BC021F-CE01-7946-BC37-456D7799172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2994" cy="213"/>
              <a:chOff x="582" y="3671"/>
              <a:chExt cx="2994" cy="213"/>
            </a:xfrm>
          </p:grpSpPr>
          <p:grpSp>
            <p:nvGrpSpPr>
              <p:cNvPr id="76807" name="Group 32">
                <a:extLst>
                  <a:ext uri="{FF2B5EF4-FFF2-40B4-BE49-F238E27FC236}">
                    <a16:creationId xmlns:a16="http://schemas.microsoft.com/office/drawing/2014/main" id="{8185F40A-4831-1341-9FEB-F9E38B6CAE7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76811" name="Rectangle 33">
                  <a:extLst>
                    <a:ext uri="{FF2B5EF4-FFF2-40B4-BE49-F238E27FC236}">
                      <a16:creationId xmlns:a16="http://schemas.microsoft.com/office/drawing/2014/main" id="{04FCBD4C-E036-F848-9938-4058A82E17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76812" name="Rectangle 34">
                  <a:extLst>
                    <a:ext uri="{FF2B5EF4-FFF2-40B4-BE49-F238E27FC236}">
                      <a16:creationId xmlns:a16="http://schemas.microsoft.com/office/drawing/2014/main" id="{28CBE4AD-2A76-6A4B-A352-698D4AD345B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76813" name="Rectangle 35">
                  <a:extLst>
                    <a:ext uri="{FF2B5EF4-FFF2-40B4-BE49-F238E27FC236}">
                      <a16:creationId xmlns:a16="http://schemas.microsoft.com/office/drawing/2014/main" id="{8112A9D4-7193-8B41-AE76-9548263FA9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76814" name="Text Box 36">
                  <a:extLst>
                    <a:ext uri="{FF2B5EF4-FFF2-40B4-BE49-F238E27FC236}">
                      <a16:creationId xmlns:a16="http://schemas.microsoft.com/office/drawing/2014/main" id="{4CCA5D8C-FD36-CA4A-BF48-54FE86247A3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/>
                    <a:t>Page 553</a:t>
                  </a:r>
                  <a:endParaRPr lang="en-US" altLang="en-US" dirty="0"/>
                </a:p>
              </p:txBody>
            </p:sp>
            <p:sp>
              <p:nvSpPr>
                <p:cNvPr id="76815" name="Text Box 37">
                  <a:extLst>
                    <a:ext uri="{FF2B5EF4-FFF2-40B4-BE49-F238E27FC236}">
                      <a16:creationId xmlns:a16="http://schemas.microsoft.com/office/drawing/2014/main" id="{28AF8AF8-A519-BD4E-B421-C0EC7877B53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/>
                    <a:t>Page 613</a:t>
                  </a:r>
                  <a:endParaRPr lang="en-US" altLang="en-US" dirty="0"/>
                </a:p>
              </p:txBody>
            </p:sp>
            <p:sp>
              <p:nvSpPr>
                <p:cNvPr id="76816" name="Text Box 38">
                  <a:extLst>
                    <a:ext uri="{FF2B5EF4-FFF2-40B4-BE49-F238E27FC236}">
                      <a16:creationId xmlns:a16="http://schemas.microsoft.com/office/drawing/2014/main" id="{1F437A1C-3E83-FC4F-8D1E-F256FB9A77C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/>
                    <a:t>Page 576</a:t>
                  </a:r>
                  <a:endParaRPr lang="en-US" altLang="en-US" dirty="0"/>
                </a:p>
              </p:txBody>
            </p:sp>
          </p:grpSp>
          <p:grpSp>
            <p:nvGrpSpPr>
              <p:cNvPr id="76808" name="Group 39">
                <a:extLst>
                  <a:ext uri="{FF2B5EF4-FFF2-40B4-BE49-F238E27FC236}">
                    <a16:creationId xmlns:a16="http://schemas.microsoft.com/office/drawing/2014/main" id="{5169974A-34B7-F842-AA3E-11AFD0F0B9A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5" y="3671"/>
                <a:ext cx="731" cy="213"/>
                <a:chOff x="3190" y="3671"/>
                <a:chExt cx="731" cy="213"/>
              </a:xfrm>
            </p:grpSpPr>
            <p:sp>
              <p:nvSpPr>
                <p:cNvPr id="76809" name="Rectangle 40">
                  <a:extLst>
                    <a:ext uri="{FF2B5EF4-FFF2-40B4-BE49-F238E27FC236}">
                      <a16:creationId xmlns:a16="http://schemas.microsoft.com/office/drawing/2014/main" id="{157EBB5B-617E-534B-A634-4DDDFA6A13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90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76810" name="Text Box 41">
                  <a:extLst>
                    <a:ext uri="{FF2B5EF4-FFF2-40B4-BE49-F238E27FC236}">
                      <a16:creationId xmlns:a16="http://schemas.microsoft.com/office/drawing/2014/main" id="{06881F34-E4FF-7547-8DAD-88E0D4A38BF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236" y="3687"/>
                  <a:ext cx="642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/>
                    <a:t>Figure 16.4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Number Placeholder 5">
            <a:extLst>
              <a:ext uri="{FF2B5EF4-FFF2-40B4-BE49-F238E27FC236}">
                <a16:creationId xmlns:a16="http://schemas.microsoft.com/office/drawing/2014/main" id="{2E4A0051-D7F9-D848-BEBB-3D1038D11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BB16770-FE2D-D848-A556-371BC421AB0C}" type="slidenum">
              <a:rPr lang="en-US" altLang="en-US"/>
              <a:pPr/>
              <a:t>38</a:t>
            </a:fld>
            <a:endParaRPr lang="en-US" altLang="en-US" dirty="0"/>
          </a:p>
        </p:txBody>
      </p:sp>
      <p:grpSp>
        <p:nvGrpSpPr>
          <p:cNvPr id="78851" name="Group 35">
            <a:extLst>
              <a:ext uri="{FF2B5EF4-FFF2-40B4-BE49-F238E27FC236}">
                <a16:creationId xmlns:a16="http://schemas.microsoft.com/office/drawing/2014/main" id="{7A1744B7-ACEC-1B49-BEC5-C02D6E6DB515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78852" name="Rectangle 2">
              <a:extLst>
                <a:ext uri="{FF2B5EF4-FFF2-40B4-BE49-F238E27FC236}">
                  <a16:creationId xmlns:a16="http://schemas.microsoft.com/office/drawing/2014/main" id="{41885776-20A9-E44A-8272-50B622A0B7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Muscle Spindles </a:t>
              </a:r>
              <a:r>
                <a:rPr lang="en-US" altLang="en-US" sz="2200" dirty="0">
                  <a:solidFill>
                    <a:srgbClr val="333333"/>
                  </a:solidFill>
                </a:rPr>
                <a:t>(continued)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78853" name="Text Box 6">
              <a:extLst>
                <a:ext uri="{FF2B5EF4-FFF2-40B4-BE49-F238E27FC236}">
                  <a16:creationId xmlns:a16="http://schemas.microsoft.com/office/drawing/2014/main" id="{1CC4083A-7E2F-AB4F-BE27-BFF47E174D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735" cy="1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Muscle spindles are interspersed among skeletal muscle fibers and are aligned parallel with them.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They are densest in the skeletal muscles that control fine movements such as those of the hands.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Fewer muscle spindles are found in the skeletal muscles involved in coarse movements such as the major muscle groups of the arms and legs.</a:t>
              </a:r>
            </a:p>
            <a:p>
              <a:pPr eaLnBrk="1" hangingPunct="1">
                <a:lnSpc>
                  <a:spcPct val="85000"/>
                </a:lnSpc>
                <a:spcAft>
                  <a:spcPct val="50000"/>
                </a:spcAft>
                <a:buSzPct val="80000"/>
                <a:buFontTx/>
                <a:buChar char="•"/>
              </a:pPr>
              <a:r>
                <a:rPr lang="en-US" altLang="en-US" dirty="0"/>
                <a:t>The tiny muscles of the inner ear are the only skeletal muscles that do not have muscle spindles.</a:t>
              </a:r>
            </a:p>
          </p:txBody>
        </p:sp>
        <p:grpSp>
          <p:nvGrpSpPr>
            <p:cNvPr id="78854" name="Group 24">
              <a:extLst>
                <a:ext uri="{FF2B5EF4-FFF2-40B4-BE49-F238E27FC236}">
                  <a16:creationId xmlns:a16="http://schemas.microsoft.com/office/drawing/2014/main" id="{DEB5EB56-9035-D846-9BD5-DD0C0156EE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2994" cy="213"/>
              <a:chOff x="582" y="3671"/>
              <a:chExt cx="2994" cy="213"/>
            </a:xfrm>
          </p:grpSpPr>
          <p:grpSp>
            <p:nvGrpSpPr>
              <p:cNvPr id="78855" name="Group 25">
                <a:extLst>
                  <a:ext uri="{FF2B5EF4-FFF2-40B4-BE49-F238E27FC236}">
                    <a16:creationId xmlns:a16="http://schemas.microsoft.com/office/drawing/2014/main" id="{2755E036-D03E-E145-9D80-E4A0952DB36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78859" name="Rectangle 26">
                  <a:extLst>
                    <a:ext uri="{FF2B5EF4-FFF2-40B4-BE49-F238E27FC236}">
                      <a16:creationId xmlns:a16="http://schemas.microsoft.com/office/drawing/2014/main" id="{E5196D8B-3713-F74B-9BAD-AB901D94E5C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78860" name="Rectangle 27">
                  <a:extLst>
                    <a:ext uri="{FF2B5EF4-FFF2-40B4-BE49-F238E27FC236}">
                      <a16:creationId xmlns:a16="http://schemas.microsoft.com/office/drawing/2014/main" id="{7EB3D247-305E-214B-8DC1-5016F34C2F5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78861" name="Rectangle 28">
                  <a:extLst>
                    <a:ext uri="{FF2B5EF4-FFF2-40B4-BE49-F238E27FC236}">
                      <a16:creationId xmlns:a16="http://schemas.microsoft.com/office/drawing/2014/main" id="{3E07B774-5E30-D541-B847-CD2A1848AE9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78862" name="Text Box 29">
                  <a:extLst>
                    <a:ext uri="{FF2B5EF4-FFF2-40B4-BE49-F238E27FC236}">
                      <a16:creationId xmlns:a16="http://schemas.microsoft.com/office/drawing/2014/main" id="{A3ADDD7C-B4FF-E748-A786-64E503C0B27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/>
                    <a:t>Page 553</a:t>
                  </a:r>
                  <a:endParaRPr lang="en-US" altLang="en-US" dirty="0"/>
                </a:p>
              </p:txBody>
            </p:sp>
            <p:sp>
              <p:nvSpPr>
                <p:cNvPr id="78863" name="Text Box 30">
                  <a:extLst>
                    <a:ext uri="{FF2B5EF4-FFF2-40B4-BE49-F238E27FC236}">
                      <a16:creationId xmlns:a16="http://schemas.microsoft.com/office/drawing/2014/main" id="{81D6E193-BE60-C147-B8FA-4D48187D12B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/>
                    <a:t>Page 613</a:t>
                  </a:r>
                  <a:endParaRPr lang="en-US" altLang="en-US" dirty="0"/>
                </a:p>
              </p:txBody>
            </p:sp>
            <p:sp>
              <p:nvSpPr>
                <p:cNvPr id="78864" name="Text Box 31">
                  <a:extLst>
                    <a:ext uri="{FF2B5EF4-FFF2-40B4-BE49-F238E27FC236}">
                      <a16:creationId xmlns:a16="http://schemas.microsoft.com/office/drawing/2014/main" id="{B9FB1042-9DFC-2443-80F7-6B4821F084E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/>
                    <a:t>Page 576</a:t>
                  </a:r>
                  <a:endParaRPr lang="en-US" altLang="en-US" dirty="0"/>
                </a:p>
              </p:txBody>
            </p:sp>
          </p:grpSp>
          <p:grpSp>
            <p:nvGrpSpPr>
              <p:cNvPr id="78856" name="Group 32">
                <a:extLst>
                  <a:ext uri="{FF2B5EF4-FFF2-40B4-BE49-F238E27FC236}">
                    <a16:creationId xmlns:a16="http://schemas.microsoft.com/office/drawing/2014/main" id="{8395DE9B-6987-5A4F-AF3A-00569E655B0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5" y="3671"/>
                <a:ext cx="731" cy="213"/>
                <a:chOff x="3190" y="3671"/>
                <a:chExt cx="731" cy="213"/>
              </a:xfrm>
            </p:grpSpPr>
            <p:sp>
              <p:nvSpPr>
                <p:cNvPr id="78857" name="Rectangle 33">
                  <a:extLst>
                    <a:ext uri="{FF2B5EF4-FFF2-40B4-BE49-F238E27FC236}">
                      <a16:creationId xmlns:a16="http://schemas.microsoft.com/office/drawing/2014/main" id="{356569B4-880C-0D47-A0C8-6178124599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90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78858" name="Text Box 34">
                  <a:extLst>
                    <a:ext uri="{FF2B5EF4-FFF2-40B4-BE49-F238E27FC236}">
                      <a16:creationId xmlns:a16="http://schemas.microsoft.com/office/drawing/2014/main" id="{B769FC02-580B-D244-AA79-DB30450E2BF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236" y="3687"/>
                  <a:ext cx="642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/>
                    <a:t>Figure 16.4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Number Placeholder 5">
            <a:extLst>
              <a:ext uri="{FF2B5EF4-FFF2-40B4-BE49-F238E27FC236}">
                <a16:creationId xmlns:a16="http://schemas.microsoft.com/office/drawing/2014/main" id="{67D640A7-7F82-6748-ADE0-26CE56B34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A6DC878-A177-C148-8855-0838662DB006}" type="slidenum">
              <a:rPr lang="en-US" altLang="en-US"/>
              <a:pPr/>
              <a:t>39</a:t>
            </a:fld>
            <a:endParaRPr lang="en-US" altLang="en-US" dirty="0"/>
          </a:p>
        </p:txBody>
      </p:sp>
      <p:grpSp>
        <p:nvGrpSpPr>
          <p:cNvPr id="80899" name="Group 35">
            <a:extLst>
              <a:ext uri="{FF2B5EF4-FFF2-40B4-BE49-F238E27FC236}">
                <a16:creationId xmlns:a16="http://schemas.microsoft.com/office/drawing/2014/main" id="{F5423E8D-3689-7940-A18E-AF82F0E5A2A9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80900" name="Rectangle 2">
              <a:extLst>
                <a:ext uri="{FF2B5EF4-FFF2-40B4-BE49-F238E27FC236}">
                  <a16:creationId xmlns:a16="http://schemas.microsoft.com/office/drawing/2014/main" id="{7FAC1B62-3B53-4243-B519-D5600AF631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Muscle Spindles </a:t>
              </a:r>
              <a:r>
                <a:rPr lang="en-US" altLang="en-US" sz="2200" dirty="0">
                  <a:solidFill>
                    <a:srgbClr val="333333"/>
                  </a:solidFill>
                </a:rPr>
                <a:t>(continued)</a:t>
              </a:r>
            </a:p>
          </p:txBody>
        </p:sp>
        <p:sp>
          <p:nvSpPr>
            <p:cNvPr id="80901" name="Text Box 6">
              <a:extLst>
                <a:ext uri="{FF2B5EF4-FFF2-40B4-BE49-F238E27FC236}">
                  <a16:creationId xmlns:a16="http://schemas.microsoft.com/office/drawing/2014/main" id="{E2754045-7F39-CA4C-AB4D-FF316EDFC5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423" cy="1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86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A sudden and prolonged stretching of the intrafusal muscle fibers stimulates the sensory nerve endings of the muscle spindles.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Action potentials propagate to the primary somatosensory area of the cerebral cortex to enable the conscious awareness of limb posi-tions and movements.</a:t>
              </a:r>
            </a:p>
            <a:p>
              <a:pPr eaLnBrk="1" hangingPunct="1">
                <a:lnSpc>
                  <a:spcPct val="85000"/>
                </a:lnSpc>
                <a:spcAft>
                  <a:spcPct val="50000"/>
                </a:spcAft>
                <a:buSzPct val="80000"/>
                <a:buFontTx/>
                <a:buChar char="•"/>
              </a:pPr>
              <a:r>
                <a:rPr lang="en-US" altLang="en-US" dirty="0"/>
                <a:t>Action potentials also propagate to the cerebellum that is involve-ed in the coordination of skeletal muscle contractions.</a:t>
              </a:r>
            </a:p>
          </p:txBody>
        </p:sp>
        <p:grpSp>
          <p:nvGrpSpPr>
            <p:cNvPr id="80902" name="Group 24">
              <a:extLst>
                <a:ext uri="{FF2B5EF4-FFF2-40B4-BE49-F238E27FC236}">
                  <a16:creationId xmlns:a16="http://schemas.microsoft.com/office/drawing/2014/main" id="{A479B859-DB1A-5646-88A2-CCE0BFE154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2994" cy="213"/>
              <a:chOff x="582" y="3671"/>
              <a:chExt cx="2994" cy="213"/>
            </a:xfrm>
          </p:grpSpPr>
          <p:grpSp>
            <p:nvGrpSpPr>
              <p:cNvPr id="80903" name="Group 25">
                <a:extLst>
                  <a:ext uri="{FF2B5EF4-FFF2-40B4-BE49-F238E27FC236}">
                    <a16:creationId xmlns:a16="http://schemas.microsoft.com/office/drawing/2014/main" id="{77E84A10-2419-5D4A-AC8F-57A52E90E5D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80907" name="Rectangle 26">
                  <a:extLst>
                    <a:ext uri="{FF2B5EF4-FFF2-40B4-BE49-F238E27FC236}">
                      <a16:creationId xmlns:a16="http://schemas.microsoft.com/office/drawing/2014/main" id="{8B419060-FD93-AF4B-8B34-DD2B05068F6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80908" name="Rectangle 27">
                  <a:extLst>
                    <a:ext uri="{FF2B5EF4-FFF2-40B4-BE49-F238E27FC236}">
                      <a16:creationId xmlns:a16="http://schemas.microsoft.com/office/drawing/2014/main" id="{C827B168-C9A3-ED41-9DD3-E7C7CD7A84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80909" name="Rectangle 28">
                  <a:extLst>
                    <a:ext uri="{FF2B5EF4-FFF2-40B4-BE49-F238E27FC236}">
                      <a16:creationId xmlns:a16="http://schemas.microsoft.com/office/drawing/2014/main" id="{62A296C5-E61D-C548-8F7F-9125463B625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80910" name="Text Box 29">
                  <a:extLst>
                    <a:ext uri="{FF2B5EF4-FFF2-40B4-BE49-F238E27FC236}">
                      <a16:creationId xmlns:a16="http://schemas.microsoft.com/office/drawing/2014/main" id="{44B6E245-DE89-B940-8456-B04A5E10FE8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/>
                    <a:t>Page 553</a:t>
                  </a:r>
                  <a:endParaRPr lang="en-US" altLang="en-US" dirty="0"/>
                </a:p>
              </p:txBody>
            </p:sp>
            <p:sp>
              <p:nvSpPr>
                <p:cNvPr id="80911" name="Text Box 30">
                  <a:extLst>
                    <a:ext uri="{FF2B5EF4-FFF2-40B4-BE49-F238E27FC236}">
                      <a16:creationId xmlns:a16="http://schemas.microsoft.com/office/drawing/2014/main" id="{6DA79621-D544-B14D-9663-231993A32F2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/>
                    <a:t>Page 613</a:t>
                  </a:r>
                  <a:endParaRPr lang="en-US" altLang="en-US" dirty="0"/>
                </a:p>
              </p:txBody>
            </p:sp>
            <p:sp>
              <p:nvSpPr>
                <p:cNvPr id="80912" name="Text Box 31">
                  <a:extLst>
                    <a:ext uri="{FF2B5EF4-FFF2-40B4-BE49-F238E27FC236}">
                      <a16:creationId xmlns:a16="http://schemas.microsoft.com/office/drawing/2014/main" id="{A9489EDC-82F0-EA44-8793-8C02B58311C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/>
                    <a:t>Page 576</a:t>
                  </a:r>
                  <a:endParaRPr lang="en-US" altLang="en-US" dirty="0"/>
                </a:p>
              </p:txBody>
            </p:sp>
          </p:grpSp>
          <p:grpSp>
            <p:nvGrpSpPr>
              <p:cNvPr id="80904" name="Group 32">
                <a:extLst>
                  <a:ext uri="{FF2B5EF4-FFF2-40B4-BE49-F238E27FC236}">
                    <a16:creationId xmlns:a16="http://schemas.microsoft.com/office/drawing/2014/main" id="{F39C3B27-EC21-8B4E-9F66-D6D952C4884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5" y="3671"/>
                <a:ext cx="731" cy="213"/>
                <a:chOff x="3190" y="3671"/>
                <a:chExt cx="731" cy="213"/>
              </a:xfrm>
            </p:grpSpPr>
            <p:sp>
              <p:nvSpPr>
                <p:cNvPr id="80905" name="Rectangle 33">
                  <a:extLst>
                    <a:ext uri="{FF2B5EF4-FFF2-40B4-BE49-F238E27FC236}">
                      <a16:creationId xmlns:a16="http://schemas.microsoft.com/office/drawing/2014/main" id="{AA38DCF5-67F9-184E-8410-D0B18E6B668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90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80906" name="Text Box 34">
                  <a:extLst>
                    <a:ext uri="{FF2B5EF4-FFF2-40B4-BE49-F238E27FC236}">
                      <a16:creationId xmlns:a16="http://schemas.microsoft.com/office/drawing/2014/main" id="{36965D8D-CDC0-A24E-9EF3-ABB090E53B6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236" y="3687"/>
                  <a:ext cx="642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/>
                    <a:t>Figure 16.4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Number Placeholder 5">
            <a:extLst>
              <a:ext uri="{FF2B5EF4-FFF2-40B4-BE49-F238E27FC236}">
                <a16:creationId xmlns:a16="http://schemas.microsoft.com/office/drawing/2014/main" id="{1B186E83-7F59-FE46-85E5-78E445C91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7F1E796-90D2-1446-B674-A371E6B28383}" type="slidenum">
              <a:rPr lang="en-US" altLang="en-US"/>
              <a:pPr/>
              <a:t>40</a:t>
            </a:fld>
            <a:endParaRPr lang="en-US" altLang="en-US" dirty="0"/>
          </a:p>
        </p:txBody>
      </p:sp>
      <p:grpSp>
        <p:nvGrpSpPr>
          <p:cNvPr id="82947" name="Group 45">
            <a:extLst>
              <a:ext uri="{FF2B5EF4-FFF2-40B4-BE49-F238E27FC236}">
                <a16:creationId xmlns:a16="http://schemas.microsoft.com/office/drawing/2014/main" id="{7D43AE35-9913-B242-BC0F-766F1FB7DF5A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82948" name="Rectangle 2">
              <a:extLst>
                <a:ext uri="{FF2B5EF4-FFF2-40B4-BE49-F238E27FC236}">
                  <a16:creationId xmlns:a16="http://schemas.microsoft.com/office/drawing/2014/main" id="{8CFC841E-D96C-2040-974A-7C7C1C7CC5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Muscle Spindles </a:t>
              </a:r>
              <a:r>
                <a:rPr lang="en-US" altLang="en-US" sz="2200" dirty="0">
                  <a:solidFill>
                    <a:srgbClr val="333333"/>
                  </a:solidFill>
                </a:rPr>
                <a:t>(continued)</a:t>
              </a:r>
            </a:p>
          </p:txBody>
        </p:sp>
        <p:grpSp>
          <p:nvGrpSpPr>
            <p:cNvPr id="82949" name="Group 32">
              <a:extLst>
                <a:ext uri="{FF2B5EF4-FFF2-40B4-BE49-F238E27FC236}">
                  <a16:creationId xmlns:a16="http://schemas.microsoft.com/office/drawing/2014/main" id="{87664402-27AE-C347-9934-4FB73F7AD4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0"/>
              <a:ext cx="4715" cy="1567"/>
              <a:chOff x="515" y="970"/>
              <a:chExt cx="4715" cy="1567"/>
            </a:xfrm>
          </p:grpSpPr>
          <p:sp>
            <p:nvSpPr>
              <p:cNvPr id="82961" name="Text Box 6">
                <a:extLst>
                  <a:ext uri="{FF2B5EF4-FFF2-40B4-BE49-F238E27FC236}">
                    <a16:creationId xmlns:a16="http://schemas.microsoft.com/office/drawing/2014/main" id="{B63918D9-C1FA-784D-B6C2-2385AA52A9B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0"/>
                <a:ext cx="4715" cy="12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Aft>
                    <a:spcPts val="900"/>
                  </a:spcAft>
                  <a:buSzPct val="80000"/>
                  <a:buFontTx/>
                  <a:buChar char="•"/>
                </a:pPr>
                <a:r>
                  <a:rPr lang="en-US" altLang="en-US" dirty="0"/>
                  <a:t>Muscle spindles have gamma motor neurons to adjust the tension of the muscle spindles based on variations in skeletal muscle length.</a:t>
                </a:r>
                <a:endParaRPr lang="en-US" altLang="en-US" dirty="0">
                  <a:solidFill>
                    <a:srgbClr val="FF0000"/>
                  </a:solidFill>
                </a:endParaRPr>
              </a:p>
              <a:p>
                <a:pPr eaLnBrk="1" hangingPunct="1">
                  <a:lnSpc>
                    <a:spcPct val="85000"/>
                  </a:lnSpc>
                  <a:spcAft>
                    <a:spcPts val="900"/>
                  </a:spcAft>
                  <a:buSzPct val="80000"/>
                  <a:buFontTx/>
                  <a:buChar char="•"/>
                </a:pPr>
                <a:r>
                  <a:rPr lang="en-US" altLang="en-US" dirty="0"/>
                  <a:t>When a muscle shortens, gamma motor neurons stimulate the intra-fusal fibers to contract slightly.</a:t>
                </a:r>
              </a:p>
              <a:p>
                <a:pPr eaLnBrk="1" hangingPunct="1">
                  <a:lnSpc>
                    <a:spcPct val="85000"/>
                  </a:lnSpc>
                  <a:spcAft>
                    <a:spcPct val="50000"/>
                  </a:spcAft>
                  <a:buSzPct val="80000"/>
                  <a:buFontTx/>
                  <a:buChar char="•"/>
                </a:pPr>
                <a:r>
                  <a:rPr lang="en-US" altLang="en-US" dirty="0"/>
                  <a:t>Gamma motor neurons keep the intrafusal fibers taut to maintain the sensitivity of the muscle spindles to the stretching of the skeletal mus-cle.</a:t>
                </a:r>
              </a:p>
            </p:txBody>
          </p:sp>
          <p:sp>
            <p:nvSpPr>
              <p:cNvPr id="82962" name="Text Box 25">
                <a:extLst>
                  <a:ext uri="{FF2B5EF4-FFF2-40B4-BE49-F238E27FC236}">
                    <a16:creationId xmlns:a16="http://schemas.microsoft.com/office/drawing/2014/main" id="{19EA9D36-AEEB-7C49-BECB-7844E5D97D2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75" y="2172"/>
                <a:ext cx="2422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</a:pPr>
                <a:r>
                  <a:rPr lang="en-US" altLang="en-US" dirty="0">
                    <a:solidFill>
                      <a:srgbClr val="941100"/>
                    </a:solidFill>
                  </a:rPr>
                  <a:t>Taut = pulled or drawn tight; under tension.</a:t>
                </a:r>
              </a:p>
            </p:txBody>
          </p:sp>
        </p:grpSp>
        <p:grpSp>
          <p:nvGrpSpPr>
            <p:cNvPr id="82950" name="Group 34">
              <a:extLst>
                <a:ext uri="{FF2B5EF4-FFF2-40B4-BE49-F238E27FC236}">
                  <a16:creationId xmlns:a16="http://schemas.microsoft.com/office/drawing/2014/main" id="{AEEA0616-96C3-F448-AF5B-BB2466B7D1D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2994" cy="213"/>
              <a:chOff x="582" y="3671"/>
              <a:chExt cx="2994" cy="213"/>
            </a:xfrm>
          </p:grpSpPr>
          <p:grpSp>
            <p:nvGrpSpPr>
              <p:cNvPr id="82951" name="Group 35">
                <a:extLst>
                  <a:ext uri="{FF2B5EF4-FFF2-40B4-BE49-F238E27FC236}">
                    <a16:creationId xmlns:a16="http://schemas.microsoft.com/office/drawing/2014/main" id="{D7041029-90CB-1C4A-AD2A-81DD5D3102D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82955" name="Rectangle 36">
                  <a:extLst>
                    <a:ext uri="{FF2B5EF4-FFF2-40B4-BE49-F238E27FC236}">
                      <a16:creationId xmlns:a16="http://schemas.microsoft.com/office/drawing/2014/main" id="{78CED4AC-EFAE-E345-A8AF-E45F5C04752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82956" name="Rectangle 37">
                  <a:extLst>
                    <a:ext uri="{FF2B5EF4-FFF2-40B4-BE49-F238E27FC236}">
                      <a16:creationId xmlns:a16="http://schemas.microsoft.com/office/drawing/2014/main" id="{8ED9F45F-5BE8-B849-8F45-8FBCA5C82D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82957" name="Rectangle 38">
                  <a:extLst>
                    <a:ext uri="{FF2B5EF4-FFF2-40B4-BE49-F238E27FC236}">
                      <a16:creationId xmlns:a16="http://schemas.microsoft.com/office/drawing/2014/main" id="{5798D8A5-78BE-5341-AE83-615FA755EF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82958" name="Text Box 39">
                  <a:extLst>
                    <a:ext uri="{FF2B5EF4-FFF2-40B4-BE49-F238E27FC236}">
                      <a16:creationId xmlns:a16="http://schemas.microsoft.com/office/drawing/2014/main" id="{DA06E511-B5B7-A145-8841-E35EC4DE4F0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/>
                    <a:t>Page 553</a:t>
                  </a:r>
                  <a:endParaRPr lang="en-US" altLang="en-US" dirty="0"/>
                </a:p>
              </p:txBody>
            </p:sp>
            <p:sp>
              <p:nvSpPr>
                <p:cNvPr id="82959" name="Text Box 40">
                  <a:extLst>
                    <a:ext uri="{FF2B5EF4-FFF2-40B4-BE49-F238E27FC236}">
                      <a16:creationId xmlns:a16="http://schemas.microsoft.com/office/drawing/2014/main" id="{4CE2A9C2-1E79-D94E-BA76-F63F8D6F6BA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/>
                    <a:t>Page 613</a:t>
                  </a:r>
                  <a:endParaRPr lang="en-US" altLang="en-US" dirty="0"/>
                </a:p>
              </p:txBody>
            </p:sp>
            <p:sp>
              <p:nvSpPr>
                <p:cNvPr id="82960" name="Text Box 41">
                  <a:extLst>
                    <a:ext uri="{FF2B5EF4-FFF2-40B4-BE49-F238E27FC236}">
                      <a16:creationId xmlns:a16="http://schemas.microsoft.com/office/drawing/2014/main" id="{B1EFC65B-A1B2-464C-A80F-32388115E47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/>
                    <a:t>Page 576</a:t>
                  </a:r>
                  <a:endParaRPr lang="en-US" altLang="en-US" dirty="0"/>
                </a:p>
              </p:txBody>
            </p:sp>
          </p:grpSp>
          <p:grpSp>
            <p:nvGrpSpPr>
              <p:cNvPr id="82952" name="Group 42">
                <a:extLst>
                  <a:ext uri="{FF2B5EF4-FFF2-40B4-BE49-F238E27FC236}">
                    <a16:creationId xmlns:a16="http://schemas.microsoft.com/office/drawing/2014/main" id="{5E005EB5-9084-A040-AEA5-54A3DE3A9D9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5" y="3671"/>
                <a:ext cx="731" cy="213"/>
                <a:chOff x="3190" y="3671"/>
                <a:chExt cx="731" cy="213"/>
              </a:xfrm>
            </p:grpSpPr>
            <p:sp>
              <p:nvSpPr>
                <p:cNvPr id="82953" name="Rectangle 43">
                  <a:extLst>
                    <a:ext uri="{FF2B5EF4-FFF2-40B4-BE49-F238E27FC236}">
                      <a16:creationId xmlns:a16="http://schemas.microsoft.com/office/drawing/2014/main" id="{280EE728-ADD5-4E46-9164-BF119E9BD8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90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82954" name="Text Box 44">
                  <a:extLst>
                    <a:ext uri="{FF2B5EF4-FFF2-40B4-BE49-F238E27FC236}">
                      <a16:creationId xmlns:a16="http://schemas.microsoft.com/office/drawing/2014/main" id="{980D2835-5E5B-C045-BEE2-8B4B18E93DA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236" y="3687"/>
                  <a:ext cx="642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/>
                    <a:t>Figure 16.4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Number Placeholder 5">
            <a:extLst>
              <a:ext uri="{FF2B5EF4-FFF2-40B4-BE49-F238E27FC236}">
                <a16:creationId xmlns:a16="http://schemas.microsoft.com/office/drawing/2014/main" id="{6E98F115-2759-6147-9DC7-331B9141F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C42D7D6-AD8D-B14E-AC4B-4685241700F2}" type="slidenum">
              <a:rPr lang="en-US" altLang="en-US"/>
              <a:pPr/>
              <a:t>41</a:t>
            </a:fld>
            <a:endParaRPr lang="en-US" altLang="en-US" dirty="0"/>
          </a:p>
        </p:txBody>
      </p:sp>
      <p:grpSp>
        <p:nvGrpSpPr>
          <p:cNvPr id="84995" name="Group 37">
            <a:extLst>
              <a:ext uri="{FF2B5EF4-FFF2-40B4-BE49-F238E27FC236}">
                <a16:creationId xmlns:a16="http://schemas.microsoft.com/office/drawing/2014/main" id="{E6146794-EFFE-394B-9EE8-2F90918B9454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7200"/>
            <a:ext cx="8229600" cy="5708650"/>
            <a:chOff x="287" y="288"/>
            <a:chExt cx="5184" cy="3596"/>
          </a:xfrm>
        </p:grpSpPr>
        <p:sp>
          <p:nvSpPr>
            <p:cNvPr id="84996" name="Rectangle 2">
              <a:extLst>
                <a:ext uri="{FF2B5EF4-FFF2-40B4-BE49-F238E27FC236}">
                  <a16:creationId xmlns:a16="http://schemas.microsoft.com/office/drawing/2014/main" id="{94AC20DD-EA38-8947-BFCA-D3ACB77048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8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Muscle Spindles </a:t>
              </a:r>
              <a:r>
                <a:rPr lang="en-US" altLang="en-US" sz="2200" dirty="0">
                  <a:solidFill>
                    <a:srgbClr val="333333"/>
                  </a:solidFill>
                </a:rPr>
                <a:t>(continued)</a:t>
              </a:r>
            </a:p>
          </p:txBody>
        </p:sp>
        <p:sp>
          <p:nvSpPr>
            <p:cNvPr id="84997" name="Text Box 6">
              <a:extLst>
                <a:ext uri="{FF2B5EF4-FFF2-40B4-BE49-F238E27FC236}">
                  <a16:creationId xmlns:a16="http://schemas.microsoft.com/office/drawing/2014/main" id="{3382D3F9-437B-FB4B-AEF9-9BB03AE4B7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585" cy="7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86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The intrafusal fibers are surrounded by extrafusal skeletal muscle fibers.</a:t>
              </a:r>
            </a:p>
            <a:p>
              <a:pPr eaLnBrk="1" hangingPunct="1">
                <a:lnSpc>
                  <a:spcPct val="85000"/>
                </a:lnSpc>
                <a:spcAft>
                  <a:spcPct val="50000"/>
                </a:spcAft>
                <a:buSzPct val="80000"/>
                <a:buFontTx/>
                <a:buChar char="•"/>
              </a:pPr>
              <a:r>
                <a:rPr lang="en-US" altLang="en-US" dirty="0"/>
                <a:t>The extrafusal fibers, innervated by alpha motor neurons, are active during stretch reflexes.</a:t>
              </a:r>
            </a:p>
          </p:txBody>
        </p:sp>
        <p:grpSp>
          <p:nvGrpSpPr>
            <p:cNvPr id="84998" name="Group 26">
              <a:extLst>
                <a:ext uri="{FF2B5EF4-FFF2-40B4-BE49-F238E27FC236}">
                  <a16:creationId xmlns:a16="http://schemas.microsoft.com/office/drawing/2014/main" id="{23FA90B4-D1D8-E64D-A8DD-753132F2DCA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2994" cy="213"/>
              <a:chOff x="582" y="3671"/>
              <a:chExt cx="2994" cy="213"/>
            </a:xfrm>
          </p:grpSpPr>
          <p:grpSp>
            <p:nvGrpSpPr>
              <p:cNvPr id="84999" name="Group 27">
                <a:extLst>
                  <a:ext uri="{FF2B5EF4-FFF2-40B4-BE49-F238E27FC236}">
                    <a16:creationId xmlns:a16="http://schemas.microsoft.com/office/drawing/2014/main" id="{B69F3B7C-567D-4142-B018-3C00857AC00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85003" name="Rectangle 28">
                  <a:extLst>
                    <a:ext uri="{FF2B5EF4-FFF2-40B4-BE49-F238E27FC236}">
                      <a16:creationId xmlns:a16="http://schemas.microsoft.com/office/drawing/2014/main" id="{A4845FBD-9794-8D43-9409-F5C0571473A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85004" name="Rectangle 29">
                  <a:extLst>
                    <a:ext uri="{FF2B5EF4-FFF2-40B4-BE49-F238E27FC236}">
                      <a16:creationId xmlns:a16="http://schemas.microsoft.com/office/drawing/2014/main" id="{2C1B5174-6850-DC44-B8D8-B4155B27A6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85005" name="Rectangle 30">
                  <a:extLst>
                    <a:ext uri="{FF2B5EF4-FFF2-40B4-BE49-F238E27FC236}">
                      <a16:creationId xmlns:a16="http://schemas.microsoft.com/office/drawing/2014/main" id="{CCBD6804-0A09-2244-B391-81594F4047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85006" name="Text Box 31">
                  <a:extLst>
                    <a:ext uri="{FF2B5EF4-FFF2-40B4-BE49-F238E27FC236}">
                      <a16:creationId xmlns:a16="http://schemas.microsoft.com/office/drawing/2014/main" id="{08A2B43F-7F92-4540-8056-308E6FAC0EC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/>
                    <a:t>Page 553</a:t>
                  </a:r>
                  <a:endParaRPr lang="en-US" altLang="en-US" dirty="0"/>
                </a:p>
              </p:txBody>
            </p:sp>
            <p:sp>
              <p:nvSpPr>
                <p:cNvPr id="85007" name="Text Box 32">
                  <a:extLst>
                    <a:ext uri="{FF2B5EF4-FFF2-40B4-BE49-F238E27FC236}">
                      <a16:creationId xmlns:a16="http://schemas.microsoft.com/office/drawing/2014/main" id="{E1FDB134-BB5B-CB43-A15F-FE98DF2ACB7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/>
                    <a:t>Page 613</a:t>
                  </a:r>
                  <a:endParaRPr lang="en-US" altLang="en-US" dirty="0"/>
                </a:p>
              </p:txBody>
            </p:sp>
            <p:sp>
              <p:nvSpPr>
                <p:cNvPr id="85008" name="Text Box 33">
                  <a:extLst>
                    <a:ext uri="{FF2B5EF4-FFF2-40B4-BE49-F238E27FC236}">
                      <a16:creationId xmlns:a16="http://schemas.microsoft.com/office/drawing/2014/main" id="{2E1FE071-3C77-1F49-B591-67EE1A8006E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/>
                    <a:t>Page 576</a:t>
                  </a:r>
                  <a:endParaRPr lang="en-US" altLang="en-US" dirty="0"/>
                </a:p>
              </p:txBody>
            </p:sp>
          </p:grpSp>
          <p:grpSp>
            <p:nvGrpSpPr>
              <p:cNvPr id="85000" name="Group 34">
                <a:extLst>
                  <a:ext uri="{FF2B5EF4-FFF2-40B4-BE49-F238E27FC236}">
                    <a16:creationId xmlns:a16="http://schemas.microsoft.com/office/drawing/2014/main" id="{F58EF9A0-C23E-B040-9B2C-EC6F92981FC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5" y="3671"/>
                <a:ext cx="731" cy="213"/>
                <a:chOff x="3190" y="3671"/>
                <a:chExt cx="731" cy="213"/>
              </a:xfrm>
            </p:grpSpPr>
            <p:sp>
              <p:nvSpPr>
                <p:cNvPr id="85001" name="Rectangle 35">
                  <a:extLst>
                    <a:ext uri="{FF2B5EF4-FFF2-40B4-BE49-F238E27FC236}">
                      <a16:creationId xmlns:a16="http://schemas.microsoft.com/office/drawing/2014/main" id="{F8ACC320-03AB-4643-8144-708A829D673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90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85002" name="Text Box 36">
                  <a:extLst>
                    <a:ext uri="{FF2B5EF4-FFF2-40B4-BE49-F238E27FC236}">
                      <a16:creationId xmlns:a16="http://schemas.microsoft.com/office/drawing/2014/main" id="{DE565260-6EED-3146-ADB3-03D6CD9D659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236" y="3687"/>
                  <a:ext cx="642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/>
                    <a:t>Figure 16.4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Number Placeholder 5">
            <a:extLst>
              <a:ext uri="{FF2B5EF4-FFF2-40B4-BE49-F238E27FC236}">
                <a16:creationId xmlns:a16="http://schemas.microsoft.com/office/drawing/2014/main" id="{E3230915-7244-0D4F-BD69-9FE4F2C80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B05C3CA-03E5-BE4C-8F1A-EFA3288500C0}" type="slidenum">
              <a:rPr lang="en-US" altLang="en-US"/>
              <a:pPr/>
              <a:t>42</a:t>
            </a:fld>
            <a:endParaRPr lang="en-US" altLang="en-US" dirty="0"/>
          </a:p>
        </p:txBody>
      </p:sp>
      <p:grpSp>
        <p:nvGrpSpPr>
          <p:cNvPr id="87057" name="Group 17">
            <a:extLst>
              <a:ext uri="{FF2B5EF4-FFF2-40B4-BE49-F238E27FC236}">
                <a16:creationId xmlns:a16="http://schemas.microsoft.com/office/drawing/2014/main" id="{E8D88B9C-DB11-F44B-96AB-59BF93717672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87044" name="Rectangle 2">
              <a:extLst>
                <a:ext uri="{FF2B5EF4-FFF2-40B4-BE49-F238E27FC236}">
                  <a16:creationId xmlns:a16="http://schemas.microsoft.com/office/drawing/2014/main" id="{A5A7D0D7-EE43-F642-B4CB-A0921E0C8B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Tendon Organs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87045" name="Text Box 6">
              <a:extLst>
                <a:ext uri="{FF2B5EF4-FFF2-40B4-BE49-F238E27FC236}">
                  <a16:creationId xmlns:a16="http://schemas.microsoft.com/office/drawing/2014/main" id="{55D59C67-6E66-3E4A-A9A6-A535252A61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798" cy="10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Tendon organs are found at the junctions of tendons between skeletal muscles.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They help mediate tendon reflexes to protect the tendons and muscles from excessive tension.</a:t>
              </a:r>
            </a:p>
            <a:p>
              <a:pPr eaLnBrk="1" hangingPunct="1">
                <a:lnSpc>
                  <a:spcPct val="85000"/>
                </a:lnSpc>
                <a:spcAft>
                  <a:spcPct val="50000"/>
                </a:spcAft>
                <a:buSzPct val="80000"/>
                <a:buFontTx/>
                <a:buChar char="•"/>
              </a:pPr>
              <a:r>
                <a:rPr lang="en-US" altLang="en-US" dirty="0"/>
                <a:t>Tendon organs contain sensory nerve endings that are intertwined with the collagen fibers of a tendon.</a:t>
              </a:r>
            </a:p>
          </p:txBody>
        </p:sp>
        <p:grpSp>
          <p:nvGrpSpPr>
            <p:cNvPr id="87046" name="Group 36">
              <a:extLst>
                <a:ext uri="{FF2B5EF4-FFF2-40B4-BE49-F238E27FC236}">
                  <a16:creationId xmlns:a16="http://schemas.microsoft.com/office/drawing/2014/main" id="{E94E062E-4D50-594C-8CAE-55D5B1942EF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2994" cy="213"/>
              <a:chOff x="582" y="3671"/>
              <a:chExt cx="2994" cy="213"/>
            </a:xfrm>
          </p:grpSpPr>
          <p:grpSp>
            <p:nvGrpSpPr>
              <p:cNvPr id="87047" name="Group 37">
                <a:extLst>
                  <a:ext uri="{FF2B5EF4-FFF2-40B4-BE49-F238E27FC236}">
                    <a16:creationId xmlns:a16="http://schemas.microsoft.com/office/drawing/2014/main" id="{40F8F960-35CC-DD42-B24E-6B9984045B1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87051" name="Rectangle 38">
                  <a:extLst>
                    <a:ext uri="{FF2B5EF4-FFF2-40B4-BE49-F238E27FC236}">
                      <a16:creationId xmlns:a16="http://schemas.microsoft.com/office/drawing/2014/main" id="{C140CC1C-B392-5849-99D9-3B586B4633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87052" name="Rectangle 39">
                  <a:extLst>
                    <a:ext uri="{FF2B5EF4-FFF2-40B4-BE49-F238E27FC236}">
                      <a16:creationId xmlns:a16="http://schemas.microsoft.com/office/drawing/2014/main" id="{5CF9C342-1BFB-1F46-ADC3-B05F3716E5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87053" name="Rectangle 40">
                  <a:extLst>
                    <a:ext uri="{FF2B5EF4-FFF2-40B4-BE49-F238E27FC236}">
                      <a16:creationId xmlns:a16="http://schemas.microsoft.com/office/drawing/2014/main" id="{79D5DFA1-44E6-BF48-AF8C-32E4F1AD998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87054" name="Text Box 41">
                  <a:extLst>
                    <a:ext uri="{FF2B5EF4-FFF2-40B4-BE49-F238E27FC236}">
                      <a16:creationId xmlns:a16="http://schemas.microsoft.com/office/drawing/2014/main" id="{91914D32-E3AC-5545-ADC5-1C7CC996E1A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/>
                    <a:t>Page 553</a:t>
                  </a:r>
                  <a:endParaRPr lang="en-US" altLang="en-US" dirty="0"/>
                </a:p>
              </p:txBody>
            </p:sp>
            <p:sp>
              <p:nvSpPr>
                <p:cNvPr id="87055" name="Text Box 42">
                  <a:extLst>
                    <a:ext uri="{FF2B5EF4-FFF2-40B4-BE49-F238E27FC236}">
                      <a16:creationId xmlns:a16="http://schemas.microsoft.com/office/drawing/2014/main" id="{85EC0EE4-BA6F-6C4F-915D-37FC79BA5DF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/>
                    <a:t>Page 613</a:t>
                  </a:r>
                  <a:endParaRPr lang="en-US" altLang="en-US" dirty="0"/>
                </a:p>
              </p:txBody>
            </p:sp>
            <p:sp>
              <p:nvSpPr>
                <p:cNvPr id="87056" name="Text Box 43">
                  <a:extLst>
                    <a:ext uri="{FF2B5EF4-FFF2-40B4-BE49-F238E27FC236}">
                      <a16:creationId xmlns:a16="http://schemas.microsoft.com/office/drawing/2014/main" id="{2F0DA478-EB8A-C849-9B2A-988D13BF25D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/>
                    <a:t>Page 576</a:t>
                  </a:r>
                  <a:endParaRPr lang="en-US" altLang="en-US" dirty="0"/>
                </a:p>
              </p:txBody>
            </p:sp>
          </p:grpSp>
          <p:grpSp>
            <p:nvGrpSpPr>
              <p:cNvPr id="87048" name="Group 44">
                <a:extLst>
                  <a:ext uri="{FF2B5EF4-FFF2-40B4-BE49-F238E27FC236}">
                    <a16:creationId xmlns:a16="http://schemas.microsoft.com/office/drawing/2014/main" id="{2604DE80-3A45-9442-B005-7887B92EE55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5" y="3671"/>
                <a:ext cx="731" cy="213"/>
                <a:chOff x="3190" y="3671"/>
                <a:chExt cx="731" cy="213"/>
              </a:xfrm>
            </p:grpSpPr>
            <p:sp>
              <p:nvSpPr>
                <p:cNvPr id="87049" name="Rectangle 45">
                  <a:extLst>
                    <a:ext uri="{FF2B5EF4-FFF2-40B4-BE49-F238E27FC236}">
                      <a16:creationId xmlns:a16="http://schemas.microsoft.com/office/drawing/2014/main" id="{609D916C-C49D-3442-9A68-2D03C2B02C7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90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87050" name="Text Box 46">
                  <a:extLst>
                    <a:ext uri="{FF2B5EF4-FFF2-40B4-BE49-F238E27FC236}">
                      <a16:creationId xmlns:a16="http://schemas.microsoft.com/office/drawing/2014/main" id="{5BD9014F-D2C7-3F44-B171-B11BEDD35D2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236" y="3687"/>
                  <a:ext cx="642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/>
                    <a:t>Figure 16.4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Number Placeholder 5">
            <a:extLst>
              <a:ext uri="{FF2B5EF4-FFF2-40B4-BE49-F238E27FC236}">
                <a16:creationId xmlns:a16="http://schemas.microsoft.com/office/drawing/2014/main" id="{1E25AE24-D64A-4047-AF1E-7B449CF69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333FF08-7488-BD45-9E2E-98B91D2ED22C}" type="slidenum">
              <a:rPr lang="en-US" altLang="en-US"/>
              <a:pPr/>
              <a:t>43</a:t>
            </a:fld>
            <a:endParaRPr lang="en-US" altLang="en-US" dirty="0"/>
          </a:p>
        </p:txBody>
      </p:sp>
      <p:grpSp>
        <p:nvGrpSpPr>
          <p:cNvPr id="89091" name="Group 34">
            <a:extLst>
              <a:ext uri="{FF2B5EF4-FFF2-40B4-BE49-F238E27FC236}">
                <a16:creationId xmlns:a16="http://schemas.microsoft.com/office/drawing/2014/main" id="{F2C5AFC3-B749-FD4E-AA8F-53158D7CD060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89092" name="Rectangle 2">
              <a:extLst>
                <a:ext uri="{FF2B5EF4-FFF2-40B4-BE49-F238E27FC236}">
                  <a16:creationId xmlns:a16="http://schemas.microsoft.com/office/drawing/2014/main" id="{BED4322B-5939-474E-825A-7361CC45CF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Tendon Organs </a:t>
              </a:r>
              <a:r>
                <a:rPr lang="en-US" altLang="en-US" sz="2200" dirty="0">
                  <a:solidFill>
                    <a:srgbClr val="333333"/>
                  </a:solidFill>
                </a:rPr>
                <a:t>(continued)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89093" name="Text Box 6">
              <a:extLst>
                <a:ext uri="{FF2B5EF4-FFF2-40B4-BE49-F238E27FC236}">
                  <a16:creationId xmlns:a16="http://schemas.microsoft.com/office/drawing/2014/main" id="{AAA080C0-B24E-EA46-9907-79E0643B01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779" cy="7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When external tension is applied to a skeletal muscle, tendon organs generate action potentials that propagate into the CNS.</a:t>
              </a:r>
            </a:p>
            <a:p>
              <a:pPr eaLnBrk="1" hangingPunct="1">
                <a:lnSpc>
                  <a:spcPct val="85000"/>
                </a:lnSpc>
                <a:spcAft>
                  <a:spcPct val="50000"/>
                </a:spcAft>
                <a:buSzPct val="80000"/>
                <a:buFontTx/>
                <a:buChar char="•"/>
              </a:pPr>
              <a:r>
                <a:rPr lang="en-US" altLang="en-US" dirty="0"/>
                <a:t>The resulting tendon reflex decreases muscle tension through muscle relaxation.</a:t>
              </a:r>
            </a:p>
          </p:txBody>
        </p:sp>
        <p:grpSp>
          <p:nvGrpSpPr>
            <p:cNvPr id="89094" name="Group 22">
              <a:extLst>
                <a:ext uri="{FF2B5EF4-FFF2-40B4-BE49-F238E27FC236}">
                  <a16:creationId xmlns:a16="http://schemas.microsoft.com/office/drawing/2014/main" id="{E3F1057F-1A0A-C847-873E-6A756223736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2994" cy="213"/>
              <a:chOff x="582" y="3671"/>
              <a:chExt cx="2994" cy="213"/>
            </a:xfrm>
          </p:grpSpPr>
          <p:grpSp>
            <p:nvGrpSpPr>
              <p:cNvPr id="89095" name="Group 23">
                <a:extLst>
                  <a:ext uri="{FF2B5EF4-FFF2-40B4-BE49-F238E27FC236}">
                    <a16:creationId xmlns:a16="http://schemas.microsoft.com/office/drawing/2014/main" id="{8CDC8CDB-A6FF-D84D-9756-C06784BA3D2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89099" name="Rectangle 24">
                  <a:extLst>
                    <a:ext uri="{FF2B5EF4-FFF2-40B4-BE49-F238E27FC236}">
                      <a16:creationId xmlns:a16="http://schemas.microsoft.com/office/drawing/2014/main" id="{8D19BABA-C336-FD42-9ED9-CC20A6F9549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89100" name="Rectangle 25">
                  <a:extLst>
                    <a:ext uri="{FF2B5EF4-FFF2-40B4-BE49-F238E27FC236}">
                      <a16:creationId xmlns:a16="http://schemas.microsoft.com/office/drawing/2014/main" id="{9E8CAD71-60DE-8A40-9563-9E8E9883D4B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89101" name="Rectangle 26">
                  <a:extLst>
                    <a:ext uri="{FF2B5EF4-FFF2-40B4-BE49-F238E27FC236}">
                      <a16:creationId xmlns:a16="http://schemas.microsoft.com/office/drawing/2014/main" id="{153B5E4E-0C36-8B4B-8DC6-176084CE36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89102" name="Text Box 27">
                  <a:extLst>
                    <a:ext uri="{FF2B5EF4-FFF2-40B4-BE49-F238E27FC236}">
                      <a16:creationId xmlns:a16="http://schemas.microsoft.com/office/drawing/2014/main" id="{0CB79637-B747-4048-B702-5AE2F233736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/>
                    <a:t>Page 554</a:t>
                  </a:r>
                  <a:endParaRPr lang="en-US" altLang="en-US" dirty="0"/>
                </a:p>
              </p:txBody>
            </p:sp>
            <p:sp>
              <p:nvSpPr>
                <p:cNvPr id="89103" name="Text Box 28">
                  <a:extLst>
                    <a:ext uri="{FF2B5EF4-FFF2-40B4-BE49-F238E27FC236}">
                      <a16:creationId xmlns:a16="http://schemas.microsoft.com/office/drawing/2014/main" id="{97108589-8FBD-F747-BF57-3ADB72FCF72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/>
                    <a:t>Page 614</a:t>
                  </a:r>
                  <a:endParaRPr lang="en-US" altLang="en-US" dirty="0"/>
                </a:p>
              </p:txBody>
            </p:sp>
            <p:sp>
              <p:nvSpPr>
                <p:cNvPr id="89104" name="Text Box 29">
                  <a:extLst>
                    <a:ext uri="{FF2B5EF4-FFF2-40B4-BE49-F238E27FC236}">
                      <a16:creationId xmlns:a16="http://schemas.microsoft.com/office/drawing/2014/main" id="{0BC8D08F-B22C-9340-A0D6-7B3FB037F58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/>
                    <a:t>Page 576</a:t>
                  </a:r>
                  <a:endParaRPr lang="en-US" altLang="en-US" dirty="0"/>
                </a:p>
              </p:txBody>
            </p:sp>
          </p:grpSp>
          <p:grpSp>
            <p:nvGrpSpPr>
              <p:cNvPr id="89096" name="Group 30">
                <a:extLst>
                  <a:ext uri="{FF2B5EF4-FFF2-40B4-BE49-F238E27FC236}">
                    <a16:creationId xmlns:a16="http://schemas.microsoft.com/office/drawing/2014/main" id="{0E108C5C-AB64-D54A-9A06-9C98BCF897C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5" y="3671"/>
                <a:ext cx="731" cy="213"/>
                <a:chOff x="3190" y="3671"/>
                <a:chExt cx="731" cy="213"/>
              </a:xfrm>
            </p:grpSpPr>
            <p:sp>
              <p:nvSpPr>
                <p:cNvPr id="89097" name="Rectangle 31">
                  <a:extLst>
                    <a:ext uri="{FF2B5EF4-FFF2-40B4-BE49-F238E27FC236}">
                      <a16:creationId xmlns:a16="http://schemas.microsoft.com/office/drawing/2014/main" id="{68B8A003-404A-024A-9154-693D19888B2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90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89098" name="Text Box 32">
                  <a:extLst>
                    <a:ext uri="{FF2B5EF4-FFF2-40B4-BE49-F238E27FC236}">
                      <a16:creationId xmlns:a16="http://schemas.microsoft.com/office/drawing/2014/main" id="{0C01DB84-EDBD-AD48-8532-00B197164FD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236" y="3687"/>
                  <a:ext cx="642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/>
                    <a:t>Figure 16.4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Number Placeholder 5">
            <a:extLst>
              <a:ext uri="{FF2B5EF4-FFF2-40B4-BE49-F238E27FC236}">
                <a16:creationId xmlns:a16="http://schemas.microsoft.com/office/drawing/2014/main" id="{937BA7D0-7F9B-304D-8168-65E4F6AC1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2F3B74B-BAFB-8449-A22B-13C68E7B1EE6}" type="slidenum">
              <a:rPr lang="en-US" altLang="en-US"/>
              <a:pPr/>
              <a:t>44</a:t>
            </a:fld>
            <a:endParaRPr lang="en-US" altLang="en-US" dirty="0"/>
          </a:p>
        </p:txBody>
      </p:sp>
      <p:grpSp>
        <p:nvGrpSpPr>
          <p:cNvPr id="91139" name="Group 29">
            <a:extLst>
              <a:ext uri="{FF2B5EF4-FFF2-40B4-BE49-F238E27FC236}">
                <a16:creationId xmlns:a16="http://schemas.microsoft.com/office/drawing/2014/main" id="{C279A219-380A-3D44-B213-A28A3EE62054}"/>
              </a:ext>
            </a:extLst>
          </p:cNvPr>
          <p:cNvGrpSpPr>
            <a:grpSpLocks/>
          </p:cNvGrpSpPr>
          <p:nvPr/>
        </p:nvGrpSpPr>
        <p:grpSpPr bwMode="auto">
          <a:xfrm>
            <a:off x="454025" y="454025"/>
            <a:ext cx="8229600" cy="5711825"/>
            <a:chOff x="286" y="286"/>
            <a:chExt cx="5184" cy="3598"/>
          </a:xfrm>
        </p:grpSpPr>
        <p:sp>
          <p:nvSpPr>
            <p:cNvPr id="91140" name="Rectangle 2">
              <a:extLst>
                <a:ext uri="{FF2B5EF4-FFF2-40B4-BE49-F238E27FC236}">
                  <a16:creationId xmlns:a16="http://schemas.microsoft.com/office/drawing/2014/main" id="{DED4F3AE-5422-3646-A351-BDD05A9DD0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Joint Kinesthetic Receptors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91141" name="Text Box 6">
              <a:extLst>
                <a:ext uri="{FF2B5EF4-FFF2-40B4-BE49-F238E27FC236}">
                  <a16:creationId xmlns:a16="http://schemas.microsoft.com/office/drawing/2014/main" id="{54199F41-0D57-234B-88FC-751264D3C3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742" cy="13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Several types of kinesthetic receptors are found at the synovial joints.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They include free nerve endings and Ruffini capsules that respond to pressure.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Pacinian corpuscles in the connective tissue respond to acceleration and deceleration of joints during movement.</a:t>
              </a:r>
            </a:p>
            <a:p>
              <a:pPr eaLnBrk="1" hangingPunct="1">
                <a:lnSpc>
                  <a:spcPct val="85000"/>
                </a:lnSpc>
                <a:spcAft>
                  <a:spcPct val="50000"/>
                </a:spcAft>
                <a:buSzPct val="80000"/>
                <a:buFontTx/>
                <a:buChar char="•"/>
              </a:pPr>
              <a:r>
                <a:rPr lang="en-US" altLang="en-US" dirty="0"/>
                <a:t>Ligaments have receptors similar to tendon organs to prevent exces-sive strain on a joint.</a:t>
              </a:r>
            </a:p>
          </p:txBody>
        </p:sp>
        <p:grpSp>
          <p:nvGrpSpPr>
            <p:cNvPr id="91142" name="Group 19">
              <a:extLst>
                <a:ext uri="{FF2B5EF4-FFF2-40B4-BE49-F238E27FC236}">
                  <a16:creationId xmlns:a16="http://schemas.microsoft.com/office/drawing/2014/main" id="{36D7EBC7-CF98-1A41-AF87-11F65B0830D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91143" name="Rectangle 20">
                <a:extLst>
                  <a:ext uri="{FF2B5EF4-FFF2-40B4-BE49-F238E27FC236}">
                    <a16:creationId xmlns:a16="http://schemas.microsoft.com/office/drawing/2014/main" id="{372DAD5B-E2E6-E74B-82AC-2C7142994D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91144" name="Rectangle 21">
                <a:extLst>
                  <a:ext uri="{FF2B5EF4-FFF2-40B4-BE49-F238E27FC236}">
                    <a16:creationId xmlns:a16="http://schemas.microsoft.com/office/drawing/2014/main" id="{0A71A1CA-666F-9542-B6ED-DDED47C184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91145" name="Rectangle 22">
                <a:extLst>
                  <a:ext uri="{FF2B5EF4-FFF2-40B4-BE49-F238E27FC236}">
                    <a16:creationId xmlns:a16="http://schemas.microsoft.com/office/drawing/2014/main" id="{230A3ED9-9219-4545-A806-53A26FC825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91146" name="Text Box 23">
                <a:extLst>
                  <a:ext uri="{FF2B5EF4-FFF2-40B4-BE49-F238E27FC236}">
                    <a16:creationId xmlns:a16="http://schemas.microsoft.com/office/drawing/2014/main" id="{D773BD33-12F2-A641-9405-F6BB2C486B8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554</a:t>
                </a:r>
                <a:endParaRPr lang="en-US" altLang="en-US" dirty="0"/>
              </a:p>
            </p:txBody>
          </p:sp>
          <p:sp>
            <p:nvSpPr>
              <p:cNvPr id="91147" name="Text Box 24">
                <a:extLst>
                  <a:ext uri="{FF2B5EF4-FFF2-40B4-BE49-F238E27FC236}">
                    <a16:creationId xmlns:a16="http://schemas.microsoft.com/office/drawing/2014/main" id="{954B87CA-DC31-7549-8285-2908D951ED8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614</a:t>
                </a:r>
                <a:endParaRPr lang="en-US" altLang="en-US" dirty="0"/>
              </a:p>
            </p:txBody>
          </p:sp>
          <p:sp>
            <p:nvSpPr>
              <p:cNvPr id="91148" name="Text Box 25">
                <a:extLst>
                  <a:ext uri="{FF2B5EF4-FFF2-40B4-BE49-F238E27FC236}">
                    <a16:creationId xmlns:a16="http://schemas.microsoft.com/office/drawing/2014/main" id="{B954891C-DDD3-764C-B53C-7C9551E5303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577</a:t>
                </a:r>
                <a:endParaRPr lang="en-US" altLang="en-US" dirty="0"/>
              </a:p>
            </p:txBody>
          </p:sp>
        </p:grpSp>
      </p:grpSp>
    </p:spTree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Number Placeholder 5">
            <a:extLst>
              <a:ext uri="{FF2B5EF4-FFF2-40B4-BE49-F238E27FC236}">
                <a16:creationId xmlns:a16="http://schemas.microsoft.com/office/drawing/2014/main" id="{E8F73051-6B2A-8C41-BC90-37F70D8E2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76BD453-4811-5342-846A-A6AA88B59D64}" type="slidenum">
              <a:rPr lang="en-US" altLang="en-US"/>
              <a:pPr/>
              <a:t>45</a:t>
            </a:fld>
            <a:endParaRPr lang="en-US" altLang="en-US" dirty="0"/>
          </a:p>
        </p:txBody>
      </p:sp>
      <p:sp>
        <p:nvSpPr>
          <p:cNvPr id="93187" name="Rectangle 2">
            <a:extLst>
              <a:ext uri="{FF2B5EF4-FFF2-40B4-BE49-F238E27FC236}">
                <a16:creationId xmlns:a16="http://schemas.microsoft.com/office/drawing/2014/main" id="{927E8F9D-83B1-F545-B1BB-9AD6D98AEF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3125" y="876300"/>
            <a:ext cx="7394575" cy="4525963"/>
          </a:xfrm>
        </p:spPr>
        <p:txBody>
          <a:bodyPr/>
          <a:lstStyle/>
          <a:p>
            <a:pPr marL="0" indent="0" eaLnBrk="1" hangingPunct="1"/>
            <a:endParaRPr lang="en-US" altLang="en-US" dirty="0"/>
          </a:p>
          <a:p>
            <a:pPr marL="0" indent="0" eaLnBrk="1" hangingPunct="1"/>
            <a:endParaRPr lang="en-US" altLang="en-US" dirty="0"/>
          </a:p>
          <a:p>
            <a:pPr marL="0" indent="0" algn="ctr" eaLnBrk="1" hangingPunct="1">
              <a:lnSpc>
                <a:spcPct val="85000"/>
              </a:lnSpc>
              <a:buFontTx/>
              <a:buNone/>
            </a:pPr>
            <a:r>
              <a:rPr lang="en-US" altLang="en-US" sz="2800" dirty="0">
                <a:solidFill>
                  <a:srgbClr val="333333"/>
                </a:solidFill>
              </a:rPr>
              <a:t>Somatic Sensory Pathways</a:t>
            </a:r>
            <a:r>
              <a:rPr lang="en-US" altLang="en-US" sz="2400" dirty="0"/>
              <a:t> </a:t>
            </a:r>
            <a:endParaRPr lang="en-US" altLang="en-US" dirty="0"/>
          </a:p>
        </p:txBody>
      </p:sp>
    </p:spTree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Number Placeholder 5">
            <a:extLst>
              <a:ext uri="{FF2B5EF4-FFF2-40B4-BE49-F238E27FC236}">
                <a16:creationId xmlns:a16="http://schemas.microsoft.com/office/drawing/2014/main" id="{F613FBD9-3B6F-3043-81BD-2A2587050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FA3312F-D29F-D744-A882-E1CBC7270849}" type="slidenum">
              <a:rPr lang="en-US" altLang="en-US"/>
              <a:pPr/>
              <a:t>46</a:t>
            </a:fld>
            <a:endParaRPr lang="en-US" altLang="en-US" dirty="0"/>
          </a:p>
        </p:txBody>
      </p:sp>
      <p:grpSp>
        <p:nvGrpSpPr>
          <p:cNvPr id="95235" name="Group 29">
            <a:extLst>
              <a:ext uri="{FF2B5EF4-FFF2-40B4-BE49-F238E27FC236}">
                <a16:creationId xmlns:a16="http://schemas.microsoft.com/office/drawing/2014/main" id="{07AF78B4-F361-1E43-BC22-81D11E488CC1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95236" name="Rectangle 2">
              <a:extLst>
                <a:ext uri="{FF2B5EF4-FFF2-40B4-BE49-F238E27FC236}">
                  <a16:creationId xmlns:a16="http://schemas.microsoft.com/office/drawing/2014/main" id="{D6D0F235-F36F-184D-B7F4-F8D550EEE1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Sensory Pathways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95237" name="Text Box 6">
              <a:extLst>
                <a:ext uri="{FF2B5EF4-FFF2-40B4-BE49-F238E27FC236}">
                  <a16:creationId xmlns:a16="http://schemas.microsoft.com/office/drawing/2014/main" id="{D6CFA004-23D4-9E41-9151-C968DF0BDD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723" cy="1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Somatic sensory pathways relay information from somatic sensory receptors to the primary somatosensory area of the cerebral cortex via the thalamus.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The pathways consist of first-, second-, and third-order neurons that are connected by chemical synapses.</a:t>
              </a:r>
            </a:p>
            <a:p>
              <a:pPr eaLnBrk="1" hangingPunct="1">
                <a:lnSpc>
                  <a:spcPct val="85000"/>
                </a:lnSpc>
                <a:spcAft>
                  <a:spcPct val="50000"/>
                </a:spcAft>
                <a:buSzPct val="80000"/>
                <a:buFontTx/>
                <a:buChar char="•"/>
              </a:pPr>
              <a:r>
                <a:rPr lang="en-US" altLang="en-US" dirty="0"/>
                <a:t>First-order neurons propagate action potentials from somatic sensory receptors into the spinal cord or brainstem.</a:t>
              </a:r>
            </a:p>
          </p:txBody>
        </p:sp>
        <p:grpSp>
          <p:nvGrpSpPr>
            <p:cNvPr id="95238" name="Group 19">
              <a:extLst>
                <a:ext uri="{FF2B5EF4-FFF2-40B4-BE49-F238E27FC236}">
                  <a16:creationId xmlns:a16="http://schemas.microsoft.com/office/drawing/2014/main" id="{48C8BE08-4A6B-FC47-9779-DE1CCC42C0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95239" name="Rectangle 20">
                <a:extLst>
                  <a:ext uri="{FF2B5EF4-FFF2-40B4-BE49-F238E27FC236}">
                    <a16:creationId xmlns:a16="http://schemas.microsoft.com/office/drawing/2014/main" id="{05C78305-43D5-034F-AC56-619EDA06FF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95240" name="Rectangle 21">
                <a:extLst>
                  <a:ext uri="{FF2B5EF4-FFF2-40B4-BE49-F238E27FC236}">
                    <a16:creationId xmlns:a16="http://schemas.microsoft.com/office/drawing/2014/main" id="{7B35C60B-4E64-ED4A-8E3E-D8DDD1386A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95241" name="Rectangle 22">
                <a:extLst>
                  <a:ext uri="{FF2B5EF4-FFF2-40B4-BE49-F238E27FC236}">
                    <a16:creationId xmlns:a16="http://schemas.microsoft.com/office/drawing/2014/main" id="{D7784CE5-903D-9049-AB4D-D9C8277120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95242" name="Text Box 23">
                <a:extLst>
                  <a:ext uri="{FF2B5EF4-FFF2-40B4-BE49-F238E27FC236}">
                    <a16:creationId xmlns:a16="http://schemas.microsoft.com/office/drawing/2014/main" id="{A6E2985D-1726-F84A-90C0-5CF77C30AC4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555</a:t>
                </a:r>
                <a:endParaRPr lang="en-US" altLang="en-US" dirty="0"/>
              </a:p>
            </p:txBody>
          </p:sp>
          <p:sp>
            <p:nvSpPr>
              <p:cNvPr id="95243" name="Text Box 24">
                <a:extLst>
                  <a:ext uri="{FF2B5EF4-FFF2-40B4-BE49-F238E27FC236}">
                    <a16:creationId xmlns:a16="http://schemas.microsoft.com/office/drawing/2014/main" id="{76535FA7-19DF-C34E-9CD6-4708E37A817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615</a:t>
                </a:r>
                <a:endParaRPr lang="en-US" altLang="en-US" dirty="0"/>
              </a:p>
            </p:txBody>
          </p:sp>
          <p:sp>
            <p:nvSpPr>
              <p:cNvPr id="95244" name="Text Box 25">
                <a:extLst>
                  <a:ext uri="{FF2B5EF4-FFF2-40B4-BE49-F238E27FC236}">
                    <a16:creationId xmlns:a16="http://schemas.microsoft.com/office/drawing/2014/main" id="{F6A8E7A9-57A0-C24B-9887-AE138908B79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578</a:t>
                </a:r>
                <a:endParaRPr lang="en-US" altLang="en-US" dirty="0"/>
              </a:p>
            </p:txBody>
          </p:sp>
        </p:grpSp>
      </p:grpSp>
    </p:spTree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Number Placeholder 5">
            <a:extLst>
              <a:ext uri="{FF2B5EF4-FFF2-40B4-BE49-F238E27FC236}">
                <a16:creationId xmlns:a16="http://schemas.microsoft.com/office/drawing/2014/main" id="{7CECC10F-720C-E448-AA19-DC74AD1FD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361D2DD-BCEC-DB45-8951-D2B9D4FF78E8}" type="slidenum">
              <a:rPr lang="en-US" altLang="en-US"/>
              <a:pPr/>
              <a:t>47</a:t>
            </a:fld>
            <a:endParaRPr lang="en-US" altLang="en-US" dirty="0"/>
          </a:p>
        </p:txBody>
      </p:sp>
      <p:grpSp>
        <p:nvGrpSpPr>
          <p:cNvPr id="97283" name="Group 26">
            <a:extLst>
              <a:ext uri="{FF2B5EF4-FFF2-40B4-BE49-F238E27FC236}">
                <a16:creationId xmlns:a16="http://schemas.microsoft.com/office/drawing/2014/main" id="{7975162A-D616-4D4B-BC21-893028AE9BF5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2438"/>
            <a:ext cx="8229600" cy="5713412"/>
            <a:chOff x="287" y="285"/>
            <a:chExt cx="5184" cy="3599"/>
          </a:xfrm>
        </p:grpSpPr>
        <p:sp>
          <p:nvSpPr>
            <p:cNvPr id="97284" name="Rectangle 2">
              <a:extLst>
                <a:ext uri="{FF2B5EF4-FFF2-40B4-BE49-F238E27FC236}">
                  <a16:creationId xmlns:a16="http://schemas.microsoft.com/office/drawing/2014/main" id="{A53BED38-6359-1440-9A34-D8F2D4D9F8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5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Sensory Pathways </a:t>
              </a:r>
              <a:r>
                <a:rPr lang="en-US" altLang="en-US" sz="2200" dirty="0">
                  <a:solidFill>
                    <a:srgbClr val="333333"/>
                  </a:solidFill>
                </a:rPr>
                <a:t>(continued)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97285" name="Text Box 6">
              <a:extLst>
                <a:ext uri="{FF2B5EF4-FFF2-40B4-BE49-F238E27FC236}">
                  <a16:creationId xmlns:a16="http://schemas.microsoft.com/office/drawing/2014/main" id="{A3BAFBCB-A999-3041-BFE3-16D1F4134B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727" cy="1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Second-order neurons propagate action potentials from the spinal cord or brainstem to the thalamus.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The axons cross-over in the medulla oblongata before entering the thalamus.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Thus, higher brain centers receive somatosensory information from the contralateral (opposite) sides of the body.</a:t>
              </a:r>
            </a:p>
            <a:p>
              <a:pPr eaLnBrk="1" hangingPunct="1">
                <a:lnSpc>
                  <a:spcPct val="85000"/>
                </a:lnSpc>
                <a:spcAft>
                  <a:spcPct val="50000"/>
                </a:spcAft>
                <a:buSzPct val="80000"/>
                <a:buFontTx/>
                <a:buChar char="•"/>
              </a:pPr>
              <a:r>
                <a:rPr lang="en-US" altLang="en-US" dirty="0"/>
                <a:t>Third-order neurons propagate action potentials from the thalamus to the primary somatosensory area on the ipsilateral (same) side of the brain.</a:t>
              </a:r>
            </a:p>
          </p:txBody>
        </p:sp>
        <p:grpSp>
          <p:nvGrpSpPr>
            <p:cNvPr id="97286" name="Group 16">
              <a:extLst>
                <a:ext uri="{FF2B5EF4-FFF2-40B4-BE49-F238E27FC236}">
                  <a16:creationId xmlns:a16="http://schemas.microsoft.com/office/drawing/2014/main" id="{8B617CF1-1FFE-DE4C-9F4F-FFC8FE2055F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97287" name="Rectangle 17">
                <a:extLst>
                  <a:ext uri="{FF2B5EF4-FFF2-40B4-BE49-F238E27FC236}">
                    <a16:creationId xmlns:a16="http://schemas.microsoft.com/office/drawing/2014/main" id="{7DD88B70-864A-C84E-89B2-61B333229B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97288" name="Rectangle 18">
                <a:extLst>
                  <a:ext uri="{FF2B5EF4-FFF2-40B4-BE49-F238E27FC236}">
                    <a16:creationId xmlns:a16="http://schemas.microsoft.com/office/drawing/2014/main" id="{65E522F9-9C57-534C-B8D5-D204AD3677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97289" name="Rectangle 19">
                <a:extLst>
                  <a:ext uri="{FF2B5EF4-FFF2-40B4-BE49-F238E27FC236}">
                    <a16:creationId xmlns:a16="http://schemas.microsoft.com/office/drawing/2014/main" id="{B5402B6F-B50C-F243-9BB3-9FEE8660F1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97290" name="Text Box 20">
                <a:extLst>
                  <a:ext uri="{FF2B5EF4-FFF2-40B4-BE49-F238E27FC236}">
                    <a16:creationId xmlns:a16="http://schemas.microsoft.com/office/drawing/2014/main" id="{F2EAE63E-5D35-BF4A-9681-E9F99D75ACE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556</a:t>
                </a:r>
                <a:endParaRPr lang="en-US" altLang="en-US" dirty="0"/>
              </a:p>
            </p:txBody>
          </p:sp>
          <p:sp>
            <p:nvSpPr>
              <p:cNvPr id="97291" name="Text Box 21">
                <a:extLst>
                  <a:ext uri="{FF2B5EF4-FFF2-40B4-BE49-F238E27FC236}">
                    <a16:creationId xmlns:a16="http://schemas.microsoft.com/office/drawing/2014/main" id="{61A1E465-9D22-BF43-A8DF-D0C25BE0636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616</a:t>
                </a:r>
                <a:endParaRPr lang="en-US" altLang="en-US" dirty="0"/>
              </a:p>
            </p:txBody>
          </p:sp>
          <p:sp>
            <p:nvSpPr>
              <p:cNvPr id="97292" name="Text Box 22">
                <a:extLst>
                  <a:ext uri="{FF2B5EF4-FFF2-40B4-BE49-F238E27FC236}">
                    <a16:creationId xmlns:a16="http://schemas.microsoft.com/office/drawing/2014/main" id="{5C0CC590-E3A3-364E-A41E-6EA3649657F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578</a:t>
                </a:r>
                <a:endParaRPr lang="en-US" altLang="en-US" dirty="0"/>
              </a:p>
            </p:txBody>
          </p:sp>
        </p:grpSp>
      </p:grpSp>
    </p:spTree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Number Placeholder 5">
            <a:extLst>
              <a:ext uri="{FF2B5EF4-FFF2-40B4-BE49-F238E27FC236}">
                <a16:creationId xmlns:a16="http://schemas.microsoft.com/office/drawing/2014/main" id="{2A141C93-7A11-CB4A-82FA-E2BA6FEB9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4959CDE-8957-1843-917D-EA026963A565}" type="slidenum">
              <a:rPr lang="en-US" altLang="en-US"/>
              <a:pPr/>
              <a:t>48</a:t>
            </a:fld>
            <a:endParaRPr lang="en-US" altLang="en-US" dirty="0"/>
          </a:p>
        </p:txBody>
      </p:sp>
      <p:grpSp>
        <p:nvGrpSpPr>
          <p:cNvPr id="99331" name="Group 80">
            <a:extLst>
              <a:ext uri="{FF2B5EF4-FFF2-40B4-BE49-F238E27FC236}">
                <a16:creationId xmlns:a16="http://schemas.microsoft.com/office/drawing/2014/main" id="{BD1708B4-CB14-804B-84B3-0F11157017DC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2438"/>
            <a:ext cx="8229600" cy="5713412"/>
            <a:chOff x="287" y="285"/>
            <a:chExt cx="5184" cy="3599"/>
          </a:xfrm>
        </p:grpSpPr>
        <p:sp>
          <p:nvSpPr>
            <p:cNvPr id="99332" name="Text Box 4">
              <a:extLst>
                <a:ext uri="{FF2B5EF4-FFF2-40B4-BE49-F238E27FC236}">
                  <a16:creationId xmlns:a16="http://schemas.microsoft.com/office/drawing/2014/main" id="{7465B8D2-0698-8A4B-B5AA-15B6E46413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727" cy="13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Action potentials from somatic sensors reach the cerebral cortex via three pathways.</a:t>
              </a:r>
            </a:p>
            <a:p>
              <a:pPr lvl="1" eaLnBrk="1" hangingPunct="1">
                <a:lnSpc>
                  <a:spcPct val="85000"/>
                </a:lnSpc>
                <a:spcAft>
                  <a:spcPts val="600"/>
                </a:spcAft>
                <a:buSzPct val="80000"/>
                <a:buFontTx/>
                <a:buChar char="-"/>
              </a:pPr>
              <a:r>
                <a:rPr lang="en-US" altLang="en-US" dirty="0"/>
                <a:t>Posterior column-medial lemniscus pathway (spinal cord)</a:t>
              </a:r>
            </a:p>
            <a:p>
              <a:pPr lvl="1" eaLnBrk="1" hangingPunct="1">
                <a:lnSpc>
                  <a:spcPct val="85000"/>
                </a:lnSpc>
                <a:spcAft>
                  <a:spcPts val="600"/>
                </a:spcAft>
                <a:buSzPct val="80000"/>
                <a:buFontTx/>
                <a:buChar char="-"/>
              </a:pPr>
              <a:r>
                <a:rPr lang="en-US" altLang="en-US" dirty="0"/>
                <a:t>Anterolateral or spinothalamic pathway (spinal cord)</a:t>
              </a:r>
            </a:p>
            <a:p>
              <a:pPr lvl="1" eaLnBrk="1" hangingPunct="1">
                <a:lnSpc>
                  <a:spcPct val="85000"/>
                </a:lnSpc>
                <a:spcAft>
                  <a:spcPts val="1200"/>
                </a:spcAft>
                <a:buSzPct val="80000"/>
                <a:buFontTx/>
                <a:buChar char="-"/>
              </a:pPr>
              <a:r>
                <a:rPr lang="en-US" altLang="en-US" dirty="0"/>
                <a:t>Trigeminothalamic pathway (cranial nerve V)</a:t>
              </a:r>
            </a:p>
            <a:p>
              <a:pPr eaLnBrk="1" hangingPunct="1">
                <a:lnSpc>
                  <a:spcPct val="85000"/>
                </a:lnSpc>
                <a:spcAft>
                  <a:spcPct val="70000"/>
                </a:spcAft>
                <a:buSzPct val="80000"/>
                <a:buFontTx/>
                <a:buChar char="•"/>
              </a:pPr>
              <a:r>
                <a:rPr lang="en-US" altLang="en-US" dirty="0"/>
                <a:t>Sensory information reaches the cerebellum via the spinocerebellar tracts.</a:t>
              </a:r>
            </a:p>
          </p:txBody>
        </p:sp>
        <p:sp>
          <p:nvSpPr>
            <p:cNvPr id="99333" name="Rectangle 20">
              <a:extLst>
                <a:ext uri="{FF2B5EF4-FFF2-40B4-BE49-F238E27FC236}">
                  <a16:creationId xmlns:a16="http://schemas.microsoft.com/office/drawing/2014/main" id="{BD94582D-B440-884A-8A54-97EB98F97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5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Sensory Pathways </a:t>
              </a:r>
              <a:r>
                <a:rPr lang="en-US" altLang="en-US" sz="2200" dirty="0">
                  <a:solidFill>
                    <a:srgbClr val="333333"/>
                  </a:solidFill>
                </a:rPr>
                <a:t>(continued)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99334" name="Group 79">
              <a:extLst>
                <a:ext uri="{FF2B5EF4-FFF2-40B4-BE49-F238E27FC236}">
                  <a16:creationId xmlns:a16="http://schemas.microsoft.com/office/drawing/2014/main" id="{D80D7F63-38A2-0F4C-B76B-099E2F9F536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4603" cy="213"/>
              <a:chOff x="582" y="3671"/>
              <a:chExt cx="4603" cy="213"/>
            </a:xfrm>
          </p:grpSpPr>
          <p:grpSp>
            <p:nvGrpSpPr>
              <p:cNvPr id="99335" name="Group 59">
                <a:extLst>
                  <a:ext uri="{FF2B5EF4-FFF2-40B4-BE49-F238E27FC236}">
                    <a16:creationId xmlns:a16="http://schemas.microsoft.com/office/drawing/2014/main" id="{A4FA84BA-6F87-2E4F-9547-48EC1AD4D18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99345" name="Rectangle 60">
                  <a:extLst>
                    <a:ext uri="{FF2B5EF4-FFF2-40B4-BE49-F238E27FC236}">
                      <a16:creationId xmlns:a16="http://schemas.microsoft.com/office/drawing/2014/main" id="{5B27A912-CB22-F046-A93B-2903FA9D9E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99346" name="Rectangle 61">
                  <a:extLst>
                    <a:ext uri="{FF2B5EF4-FFF2-40B4-BE49-F238E27FC236}">
                      <a16:creationId xmlns:a16="http://schemas.microsoft.com/office/drawing/2014/main" id="{EB6B6939-3D9D-FA45-89BC-57FF5436EE0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99347" name="Rectangle 62">
                  <a:extLst>
                    <a:ext uri="{FF2B5EF4-FFF2-40B4-BE49-F238E27FC236}">
                      <a16:creationId xmlns:a16="http://schemas.microsoft.com/office/drawing/2014/main" id="{83DD8031-DFC3-9E40-A121-E31C80BA64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99348" name="Text Box 63">
                  <a:extLst>
                    <a:ext uri="{FF2B5EF4-FFF2-40B4-BE49-F238E27FC236}">
                      <a16:creationId xmlns:a16="http://schemas.microsoft.com/office/drawing/2014/main" id="{8D390B2B-1C76-064A-B133-122F034DD37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556</a:t>
                  </a:r>
                  <a:endParaRPr lang="en-US" altLang="en-US" dirty="0">
                    <a:ea typeface="ＭＳ Ｐゴシック" panose="020B0600070205080204" pitchFamily="34" charset="-128"/>
                  </a:endParaRPr>
                </a:p>
              </p:txBody>
            </p:sp>
            <p:sp>
              <p:nvSpPr>
                <p:cNvPr id="99349" name="Text Box 64">
                  <a:extLst>
                    <a:ext uri="{FF2B5EF4-FFF2-40B4-BE49-F238E27FC236}">
                      <a16:creationId xmlns:a16="http://schemas.microsoft.com/office/drawing/2014/main" id="{00AA9517-B318-6947-8522-3F7748DF68C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616</a:t>
                  </a:r>
                  <a:endParaRPr lang="en-US" altLang="en-US" dirty="0">
                    <a:ea typeface="ＭＳ Ｐゴシック" panose="020B0600070205080204" pitchFamily="34" charset="-128"/>
                  </a:endParaRPr>
                </a:p>
              </p:txBody>
            </p:sp>
            <p:sp>
              <p:nvSpPr>
                <p:cNvPr id="99350" name="Text Box 65">
                  <a:extLst>
                    <a:ext uri="{FF2B5EF4-FFF2-40B4-BE49-F238E27FC236}">
                      <a16:creationId xmlns:a16="http://schemas.microsoft.com/office/drawing/2014/main" id="{C2F0E0EF-B8CA-A847-81E2-97BC56A6B9A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578</a:t>
                  </a:r>
                  <a:endParaRPr lang="en-US" altLang="en-US" dirty="0">
                    <a:ea typeface="ＭＳ Ｐゴシック" panose="020B0600070205080204" pitchFamily="34" charset="-128"/>
                  </a:endParaRPr>
                </a:p>
              </p:txBody>
            </p:sp>
          </p:grpSp>
          <p:grpSp>
            <p:nvGrpSpPr>
              <p:cNvPr id="99336" name="Group 78">
                <a:extLst>
                  <a:ext uri="{FF2B5EF4-FFF2-40B4-BE49-F238E27FC236}">
                    <a16:creationId xmlns:a16="http://schemas.microsoft.com/office/drawing/2014/main" id="{ED788869-0C0E-DE40-AAB3-71C719E8002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99343" name="Rectangle 68">
                  <a:extLst>
                    <a:ext uri="{FF2B5EF4-FFF2-40B4-BE49-F238E27FC236}">
                      <a16:creationId xmlns:a16="http://schemas.microsoft.com/office/drawing/2014/main" id="{FB102015-4C6D-CA43-BC68-F967F75EFAB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99344" name="Text Box 69">
                  <a:extLst>
                    <a:ext uri="{FF2B5EF4-FFF2-40B4-BE49-F238E27FC236}">
                      <a16:creationId xmlns:a16="http://schemas.microsoft.com/office/drawing/2014/main" id="{28FBE44A-682C-6A4C-817E-8471F04442D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88" y="3687"/>
                  <a:ext cx="642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Figure 16.5</a:t>
                  </a:r>
                </a:p>
              </p:txBody>
            </p:sp>
          </p:grpSp>
          <p:grpSp>
            <p:nvGrpSpPr>
              <p:cNvPr id="99337" name="Group 77">
                <a:extLst>
                  <a:ext uri="{FF2B5EF4-FFF2-40B4-BE49-F238E27FC236}">
                    <a16:creationId xmlns:a16="http://schemas.microsoft.com/office/drawing/2014/main" id="{34116A1E-12F8-5948-AF63-EFAD17A4E8C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649" y="3671"/>
                <a:ext cx="731" cy="213"/>
                <a:chOff x="3649" y="3671"/>
                <a:chExt cx="731" cy="213"/>
              </a:xfrm>
            </p:grpSpPr>
            <p:sp>
              <p:nvSpPr>
                <p:cNvPr id="99341" name="Rectangle 71">
                  <a:extLst>
                    <a:ext uri="{FF2B5EF4-FFF2-40B4-BE49-F238E27FC236}">
                      <a16:creationId xmlns:a16="http://schemas.microsoft.com/office/drawing/2014/main" id="{51F387EA-31AB-1442-922B-4C026CCC6A3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49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99342" name="Text Box 72">
                  <a:extLst>
                    <a:ext uri="{FF2B5EF4-FFF2-40B4-BE49-F238E27FC236}">
                      <a16:creationId xmlns:a16="http://schemas.microsoft.com/office/drawing/2014/main" id="{C6471D29-827A-0841-91A8-027351FB5C3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695" y="3687"/>
                  <a:ext cx="642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Figure 16.6</a:t>
                  </a:r>
                </a:p>
              </p:txBody>
            </p:sp>
          </p:grpSp>
          <p:grpSp>
            <p:nvGrpSpPr>
              <p:cNvPr id="99338" name="Group 76">
                <a:extLst>
                  <a:ext uri="{FF2B5EF4-FFF2-40B4-BE49-F238E27FC236}">
                    <a16:creationId xmlns:a16="http://schemas.microsoft.com/office/drawing/2014/main" id="{21141759-4E67-3C4F-A814-DB5601B4005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454" y="3671"/>
                <a:ext cx="731" cy="213"/>
                <a:chOff x="4454" y="3671"/>
                <a:chExt cx="731" cy="213"/>
              </a:xfrm>
            </p:grpSpPr>
            <p:sp>
              <p:nvSpPr>
                <p:cNvPr id="99339" name="Rectangle 74">
                  <a:extLst>
                    <a:ext uri="{FF2B5EF4-FFF2-40B4-BE49-F238E27FC236}">
                      <a16:creationId xmlns:a16="http://schemas.microsoft.com/office/drawing/2014/main" id="{5A37C616-B7B9-5B44-A3CB-7E338B1028B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54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99340" name="Text Box 75">
                  <a:extLst>
                    <a:ext uri="{FF2B5EF4-FFF2-40B4-BE49-F238E27FC236}">
                      <a16:creationId xmlns:a16="http://schemas.microsoft.com/office/drawing/2014/main" id="{3AD70712-B2B1-3F4A-BB14-6A27D479CCA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496" y="3687"/>
                  <a:ext cx="642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Figure 16.7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Number Placeholder 5">
            <a:extLst>
              <a:ext uri="{FF2B5EF4-FFF2-40B4-BE49-F238E27FC236}">
                <a16:creationId xmlns:a16="http://schemas.microsoft.com/office/drawing/2014/main" id="{8461DDFD-B974-1649-847B-4682945B7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73367EF-5E28-CA48-B778-FCF739FD4C74}" type="slidenum">
              <a:rPr lang="en-US" altLang="en-US"/>
              <a:pPr/>
              <a:t>49</a:t>
            </a:fld>
            <a:endParaRPr lang="en-US" altLang="en-US" dirty="0"/>
          </a:p>
        </p:txBody>
      </p:sp>
      <p:grpSp>
        <p:nvGrpSpPr>
          <p:cNvPr id="101379" name="Group 32">
            <a:extLst>
              <a:ext uri="{FF2B5EF4-FFF2-40B4-BE49-F238E27FC236}">
                <a16:creationId xmlns:a16="http://schemas.microsoft.com/office/drawing/2014/main" id="{EDB59714-E822-9A49-B456-1BA8207CBA54}"/>
              </a:ext>
            </a:extLst>
          </p:cNvPr>
          <p:cNvGrpSpPr>
            <a:grpSpLocks/>
          </p:cNvGrpSpPr>
          <p:nvPr/>
        </p:nvGrpSpPr>
        <p:grpSpPr bwMode="auto">
          <a:xfrm>
            <a:off x="458788" y="452438"/>
            <a:ext cx="8229600" cy="5713412"/>
            <a:chOff x="289" y="285"/>
            <a:chExt cx="5184" cy="3599"/>
          </a:xfrm>
        </p:grpSpPr>
        <p:sp>
          <p:nvSpPr>
            <p:cNvPr id="101380" name="Rectangle 2">
              <a:extLst>
                <a:ext uri="{FF2B5EF4-FFF2-40B4-BE49-F238E27FC236}">
                  <a16:creationId xmlns:a16="http://schemas.microsoft.com/office/drawing/2014/main" id="{622A113A-6D29-7D47-B544-DEB42227BE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" y="285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Thalamus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101381" name="Text Box 6">
              <a:extLst>
                <a:ext uri="{FF2B5EF4-FFF2-40B4-BE49-F238E27FC236}">
                  <a16:creationId xmlns:a16="http://schemas.microsoft.com/office/drawing/2014/main" id="{61930B3C-E3D0-1441-B2B4-1825A114FF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847" cy="7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Relay stations are collections of nuclei within the CNS where neurons synapse with other neurons as part of a sensory or motor pathway.</a:t>
              </a:r>
            </a:p>
            <a:p>
              <a:pPr eaLnBrk="1" hangingPunct="1">
                <a:lnSpc>
                  <a:spcPct val="85000"/>
                </a:lnSpc>
                <a:spcAft>
                  <a:spcPct val="50000"/>
                </a:spcAft>
                <a:buSzPct val="80000"/>
                <a:buFontTx/>
                <a:buChar char="•"/>
              </a:pPr>
              <a:r>
                <a:rPr lang="en-US" altLang="en-US" dirty="0"/>
                <a:t>The thalamus is the major relay station for somatic sensory pathways, as it is for most of the sensory systems except for olfaction.</a:t>
              </a:r>
            </a:p>
          </p:txBody>
        </p:sp>
        <p:grpSp>
          <p:nvGrpSpPr>
            <p:cNvPr id="101382" name="Group 15">
              <a:extLst>
                <a:ext uri="{FF2B5EF4-FFF2-40B4-BE49-F238E27FC236}">
                  <a16:creationId xmlns:a16="http://schemas.microsoft.com/office/drawing/2014/main" id="{F45C3F76-3DCA-6E47-A6A6-EF35DDA4085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101383" name="Rectangle 16">
                <a:extLst>
                  <a:ext uri="{FF2B5EF4-FFF2-40B4-BE49-F238E27FC236}">
                    <a16:creationId xmlns:a16="http://schemas.microsoft.com/office/drawing/2014/main" id="{CACF2C2A-887C-A045-BB16-C1E6FAF7B7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01384" name="Rectangle 17">
                <a:extLst>
                  <a:ext uri="{FF2B5EF4-FFF2-40B4-BE49-F238E27FC236}">
                    <a16:creationId xmlns:a16="http://schemas.microsoft.com/office/drawing/2014/main" id="{F442A2B7-BF1A-8042-8244-95BF4141D8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01385" name="Rectangle 18">
                <a:extLst>
                  <a:ext uri="{FF2B5EF4-FFF2-40B4-BE49-F238E27FC236}">
                    <a16:creationId xmlns:a16="http://schemas.microsoft.com/office/drawing/2014/main" id="{3229D083-BD14-6D4B-8CC0-7EA33B08BC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01386" name="Text Box 19">
                <a:extLst>
                  <a:ext uri="{FF2B5EF4-FFF2-40B4-BE49-F238E27FC236}">
                    <a16:creationId xmlns:a16="http://schemas.microsoft.com/office/drawing/2014/main" id="{DB5B475F-8A79-7D40-83E8-5B5062253F9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>
                    <a:ea typeface="ＭＳ Ｐゴシック" panose="020B0600070205080204" pitchFamily="34" charset="-128"/>
                  </a:rPr>
                  <a:t>Page 556</a:t>
                </a:r>
                <a:endParaRPr lang="en-US" altLang="en-US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01387" name="Text Box 20">
                <a:extLst>
                  <a:ext uri="{FF2B5EF4-FFF2-40B4-BE49-F238E27FC236}">
                    <a16:creationId xmlns:a16="http://schemas.microsoft.com/office/drawing/2014/main" id="{4712FE7B-865E-684D-AA3E-8EA194415FD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>
                    <a:ea typeface="ＭＳ Ｐゴシック" panose="020B0600070205080204" pitchFamily="34" charset="-128"/>
                  </a:rPr>
                  <a:t>Page 617</a:t>
                </a:r>
                <a:endParaRPr lang="en-US" altLang="en-US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01388" name="Text Box 21">
                <a:extLst>
                  <a:ext uri="{FF2B5EF4-FFF2-40B4-BE49-F238E27FC236}">
                    <a16:creationId xmlns:a16="http://schemas.microsoft.com/office/drawing/2014/main" id="{1772B8ED-73AC-1E46-8C71-0FBF6BB28E3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>
                    <a:ea typeface="ＭＳ Ｐゴシック" panose="020B0600070205080204" pitchFamily="34" charset="-128"/>
                  </a:rPr>
                  <a:t>Page 579</a:t>
                </a:r>
                <a:endParaRPr lang="en-US" altLang="en-US" dirty="0">
                  <a:ea typeface="ＭＳ Ｐゴシック" panose="020B0600070205080204" pitchFamily="34" charset="-128"/>
                </a:endParaRPr>
              </a:p>
            </p:txBody>
          </p:sp>
        </p:grpSp>
      </p:grpSp>
    </p:spTree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Number Placeholder 5">
            <a:extLst>
              <a:ext uri="{FF2B5EF4-FFF2-40B4-BE49-F238E27FC236}">
                <a16:creationId xmlns:a16="http://schemas.microsoft.com/office/drawing/2014/main" id="{B33BB215-6BC6-4A4A-95C0-90C704945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FFBA042-4BE0-EE49-8906-D4547E479E8C}" type="slidenum">
              <a:rPr lang="en-US" altLang="en-US"/>
              <a:pPr/>
              <a:t>50</a:t>
            </a:fld>
            <a:endParaRPr lang="en-US" altLang="en-US" dirty="0"/>
          </a:p>
        </p:txBody>
      </p:sp>
      <p:grpSp>
        <p:nvGrpSpPr>
          <p:cNvPr id="103441" name="Group 17">
            <a:extLst>
              <a:ext uri="{FF2B5EF4-FFF2-40B4-BE49-F238E27FC236}">
                <a16:creationId xmlns:a16="http://schemas.microsoft.com/office/drawing/2014/main" id="{52C67F71-1795-5B4D-AF26-9C73C3B94B5D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7200"/>
            <a:ext cx="8229600" cy="5708650"/>
            <a:chOff x="287" y="288"/>
            <a:chExt cx="5184" cy="3596"/>
          </a:xfrm>
        </p:grpSpPr>
        <p:sp>
          <p:nvSpPr>
            <p:cNvPr id="103428" name="Rectangle 2">
              <a:extLst>
                <a:ext uri="{FF2B5EF4-FFF2-40B4-BE49-F238E27FC236}">
                  <a16:creationId xmlns:a16="http://schemas.microsoft.com/office/drawing/2014/main" id="{5474A187-F411-AA40-9246-6411506334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8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Primary Somatosensory Area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103429" name="Text Box 6">
              <a:extLst>
                <a:ext uri="{FF2B5EF4-FFF2-40B4-BE49-F238E27FC236}">
                  <a16:creationId xmlns:a16="http://schemas.microsoft.com/office/drawing/2014/main" id="{E3ACF1F7-8C69-1746-B20D-90EA29A884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578" cy="7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86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Input from somatic senses reaches the primary somatosensory areas of the cerebral cortex.</a:t>
              </a:r>
            </a:p>
            <a:p>
              <a:pPr eaLnBrk="1" hangingPunct="1">
                <a:lnSpc>
                  <a:spcPct val="85000"/>
                </a:lnSpc>
                <a:spcAft>
                  <a:spcPct val="50000"/>
                </a:spcAft>
                <a:buSzPct val="80000"/>
                <a:buFontTx/>
                <a:buChar char="•"/>
              </a:pPr>
              <a:r>
                <a:rPr lang="en-US" altLang="en-US" dirty="0"/>
                <a:t>These areas (areas 1, 2, 3) are located in the parietal lobes pos-terior to the central fissure.</a:t>
              </a:r>
            </a:p>
          </p:txBody>
        </p:sp>
        <p:grpSp>
          <p:nvGrpSpPr>
            <p:cNvPr id="103430" name="Group 54">
              <a:extLst>
                <a:ext uri="{FF2B5EF4-FFF2-40B4-BE49-F238E27FC236}">
                  <a16:creationId xmlns:a16="http://schemas.microsoft.com/office/drawing/2014/main" id="{95734861-B849-1044-AF7E-EBBB9A82067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2994" cy="213"/>
              <a:chOff x="582" y="3671"/>
              <a:chExt cx="2994" cy="213"/>
            </a:xfrm>
          </p:grpSpPr>
          <p:grpSp>
            <p:nvGrpSpPr>
              <p:cNvPr id="103431" name="Group 33">
                <a:extLst>
                  <a:ext uri="{FF2B5EF4-FFF2-40B4-BE49-F238E27FC236}">
                    <a16:creationId xmlns:a16="http://schemas.microsoft.com/office/drawing/2014/main" id="{69EBF983-7324-D24F-BCDD-6057C4C7DAD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103435" name="Rectangle 34">
                  <a:extLst>
                    <a:ext uri="{FF2B5EF4-FFF2-40B4-BE49-F238E27FC236}">
                      <a16:creationId xmlns:a16="http://schemas.microsoft.com/office/drawing/2014/main" id="{6A638F10-9E97-204B-9ADB-0EB4F4B9C3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103436" name="Rectangle 35">
                  <a:extLst>
                    <a:ext uri="{FF2B5EF4-FFF2-40B4-BE49-F238E27FC236}">
                      <a16:creationId xmlns:a16="http://schemas.microsoft.com/office/drawing/2014/main" id="{9EF0BA86-ED1F-624E-AA34-105280A4D32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103437" name="Rectangle 36">
                  <a:extLst>
                    <a:ext uri="{FF2B5EF4-FFF2-40B4-BE49-F238E27FC236}">
                      <a16:creationId xmlns:a16="http://schemas.microsoft.com/office/drawing/2014/main" id="{784DB54B-F45D-1B47-8D7C-5E9230DE67D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103438" name="Text Box 37">
                  <a:extLst>
                    <a:ext uri="{FF2B5EF4-FFF2-40B4-BE49-F238E27FC236}">
                      <a16:creationId xmlns:a16="http://schemas.microsoft.com/office/drawing/2014/main" id="{5FCCF47B-70BE-8C49-A894-86F9604F516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558</a:t>
                  </a:r>
                  <a:endParaRPr lang="en-US" altLang="en-US" dirty="0">
                    <a:ea typeface="ＭＳ Ｐゴシック" panose="020B0600070205080204" pitchFamily="34" charset="-128"/>
                  </a:endParaRPr>
                </a:p>
              </p:txBody>
            </p:sp>
            <p:sp>
              <p:nvSpPr>
                <p:cNvPr id="103439" name="Text Box 38">
                  <a:extLst>
                    <a:ext uri="{FF2B5EF4-FFF2-40B4-BE49-F238E27FC236}">
                      <a16:creationId xmlns:a16="http://schemas.microsoft.com/office/drawing/2014/main" id="{21E9A69E-57CC-C84C-BCA5-CFDC8B8FFC1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618</a:t>
                  </a:r>
                  <a:endParaRPr lang="en-US" altLang="en-US" dirty="0">
                    <a:ea typeface="ＭＳ Ｐゴシック" panose="020B0600070205080204" pitchFamily="34" charset="-128"/>
                  </a:endParaRPr>
                </a:p>
              </p:txBody>
            </p:sp>
            <p:sp>
              <p:nvSpPr>
                <p:cNvPr id="103440" name="Text Box 39">
                  <a:extLst>
                    <a:ext uri="{FF2B5EF4-FFF2-40B4-BE49-F238E27FC236}">
                      <a16:creationId xmlns:a16="http://schemas.microsoft.com/office/drawing/2014/main" id="{8A27FF17-9D0E-864E-9A54-F9091F7217E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581</a:t>
                  </a:r>
                  <a:endParaRPr lang="en-US" altLang="en-US" dirty="0">
                    <a:ea typeface="ＭＳ Ｐゴシック" panose="020B0600070205080204" pitchFamily="34" charset="-128"/>
                  </a:endParaRPr>
                </a:p>
              </p:txBody>
            </p:sp>
          </p:grpSp>
          <p:grpSp>
            <p:nvGrpSpPr>
              <p:cNvPr id="103432" name="Group 50">
                <a:extLst>
                  <a:ext uri="{FF2B5EF4-FFF2-40B4-BE49-F238E27FC236}">
                    <a16:creationId xmlns:a16="http://schemas.microsoft.com/office/drawing/2014/main" id="{7159E0F4-3257-584A-A5F1-2BB1A983FB6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5" y="3671"/>
                <a:ext cx="731" cy="213"/>
                <a:chOff x="3190" y="3671"/>
                <a:chExt cx="731" cy="213"/>
              </a:xfrm>
            </p:grpSpPr>
            <p:sp>
              <p:nvSpPr>
                <p:cNvPr id="103433" name="Rectangle 51">
                  <a:extLst>
                    <a:ext uri="{FF2B5EF4-FFF2-40B4-BE49-F238E27FC236}">
                      <a16:creationId xmlns:a16="http://schemas.microsoft.com/office/drawing/2014/main" id="{B6D37A2F-5918-E54F-AFD4-5B4B9897376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90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103434" name="Text Box 52">
                  <a:extLst>
                    <a:ext uri="{FF2B5EF4-FFF2-40B4-BE49-F238E27FC236}">
                      <a16:creationId xmlns:a16="http://schemas.microsoft.com/office/drawing/2014/main" id="{E69BA291-7E7F-B34D-9C7B-6EF05365C19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236" y="3687"/>
                  <a:ext cx="642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/>
                    <a:t>Figure 16.8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Number Placeholder 5">
            <a:extLst>
              <a:ext uri="{FF2B5EF4-FFF2-40B4-BE49-F238E27FC236}">
                <a16:creationId xmlns:a16="http://schemas.microsoft.com/office/drawing/2014/main" id="{C408179E-4000-E042-A709-D40DA0090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921C195-1B51-774A-9366-43EE817AF1C4}" type="slidenum">
              <a:rPr lang="en-US" altLang="en-US"/>
              <a:pPr/>
              <a:t>51</a:t>
            </a:fld>
            <a:endParaRPr lang="en-US" altLang="en-US" dirty="0"/>
          </a:p>
        </p:txBody>
      </p:sp>
      <p:grpSp>
        <p:nvGrpSpPr>
          <p:cNvPr id="105475" name="Group 49">
            <a:extLst>
              <a:ext uri="{FF2B5EF4-FFF2-40B4-BE49-F238E27FC236}">
                <a16:creationId xmlns:a16="http://schemas.microsoft.com/office/drawing/2014/main" id="{DCB95D30-2FB9-5146-9EE1-94623FB99936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105476" name="Rectangle 2">
              <a:extLst>
                <a:ext uri="{FF2B5EF4-FFF2-40B4-BE49-F238E27FC236}">
                  <a16:creationId xmlns:a16="http://schemas.microsoft.com/office/drawing/2014/main" id="{504F609E-5B07-C546-A9C3-0C12548EC1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Primary Somatosensory Area </a:t>
              </a:r>
              <a:r>
                <a:rPr lang="en-US" altLang="en-US" sz="2200" dirty="0">
                  <a:solidFill>
                    <a:srgbClr val="333333"/>
                  </a:solidFill>
                </a:rPr>
                <a:t>(continued)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105477" name="Text Box 6">
              <a:extLst>
                <a:ext uri="{FF2B5EF4-FFF2-40B4-BE49-F238E27FC236}">
                  <a16:creationId xmlns:a16="http://schemas.microsoft.com/office/drawing/2014/main" id="{70D4C7BE-6FF0-614B-B80B-BC9185AF67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727" cy="12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A somatic sensory map, called the sensory homunculus, represents the somatic sensations from the opposite side of the body.</a:t>
              </a:r>
            </a:p>
            <a:p>
              <a:pPr eaLnBrk="1" hangingPunct="1">
                <a:lnSpc>
                  <a:spcPct val="85000"/>
                </a:lnSpc>
                <a:spcAft>
                  <a:spcPct val="50000"/>
                </a:spcAft>
                <a:buSzPct val="80000"/>
                <a:buFontTx/>
                <a:buChar char="•"/>
              </a:pPr>
              <a:r>
                <a:rPr lang="en-US" altLang="en-US" dirty="0"/>
                <a:t>The external surfaces of the body that have the greatest densities of somatic sensory receptors, (such as the hands and lips) are most well-represented in the sensory homunculus.</a:t>
              </a:r>
            </a:p>
            <a:p>
              <a:pPr eaLnBrk="1" hangingPunct="1">
                <a:lnSpc>
                  <a:spcPct val="85000"/>
                </a:lnSpc>
                <a:spcAft>
                  <a:spcPct val="50000"/>
                </a:spcAft>
                <a:buSzPct val="80000"/>
                <a:buFontTx/>
                <a:buChar char="•"/>
              </a:pPr>
              <a:r>
                <a:rPr lang="en-US" altLang="en-US" dirty="0"/>
                <a:t>Parts of the body that have relatively sparse densities of somatic sensory receptors are least represented in the sensory homunculus.</a:t>
              </a:r>
            </a:p>
          </p:txBody>
        </p:sp>
        <p:grpSp>
          <p:nvGrpSpPr>
            <p:cNvPr id="105478" name="Group 48">
              <a:extLst>
                <a:ext uri="{FF2B5EF4-FFF2-40B4-BE49-F238E27FC236}">
                  <a16:creationId xmlns:a16="http://schemas.microsoft.com/office/drawing/2014/main" id="{8B065992-B12A-2D49-A7CF-0347D4FAA4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2994" cy="213"/>
              <a:chOff x="582" y="3671"/>
              <a:chExt cx="2994" cy="213"/>
            </a:xfrm>
          </p:grpSpPr>
          <p:grpSp>
            <p:nvGrpSpPr>
              <p:cNvPr id="105479" name="Group 37">
                <a:extLst>
                  <a:ext uri="{FF2B5EF4-FFF2-40B4-BE49-F238E27FC236}">
                    <a16:creationId xmlns:a16="http://schemas.microsoft.com/office/drawing/2014/main" id="{8E63F420-B77B-6F40-900E-397DEE25A0C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105483" name="Rectangle 38">
                  <a:extLst>
                    <a:ext uri="{FF2B5EF4-FFF2-40B4-BE49-F238E27FC236}">
                      <a16:creationId xmlns:a16="http://schemas.microsoft.com/office/drawing/2014/main" id="{5CA956CA-C436-B44C-A2B0-965ADBAF5CC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105484" name="Rectangle 39">
                  <a:extLst>
                    <a:ext uri="{FF2B5EF4-FFF2-40B4-BE49-F238E27FC236}">
                      <a16:creationId xmlns:a16="http://schemas.microsoft.com/office/drawing/2014/main" id="{630E86D1-70F1-3A44-87EF-AF58C20F1A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105485" name="Rectangle 40">
                  <a:extLst>
                    <a:ext uri="{FF2B5EF4-FFF2-40B4-BE49-F238E27FC236}">
                      <a16:creationId xmlns:a16="http://schemas.microsoft.com/office/drawing/2014/main" id="{17356CDA-A86C-5241-A117-862DD437FD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105486" name="Text Box 41">
                  <a:extLst>
                    <a:ext uri="{FF2B5EF4-FFF2-40B4-BE49-F238E27FC236}">
                      <a16:creationId xmlns:a16="http://schemas.microsoft.com/office/drawing/2014/main" id="{4F425B7C-2736-B049-85F0-AE43C7F735E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/>
                    <a:t>Page 559</a:t>
                  </a:r>
                  <a:endParaRPr lang="en-US" altLang="en-US" dirty="0"/>
                </a:p>
              </p:txBody>
            </p:sp>
            <p:sp>
              <p:nvSpPr>
                <p:cNvPr id="105487" name="Text Box 42">
                  <a:extLst>
                    <a:ext uri="{FF2B5EF4-FFF2-40B4-BE49-F238E27FC236}">
                      <a16:creationId xmlns:a16="http://schemas.microsoft.com/office/drawing/2014/main" id="{C6EC4211-9360-5446-B1EF-4F29477636F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/>
                    <a:t>Page 618</a:t>
                  </a:r>
                  <a:endParaRPr lang="en-US" altLang="en-US" dirty="0"/>
                </a:p>
              </p:txBody>
            </p:sp>
            <p:sp>
              <p:nvSpPr>
                <p:cNvPr id="105488" name="Text Box 43">
                  <a:extLst>
                    <a:ext uri="{FF2B5EF4-FFF2-40B4-BE49-F238E27FC236}">
                      <a16:creationId xmlns:a16="http://schemas.microsoft.com/office/drawing/2014/main" id="{D58EA1A3-5C7B-D04B-92C3-9E4566E9790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/>
                    <a:t>Page 581</a:t>
                  </a:r>
                  <a:endParaRPr lang="en-US" altLang="en-US" dirty="0"/>
                </a:p>
              </p:txBody>
            </p:sp>
          </p:grpSp>
          <p:grpSp>
            <p:nvGrpSpPr>
              <p:cNvPr id="105480" name="Group 44">
                <a:extLst>
                  <a:ext uri="{FF2B5EF4-FFF2-40B4-BE49-F238E27FC236}">
                    <a16:creationId xmlns:a16="http://schemas.microsoft.com/office/drawing/2014/main" id="{EF32F2FD-6EBB-5644-B5E0-A86EBE94E0D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5" y="3671"/>
                <a:ext cx="731" cy="213"/>
                <a:chOff x="3190" y="3671"/>
                <a:chExt cx="731" cy="213"/>
              </a:xfrm>
            </p:grpSpPr>
            <p:sp>
              <p:nvSpPr>
                <p:cNvPr id="105481" name="Rectangle 45">
                  <a:extLst>
                    <a:ext uri="{FF2B5EF4-FFF2-40B4-BE49-F238E27FC236}">
                      <a16:creationId xmlns:a16="http://schemas.microsoft.com/office/drawing/2014/main" id="{C8CD61AA-C1D0-ED48-A447-BD84736F9E5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90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105482" name="Text Box 46">
                  <a:extLst>
                    <a:ext uri="{FF2B5EF4-FFF2-40B4-BE49-F238E27FC236}">
                      <a16:creationId xmlns:a16="http://schemas.microsoft.com/office/drawing/2014/main" id="{CFD33913-9257-B140-BB7B-CFDFFBD30FB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236" y="3687"/>
                  <a:ext cx="642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/>
                    <a:t>Figure 16.8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1" name="Slide Number Placeholder 5">
            <a:extLst>
              <a:ext uri="{FF2B5EF4-FFF2-40B4-BE49-F238E27FC236}">
                <a16:creationId xmlns:a16="http://schemas.microsoft.com/office/drawing/2014/main" id="{69ED7008-C98D-CB48-8599-7B5D8695C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5C0A758-4C3D-D347-8149-D66BBC1A82EA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52</a:t>
            </a:fld>
            <a:endParaRPr lang="en-US" altLang="en-US" sz="1400" dirty="0"/>
          </a:p>
        </p:txBody>
      </p:sp>
      <p:sp>
        <p:nvSpPr>
          <p:cNvPr id="204802" name="Rectangle 2">
            <a:extLst>
              <a:ext uri="{FF2B5EF4-FFF2-40B4-BE49-F238E27FC236}">
                <a16:creationId xmlns:a16="http://schemas.microsoft.com/office/drawing/2014/main" id="{E8917075-FFB9-2044-9A5B-6CF6C86AB6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5085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333333"/>
                </a:solidFill>
              </a:rPr>
              <a:t>Homunculus—Somatosensory Map</a:t>
            </a:r>
          </a:p>
        </p:txBody>
      </p:sp>
      <p:pic>
        <p:nvPicPr>
          <p:cNvPr id="204803" name="Picture 16" descr="homunculus">
            <a:extLst>
              <a:ext uri="{FF2B5EF4-FFF2-40B4-BE49-F238E27FC236}">
                <a16:creationId xmlns:a16="http://schemas.microsoft.com/office/drawing/2014/main" id="{7A837288-FDDA-8E4B-8508-ED06655BD0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5463" y="1600200"/>
            <a:ext cx="2806700" cy="348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04" name="Text Box 12">
            <a:extLst>
              <a:ext uri="{FF2B5EF4-FFF2-40B4-BE49-F238E27FC236}">
                <a16:creationId xmlns:a16="http://schemas.microsoft.com/office/drawing/2014/main" id="{972D6646-2C7F-F64E-9D88-C9E2C5A183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8779" y="5119842"/>
            <a:ext cx="2847254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100" dirty="0"/>
              <a:t>https://www.spinacare.files.wordpress.com</a:t>
            </a:r>
            <a:endParaRPr lang="en-US" altLang="en-US" sz="1800" dirty="0"/>
          </a:p>
        </p:txBody>
      </p:sp>
      <p:sp>
        <p:nvSpPr>
          <p:cNvPr id="204805" name="TextBox 1">
            <a:extLst>
              <a:ext uri="{FF2B5EF4-FFF2-40B4-BE49-F238E27FC236}">
                <a16:creationId xmlns:a16="http://schemas.microsoft.com/office/drawing/2014/main" id="{7E7B858C-0486-1F4D-97DD-8F6A3C2467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213" y="2137590"/>
            <a:ext cx="2360612" cy="1733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1625"/>
              </a:lnSpc>
            </a:pPr>
            <a:r>
              <a:rPr lang="en-US" altLang="en-US" sz="1600" dirty="0">
                <a:solidFill>
                  <a:srgbClr val="941100"/>
                </a:solidFill>
                <a:latin typeface="ArialMT"/>
              </a:rPr>
              <a:t>Homunculus (early times and into the 19</a:t>
            </a:r>
            <a:r>
              <a:rPr lang="en-US" altLang="en-US" sz="1600" baseline="30000" dirty="0">
                <a:solidFill>
                  <a:srgbClr val="941100"/>
                </a:solidFill>
                <a:latin typeface="ArialMT"/>
              </a:rPr>
              <a:t>th</a:t>
            </a:r>
            <a:r>
              <a:rPr lang="en-US" altLang="en-US" sz="1600" dirty="0">
                <a:solidFill>
                  <a:srgbClr val="941100"/>
                </a:solidFill>
                <a:latin typeface="ArialMT"/>
              </a:rPr>
              <a:t> century) = a supposed microscopic but fully-formed human being in a sperm cell from which a fetus was believed to develop.</a:t>
            </a:r>
            <a:endParaRPr lang="en-US" altLang="en-US" sz="1600" dirty="0">
              <a:solidFill>
                <a:srgbClr val="941100"/>
              </a:solidFill>
            </a:endParaRPr>
          </a:p>
        </p:txBody>
      </p:sp>
      <p:sp>
        <p:nvSpPr>
          <p:cNvPr id="204806" name="TextBox 2">
            <a:extLst>
              <a:ext uri="{FF2B5EF4-FFF2-40B4-BE49-F238E27FC236}">
                <a16:creationId xmlns:a16="http://schemas.microsoft.com/office/drawing/2014/main" id="{9179A938-D8CE-D340-A446-1E325D4336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2650" y="2147849"/>
            <a:ext cx="2597150" cy="2144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1625"/>
              </a:lnSpc>
            </a:pPr>
            <a:r>
              <a:rPr lang="en-US" altLang="en-US" sz="1600" dirty="0">
                <a:solidFill>
                  <a:schemeClr val="accent6"/>
                </a:solidFill>
              </a:rPr>
              <a:t>Homunculus (today in neuroscience) = a representation of the human body based on a neurological map of the areas and proportions of the human brain dedicated to processing motor or sensory functions for different parts of the body. </a:t>
            </a:r>
          </a:p>
        </p:txBody>
      </p:sp>
    </p:spTree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Number Placeholder 5">
            <a:extLst>
              <a:ext uri="{FF2B5EF4-FFF2-40B4-BE49-F238E27FC236}">
                <a16:creationId xmlns:a16="http://schemas.microsoft.com/office/drawing/2014/main" id="{92AAD0D0-6E3D-494F-AF3D-3C366F917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2D5E5FA-EFF4-EE4F-A596-C1413A8D50DF}" type="slidenum">
              <a:rPr lang="en-US" altLang="en-US"/>
              <a:pPr/>
              <a:t>53</a:t>
            </a:fld>
            <a:endParaRPr lang="en-US" altLang="en-US" dirty="0"/>
          </a:p>
        </p:txBody>
      </p:sp>
      <p:grpSp>
        <p:nvGrpSpPr>
          <p:cNvPr id="107523" name="Group 46">
            <a:extLst>
              <a:ext uri="{FF2B5EF4-FFF2-40B4-BE49-F238E27FC236}">
                <a16:creationId xmlns:a16="http://schemas.microsoft.com/office/drawing/2014/main" id="{70941C75-BD2D-D546-B5CD-FE28D67072E5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4025"/>
            <a:ext cx="8229600" cy="5711825"/>
            <a:chOff x="287" y="286"/>
            <a:chExt cx="5184" cy="3598"/>
          </a:xfrm>
        </p:grpSpPr>
        <p:sp>
          <p:nvSpPr>
            <p:cNvPr id="107524" name="Rectangle 2">
              <a:extLst>
                <a:ext uri="{FF2B5EF4-FFF2-40B4-BE49-F238E27FC236}">
                  <a16:creationId xmlns:a16="http://schemas.microsoft.com/office/drawing/2014/main" id="{69FBA11A-C7D2-E942-BA1F-370460C6BC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Primary Motor Area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107525" name="Text Box 6">
              <a:extLst>
                <a:ext uri="{FF2B5EF4-FFF2-40B4-BE49-F238E27FC236}">
                  <a16:creationId xmlns:a16="http://schemas.microsoft.com/office/drawing/2014/main" id="{B4F651F4-42D4-A446-863D-6CF5853E07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804" cy="10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A somatic motor map, another homunculus, can be depicted for the primary motor area (area 4) of the motor cortex located anterior to the central fissure.</a:t>
              </a:r>
            </a:p>
            <a:p>
              <a:pPr eaLnBrk="1" hangingPunct="1">
                <a:lnSpc>
                  <a:spcPct val="85000"/>
                </a:lnSpc>
                <a:spcAft>
                  <a:spcPct val="50000"/>
                </a:spcAft>
                <a:buSzPct val="80000"/>
                <a:buFontTx/>
                <a:buChar char="•"/>
              </a:pPr>
              <a:r>
                <a:rPr lang="en-US" altLang="en-US" dirty="0"/>
                <a:t>The sensory and motor homunculi have similarities and differences, as shown on the next slide, which was discussed during the lecture on the brain.</a:t>
              </a:r>
            </a:p>
          </p:txBody>
        </p:sp>
        <p:grpSp>
          <p:nvGrpSpPr>
            <p:cNvPr id="107526" name="Group 35">
              <a:extLst>
                <a:ext uri="{FF2B5EF4-FFF2-40B4-BE49-F238E27FC236}">
                  <a16:creationId xmlns:a16="http://schemas.microsoft.com/office/drawing/2014/main" id="{F2D0316A-CF09-2C40-A443-B771AFC61C6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2994" cy="213"/>
              <a:chOff x="582" y="3671"/>
              <a:chExt cx="2994" cy="213"/>
            </a:xfrm>
          </p:grpSpPr>
          <p:grpSp>
            <p:nvGrpSpPr>
              <p:cNvPr id="107527" name="Group 36">
                <a:extLst>
                  <a:ext uri="{FF2B5EF4-FFF2-40B4-BE49-F238E27FC236}">
                    <a16:creationId xmlns:a16="http://schemas.microsoft.com/office/drawing/2014/main" id="{C71A0CA5-F5FE-B44E-9055-394431833CF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107531" name="Rectangle 37">
                  <a:extLst>
                    <a:ext uri="{FF2B5EF4-FFF2-40B4-BE49-F238E27FC236}">
                      <a16:creationId xmlns:a16="http://schemas.microsoft.com/office/drawing/2014/main" id="{962C36F8-1137-2541-B1F6-363F710771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107532" name="Rectangle 38">
                  <a:extLst>
                    <a:ext uri="{FF2B5EF4-FFF2-40B4-BE49-F238E27FC236}">
                      <a16:creationId xmlns:a16="http://schemas.microsoft.com/office/drawing/2014/main" id="{2448DCD0-0127-E240-ADC5-C3285C568A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107533" name="Rectangle 39">
                  <a:extLst>
                    <a:ext uri="{FF2B5EF4-FFF2-40B4-BE49-F238E27FC236}">
                      <a16:creationId xmlns:a16="http://schemas.microsoft.com/office/drawing/2014/main" id="{8EB18FE3-7660-A044-B1E4-75DB188DC1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107534" name="Text Box 40">
                  <a:extLst>
                    <a:ext uri="{FF2B5EF4-FFF2-40B4-BE49-F238E27FC236}">
                      <a16:creationId xmlns:a16="http://schemas.microsoft.com/office/drawing/2014/main" id="{44BC8F7E-4679-1E48-A9D3-5266B536B77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/>
                    <a:t>Page 561</a:t>
                  </a:r>
                  <a:endParaRPr lang="en-US" altLang="en-US" dirty="0"/>
                </a:p>
              </p:txBody>
            </p:sp>
            <p:sp>
              <p:nvSpPr>
                <p:cNvPr id="107535" name="Text Box 41">
                  <a:extLst>
                    <a:ext uri="{FF2B5EF4-FFF2-40B4-BE49-F238E27FC236}">
                      <a16:creationId xmlns:a16="http://schemas.microsoft.com/office/drawing/2014/main" id="{9723C511-4B88-1E46-8145-4E7AB008986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/>
                    <a:t>Page 618</a:t>
                  </a:r>
                  <a:endParaRPr lang="en-US" altLang="en-US" dirty="0"/>
                </a:p>
              </p:txBody>
            </p:sp>
            <p:sp>
              <p:nvSpPr>
                <p:cNvPr id="107536" name="Text Box 42">
                  <a:extLst>
                    <a:ext uri="{FF2B5EF4-FFF2-40B4-BE49-F238E27FC236}">
                      <a16:creationId xmlns:a16="http://schemas.microsoft.com/office/drawing/2014/main" id="{BFA20B9C-BF7E-7040-82F3-9BFC037E30F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/>
                    <a:t>Page 581</a:t>
                  </a:r>
                  <a:endParaRPr lang="en-US" altLang="en-US" dirty="0"/>
                </a:p>
              </p:txBody>
            </p:sp>
          </p:grpSp>
          <p:grpSp>
            <p:nvGrpSpPr>
              <p:cNvPr id="107528" name="Group 43">
                <a:extLst>
                  <a:ext uri="{FF2B5EF4-FFF2-40B4-BE49-F238E27FC236}">
                    <a16:creationId xmlns:a16="http://schemas.microsoft.com/office/drawing/2014/main" id="{1C624EE8-1806-2748-BF9D-7665F8E9000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5" y="3671"/>
                <a:ext cx="731" cy="213"/>
                <a:chOff x="3190" y="3671"/>
                <a:chExt cx="731" cy="213"/>
              </a:xfrm>
            </p:grpSpPr>
            <p:sp>
              <p:nvSpPr>
                <p:cNvPr id="107529" name="Rectangle 44">
                  <a:extLst>
                    <a:ext uri="{FF2B5EF4-FFF2-40B4-BE49-F238E27FC236}">
                      <a16:creationId xmlns:a16="http://schemas.microsoft.com/office/drawing/2014/main" id="{B5B921F0-711B-D645-9002-31DA068936D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90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107530" name="Text Box 45">
                  <a:extLst>
                    <a:ext uri="{FF2B5EF4-FFF2-40B4-BE49-F238E27FC236}">
                      <a16:creationId xmlns:a16="http://schemas.microsoft.com/office/drawing/2014/main" id="{C5464253-3343-3749-A7C5-FCFB6E61B26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236" y="3687"/>
                  <a:ext cx="642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/>
                    <a:t>Figure 16.8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3" name="Slide Number Placeholder 5">
            <a:extLst>
              <a:ext uri="{FF2B5EF4-FFF2-40B4-BE49-F238E27FC236}">
                <a16:creationId xmlns:a16="http://schemas.microsoft.com/office/drawing/2014/main" id="{1E510D8F-9B4C-6341-9C78-1A4E743F6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2F4F464-B0F9-3644-93BB-B2CD4A106248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54</a:t>
            </a:fld>
            <a:endParaRPr lang="en-US" altLang="en-US" sz="1400" dirty="0"/>
          </a:p>
        </p:txBody>
      </p:sp>
      <p:sp>
        <p:nvSpPr>
          <p:cNvPr id="212994" name="Rectangle 3">
            <a:extLst>
              <a:ext uri="{FF2B5EF4-FFF2-40B4-BE49-F238E27FC236}">
                <a16:creationId xmlns:a16="http://schemas.microsoft.com/office/drawing/2014/main" id="{129D64DA-222D-BC4A-801A-8BDDDD9E36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788" y="44608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333333"/>
                </a:solidFill>
              </a:rPr>
              <a:t>Homunculus—Motor Map</a:t>
            </a:r>
          </a:p>
        </p:txBody>
      </p:sp>
      <p:grpSp>
        <p:nvGrpSpPr>
          <p:cNvPr id="212995" name="Group 9">
            <a:extLst>
              <a:ext uri="{FF2B5EF4-FFF2-40B4-BE49-F238E27FC236}">
                <a16:creationId xmlns:a16="http://schemas.microsoft.com/office/drawing/2014/main" id="{37ACE546-C714-FD4F-B988-BC5F69593E72}"/>
              </a:ext>
            </a:extLst>
          </p:cNvPr>
          <p:cNvGrpSpPr>
            <a:grpSpLocks/>
          </p:cNvGrpSpPr>
          <p:nvPr/>
        </p:nvGrpSpPr>
        <p:grpSpPr bwMode="auto">
          <a:xfrm>
            <a:off x="2732088" y="1603375"/>
            <a:ext cx="3786188" cy="3575050"/>
            <a:chOff x="1721" y="1010"/>
            <a:chExt cx="2385" cy="2252"/>
          </a:xfrm>
        </p:grpSpPr>
        <p:sp>
          <p:nvSpPr>
            <p:cNvPr id="212996" name="Text Box 13">
              <a:extLst>
                <a:ext uri="{FF2B5EF4-FFF2-40B4-BE49-F238E27FC236}">
                  <a16:creationId xmlns:a16="http://schemas.microsoft.com/office/drawing/2014/main" id="{11F7DFE5-A8B9-6142-AF72-C961F3D64C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5" y="3097"/>
              <a:ext cx="1291" cy="1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https://www.thebrain.mcgill.ca</a:t>
              </a:r>
              <a:endParaRPr lang="en-US" altLang="en-US" sz="1800" dirty="0"/>
            </a:p>
          </p:txBody>
        </p:sp>
        <p:pic>
          <p:nvPicPr>
            <p:cNvPr id="212997" name="Picture 16" descr="i_06_cr_mou_1b">
              <a:extLst>
                <a:ext uri="{FF2B5EF4-FFF2-40B4-BE49-F238E27FC236}">
                  <a16:creationId xmlns:a16="http://schemas.microsoft.com/office/drawing/2014/main" id="{D2AE5202-A46E-DC42-91CF-AE17AE7E42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1" y="1010"/>
              <a:ext cx="2320" cy="2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Number Placeholder 5">
            <a:extLst>
              <a:ext uri="{FF2B5EF4-FFF2-40B4-BE49-F238E27FC236}">
                <a16:creationId xmlns:a16="http://schemas.microsoft.com/office/drawing/2014/main" id="{57EEA041-24D9-3541-9C00-8F74EFE3C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5F19E59-8DE7-C04E-8D5A-F4C62A100E2F}" type="slidenum">
              <a:rPr lang="en-US" altLang="en-US"/>
              <a:pPr/>
              <a:t>55</a:t>
            </a:fld>
            <a:endParaRPr lang="en-US" altLang="en-US" dirty="0"/>
          </a:p>
        </p:txBody>
      </p:sp>
      <p:grpSp>
        <p:nvGrpSpPr>
          <p:cNvPr id="111619" name="Group 29">
            <a:extLst>
              <a:ext uri="{FF2B5EF4-FFF2-40B4-BE49-F238E27FC236}">
                <a16:creationId xmlns:a16="http://schemas.microsoft.com/office/drawing/2014/main" id="{075EE786-257E-5041-8A30-17C12A82F246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7200"/>
            <a:ext cx="8229600" cy="5708650"/>
            <a:chOff x="287" y="288"/>
            <a:chExt cx="5184" cy="3596"/>
          </a:xfrm>
        </p:grpSpPr>
        <p:sp>
          <p:nvSpPr>
            <p:cNvPr id="111620" name="Rectangle 2">
              <a:extLst>
                <a:ext uri="{FF2B5EF4-FFF2-40B4-BE49-F238E27FC236}">
                  <a16:creationId xmlns:a16="http://schemas.microsoft.com/office/drawing/2014/main" id="{8D723A60-7FC6-BB4F-8922-5D94C98A95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8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Cerebellum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111621" name="Text Box 6">
              <a:extLst>
                <a:ext uri="{FF2B5EF4-FFF2-40B4-BE49-F238E27FC236}">
                  <a16:creationId xmlns:a16="http://schemas.microsoft.com/office/drawing/2014/main" id="{185C67C5-B6DD-E546-8851-D4FFC013CA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774" cy="10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86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The anterior and posterior spinocerebellar tracts provide propriocep-tive information to the cerebellum.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These tracts and the cerebellum are involved in posture, balance, and coordination of skilled movements of skeletal muscles.</a:t>
              </a:r>
            </a:p>
            <a:p>
              <a:pPr eaLnBrk="1" hangingPunct="1">
                <a:lnSpc>
                  <a:spcPct val="85000"/>
                </a:lnSpc>
                <a:spcAft>
                  <a:spcPct val="50000"/>
                </a:spcAft>
                <a:buSzPct val="80000"/>
                <a:buFontTx/>
                <a:buChar char="•"/>
              </a:pPr>
              <a:r>
                <a:rPr lang="en-US" altLang="en-US" dirty="0"/>
                <a:t>Sensory input to the cerebellum is not consciously perceived if it does not reach the cerebral cortex.</a:t>
              </a:r>
            </a:p>
          </p:txBody>
        </p:sp>
        <p:grpSp>
          <p:nvGrpSpPr>
            <p:cNvPr id="111622" name="Group 19">
              <a:extLst>
                <a:ext uri="{FF2B5EF4-FFF2-40B4-BE49-F238E27FC236}">
                  <a16:creationId xmlns:a16="http://schemas.microsoft.com/office/drawing/2014/main" id="{F5AF949E-F775-8142-93AD-B478F0ADBB9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111623" name="Rectangle 20">
                <a:extLst>
                  <a:ext uri="{FF2B5EF4-FFF2-40B4-BE49-F238E27FC236}">
                    <a16:creationId xmlns:a16="http://schemas.microsoft.com/office/drawing/2014/main" id="{FB51DC78-6FFC-F045-A7AA-BD7F1ED29C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11624" name="Rectangle 21">
                <a:extLst>
                  <a:ext uri="{FF2B5EF4-FFF2-40B4-BE49-F238E27FC236}">
                    <a16:creationId xmlns:a16="http://schemas.microsoft.com/office/drawing/2014/main" id="{D06167D9-0741-7C4D-83B9-1E01E65EE9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11625" name="Rectangle 22">
                <a:extLst>
                  <a:ext uri="{FF2B5EF4-FFF2-40B4-BE49-F238E27FC236}">
                    <a16:creationId xmlns:a16="http://schemas.microsoft.com/office/drawing/2014/main" id="{B6CA3FA8-F6E4-9C49-96EB-6200D2F426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11626" name="Text Box 23">
                <a:extLst>
                  <a:ext uri="{FF2B5EF4-FFF2-40B4-BE49-F238E27FC236}">
                    <a16:creationId xmlns:a16="http://schemas.microsoft.com/office/drawing/2014/main" id="{2A0CD695-F299-5845-99EA-AE3668E288E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565</a:t>
                </a:r>
                <a:endParaRPr lang="en-US" altLang="en-US" dirty="0"/>
              </a:p>
            </p:txBody>
          </p:sp>
          <p:sp>
            <p:nvSpPr>
              <p:cNvPr id="111627" name="Text Box 24">
                <a:extLst>
                  <a:ext uri="{FF2B5EF4-FFF2-40B4-BE49-F238E27FC236}">
                    <a16:creationId xmlns:a16="http://schemas.microsoft.com/office/drawing/2014/main" id="{78A57B0B-BD5B-9B49-999C-601D53CB28C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618</a:t>
                </a:r>
                <a:endParaRPr lang="en-US" altLang="en-US" dirty="0"/>
              </a:p>
            </p:txBody>
          </p:sp>
          <p:sp>
            <p:nvSpPr>
              <p:cNvPr id="111628" name="Text Box 25">
                <a:extLst>
                  <a:ext uri="{FF2B5EF4-FFF2-40B4-BE49-F238E27FC236}">
                    <a16:creationId xmlns:a16="http://schemas.microsoft.com/office/drawing/2014/main" id="{68E4FE23-14A5-AE43-857A-2962ECFC02C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/>
                  <a:t>Page 584</a:t>
                </a:r>
                <a:endParaRPr lang="en-US" altLang="en-US" dirty="0"/>
              </a:p>
            </p:txBody>
          </p:sp>
        </p:grpSp>
      </p:grp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66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B8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FFFF66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B8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.xml><?xml version="1.0" encoding="utf-8"?>
<a:themeOverride xmlns:a="http://schemas.openxmlformats.org/drawingml/2006/main">
  <a:clrScheme name="">
    <a:dk1>
      <a:srgbClr val="000000"/>
    </a:dk1>
    <a:lt1>
      <a:srgbClr val="FFFF66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B8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4.xml><?xml version="1.0" encoding="utf-8"?>
<a:themeOverride xmlns:a="http://schemas.openxmlformats.org/drawingml/2006/main">
  <a:clrScheme name="">
    <a:dk1>
      <a:srgbClr val="000000"/>
    </a:dk1>
    <a:lt1>
      <a:srgbClr val="FFFF66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B8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15440</TotalTime>
  <Words>3478</Words>
  <Application>Microsoft Macintosh PowerPoint</Application>
  <PresentationFormat>On-screen Show (4:3)</PresentationFormat>
  <Paragraphs>494</Paragraphs>
  <Slides>55</Slides>
  <Notes>55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8" baseType="lpstr">
      <vt:lpstr>Arial</vt:lpstr>
      <vt:lpstr>ArialMT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Chris Jarosz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Introduction:  Biology Today Chapter 1</dc:title>
  <dc:creator>Chris Jarosz</dc:creator>
  <cp:lastModifiedBy>Microsoft Office User</cp:lastModifiedBy>
  <cp:revision>972</cp:revision>
  <cp:lastPrinted>2007-09-02T16:52:17Z</cp:lastPrinted>
  <dcterms:created xsi:type="dcterms:W3CDTF">2007-08-12T19:19:03Z</dcterms:created>
  <dcterms:modified xsi:type="dcterms:W3CDTF">2022-12-09T14:57:20Z</dcterms:modified>
</cp:coreProperties>
</file>