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0"/>
  </p:notesMasterIdLst>
  <p:sldIdLst>
    <p:sldId id="1116" r:id="rId2"/>
    <p:sldId id="1182" r:id="rId3"/>
    <p:sldId id="1118" r:id="rId4"/>
    <p:sldId id="1185" r:id="rId5"/>
    <p:sldId id="1193" r:id="rId6"/>
    <p:sldId id="1187" r:id="rId7"/>
    <p:sldId id="1188" r:id="rId8"/>
    <p:sldId id="1190" r:id="rId9"/>
    <p:sldId id="1191" r:id="rId10"/>
    <p:sldId id="1192" r:id="rId11"/>
    <p:sldId id="693" r:id="rId12"/>
    <p:sldId id="695" r:id="rId13"/>
    <p:sldId id="697" r:id="rId14"/>
    <p:sldId id="1119" r:id="rId15"/>
    <p:sldId id="1120" r:id="rId16"/>
    <p:sldId id="1048" r:id="rId17"/>
    <p:sldId id="1183" r:id="rId18"/>
    <p:sldId id="1178" r:id="rId19"/>
    <p:sldId id="1122" r:id="rId20"/>
    <p:sldId id="1123" r:id="rId21"/>
    <p:sldId id="1124" r:id="rId22"/>
    <p:sldId id="1125" r:id="rId23"/>
    <p:sldId id="1180" r:id="rId24"/>
    <p:sldId id="1127" r:id="rId25"/>
    <p:sldId id="1128" r:id="rId26"/>
    <p:sldId id="1129" r:id="rId27"/>
    <p:sldId id="1152" r:id="rId28"/>
    <p:sldId id="1130" r:id="rId29"/>
    <p:sldId id="1164" r:id="rId30"/>
    <p:sldId id="1132" r:id="rId31"/>
    <p:sldId id="1165" r:id="rId32"/>
    <p:sldId id="1184" r:id="rId33"/>
    <p:sldId id="1134" r:id="rId34"/>
    <p:sldId id="1136" r:id="rId35"/>
    <p:sldId id="1167" r:id="rId36"/>
    <p:sldId id="1138" r:id="rId37"/>
    <p:sldId id="1139" r:id="rId38"/>
    <p:sldId id="1168" r:id="rId39"/>
    <p:sldId id="1169" r:id="rId40"/>
    <p:sldId id="1153" r:id="rId41"/>
    <p:sldId id="1156" r:id="rId42"/>
    <p:sldId id="1142" r:id="rId43"/>
    <p:sldId id="1171" r:id="rId44"/>
    <p:sldId id="1144" r:id="rId45"/>
    <p:sldId id="1172" r:id="rId46"/>
    <p:sldId id="1146" r:id="rId47"/>
    <p:sldId id="1147" r:id="rId48"/>
    <p:sldId id="1173" r:id="rId49"/>
    <p:sldId id="1181" r:id="rId50"/>
    <p:sldId id="1157" r:id="rId51"/>
    <p:sldId id="1175" r:id="rId52"/>
    <p:sldId id="1176" r:id="rId53"/>
    <p:sldId id="1154" r:id="rId54"/>
    <p:sldId id="1149" r:id="rId55"/>
    <p:sldId id="1160" r:id="rId56"/>
    <p:sldId id="1161" r:id="rId57"/>
    <p:sldId id="1150" r:id="rId58"/>
    <p:sldId id="1151" r:id="rId5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88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100"/>
    <a:srgbClr val="009051"/>
    <a:srgbClr val="011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 showGuides="1">
      <p:cViewPr varScale="1">
        <p:scale>
          <a:sx n="124" d="100"/>
          <a:sy n="124" d="100"/>
        </p:scale>
        <p:origin x="1520" y="168"/>
      </p:cViewPr>
      <p:guideLst>
        <p:guide orient="horz" pos="3360"/>
        <p:guide pos="388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51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63B01162-A9A4-774D-ADE3-9184B3D8B14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F74E1360-3618-994F-9472-7BF65C18753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EE9BDD25-E443-0E4C-8C08-047AB3879F8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05CD2EC2-2973-8443-A18F-0768DD0DC33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72B80FFE-AA50-C542-90F7-4E9D69C1220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2775" name="Rectangle 7">
            <a:extLst>
              <a:ext uri="{FF2B5EF4-FFF2-40B4-BE49-F238E27FC236}">
                <a16:creationId xmlns:a16="http://schemas.microsoft.com/office/drawing/2014/main" id="{1B3F3911-9238-A248-8AA2-B9B80C9C7C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BF83375-95DC-FA4E-8AAE-B82F6A64D1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>
            <a:extLst>
              <a:ext uri="{FF2B5EF4-FFF2-40B4-BE49-F238E27FC236}">
                <a16:creationId xmlns:a16="http://schemas.microsoft.com/office/drawing/2014/main" id="{B95B7C15-0870-B64B-91A3-8FB5D8A491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42F292A-CEA3-904E-A098-FD1A1A1B50F5}" type="slidenum">
              <a:rPr lang="en-US" altLang="en-US" sz="1200" smtClean="0"/>
              <a:pPr/>
              <a:t>1</a:t>
            </a:fld>
            <a:endParaRPr lang="en-US" altLang="en-US" sz="1200" dirty="0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97674D36-474E-FE4A-A66C-7E6F4ADEFA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4D2FD532-081B-B946-9501-DD2BA55BE1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496DDD6F-4741-AD44-9B8B-B2ED27D60D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CAAFD2F-888B-2842-8922-D52F9BEC869C}" type="slidenum">
              <a:rPr lang="en-US" altLang="en-US" sz="1200" smtClean="0"/>
              <a:pPr/>
              <a:t>2</a:t>
            </a:fld>
            <a:endParaRPr lang="en-US" altLang="en-US" sz="1200" dirty="0"/>
          </a:p>
        </p:txBody>
      </p:sp>
      <p:sp>
        <p:nvSpPr>
          <p:cNvPr id="17410" name="Rectangle 1026">
            <a:extLst>
              <a:ext uri="{FF2B5EF4-FFF2-40B4-BE49-F238E27FC236}">
                <a16:creationId xmlns:a16="http://schemas.microsoft.com/office/drawing/2014/main" id="{0CE9CA00-FB46-8743-98C7-1936B1F067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1" name="Rectangle 1027">
            <a:extLst>
              <a:ext uri="{FF2B5EF4-FFF2-40B4-BE49-F238E27FC236}">
                <a16:creationId xmlns:a16="http://schemas.microsoft.com/office/drawing/2014/main" id="{E4CE5D49-A253-FC42-93C4-47FD34CC54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B0A76991-66D5-064C-A9CE-78EC4C0D77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2FFA072-26A6-594D-BDA5-1999DA1A2B26}" type="slidenum">
              <a:rPr lang="en-US" altLang="en-US" sz="1200" smtClean="0"/>
              <a:pPr/>
              <a:t>3</a:t>
            </a:fld>
            <a:endParaRPr lang="en-US" altLang="en-US" sz="1200" dirty="0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FBD23E75-43B3-2B4E-A82B-F5AED4F05C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4C964EEF-F83A-6842-A95D-6C9B8B80A7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F3F79F79-1088-724F-963A-2434B9F4AD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C39EA0B-25FE-0A4B-94FB-56BD0D051804}" type="slidenum">
              <a:rPr lang="en-US" altLang="en-US" sz="1200" smtClean="0"/>
              <a:pPr/>
              <a:t>4</a:t>
            </a:fld>
            <a:endParaRPr lang="en-US" altLang="en-US" sz="1200" dirty="0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1D863DC8-3B62-6444-8186-696FE3E846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AF36BEFB-C636-F74C-97CC-58007C7046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975363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Rectangle 7">
            <a:extLst>
              <a:ext uri="{FF2B5EF4-FFF2-40B4-BE49-F238E27FC236}">
                <a16:creationId xmlns:a16="http://schemas.microsoft.com/office/drawing/2014/main" id="{67F49B0D-0A06-EA40-9314-5B4997408A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A768C86-1768-3846-A76D-B64C0DB791CE}" type="slidenum">
              <a:rPr lang="en-US" altLang="en-US" i="0" smtClean="0"/>
              <a:pPr/>
              <a:t>5</a:t>
            </a:fld>
            <a:endParaRPr lang="en-US" altLang="en-US" i="0" dirty="0"/>
          </a:p>
        </p:txBody>
      </p:sp>
      <p:sp>
        <p:nvSpPr>
          <p:cNvPr id="185346" name="Rectangle 2">
            <a:extLst>
              <a:ext uri="{FF2B5EF4-FFF2-40B4-BE49-F238E27FC236}">
                <a16:creationId xmlns:a16="http://schemas.microsoft.com/office/drawing/2014/main" id="{262569BC-8487-6340-A668-A8594AF41A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5347" name="Rectangle 3">
            <a:extLst>
              <a:ext uri="{FF2B5EF4-FFF2-40B4-BE49-F238E27FC236}">
                <a16:creationId xmlns:a16="http://schemas.microsoft.com/office/drawing/2014/main" id="{C511F04E-7EE2-D447-8FAC-3CFE177198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79349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7">
            <a:extLst>
              <a:ext uri="{FF2B5EF4-FFF2-40B4-BE49-F238E27FC236}">
                <a16:creationId xmlns:a16="http://schemas.microsoft.com/office/drawing/2014/main" id="{A679E677-E18A-5345-892B-4DA1C5AD27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223936B-8837-824F-9192-25A5E836BD38}" type="slidenum">
              <a:rPr lang="en-US" altLang="en-US" i="0" smtClean="0"/>
              <a:pPr/>
              <a:t>6</a:t>
            </a:fld>
            <a:endParaRPr lang="en-US" altLang="en-US" i="0" dirty="0"/>
          </a:p>
        </p:txBody>
      </p:sp>
      <p:sp>
        <p:nvSpPr>
          <p:cNvPr id="187394" name="Rectangle 2">
            <a:extLst>
              <a:ext uri="{FF2B5EF4-FFF2-40B4-BE49-F238E27FC236}">
                <a16:creationId xmlns:a16="http://schemas.microsoft.com/office/drawing/2014/main" id="{5992CC48-ABE4-DB45-8353-9ED0AE15D9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7395" name="Rectangle 3">
            <a:extLst>
              <a:ext uri="{FF2B5EF4-FFF2-40B4-BE49-F238E27FC236}">
                <a16:creationId xmlns:a16="http://schemas.microsoft.com/office/drawing/2014/main" id="{A90D4FB2-CE19-AA42-90B8-6FFB0FD83E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65098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Rectangle 7">
            <a:extLst>
              <a:ext uri="{FF2B5EF4-FFF2-40B4-BE49-F238E27FC236}">
                <a16:creationId xmlns:a16="http://schemas.microsoft.com/office/drawing/2014/main" id="{CB2533A2-7CEB-E942-B33D-4D256B082F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2F76D50-3CC2-1F4C-A583-08B2257E927F}" type="slidenum">
              <a:rPr lang="en-US" altLang="en-US" i="0" smtClean="0"/>
              <a:pPr/>
              <a:t>7</a:t>
            </a:fld>
            <a:endParaRPr lang="en-US" altLang="en-US" i="0" dirty="0"/>
          </a:p>
        </p:txBody>
      </p:sp>
      <p:sp>
        <p:nvSpPr>
          <p:cNvPr id="189442" name="Rectangle 2">
            <a:extLst>
              <a:ext uri="{FF2B5EF4-FFF2-40B4-BE49-F238E27FC236}">
                <a16:creationId xmlns:a16="http://schemas.microsoft.com/office/drawing/2014/main" id="{BEF24CC7-FED8-3346-BEE0-816FAD4BE5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9443" name="Rectangle 3">
            <a:extLst>
              <a:ext uri="{FF2B5EF4-FFF2-40B4-BE49-F238E27FC236}">
                <a16:creationId xmlns:a16="http://schemas.microsoft.com/office/drawing/2014/main" id="{A365FEA8-8336-3046-AC19-D0805C7057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289582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7" name="Rectangle 7">
            <a:extLst>
              <a:ext uri="{FF2B5EF4-FFF2-40B4-BE49-F238E27FC236}">
                <a16:creationId xmlns:a16="http://schemas.microsoft.com/office/drawing/2014/main" id="{55E8FB8F-3971-4344-8CCC-D7CA04DF51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8745A93-3D66-4243-B453-B5B80D42D418}" type="slidenum">
              <a:rPr lang="en-US" altLang="en-US" i="0" smtClean="0"/>
              <a:pPr/>
              <a:t>8</a:t>
            </a:fld>
            <a:endParaRPr lang="en-US" altLang="en-US" i="0" dirty="0"/>
          </a:p>
        </p:txBody>
      </p:sp>
      <p:sp>
        <p:nvSpPr>
          <p:cNvPr id="193538" name="Rectangle 2">
            <a:extLst>
              <a:ext uri="{FF2B5EF4-FFF2-40B4-BE49-F238E27FC236}">
                <a16:creationId xmlns:a16="http://schemas.microsoft.com/office/drawing/2014/main" id="{F93E0675-4307-1844-94D7-7D15A6C205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3539" name="Rectangle 3">
            <a:extLst>
              <a:ext uri="{FF2B5EF4-FFF2-40B4-BE49-F238E27FC236}">
                <a16:creationId xmlns:a16="http://schemas.microsoft.com/office/drawing/2014/main" id="{2CA1A799-3B9E-524B-ADDA-4A0731EC0D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693022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5" name="Rectangle 7">
            <a:extLst>
              <a:ext uri="{FF2B5EF4-FFF2-40B4-BE49-F238E27FC236}">
                <a16:creationId xmlns:a16="http://schemas.microsoft.com/office/drawing/2014/main" id="{FA8C87F9-CEC9-8E44-98EC-882066C975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9AB165E-5C69-B241-A700-5678EB244E32}" type="slidenum">
              <a:rPr lang="en-US" altLang="en-US" i="0" smtClean="0"/>
              <a:pPr/>
              <a:t>9</a:t>
            </a:fld>
            <a:endParaRPr lang="en-US" altLang="en-US" i="0" dirty="0"/>
          </a:p>
        </p:txBody>
      </p:sp>
      <p:sp>
        <p:nvSpPr>
          <p:cNvPr id="195586" name="Rectangle 2">
            <a:extLst>
              <a:ext uri="{FF2B5EF4-FFF2-40B4-BE49-F238E27FC236}">
                <a16:creationId xmlns:a16="http://schemas.microsoft.com/office/drawing/2014/main" id="{B7853CDF-C0EA-0B41-95C5-DAF2D7E299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5587" name="Rectangle 3">
            <a:extLst>
              <a:ext uri="{FF2B5EF4-FFF2-40B4-BE49-F238E27FC236}">
                <a16:creationId xmlns:a16="http://schemas.microsoft.com/office/drawing/2014/main" id="{7D5C0C20-40E2-B44F-83E0-760890B0A2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53613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3" name="Rectangle 7">
            <a:extLst>
              <a:ext uri="{FF2B5EF4-FFF2-40B4-BE49-F238E27FC236}">
                <a16:creationId xmlns:a16="http://schemas.microsoft.com/office/drawing/2014/main" id="{603CF7E1-5B62-5A40-A66E-B51DEBE0A9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C8111AE-CB55-DE4E-B8E8-3BC899E04A70}" type="slidenum">
              <a:rPr lang="en-US" altLang="en-US" i="0" smtClean="0"/>
              <a:pPr/>
              <a:t>10</a:t>
            </a:fld>
            <a:endParaRPr lang="en-US" altLang="en-US" i="0" dirty="0"/>
          </a:p>
        </p:txBody>
      </p:sp>
      <p:sp>
        <p:nvSpPr>
          <p:cNvPr id="197634" name="Rectangle 2">
            <a:extLst>
              <a:ext uri="{FF2B5EF4-FFF2-40B4-BE49-F238E27FC236}">
                <a16:creationId xmlns:a16="http://schemas.microsoft.com/office/drawing/2014/main" id="{2732A414-CA02-B541-A7C7-64B5E57FFF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7635" name="Rectangle 3">
            <a:extLst>
              <a:ext uri="{FF2B5EF4-FFF2-40B4-BE49-F238E27FC236}">
                <a16:creationId xmlns:a16="http://schemas.microsoft.com/office/drawing/2014/main" id="{ED0C2A1C-3C52-4E43-95FE-87D68052D4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573585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09" name="Rectangle 7">
            <a:extLst>
              <a:ext uri="{FF2B5EF4-FFF2-40B4-BE49-F238E27FC236}">
                <a16:creationId xmlns:a16="http://schemas.microsoft.com/office/drawing/2014/main" id="{6CB8CCB0-0379-D948-8031-89A7392C35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3B27785-3CA6-0448-A17A-2A26F86812FF}" type="slidenum">
              <a:rPr lang="en-US" altLang="en-US" i="0" smtClean="0"/>
              <a:pPr/>
              <a:t>11</a:t>
            </a:fld>
            <a:endParaRPr lang="en-US" altLang="en-US" i="0" dirty="0"/>
          </a:p>
        </p:txBody>
      </p:sp>
      <p:sp>
        <p:nvSpPr>
          <p:cNvPr id="222210" name="Rectangle 2">
            <a:extLst>
              <a:ext uri="{FF2B5EF4-FFF2-40B4-BE49-F238E27FC236}">
                <a16:creationId xmlns:a16="http://schemas.microsoft.com/office/drawing/2014/main" id="{785416B4-9216-D94F-8342-D045FB0AA7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2211" name="Rectangle 3">
            <a:extLst>
              <a:ext uri="{FF2B5EF4-FFF2-40B4-BE49-F238E27FC236}">
                <a16:creationId xmlns:a16="http://schemas.microsoft.com/office/drawing/2014/main" id="{3A39A963-C6FC-CD48-829A-90B8E6AC3F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202853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5" name="Rectangle 7">
            <a:extLst>
              <a:ext uri="{FF2B5EF4-FFF2-40B4-BE49-F238E27FC236}">
                <a16:creationId xmlns:a16="http://schemas.microsoft.com/office/drawing/2014/main" id="{99C63BA9-85FD-B24C-ABF5-61E4664E25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27FAFD-97EC-BB4D-A272-8654F57C008C}" type="slidenum">
              <a:rPr lang="en-US" altLang="en-US" i="0" smtClean="0"/>
              <a:pPr/>
              <a:t>12</a:t>
            </a:fld>
            <a:endParaRPr lang="en-US" altLang="en-US" i="0" dirty="0"/>
          </a:p>
        </p:txBody>
      </p:sp>
      <p:sp>
        <p:nvSpPr>
          <p:cNvPr id="226306" name="Rectangle 2">
            <a:extLst>
              <a:ext uri="{FF2B5EF4-FFF2-40B4-BE49-F238E27FC236}">
                <a16:creationId xmlns:a16="http://schemas.microsoft.com/office/drawing/2014/main" id="{ED7E873E-B8B3-914C-B41A-6FA9D64834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6307" name="Rectangle 3">
            <a:extLst>
              <a:ext uri="{FF2B5EF4-FFF2-40B4-BE49-F238E27FC236}">
                <a16:creationId xmlns:a16="http://schemas.microsoft.com/office/drawing/2014/main" id="{773A1265-82FE-0B4E-AC6D-D3CA5E3CB1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08165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49" name="Rectangle 7">
            <a:extLst>
              <a:ext uri="{FF2B5EF4-FFF2-40B4-BE49-F238E27FC236}">
                <a16:creationId xmlns:a16="http://schemas.microsoft.com/office/drawing/2014/main" id="{97CDD4BA-FE3B-F542-AA7A-9A8F1D4225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8D635A6-E104-2D49-8D25-333D1D2FBD7D}" type="slidenum">
              <a:rPr lang="en-US" altLang="en-US" i="0" smtClean="0"/>
              <a:pPr/>
              <a:t>13</a:t>
            </a:fld>
            <a:endParaRPr lang="en-US" altLang="en-US" i="0" dirty="0"/>
          </a:p>
        </p:txBody>
      </p:sp>
      <p:sp>
        <p:nvSpPr>
          <p:cNvPr id="232450" name="Rectangle 2">
            <a:extLst>
              <a:ext uri="{FF2B5EF4-FFF2-40B4-BE49-F238E27FC236}">
                <a16:creationId xmlns:a16="http://schemas.microsoft.com/office/drawing/2014/main" id="{AA2780BA-35C1-DF4B-8943-15D735F60F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2451" name="Rectangle 3">
            <a:extLst>
              <a:ext uri="{FF2B5EF4-FFF2-40B4-BE49-F238E27FC236}">
                <a16:creationId xmlns:a16="http://schemas.microsoft.com/office/drawing/2014/main" id="{21716C1D-D1F6-7240-A18F-E0930B985B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890458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F3F79F79-1088-724F-963A-2434B9F4AD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C39EA0B-25FE-0A4B-94FB-56BD0D051804}" type="slidenum">
              <a:rPr lang="en-US" altLang="en-US" sz="1200" smtClean="0"/>
              <a:pPr/>
              <a:t>14</a:t>
            </a:fld>
            <a:endParaRPr lang="en-US" altLang="en-US" sz="1200" dirty="0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1D863DC8-3B62-6444-8186-696FE3E846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AF36BEFB-C636-F74C-97CC-58007C7046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>
            <a:extLst>
              <a:ext uri="{FF2B5EF4-FFF2-40B4-BE49-F238E27FC236}">
                <a16:creationId xmlns:a16="http://schemas.microsoft.com/office/drawing/2014/main" id="{5CD103CD-7CE8-7A44-90D9-4B71F06F79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53AA34D-9881-4746-9684-0674E8BDAC90}" type="slidenum">
              <a:rPr lang="en-US" altLang="en-US" sz="1200" smtClean="0"/>
              <a:pPr/>
              <a:t>15</a:t>
            </a:fld>
            <a:endParaRPr lang="en-US" altLang="en-US" sz="1200" dirty="0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4A147A39-1B65-D841-8C09-35572A69C3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CD6DAB33-0311-834F-8E1B-2C08296CA7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>
            <a:extLst>
              <a:ext uri="{FF2B5EF4-FFF2-40B4-BE49-F238E27FC236}">
                <a16:creationId xmlns:a16="http://schemas.microsoft.com/office/drawing/2014/main" id="{E23D1499-5616-8949-AA21-4CC86665FE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FFE342-C5EC-2246-B682-3AC942F5B61A}" type="slidenum">
              <a:rPr lang="en-US" altLang="en-US" sz="1200" smtClean="0"/>
              <a:pPr/>
              <a:t>16</a:t>
            </a:fld>
            <a:endParaRPr lang="en-US" altLang="en-US" sz="1200" dirty="0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3B0F9254-3971-DC48-9B34-8933E70811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49BEC20F-C3F8-5E43-80F1-8D1715EE90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>
            <a:extLst>
              <a:ext uri="{FF2B5EF4-FFF2-40B4-BE49-F238E27FC236}">
                <a16:creationId xmlns:a16="http://schemas.microsoft.com/office/drawing/2014/main" id="{67176CFC-642E-8D4E-A942-B2B3CB3175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10E9AE3-E972-6246-8237-5E88BB7A8B08}" type="slidenum">
              <a:rPr lang="en-US" altLang="en-US" sz="1200" smtClean="0"/>
              <a:pPr/>
              <a:t>17</a:t>
            </a:fld>
            <a:endParaRPr lang="en-US" altLang="en-US" sz="1200" dirty="0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BEB5498C-741E-8D42-A71E-5EC8061857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B38B72AB-79C2-964F-A0AD-B9D8E04F51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>
            <a:extLst>
              <a:ext uri="{FF2B5EF4-FFF2-40B4-BE49-F238E27FC236}">
                <a16:creationId xmlns:a16="http://schemas.microsoft.com/office/drawing/2014/main" id="{1C3206BA-5C1A-7A4F-AE5E-FF2E6ECC75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A02EE2B-69DB-3743-A5B5-645AD5309F7F}" type="slidenum">
              <a:rPr lang="en-US" altLang="en-US" sz="1200" smtClean="0"/>
              <a:pPr/>
              <a:t>18</a:t>
            </a:fld>
            <a:endParaRPr lang="en-US" altLang="en-US" sz="1200" dirty="0"/>
          </a:p>
        </p:txBody>
      </p:sp>
      <p:sp>
        <p:nvSpPr>
          <p:cNvPr id="29698" name="Rectangle 1026">
            <a:extLst>
              <a:ext uri="{FF2B5EF4-FFF2-40B4-BE49-F238E27FC236}">
                <a16:creationId xmlns:a16="http://schemas.microsoft.com/office/drawing/2014/main" id="{2747FC6A-89FF-744C-B0F0-7A06140CDE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699" name="Rectangle 1027">
            <a:extLst>
              <a:ext uri="{FF2B5EF4-FFF2-40B4-BE49-F238E27FC236}">
                <a16:creationId xmlns:a16="http://schemas.microsoft.com/office/drawing/2014/main" id="{1348A383-AE79-A44F-8ABB-896F8BD020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>
            <a:extLst>
              <a:ext uri="{FF2B5EF4-FFF2-40B4-BE49-F238E27FC236}">
                <a16:creationId xmlns:a16="http://schemas.microsoft.com/office/drawing/2014/main" id="{482AE027-5D39-6C4C-9C43-297CF842B5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02FC2FC-C8FF-3C41-8DD9-11E8217F3F5D}" type="slidenum">
              <a:rPr lang="en-US" altLang="en-US" sz="1200" smtClean="0"/>
              <a:pPr/>
              <a:t>19</a:t>
            </a:fld>
            <a:endParaRPr lang="en-US" altLang="en-US" sz="1200" dirty="0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2E5F21F9-EE19-4E45-A407-D293EA427B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A69127BE-B357-5540-8009-B9B1632F63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>
            <a:extLst>
              <a:ext uri="{FF2B5EF4-FFF2-40B4-BE49-F238E27FC236}">
                <a16:creationId xmlns:a16="http://schemas.microsoft.com/office/drawing/2014/main" id="{368FAE03-975D-A04D-B157-34F503225E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056553A-CF1C-3541-92FA-3AC4AF05562D}" type="slidenum">
              <a:rPr lang="en-US" altLang="en-US" sz="1200" smtClean="0"/>
              <a:pPr/>
              <a:t>20</a:t>
            </a:fld>
            <a:endParaRPr lang="en-US" altLang="en-US" sz="1200" dirty="0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BD35B65A-0D18-F849-97FB-F779914249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FCD6365E-0FBD-7149-AB59-162B31BC89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>
            <a:extLst>
              <a:ext uri="{FF2B5EF4-FFF2-40B4-BE49-F238E27FC236}">
                <a16:creationId xmlns:a16="http://schemas.microsoft.com/office/drawing/2014/main" id="{FCF02E43-C404-0149-8D28-B99C029209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7E7A12F-8E85-1C48-AF81-21F3C89E9F60}" type="slidenum">
              <a:rPr lang="en-US" altLang="en-US" sz="1200" smtClean="0"/>
              <a:pPr/>
              <a:t>21</a:t>
            </a:fld>
            <a:endParaRPr lang="en-US" altLang="en-US" sz="1200" dirty="0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F32F81A3-C210-E043-8A72-D759D68451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F8C378BF-608B-5945-83BA-BEAEDABE65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0E7C02EF-1577-1E43-B6FD-E72FEEAE5A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534FA5D-8EFF-B14E-8E56-3D5B19142E6E}" type="slidenum">
              <a:rPr lang="en-US" altLang="en-US" sz="1200" smtClean="0"/>
              <a:pPr/>
              <a:t>22</a:t>
            </a:fld>
            <a:endParaRPr lang="en-US" altLang="en-US" sz="1200" dirty="0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A519CA5D-F5D7-4D47-BF3F-3273BD1674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152C03D7-4EA4-A948-8E36-9D476C40AF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>
            <a:extLst>
              <a:ext uri="{FF2B5EF4-FFF2-40B4-BE49-F238E27FC236}">
                <a16:creationId xmlns:a16="http://schemas.microsoft.com/office/drawing/2014/main" id="{95EDA00E-EDA1-F947-8EFE-0120FD50E8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798FDFE-8508-734B-B21A-188DAF982000}" type="slidenum">
              <a:rPr lang="en-US" altLang="en-US" sz="1200" smtClean="0"/>
              <a:pPr/>
              <a:t>23</a:t>
            </a:fld>
            <a:endParaRPr lang="en-US" altLang="en-US" sz="1200" dirty="0"/>
          </a:p>
        </p:txBody>
      </p:sp>
      <p:sp>
        <p:nvSpPr>
          <p:cNvPr id="39938" name="Rectangle 1026">
            <a:extLst>
              <a:ext uri="{FF2B5EF4-FFF2-40B4-BE49-F238E27FC236}">
                <a16:creationId xmlns:a16="http://schemas.microsoft.com/office/drawing/2014/main" id="{00C18F81-1550-804A-9EB4-8C26208C1B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9939" name="Rectangle 1027">
            <a:extLst>
              <a:ext uri="{FF2B5EF4-FFF2-40B4-BE49-F238E27FC236}">
                <a16:creationId xmlns:a16="http://schemas.microsoft.com/office/drawing/2014/main" id="{154D6F44-68FF-0848-AAF6-E6387A7EE4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46D5B478-6C95-F943-A229-BFA216D35B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BD39120-71CA-8543-87DE-75829A29AEB3}" type="slidenum">
              <a:rPr lang="en-US" altLang="en-US" sz="1200" smtClean="0"/>
              <a:pPr/>
              <a:t>24</a:t>
            </a:fld>
            <a:endParaRPr lang="en-US" altLang="en-US" sz="1200" dirty="0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832B4BD3-B5AB-D74F-90BF-D19420498F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BBA14275-BE0E-DA45-B162-C3914EFBCE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>
            <a:extLst>
              <a:ext uri="{FF2B5EF4-FFF2-40B4-BE49-F238E27FC236}">
                <a16:creationId xmlns:a16="http://schemas.microsoft.com/office/drawing/2014/main" id="{D6E0E075-8904-3040-897A-01C17F6731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C3FDB50-EA7B-0047-9B29-D609D87C7190}" type="slidenum">
              <a:rPr lang="en-US" altLang="en-US" sz="1200" smtClean="0"/>
              <a:pPr/>
              <a:t>25</a:t>
            </a:fld>
            <a:endParaRPr lang="en-US" altLang="en-US" sz="1200" dirty="0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FB0CBE41-FE18-E240-AD81-DB3AE72B74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78432279-B5A9-8F42-8F4D-5FA1A4B74B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>
            <a:extLst>
              <a:ext uri="{FF2B5EF4-FFF2-40B4-BE49-F238E27FC236}">
                <a16:creationId xmlns:a16="http://schemas.microsoft.com/office/drawing/2014/main" id="{FD089198-A361-4549-A361-F759A1268F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BCC3E38-0EBC-644B-A2CE-F86193EF2487}" type="slidenum">
              <a:rPr lang="en-US" altLang="en-US" sz="1200" smtClean="0"/>
              <a:pPr/>
              <a:t>26</a:t>
            </a:fld>
            <a:endParaRPr lang="en-US" altLang="en-US" sz="1200" dirty="0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57029021-A67C-EA43-BB01-0118860227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9919A6B3-78F4-2448-9500-3ABBC58DC8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>
            <a:extLst>
              <a:ext uri="{FF2B5EF4-FFF2-40B4-BE49-F238E27FC236}">
                <a16:creationId xmlns:a16="http://schemas.microsoft.com/office/drawing/2014/main" id="{D23C1587-595A-E548-AD61-AAFF37C918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99F1199-2DCC-7D42-BEDE-D7DA2284B235}" type="slidenum">
              <a:rPr lang="en-US" altLang="en-US" sz="1200" smtClean="0"/>
              <a:pPr/>
              <a:t>27</a:t>
            </a:fld>
            <a:endParaRPr lang="en-US" altLang="en-US" sz="1200" dirty="0"/>
          </a:p>
        </p:txBody>
      </p:sp>
      <p:sp>
        <p:nvSpPr>
          <p:cNvPr id="48130" name="Rectangle 1026">
            <a:extLst>
              <a:ext uri="{FF2B5EF4-FFF2-40B4-BE49-F238E27FC236}">
                <a16:creationId xmlns:a16="http://schemas.microsoft.com/office/drawing/2014/main" id="{E51E7703-522C-4F40-91D4-51D0167F54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1" name="Rectangle 1027">
            <a:extLst>
              <a:ext uri="{FF2B5EF4-FFF2-40B4-BE49-F238E27FC236}">
                <a16:creationId xmlns:a16="http://schemas.microsoft.com/office/drawing/2014/main" id="{38B6CEBB-D8A2-9241-8377-0E143A2841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106C8770-BCFE-1A4C-8F9E-D0E24252B1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6E6A460-2E96-224B-8EB9-6DB597338097}" type="slidenum">
              <a:rPr lang="en-US" altLang="en-US" sz="1200" smtClean="0"/>
              <a:pPr/>
              <a:t>28</a:t>
            </a:fld>
            <a:endParaRPr lang="en-US" altLang="en-US" sz="1200" dirty="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F17DA885-91D1-BF46-A1A1-781F310997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B5560532-85F0-1143-973C-AF5B329934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>
            <a:extLst>
              <a:ext uri="{FF2B5EF4-FFF2-40B4-BE49-F238E27FC236}">
                <a16:creationId xmlns:a16="http://schemas.microsoft.com/office/drawing/2014/main" id="{BB877F27-5A54-E744-9B74-96EDCE211D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8A8D820-A2C8-474F-9743-6C9B57824B93}" type="slidenum">
              <a:rPr lang="en-US" altLang="en-US" sz="1200" smtClean="0"/>
              <a:pPr/>
              <a:t>29</a:t>
            </a:fld>
            <a:endParaRPr lang="en-US" altLang="en-US" sz="1200" dirty="0"/>
          </a:p>
        </p:txBody>
      </p:sp>
      <p:sp>
        <p:nvSpPr>
          <p:cNvPr id="52226" name="Rectangle 1026">
            <a:extLst>
              <a:ext uri="{FF2B5EF4-FFF2-40B4-BE49-F238E27FC236}">
                <a16:creationId xmlns:a16="http://schemas.microsoft.com/office/drawing/2014/main" id="{3D3C2FC4-86F6-264D-96A9-24852B11C3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7" name="Rectangle 1027">
            <a:extLst>
              <a:ext uri="{FF2B5EF4-FFF2-40B4-BE49-F238E27FC236}">
                <a16:creationId xmlns:a16="http://schemas.microsoft.com/office/drawing/2014/main" id="{FC821808-92B1-3848-84DC-796F2446B9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>
            <a:extLst>
              <a:ext uri="{FF2B5EF4-FFF2-40B4-BE49-F238E27FC236}">
                <a16:creationId xmlns:a16="http://schemas.microsoft.com/office/drawing/2014/main" id="{232DE7A3-AE23-6B4F-8427-E5F3AC3F63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F870B6A-5101-814D-8AB4-44F0EA812EA2}" type="slidenum">
              <a:rPr lang="en-US" altLang="en-US" sz="1200" smtClean="0"/>
              <a:pPr/>
              <a:t>30</a:t>
            </a:fld>
            <a:endParaRPr lang="en-US" altLang="en-US" sz="1200" dirty="0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E1B338A5-0149-AF4B-BBDB-4193D50C2E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903FB48E-D5BE-C449-A462-56B03C38CD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>
            <a:extLst>
              <a:ext uri="{FF2B5EF4-FFF2-40B4-BE49-F238E27FC236}">
                <a16:creationId xmlns:a16="http://schemas.microsoft.com/office/drawing/2014/main" id="{1D9F8216-8F96-DB40-9BF1-9B32528C2B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CD0490-3779-D34E-B66D-29F99917922E}" type="slidenum">
              <a:rPr lang="en-US" altLang="en-US" sz="1200" smtClean="0"/>
              <a:pPr/>
              <a:t>31</a:t>
            </a:fld>
            <a:endParaRPr lang="en-US" altLang="en-US" sz="1200" dirty="0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0FE22209-FE3E-824A-A8BC-7A1058A5D6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A0B86805-8069-1E4C-AEBD-1B51E4D993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>
            <a:extLst>
              <a:ext uri="{FF2B5EF4-FFF2-40B4-BE49-F238E27FC236}">
                <a16:creationId xmlns:a16="http://schemas.microsoft.com/office/drawing/2014/main" id="{3B52744E-5522-674E-8BC5-CC40D0051C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8370" name="Rectangle 3">
            <a:extLst>
              <a:ext uri="{FF2B5EF4-FFF2-40B4-BE49-F238E27FC236}">
                <a16:creationId xmlns:a16="http://schemas.microsoft.com/office/drawing/2014/main" id="{B1E7DAB4-D815-0B48-838A-B4EE75AE02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>
            <a:extLst>
              <a:ext uri="{FF2B5EF4-FFF2-40B4-BE49-F238E27FC236}">
                <a16:creationId xmlns:a16="http://schemas.microsoft.com/office/drawing/2014/main" id="{1199BCD9-D50E-1143-831C-24DE751185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F2061CC-5B86-A945-8075-142161D78C9A}" type="slidenum">
              <a:rPr lang="en-US" altLang="en-US" sz="1200" smtClean="0"/>
              <a:pPr/>
              <a:t>33</a:t>
            </a:fld>
            <a:endParaRPr lang="en-US" altLang="en-US" sz="1200" dirty="0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718977FE-1528-D94C-8EFF-AC68CB38C4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10AC0AF4-A3B4-D640-84D4-6955D7C8AF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>
            <a:extLst>
              <a:ext uri="{FF2B5EF4-FFF2-40B4-BE49-F238E27FC236}">
                <a16:creationId xmlns:a16="http://schemas.microsoft.com/office/drawing/2014/main" id="{34E1EDD8-FC93-9C4D-9274-37D50AAF2B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61F5515-3651-7B4F-94E4-ABA457B76767}" type="slidenum">
              <a:rPr lang="en-US" altLang="en-US" sz="1200" smtClean="0"/>
              <a:pPr/>
              <a:t>34</a:t>
            </a:fld>
            <a:endParaRPr lang="en-US" altLang="en-US" sz="1200" dirty="0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ECEB3B13-2FDB-3648-A114-D8AD87CC33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21D4950A-C317-B241-A72E-C75DB3E30B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>
            <a:extLst>
              <a:ext uri="{FF2B5EF4-FFF2-40B4-BE49-F238E27FC236}">
                <a16:creationId xmlns:a16="http://schemas.microsoft.com/office/drawing/2014/main" id="{25D32B0E-1D23-8146-ACB4-F2A9B5FAE5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22CF792-B5A9-1E43-8DAB-1FBF4C725726}" type="slidenum">
              <a:rPr lang="en-US" altLang="en-US" sz="1200" smtClean="0"/>
              <a:pPr/>
              <a:t>35</a:t>
            </a:fld>
            <a:endParaRPr lang="en-US" altLang="en-US" sz="1200" dirty="0"/>
          </a:p>
        </p:txBody>
      </p:sp>
      <p:sp>
        <p:nvSpPr>
          <p:cNvPr id="64514" name="Rectangle 1026">
            <a:extLst>
              <a:ext uri="{FF2B5EF4-FFF2-40B4-BE49-F238E27FC236}">
                <a16:creationId xmlns:a16="http://schemas.microsoft.com/office/drawing/2014/main" id="{9B4F8424-E68D-C047-A85F-B56B276112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4515" name="Rectangle 1027">
            <a:extLst>
              <a:ext uri="{FF2B5EF4-FFF2-40B4-BE49-F238E27FC236}">
                <a16:creationId xmlns:a16="http://schemas.microsoft.com/office/drawing/2014/main" id="{8660873B-344D-6442-89D2-5911EE1E44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>
            <a:extLst>
              <a:ext uri="{FF2B5EF4-FFF2-40B4-BE49-F238E27FC236}">
                <a16:creationId xmlns:a16="http://schemas.microsoft.com/office/drawing/2014/main" id="{ACD2D61A-317F-774A-AB48-A36AD45E2D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DFF046B-B51F-D148-A503-5471EE9B9E5C}" type="slidenum">
              <a:rPr lang="en-US" altLang="en-US" sz="1200" smtClean="0"/>
              <a:pPr/>
              <a:t>36</a:t>
            </a:fld>
            <a:endParaRPr lang="en-US" altLang="en-US" sz="1200" dirty="0"/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ACC69096-A627-BB43-8300-63D34E5CAA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72D67131-DC8B-9148-B8A8-48530E9587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>
            <a:extLst>
              <a:ext uri="{FF2B5EF4-FFF2-40B4-BE49-F238E27FC236}">
                <a16:creationId xmlns:a16="http://schemas.microsoft.com/office/drawing/2014/main" id="{3721B3DD-CB51-564B-890B-444A753052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27EC6D9-B375-BB4A-8952-14F6EEADC08A}" type="slidenum">
              <a:rPr lang="en-US" altLang="en-US" sz="1200" smtClean="0"/>
              <a:pPr/>
              <a:t>37</a:t>
            </a:fld>
            <a:endParaRPr lang="en-US" altLang="en-US" sz="1200" dirty="0"/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E1C8B464-BAF7-6545-A2D4-BBB083F037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9E16FDA8-71FB-7045-9634-BADE174698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>
            <a:extLst>
              <a:ext uri="{FF2B5EF4-FFF2-40B4-BE49-F238E27FC236}">
                <a16:creationId xmlns:a16="http://schemas.microsoft.com/office/drawing/2014/main" id="{FAE2ACEB-3D97-D74F-9D32-E459148715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87008A7-4457-3A4B-AB32-B35B9720B609}" type="slidenum">
              <a:rPr lang="en-US" altLang="en-US" sz="1200" smtClean="0"/>
              <a:pPr/>
              <a:t>38</a:t>
            </a:fld>
            <a:endParaRPr lang="en-US" altLang="en-US" sz="1200" dirty="0"/>
          </a:p>
        </p:txBody>
      </p:sp>
      <p:sp>
        <p:nvSpPr>
          <p:cNvPr id="70658" name="Rectangle 1026">
            <a:extLst>
              <a:ext uri="{FF2B5EF4-FFF2-40B4-BE49-F238E27FC236}">
                <a16:creationId xmlns:a16="http://schemas.microsoft.com/office/drawing/2014/main" id="{6413C607-5BB3-C149-94A9-D07FF3C2B8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0659" name="Rectangle 1027">
            <a:extLst>
              <a:ext uri="{FF2B5EF4-FFF2-40B4-BE49-F238E27FC236}">
                <a16:creationId xmlns:a16="http://schemas.microsoft.com/office/drawing/2014/main" id="{05AE4152-C38F-4643-89A6-7092F819B6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>
            <a:extLst>
              <a:ext uri="{FF2B5EF4-FFF2-40B4-BE49-F238E27FC236}">
                <a16:creationId xmlns:a16="http://schemas.microsoft.com/office/drawing/2014/main" id="{43096D69-3106-DB40-B58C-A4723273EE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2A6729-0956-2348-9BCC-F9440D8791A9}" type="slidenum">
              <a:rPr lang="en-US" altLang="en-US" sz="1200" smtClean="0"/>
              <a:pPr/>
              <a:t>39</a:t>
            </a:fld>
            <a:endParaRPr lang="en-US" altLang="en-US" sz="1200" dirty="0"/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15A167B0-0D31-A244-9520-E5334DF19E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48D3A910-0648-BD4F-99B8-AC11690B82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>
            <a:extLst>
              <a:ext uri="{FF2B5EF4-FFF2-40B4-BE49-F238E27FC236}">
                <a16:creationId xmlns:a16="http://schemas.microsoft.com/office/drawing/2014/main" id="{70E99EC8-9DE9-AB42-9FF1-4DD712345D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A95E08E-E827-3746-9611-1853EF930CA7}" type="slidenum">
              <a:rPr lang="en-US" altLang="en-US" sz="1200" smtClean="0"/>
              <a:pPr/>
              <a:t>40</a:t>
            </a:fld>
            <a:endParaRPr lang="en-US" altLang="en-US" sz="1200" dirty="0"/>
          </a:p>
        </p:txBody>
      </p:sp>
      <p:sp>
        <p:nvSpPr>
          <p:cNvPr id="74754" name="Rectangle 1026">
            <a:extLst>
              <a:ext uri="{FF2B5EF4-FFF2-40B4-BE49-F238E27FC236}">
                <a16:creationId xmlns:a16="http://schemas.microsoft.com/office/drawing/2014/main" id="{7DF66BFD-5ACA-9F4B-9293-0D19927AAA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4755" name="Rectangle 1027">
            <a:extLst>
              <a:ext uri="{FF2B5EF4-FFF2-40B4-BE49-F238E27FC236}">
                <a16:creationId xmlns:a16="http://schemas.microsoft.com/office/drawing/2014/main" id="{210532D3-D00A-444F-A94B-9442E6EC74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>
            <a:extLst>
              <a:ext uri="{FF2B5EF4-FFF2-40B4-BE49-F238E27FC236}">
                <a16:creationId xmlns:a16="http://schemas.microsoft.com/office/drawing/2014/main" id="{2187B1C5-F0CA-994C-815A-9267711103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3115543-DD6D-5B4A-9098-EA2AC35DBD0A}" type="slidenum">
              <a:rPr lang="en-US" altLang="en-US" sz="1200" smtClean="0"/>
              <a:pPr/>
              <a:t>41</a:t>
            </a:fld>
            <a:endParaRPr lang="en-US" altLang="en-US" sz="1200" dirty="0"/>
          </a:p>
        </p:txBody>
      </p:sp>
      <p:sp>
        <p:nvSpPr>
          <p:cNvPr id="76802" name="Rectangle 1026">
            <a:extLst>
              <a:ext uri="{FF2B5EF4-FFF2-40B4-BE49-F238E27FC236}">
                <a16:creationId xmlns:a16="http://schemas.microsoft.com/office/drawing/2014/main" id="{C3317757-821D-5D4C-9A01-DCDAFEBC42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6803" name="Rectangle 1027">
            <a:extLst>
              <a:ext uri="{FF2B5EF4-FFF2-40B4-BE49-F238E27FC236}">
                <a16:creationId xmlns:a16="http://schemas.microsoft.com/office/drawing/2014/main" id="{30A28DB1-AE57-474E-B04D-5A562CD1FF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>
            <a:extLst>
              <a:ext uri="{FF2B5EF4-FFF2-40B4-BE49-F238E27FC236}">
                <a16:creationId xmlns:a16="http://schemas.microsoft.com/office/drawing/2014/main" id="{7D68B494-670A-6C41-9D69-F88B5D2301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C47AE02-C4B9-FF40-98AB-2D9D3FD4646C}" type="slidenum">
              <a:rPr lang="en-US" altLang="en-US" sz="1200" smtClean="0"/>
              <a:pPr/>
              <a:t>42</a:t>
            </a:fld>
            <a:endParaRPr lang="en-US" altLang="en-US" sz="1200" dirty="0"/>
          </a:p>
        </p:txBody>
      </p:sp>
      <p:sp>
        <p:nvSpPr>
          <p:cNvPr id="78850" name="Rectangle 2">
            <a:extLst>
              <a:ext uri="{FF2B5EF4-FFF2-40B4-BE49-F238E27FC236}">
                <a16:creationId xmlns:a16="http://schemas.microsoft.com/office/drawing/2014/main" id="{B331ED8F-C61A-3849-85D1-7C0C99CA67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5655A6B8-7557-C14F-A4F3-37FFB0043C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>
            <a:extLst>
              <a:ext uri="{FF2B5EF4-FFF2-40B4-BE49-F238E27FC236}">
                <a16:creationId xmlns:a16="http://schemas.microsoft.com/office/drawing/2014/main" id="{2A4B2C43-5233-4643-8188-B389736E14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17B9199-F227-784C-A7F3-18D10E43BD1E}" type="slidenum">
              <a:rPr lang="en-US" altLang="en-US" sz="1200" smtClean="0"/>
              <a:pPr/>
              <a:t>43</a:t>
            </a:fld>
            <a:endParaRPr lang="en-US" altLang="en-US" sz="1200" dirty="0"/>
          </a:p>
        </p:txBody>
      </p:sp>
      <p:sp>
        <p:nvSpPr>
          <p:cNvPr id="80898" name="Rectangle 2">
            <a:extLst>
              <a:ext uri="{FF2B5EF4-FFF2-40B4-BE49-F238E27FC236}">
                <a16:creationId xmlns:a16="http://schemas.microsoft.com/office/drawing/2014/main" id="{2739D54B-0E79-7441-A5EF-85F1D0CB6D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CC931467-7C04-3C44-860C-5B88428881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91918D57-6ECC-3548-9FE2-F5893FE79A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E759EE5-7D71-2B47-8E51-64803EB63E1E}" type="slidenum">
              <a:rPr lang="en-US" altLang="en-US" sz="1200" smtClean="0"/>
              <a:pPr/>
              <a:t>44</a:t>
            </a:fld>
            <a:endParaRPr lang="en-US" altLang="en-US" sz="1200" dirty="0"/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54C61357-F715-244D-AA20-35B948EB51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AFBFFCBA-639B-4C4F-AB4A-770601B236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7">
            <a:extLst>
              <a:ext uri="{FF2B5EF4-FFF2-40B4-BE49-F238E27FC236}">
                <a16:creationId xmlns:a16="http://schemas.microsoft.com/office/drawing/2014/main" id="{6A0A3BDA-E212-0A4E-B92C-BC00212C59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4C62A1B-CE7F-CC41-ADAF-0AE9565CD3B7}" type="slidenum">
              <a:rPr lang="en-US" altLang="en-US" sz="1200" smtClean="0"/>
              <a:pPr/>
              <a:t>45</a:t>
            </a:fld>
            <a:endParaRPr lang="en-US" altLang="en-US" sz="1200" dirty="0"/>
          </a:p>
        </p:txBody>
      </p:sp>
      <p:sp>
        <p:nvSpPr>
          <p:cNvPr id="84994" name="Rectangle 1026">
            <a:extLst>
              <a:ext uri="{FF2B5EF4-FFF2-40B4-BE49-F238E27FC236}">
                <a16:creationId xmlns:a16="http://schemas.microsoft.com/office/drawing/2014/main" id="{BB4ACA93-33B3-F645-8B1C-29ED527A92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4995" name="Rectangle 1027">
            <a:extLst>
              <a:ext uri="{FF2B5EF4-FFF2-40B4-BE49-F238E27FC236}">
                <a16:creationId xmlns:a16="http://schemas.microsoft.com/office/drawing/2014/main" id="{03BB3CAF-D829-2A49-82F3-2162BFCAD2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7">
            <a:extLst>
              <a:ext uri="{FF2B5EF4-FFF2-40B4-BE49-F238E27FC236}">
                <a16:creationId xmlns:a16="http://schemas.microsoft.com/office/drawing/2014/main" id="{6B652290-0231-984F-B212-E78E8AC516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E04A195-D6F2-1C4C-B363-C15A0C8CFD69}" type="slidenum">
              <a:rPr lang="en-US" altLang="en-US" sz="1200" smtClean="0"/>
              <a:pPr/>
              <a:t>46</a:t>
            </a:fld>
            <a:endParaRPr lang="en-US" altLang="en-US" sz="1200" dirty="0"/>
          </a:p>
        </p:txBody>
      </p:sp>
      <p:sp>
        <p:nvSpPr>
          <p:cNvPr id="87042" name="Rectangle 2">
            <a:extLst>
              <a:ext uri="{FF2B5EF4-FFF2-40B4-BE49-F238E27FC236}">
                <a16:creationId xmlns:a16="http://schemas.microsoft.com/office/drawing/2014/main" id="{85C91114-11F8-8048-83C6-C39CC13473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7EB13B5B-FE5E-F646-B8EE-65576F3446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>
            <a:extLst>
              <a:ext uri="{FF2B5EF4-FFF2-40B4-BE49-F238E27FC236}">
                <a16:creationId xmlns:a16="http://schemas.microsoft.com/office/drawing/2014/main" id="{9F2EAF81-5D7B-B044-8A95-EBF7868A8C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877FB25-533A-3042-8A43-17E1ECA4758B}" type="slidenum">
              <a:rPr lang="en-US" altLang="en-US" sz="1200" smtClean="0"/>
              <a:pPr/>
              <a:t>47</a:t>
            </a:fld>
            <a:endParaRPr lang="en-US" altLang="en-US" sz="1200" dirty="0"/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8A3921B7-82FF-3144-86A1-3AE80DAE2A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4BFBEEBF-5BB6-6846-AA45-DC66C37244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7">
            <a:extLst>
              <a:ext uri="{FF2B5EF4-FFF2-40B4-BE49-F238E27FC236}">
                <a16:creationId xmlns:a16="http://schemas.microsoft.com/office/drawing/2014/main" id="{A72FA661-7A60-DC4C-B32B-BC10C7006F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DDE9484-63BF-C144-96B6-0227F866A589}" type="slidenum">
              <a:rPr lang="en-US" altLang="en-US" sz="1200" smtClean="0"/>
              <a:pPr/>
              <a:t>48</a:t>
            </a:fld>
            <a:endParaRPr lang="en-US" altLang="en-US" sz="1200" dirty="0"/>
          </a:p>
        </p:txBody>
      </p:sp>
      <p:sp>
        <p:nvSpPr>
          <p:cNvPr id="91138" name="Rectangle 2">
            <a:extLst>
              <a:ext uri="{FF2B5EF4-FFF2-40B4-BE49-F238E27FC236}">
                <a16:creationId xmlns:a16="http://schemas.microsoft.com/office/drawing/2014/main" id="{B2B0D990-7095-6640-AE1B-DBEB394263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014830CF-9270-2B42-BAC2-A988E59615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7">
            <a:extLst>
              <a:ext uri="{FF2B5EF4-FFF2-40B4-BE49-F238E27FC236}">
                <a16:creationId xmlns:a16="http://schemas.microsoft.com/office/drawing/2014/main" id="{177435AC-E3D7-5F4E-824F-6ABE9CA36A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08D9CC2-C6EA-814A-9566-1CEAE4CFD946}" type="slidenum">
              <a:rPr lang="en-US" altLang="en-US" sz="1200" smtClean="0"/>
              <a:pPr/>
              <a:t>49</a:t>
            </a:fld>
            <a:endParaRPr lang="en-US" altLang="en-US" sz="1200" dirty="0"/>
          </a:p>
        </p:txBody>
      </p:sp>
      <p:sp>
        <p:nvSpPr>
          <p:cNvPr id="93186" name="Rectangle 1026">
            <a:extLst>
              <a:ext uri="{FF2B5EF4-FFF2-40B4-BE49-F238E27FC236}">
                <a16:creationId xmlns:a16="http://schemas.microsoft.com/office/drawing/2014/main" id="{EC042B54-BC6D-BB43-A4E1-0FDF551D22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3187" name="Rectangle 1027">
            <a:extLst>
              <a:ext uri="{FF2B5EF4-FFF2-40B4-BE49-F238E27FC236}">
                <a16:creationId xmlns:a16="http://schemas.microsoft.com/office/drawing/2014/main" id="{126E7B86-3355-2742-9CEE-00F6D303E3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>
            <a:extLst>
              <a:ext uri="{FF2B5EF4-FFF2-40B4-BE49-F238E27FC236}">
                <a16:creationId xmlns:a16="http://schemas.microsoft.com/office/drawing/2014/main" id="{5DCAFF9B-71AE-A74B-9B94-ACE2E9B385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927B2AD-D57E-9B41-8A85-D1CAFA49A556}" type="slidenum">
              <a:rPr lang="en-US" altLang="en-US" sz="1200" smtClean="0"/>
              <a:pPr/>
              <a:t>50</a:t>
            </a:fld>
            <a:endParaRPr lang="en-US" altLang="en-US" sz="1200" dirty="0"/>
          </a:p>
        </p:txBody>
      </p:sp>
      <p:sp>
        <p:nvSpPr>
          <p:cNvPr id="95234" name="Rectangle 2">
            <a:extLst>
              <a:ext uri="{FF2B5EF4-FFF2-40B4-BE49-F238E27FC236}">
                <a16:creationId xmlns:a16="http://schemas.microsoft.com/office/drawing/2014/main" id="{CFD49E63-27AB-7B4A-9E82-3D7E0891D6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1E21B7A3-1C0D-1740-8B24-7CC7134B22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7">
            <a:extLst>
              <a:ext uri="{FF2B5EF4-FFF2-40B4-BE49-F238E27FC236}">
                <a16:creationId xmlns:a16="http://schemas.microsoft.com/office/drawing/2014/main" id="{150ADF66-ED1B-CE48-9734-AC20E339B2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CFB1149-A4C4-B94C-9DD9-AE627ADF7756}" type="slidenum">
              <a:rPr lang="en-US" altLang="en-US" sz="1200" smtClean="0"/>
              <a:pPr/>
              <a:t>51</a:t>
            </a:fld>
            <a:endParaRPr lang="en-US" altLang="en-US" sz="1200" dirty="0"/>
          </a:p>
        </p:txBody>
      </p:sp>
      <p:sp>
        <p:nvSpPr>
          <p:cNvPr id="97282" name="Rectangle 1026">
            <a:extLst>
              <a:ext uri="{FF2B5EF4-FFF2-40B4-BE49-F238E27FC236}">
                <a16:creationId xmlns:a16="http://schemas.microsoft.com/office/drawing/2014/main" id="{B8968656-1679-8B4D-AC91-17CF9BE086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7283" name="Rectangle 1027">
            <a:extLst>
              <a:ext uri="{FF2B5EF4-FFF2-40B4-BE49-F238E27FC236}">
                <a16:creationId xmlns:a16="http://schemas.microsoft.com/office/drawing/2014/main" id="{98CC7E0B-DB4D-2145-AC64-91984DDB1B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7">
            <a:extLst>
              <a:ext uri="{FF2B5EF4-FFF2-40B4-BE49-F238E27FC236}">
                <a16:creationId xmlns:a16="http://schemas.microsoft.com/office/drawing/2014/main" id="{B1926D9D-A446-E142-98C9-4A16311D5D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EF2D9B-F12F-754C-AE6C-8AAB1B23E63A}" type="slidenum">
              <a:rPr lang="en-US" altLang="en-US" sz="1200" smtClean="0"/>
              <a:pPr/>
              <a:t>52</a:t>
            </a:fld>
            <a:endParaRPr lang="en-US" altLang="en-US" sz="1200" dirty="0"/>
          </a:p>
        </p:txBody>
      </p:sp>
      <p:sp>
        <p:nvSpPr>
          <p:cNvPr id="99330" name="Rectangle 1026">
            <a:extLst>
              <a:ext uri="{FF2B5EF4-FFF2-40B4-BE49-F238E27FC236}">
                <a16:creationId xmlns:a16="http://schemas.microsoft.com/office/drawing/2014/main" id="{A23FA646-B61E-AF43-A48A-16ACF0CC2C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1" name="Rectangle 1027">
            <a:extLst>
              <a:ext uri="{FF2B5EF4-FFF2-40B4-BE49-F238E27FC236}">
                <a16:creationId xmlns:a16="http://schemas.microsoft.com/office/drawing/2014/main" id="{3C1D1868-7A7D-EE40-8737-5E95E9B250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7">
            <a:extLst>
              <a:ext uri="{FF2B5EF4-FFF2-40B4-BE49-F238E27FC236}">
                <a16:creationId xmlns:a16="http://schemas.microsoft.com/office/drawing/2014/main" id="{D82D611A-B6C0-5B44-A1EE-2557C212AE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62FE0CF-4B32-CE42-B35F-14CC3EF6F989}" type="slidenum">
              <a:rPr lang="en-US" altLang="en-US" sz="1200" smtClean="0"/>
              <a:pPr/>
              <a:t>53</a:t>
            </a:fld>
            <a:endParaRPr lang="en-US" altLang="en-US" sz="1200" dirty="0"/>
          </a:p>
        </p:txBody>
      </p:sp>
      <p:sp>
        <p:nvSpPr>
          <p:cNvPr id="101378" name="Rectangle 2">
            <a:extLst>
              <a:ext uri="{FF2B5EF4-FFF2-40B4-BE49-F238E27FC236}">
                <a16:creationId xmlns:a16="http://schemas.microsoft.com/office/drawing/2014/main" id="{932C927A-068D-0541-808C-0C776C2321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9832BAF1-F33F-E34A-86CB-69A42CEB7D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7">
            <a:extLst>
              <a:ext uri="{FF2B5EF4-FFF2-40B4-BE49-F238E27FC236}">
                <a16:creationId xmlns:a16="http://schemas.microsoft.com/office/drawing/2014/main" id="{F87A5444-539F-C24F-AF46-047B3A3A23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C434869-957E-564D-8FDF-B386294779FD}" type="slidenum">
              <a:rPr lang="en-US" altLang="en-US" sz="1200" smtClean="0"/>
              <a:pPr/>
              <a:t>54</a:t>
            </a:fld>
            <a:endParaRPr lang="en-US" altLang="en-US" sz="1200" dirty="0"/>
          </a:p>
        </p:txBody>
      </p:sp>
      <p:sp>
        <p:nvSpPr>
          <p:cNvPr id="103426" name="Rectangle 2">
            <a:extLst>
              <a:ext uri="{FF2B5EF4-FFF2-40B4-BE49-F238E27FC236}">
                <a16:creationId xmlns:a16="http://schemas.microsoft.com/office/drawing/2014/main" id="{487B095B-5FCD-0140-B8F0-70BA4454D7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132C408B-959E-E64D-8D8F-8F943E28CF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7">
            <a:extLst>
              <a:ext uri="{FF2B5EF4-FFF2-40B4-BE49-F238E27FC236}">
                <a16:creationId xmlns:a16="http://schemas.microsoft.com/office/drawing/2014/main" id="{F852A6F4-AE7A-AE48-981E-BC1168428A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58A0E4-21F1-6C4E-9542-DB23C5268497}" type="slidenum">
              <a:rPr lang="en-US" altLang="en-US" sz="1200" smtClean="0"/>
              <a:pPr/>
              <a:t>55</a:t>
            </a:fld>
            <a:endParaRPr lang="en-US" altLang="en-US" sz="1200" dirty="0"/>
          </a:p>
        </p:txBody>
      </p:sp>
      <p:sp>
        <p:nvSpPr>
          <p:cNvPr id="105474" name="Rectangle 2">
            <a:extLst>
              <a:ext uri="{FF2B5EF4-FFF2-40B4-BE49-F238E27FC236}">
                <a16:creationId xmlns:a16="http://schemas.microsoft.com/office/drawing/2014/main" id="{BF5FF664-E69E-0F4E-8A6E-BB227EC456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FC13D32C-26A1-A34B-9E6B-9D7E00A10C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7">
            <a:extLst>
              <a:ext uri="{FF2B5EF4-FFF2-40B4-BE49-F238E27FC236}">
                <a16:creationId xmlns:a16="http://schemas.microsoft.com/office/drawing/2014/main" id="{2C761CD3-725A-AC44-B36E-06D443A5AF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B70CCD-E1CD-1A47-9051-19F66C309122}" type="slidenum">
              <a:rPr lang="en-US" altLang="en-US" sz="1200" smtClean="0"/>
              <a:pPr/>
              <a:t>56</a:t>
            </a:fld>
            <a:endParaRPr lang="en-US" altLang="en-US" sz="1200" dirty="0"/>
          </a:p>
        </p:txBody>
      </p:sp>
      <p:sp>
        <p:nvSpPr>
          <p:cNvPr id="107522" name="Rectangle 2">
            <a:extLst>
              <a:ext uri="{FF2B5EF4-FFF2-40B4-BE49-F238E27FC236}">
                <a16:creationId xmlns:a16="http://schemas.microsoft.com/office/drawing/2014/main" id="{96CC9E8B-E16F-8C40-A2D4-AA0B65FBFB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2977EED9-9DB5-D942-B3BD-37057262D2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7">
            <a:extLst>
              <a:ext uri="{FF2B5EF4-FFF2-40B4-BE49-F238E27FC236}">
                <a16:creationId xmlns:a16="http://schemas.microsoft.com/office/drawing/2014/main" id="{92272185-9E25-6245-B19E-B48480EAA6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9789906-3E38-A74D-99C0-3278D5F3193D}" type="slidenum">
              <a:rPr lang="en-US" altLang="en-US" sz="1200" smtClean="0"/>
              <a:pPr/>
              <a:t>57</a:t>
            </a:fld>
            <a:endParaRPr lang="en-US" altLang="en-US" sz="1200" dirty="0"/>
          </a:p>
        </p:txBody>
      </p:sp>
      <p:sp>
        <p:nvSpPr>
          <p:cNvPr id="109570" name="Rectangle 2">
            <a:extLst>
              <a:ext uri="{FF2B5EF4-FFF2-40B4-BE49-F238E27FC236}">
                <a16:creationId xmlns:a16="http://schemas.microsoft.com/office/drawing/2014/main" id="{E301DB08-15DB-9B4D-A9F3-50D6047A31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CE6A30AA-6820-7046-BBFB-FB5D69F5B7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7">
            <a:extLst>
              <a:ext uri="{FF2B5EF4-FFF2-40B4-BE49-F238E27FC236}">
                <a16:creationId xmlns:a16="http://schemas.microsoft.com/office/drawing/2014/main" id="{1A44BA33-77BA-9E44-AB94-CFC1884598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6BA963E-0BD0-C240-A681-BFA278406047}" type="slidenum">
              <a:rPr lang="en-US" altLang="en-US" sz="1200" smtClean="0"/>
              <a:pPr/>
              <a:t>58</a:t>
            </a:fld>
            <a:endParaRPr lang="en-US" altLang="en-US" sz="1200" dirty="0"/>
          </a:p>
        </p:txBody>
      </p:sp>
      <p:sp>
        <p:nvSpPr>
          <p:cNvPr id="111618" name="Rectangle 2">
            <a:extLst>
              <a:ext uri="{FF2B5EF4-FFF2-40B4-BE49-F238E27FC236}">
                <a16:creationId xmlns:a16="http://schemas.microsoft.com/office/drawing/2014/main" id="{8F66C13D-6E4D-2345-BA03-0FC9858405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E066A6AB-A3BA-5B40-BDE6-AEE1961BE2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3D7B98B-5635-484D-8E75-660D85DCD4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A6163AA-6536-314C-BE0E-B0C5F77B2C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0464B76-C5AA-284C-B3BF-F2B2D8149C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DC2CB-0FAD-E34A-AD35-5A4700C3E0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834578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8D9ABF0-F56D-3F47-9396-98C2F05EEC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2AE864-59C2-934A-9BAA-3F3EF958E7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08AC5A3-C453-3C4A-B931-ED63B44E7E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6962B-3E45-3F4F-BCD2-489C65B05BB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51662157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C5F514B-8292-6240-B585-226326CC0D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80DF73A-7AB4-4142-AD7B-94246CEBAD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207F28A-961F-1C44-82A5-5850EF19C1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18521-44CF-A94A-8848-CCBAF73B6B6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06403431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117C01-34AA-5F49-B48E-7C91B1F798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050BDC-F744-2D4B-B60F-DA8B4D86B1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069CE5-1F6B-AA4A-931E-74424FF34D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D27293-A546-2848-B9A2-74F6F2ABBAC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682664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1D735CC-BFA3-E546-BAD8-CF0CCCD889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B35DE04-EF01-1643-B607-A90304A2F9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93A22CA-27F9-0542-9678-C0E2022CC7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092D14-4CE7-F848-B29E-CAE94780E11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7112007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F09E5CC-6091-7041-A4A7-965470181B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3655FE8-19F1-E74D-BB61-5B2BE10ADE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F477168-C50A-D544-B831-5FA708320F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CFEC7C-22D6-5A41-B275-2E51DE60C9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28158085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BA5F76F-9901-7A4A-9F59-471D8BDFE2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A4AD954-AD0B-6844-9CC5-7AA2F5729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3E9F9B7-BEF5-C845-AEE2-B6E3044D8C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7C7830-9D39-EC4C-9E76-A44CA3F3EB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78454540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BC9E6D-1792-7C40-A1A9-6F965FD2C5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22D49C-C24D-B441-946C-68D45FF9C3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419ECF-63B9-D74B-957A-8C971E073E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F28949-E312-4547-A33E-AD63FEFE725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2811601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801144-EB7B-DB48-A3D4-D465DC66C9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D66137-D708-D849-A45F-BC103C415A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B34BCE-9BD3-8847-8B55-05709441F0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BE677-6D4E-F24F-B4BE-04291DCEEF4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76222294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5FE8D6A-4677-A445-94C5-66C86C0431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AAB043D-99C1-E54D-BF3A-19A6FFC340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69D60B-EF85-8B4D-9513-A1249F6096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8FB74-8D6D-ED4F-991D-BE841C62141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1939438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BB003C-3E8A-BF45-8BBD-CD3D3FE32A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94CB058-AA35-8F4B-8890-77B132C06F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2814BA2-E4A7-AA49-9436-EE2D303F32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21D83-2714-1240-8B18-A5DDA8076D7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9003576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353C672-19A2-CD46-9944-F396815A0A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7F698C4-9AC5-DF41-82B1-CCF7D47739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7736981-8536-9A4A-8E34-6E248124AAF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662A135-F8A1-1248-AF94-9516B5F72F4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F4BE3DD-2472-F447-AAE9-C7BF7775BC4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0649242-3869-B84A-9327-9E9947AC0CE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csfhealth.org/medical-tests/karyotyping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Group 26">
            <a:extLst>
              <a:ext uri="{FF2B5EF4-FFF2-40B4-BE49-F238E27FC236}">
                <a16:creationId xmlns:a16="http://schemas.microsoft.com/office/drawing/2014/main" id="{CE96C22D-8864-BC49-B984-C575150ACBC1}"/>
              </a:ext>
            </a:extLst>
          </p:cNvPr>
          <p:cNvGrpSpPr>
            <a:grpSpLocks/>
          </p:cNvGrpSpPr>
          <p:nvPr/>
        </p:nvGrpSpPr>
        <p:grpSpPr bwMode="auto">
          <a:xfrm>
            <a:off x="2549525" y="2005013"/>
            <a:ext cx="4046538" cy="3876676"/>
            <a:chOff x="1606" y="1263"/>
            <a:chExt cx="2549" cy="2442"/>
          </a:xfrm>
        </p:grpSpPr>
        <p:sp>
          <p:nvSpPr>
            <p:cNvPr id="14338" name="Text Box 8">
              <a:extLst>
                <a:ext uri="{FF2B5EF4-FFF2-40B4-BE49-F238E27FC236}">
                  <a16:creationId xmlns:a16="http://schemas.microsoft.com/office/drawing/2014/main" id="{90E8DBC0-40B1-EA43-9173-E256A81EB1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6" y="1263"/>
              <a:ext cx="2549" cy="3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dirty="0">
                  <a:solidFill>
                    <a:srgbClr val="333333"/>
                  </a:solidFill>
                </a:rPr>
                <a:t>Sexual Differentiation</a:t>
              </a:r>
              <a:endParaRPr lang="en-US" altLang="en-US" sz="2800" dirty="0">
                <a:solidFill>
                  <a:srgbClr val="333333"/>
                </a:solidFill>
              </a:endParaRPr>
            </a:p>
          </p:txBody>
        </p:sp>
        <p:grpSp>
          <p:nvGrpSpPr>
            <p:cNvPr id="14339" name="Group 23">
              <a:extLst>
                <a:ext uri="{FF2B5EF4-FFF2-40B4-BE49-F238E27FC236}">
                  <a16:creationId xmlns:a16="http://schemas.microsoft.com/office/drawing/2014/main" id="{9761F9BE-9DE0-A44E-98FD-AD63E3E25D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04" y="2183"/>
              <a:ext cx="1764" cy="1522"/>
              <a:chOff x="2004" y="2167"/>
              <a:chExt cx="1764" cy="1522"/>
            </a:xfrm>
          </p:grpSpPr>
          <p:pic>
            <p:nvPicPr>
              <p:cNvPr id="14340" name="Picture 21" descr="cc0078">
                <a:extLst>
                  <a:ext uri="{FF2B5EF4-FFF2-40B4-BE49-F238E27FC236}">
                    <a16:creationId xmlns:a16="http://schemas.microsoft.com/office/drawing/2014/main" id="{4E5B18D5-1792-3246-A44A-12BC2BB95C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1" y="2167"/>
                <a:ext cx="1522" cy="15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341" name="Text Box 22">
                <a:extLst>
                  <a:ext uri="{FF2B5EF4-FFF2-40B4-BE49-F238E27FC236}">
                    <a16:creationId xmlns:a16="http://schemas.microsoft.com/office/drawing/2014/main" id="{3D191CBC-6B0B-5347-9907-F56DBBC8B8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04" y="3496"/>
                <a:ext cx="1764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https://www.lifequake.files.wordpress.com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Number Placeholder 5">
            <a:extLst>
              <a:ext uri="{FF2B5EF4-FFF2-40B4-BE49-F238E27FC236}">
                <a16:creationId xmlns:a16="http://schemas.microsoft.com/office/drawing/2014/main" id="{21AE91AA-977E-254D-8F40-93AC96F63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A42DAFC-1955-CA44-B8D0-51F6C715D5C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/>
          </a:p>
        </p:txBody>
      </p:sp>
      <p:grpSp>
        <p:nvGrpSpPr>
          <p:cNvPr id="16386" name="Group 2">
            <a:extLst>
              <a:ext uri="{FF2B5EF4-FFF2-40B4-BE49-F238E27FC236}">
                <a16:creationId xmlns:a16="http://schemas.microsoft.com/office/drawing/2014/main" id="{69E39B2E-C276-084C-8437-C00D3AC1292B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270500"/>
            <a:chOff x="288" y="281"/>
            <a:chExt cx="5184" cy="3320"/>
          </a:xfrm>
        </p:grpSpPr>
        <p:grpSp>
          <p:nvGrpSpPr>
            <p:cNvPr id="16387" name="Group 3">
              <a:extLst>
                <a:ext uri="{FF2B5EF4-FFF2-40B4-BE49-F238E27FC236}">
                  <a16:creationId xmlns:a16="http://schemas.microsoft.com/office/drawing/2014/main" id="{74D5FC6B-6B12-8245-8222-9CB8E16F86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7" y="2378"/>
              <a:ext cx="3961" cy="1223"/>
              <a:chOff x="1147" y="2338"/>
              <a:chExt cx="3961" cy="1223"/>
            </a:xfrm>
          </p:grpSpPr>
          <p:sp>
            <p:nvSpPr>
              <p:cNvPr id="16390" name="Rectangle 4">
                <a:extLst>
                  <a:ext uri="{FF2B5EF4-FFF2-40B4-BE49-F238E27FC236}">
                    <a16:creationId xmlns:a16="http://schemas.microsoft.com/office/drawing/2014/main" id="{281FA6AF-6C3B-1F4A-ABF6-B93B60175B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7" y="235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200" dirty="0"/>
              </a:p>
            </p:txBody>
          </p:sp>
          <p:sp>
            <p:nvSpPr>
              <p:cNvPr id="16391" name="Rectangle 5">
                <a:extLst>
                  <a:ext uri="{FF2B5EF4-FFF2-40B4-BE49-F238E27FC236}">
                    <a16:creationId xmlns:a16="http://schemas.microsoft.com/office/drawing/2014/main" id="{8D2E4A58-EE2D-4341-A8AF-638B37F707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" y="2679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200" dirty="0"/>
              </a:p>
            </p:txBody>
          </p:sp>
          <p:sp>
            <p:nvSpPr>
              <p:cNvPr id="16392" name="Rectangle 6">
                <a:extLst>
                  <a:ext uri="{FF2B5EF4-FFF2-40B4-BE49-F238E27FC236}">
                    <a16:creationId xmlns:a16="http://schemas.microsoft.com/office/drawing/2014/main" id="{F545D84A-AB18-4143-95F6-90DF4F1FA0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8" y="3015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200" dirty="0"/>
              </a:p>
            </p:txBody>
          </p:sp>
          <p:sp>
            <p:nvSpPr>
              <p:cNvPr id="16393" name="Rectangle 7">
                <a:extLst>
                  <a:ext uri="{FF2B5EF4-FFF2-40B4-BE49-F238E27FC236}">
                    <a16:creationId xmlns:a16="http://schemas.microsoft.com/office/drawing/2014/main" id="{D320594F-B13A-F545-A280-28FA97E1AC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7" y="3343"/>
                <a:ext cx="616" cy="213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200" dirty="0"/>
              </a:p>
            </p:txBody>
          </p:sp>
          <p:sp>
            <p:nvSpPr>
              <p:cNvPr id="16394" name="Text Box 8">
                <a:extLst>
                  <a:ext uri="{FF2B5EF4-FFF2-40B4-BE49-F238E27FC236}">
                    <a16:creationId xmlns:a16="http://schemas.microsoft.com/office/drawing/2014/main" id="{C1EEF3DE-616C-F64D-AAF8-6665EF0BA75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98" y="2338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14th edition</a:t>
                </a:r>
              </a:p>
            </p:txBody>
          </p:sp>
          <p:sp>
            <p:nvSpPr>
              <p:cNvPr id="16395" name="Text Box 9">
                <a:extLst>
                  <a:ext uri="{FF2B5EF4-FFF2-40B4-BE49-F238E27FC236}">
                    <a16:creationId xmlns:a16="http://schemas.microsoft.com/office/drawing/2014/main" id="{EBA2C1D4-A40D-BE4A-8BE9-F5D4B59DE6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2666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13th edition</a:t>
                </a:r>
              </a:p>
            </p:txBody>
          </p:sp>
          <p:sp>
            <p:nvSpPr>
              <p:cNvPr id="16396" name="Text Box 10">
                <a:extLst>
                  <a:ext uri="{FF2B5EF4-FFF2-40B4-BE49-F238E27FC236}">
                    <a16:creationId xmlns:a16="http://schemas.microsoft.com/office/drawing/2014/main" id="{E6DAC311-BF77-AD46-9ABD-9008511C12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3002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12th edition</a:t>
                </a:r>
              </a:p>
            </p:txBody>
          </p:sp>
          <p:sp>
            <p:nvSpPr>
              <p:cNvPr id="16397" name="Text Box 11">
                <a:extLst>
                  <a:ext uri="{FF2B5EF4-FFF2-40B4-BE49-F238E27FC236}">
                    <a16:creationId xmlns:a16="http://schemas.microsoft.com/office/drawing/2014/main" id="{6656E129-67C5-0948-B2C8-C3D4B199E7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3330"/>
                <a:ext cx="330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Same figure or table reference in all three editions</a:t>
                </a:r>
              </a:p>
            </p:txBody>
          </p:sp>
        </p:grpSp>
        <p:sp>
          <p:nvSpPr>
            <p:cNvPr id="16388" name="Rectangle 12">
              <a:extLst>
                <a:ext uri="{FF2B5EF4-FFF2-40B4-BE49-F238E27FC236}">
                  <a16:creationId xmlns:a16="http://schemas.microsoft.com/office/drawing/2014/main" id="{D4E680B8-3D82-E747-9933-5B8DABB213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" y="973"/>
              <a:ext cx="4570" cy="1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Aft>
                  <a:spcPct val="50000"/>
                </a:spcAft>
                <a:buFontTx/>
                <a:buNone/>
              </a:pPr>
              <a:r>
                <a:rPr lang="en-US" altLang="en-US" sz="2000" dirty="0"/>
                <a:t>Much of the text material through slide 26 is from, “Principles of Anatomy and Physiology” by Gerald J. Tortora and Bryan Derrickson (2009, 2011, and 2014).  I don’t claim authorship.  Other sources are noted when they are used.</a:t>
              </a:r>
            </a:p>
            <a:p>
              <a:pPr algn="ctr" eaLnBrk="1" hangingPunct="1">
                <a:lnSpc>
                  <a:spcPct val="85000"/>
                </a:lnSpc>
                <a:buFontTx/>
                <a:buNone/>
              </a:pPr>
              <a:r>
                <a:rPr lang="en-US" altLang="en-US" sz="2000" dirty="0"/>
                <a:t>The lecture slides are mapped to the three editions of the textbook based on the color-coded key below.</a:t>
              </a:r>
            </a:p>
          </p:txBody>
        </p:sp>
        <p:sp>
          <p:nvSpPr>
            <p:cNvPr id="16389" name="Rectangle 13">
              <a:extLst>
                <a:ext uri="{FF2B5EF4-FFF2-40B4-BE49-F238E27FC236}">
                  <a16:creationId xmlns:a16="http://schemas.microsoft.com/office/drawing/2014/main" id="{2D5A420C-1B47-7C4F-A0B0-B61FDDD800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Note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Number Placeholder 5">
            <a:extLst>
              <a:ext uri="{FF2B5EF4-FFF2-40B4-BE49-F238E27FC236}">
                <a16:creationId xmlns:a16="http://schemas.microsoft.com/office/drawing/2014/main" id="{6AE37961-A67A-3941-8A75-A4F2CDF39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C58DFF-F0E4-8045-B276-B27BA170091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  <p:grpSp>
        <p:nvGrpSpPr>
          <p:cNvPr id="18434" name="Group 8">
            <a:extLst>
              <a:ext uri="{FF2B5EF4-FFF2-40B4-BE49-F238E27FC236}">
                <a16:creationId xmlns:a16="http://schemas.microsoft.com/office/drawing/2014/main" id="{1CB2E70A-3138-6543-986A-0D082EB6E5B9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3017838"/>
            <a:chOff x="288" y="281"/>
            <a:chExt cx="5184" cy="1901"/>
          </a:xfrm>
        </p:grpSpPr>
        <p:sp>
          <p:nvSpPr>
            <p:cNvPr id="18435" name="Rectangle 3">
              <a:extLst>
                <a:ext uri="{FF2B5EF4-FFF2-40B4-BE49-F238E27FC236}">
                  <a16:creationId xmlns:a16="http://schemas.microsoft.com/office/drawing/2014/main" id="{ECBD5A3A-F92F-624B-B240-0C3FE5FC31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Outline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8436" name="Text Box 4">
              <a:extLst>
                <a:ext uri="{FF2B5EF4-FFF2-40B4-BE49-F238E27FC236}">
                  <a16:creationId xmlns:a16="http://schemas.microsoft.com/office/drawing/2014/main" id="{023E5D2C-E408-B647-925E-4FCEE6A887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2"/>
              <a:ext cx="4647" cy="1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30000"/>
                </a:spcAft>
                <a:buSzPct val="80000"/>
              </a:pPr>
              <a:r>
                <a:rPr lang="en-US" altLang="en-US" sz="1800" dirty="0"/>
                <a:t>Sex chromosomes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30000"/>
                </a:spcAft>
                <a:buSzPct val="80000"/>
              </a:pPr>
              <a:r>
                <a:rPr lang="en-US" altLang="en-US" sz="1800" dirty="0"/>
                <a:t>Embryonic development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30000"/>
                </a:spcAft>
                <a:buSzPct val="80000"/>
              </a:pPr>
              <a:r>
                <a:rPr lang="en-US" altLang="en-US" sz="1800" dirty="0"/>
                <a:t>Chromosomal anomalies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30000"/>
                </a:spcAft>
                <a:buSzPct val="80000"/>
              </a:pPr>
              <a:r>
                <a:rPr lang="en-US" altLang="en-US" sz="1800" dirty="0"/>
                <a:t>Androgen insensitivity syndrome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30000"/>
                </a:spcAft>
                <a:buSzPct val="80000"/>
              </a:pPr>
              <a:r>
                <a:rPr lang="en-US" altLang="en-US" sz="1800" dirty="0"/>
                <a:t>Adrenocortical syndrome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30000"/>
                </a:spcAft>
                <a:buSzPct val="80000"/>
              </a:pPr>
              <a:r>
                <a:rPr lang="en-US" altLang="en-US" sz="1800" dirty="0"/>
                <a:t>Sex determinants</a:t>
              </a:r>
            </a:p>
          </p:txBody>
        </p:sp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Number Placeholder 5">
            <a:extLst>
              <a:ext uri="{FF2B5EF4-FFF2-40B4-BE49-F238E27FC236}">
                <a16:creationId xmlns:a16="http://schemas.microsoft.com/office/drawing/2014/main" id="{8A833C6B-3821-E048-B37A-FC5F2A95A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0799094-920A-644C-813F-EA0EA4DC739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EFAD9860-B614-A242-BF91-591C33F4CF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6300" y="973138"/>
            <a:ext cx="7394575" cy="4525962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Sex Chromosomes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0356679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Slide Number Placeholder 5">
            <a:extLst>
              <a:ext uri="{FF2B5EF4-FFF2-40B4-BE49-F238E27FC236}">
                <a16:creationId xmlns:a16="http://schemas.microsoft.com/office/drawing/2014/main" id="{512BA884-963D-FC43-90D5-715EA9D01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A31D948-345D-C447-846A-74CFDB4BEA6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/>
          </a:p>
        </p:txBody>
      </p:sp>
      <p:grpSp>
        <p:nvGrpSpPr>
          <p:cNvPr id="184322" name="Group 21">
            <a:extLst>
              <a:ext uri="{FF2B5EF4-FFF2-40B4-BE49-F238E27FC236}">
                <a16:creationId xmlns:a16="http://schemas.microsoft.com/office/drawing/2014/main" id="{3FEBB0EB-49A0-D04D-8F65-EAA4EB74151A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52438"/>
            <a:ext cx="8229600" cy="4102101"/>
            <a:chOff x="288" y="285"/>
            <a:chExt cx="5184" cy="2584"/>
          </a:xfrm>
        </p:grpSpPr>
        <p:sp>
          <p:nvSpPr>
            <p:cNvPr id="184323" name="Rectangle 3">
              <a:extLst>
                <a:ext uri="{FF2B5EF4-FFF2-40B4-BE49-F238E27FC236}">
                  <a16:creationId xmlns:a16="http://schemas.microsoft.com/office/drawing/2014/main" id="{39FBC6C1-0E37-FB4E-9EF3-E38AE8C136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Sexual Reproduction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184326" name="Text Box 8">
              <a:extLst>
                <a:ext uri="{FF2B5EF4-FFF2-40B4-BE49-F238E27FC236}">
                  <a16:creationId xmlns:a16="http://schemas.microsoft.com/office/drawing/2014/main" id="{1ED679AB-7284-CE43-BE9B-966CBE8A7A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8" y="2568"/>
              <a:ext cx="2208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i="0" dirty="0"/>
                <a:t>False-color, scanning electron micrograph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i="0" dirty="0"/>
                <a:t>https://www.</a:t>
              </a:r>
              <a:r>
                <a:rPr lang="en-US" altLang="en-US" sz="1100" dirty="0"/>
                <a:t>webmd</a:t>
              </a:r>
              <a:r>
                <a:rPr lang="en-US" altLang="en-US" sz="1100" i="0" dirty="0"/>
                <a:t>.com</a:t>
              </a:r>
              <a:endParaRPr lang="en-US" altLang="en-US" sz="1800" i="0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05CC3B9-669B-DE49-A43D-C2171C18F819}"/>
              </a:ext>
            </a:extLst>
          </p:cNvPr>
          <p:cNvSpPr txBox="1"/>
          <p:nvPr/>
        </p:nvSpPr>
        <p:spPr>
          <a:xfrm>
            <a:off x="1408791" y="4631818"/>
            <a:ext cx="6327647" cy="138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0"/>
              </a:lnSpc>
              <a:spcAft>
                <a:spcPts val="0"/>
              </a:spcAft>
            </a:pPr>
            <a:r>
              <a:rPr lang="en-US" sz="1800" i="0" dirty="0">
                <a:solidFill>
                  <a:schemeClr val="accent6"/>
                </a:solidFill>
              </a:rPr>
              <a:t>Sexual reproduction involves the fusion of the genetic material of one egg and one sperm.  </a:t>
            </a:r>
            <a:r>
              <a:rPr lang="en-US" sz="1800" dirty="0">
                <a:solidFill>
                  <a:schemeClr val="accent6"/>
                </a:solidFill>
              </a:rPr>
              <a:t>Usually, each gamete </a:t>
            </a:r>
            <a:r>
              <a:rPr lang="en-US" sz="1800" i="0" dirty="0">
                <a:solidFill>
                  <a:schemeClr val="accent6"/>
                </a:solidFill>
              </a:rPr>
              <a:t>supplies 23 single strands of chromosomes to form 23 pairs in the zygote. </a:t>
            </a:r>
          </a:p>
          <a:p>
            <a:pPr algn="ctr">
              <a:lnSpc>
                <a:spcPts val="186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800" dirty="0">
                <a:solidFill>
                  <a:srgbClr val="941100"/>
                </a:solidFill>
              </a:rPr>
              <a:t>Gamete = egg or sperm; </a:t>
            </a:r>
            <a:r>
              <a:rPr lang="en-US" sz="1800" i="0" dirty="0">
                <a:solidFill>
                  <a:srgbClr val="941100"/>
                </a:solidFill>
              </a:rPr>
              <a:t>zygote = fertilized egg.</a:t>
            </a:r>
          </a:p>
        </p:txBody>
      </p:sp>
      <p:pic>
        <p:nvPicPr>
          <p:cNvPr id="4" name="Picture 3" descr="A close up of a coral&#10;&#10;Description automatically generated&#10;">
            <a:extLst>
              <a:ext uri="{FF2B5EF4-FFF2-40B4-BE49-F238E27FC236}">
                <a16:creationId xmlns:a16="http://schemas.microsoft.com/office/drawing/2014/main" id="{C04EBDAE-D836-B04F-BA88-B6A02AC05A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243" y="1600199"/>
            <a:ext cx="3648020" cy="24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957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9" name="Slide Number Placeholder 5">
            <a:extLst>
              <a:ext uri="{FF2B5EF4-FFF2-40B4-BE49-F238E27FC236}">
                <a16:creationId xmlns:a16="http://schemas.microsoft.com/office/drawing/2014/main" id="{732A07C0-FC37-D14F-A906-91352AFAA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CE37CCD-7781-D643-B847-521973C40C1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/>
          </a:p>
        </p:txBody>
      </p:sp>
      <p:grpSp>
        <p:nvGrpSpPr>
          <p:cNvPr id="186370" name="Group 9">
            <a:extLst>
              <a:ext uri="{FF2B5EF4-FFF2-40B4-BE49-F238E27FC236}">
                <a16:creationId xmlns:a16="http://schemas.microsoft.com/office/drawing/2014/main" id="{03F6731F-A0AF-354A-AE54-79198F6BB83E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52438"/>
            <a:ext cx="8229600" cy="3649663"/>
            <a:chOff x="288" y="285"/>
            <a:chExt cx="5184" cy="2299"/>
          </a:xfrm>
        </p:grpSpPr>
        <p:sp>
          <p:nvSpPr>
            <p:cNvPr id="186371" name="Rectangle 3">
              <a:extLst>
                <a:ext uri="{FF2B5EF4-FFF2-40B4-BE49-F238E27FC236}">
                  <a16:creationId xmlns:a16="http://schemas.microsoft.com/office/drawing/2014/main" id="{9C30AE55-3261-084E-9245-B2A4D919C8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Homologous Chromosomes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186372" name="Text Box 4">
              <a:extLst>
                <a:ext uri="{FF2B5EF4-FFF2-40B4-BE49-F238E27FC236}">
                  <a16:creationId xmlns:a16="http://schemas.microsoft.com/office/drawing/2014/main" id="{645EB842-7229-2141-ACFA-58A61BC370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7" y="973"/>
              <a:ext cx="4771" cy="1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3838" indent="-22383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69913" indent="-2317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All chromosomes, except X and Y on the 23rd pair in males, have two strands that are matched in size, shape, and bands.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These pairs are said to be homologous since the chromosomes have the same genes and in the same sequences for inherited characteris-tics.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dirty="0"/>
                <a:t>For example, the</a:t>
              </a:r>
              <a:r>
                <a:rPr lang="en-US" altLang="en-US" sz="1800" i="0" dirty="0"/>
                <a:t> multiple genes for eye color are found at the same locations on homologous pairs of chromosomes. 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alleles for each pair can be dominant or recessive, with one inher-ited from each parent.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DA9FC97-0C7F-E14A-A826-FD7B906F1D4C}"/>
              </a:ext>
            </a:extLst>
          </p:cNvPr>
          <p:cNvSpPr txBox="1"/>
          <p:nvPr/>
        </p:nvSpPr>
        <p:spPr>
          <a:xfrm>
            <a:off x="2001113" y="4186213"/>
            <a:ext cx="5159974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0"/>
              </a:lnSpc>
            </a:pPr>
            <a:r>
              <a:rPr lang="en-US" sz="1800" dirty="0">
                <a:solidFill>
                  <a:srgbClr val="941100"/>
                </a:solidFill>
              </a:rPr>
              <a:t>Alleles = alternate gene forms on a homologous pair of chromosomes.</a:t>
            </a:r>
          </a:p>
        </p:txBody>
      </p:sp>
    </p:spTree>
    <p:extLst>
      <p:ext uri="{BB962C8B-B14F-4D97-AF65-F5344CB8AC3E}">
        <p14:creationId xmlns:p14="http://schemas.microsoft.com/office/powerpoint/2010/main" val="3414793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Slide Number Placeholder 5">
            <a:extLst>
              <a:ext uri="{FF2B5EF4-FFF2-40B4-BE49-F238E27FC236}">
                <a16:creationId xmlns:a16="http://schemas.microsoft.com/office/drawing/2014/main" id="{D2B44DF3-7537-5841-9370-3CD916CFE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7A43EB-6C64-1C4C-8132-D1270F75CCA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/>
          </a:p>
        </p:txBody>
      </p:sp>
      <p:grpSp>
        <p:nvGrpSpPr>
          <p:cNvPr id="188418" name="Group 7">
            <a:extLst>
              <a:ext uri="{FF2B5EF4-FFF2-40B4-BE49-F238E27FC236}">
                <a16:creationId xmlns:a16="http://schemas.microsoft.com/office/drawing/2014/main" id="{CB02D6C6-D16F-9740-9D07-A8C1772E6B67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52438"/>
            <a:ext cx="8229600" cy="2827338"/>
            <a:chOff x="288" y="285"/>
            <a:chExt cx="5184" cy="1781"/>
          </a:xfrm>
        </p:grpSpPr>
        <p:sp>
          <p:nvSpPr>
            <p:cNvPr id="188419" name="Rectangle 3">
              <a:extLst>
                <a:ext uri="{FF2B5EF4-FFF2-40B4-BE49-F238E27FC236}">
                  <a16:creationId xmlns:a16="http://schemas.microsoft.com/office/drawing/2014/main" id="{A023FC5B-15CD-5B47-A169-73C6DBF377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Karyotype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188420" name="Text Box 4">
              <a:extLst>
                <a:ext uri="{FF2B5EF4-FFF2-40B4-BE49-F238E27FC236}">
                  <a16:creationId xmlns:a16="http://schemas.microsoft.com/office/drawing/2014/main" id="{B930C1FA-3919-8042-BFB5-DCCE142C81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7" y="973"/>
              <a:ext cx="4913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3838" indent="-22383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69913" indent="-2317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A typical body cell in humans, known as a somatic cell, usually (but not always) has 46 chromosomes in 23 pairs.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A light micrograph of the chromosomes can be made if the cell nucleus is opened.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individual chromosomes can be arranged in an ordered array known as a karyotype.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A018F23-A233-364A-92E6-9216528452BF}"/>
              </a:ext>
            </a:extLst>
          </p:cNvPr>
          <p:cNvSpPr txBox="1"/>
          <p:nvPr/>
        </p:nvSpPr>
        <p:spPr>
          <a:xfrm>
            <a:off x="2150514" y="3349381"/>
            <a:ext cx="4854748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0"/>
              </a:lnSpc>
            </a:pPr>
            <a:r>
              <a:rPr lang="en-US" sz="1800" dirty="0">
                <a:solidFill>
                  <a:srgbClr val="941100"/>
                </a:solidFill>
              </a:rPr>
              <a:t>Light micrograph = a photographic image made using a digital or film camera and a light microscope.</a:t>
            </a:r>
          </a:p>
        </p:txBody>
      </p:sp>
    </p:spTree>
    <p:extLst>
      <p:ext uri="{BB962C8B-B14F-4D97-AF65-F5344CB8AC3E}">
        <p14:creationId xmlns:p14="http://schemas.microsoft.com/office/powerpoint/2010/main" val="3858788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Slide Number Placeholder 5">
            <a:extLst>
              <a:ext uri="{FF2B5EF4-FFF2-40B4-BE49-F238E27FC236}">
                <a16:creationId xmlns:a16="http://schemas.microsoft.com/office/drawing/2014/main" id="{3205FDA9-6051-AE4F-9F34-88D73976B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67CE98-C99E-1F4A-AE63-FEE2276B5C4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/>
          </a:p>
        </p:txBody>
      </p:sp>
      <p:grpSp>
        <p:nvGrpSpPr>
          <p:cNvPr id="192514" name="Group 24">
            <a:extLst>
              <a:ext uri="{FF2B5EF4-FFF2-40B4-BE49-F238E27FC236}">
                <a16:creationId xmlns:a16="http://schemas.microsoft.com/office/drawing/2014/main" id="{15C73462-75C6-5841-B806-FD0787EEDF61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52438"/>
            <a:ext cx="8229600" cy="5073653"/>
            <a:chOff x="288" y="285"/>
            <a:chExt cx="5184" cy="3196"/>
          </a:xfrm>
        </p:grpSpPr>
        <p:sp>
          <p:nvSpPr>
            <p:cNvPr id="192515" name="Rectangle 3">
              <a:extLst>
                <a:ext uri="{FF2B5EF4-FFF2-40B4-BE49-F238E27FC236}">
                  <a16:creationId xmlns:a16="http://schemas.microsoft.com/office/drawing/2014/main" id="{6547BE87-9F87-8C49-A807-9207AF8C8D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Karyotype </a:t>
              </a:r>
              <a:r>
                <a:rPr lang="en-US" altLang="en-US" sz="2200" i="0" dirty="0">
                  <a:solidFill>
                    <a:srgbClr val="333333"/>
                  </a:solidFill>
                </a:rPr>
                <a:t>(continued)</a:t>
              </a:r>
              <a:endParaRPr lang="en-US" altLang="en-US" sz="2200" i="0" dirty="0">
                <a:solidFill>
                  <a:schemeClr val="tx2"/>
                </a:solidFill>
              </a:endParaRPr>
            </a:p>
          </p:txBody>
        </p:sp>
        <p:grpSp>
          <p:nvGrpSpPr>
            <p:cNvPr id="192516" name="Group 23">
              <a:extLst>
                <a:ext uri="{FF2B5EF4-FFF2-40B4-BE49-F238E27FC236}">
                  <a16:creationId xmlns:a16="http://schemas.microsoft.com/office/drawing/2014/main" id="{6F37D4A0-805B-0448-BFA7-4F945EA429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8" y="900"/>
              <a:ext cx="3669" cy="2581"/>
              <a:chOff x="1158" y="900"/>
              <a:chExt cx="3669" cy="2581"/>
            </a:xfrm>
          </p:grpSpPr>
          <p:sp>
            <p:nvSpPr>
              <p:cNvPr id="192517" name="Text Box 5">
                <a:extLst>
                  <a:ext uri="{FF2B5EF4-FFF2-40B4-BE49-F238E27FC236}">
                    <a16:creationId xmlns:a16="http://schemas.microsoft.com/office/drawing/2014/main" id="{B33DA357-165A-F44D-96FD-6B0DB9A842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8" y="3269"/>
                <a:ext cx="3445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1800" i="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192518" name="Group 14">
                <a:extLst>
                  <a:ext uri="{FF2B5EF4-FFF2-40B4-BE49-F238E27FC236}">
                    <a16:creationId xmlns:a16="http://schemas.microsoft.com/office/drawing/2014/main" id="{C7E25AD6-1733-334C-924A-D3A91BCA63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78" y="900"/>
                <a:ext cx="1349" cy="1905"/>
                <a:chOff x="3478" y="892"/>
                <a:chExt cx="1349" cy="1905"/>
              </a:xfrm>
            </p:grpSpPr>
            <p:sp>
              <p:nvSpPr>
                <p:cNvPr id="192520" name="Text Box 8">
                  <a:extLst>
                    <a:ext uri="{FF2B5EF4-FFF2-40B4-BE49-F238E27FC236}">
                      <a16:creationId xmlns:a16="http://schemas.microsoft.com/office/drawing/2014/main" id="{FE70275C-FC2A-6844-AE49-20D1FA67613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46" y="2632"/>
                  <a:ext cx="1181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dirty="0"/>
                    <a:t>https://www.ucsfhealth.org</a:t>
                  </a:r>
                  <a:endParaRPr lang="en-US" altLang="en-US" sz="1100" i="0" dirty="0"/>
                </a:p>
              </p:txBody>
            </p:sp>
            <p:sp>
              <p:nvSpPr>
                <p:cNvPr id="192521" name="Rectangle 9">
                  <a:extLst>
                    <a:ext uri="{FF2B5EF4-FFF2-40B4-BE49-F238E27FC236}">
                      <a16:creationId xmlns:a16="http://schemas.microsoft.com/office/drawing/2014/main" id="{774D4811-A5DB-7646-9E27-93757E83FC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78" y="892"/>
                  <a:ext cx="499" cy="18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</p:grpSp>
        </p:grpSp>
      </p:grpSp>
      <p:pic>
        <p:nvPicPr>
          <p:cNvPr id="3" name="Picture 2" descr="Diagram&#10;&#10;Description automatically generated&#10;">
            <a:extLst>
              <a:ext uri="{FF2B5EF4-FFF2-40B4-BE49-F238E27FC236}">
                <a16:creationId xmlns:a16="http://schemas.microsoft.com/office/drawing/2014/main" id="{AB673F57-E773-1748-A82F-8DFE1F38AC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256" y="1684250"/>
            <a:ext cx="6494516" cy="25076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5DE74F8-2720-185A-F826-D43F82A0BC58}"/>
              </a:ext>
            </a:extLst>
          </p:cNvPr>
          <p:cNvSpPr txBox="1"/>
          <p:nvPr/>
        </p:nvSpPr>
        <p:spPr>
          <a:xfrm>
            <a:off x="1746610" y="4602822"/>
            <a:ext cx="565078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40"/>
              </a:lnSpc>
            </a:pPr>
            <a:r>
              <a:rPr lang="en-US" sz="1800" dirty="0">
                <a:solidFill>
                  <a:schemeClr val="accent6"/>
                </a:solidFill>
              </a:rPr>
              <a:t>The karyotype represents trisomy-21, also known as Down Syndrome</a:t>
            </a:r>
            <a:r>
              <a:rPr lang="en-US" dirty="0">
                <a:solidFill>
                  <a:schemeClr val="accent6"/>
                </a:solidFill>
              </a:rPr>
              <a:t>.</a:t>
            </a:r>
          </a:p>
          <a:p>
            <a:pPr algn="ctr">
              <a:lnSpc>
                <a:spcPts val="1840"/>
              </a:lnSpc>
              <a:spcBef>
                <a:spcPts val="600"/>
              </a:spcBef>
            </a:pPr>
            <a:r>
              <a:rPr lang="en-US" altLang="en-US" sz="1800" i="0" dirty="0">
                <a:solidFill>
                  <a:srgbClr val="7030A0"/>
                </a:solidFill>
              </a:rPr>
              <a:t>Tap or click </a:t>
            </a:r>
            <a:r>
              <a:rPr lang="en-US" altLang="en-US" sz="1800" i="0" dirty="0">
                <a:solidFill>
                  <a:srgbClr val="00905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US" altLang="en-US" sz="1800" i="0" dirty="0">
                <a:solidFill>
                  <a:srgbClr val="7030A0"/>
                </a:solidFill>
              </a:rPr>
              <a:t> to learn more about karyotyping.</a:t>
            </a:r>
          </a:p>
        </p:txBody>
      </p:sp>
    </p:spTree>
    <p:extLst>
      <p:ext uri="{BB962C8B-B14F-4D97-AF65-F5344CB8AC3E}">
        <p14:creationId xmlns:p14="http://schemas.microsoft.com/office/powerpoint/2010/main" val="2568045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Slide Number Placeholder 5">
            <a:extLst>
              <a:ext uri="{FF2B5EF4-FFF2-40B4-BE49-F238E27FC236}">
                <a16:creationId xmlns:a16="http://schemas.microsoft.com/office/drawing/2014/main" id="{E411BF3A-5FBD-4244-AFEE-959D10134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E938030-4823-AE42-B427-89FBD3E60ED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  <p:grpSp>
        <p:nvGrpSpPr>
          <p:cNvPr id="194562" name="Group 10">
            <a:extLst>
              <a:ext uri="{FF2B5EF4-FFF2-40B4-BE49-F238E27FC236}">
                <a16:creationId xmlns:a16="http://schemas.microsoft.com/office/drawing/2014/main" id="{62417F09-A8B2-F643-ABB7-C1F225875A1D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52438"/>
            <a:ext cx="8229600" cy="3178176"/>
            <a:chOff x="288" y="285"/>
            <a:chExt cx="5184" cy="2002"/>
          </a:xfrm>
        </p:grpSpPr>
        <p:sp>
          <p:nvSpPr>
            <p:cNvPr id="194563" name="Rectangle 3">
              <a:extLst>
                <a:ext uri="{FF2B5EF4-FFF2-40B4-BE49-F238E27FC236}">
                  <a16:creationId xmlns:a16="http://schemas.microsoft.com/office/drawing/2014/main" id="{92E2E268-71BB-8E4A-961C-BCDA6D4A35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Sex Chromosomes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194564" name="Text Box 4">
              <a:extLst>
                <a:ext uri="{FF2B5EF4-FFF2-40B4-BE49-F238E27FC236}">
                  <a16:creationId xmlns:a16="http://schemas.microsoft.com/office/drawing/2014/main" id="{E6749E6A-D90F-8247-BD54-EF6512DDB4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73"/>
              <a:ext cx="4610" cy="13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3838" indent="-22383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69913" indent="-2317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23rd set in a karyotype are the sex chromosomes (usually XX or XY).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dirty="0"/>
                <a:t>The other 22 sets, in both females and males, are called the auto-somes.</a:t>
              </a:r>
              <a:endParaRPr lang="en-US" altLang="en-US" sz="1800" i="0" dirty="0"/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An egg has a X chromosome, but not a Y chromosome.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A sperm has a X or Y chromosome, which determine the chromo-somal sex of the embryo.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0D43E7C-EE39-1440-BFEE-4AFC5C4AC62B}"/>
              </a:ext>
            </a:extLst>
          </p:cNvPr>
          <p:cNvSpPr txBox="1"/>
          <p:nvPr/>
        </p:nvSpPr>
        <p:spPr>
          <a:xfrm>
            <a:off x="2099140" y="3740066"/>
            <a:ext cx="4948930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0"/>
              </a:lnSpc>
            </a:pPr>
            <a:r>
              <a:rPr lang="en-US" sz="1800" i="0" dirty="0">
                <a:solidFill>
                  <a:srgbClr val="941100"/>
                </a:solidFill>
              </a:rPr>
              <a:t>Embryo = an early stage in the development of a multi-cellular organism.  In humans, it covers about the first trimester after fertilization. </a:t>
            </a:r>
          </a:p>
        </p:txBody>
      </p:sp>
    </p:spTree>
    <p:extLst>
      <p:ext uri="{BB962C8B-B14F-4D97-AF65-F5344CB8AC3E}">
        <p14:creationId xmlns:p14="http://schemas.microsoft.com/office/powerpoint/2010/main" val="2903907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09" name="Slide Number Placeholder 5">
            <a:extLst>
              <a:ext uri="{FF2B5EF4-FFF2-40B4-BE49-F238E27FC236}">
                <a16:creationId xmlns:a16="http://schemas.microsoft.com/office/drawing/2014/main" id="{72B1B5F7-8BA3-EE4B-9ABD-D2C803C37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49194A-0D18-0843-AB11-0DB5ED53ED1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  <p:grpSp>
        <p:nvGrpSpPr>
          <p:cNvPr id="196610" name="Group 7">
            <a:extLst>
              <a:ext uri="{FF2B5EF4-FFF2-40B4-BE49-F238E27FC236}">
                <a16:creationId xmlns:a16="http://schemas.microsoft.com/office/drawing/2014/main" id="{160EA6F9-2B2B-874D-9C74-04C4D328A6F5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52438"/>
            <a:ext cx="8229600" cy="2241550"/>
            <a:chOff x="288" y="285"/>
            <a:chExt cx="5184" cy="1412"/>
          </a:xfrm>
        </p:grpSpPr>
        <p:sp>
          <p:nvSpPr>
            <p:cNvPr id="196611" name="Rectangle 3">
              <a:extLst>
                <a:ext uri="{FF2B5EF4-FFF2-40B4-BE49-F238E27FC236}">
                  <a16:creationId xmlns:a16="http://schemas.microsoft.com/office/drawing/2014/main" id="{FB21FFA1-0E52-3B4C-8374-09B60208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Sex Chromosomes </a:t>
              </a:r>
              <a:r>
                <a:rPr lang="en-US" altLang="en-US" sz="2200" i="0" dirty="0">
                  <a:solidFill>
                    <a:srgbClr val="333333"/>
                  </a:solidFill>
                </a:rPr>
                <a:t>(continued)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196612" name="Text Box 4">
              <a:extLst>
                <a:ext uri="{FF2B5EF4-FFF2-40B4-BE49-F238E27FC236}">
                  <a16:creationId xmlns:a16="http://schemas.microsoft.com/office/drawing/2014/main" id="{D989BD6C-6D39-0245-B791-F58ABDBDA8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73"/>
              <a:ext cx="4651" cy="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3838" indent="-22383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69913" indent="-2317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dirty="0"/>
                <a:t>F</a:t>
              </a:r>
              <a:r>
                <a:rPr lang="en-US" altLang="en-US" sz="1800" i="0" dirty="0"/>
                <a:t>emales usually have two X chromosomes—but it can be XO or XXX (“O” indicates the absence of a second X chromosome).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dirty="0"/>
                <a:t>M</a:t>
              </a:r>
              <a:r>
                <a:rPr lang="en-US" altLang="en-US" sz="1800" i="0" dirty="0"/>
                <a:t>ales usually have one X chromosome and one Y chromosome—but it can be XXY, XYY, or some higher multiple of these patterns.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9485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5" name="Slide Number Placeholder 5">
            <a:extLst>
              <a:ext uri="{FF2B5EF4-FFF2-40B4-BE49-F238E27FC236}">
                <a16:creationId xmlns:a16="http://schemas.microsoft.com/office/drawing/2014/main" id="{7F6379CB-A6AB-B74F-8325-F5F9836E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C313BDE-308C-644A-A1AB-7DB28E517EC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/>
          </a:p>
        </p:txBody>
      </p:sp>
      <p:grpSp>
        <p:nvGrpSpPr>
          <p:cNvPr id="221186" name="Group 2">
            <a:extLst>
              <a:ext uri="{FF2B5EF4-FFF2-40B4-BE49-F238E27FC236}">
                <a16:creationId xmlns:a16="http://schemas.microsoft.com/office/drawing/2014/main" id="{401E7D28-F23A-154D-BC78-64DEEBAD3B47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9263"/>
            <a:ext cx="8229600" cy="2827336"/>
            <a:chOff x="288" y="283"/>
            <a:chExt cx="5184" cy="1781"/>
          </a:xfrm>
        </p:grpSpPr>
        <p:sp>
          <p:nvSpPr>
            <p:cNvPr id="221187" name="Text Box 3">
              <a:extLst>
                <a:ext uri="{FF2B5EF4-FFF2-40B4-BE49-F238E27FC236}">
                  <a16:creationId xmlns:a16="http://schemas.microsoft.com/office/drawing/2014/main" id="{DD9B41C8-1EFD-BB4F-8C33-9AEA0859E2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" y="971"/>
              <a:ext cx="4614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3838" indent="-22383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dirty="0"/>
                <a:t>The X chromosome has between 900 and 1,200 genes—many of these genes are involved in the human development of both sexes.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dirty="0"/>
                <a:t>One of these genes (DAX1) is involved in female sexual differentia-tion.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dirty="0"/>
                <a:t>A few other genes involved in determining the female phenotype are found on the autosomes (the other 22 pairs).</a:t>
              </a:r>
              <a:endParaRPr lang="en-US" altLang="en-US" sz="1800" i="0" dirty="0"/>
            </a:p>
          </p:txBody>
        </p:sp>
        <p:sp>
          <p:nvSpPr>
            <p:cNvPr id="221188" name="Rectangle 4">
              <a:extLst>
                <a:ext uri="{FF2B5EF4-FFF2-40B4-BE49-F238E27FC236}">
                  <a16:creationId xmlns:a16="http://schemas.microsoft.com/office/drawing/2014/main" id="{882BFD31-4FE6-1743-9C46-51C55353F9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3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X Chromosome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1F88FB0-0A65-40B3-A32B-864D664526D5}"/>
              </a:ext>
            </a:extLst>
          </p:cNvPr>
          <p:cNvSpPr txBox="1"/>
          <p:nvPr/>
        </p:nvSpPr>
        <p:spPr>
          <a:xfrm>
            <a:off x="2363058" y="3342831"/>
            <a:ext cx="4431662" cy="6848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rgbClr val="941100"/>
                </a:solidFill>
              </a:rPr>
              <a:t>Phenotype = a person’s observable traits.</a:t>
            </a:r>
          </a:p>
          <a:p>
            <a:pPr algn="ctr">
              <a:spcBef>
                <a:spcPts val="300"/>
              </a:spcBef>
            </a:pPr>
            <a:r>
              <a:rPr lang="en-US" sz="1800" dirty="0">
                <a:solidFill>
                  <a:srgbClr val="941100"/>
                </a:solidFill>
              </a:rPr>
              <a:t>Genotype = a person’s genetic makeup.</a:t>
            </a:r>
          </a:p>
        </p:txBody>
      </p:sp>
    </p:spTree>
    <p:extLst>
      <p:ext uri="{BB962C8B-B14F-4D97-AF65-F5344CB8AC3E}">
        <p14:creationId xmlns:p14="http://schemas.microsoft.com/office/powerpoint/2010/main" val="398666231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Slide Number Placeholder 5">
            <a:extLst>
              <a:ext uri="{FF2B5EF4-FFF2-40B4-BE49-F238E27FC236}">
                <a16:creationId xmlns:a16="http://schemas.microsoft.com/office/drawing/2014/main" id="{BC28462E-C121-734A-AE23-87AA04352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F11B9AE-A1D3-3648-937A-1516D49663B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/>
          </a:p>
        </p:txBody>
      </p:sp>
      <p:grpSp>
        <p:nvGrpSpPr>
          <p:cNvPr id="225282" name="Group 7">
            <a:extLst>
              <a:ext uri="{FF2B5EF4-FFF2-40B4-BE49-F238E27FC236}">
                <a16:creationId xmlns:a16="http://schemas.microsoft.com/office/drawing/2014/main" id="{FACA7FB5-F314-8849-8DFF-321B650E5260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9263"/>
            <a:ext cx="8229600" cy="2874962"/>
            <a:chOff x="288" y="283"/>
            <a:chExt cx="5184" cy="1811"/>
          </a:xfrm>
        </p:grpSpPr>
        <p:sp>
          <p:nvSpPr>
            <p:cNvPr id="225283" name="Text Box 3">
              <a:extLst>
                <a:ext uri="{FF2B5EF4-FFF2-40B4-BE49-F238E27FC236}">
                  <a16:creationId xmlns:a16="http://schemas.microsoft.com/office/drawing/2014/main" id="{47C4FB5B-FC5E-7840-A5D2-D8BC01F46F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" y="971"/>
              <a:ext cx="4770" cy="11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3838" indent="-22383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Due to its much smaller size, the Y chromosome has far fewer genes (about 50) than the X chromosome.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SRY gene on the Y chromosome is involved in male sexual dif-ferentiation.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A few genes on the Y chromosome are involved in male sexual func-tion and fertility.</a:t>
              </a:r>
            </a:p>
          </p:txBody>
        </p:sp>
        <p:sp>
          <p:nvSpPr>
            <p:cNvPr id="225284" name="Rectangle 4">
              <a:extLst>
                <a:ext uri="{FF2B5EF4-FFF2-40B4-BE49-F238E27FC236}">
                  <a16:creationId xmlns:a16="http://schemas.microsoft.com/office/drawing/2014/main" id="{815E760F-AF06-A240-8609-5A3B7BEF1B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3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Genes on the Y Chromosome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9DEE636-0635-F1A1-7C1C-58AF9F5133FC}"/>
              </a:ext>
            </a:extLst>
          </p:cNvPr>
          <p:cNvSpPr txBox="1"/>
          <p:nvPr/>
        </p:nvSpPr>
        <p:spPr>
          <a:xfrm>
            <a:off x="2539373" y="3354206"/>
            <a:ext cx="4075471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0"/>
              </a:lnSpc>
            </a:pPr>
            <a:r>
              <a:rPr lang="en-US" sz="1800" dirty="0">
                <a:solidFill>
                  <a:srgbClr val="941100"/>
                </a:solidFill>
              </a:rPr>
              <a:t>SRY gene = sex determining region on the Y chromosome.</a:t>
            </a:r>
          </a:p>
        </p:txBody>
      </p:sp>
    </p:spTree>
    <p:extLst>
      <p:ext uri="{BB962C8B-B14F-4D97-AF65-F5344CB8AC3E}">
        <p14:creationId xmlns:p14="http://schemas.microsoft.com/office/powerpoint/2010/main" val="191374419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5" name="Slide Number Placeholder 5">
            <a:extLst>
              <a:ext uri="{FF2B5EF4-FFF2-40B4-BE49-F238E27FC236}">
                <a16:creationId xmlns:a16="http://schemas.microsoft.com/office/drawing/2014/main" id="{EF443011-A46A-D54F-A822-87988157B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D60C3EE-0C4D-7E44-A68A-494DBBA5B97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/>
          </a:p>
        </p:txBody>
      </p:sp>
      <p:grpSp>
        <p:nvGrpSpPr>
          <p:cNvPr id="231426" name="Group 2">
            <a:extLst>
              <a:ext uri="{FF2B5EF4-FFF2-40B4-BE49-F238E27FC236}">
                <a16:creationId xmlns:a16="http://schemas.microsoft.com/office/drawing/2014/main" id="{AB594C4B-418F-EE41-80FC-568AFCDFD911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9263"/>
            <a:ext cx="8229600" cy="3298826"/>
            <a:chOff x="288" y="283"/>
            <a:chExt cx="5184" cy="2078"/>
          </a:xfrm>
        </p:grpSpPr>
        <p:sp>
          <p:nvSpPr>
            <p:cNvPr id="231427" name="Rectangle 3">
              <a:extLst>
                <a:ext uri="{FF2B5EF4-FFF2-40B4-BE49-F238E27FC236}">
                  <a16:creationId xmlns:a16="http://schemas.microsoft.com/office/drawing/2014/main" id="{E0E20D82-6145-9F40-9FB9-4E2298177B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3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X-Linked Disorders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231428" name="Text Box 4">
              <a:extLst>
                <a:ext uri="{FF2B5EF4-FFF2-40B4-BE49-F238E27FC236}">
                  <a16:creationId xmlns:a16="http://schemas.microsoft.com/office/drawing/2014/main" id="{470F24C5-A446-774B-9ECE-85EE68C0CA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" y="971"/>
              <a:ext cx="4905" cy="13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3838" indent="-22383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Some human genetic disorders are the result of defective recessive alleles on the X chromosome.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A male (XY pattern) needs to inherit one of these X-linked alleles from his mother, while a female (XX pattern) would need one from each par-ent, which is a much rarer situation.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Thus, males are far more often afflicted by X-linked disorders, including red-green color blindness, hemophilia (a blood disorder), and Duchenne muscular dystrophy (a muscle disorder).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FBFB4C6-CF21-E62A-4C19-BD053AD78C0A}"/>
              </a:ext>
            </a:extLst>
          </p:cNvPr>
          <p:cNvSpPr txBox="1"/>
          <p:nvPr/>
        </p:nvSpPr>
        <p:spPr>
          <a:xfrm>
            <a:off x="2479280" y="3847403"/>
            <a:ext cx="4168098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0"/>
              </a:lnSpc>
            </a:pPr>
            <a:r>
              <a:rPr lang="en-US" sz="1800" dirty="0">
                <a:solidFill>
                  <a:srgbClr val="941100"/>
                </a:solidFill>
              </a:rPr>
              <a:t>Alleles = alternate gene forms, which can be dominant or recessive.</a:t>
            </a:r>
          </a:p>
        </p:txBody>
      </p:sp>
    </p:spTree>
    <p:extLst>
      <p:ext uri="{BB962C8B-B14F-4D97-AF65-F5344CB8AC3E}">
        <p14:creationId xmlns:p14="http://schemas.microsoft.com/office/powerpoint/2010/main" val="95068709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Number Placeholder 5">
            <a:extLst>
              <a:ext uri="{FF2B5EF4-FFF2-40B4-BE49-F238E27FC236}">
                <a16:creationId xmlns:a16="http://schemas.microsoft.com/office/drawing/2014/main" id="{8A833C6B-3821-E048-B37A-FC5F2A95A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0799094-920A-644C-813F-EA0EA4DC739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EFAD9860-B614-A242-BF91-591C33F4CF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6300" y="973138"/>
            <a:ext cx="7394575" cy="4525962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Embryonic Development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Number Placeholder 5">
            <a:extLst>
              <a:ext uri="{FF2B5EF4-FFF2-40B4-BE49-F238E27FC236}">
                <a16:creationId xmlns:a16="http://schemas.microsoft.com/office/drawing/2014/main" id="{A8710F8F-DA56-BE41-984E-88E5C1DA0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89AFA1-3C4D-924E-BD07-D66FEA7A809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/>
          </a:p>
        </p:txBody>
      </p:sp>
      <p:grpSp>
        <p:nvGrpSpPr>
          <p:cNvPr id="22530" name="Group 33">
            <a:extLst>
              <a:ext uri="{FF2B5EF4-FFF2-40B4-BE49-F238E27FC236}">
                <a16:creationId xmlns:a16="http://schemas.microsoft.com/office/drawing/2014/main" id="{79E0A738-A401-3543-B97C-C41BD6DC774A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7675"/>
            <a:ext cx="8229600" cy="3200400"/>
            <a:chOff x="286" y="282"/>
            <a:chExt cx="5184" cy="2016"/>
          </a:xfrm>
        </p:grpSpPr>
        <p:sp>
          <p:nvSpPr>
            <p:cNvPr id="22531" name="Rectangle 2">
              <a:extLst>
                <a:ext uri="{FF2B5EF4-FFF2-40B4-BE49-F238E27FC236}">
                  <a16:creationId xmlns:a16="http://schemas.microsoft.com/office/drawing/2014/main" id="{5C6BF8B4-D872-A64D-8AA4-D8BBCDE160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Bipotentiality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22532" name="Group 32">
              <a:extLst>
                <a:ext uri="{FF2B5EF4-FFF2-40B4-BE49-F238E27FC236}">
                  <a16:creationId xmlns:a16="http://schemas.microsoft.com/office/drawing/2014/main" id="{D2510DD1-C2C6-8E46-B1DC-7DCC0A5344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727" cy="1328"/>
              <a:chOff x="515" y="970"/>
              <a:chExt cx="4727" cy="1328"/>
            </a:xfrm>
          </p:grpSpPr>
          <p:sp>
            <p:nvSpPr>
              <p:cNvPr id="22533" name="Text Box 3">
                <a:extLst>
                  <a:ext uri="{FF2B5EF4-FFF2-40B4-BE49-F238E27FC236}">
                    <a16:creationId xmlns:a16="http://schemas.microsoft.com/office/drawing/2014/main" id="{D64D561E-5C88-A74E-8F39-B2385A1643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727" cy="7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An embryo has the bipotentiality to follow the female or male pattern of development.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It has primitive gonads that can develop as ovaries or testes and two sets of ducts that develop into the supporting reproductive structures.</a:t>
                </a:r>
              </a:p>
            </p:txBody>
          </p:sp>
          <p:sp>
            <p:nvSpPr>
              <p:cNvPr id="22534" name="Text Box 14">
                <a:extLst>
                  <a:ext uri="{FF2B5EF4-FFF2-40B4-BE49-F238E27FC236}">
                    <a16:creationId xmlns:a16="http://schemas.microsoft.com/office/drawing/2014/main" id="{407DC616-3BEA-3245-A73D-15711A4021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87" y="1779"/>
                <a:ext cx="2997" cy="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Bipotentiality = the capacity to develop in either of two different ways, in particular to become either female or male.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Number Placeholder 5">
            <a:extLst>
              <a:ext uri="{FF2B5EF4-FFF2-40B4-BE49-F238E27FC236}">
                <a16:creationId xmlns:a16="http://schemas.microsoft.com/office/drawing/2014/main" id="{FA52B2B5-CE28-9C46-A88A-EF3A50F37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1DB9C3-3299-2348-B3DB-8545A8B580E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/>
          </a:p>
        </p:txBody>
      </p:sp>
      <p:grpSp>
        <p:nvGrpSpPr>
          <p:cNvPr id="24578" name="Group 57">
            <a:extLst>
              <a:ext uri="{FF2B5EF4-FFF2-40B4-BE49-F238E27FC236}">
                <a16:creationId xmlns:a16="http://schemas.microsoft.com/office/drawing/2014/main" id="{24BC6E6F-7F09-C349-8255-4D3F5F6F47D4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7675"/>
            <a:ext cx="8229600" cy="5718175"/>
            <a:chOff x="286" y="282"/>
            <a:chExt cx="5184" cy="3602"/>
          </a:xfrm>
        </p:grpSpPr>
        <p:sp>
          <p:nvSpPr>
            <p:cNvPr id="24579" name="Rectangle 2">
              <a:extLst>
                <a:ext uri="{FF2B5EF4-FFF2-40B4-BE49-F238E27FC236}">
                  <a16:creationId xmlns:a16="http://schemas.microsoft.com/office/drawing/2014/main" id="{F7FEC114-DD8D-8C47-9F98-515DEAC21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Gonads and Ducts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24580" name="Text Box 6">
              <a:extLst>
                <a:ext uri="{FF2B5EF4-FFF2-40B4-BE49-F238E27FC236}">
                  <a16:creationId xmlns:a16="http://schemas.microsoft.com/office/drawing/2014/main" id="{F66FD42A-7105-D540-9ABA-5D4AA1FAB7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61" cy="11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>
                  <a:solidFill>
                    <a:srgbClr val="000000"/>
                  </a:solidFill>
                </a:rPr>
                <a:t>The gonadal tissues begin to develop during the fifth week after con-ception, first appearing as bulges in the embryo.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Wolffian ducts, located adjacent to the gonads, develop into male reproductive structures.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Müllerian ducts, which are lateral to the Wolffian ducts, develop into female reproductive structures.</a:t>
              </a:r>
            </a:p>
          </p:txBody>
        </p:sp>
        <p:grpSp>
          <p:nvGrpSpPr>
            <p:cNvPr id="24581" name="Group 56">
              <a:extLst>
                <a:ext uri="{FF2B5EF4-FFF2-40B4-BE49-F238E27FC236}">
                  <a16:creationId xmlns:a16="http://schemas.microsoft.com/office/drawing/2014/main" id="{7EDB7F06-C94E-AA48-9F01-EF496A0776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24582" name="Group 55">
                <a:extLst>
                  <a:ext uri="{FF2B5EF4-FFF2-40B4-BE49-F238E27FC236}">
                    <a16:creationId xmlns:a16="http://schemas.microsoft.com/office/drawing/2014/main" id="{5956576A-7272-B745-BD6F-43048102F9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24592" name="Rectangle 36">
                  <a:extLst>
                    <a:ext uri="{FF2B5EF4-FFF2-40B4-BE49-F238E27FC236}">
                      <a16:creationId xmlns:a16="http://schemas.microsoft.com/office/drawing/2014/main" id="{DD7A3DBB-7E50-6842-AACA-6B1F4EC3CA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24593" name="Text Box 39">
                  <a:extLst>
                    <a:ext uri="{FF2B5EF4-FFF2-40B4-BE49-F238E27FC236}">
                      <a16:creationId xmlns:a16="http://schemas.microsoft.com/office/drawing/2014/main" id="{A0678D08-4F13-6543-AB97-75BE1359D7A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1077</a:t>
                  </a:r>
                  <a:endParaRPr lang="en-US" altLang="en-US" sz="1800" dirty="0"/>
                </a:p>
              </p:txBody>
            </p:sp>
          </p:grpSp>
          <p:grpSp>
            <p:nvGrpSpPr>
              <p:cNvPr id="24583" name="Group 52">
                <a:extLst>
                  <a:ext uri="{FF2B5EF4-FFF2-40B4-BE49-F238E27FC236}">
                    <a16:creationId xmlns:a16="http://schemas.microsoft.com/office/drawing/2014/main" id="{FAF8376D-962A-0F4F-AF3C-2DFD7A31C5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24590" name="Rectangle 37">
                  <a:extLst>
                    <a:ext uri="{FF2B5EF4-FFF2-40B4-BE49-F238E27FC236}">
                      <a16:creationId xmlns:a16="http://schemas.microsoft.com/office/drawing/2014/main" id="{D931A364-FBE5-4245-82A0-19AD586285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24591" name="Text Box 40">
                  <a:extLst>
                    <a:ext uri="{FF2B5EF4-FFF2-40B4-BE49-F238E27FC236}">
                      <a16:creationId xmlns:a16="http://schemas.microsoft.com/office/drawing/2014/main" id="{22200F61-E8CB-C549-A3DC-A65568E2920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1167</a:t>
                  </a:r>
                  <a:endParaRPr lang="en-US" altLang="en-US" sz="1800" dirty="0"/>
                </a:p>
              </p:txBody>
            </p:sp>
          </p:grpSp>
          <p:grpSp>
            <p:nvGrpSpPr>
              <p:cNvPr id="24584" name="Group 53">
                <a:extLst>
                  <a:ext uri="{FF2B5EF4-FFF2-40B4-BE49-F238E27FC236}">
                    <a16:creationId xmlns:a16="http://schemas.microsoft.com/office/drawing/2014/main" id="{575CF6F3-CAD2-BE42-B5B1-FAF5A12839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24588" name="Rectangle 38">
                  <a:extLst>
                    <a:ext uri="{FF2B5EF4-FFF2-40B4-BE49-F238E27FC236}">
                      <a16:creationId xmlns:a16="http://schemas.microsoft.com/office/drawing/2014/main" id="{D8116D76-C93F-024A-B271-5D4DF4C75C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24589" name="Text Box 41">
                  <a:extLst>
                    <a:ext uri="{FF2B5EF4-FFF2-40B4-BE49-F238E27FC236}">
                      <a16:creationId xmlns:a16="http://schemas.microsoft.com/office/drawing/2014/main" id="{EC357C58-C35E-B241-BD5B-449D9C949D0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1119</a:t>
                  </a:r>
                  <a:endParaRPr lang="en-US" altLang="en-US" sz="1800" dirty="0"/>
                </a:p>
              </p:txBody>
            </p:sp>
          </p:grpSp>
          <p:grpSp>
            <p:nvGrpSpPr>
              <p:cNvPr id="24585" name="Group 54">
                <a:extLst>
                  <a:ext uri="{FF2B5EF4-FFF2-40B4-BE49-F238E27FC236}">
                    <a16:creationId xmlns:a16="http://schemas.microsoft.com/office/drawing/2014/main" id="{DF90357E-BA08-D145-88CA-1FE994E5FE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24586" name="Rectangle 43">
                  <a:extLst>
                    <a:ext uri="{FF2B5EF4-FFF2-40B4-BE49-F238E27FC236}">
                      <a16:creationId xmlns:a16="http://schemas.microsoft.com/office/drawing/2014/main" id="{BA245646-C09D-E048-946E-F507F1F49A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24587" name="Text Box 44">
                  <a:extLst>
                    <a:ext uri="{FF2B5EF4-FFF2-40B4-BE49-F238E27FC236}">
                      <a16:creationId xmlns:a16="http://schemas.microsoft.com/office/drawing/2014/main" id="{8CA48D1B-B792-564E-90CB-6B6F640CEDB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6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28.27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Number Placeholder 5">
            <a:extLst>
              <a:ext uri="{FF2B5EF4-FFF2-40B4-BE49-F238E27FC236}">
                <a16:creationId xmlns:a16="http://schemas.microsoft.com/office/drawing/2014/main" id="{50FDC1E8-3F3E-0B44-855C-5EF5DCDB7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3B00B7-8A3F-DA46-AA67-52FB323C0DE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  <p:grpSp>
        <p:nvGrpSpPr>
          <p:cNvPr id="26626" name="Group 21">
            <a:extLst>
              <a:ext uri="{FF2B5EF4-FFF2-40B4-BE49-F238E27FC236}">
                <a16:creationId xmlns:a16="http://schemas.microsoft.com/office/drawing/2014/main" id="{F6F51407-0C48-9441-A809-C5D401C1327A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7675"/>
            <a:ext cx="8229600" cy="5322888"/>
            <a:chOff x="286" y="282"/>
            <a:chExt cx="5184" cy="3353"/>
          </a:xfrm>
        </p:grpSpPr>
        <p:sp>
          <p:nvSpPr>
            <p:cNvPr id="26627" name="Rectangle 3">
              <a:extLst>
                <a:ext uri="{FF2B5EF4-FFF2-40B4-BE49-F238E27FC236}">
                  <a16:creationId xmlns:a16="http://schemas.microsoft.com/office/drawing/2014/main" id="{466FDD65-4324-6442-A22B-7F4B91F6A4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Wolffian and Müllerian Ducts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26628" name="Group 20">
              <a:extLst>
                <a:ext uri="{FF2B5EF4-FFF2-40B4-BE49-F238E27FC236}">
                  <a16:creationId xmlns:a16="http://schemas.microsoft.com/office/drawing/2014/main" id="{6490155E-0BE9-EE40-B7CA-69D081CF9C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45" y="815"/>
              <a:ext cx="2706" cy="2820"/>
              <a:chOff x="1545" y="815"/>
              <a:chExt cx="2706" cy="2820"/>
            </a:xfrm>
          </p:grpSpPr>
          <p:pic>
            <p:nvPicPr>
              <p:cNvPr id="26629" name="Picture 18" descr="nrg1225-i1">
                <a:extLst>
                  <a:ext uri="{FF2B5EF4-FFF2-40B4-BE49-F238E27FC236}">
                    <a16:creationId xmlns:a16="http://schemas.microsoft.com/office/drawing/2014/main" id="{C2752AC7-2F63-D44B-A0D7-A96F6C3D6F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45" y="815"/>
                <a:ext cx="2681" cy="28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630" name="Text Box 19">
                <a:extLst>
                  <a:ext uri="{FF2B5EF4-FFF2-40B4-BE49-F238E27FC236}">
                    <a16:creationId xmlns:a16="http://schemas.microsoft.com/office/drawing/2014/main" id="{D5657A44-EBF2-9F49-B50A-B9749FDF383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09" y="3470"/>
                <a:ext cx="1042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https://www.nature.com</a:t>
                </a:r>
                <a:endParaRPr lang="en-US" altLang="en-US" sz="2200" dirty="0"/>
              </a:p>
            </p:txBody>
          </p:sp>
        </p:grpSp>
      </p:grp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Number Placeholder 5">
            <a:extLst>
              <a:ext uri="{FF2B5EF4-FFF2-40B4-BE49-F238E27FC236}">
                <a16:creationId xmlns:a16="http://schemas.microsoft.com/office/drawing/2014/main" id="{9DC0ECFB-1031-D744-A2F7-D86E7CD2C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1710D-477E-3942-96BF-0B4697CDF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/>
          </a:p>
        </p:txBody>
      </p:sp>
      <p:grpSp>
        <p:nvGrpSpPr>
          <p:cNvPr id="28674" name="Group 53">
            <a:extLst>
              <a:ext uri="{FF2B5EF4-FFF2-40B4-BE49-F238E27FC236}">
                <a16:creationId xmlns:a16="http://schemas.microsoft.com/office/drawing/2014/main" id="{8D2FD9B1-6BF5-C748-BCB3-03EFFEEB6D49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7675"/>
            <a:ext cx="8229600" cy="5718175"/>
            <a:chOff x="286" y="282"/>
            <a:chExt cx="5184" cy="3602"/>
          </a:xfrm>
        </p:grpSpPr>
        <p:sp>
          <p:nvSpPr>
            <p:cNvPr id="28675" name="Rectangle 3">
              <a:extLst>
                <a:ext uri="{FF2B5EF4-FFF2-40B4-BE49-F238E27FC236}">
                  <a16:creationId xmlns:a16="http://schemas.microsoft.com/office/drawing/2014/main" id="{61C4FF14-4C01-214C-B87C-502F131E0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Male Differentiation—SRY Gene</a:t>
              </a:r>
            </a:p>
          </p:txBody>
        </p:sp>
        <p:grpSp>
          <p:nvGrpSpPr>
            <p:cNvPr id="28676" name="Group 52">
              <a:extLst>
                <a:ext uri="{FF2B5EF4-FFF2-40B4-BE49-F238E27FC236}">
                  <a16:creationId xmlns:a16="http://schemas.microsoft.com/office/drawing/2014/main" id="{FD00D318-FF42-BE4B-8219-F6B7599EC9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712" cy="2091"/>
              <a:chOff x="515" y="970"/>
              <a:chExt cx="4712" cy="2091"/>
            </a:xfrm>
          </p:grpSpPr>
          <p:sp>
            <p:nvSpPr>
              <p:cNvPr id="28690" name="Text Box 5">
                <a:extLst>
                  <a:ext uri="{FF2B5EF4-FFF2-40B4-BE49-F238E27FC236}">
                    <a16:creationId xmlns:a16="http://schemas.microsoft.com/office/drawing/2014/main" id="{A2C7310F-D8CF-F147-8BE7-EF3B8DE62A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712" cy="13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Males typically have one X and one Y chromosome on the 23rd set.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The SRY gene on the Y chromosome will initiate the male pattern of development.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The SRY gene is expressed (genotype to phenotype) in the seventh week of the embryonic period.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Its protein product stimulates primitive Sertoli cells to differentiate in the gonadal tissues that become testes.</a:t>
                </a:r>
              </a:p>
            </p:txBody>
          </p:sp>
          <p:sp>
            <p:nvSpPr>
              <p:cNvPr id="28691" name="Text Box 6">
                <a:extLst>
                  <a:ext uri="{FF2B5EF4-FFF2-40B4-BE49-F238E27FC236}">
                    <a16:creationId xmlns:a16="http://schemas.microsoft.com/office/drawing/2014/main" id="{0E1BEA5A-0154-5C44-A56B-00A9E328E1E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18" y="2389"/>
                <a:ext cx="2933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spcAft>
                    <a:spcPct val="30000"/>
                  </a:spcAft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Differentiation = the process of develop-</a:t>
                </a:r>
                <a:r>
                  <a:rPr lang="en-US" altLang="en-US" sz="1800" dirty="0" err="1">
                    <a:solidFill>
                      <a:srgbClr val="941100"/>
                    </a:solidFill>
                  </a:rPr>
                  <a:t>ment</a:t>
                </a:r>
                <a:r>
                  <a:rPr lang="en-US" altLang="en-US" sz="1800" dirty="0">
                    <a:solidFill>
                      <a:srgbClr val="941100"/>
                    </a:solidFill>
                  </a:rPr>
                  <a:t> of the differences between males and females from an undifferentiated zygote (fertilized egg). </a:t>
                </a:r>
              </a:p>
            </p:txBody>
          </p:sp>
        </p:grpSp>
        <p:grpSp>
          <p:nvGrpSpPr>
            <p:cNvPr id="28677" name="Group 50">
              <a:extLst>
                <a:ext uri="{FF2B5EF4-FFF2-40B4-BE49-F238E27FC236}">
                  <a16:creationId xmlns:a16="http://schemas.microsoft.com/office/drawing/2014/main" id="{57D1A9D0-3737-7741-9F36-08275F6AD9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28678" name="Group 49">
                <a:extLst>
                  <a:ext uri="{FF2B5EF4-FFF2-40B4-BE49-F238E27FC236}">
                    <a16:creationId xmlns:a16="http://schemas.microsoft.com/office/drawing/2014/main" id="{22E54A9C-6401-7146-AC4B-643E70462B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28688" name="Rectangle 29">
                  <a:extLst>
                    <a:ext uri="{FF2B5EF4-FFF2-40B4-BE49-F238E27FC236}">
                      <a16:creationId xmlns:a16="http://schemas.microsoft.com/office/drawing/2014/main" id="{D2BE5C90-7326-6044-9920-FD4A80EBED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28689" name="Text Box 32">
                  <a:extLst>
                    <a:ext uri="{FF2B5EF4-FFF2-40B4-BE49-F238E27FC236}">
                      <a16:creationId xmlns:a16="http://schemas.microsoft.com/office/drawing/2014/main" id="{928860CD-5704-8049-883A-639D2BEA583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1077</a:t>
                  </a:r>
                  <a:endParaRPr lang="en-US" altLang="en-US" sz="1800" dirty="0"/>
                </a:p>
              </p:txBody>
            </p:sp>
          </p:grpSp>
          <p:grpSp>
            <p:nvGrpSpPr>
              <p:cNvPr id="28679" name="Group 40">
                <a:extLst>
                  <a:ext uri="{FF2B5EF4-FFF2-40B4-BE49-F238E27FC236}">
                    <a16:creationId xmlns:a16="http://schemas.microsoft.com/office/drawing/2014/main" id="{253BA6EB-C5E0-CA43-9675-D3196F4A2D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28686" name="Rectangle 41">
                  <a:extLst>
                    <a:ext uri="{FF2B5EF4-FFF2-40B4-BE49-F238E27FC236}">
                      <a16:creationId xmlns:a16="http://schemas.microsoft.com/office/drawing/2014/main" id="{6E275072-DC42-F642-A4A4-0F6B4438A7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28687" name="Text Box 42">
                  <a:extLst>
                    <a:ext uri="{FF2B5EF4-FFF2-40B4-BE49-F238E27FC236}">
                      <a16:creationId xmlns:a16="http://schemas.microsoft.com/office/drawing/2014/main" id="{682B4112-C7A9-4945-822C-C4604DA6119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1169</a:t>
                  </a:r>
                  <a:endParaRPr lang="en-US" altLang="en-US" sz="1800" dirty="0"/>
                </a:p>
              </p:txBody>
            </p:sp>
          </p:grpSp>
          <p:grpSp>
            <p:nvGrpSpPr>
              <p:cNvPr id="28680" name="Group 43">
                <a:extLst>
                  <a:ext uri="{FF2B5EF4-FFF2-40B4-BE49-F238E27FC236}">
                    <a16:creationId xmlns:a16="http://schemas.microsoft.com/office/drawing/2014/main" id="{F0DD0D5E-F09B-6444-9107-1266B15F81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28684" name="Rectangle 44">
                  <a:extLst>
                    <a:ext uri="{FF2B5EF4-FFF2-40B4-BE49-F238E27FC236}">
                      <a16:creationId xmlns:a16="http://schemas.microsoft.com/office/drawing/2014/main" id="{C6BFF8B4-D2CC-A345-B02D-ED0B8672FD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28685" name="Text Box 45">
                  <a:extLst>
                    <a:ext uri="{FF2B5EF4-FFF2-40B4-BE49-F238E27FC236}">
                      <a16:creationId xmlns:a16="http://schemas.microsoft.com/office/drawing/2014/main" id="{F89D7B8B-77D7-2A48-BE96-9EA8045E700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1121</a:t>
                  </a:r>
                  <a:endParaRPr lang="en-US" altLang="en-US" sz="1800" dirty="0"/>
                </a:p>
              </p:txBody>
            </p:sp>
          </p:grpSp>
          <p:grpSp>
            <p:nvGrpSpPr>
              <p:cNvPr id="28681" name="Group 46">
                <a:extLst>
                  <a:ext uri="{FF2B5EF4-FFF2-40B4-BE49-F238E27FC236}">
                    <a16:creationId xmlns:a16="http://schemas.microsoft.com/office/drawing/2014/main" id="{1D8EB981-5ECC-984B-AE61-8729E8CE9A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28682" name="Rectangle 47">
                  <a:extLst>
                    <a:ext uri="{FF2B5EF4-FFF2-40B4-BE49-F238E27FC236}">
                      <a16:creationId xmlns:a16="http://schemas.microsoft.com/office/drawing/2014/main" id="{EDA4DE98-21B4-204F-94E3-78902F5DC4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28683" name="Text Box 48">
                  <a:extLst>
                    <a:ext uri="{FF2B5EF4-FFF2-40B4-BE49-F238E27FC236}">
                      <a16:creationId xmlns:a16="http://schemas.microsoft.com/office/drawing/2014/main" id="{A358AFD4-9FC1-1348-A5CC-589EB02FB23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6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28.27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5">
            <a:extLst>
              <a:ext uri="{FF2B5EF4-FFF2-40B4-BE49-F238E27FC236}">
                <a16:creationId xmlns:a16="http://schemas.microsoft.com/office/drawing/2014/main" id="{974A4D4B-967D-C44D-B907-25304C539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958991B-4044-C74F-A146-05CC7241437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dirty="0"/>
          </a:p>
        </p:txBody>
      </p:sp>
      <p:grpSp>
        <p:nvGrpSpPr>
          <p:cNvPr id="30722" name="Group 22">
            <a:extLst>
              <a:ext uri="{FF2B5EF4-FFF2-40B4-BE49-F238E27FC236}">
                <a16:creationId xmlns:a16="http://schemas.microsoft.com/office/drawing/2014/main" id="{6A7E8BC1-6A34-CE49-836F-2781CA6F626C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7675"/>
            <a:ext cx="8229600" cy="5718175"/>
            <a:chOff x="286" y="282"/>
            <a:chExt cx="5184" cy="3602"/>
          </a:xfrm>
        </p:grpSpPr>
        <p:sp>
          <p:nvSpPr>
            <p:cNvPr id="30723" name="Rectangle 2">
              <a:extLst>
                <a:ext uri="{FF2B5EF4-FFF2-40B4-BE49-F238E27FC236}">
                  <a16:creationId xmlns:a16="http://schemas.microsoft.com/office/drawing/2014/main" id="{FD71F02F-608B-4C4B-A2B8-3FE9D98859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Male Differentiation—MIH</a:t>
              </a:r>
            </a:p>
          </p:txBody>
        </p:sp>
        <p:grpSp>
          <p:nvGrpSpPr>
            <p:cNvPr id="30724" name="Group 21">
              <a:extLst>
                <a:ext uri="{FF2B5EF4-FFF2-40B4-BE49-F238E27FC236}">
                  <a16:creationId xmlns:a16="http://schemas.microsoft.com/office/drawing/2014/main" id="{F5B6C2E0-25C8-EA43-B27A-789D80E8F5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793" cy="2000"/>
              <a:chOff x="515" y="970"/>
              <a:chExt cx="4793" cy="2000"/>
            </a:xfrm>
          </p:grpSpPr>
          <p:sp>
            <p:nvSpPr>
              <p:cNvPr id="30738" name="Text Box 3">
                <a:extLst>
                  <a:ext uri="{FF2B5EF4-FFF2-40B4-BE49-F238E27FC236}">
                    <a16:creationId xmlns:a16="http://schemas.microsoft.com/office/drawing/2014/main" id="{F47F1D54-93B3-5D4D-8A64-BB9B1CFA74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793" cy="8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The Sertoli cells synthesize and secrete Müllerian-inhibiting hormone (MIH).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MIH triggers apoptosis of cells in the Müllerian ducts so that female reproductive structures do not develop.</a:t>
                </a:r>
              </a:p>
            </p:txBody>
          </p:sp>
          <p:sp>
            <p:nvSpPr>
              <p:cNvPr id="30739" name="Text Box 11">
                <a:extLst>
                  <a:ext uri="{FF2B5EF4-FFF2-40B4-BE49-F238E27FC236}">
                    <a16:creationId xmlns:a16="http://schemas.microsoft.com/office/drawing/2014/main" id="{36A5BAF5-7067-C648-A2E5-C5209BC4A9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25" y="1789"/>
                <a:ext cx="3316" cy="11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MIH is also referred to as Müllerian inhibiting substance (MIS).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ts val="60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Apoptosis = a form of cell death in which a programmed sequence of events leads to the elimination of cells without releasing harmful substances into the surrounding area.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spcAft>
                    <a:spcPct val="20000"/>
                  </a:spcAft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(https://www.medterms.com)</a:t>
                </a:r>
              </a:p>
            </p:txBody>
          </p:sp>
        </p:grpSp>
        <p:grpSp>
          <p:nvGrpSpPr>
            <p:cNvPr id="30725" name="Group 70">
              <a:extLst>
                <a:ext uri="{FF2B5EF4-FFF2-40B4-BE49-F238E27FC236}">
                  <a16:creationId xmlns:a16="http://schemas.microsoft.com/office/drawing/2014/main" id="{C6465210-80AA-4449-874E-EFD9F2191E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30726" name="Group 69">
                <a:extLst>
                  <a:ext uri="{FF2B5EF4-FFF2-40B4-BE49-F238E27FC236}">
                    <a16:creationId xmlns:a16="http://schemas.microsoft.com/office/drawing/2014/main" id="{8AD34215-B978-864E-909E-B7E456C72F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30736" name="Rectangle 50">
                  <a:extLst>
                    <a:ext uri="{FF2B5EF4-FFF2-40B4-BE49-F238E27FC236}">
                      <a16:creationId xmlns:a16="http://schemas.microsoft.com/office/drawing/2014/main" id="{058075D7-8E0B-684A-B5D5-0A6575DEB7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30737" name="Text Box 53">
                  <a:extLst>
                    <a:ext uri="{FF2B5EF4-FFF2-40B4-BE49-F238E27FC236}">
                      <a16:creationId xmlns:a16="http://schemas.microsoft.com/office/drawing/2014/main" id="{17127680-3544-A243-B6CA-C3955A104DD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1077</a:t>
                  </a:r>
                  <a:endParaRPr lang="en-US" altLang="en-US" sz="1800" dirty="0"/>
                </a:p>
              </p:txBody>
            </p:sp>
          </p:grpSp>
          <p:grpSp>
            <p:nvGrpSpPr>
              <p:cNvPr id="30727" name="Group 60">
                <a:extLst>
                  <a:ext uri="{FF2B5EF4-FFF2-40B4-BE49-F238E27FC236}">
                    <a16:creationId xmlns:a16="http://schemas.microsoft.com/office/drawing/2014/main" id="{9F8D13FE-B62C-0748-A3C7-3C6F3526BA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30734" name="Rectangle 61">
                  <a:extLst>
                    <a:ext uri="{FF2B5EF4-FFF2-40B4-BE49-F238E27FC236}">
                      <a16:creationId xmlns:a16="http://schemas.microsoft.com/office/drawing/2014/main" id="{A1B01AAE-92BE-3A40-A63C-F8E83529CA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30735" name="Text Box 62">
                  <a:extLst>
                    <a:ext uri="{FF2B5EF4-FFF2-40B4-BE49-F238E27FC236}">
                      <a16:creationId xmlns:a16="http://schemas.microsoft.com/office/drawing/2014/main" id="{6335ECD6-64E2-8348-A9FE-50180220715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1169</a:t>
                  </a:r>
                  <a:endParaRPr lang="en-US" altLang="en-US" sz="1800" dirty="0"/>
                </a:p>
              </p:txBody>
            </p:sp>
          </p:grpSp>
          <p:grpSp>
            <p:nvGrpSpPr>
              <p:cNvPr id="30728" name="Group 63">
                <a:extLst>
                  <a:ext uri="{FF2B5EF4-FFF2-40B4-BE49-F238E27FC236}">
                    <a16:creationId xmlns:a16="http://schemas.microsoft.com/office/drawing/2014/main" id="{9646F26F-2D4B-6545-85AF-4B67E0AFB8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30732" name="Rectangle 64">
                  <a:extLst>
                    <a:ext uri="{FF2B5EF4-FFF2-40B4-BE49-F238E27FC236}">
                      <a16:creationId xmlns:a16="http://schemas.microsoft.com/office/drawing/2014/main" id="{E360168B-37DF-6C41-B61F-FF5E9F65F0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30733" name="Text Box 65">
                  <a:extLst>
                    <a:ext uri="{FF2B5EF4-FFF2-40B4-BE49-F238E27FC236}">
                      <a16:creationId xmlns:a16="http://schemas.microsoft.com/office/drawing/2014/main" id="{2D25DAB4-302B-4A49-9E6B-1124B88BAE5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1121</a:t>
                  </a:r>
                  <a:endParaRPr lang="en-US" altLang="en-US" sz="1800" dirty="0"/>
                </a:p>
              </p:txBody>
            </p:sp>
          </p:grpSp>
          <p:grpSp>
            <p:nvGrpSpPr>
              <p:cNvPr id="30729" name="Group 66">
                <a:extLst>
                  <a:ext uri="{FF2B5EF4-FFF2-40B4-BE49-F238E27FC236}">
                    <a16:creationId xmlns:a16="http://schemas.microsoft.com/office/drawing/2014/main" id="{EAD87378-A0A4-684C-89BF-F23E0799ED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30730" name="Rectangle 67">
                  <a:extLst>
                    <a:ext uri="{FF2B5EF4-FFF2-40B4-BE49-F238E27FC236}">
                      <a16:creationId xmlns:a16="http://schemas.microsoft.com/office/drawing/2014/main" id="{E99A43D2-48F8-AB40-B7B9-DEC555B973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30731" name="Text Box 68">
                  <a:extLst>
                    <a:ext uri="{FF2B5EF4-FFF2-40B4-BE49-F238E27FC236}">
                      <a16:creationId xmlns:a16="http://schemas.microsoft.com/office/drawing/2014/main" id="{641AE0AB-111A-0C45-807F-5AE0254B92C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6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28.27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Number Placeholder 5">
            <a:extLst>
              <a:ext uri="{FF2B5EF4-FFF2-40B4-BE49-F238E27FC236}">
                <a16:creationId xmlns:a16="http://schemas.microsoft.com/office/drawing/2014/main" id="{0270E535-657B-4C4D-9B34-3E983441D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36F1808-923B-2E41-9578-2613E2E10B7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/>
          </a:p>
        </p:txBody>
      </p:sp>
      <p:grpSp>
        <p:nvGrpSpPr>
          <p:cNvPr id="32770" name="Group 72">
            <a:extLst>
              <a:ext uri="{FF2B5EF4-FFF2-40B4-BE49-F238E27FC236}">
                <a16:creationId xmlns:a16="http://schemas.microsoft.com/office/drawing/2014/main" id="{924E9DF9-87F3-674B-B981-21C40617CFB2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7675"/>
            <a:ext cx="8239125" cy="5718175"/>
            <a:chOff x="286" y="282"/>
            <a:chExt cx="5190" cy="3602"/>
          </a:xfrm>
        </p:grpSpPr>
        <p:sp>
          <p:nvSpPr>
            <p:cNvPr id="32771" name="Rectangle 2">
              <a:extLst>
                <a:ext uri="{FF2B5EF4-FFF2-40B4-BE49-F238E27FC236}">
                  <a16:creationId xmlns:a16="http://schemas.microsoft.com/office/drawing/2014/main" id="{72099A76-2AEB-DE42-A335-DF08CB6CE6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Male Differentiation—Testosterone</a:t>
              </a:r>
            </a:p>
          </p:txBody>
        </p:sp>
        <p:grpSp>
          <p:nvGrpSpPr>
            <p:cNvPr id="32772" name="Group 58">
              <a:extLst>
                <a:ext uri="{FF2B5EF4-FFF2-40B4-BE49-F238E27FC236}">
                  <a16:creationId xmlns:a16="http://schemas.microsoft.com/office/drawing/2014/main" id="{DDA4F8D0-9DEE-BF46-85B7-93D99C41C7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961" cy="1926"/>
              <a:chOff x="515" y="970"/>
              <a:chExt cx="4961" cy="1926"/>
            </a:xfrm>
          </p:grpSpPr>
          <p:sp>
            <p:nvSpPr>
              <p:cNvPr id="32786" name="Text Box 3">
                <a:extLst>
                  <a:ext uri="{FF2B5EF4-FFF2-40B4-BE49-F238E27FC236}">
                    <a16:creationId xmlns:a16="http://schemas.microsoft.com/office/drawing/2014/main" id="{D628A66F-575E-AE41-A989-47DA0D280F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961" cy="12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Primitive Leydig cells in the developing testes are stimulated by human chorionic gonadotropin (hCG) from the placenta.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The Leydig cells begin secreting testosterone during the eighth week.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Testosterone stimulates Wolffian ducts to develop as the epididymis, vas deferens, ejaculatory duct, and seminal vesicles of the male reproductive system.</a:t>
                </a:r>
              </a:p>
            </p:txBody>
          </p:sp>
          <p:sp>
            <p:nvSpPr>
              <p:cNvPr id="32787" name="Text Box 12">
                <a:extLst>
                  <a:ext uri="{FF2B5EF4-FFF2-40B4-BE49-F238E27FC236}">
                    <a16:creationId xmlns:a16="http://schemas.microsoft.com/office/drawing/2014/main" id="{53418802-0211-7243-B7BB-55189DBF6A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80" y="2070"/>
                <a:ext cx="3208" cy="8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hCG = a hormone made by chorionic cells in the fetal part of the placenta.  Human chorionic gonadotropin stimulates the gonads—hence, the name gonadotropin.</a:t>
                </a:r>
                <a:endParaRPr lang="en-US" altLang="en-US" sz="1800" dirty="0">
                  <a:solidFill>
                    <a:srgbClr val="941100"/>
                  </a:solidFill>
                  <a:ea typeface="AppleGothic" pitchFamily="2" charset="-127"/>
                </a:endParaRPr>
              </a:p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spcAft>
                    <a:spcPct val="30000"/>
                  </a:spcAft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(https://www.medterms.com)</a:t>
                </a:r>
              </a:p>
            </p:txBody>
          </p:sp>
        </p:grpSp>
        <p:grpSp>
          <p:nvGrpSpPr>
            <p:cNvPr id="32773" name="Group 71">
              <a:extLst>
                <a:ext uri="{FF2B5EF4-FFF2-40B4-BE49-F238E27FC236}">
                  <a16:creationId xmlns:a16="http://schemas.microsoft.com/office/drawing/2014/main" id="{902660D1-7432-CB4F-9A70-11ACB3EB1C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32774" name="Group 70">
                <a:extLst>
                  <a:ext uri="{FF2B5EF4-FFF2-40B4-BE49-F238E27FC236}">
                    <a16:creationId xmlns:a16="http://schemas.microsoft.com/office/drawing/2014/main" id="{0C8F3BB7-5D98-2244-BDDA-D328EC03E1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32784" name="Rectangle 49">
                  <a:extLst>
                    <a:ext uri="{FF2B5EF4-FFF2-40B4-BE49-F238E27FC236}">
                      <a16:creationId xmlns:a16="http://schemas.microsoft.com/office/drawing/2014/main" id="{B9B8B172-DEE7-6E49-9C4A-73F3FB89CA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32785" name="Text Box 52">
                  <a:extLst>
                    <a:ext uri="{FF2B5EF4-FFF2-40B4-BE49-F238E27FC236}">
                      <a16:creationId xmlns:a16="http://schemas.microsoft.com/office/drawing/2014/main" id="{6A1A2760-EDC0-4A47-86FE-BF8754B8FDD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1077</a:t>
                  </a:r>
                  <a:endParaRPr lang="en-US" altLang="en-US" sz="1800" dirty="0"/>
                </a:p>
              </p:txBody>
            </p:sp>
          </p:grpSp>
          <p:grpSp>
            <p:nvGrpSpPr>
              <p:cNvPr id="32775" name="Group 61">
                <a:extLst>
                  <a:ext uri="{FF2B5EF4-FFF2-40B4-BE49-F238E27FC236}">
                    <a16:creationId xmlns:a16="http://schemas.microsoft.com/office/drawing/2014/main" id="{FD9AFCA6-BAA4-284F-BBC2-DD3BB6929B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32782" name="Rectangle 62">
                  <a:extLst>
                    <a:ext uri="{FF2B5EF4-FFF2-40B4-BE49-F238E27FC236}">
                      <a16:creationId xmlns:a16="http://schemas.microsoft.com/office/drawing/2014/main" id="{50A7B581-0499-5A40-873A-E0BF9A1A95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32783" name="Text Box 63">
                  <a:extLst>
                    <a:ext uri="{FF2B5EF4-FFF2-40B4-BE49-F238E27FC236}">
                      <a16:creationId xmlns:a16="http://schemas.microsoft.com/office/drawing/2014/main" id="{C55206B4-A06E-E645-9371-36F1C709DC0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1169</a:t>
                  </a:r>
                  <a:endParaRPr lang="en-US" altLang="en-US" sz="1800" dirty="0"/>
                </a:p>
              </p:txBody>
            </p:sp>
          </p:grpSp>
          <p:grpSp>
            <p:nvGrpSpPr>
              <p:cNvPr id="32776" name="Group 64">
                <a:extLst>
                  <a:ext uri="{FF2B5EF4-FFF2-40B4-BE49-F238E27FC236}">
                    <a16:creationId xmlns:a16="http://schemas.microsoft.com/office/drawing/2014/main" id="{AED6A490-BFF5-A94B-9E1E-627B34833D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32780" name="Rectangle 65">
                  <a:extLst>
                    <a:ext uri="{FF2B5EF4-FFF2-40B4-BE49-F238E27FC236}">
                      <a16:creationId xmlns:a16="http://schemas.microsoft.com/office/drawing/2014/main" id="{5A8972C7-629F-6A45-AAFD-2A5B104BA7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32781" name="Text Box 66">
                  <a:extLst>
                    <a:ext uri="{FF2B5EF4-FFF2-40B4-BE49-F238E27FC236}">
                      <a16:creationId xmlns:a16="http://schemas.microsoft.com/office/drawing/2014/main" id="{F1B8DE72-6CEE-0145-89E5-FC10B4943AA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1121</a:t>
                  </a:r>
                  <a:endParaRPr lang="en-US" altLang="en-US" sz="1800" dirty="0"/>
                </a:p>
              </p:txBody>
            </p:sp>
          </p:grpSp>
          <p:grpSp>
            <p:nvGrpSpPr>
              <p:cNvPr id="32777" name="Group 67">
                <a:extLst>
                  <a:ext uri="{FF2B5EF4-FFF2-40B4-BE49-F238E27FC236}">
                    <a16:creationId xmlns:a16="http://schemas.microsoft.com/office/drawing/2014/main" id="{DD5EC4E7-DC20-AD47-AD82-E213D38334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32778" name="Rectangle 68">
                  <a:extLst>
                    <a:ext uri="{FF2B5EF4-FFF2-40B4-BE49-F238E27FC236}">
                      <a16:creationId xmlns:a16="http://schemas.microsoft.com/office/drawing/2014/main" id="{8946D3A1-2262-FF4B-BE85-8546187EE2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32779" name="Text Box 69">
                  <a:extLst>
                    <a:ext uri="{FF2B5EF4-FFF2-40B4-BE49-F238E27FC236}">
                      <a16:creationId xmlns:a16="http://schemas.microsoft.com/office/drawing/2014/main" id="{486A13B5-B501-C449-9FB0-7B8A3105BF6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6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28.27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Number Placeholder 5">
            <a:extLst>
              <a:ext uri="{FF2B5EF4-FFF2-40B4-BE49-F238E27FC236}">
                <a16:creationId xmlns:a16="http://schemas.microsoft.com/office/drawing/2014/main" id="{456EF9CD-1C67-DB44-9693-061943DD7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21C525-275C-8F42-98F1-F8E2CFEF319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dirty="0"/>
          </a:p>
        </p:txBody>
      </p:sp>
      <p:grpSp>
        <p:nvGrpSpPr>
          <p:cNvPr id="34818" name="Group 55">
            <a:extLst>
              <a:ext uri="{FF2B5EF4-FFF2-40B4-BE49-F238E27FC236}">
                <a16:creationId xmlns:a16="http://schemas.microsoft.com/office/drawing/2014/main" id="{CAA68705-E6E4-524C-8D07-7ADCD3A2E3E2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7675"/>
            <a:ext cx="8229600" cy="5718175"/>
            <a:chOff x="286" y="282"/>
            <a:chExt cx="5184" cy="3602"/>
          </a:xfrm>
        </p:grpSpPr>
        <p:sp>
          <p:nvSpPr>
            <p:cNvPr id="34819" name="Rectangle 2">
              <a:extLst>
                <a:ext uri="{FF2B5EF4-FFF2-40B4-BE49-F238E27FC236}">
                  <a16:creationId xmlns:a16="http://schemas.microsoft.com/office/drawing/2014/main" id="{F7A8F304-4AC8-9E4D-896C-9B18ED0BEE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Male Differentiation—Testosterone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rgbClr val="333333"/>
                </a:solidFill>
              </a:endParaRPr>
            </a:p>
          </p:txBody>
        </p:sp>
        <p:sp>
          <p:nvSpPr>
            <p:cNvPr id="34820" name="Text Box 3">
              <a:extLst>
                <a:ext uri="{FF2B5EF4-FFF2-40B4-BE49-F238E27FC236}">
                  <a16:creationId xmlns:a16="http://schemas.microsoft.com/office/drawing/2014/main" id="{FA9A3FDE-CA7B-D24C-9154-A19D795F14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05" cy="8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primitive testes connect to the Wolffian ducts through a series of tubes that will form the seminiferous tubules.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prostate and bulbourethral gland develop from outgrowths of the urethra in response to testosterone.</a:t>
              </a:r>
            </a:p>
          </p:txBody>
        </p:sp>
        <p:grpSp>
          <p:nvGrpSpPr>
            <p:cNvPr id="34821" name="Group 54">
              <a:extLst>
                <a:ext uri="{FF2B5EF4-FFF2-40B4-BE49-F238E27FC236}">
                  <a16:creationId xmlns:a16="http://schemas.microsoft.com/office/drawing/2014/main" id="{EC8955ED-559B-1F4E-8016-3214111686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34822" name="Group 53">
                <a:extLst>
                  <a:ext uri="{FF2B5EF4-FFF2-40B4-BE49-F238E27FC236}">
                    <a16:creationId xmlns:a16="http://schemas.microsoft.com/office/drawing/2014/main" id="{E0E28AAC-E46C-4146-AC7B-10DCAFDDBA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34832" name="Rectangle 34">
                  <a:extLst>
                    <a:ext uri="{FF2B5EF4-FFF2-40B4-BE49-F238E27FC236}">
                      <a16:creationId xmlns:a16="http://schemas.microsoft.com/office/drawing/2014/main" id="{132D13C2-356D-E24B-9BF1-2A4DA50C8A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34833" name="Text Box 37">
                  <a:extLst>
                    <a:ext uri="{FF2B5EF4-FFF2-40B4-BE49-F238E27FC236}">
                      <a16:creationId xmlns:a16="http://schemas.microsoft.com/office/drawing/2014/main" id="{AE5EFCFB-AC06-8F40-B0E5-0B7BC68B864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1077</a:t>
                  </a:r>
                  <a:endParaRPr lang="en-US" altLang="en-US" sz="1800" dirty="0"/>
                </a:p>
              </p:txBody>
            </p:sp>
          </p:grpSp>
          <p:grpSp>
            <p:nvGrpSpPr>
              <p:cNvPr id="34823" name="Group 44">
                <a:extLst>
                  <a:ext uri="{FF2B5EF4-FFF2-40B4-BE49-F238E27FC236}">
                    <a16:creationId xmlns:a16="http://schemas.microsoft.com/office/drawing/2014/main" id="{C013E20E-B393-144D-A6CF-5191CE5B01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34830" name="Rectangle 45">
                  <a:extLst>
                    <a:ext uri="{FF2B5EF4-FFF2-40B4-BE49-F238E27FC236}">
                      <a16:creationId xmlns:a16="http://schemas.microsoft.com/office/drawing/2014/main" id="{759AEA71-5B0E-8542-A7F9-922F6A16DD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34831" name="Text Box 46">
                  <a:extLst>
                    <a:ext uri="{FF2B5EF4-FFF2-40B4-BE49-F238E27FC236}">
                      <a16:creationId xmlns:a16="http://schemas.microsoft.com/office/drawing/2014/main" id="{AF318AA7-9579-FD45-B9D6-852CBA20994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1169</a:t>
                  </a:r>
                  <a:endParaRPr lang="en-US" altLang="en-US" sz="1800" dirty="0"/>
                </a:p>
              </p:txBody>
            </p:sp>
          </p:grpSp>
          <p:grpSp>
            <p:nvGrpSpPr>
              <p:cNvPr id="34824" name="Group 47">
                <a:extLst>
                  <a:ext uri="{FF2B5EF4-FFF2-40B4-BE49-F238E27FC236}">
                    <a16:creationId xmlns:a16="http://schemas.microsoft.com/office/drawing/2014/main" id="{422816C0-7F29-B449-A836-81D385305E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34828" name="Rectangle 48">
                  <a:extLst>
                    <a:ext uri="{FF2B5EF4-FFF2-40B4-BE49-F238E27FC236}">
                      <a16:creationId xmlns:a16="http://schemas.microsoft.com/office/drawing/2014/main" id="{E84631F4-3DFD-7E4A-91A1-CFC987C85D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34829" name="Text Box 49">
                  <a:extLst>
                    <a:ext uri="{FF2B5EF4-FFF2-40B4-BE49-F238E27FC236}">
                      <a16:creationId xmlns:a16="http://schemas.microsoft.com/office/drawing/2014/main" id="{94EFA1C4-0676-AB47-90DD-D8E27060DF1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1121</a:t>
                  </a:r>
                  <a:endParaRPr lang="en-US" altLang="en-US" sz="1800" dirty="0"/>
                </a:p>
              </p:txBody>
            </p:sp>
          </p:grpSp>
          <p:grpSp>
            <p:nvGrpSpPr>
              <p:cNvPr id="34825" name="Group 50">
                <a:extLst>
                  <a:ext uri="{FF2B5EF4-FFF2-40B4-BE49-F238E27FC236}">
                    <a16:creationId xmlns:a16="http://schemas.microsoft.com/office/drawing/2014/main" id="{0B5490DE-2CC2-3349-82A3-B15AC7C12E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34826" name="Rectangle 51">
                  <a:extLst>
                    <a:ext uri="{FF2B5EF4-FFF2-40B4-BE49-F238E27FC236}">
                      <a16:creationId xmlns:a16="http://schemas.microsoft.com/office/drawing/2014/main" id="{89E10408-DD16-C74B-BF64-7F73E34D0B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34827" name="Text Box 52">
                  <a:extLst>
                    <a:ext uri="{FF2B5EF4-FFF2-40B4-BE49-F238E27FC236}">
                      <a16:creationId xmlns:a16="http://schemas.microsoft.com/office/drawing/2014/main" id="{7295773A-473A-E648-A48E-314B646D32B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6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28.27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Number Placeholder 5">
            <a:extLst>
              <a:ext uri="{FF2B5EF4-FFF2-40B4-BE49-F238E27FC236}">
                <a16:creationId xmlns:a16="http://schemas.microsoft.com/office/drawing/2014/main" id="{D0AC40BE-E193-BC4A-9C4B-696F10DD1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1C7368D-27CB-8E4D-831D-609A200E8BB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/>
          </a:p>
        </p:txBody>
      </p:sp>
      <p:grpSp>
        <p:nvGrpSpPr>
          <p:cNvPr id="36866" name="Group 55">
            <a:extLst>
              <a:ext uri="{FF2B5EF4-FFF2-40B4-BE49-F238E27FC236}">
                <a16:creationId xmlns:a16="http://schemas.microsoft.com/office/drawing/2014/main" id="{8BF328D1-853F-5F42-BAD4-B9BA652D9C65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7675"/>
            <a:ext cx="8229600" cy="5718175"/>
            <a:chOff x="286" y="282"/>
            <a:chExt cx="5184" cy="3602"/>
          </a:xfrm>
        </p:grpSpPr>
        <p:sp>
          <p:nvSpPr>
            <p:cNvPr id="36867" name="Rectangle 2">
              <a:extLst>
                <a:ext uri="{FF2B5EF4-FFF2-40B4-BE49-F238E27FC236}">
                  <a16:creationId xmlns:a16="http://schemas.microsoft.com/office/drawing/2014/main" id="{53BDF7FB-7F54-CA49-AAF1-FF4D4318CD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Female Differentiation</a:t>
              </a:r>
            </a:p>
          </p:txBody>
        </p:sp>
        <p:sp>
          <p:nvSpPr>
            <p:cNvPr id="36868" name="Text Box 3">
              <a:extLst>
                <a:ext uri="{FF2B5EF4-FFF2-40B4-BE49-F238E27FC236}">
                  <a16:creationId xmlns:a16="http://schemas.microsoft.com/office/drawing/2014/main" id="{EC7D4C82-258D-0247-9C14-E8717B215F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25" cy="10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A female typically has two X chromosomes on the 23rd set.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primitive gonadal tissues differentiate into ovaries since there is no SRY gene.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Müllerian ducts develop to form the female reproductive structures in the absence of MIH.</a:t>
              </a:r>
            </a:p>
          </p:txBody>
        </p:sp>
        <p:grpSp>
          <p:nvGrpSpPr>
            <p:cNvPr id="36869" name="Group 54">
              <a:extLst>
                <a:ext uri="{FF2B5EF4-FFF2-40B4-BE49-F238E27FC236}">
                  <a16:creationId xmlns:a16="http://schemas.microsoft.com/office/drawing/2014/main" id="{E0A9E495-EF56-E14A-A76B-8C40D79961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36870" name="Group 53">
                <a:extLst>
                  <a:ext uri="{FF2B5EF4-FFF2-40B4-BE49-F238E27FC236}">
                    <a16:creationId xmlns:a16="http://schemas.microsoft.com/office/drawing/2014/main" id="{32A0B641-D802-2447-A88A-ABCA658205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36880" name="Rectangle 34">
                  <a:extLst>
                    <a:ext uri="{FF2B5EF4-FFF2-40B4-BE49-F238E27FC236}">
                      <a16:creationId xmlns:a16="http://schemas.microsoft.com/office/drawing/2014/main" id="{E69C9CCB-D568-4248-ABE1-24735CBB78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36881" name="Text Box 37">
                  <a:extLst>
                    <a:ext uri="{FF2B5EF4-FFF2-40B4-BE49-F238E27FC236}">
                      <a16:creationId xmlns:a16="http://schemas.microsoft.com/office/drawing/2014/main" id="{7204A1B4-00FC-4848-B128-3C99AB32C4A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1077</a:t>
                  </a:r>
                  <a:endParaRPr lang="en-US" altLang="en-US" sz="1800" dirty="0"/>
                </a:p>
              </p:txBody>
            </p:sp>
          </p:grpSp>
          <p:grpSp>
            <p:nvGrpSpPr>
              <p:cNvPr id="36871" name="Group 44">
                <a:extLst>
                  <a:ext uri="{FF2B5EF4-FFF2-40B4-BE49-F238E27FC236}">
                    <a16:creationId xmlns:a16="http://schemas.microsoft.com/office/drawing/2014/main" id="{F8E29E17-FDBC-4842-80BD-E5379C5243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36878" name="Rectangle 45">
                  <a:extLst>
                    <a:ext uri="{FF2B5EF4-FFF2-40B4-BE49-F238E27FC236}">
                      <a16:creationId xmlns:a16="http://schemas.microsoft.com/office/drawing/2014/main" id="{08C2BF59-1EED-5049-BE9D-58FF1757A1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36879" name="Text Box 46">
                  <a:extLst>
                    <a:ext uri="{FF2B5EF4-FFF2-40B4-BE49-F238E27FC236}">
                      <a16:creationId xmlns:a16="http://schemas.microsoft.com/office/drawing/2014/main" id="{3C72B5F6-E427-E343-88E9-F894FAF749E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1169</a:t>
                  </a:r>
                  <a:endParaRPr lang="en-US" altLang="en-US" sz="1800" dirty="0"/>
                </a:p>
              </p:txBody>
            </p:sp>
          </p:grpSp>
          <p:grpSp>
            <p:nvGrpSpPr>
              <p:cNvPr id="36872" name="Group 47">
                <a:extLst>
                  <a:ext uri="{FF2B5EF4-FFF2-40B4-BE49-F238E27FC236}">
                    <a16:creationId xmlns:a16="http://schemas.microsoft.com/office/drawing/2014/main" id="{18CA5A7F-5CEE-3045-AB3E-F9983A0E72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36876" name="Rectangle 48">
                  <a:extLst>
                    <a:ext uri="{FF2B5EF4-FFF2-40B4-BE49-F238E27FC236}">
                      <a16:creationId xmlns:a16="http://schemas.microsoft.com/office/drawing/2014/main" id="{03D4A5B6-A906-734D-A6B0-5F79A1C22E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36877" name="Text Box 49">
                  <a:extLst>
                    <a:ext uri="{FF2B5EF4-FFF2-40B4-BE49-F238E27FC236}">
                      <a16:creationId xmlns:a16="http://schemas.microsoft.com/office/drawing/2014/main" id="{2F0A8EF4-0708-DB4A-999E-08FBA8AD75B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1121</a:t>
                  </a:r>
                  <a:endParaRPr lang="en-US" altLang="en-US" sz="1800" dirty="0"/>
                </a:p>
              </p:txBody>
            </p:sp>
          </p:grpSp>
          <p:grpSp>
            <p:nvGrpSpPr>
              <p:cNvPr id="36873" name="Group 50">
                <a:extLst>
                  <a:ext uri="{FF2B5EF4-FFF2-40B4-BE49-F238E27FC236}">
                    <a16:creationId xmlns:a16="http://schemas.microsoft.com/office/drawing/2014/main" id="{95DFBF17-258C-3A46-BA10-4AAD18D60A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36874" name="Rectangle 51">
                  <a:extLst>
                    <a:ext uri="{FF2B5EF4-FFF2-40B4-BE49-F238E27FC236}">
                      <a16:creationId xmlns:a16="http://schemas.microsoft.com/office/drawing/2014/main" id="{F3AA5D9F-160B-2A43-9848-66BD0CB41D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36875" name="Text Box 52">
                  <a:extLst>
                    <a:ext uri="{FF2B5EF4-FFF2-40B4-BE49-F238E27FC236}">
                      <a16:creationId xmlns:a16="http://schemas.microsoft.com/office/drawing/2014/main" id="{86B076C1-4644-DF48-8043-BEBA23D1DC1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6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28.27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Number Placeholder 5">
            <a:extLst>
              <a:ext uri="{FF2B5EF4-FFF2-40B4-BE49-F238E27FC236}">
                <a16:creationId xmlns:a16="http://schemas.microsoft.com/office/drawing/2014/main" id="{B4C20ADA-21B4-5340-B966-AA3A517B4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809BFCC-9229-034A-832B-10CE34D36A1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 dirty="0"/>
          </a:p>
        </p:txBody>
      </p:sp>
      <p:grpSp>
        <p:nvGrpSpPr>
          <p:cNvPr id="38914" name="Group 1071">
            <a:extLst>
              <a:ext uri="{FF2B5EF4-FFF2-40B4-BE49-F238E27FC236}">
                <a16:creationId xmlns:a16="http://schemas.microsoft.com/office/drawing/2014/main" id="{1EBB4260-028B-8843-8D2B-26995F57D30E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7675"/>
            <a:ext cx="8229600" cy="5718175"/>
            <a:chOff x="286" y="282"/>
            <a:chExt cx="5184" cy="3602"/>
          </a:xfrm>
        </p:grpSpPr>
        <p:sp>
          <p:nvSpPr>
            <p:cNvPr id="38915" name="Rectangle 1026">
              <a:extLst>
                <a:ext uri="{FF2B5EF4-FFF2-40B4-BE49-F238E27FC236}">
                  <a16:creationId xmlns:a16="http://schemas.microsoft.com/office/drawing/2014/main" id="{07FAF5EE-84CC-5442-9FEB-A4B5342D58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Female Differentiation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rgbClr val="333333"/>
                </a:solidFill>
              </a:endParaRPr>
            </a:p>
          </p:txBody>
        </p:sp>
        <p:sp>
          <p:nvSpPr>
            <p:cNvPr id="38916" name="Text Box 1027">
              <a:extLst>
                <a:ext uri="{FF2B5EF4-FFF2-40B4-BE49-F238E27FC236}">
                  <a16:creationId xmlns:a16="http://schemas.microsoft.com/office/drawing/2014/main" id="{FC535704-87C5-2C45-89E0-453BB4C603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65" cy="8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distal ends of Müllerian ducts fuse to form the uterus and vagina— the proximal ends become the fallopian tubes.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Wolffian ducts degenerate through apoptosis due to the absence of testosterone.</a:t>
              </a:r>
            </a:p>
          </p:txBody>
        </p:sp>
        <p:grpSp>
          <p:nvGrpSpPr>
            <p:cNvPr id="38917" name="Group 1070">
              <a:extLst>
                <a:ext uri="{FF2B5EF4-FFF2-40B4-BE49-F238E27FC236}">
                  <a16:creationId xmlns:a16="http://schemas.microsoft.com/office/drawing/2014/main" id="{4CD7B1D5-3C00-0C4A-AE4D-6A40F816A0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38918" name="Group 1069">
                <a:extLst>
                  <a:ext uri="{FF2B5EF4-FFF2-40B4-BE49-F238E27FC236}">
                    <a16:creationId xmlns:a16="http://schemas.microsoft.com/office/drawing/2014/main" id="{641EB578-32E7-864B-8FD0-9268B9A4B7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38928" name="Rectangle 1050">
                  <a:extLst>
                    <a:ext uri="{FF2B5EF4-FFF2-40B4-BE49-F238E27FC236}">
                      <a16:creationId xmlns:a16="http://schemas.microsoft.com/office/drawing/2014/main" id="{4E1B059B-4B15-744A-A418-F905996717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38929" name="Text Box 1053">
                  <a:extLst>
                    <a:ext uri="{FF2B5EF4-FFF2-40B4-BE49-F238E27FC236}">
                      <a16:creationId xmlns:a16="http://schemas.microsoft.com/office/drawing/2014/main" id="{9F24BC23-8D1D-824E-833E-BAE90A0F063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1077</a:t>
                  </a:r>
                  <a:endParaRPr lang="en-US" altLang="en-US" sz="1800" dirty="0"/>
                </a:p>
              </p:txBody>
            </p:sp>
          </p:grpSp>
          <p:grpSp>
            <p:nvGrpSpPr>
              <p:cNvPr id="38919" name="Group 1060">
                <a:extLst>
                  <a:ext uri="{FF2B5EF4-FFF2-40B4-BE49-F238E27FC236}">
                    <a16:creationId xmlns:a16="http://schemas.microsoft.com/office/drawing/2014/main" id="{364EFEE6-6660-C84E-BA22-308854DCE0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38926" name="Rectangle 1061">
                  <a:extLst>
                    <a:ext uri="{FF2B5EF4-FFF2-40B4-BE49-F238E27FC236}">
                      <a16:creationId xmlns:a16="http://schemas.microsoft.com/office/drawing/2014/main" id="{8BD76169-DAAE-D145-B7A9-47F318100E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38927" name="Text Box 1062">
                  <a:extLst>
                    <a:ext uri="{FF2B5EF4-FFF2-40B4-BE49-F238E27FC236}">
                      <a16:creationId xmlns:a16="http://schemas.microsoft.com/office/drawing/2014/main" id="{76BBCE11-A8B1-6347-84EB-6CA45CAEFA1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1169</a:t>
                  </a:r>
                  <a:endParaRPr lang="en-US" altLang="en-US" sz="1800" dirty="0"/>
                </a:p>
              </p:txBody>
            </p:sp>
          </p:grpSp>
          <p:grpSp>
            <p:nvGrpSpPr>
              <p:cNvPr id="38920" name="Group 1063">
                <a:extLst>
                  <a:ext uri="{FF2B5EF4-FFF2-40B4-BE49-F238E27FC236}">
                    <a16:creationId xmlns:a16="http://schemas.microsoft.com/office/drawing/2014/main" id="{F9606C45-EF98-DC42-9AC6-B3B94EFD42C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38924" name="Rectangle 1064">
                  <a:extLst>
                    <a:ext uri="{FF2B5EF4-FFF2-40B4-BE49-F238E27FC236}">
                      <a16:creationId xmlns:a16="http://schemas.microsoft.com/office/drawing/2014/main" id="{86A59DC6-E642-004C-B605-B1124E8D4B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38925" name="Text Box 1065">
                  <a:extLst>
                    <a:ext uri="{FF2B5EF4-FFF2-40B4-BE49-F238E27FC236}">
                      <a16:creationId xmlns:a16="http://schemas.microsoft.com/office/drawing/2014/main" id="{B22FE6BE-A77B-1940-9A92-8E728B37548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1121</a:t>
                  </a:r>
                  <a:endParaRPr lang="en-US" altLang="en-US" sz="1800" dirty="0"/>
                </a:p>
              </p:txBody>
            </p:sp>
          </p:grpSp>
          <p:grpSp>
            <p:nvGrpSpPr>
              <p:cNvPr id="38921" name="Group 1066">
                <a:extLst>
                  <a:ext uri="{FF2B5EF4-FFF2-40B4-BE49-F238E27FC236}">
                    <a16:creationId xmlns:a16="http://schemas.microsoft.com/office/drawing/2014/main" id="{11938971-9158-EF4E-B94D-FB9437343E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38922" name="Rectangle 1067">
                  <a:extLst>
                    <a:ext uri="{FF2B5EF4-FFF2-40B4-BE49-F238E27FC236}">
                      <a16:creationId xmlns:a16="http://schemas.microsoft.com/office/drawing/2014/main" id="{DC20411A-B2E1-BB43-9449-883AF2C26D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38923" name="Text Box 1068">
                  <a:extLst>
                    <a:ext uri="{FF2B5EF4-FFF2-40B4-BE49-F238E27FC236}">
                      <a16:creationId xmlns:a16="http://schemas.microsoft.com/office/drawing/2014/main" id="{607098B7-E1AE-5842-BDBA-39B2B2F14FF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6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28.27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Number Placeholder 5">
            <a:extLst>
              <a:ext uri="{FF2B5EF4-FFF2-40B4-BE49-F238E27FC236}">
                <a16:creationId xmlns:a16="http://schemas.microsoft.com/office/drawing/2014/main" id="{C163142A-4184-D34B-A5C3-6DB48538A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B34FBE-D5E5-CC47-9E29-5F6475E276D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dirty="0"/>
          </a:p>
        </p:txBody>
      </p:sp>
      <p:grpSp>
        <p:nvGrpSpPr>
          <p:cNvPr id="40962" name="Group 63">
            <a:extLst>
              <a:ext uri="{FF2B5EF4-FFF2-40B4-BE49-F238E27FC236}">
                <a16:creationId xmlns:a16="http://schemas.microsoft.com/office/drawing/2014/main" id="{D627D857-3B41-7246-BCF9-FD0E246F2B85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7675"/>
            <a:ext cx="8229600" cy="5718175"/>
            <a:chOff x="286" y="282"/>
            <a:chExt cx="5184" cy="3602"/>
          </a:xfrm>
        </p:grpSpPr>
        <p:sp>
          <p:nvSpPr>
            <p:cNvPr id="40963" name="Rectangle 2">
              <a:extLst>
                <a:ext uri="{FF2B5EF4-FFF2-40B4-BE49-F238E27FC236}">
                  <a16:creationId xmlns:a16="http://schemas.microsoft.com/office/drawing/2014/main" id="{B0DC8C8E-C6B2-834B-BDEF-8CDF08B2E5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Development of the External Genitalia</a:t>
              </a:r>
            </a:p>
          </p:txBody>
        </p:sp>
        <p:sp>
          <p:nvSpPr>
            <p:cNvPr id="40964" name="Text Box 3">
              <a:extLst>
                <a:ext uri="{FF2B5EF4-FFF2-40B4-BE49-F238E27FC236}">
                  <a16:creationId xmlns:a16="http://schemas.microsoft.com/office/drawing/2014/main" id="{BFB97534-8B82-1148-845E-C84B4767FB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57" cy="1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external genitalia of females and males remain undifferentiated until about the eighth week of the embryonic period.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Prior to sexual differentiation, female and male embryos both have an elevated midline swelling known as the genital tubercule.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genital tubercule consists of the urethral groove, paired urethral folds, and paired labioscrotal swellings.</a:t>
              </a:r>
            </a:p>
          </p:txBody>
        </p:sp>
        <p:grpSp>
          <p:nvGrpSpPr>
            <p:cNvPr id="40965" name="Group 62">
              <a:extLst>
                <a:ext uri="{FF2B5EF4-FFF2-40B4-BE49-F238E27FC236}">
                  <a16:creationId xmlns:a16="http://schemas.microsoft.com/office/drawing/2014/main" id="{7E8807D3-5432-6648-8223-409E85EA7B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40966" name="Group 61">
                <a:extLst>
                  <a:ext uri="{FF2B5EF4-FFF2-40B4-BE49-F238E27FC236}">
                    <a16:creationId xmlns:a16="http://schemas.microsoft.com/office/drawing/2014/main" id="{B3B0913C-764C-8E4E-8EAE-6CBA9D730F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40976" name="Rectangle 42">
                  <a:extLst>
                    <a:ext uri="{FF2B5EF4-FFF2-40B4-BE49-F238E27FC236}">
                      <a16:creationId xmlns:a16="http://schemas.microsoft.com/office/drawing/2014/main" id="{CBF077CB-2F2B-7241-B6FA-35F75356C5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40977" name="Text Box 45">
                  <a:extLst>
                    <a:ext uri="{FF2B5EF4-FFF2-40B4-BE49-F238E27FC236}">
                      <a16:creationId xmlns:a16="http://schemas.microsoft.com/office/drawing/2014/main" id="{32447F13-C92A-7D48-A791-C9B39D0F102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1077</a:t>
                  </a:r>
                  <a:endParaRPr lang="en-US" altLang="en-US" sz="1800" dirty="0"/>
                </a:p>
              </p:txBody>
            </p:sp>
          </p:grpSp>
          <p:grpSp>
            <p:nvGrpSpPr>
              <p:cNvPr id="40967" name="Group 52">
                <a:extLst>
                  <a:ext uri="{FF2B5EF4-FFF2-40B4-BE49-F238E27FC236}">
                    <a16:creationId xmlns:a16="http://schemas.microsoft.com/office/drawing/2014/main" id="{B0ADE2CE-F341-5A45-A0BB-D165CBBE21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40974" name="Rectangle 53">
                  <a:extLst>
                    <a:ext uri="{FF2B5EF4-FFF2-40B4-BE49-F238E27FC236}">
                      <a16:creationId xmlns:a16="http://schemas.microsoft.com/office/drawing/2014/main" id="{15147AC4-31FB-BC43-B0EB-1AF98CAEB4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40975" name="Text Box 54">
                  <a:extLst>
                    <a:ext uri="{FF2B5EF4-FFF2-40B4-BE49-F238E27FC236}">
                      <a16:creationId xmlns:a16="http://schemas.microsoft.com/office/drawing/2014/main" id="{5DDB437B-483D-6F44-B011-3D630541457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1169</a:t>
                  </a:r>
                  <a:endParaRPr lang="en-US" altLang="en-US" sz="1800" dirty="0"/>
                </a:p>
              </p:txBody>
            </p:sp>
          </p:grpSp>
          <p:grpSp>
            <p:nvGrpSpPr>
              <p:cNvPr id="40968" name="Group 55">
                <a:extLst>
                  <a:ext uri="{FF2B5EF4-FFF2-40B4-BE49-F238E27FC236}">
                    <a16:creationId xmlns:a16="http://schemas.microsoft.com/office/drawing/2014/main" id="{7ED53EE1-2C15-FC42-A68F-E615686FF7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40972" name="Rectangle 56">
                  <a:extLst>
                    <a:ext uri="{FF2B5EF4-FFF2-40B4-BE49-F238E27FC236}">
                      <a16:creationId xmlns:a16="http://schemas.microsoft.com/office/drawing/2014/main" id="{87FC5A0B-A965-DD45-BC40-2E04C41C7E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40973" name="Text Box 57">
                  <a:extLst>
                    <a:ext uri="{FF2B5EF4-FFF2-40B4-BE49-F238E27FC236}">
                      <a16:creationId xmlns:a16="http://schemas.microsoft.com/office/drawing/2014/main" id="{4FE597F1-3B3F-1E4C-9BE3-17F09A8FB3C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1121</a:t>
                  </a:r>
                  <a:endParaRPr lang="en-US" altLang="en-US" sz="1800" dirty="0"/>
                </a:p>
              </p:txBody>
            </p:sp>
          </p:grpSp>
          <p:grpSp>
            <p:nvGrpSpPr>
              <p:cNvPr id="40969" name="Group 58">
                <a:extLst>
                  <a:ext uri="{FF2B5EF4-FFF2-40B4-BE49-F238E27FC236}">
                    <a16:creationId xmlns:a16="http://schemas.microsoft.com/office/drawing/2014/main" id="{99C6C8D1-8BF6-4A43-9582-221C99A00C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40970" name="Rectangle 59">
                  <a:extLst>
                    <a:ext uri="{FF2B5EF4-FFF2-40B4-BE49-F238E27FC236}">
                      <a16:creationId xmlns:a16="http://schemas.microsoft.com/office/drawing/2014/main" id="{F774A486-960C-1C4F-A753-D4A130414C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40971" name="Text Box 60">
                  <a:extLst>
                    <a:ext uri="{FF2B5EF4-FFF2-40B4-BE49-F238E27FC236}">
                      <a16:creationId xmlns:a16="http://schemas.microsoft.com/office/drawing/2014/main" id="{F349ADF2-9D0C-824D-B761-3A70F2CBDD3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6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28.28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Number Placeholder 5">
            <a:extLst>
              <a:ext uri="{FF2B5EF4-FFF2-40B4-BE49-F238E27FC236}">
                <a16:creationId xmlns:a16="http://schemas.microsoft.com/office/drawing/2014/main" id="{0D3332D6-4AA2-D246-8C58-246D72CB0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51BF7C-67A3-9141-BAD3-8FEF9D4F5AE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/>
          </a:p>
        </p:txBody>
      </p:sp>
      <p:grpSp>
        <p:nvGrpSpPr>
          <p:cNvPr id="43010" name="Group 58">
            <a:extLst>
              <a:ext uri="{FF2B5EF4-FFF2-40B4-BE49-F238E27FC236}">
                <a16:creationId xmlns:a16="http://schemas.microsoft.com/office/drawing/2014/main" id="{8B1CE49F-DE19-904D-9CA5-E9E3A8BD10C3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7675"/>
            <a:ext cx="8251825" cy="5718175"/>
            <a:chOff x="286" y="282"/>
            <a:chExt cx="5198" cy="3602"/>
          </a:xfrm>
        </p:grpSpPr>
        <p:sp>
          <p:nvSpPr>
            <p:cNvPr id="43011" name="Rectangle 2">
              <a:extLst>
                <a:ext uri="{FF2B5EF4-FFF2-40B4-BE49-F238E27FC236}">
                  <a16:creationId xmlns:a16="http://schemas.microsoft.com/office/drawing/2014/main" id="{8946FFF2-F449-5D4D-8DFD-F5C19BBA15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Male External Genitalia</a:t>
              </a:r>
            </a:p>
          </p:txBody>
        </p:sp>
        <p:sp>
          <p:nvSpPr>
            <p:cNvPr id="43012" name="Text Box 3">
              <a:extLst>
                <a:ext uri="{FF2B5EF4-FFF2-40B4-BE49-F238E27FC236}">
                  <a16:creationId xmlns:a16="http://schemas.microsoft.com/office/drawing/2014/main" id="{68F22957-D241-E74D-B4CB-9BA47C0852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969" cy="13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Testosterone released by the developing testes is converted to another androgen known as dihydrotestosterone (DHT) by an enzyme known as, 5-alpha reductase.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DHT stimulates development of the urethra, prostate gland, and external genitalia (scrotum and penis).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After birth, testosterone secretion steeply declines since hCG is no longer present because there is no longer a placenta.</a:t>
              </a:r>
            </a:p>
          </p:txBody>
        </p:sp>
        <p:grpSp>
          <p:nvGrpSpPr>
            <p:cNvPr id="43013" name="Group 57">
              <a:extLst>
                <a:ext uri="{FF2B5EF4-FFF2-40B4-BE49-F238E27FC236}">
                  <a16:creationId xmlns:a16="http://schemas.microsoft.com/office/drawing/2014/main" id="{D1E54D78-9CA9-9949-858B-2673731F3E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43014" name="Group 56">
                <a:extLst>
                  <a:ext uri="{FF2B5EF4-FFF2-40B4-BE49-F238E27FC236}">
                    <a16:creationId xmlns:a16="http://schemas.microsoft.com/office/drawing/2014/main" id="{C18308DD-BB87-2249-8FD2-8C57B729F8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43024" name="Rectangle 37">
                  <a:extLst>
                    <a:ext uri="{FF2B5EF4-FFF2-40B4-BE49-F238E27FC236}">
                      <a16:creationId xmlns:a16="http://schemas.microsoft.com/office/drawing/2014/main" id="{909BE165-5432-7849-9A6C-8366AC819D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43025" name="Text Box 40">
                  <a:extLst>
                    <a:ext uri="{FF2B5EF4-FFF2-40B4-BE49-F238E27FC236}">
                      <a16:creationId xmlns:a16="http://schemas.microsoft.com/office/drawing/2014/main" id="{FDB824F4-944A-5A4E-8C7E-43CBED3650C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1077</a:t>
                  </a:r>
                  <a:endParaRPr lang="en-US" altLang="en-US" sz="1800" dirty="0"/>
                </a:p>
              </p:txBody>
            </p:sp>
          </p:grpSp>
          <p:grpSp>
            <p:nvGrpSpPr>
              <p:cNvPr id="43015" name="Group 47">
                <a:extLst>
                  <a:ext uri="{FF2B5EF4-FFF2-40B4-BE49-F238E27FC236}">
                    <a16:creationId xmlns:a16="http://schemas.microsoft.com/office/drawing/2014/main" id="{21E066C9-7743-D84F-B6DB-24C3602062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43022" name="Rectangle 48">
                  <a:extLst>
                    <a:ext uri="{FF2B5EF4-FFF2-40B4-BE49-F238E27FC236}">
                      <a16:creationId xmlns:a16="http://schemas.microsoft.com/office/drawing/2014/main" id="{AE3DCD6E-953C-544B-82EF-4CD7EDB3B6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43023" name="Text Box 49">
                  <a:extLst>
                    <a:ext uri="{FF2B5EF4-FFF2-40B4-BE49-F238E27FC236}">
                      <a16:creationId xmlns:a16="http://schemas.microsoft.com/office/drawing/2014/main" id="{1799A72F-7C03-FE42-9F3E-E82D8E59A68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1170</a:t>
                  </a:r>
                  <a:endParaRPr lang="en-US" altLang="en-US" sz="1800" dirty="0"/>
                </a:p>
              </p:txBody>
            </p:sp>
          </p:grpSp>
          <p:grpSp>
            <p:nvGrpSpPr>
              <p:cNvPr id="43016" name="Group 50">
                <a:extLst>
                  <a:ext uri="{FF2B5EF4-FFF2-40B4-BE49-F238E27FC236}">
                    <a16:creationId xmlns:a16="http://schemas.microsoft.com/office/drawing/2014/main" id="{99F01CE5-AB74-DC46-9601-F9C076D25E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43020" name="Rectangle 51">
                  <a:extLst>
                    <a:ext uri="{FF2B5EF4-FFF2-40B4-BE49-F238E27FC236}">
                      <a16:creationId xmlns:a16="http://schemas.microsoft.com/office/drawing/2014/main" id="{237CDA4F-463E-CE45-99A2-F4E36F8EEF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43021" name="Text Box 52">
                  <a:extLst>
                    <a:ext uri="{FF2B5EF4-FFF2-40B4-BE49-F238E27FC236}">
                      <a16:creationId xmlns:a16="http://schemas.microsoft.com/office/drawing/2014/main" id="{0C282EC7-8770-FA4E-B191-2CC74895E57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1121</a:t>
                  </a:r>
                  <a:endParaRPr lang="en-US" altLang="en-US" sz="1800" dirty="0"/>
                </a:p>
              </p:txBody>
            </p:sp>
          </p:grpSp>
          <p:grpSp>
            <p:nvGrpSpPr>
              <p:cNvPr id="43017" name="Group 53">
                <a:extLst>
                  <a:ext uri="{FF2B5EF4-FFF2-40B4-BE49-F238E27FC236}">
                    <a16:creationId xmlns:a16="http://schemas.microsoft.com/office/drawing/2014/main" id="{8B4A1DEB-4683-964C-8F01-E4F2D3896A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43018" name="Rectangle 54">
                  <a:extLst>
                    <a:ext uri="{FF2B5EF4-FFF2-40B4-BE49-F238E27FC236}">
                      <a16:creationId xmlns:a16="http://schemas.microsoft.com/office/drawing/2014/main" id="{C4E5D119-76A1-B64E-9D11-BD6346DF2E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43019" name="Text Box 55">
                  <a:extLst>
                    <a:ext uri="{FF2B5EF4-FFF2-40B4-BE49-F238E27FC236}">
                      <a16:creationId xmlns:a16="http://schemas.microsoft.com/office/drawing/2014/main" id="{39661418-48A3-B34F-86B5-C2BE3A33FF3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6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28.28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Number Placeholder 5">
            <a:extLst>
              <a:ext uri="{FF2B5EF4-FFF2-40B4-BE49-F238E27FC236}">
                <a16:creationId xmlns:a16="http://schemas.microsoft.com/office/drawing/2014/main" id="{705E5392-8B6C-BB49-867B-9222584EE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3337679-2B98-B041-86FE-89C7EB269CC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/>
          </a:p>
        </p:txBody>
      </p:sp>
      <p:grpSp>
        <p:nvGrpSpPr>
          <p:cNvPr id="45058" name="Group 55">
            <a:extLst>
              <a:ext uri="{FF2B5EF4-FFF2-40B4-BE49-F238E27FC236}">
                <a16:creationId xmlns:a16="http://schemas.microsoft.com/office/drawing/2014/main" id="{BFDAD638-EE33-4549-BCEA-A5CD79EDB615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7675"/>
            <a:ext cx="8229600" cy="5718175"/>
            <a:chOff x="286" y="282"/>
            <a:chExt cx="5184" cy="3602"/>
          </a:xfrm>
        </p:grpSpPr>
        <p:sp>
          <p:nvSpPr>
            <p:cNvPr id="45059" name="Rectangle 2">
              <a:extLst>
                <a:ext uri="{FF2B5EF4-FFF2-40B4-BE49-F238E27FC236}">
                  <a16:creationId xmlns:a16="http://schemas.microsoft.com/office/drawing/2014/main" id="{F923F98F-6FBD-A04C-B362-1437E2E054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Female External Genitalia</a:t>
              </a:r>
            </a:p>
          </p:txBody>
        </p:sp>
        <p:sp>
          <p:nvSpPr>
            <p:cNvPr id="45060" name="Text Box 3">
              <a:extLst>
                <a:ext uri="{FF2B5EF4-FFF2-40B4-BE49-F238E27FC236}">
                  <a16:creationId xmlns:a16="http://schemas.microsoft.com/office/drawing/2014/main" id="{995A0CE4-097E-9C40-889A-B6B9BE1C00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25" cy="1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In the absence of testosterone and DHT, the female external genitalia are formed during embryonic development.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female external genitalia consist of clitoris, labia majora, and labia minora.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female and male genitalia are said to be homologous because they develop from the same embryonic tissues.</a:t>
              </a:r>
            </a:p>
          </p:txBody>
        </p:sp>
        <p:grpSp>
          <p:nvGrpSpPr>
            <p:cNvPr id="45061" name="Group 54">
              <a:extLst>
                <a:ext uri="{FF2B5EF4-FFF2-40B4-BE49-F238E27FC236}">
                  <a16:creationId xmlns:a16="http://schemas.microsoft.com/office/drawing/2014/main" id="{E4DD2786-C3CA-BA40-8677-F5C8FEA747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45062" name="Group 53">
                <a:extLst>
                  <a:ext uri="{FF2B5EF4-FFF2-40B4-BE49-F238E27FC236}">
                    <a16:creationId xmlns:a16="http://schemas.microsoft.com/office/drawing/2014/main" id="{764446F6-1DFE-4B4D-9005-668272D06F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45072" name="Rectangle 34">
                  <a:extLst>
                    <a:ext uri="{FF2B5EF4-FFF2-40B4-BE49-F238E27FC236}">
                      <a16:creationId xmlns:a16="http://schemas.microsoft.com/office/drawing/2014/main" id="{ED844CB7-9317-2841-986F-AD1B74EAF3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45073" name="Text Box 37">
                  <a:extLst>
                    <a:ext uri="{FF2B5EF4-FFF2-40B4-BE49-F238E27FC236}">
                      <a16:creationId xmlns:a16="http://schemas.microsoft.com/office/drawing/2014/main" id="{55CF1A90-229B-DF45-BCD3-43148797D8F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1077</a:t>
                  </a:r>
                  <a:endParaRPr lang="en-US" altLang="en-US" sz="1800" dirty="0"/>
                </a:p>
              </p:txBody>
            </p:sp>
          </p:grpSp>
          <p:grpSp>
            <p:nvGrpSpPr>
              <p:cNvPr id="45063" name="Group 44">
                <a:extLst>
                  <a:ext uri="{FF2B5EF4-FFF2-40B4-BE49-F238E27FC236}">
                    <a16:creationId xmlns:a16="http://schemas.microsoft.com/office/drawing/2014/main" id="{62AA780E-F6FF-AB43-B3E6-F2C069D6F5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45070" name="Rectangle 45">
                  <a:extLst>
                    <a:ext uri="{FF2B5EF4-FFF2-40B4-BE49-F238E27FC236}">
                      <a16:creationId xmlns:a16="http://schemas.microsoft.com/office/drawing/2014/main" id="{56248E0E-70CB-7E40-A5E2-9E83A11BE6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45071" name="Text Box 46">
                  <a:extLst>
                    <a:ext uri="{FF2B5EF4-FFF2-40B4-BE49-F238E27FC236}">
                      <a16:creationId xmlns:a16="http://schemas.microsoft.com/office/drawing/2014/main" id="{E9CAB5B4-2CD0-7545-BDBA-C832EA00C70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1170</a:t>
                  </a:r>
                  <a:endParaRPr lang="en-US" altLang="en-US" sz="1800" dirty="0"/>
                </a:p>
              </p:txBody>
            </p:sp>
          </p:grpSp>
          <p:grpSp>
            <p:nvGrpSpPr>
              <p:cNvPr id="45064" name="Group 47">
                <a:extLst>
                  <a:ext uri="{FF2B5EF4-FFF2-40B4-BE49-F238E27FC236}">
                    <a16:creationId xmlns:a16="http://schemas.microsoft.com/office/drawing/2014/main" id="{D9DD92D0-A071-5241-9A17-0502152901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45068" name="Rectangle 48">
                  <a:extLst>
                    <a:ext uri="{FF2B5EF4-FFF2-40B4-BE49-F238E27FC236}">
                      <a16:creationId xmlns:a16="http://schemas.microsoft.com/office/drawing/2014/main" id="{7C0FDD10-5631-FD44-9D7F-1427DEDFC5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45069" name="Text Box 49">
                  <a:extLst>
                    <a:ext uri="{FF2B5EF4-FFF2-40B4-BE49-F238E27FC236}">
                      <a16:creationId xmlns:a16="http://schemas.microsoft.com/office/drawing/2014/main" id="{DE8D2E66-BF52-1247-9F8C-2A4B9C07D45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1122</a:t>
                  </a:r>
                  <a:endParaRPr lang="en-US" altLang="en-US" sz="1800" dirty="0"/>
                </a:p>
              </p:txBody>
            </p:sp>
          </p:grpSp>
          <p:grpSp>
            <p:nvGrpSpPr>
              <p:cNvPr id="45065" name="Group 50">
                <a:extLst>
                  <a:ext uri="{FF2B5EF4-FFF2-40B4-BE49-F238E27FC236}">
                    <a16:creationId xmlns:a16="http://schemas.microsoft.com/office/drawing/2014/main" id="{6451EB71-AD74-8E40-A59F-D76CEEAA58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45066" name="Rectangle 51">
                  <a:extLst>
                    <a:ext uri="{FF2B5EF4-FFF2-40B4-BE49-F238E27FC236}">
                      <a16:creationId xmlns:a16="http://schemas.microsoft.com/office/drawing/2014/main" id="{CAED6717-23A8-D74B-BE6B-F000842CC3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200" dirty="0"/>
                </a:p>
              </p:txBody>
            </p:sp>
            <p:sp>
              <p:nvSpPr>
                <p:cNvPr id="45067" name="Text Box 52">
                  <a:extLst>
                    <a:ext uri="{FF2B5EF4-FFF2-40B4-BE49-F238E27FC236}">
                      <a16:creationId xmlns:a16="http://schemas.microsoft.com/office/drawing/2014/main" id="{B6E0CC1E-5C81-2E4A-91BD-C44143CEDCE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6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28.28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Number Placeholder 5">
            <a:extLst>
              <a:ext uri="{FF2B5EF4-FFF2-40B4-BE49-F238E27FC236}">
                <a16:creationId xmlns:a16="http://schemas.microsoft.com/office/drawing/2014/main" id="{76406FAA-3008-0E45-8504-4848D483E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510064B-701A-C946-9C44-5D5F755CD59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dirty="0"/>
          </a:p>
        </p:txBody>
      </p:sp>
      <p:sp>
        <p:nvSpPr>
          <p:cNvPr id="47106" name="Rectangle 1026">
            <a:extLst>
              <a:ext uri="{FF2B5EF4-FFF2-40B4-BE49-F238E27FC236}">
                <a16:creationId xmlns:a16="http://schemas.microsoft.com/office/drawing/2014/main" id="{BD800452-23CE-144C-BEB3-A4AEE0EB59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6300" y="973138"/>
            <a:ext cx="7394575" cy="4525962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Chromosomal Anomalies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Number Placeholder 5">
            <a:extLst>
              <a:ext uri="{FF2B5EF4-FFF2-40B4-BE49-F238E27FC236}">
                <a16:creationId xmlns:a16="http://schemas.microsoft.com/office/drawing/2014/main" id="{76F3581A-E500-1046-96AE-829BB98AD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2398A10-5D6B-024E-A521-B8A613A3337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dirty="0"/>
          </a:p>
        </p:txBody>
      </p:sp>
      <p:sp>
        <p:nvSpPr>
          <p:cNvPr id="49154" name="Rectangle 3">
            <a:extLst>
              <a:ext uri="{FF2B5EF4-FFF2-40B4-BE49-F238E27FC236}">
                <a16:creationId xmlns:a16="http://schemas.microsoft.com/office/drawing/2014/main" id="{E9EB50F1-F9D7-C746-AFDA-21E3420E3A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4608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Klinefelter’s Syndrome—Karyotype</a:t>
            </a:r>
          </a:p>
        </p:txBody>
      </p:sp>
      <p:grpSp>
        <p:nvGrpSpPr>
          <p:cNvPr id="49155" name="Group 37">
            <a:extLst>
              <a:ext uri="{FF2B5EF4-FFF2-40B4-BE49-F238E27FC236}">
                <a16:creationId xmlns:a16="http://schemas.microsoft.com/office/drawing/2014/main" id="{15A5BF2A-E713-1241-B5EA-AFC87300C8A5}"/>
              </a:ext>
            </a:extLst>
          </p:cNvPr>
          <p:cNvGrpSpPr>
            <a:grpSpLocks/>
          </p:cNvGrpSpPr>
          <p:nvPr/>
        </p:nvGrpSpPr>
        <p:grpSpPr bwMode="auto">
          <a:xfrm>
            <a:off x="1568450" y="1365250"/>
            <a:ext cx="6022975" cy="4321175"/>
            <a:chOff x="988" y="860"/>
            <a:chExt cx="3794" cy="2722"/>
          </a:xfrm>
        </p:grpSpPr>
        <p:sp>
          <p:nvSpPr>
            <p:cNvPr id="49156" name="Text Box 5">
              <a:extLst>
                <a:ext uri="{FF2B5EF4-FFF2-40B4-BE49-F238E27FC236}">
                  <a16:creationId xmlns:a16="http://schemas.microsoft.com/office/drawing/2014/main" id="{3F909FB7-D8E0-3442-9DA8-D639249DB8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8" y="3230"/>
              <a:ext cx="3786" cy="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chemeClr val="accent6"/>
                  </a:solidFill>
                </a:rPr>
                <a:t>XXY karyotype—the 23rd set has two X chromosomes and one Y chromosome.</a:t>
              </a:r>
            </a:p>
          </p:txBody>
        </p:sp>
        <p:grpSp>
          <p:nvGrpSpPr>
            <p:cNvPr id="49157" name="Group 36">
              <a:extLst>
                <a:ext uri="{FF2B5EF4-FFF2-40B4-BE49-F238E27FC236}">
                  <a16:creationId xmlns:a16="http://schemas.microsoft.com/office/drawing/2014/main" id="{1A58FB92-3BE3-994A-B3D3-9337D3CAA2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13" y="860"/>
              <a:ext cx="3069" cy="2288"/>
              <a:chOff x="1713" y="860"/>
              <a:chExt cx="3069" cy="2288"/>
            </a:xfrm>
          </p:grpSpPr>
          <p:sp>
            <p:nvSpPr>
              <p:cNvPr id="49158" name="Rectangle 7">
                <a:extLst>
                  <a:ext uri="{FF2B5EF4-FFF2-40B4-BE49-F238E27FC236}">
                    <a16:creationId xmlns:a16="http://schemas.microsoft.com/office/drawing/2014/main" id="{4DD1F02C-A3FE-AA47-BEE5-60C135C2C4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3" y="860"/>
                <a:ext cx="2338" cy="15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200" dirty="0"/>
              </a:p>
            </p:txBody>
          </p:sp>
          <p:sp>
            <p:nvSpPr>
              <p:cNvPr id="49159" name="Text Box 12">
                <a:extLst>
                  <a:ext uri="{FF2B5EF4-FFF2-40B4-BE49-F238E27FC236}">
                    <a16:creationId xmlns:a16="http://schemas.microsoft.com/office/drawing/2014/main" id="{601C3201-B3C6-694B-987E-89B3574B09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8" y="2520"/>
                <a:ext cx="4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chemeClr val="accent6"/>
                    </a:solidFill>
                  </a:rPr>
                  <a:t>XXY</a:t>
                </a:r>
              </a:p>
            </p:txBody>
          </p:sp>
          <p:sp>
            <p:nvSpPr>
              <p:cNvPr id="49160" name="Line 9">
                <a:extLst>
                  <a:ext uri="{FF2B5EF4-FFF2-40B4-BE49-F238E27FC236}">
                    <a16:creationId xmlns:a16="http://schemas.microsoft.com/office/drawing/2014/main" id="{9982DED0-E7A1-F240-B7D8-5AD3745879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53" y="2639"/>
                <a:ext cx="403" cy="0"/>
              </a:xfrm>
              <a:prstGeom prst="line">
                <a:avLst/>
              </a:prstGeom>
              <a:noFill/>
              <a:ln w="120650">
                <a:solidFill>
                  <a:schemeClr val="accent6">
                    <a:alpha val="76000"/>
                  </a:schemeClr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pic>
            <p:nvPicPr>
              <p:cNvPr id="49161" name="Picture 23" descr="klinefelter">
                <a:extLst>
                  <a:ext uri="{FF2B5EF4-FFF2-40B4-BE49-F238E27FC236}">
                    <a16:creationId xmlns:a16="http://schemas.microsoft.com/office/drawing/2014/main" id="{85C4E172-6AF3-6145-9D4A-AFAB05248E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5" y="975"/>
                <a:ext cx="2072" cy="20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9162" name="Rectangle 24">
                <a:extLst>
                  <a:ext uri="{FF2B5EF4-FFF2-40B4-BE49-F238E27FC236}">
                    <a16:creationId xmlns:a16="http://schemas.microsoft.com/office/drawing/2014/main" id="{4167FA3E-5932-D84B-8883-8F80041F31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6" y="2983"/>
                <a:ext cx="1267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https://www.biology.iupui.edu</a:t>
                </a:r>
              </a:p>
            </p:txBody>
          </p:sp>
        </p:grp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Number Placeholder 5">
            <a:extLst>
              <a:ext uri="{FF2B5EF4-FFF2-40B4-BE49-F238E27FC236}">
                <a16:creationId xmlns:a16="http://schemas.microsoft.com/office/drawing/2014/main" id="{8C33FD57-1668-AC44-89D1-1644A5D87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87D4AF7-7748-2845-9551-58D6A540990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 dirty="0"/>
          </a:p>
        </p:txBody>
      </p:sp>
      <p:grpSp>
        <p:nvGrpSpPr>
          <p:cNvPr id="51202" name="Group 9">
            <a:extLst>
              <a:ext uri="{FF2B5EF4-FFF2-40B4-BE49-F238E27FC236}">
                <a16:creationId xmlns:a16="http://schemas.microsoft.com/office/drawing/2014/main" id="{A710AAD3-C0B0-D244-8B8A-DBE71B8B955E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3562350"/>
            <a:chOff x="288" y="281"/>
            <a:chExt cx="5184" cy="2244"/>
          </a:xfrm>
        </p:grpSpPr>
        <p:sp>
          <p:nvSpPr>
            <p:cNvPr id="51203" name="Rectangle 1027">
              <a:extLst>
                <a:ext uri="{FF2B5EF4-FFF2-40B4-BE49-F238E27FC236}">
                  <a16:creationId xmlns:a16="http://schemas.microsoft.com/office/drawing/2014/main" id="{8C00CFE2-D5FA-8E4D-9DD1-FCABC6AB02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Klinefelter’s Syndrome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51204" name="Group 8">
              <a:extLst>
                <a:ext uri="{FF2B5EF4-FFF2-40B4-BE49-F238E27FC236}">
                  <a16:creationId xmlns:a16="http://schemas.microsoft.com/office/drawing/2014/main" id="{26229F9F-7E79-B44E-8130-C902A4975E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825" cy="1555"/>
              <a:chOff x="515" y="970"/>
              <a:chExt cx="4825" cy="1555"/>
            </a:xfrm>
          </p:grpSpPr>
          <p:sp>
            <p:nvSpPr>
              <p:cNvPr id="51205" name="Text Box 1026">
                <a:extLst>
                  <a:ext uri="{FF2B5EF4-FFF2-40B4-BE49-F238E27FC236}">
                    <a16:creationId xmlns:a16="http://schemas.microsoft.com/office/drawing/2014/main" id="{1F2E6F1D-32F9-B441-946E-3EE6CD95E7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825" cy="112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The embryo differentiates as a male in Klinefelter’s and related syn-dromes.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The male reproductive organs are present, but the testes are often small and sterile.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External physical characteristics include light beard growth, breast enlargement (gynecomastia), and narrow shoulders and wide hips. </a:t>
                </a:r>
              </a:p>
            </p:txBody>
          </p:sp>
          <p:sp>
            <p:nvSpPr>
              <p:cNvPr id="51206" name="Text Box 1028">
                <a:extLst>
                  <a:ext uri="{FF2B5EF4-FFF2-40B4-BE49-F238E27FC236}">
                    <a16:creationId xmlns:a16="http://schemas.microsoft.com/office/drawing/2014/main" id="{24C795FE-554D-4340-AAB3-2030B7E614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0" y="2170"/>
                <a:ext cx="3362" cy="3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Syndrome = a set of signs and symptoms occurring together.</a:t>
                </a:r>
                <a:endParaRPr lang="en-US" altLang="en-US" sz="2200" dirty="0">
                  <a:solidFill>
                    <a:srgbClr val="941100"/>
                  </a:solidFill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Number Placeholder 5">
            <a:extLst>
              <a:ext uri="{FF2B5EF4-FFF2-40B4-BE49-F238E27FC236}">
                <a16:creationId xmlns:a16="http://schemas.microsoft.com/office/drawing/2014/main" id="{EB4F03AF-F138-624D-A87F-8820C6516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75945D0-3DAD-B947-BB1F-F8E8D53C944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dirty="0"/>
          </a:p>
        </p:txBody>
      </p:sp>
      <p:grpSp>
        <p:nvGrpSpPr>
          <p:cNvPr id="53250" name="Group 15">
            <a:extLst>
              <a:ext uri="{FF2B5EF4-FFF2-40B4-BE49-F238E27FC236}">
                <a16:creationId xmlns:a16="http://schemas.microsoft.com/office/drawing/2014/main" id="{F3E9F258-6D8C-A049-AFAA-BFA9726CF708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4957763"/>
            <a:chOff x="288" y="281"/>
            <a:chExt cx="5184" cy="3123"/>
          </a:xfrm>
        </p:grpSpPr>
        <p:sp>
          <p:nvSpPr>
            <p:cNvPr id="53251" name="Rectangle 3">
              <a:extLst>
                <a:ext uri="{FF2B5EF4-FFF2-40B4-BE49-F238E27FC236}">
                  <a16:creationId xmlns:a16="http://schemas.microsoft.com/office/drawing/2014/main" id="{04B16780-D5CF-4B41-893E-B8782715C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Klinefelter’s Syndrome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rgbClr val="333333"/>
                </a:solidFill>
              </a:endParaRPr>
            </a:p>
          </p:txBody>
        </p:sp>
        <p:grpSp>
          <p:nvGrpSpPr>
            <p:cNvPr id="53252" name="Group 12">
              <a:extLst>
                <a:ext uri="{FF2B5EF4-FFF2-40B4-BE49-F238E27FC236}">
                  <a16:creationId xmlns:a16="http://schemas.microsoft.com/office/drawing/2014/main" id="{090008E1-28C6-2B43-94DB-9E0CFB9215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71" y="911"/>
              <a:ext cx="2571" cy="2493"/>
              <a:chOff x="2171" y="911"/>
              <a:chExt cx="2571" cy="2493"/>
            </a:xfrm>
          </p:grpSpPr>
          <p:sp>
            <p:nvSpPr>
              <p:cNvPr id="53253" name="Text Box 8">
                <a:extLst>
                  <a:ext uri="{FF2B5EF4-FFF2-40B4-BE49-F238E27FC236}">
                    <a16:creationId xmlns:a16="http://schemas.microsoft.com/office/drawing/2014/main" id="{608093CF-A410-F744-811A-33D9FF35F71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56" y="3228"/>
                <a:ext cx="1186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https://www.health-res.com</a:t>
                </a:r>
              </a:p>
            </p:txBody>
          </p:sp>
          <p:pic>
            <p:nvPicPr>
              <p:cNvPr id="53254" name="Picture 11" descr="KlinefeltersIMG">
                <a:extLst>
                  <a:ext uri="{FF2B5EF4-FFF2-40B4-BE49-F238E27FC236}">
                    <a16:creationId xmlns:a16="http://schemas.microsoft.com/office/drawing/2014/main" id="{85622041-6486-D24A-94C4-D81275800C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" y="911"/>
                <a:ext cx="1424" cy="2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Number Placeholder 5">
            <a:extLst>
              <a:ext uri="{FF2B5EF4-FFF2-40B4-BE49-F238E27FC236}">
                <a16:creationId xmlns:a16="http://schemas.microsoft.com/office/drawing/2014/main" id="{BB8A58A9-D6BD-484F-A60B-17780219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5C38AF1-9054-304E-BE57-7237CBA7695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 dirty="0"/>
          </a:p>
        </p:txBody>
      </p:sp>
      <p:grpSp>
        <p:nvGrpSpPr>
          <p:cNvPr id="55298" name="Group 6">
            <a:extLst>
              <a:ext uri="{FF2B5EF4-FFF2-40B4-BE49-F238E27FC236}">
                <a16:creationId xmlns:a16="http://schemas.microsoft.com/office/drawing/2014/main" id="{F1648993-107A-F44D-B126-DE2F7B0C69FF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3249612"/>
            <a:chOff x="288" y="281"/>
            <a:chExt cx="5184" cy="2047"/>
          </a:xfrm>
        </p:grpSpPr>
        <p:sp>
          <p:nvSpPr>
            <p:cNvPr id="55299" name="Text Box 2">
              <a:extLst>
                <a:ext uri="{FF2B5EF4-FFF2-40B4-BE49-F238E27FC236}">
                  <a16:creationId xmlns:a16="http://schemas.microsoft.com/office/drawing/2014/main" id="{3B23F9A0-BCB3-1440-93EA-6B7996B806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63" cy="1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Men who have the syndrome are usually of normal intelligence and can lead normal lives.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XXY karyotype results from a nondisjunction—an unequal distri-bution of the sex chromosome—during meiosis I.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Related chromosomal anomalies include XXYY, XXXY, and XXXXY karyotypes.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karyotypes result from multiple nondisjunctions during meiosis I.</a:t>
              </a:r>
            </a:p>
          </p:txBody>
        </p:sp>
        <p:sp>
          <p:nvSpPr>
            <p:cNvPr id="55300" name="Rectangle 5">
              <a:extLst>
                <a:ext uri="{FF2B5EF4-FFF2-40B4-BE49-F238E27FC236}">
                  <a16:creationId xmlns:a16="http://schemas.microsoft.com/office/drawing/2014/main" id="{C69A3746-2095-6D4B-9B05-97862E9713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Klinefelter’s Syndrome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5" name="Group 13">
            <a:extLst>
              <a:ext uri="{FF2B5EF4-FFF2-40B4-BE49-F238E27FC236}">
                <a16:creationId xmlns:a16="http://schemas.microsoft.com/office/drawing/2014/main" id="{F5E1A098-8E86-3A42-B669-07BB8C078F2A}"/>
              </a:ext>
            </a:extLst>
          </p:cNvPr>
          <p:cNvGrpSpPr>
            <a:grpSpLocks/>
          </p:cNvGrpSpPr>
          <p:nvPr/>
        </p:nvGrpSpPr>
        <p:grpSpPr bwMode="auto">
          <a:xfrm>
            <a:off x="460375" y="452438"/>
            <a:ext cx="8229600" cy="4467225"/>
            <a:chOff x="290" y="285"/>
            <a:chExt cx="5184" cy="2814"/>
          </a:xfrm>
        </p:grpSpPr>
        <p:pic>
          <p:nvPicPr>
            <p:cNvPr id="57346" name="Picture 3" descr="www_uic_edu nondisjunction">
              <a:extLst>
                <a:ext uri="{FF2B5EF4-FFF2-40B4-BE49-F238E27FC236}">
                  <a16:creationId xmlns:a16="http://schemas.microsoft.com/office/drawing/2014/main" id="{09F76E20-29AA-B643-909C-71FC9AF7EA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" y="399"/>
              <a:ext cx="3599" cy="2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347" name="Rectangle 4">
              <a:extLst>
                <a:ext uri="{FF2B5EF4-FFF2-40B4-BE49-F238E27FC236}">
                  <a16:creationId xmlns:a16="http://schemas.microsoft.com/office/drawing/2014/main" id="{ED825C3A-C36D-7441-A66B-D75456E1B5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Nondisjunctions</a:t>
              </a:r>
              <a:endParaRPr lang="en-US" altLang="en-US" sz="2200" dirty="0">
                <a:solidFill>
                  <a:srgbClr val="333333"/>
                </a:solidFill>
              </a:endParaRPr>
            </a:p>
          </p:txBody>
        </p:sp>
        <p:grpSp>
          <p:nvGrpSpPr>
            <p:cNvPr id="57348" name="Group 7">
              <a:extLst>
                <a:ext uri="{FF2B5EF4-FFF2-40B4-BE49-F238E27FC236}">
                  <a16:creationId xmlns:a16="http://schemas.microsoft.com/office/drawing/2014/main" id="{446921F5-441E-864A-8805-6F1127A3D5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28" y="1001"/>
              <a:ext cx="3867" cy="1715"/>
              <a:chOff x="928" y="1001"/>
              <a:chExt cx="3867" cy="1715"/>
            </a:xfrm>
          </p:grpSpPr>
          <p:sp>
            <p:nvSpPr>
              <p:cNvPr id="57349" name="Rectangle 8">
                <a:extLst>
                  <a:ext uri="{FF2B5EF4-FFF2-40B4-BE49-F238E27FC236}">
                    <a16:creationId xmlns:a16="http://schemas.microsoft.com/office/drawing/2014/main" id="{5B63276E-E48D-A34E-BF7F-57CBA734AC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1" y="1113"/>
                <a:ext cx="78" cy="156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200" dirty="0"/>
              </a:p>
            </p:txBody>
          </p:sp>
          <p:sp>
            <p:nvSpPr>
              <p:cNvPr id="57350" name="Rectangle 9">
                <a:extLst>
                  <a:ext uri="{FF2B5EF4-FFF2-40B4-BE49-F238E27FC236}">
                    <a16:creationId xmlns:a16="http://schemas.microsoft.com/office/drawing/2014/main" id="{94086381-9627-9349-ABD2-FBBEDA1CB6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7" y="2604"/>
                <a:ext cx="3681" cy="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200" dirty="0"/>
              </a:p>
            </p:txBody>
          </p:sp>
          <p:sp>
            <p:nvSpPr>
              <p:cNvPr id="57351" name="Rectangle 10">
                <a:extLst>
                  <a:ext uri="{FF2B5EF4-FFF2-40B4-BE49-F238E27FC236}">
                    <a16:creationId xmlns:a16="http://schemas.microsoft.com/office/drawing/2014/main" id="{75386440-268B-B74B-AF8F-7020ADFAF7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3" y="1001"/>
                <a:ext cx="78" cy="2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200" dirty="0"/>
              </a:p>
            </p:txBody>
          </p:sp>
          <p:sp>
            <p:nvSpPr>
              <p:cNvPr id="57352" name="Rectangle 11">
                <a:extLst>
                  <a:ext uri="{FF2B5EF4-FFF2-40B4-BE49-F238E27FC236}">
                    <a16:creationId xmlns:a16="http://schemas.microsoft.com/office/drawing/2014/main" id="{76D6C47A-C0D4-FE43-B3BC-5EF5859F50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8" y="2454"/>
                <a:ext cx="3867" cy="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200" dirty="0"/>
              </a:p>
            </p:txBody>
          </p:sp>
          <p:sp>
            <p:nvSpPr>
              <p:cNvPr id="57353" name="Text Box 12">
                <a:extLst>
                  <a:ext uri="{FF2B5EF4-FFF2-40B4-BE49-F238E27FC236}">
                    <a16:creationId xmlns:a16="http://schemas.microsoft.com/office/drawing/2014/main" id="{9B18B42C-4D84-4C44-B82E-A7B89C4D5DE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33" y="2435"/>
                <a:ext cx="886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https://www.uic.edu</a:t>
                </a:r>
                <a:endParaRPr lang="en-US" altLang="en-US" sz="1800" dirty="0"/>
              </a:p>
            </p:txBody>
          </p:sp>
        </p:grp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Number Placeholder 5">
            <a:extLst>
              <a:ext uri="{FF2B5EF4-FFF2-40B4-BE49-F238E27FC236}">
                <a16:creationId xmlns:a16="http://schemas.microsoft.com/office/drawing/2014/main" id="{07F74351-A3E8-1044-A1B0-2A8CE131C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8E91DC1-DE6B-5D42-A89B-87CC0247AED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 dirty="0"/>
          </a:p>
        </p:txBody>
      </p:sp>
      <p:grpSp>
        <p:nvGrpSpPr>
          <p:cNvPr id="59394" name="Group 14">
            <a:extLst>
              <a:ext uri="{FF2B5EF4-FFF2-40B4-BE49-F238E27FC236}">
                <a16:creationId xmlns:a16="http://schemas.microsoft.com/office/drawing/2014/main" id="{7E83521F-DEE3-6B42-8CD1-221324D3CF22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4541838"/>
            <a:chOff x="288" y="281"/>
            <a:chExt cx="5184" cy="2861"/>
          </a:xfrm>
        </p:grpSpPr>
        <p:sp>
          <p:nvSpPr>
            <p:cNvPr id="59395" name="Rectangle 3">
              <a:extLst>
                <a:ext uri="{FF2B5EF4-FFF2-40B4-BE49-F238E27FC236}">
                  <a16:creationId xmlns:a16="http://schemas.microsoft.com/office/drawing/2014/main" id="{D6DCE909-2812-F24E-9C89-C4E7354B3C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Resources and Support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59396" name="Group 11">
              <a:extLst>
                <a:ext uri="{FF2B5EF4-FFF2-40B4-BE49-F238E27FC236}">
                  <a16:creationId xmlns:a16="http://schemas.microsoft.com/office/drawing/2014/main" id="{C7F38E00-FD1C-B548-A348-80D25C6F93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15" y="1011"/>
              <a:ext cx="1616" cy="2131"/>
              <a:chOff x="2115" y="1011"/>
              <a:chExt cx="1616" cy="2131"/>
            </a:xfrm>
          </p:grpSpPr>
          <p:sp>
            <p:nvSpPr>
              <p:cNvPr id="59397" name="Text Box 6">
                <a:extLst>
                  <a:ext uri="{FF2B5EF4-FFF2-40B4-BE49-F238E27FC236}">
                    <a16:creationId xmlns:a16="http://schemas.microsoft.com/office/drawing/2014/main" id="{0402F05C-E263-F745-ABE6-63089A1628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11" y="2977"/>
                <a:ext cx="1420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https://www.icongrouponline.com</a:t>
                </a:r>
                <a:endParaRPr lang="en-US" altLang="en-US" sz="1800" dirty="0"/>
              </a:p>
            </p:txBody>
          </p:sp>
          <p:pic>
            <p:nvPicPr>
              <p:cNvPr id="59398" name="Picture 10" descr="0597839956">
                <a:extLst>
                  <a:ext uri="{FF2B5EF4-FFF2-40B4-BE49-F238E27FC236}">
                    <a16:creationId xmlns:a16="http://schemas.microsoft.com/office/drawing/2014/main" id="{D0DA5953-E988-C548-9B29-AD32DBD1BC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15" y="1011"/>
                <a:ext cx="1542" cy="19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Number Placeholder 5">
            <a:extLst>
              <a:ext uri="{FF2B5EF4-FFF2-40B4-BE49-F238E27FC236}">
                <a16:creationId xmlns:a16="http://schemas.microsoft.com/office/drawing/2014/main" id="{F525D1F0-A0E2-3744-A1E9-3D13B9838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ACDD566-8CFD-0047-B28E-4E75FBA639D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 dirty="0"/>
          </a:p>
        </p:txBody>
      </p:sp>
      <p:sp>
        <p:nvSpPr>
          <p:cNvPr id="61442" name="Rectangle 3">
            <a:extLst>
              <a:ext uri="{FF2B5EF4-FFF2-40B4-BE49-F238E27FC236}">
                <a16:creationId xmlns:a16="http://schemas.microsoft.com/office/drawing/2014/main" id="{D8CB4D01-2E8E-3C43-8D92-307265B91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4608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Turner Syndrome—Karyotype</a:t>
            </a:r>
          </a:p>
        </p:txBody>
      </p:sp>
      <p:grpSp>
        <p:nvGrpSpPr>
          <p:cNvPr id="61443" name="Group 26">
            <a:extLst>
              <a:ext uri="{FF2B5EF4-FFF2-40B4-BE49-F238E27FC236}">
                <a16:creationId xmlns:a16="http://schemas.microsoft.com/office/drawing/2014/main" id="{18C9308D-10BA-634B-9843-8E0B8AE6C7F5}"/>
              </a:ext>
            </a:extLst>
          </p:cNvPr>
          <p:cNvGrpSpPr>
            <a:grpSpLocks/>
          </p:cNvGrpSpPr>
          <p:nvPr/>
        </p:nvGrpSpPr>
        <p:grpSpPr bwMode="auto">
          <a:xfrm>
            <a:off x="1657366" y="1397000"/>
            <a:ext cx="5848350" cy="4287838"/>
            <a:chOff x="1044" y="880"/>
            <a:chExt cx="3684" cy="2701"/>
          </a:xfrm>
        </p:grpSpPr>
        <p:sp>
          <p:nvSpPr>
            <p:cNvPr id="61444" name="Text Box 5">
              <a:extLst>
                <a:ext uri="{FF2B5EF4-FFF2-40B4-BE49-F238E27FC236}">
                  <a16:creationId xmlns:a16="http://schemas.microsoft.com/office/drawing/2014/main" id="{C9336225-D8C1-A24F-9D54-326A20D61D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4" y="3229"/>
              <a:ext cx="3684" cy="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chemeClr val="accent6"/>
                  </a:solidFill>
                </a:rPr>
                <a:t>XO karyotype—the 23rd set has one X chromosome and no other as indicated by the “O.”</a:t>
              </a:r>
            </a:p>
          </p:txBody>
        </p:sp>
        <p:grpSp>
          <p:nvGrpSpPr>
            <p:cNvPr id="61445" name="Group 25">
              <a:extLst>
                <a:ext uri="{FF2B5EF4-FFF2-40B4-BE49-F238E27FC236}">
                  <a16:creationId xmlns:a16="http://schemas.microsoft.com/office/drawing/2014/main" id="{C5E8D268-41BD-4B4F-83DE-447BA5B3B2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13" y="880"/>
              <a:ext cx="2904" cy="2288"/>
              <a:chOff x="1713" y="880"/>
              <a:chExt cx="2904" cy="2288"/>
            </a:xfrm>
          </p:grpSpPr>
          <p:sp>
            <p:nvSpPr>
              <p:cNvPr id="61446" name="Rectangle 8">
                <a:extLst>
                  <a:ext uri="{FF2B5EF4-FFF2-40B4-BE49-F238E27FC236}">
                    <a16:creationId xmlns:a16="http://schemas.microsoft.com/office/drawing/2014/main" id="{2501DC48-8B30-6B40-ACBC-548EC8D9FF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3" y="880"/>
                <a:ext cx="2338" cy="15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200" dirty="0"/>
              </a:p>
            </p:txBody>
          </p:sp>
          <p:pic>
            <p:nvPicPr>
              <p:cNvPr id="61447" name="Picture 16" descr="turner">
                <a:extLst>
                  <a:ext uri="{FF2B5EF4-FFF2-40B4-BE49-F238E27FC236}">
                    <a16:creationId xmlns:a16="http://schemas.microsoft.com/office/drawing/2014/main" id="{1643767A-F766-904C-9591-2E6A7B78AF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21" y="987"/>
                <a:ext cx="2119" cy="20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1448" name="Text Box 12">
                <a:extLst>
                  <a:ext uri="{FF2B5EF4-FFF2-40B4-BE49-F238E27FC236}">
                    <a16:creationId xmlns:a16="http://schemas.microsoft.com/office/drawing/2014/main" id="{355F4F5A-A7EA-9249-BBA0-6C936DA6AD3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93" y="2546"/>
                <a:ext cx="32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chemeClr val="accent6"/>
                    </a:solidFill>
                  </a:rPr>
                  <a:t>XO</a:t>
                </a:r>
              </a:p>
            </p:txBody>
          </p:sp>
          <p:sp>
            <p:nvSpPr>
              <p:cNvPr id="61449" name="Line 13">
                <a:extLst>
                  <a:ext uri="{FF2B5EF4-FFF2-40B4-BE49-F238E27FC236}">
                    <a16:creationId xmlns:a16="http://schemas.microsoft.com/office/drawing/2014/main" id="{CACCF581-5721-5843-A5A5-4D1CA46168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81" y="2667"/>
                <a:ext cx="403" cy="0"/>
              </a:xfrm>
              <a:prstGeom prst="line">
                <a:avLst/>
              </a:prstGeom>
              <a:noFill/>
              <a:ln w="120650">
                <a:solidFill>
                  <a:schemeClr val="accent6">
                    <a:alpha val="73846"/>
                  </a:schemeClr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1450" name="Rectangle 17">
                <a:extLst>
                  <a:ext uri="{FF2B5EF4-FFF2-40B4-BE49-F238E27FC236}">
                    <a16:creationId xmlns:a16="http://schemas.microsoft.com/office/drawing/2014/main" id="{5F36EA35-F208-CD4D-8D5B-5DD13524C3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0" y="3003"/>
                <a:ext cx="1267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https://www.biology.iupui.edu</a:t>
                </a:r>
              </a:p>
            </p:txBody>
          </p:sp>
        </p:grp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Slide Number Placeholder 5">
            <a:extLst>
              <a:ext uri="{FF2B5EF4-FFF2-40B4-BE49-F238E27FC236}">
                <a16:creationId xmlns:a16="http://schemas.microsoft.com/office/drawing/2014/main" id="{11AAF4CC-8E5D-074F-8104-3B1AE6707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AA80686-1D48-BD45-80E8-57559144113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 dirty="0"/>
          </a:p>
        </p:txBody>
      </p:sp>
      <p:grpSp>
        <p:nvGrpSpPr>
          <p:cNvPr id="63490" name="Group 6">
            <a:extLst>
              <a:ext uri="{FF2B5EF4-FFF2-40B4-BE49-F238E27FC236}">
                <a16:creationId xmlns:a16="http://schemas.microsoft.com/office/drawing/2014/main" id="{48A7CBDE-001A-8540-B83A-3224BF4EED98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3859212"/>
            <a:chOff x="288" y="281"/>
            <a:chExt cx="5184" cy="2431"/>
          </a:xfrm>
        </p:grpSpPr>
        <p:sp>
          <p:nvSpPr>
            <p:cNvPr id="63491" name="Text Box 1026">
              <a:extLst>
                <a:ext uri="{FF2B5EF4-FFF2-40B4-BE49-F238E27FC236}">
                  <a16:creationId xmlns:a16="http://schemas.microsoft.com/office/drawing/2014/main" id="{E1764CBC-F6EE-2348-A959-5BC37CC50E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428" cy="17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embryo differentiates as a female in Turner syndrome.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Women with the syndrome are usually of short stature and lack the full development of their breasts and other secondary sexual characteristics.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They are sterile because the female sexual reproductive system does not mature at adolescence.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Women with Turner syndrome are usually of normal intelligence and can lead normal lives.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XO karyotype results from a nondisjunction during meiosis I.</a:t>
              </a:r>
            </a:p>
          </p:txBody>
        </p:sp>
        <p:sp>
          <p:nvSpPr>
            <p:cNvPr id="63492" name="Rectangle 1028">
              <a:extLst>
                <a:ext uri="{FF2B5EF4-FFF2-40B4-BE49-F238E27FC236}">
                  <a16:creationId xmlns:a16="http://schemas.microsoft.com/office/drawing/2014/main" id="{C93627D4-5CEB-204F-B98C-67E27606B3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Turner Syndrome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Number Placeholder 5">
            <a:extLst>
              <a:ext uri="{FF2B5EF4-FFF2-40B4-BE49-F238E27FC236}">
                <a16:creationId xmlns:a16="http://schemas.microsoft.com/office/drawing/2014/main" id="{8B3E3BC8-BF0B-904D-AC3D-83029F6A6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2922C09-A8FF-7043-9890-5EE0F47D6B7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 dirty="0"/>
          </a:p>
        </p:txBody>
      </p:sp>
      <p:grpSp>
        <p:nvGrpSpPr>
          <p:cNvPr id="65538" name="Group 17">
            <a:extLst>
              <a:ext uri="{FF2B5EF4-FFF2-40B4-BE49-F238E27FC236}">
                <a16:creationId xmlns:a16="http://schemas.microsoft.com/office/drawing/2014/main" id="{F5FE4A20-436C-B84A-ACC9-52F8D6E8CEE4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4137025"/>
            <a:chOff x="288" y="281"/>
            <a:chExt cx="5184" cy="2606"/>
          </a:xfrm>
        </p:grpSpPr>
        <p:sp>
          <p:nvSpPr>
            <p:cNvPr id="65539" name="Rectangle 3">
              <a:extLst>
                <a:ext uri="{FF2B5EF4-FFF2-40B4-BE49-F238E27FC236}">
                  <a16:creationId xmlns:a16="http://schemas.microsoft.com/office/drawing/2014/main" id="{94732E6D-0D92-E549-824E-6668FDC05A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Resources and Support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65540" name="Group 16">
              <a:extLst>
                <a:ext uri="{FF2B5EF4-FFF2-40B4-BE49-F238E27FC236}">
                  <a16:creationId xmlns:a16="http://schemas.microsoft.com/office/drawing/2014/main" id="{A36C2440-0624-E044-8EB4-2257890DEA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03" y="1015"/>
              <a:ext cx="2563" cy="1872"/>
              <a:chOff x="1603" y="1015"/>
              <a:chExt cx="2563" cy="1872"/>
            </a:xfrm>
          </p:grpSpPr>
          <p:sp>
            <p:nvSpPr>
              <p:cNvPr id="65541" name="Text Box 6">
                <a:extLst>
                  <a:ext uri="{FF2B5EF4-FFF2-40B4-BE49-F238E27FC236}">
                    <a16:creationId xmlns:a16="http://schemas.microsoft.com/office/drawing/2014/main" id="{36A97A9D-FF95-B24F-B71F-FA2EF985B23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62" y="2625"/>
                <a:ext cx="1647" cy="2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/>
                  <a:t>University of Texas publication</a:t>
                </a:r>
              </a:p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https://www.healthleader.uhouston.edu</a:t>
                </a:r>
              </a:p>
            </p:txBody>
          </p:sp>
          <p:pic>
            <p:nvPicPr>
              <p:cNvPr id="65542" name="Picture 11" descr="turner_syndrom">
                <a:extLst>
                  <a:ext uri="{FF2B5EF4-FFF2-40B4-BE49-F238E27FC236}">
                    <a16:creationId xmlns:a16="http://schemas.microsoft.com/office/drawing/2014/main" id="{BBFD3119-6A31-CD4E-BEFD-531A79A980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" y="1015"/>
                <a:ext cx="2563" cy="15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Number Placeholder 5">
            <a:extLst>
              <a:ext uri="{FF2B5EF4-FFF2-40B4-BE49-F238E27FC236}">
                <a16:creationId xmlns:a16="http://schemas.microsoft.com/office/drawing/2014/main" id="{E54D82A3-4A75-C846-B8D9-04A81D5B6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8BC8BEE-83A8-7149-94F5-21E14F0ECF7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 dirty="0"/>
          </a:p>
        </p:txBody>
      </p:sp>
      <p:grpSp>
        <p:nvGrpSpPr>
          <p:cNvPr id="67586" name="Group 13">
            <a:extLst>
              <a:ext uri="{FF2B5EF4-FFF2-40B4-BE49-F238E27FC236}">
                <a16:creationId xmlns:a16="http://schemas.microsoft.com/office/drawing/2014/main" id="{BC04D511-B233-374C-A2B6-F487F946090A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175250"/>
            <a:chOff x="288" y="281"/>
            <a:chExt cx="5184" cy="3260"/>
          </a:xfrm>
        </p:grpSpPr>
        <p:sp>
          <p:nvSpPr>
            <p:cNvPr id="67587" name="Rectangle 3">
              <a:extLst>
                <a:ext uri="{FF2B5EF4-FFF2-40B4-BE49-F238E27FC236}">
                  <a16:creationId xmlns:a16="http://schemas.microsoft.com/office/drawing/2014/main" id="{262409DD-CE3D-AF45-97C0-93156860FC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XYY Pattern—Karyotype</a:t>
              </a:r>
            </a:p>
          </p:txBody>
        </p:sp>
        <p:grpSp>
          <p:nvGrpSpPr>
            <p:cNvPr id="67588" name="Group 12">
              <a:extLst>
                <a:ext uri="{FF2B5EF4-FFF2-40B4-BE49-F238E27FC236}">
                  <a16:creationId xmlns:a16="http://schemas.microsoft.com/office/drawing/2014/main" id="{58A6A664-C373-6740-A7E4-4AB8BDC4A4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9" y="951"/>
              <a:ext cx="3777" cy="2590"/>
              <a:chOff x="989" y="951"/>
              <a:chExt cx="3777" cy="2590"/>
            </a:xfrm>
          </p:grpSpPr>
          <p:sp>
            <p:nvSpPr>
              <p:cNvPr id="67589" name="Text Box 5">
                <a:extLst>
                  <a:ext uri="{FF2B5EF4-FFF2-40B4-BE49-F238E27FC236}">
                    <a16:creationId xmlns:a16="http://schemas.microsoft.com/office/drawing/2014/main" id="{12A4C17F-04D2-A048-A81E-78360A07C9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89" y="3189"/>
                <a:ext cx="3777" cy="3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chemeClr val="accent6"/>
                    </a:solidFill>
                  </a:rPr>
                  <a:t>XYY karyotype—the 23rd set has one X chromosome and two Y chromosomes.</a:t>
                </a:r>
              </a:p>
            </p:txBody>
          </p:sp>
          <p:grpSp>
            <p:nvGrpSpPr>
              <p:cNvPr id="67590" name="Group 27">
                <a:extLst>
                  <a:ext uri="{FF2B5EF4-FFF2-40B4-BE49-F238E27FC236}">
                    <a16:creationId xmlns:a16="http://schemas.microsoft.com/office/drawing/2014/main" id="{30E97CFC-A09B-8540-9EA2-D43AEE59C2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8" y="951"/>
                <a:ext cx="2930" cy="2185"/>
                <a:chOff x="1828" y="951"/>
                <a:chExt cx="2930" cy="2185"/>
              </a:xfrm>
            </p:grpSpPr>
            <p:sp>
              <p:nvSpPr>
                <p:cNvPr id="67591" name="Text Box 12">
                  <a:extLst>
                    <a:ext uri="{FF2B5EF4-FFF2-40B4-BE49-F238E27FC236}">
                      <a16:creationId xmlns:a16="http://schemas.microsoft.com/office/drawing/2014/main" id="{86705796-0147-E644-8355-E1EE3D2BD60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54" y="2570"/>
                  <a:ext cx="404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 dirty="0">
                      <a:solidFill>
                        <a:schemeClr val="accent6"/>
                      </a:solidFill>
                    </a:rPr>
                    <a:t>XYY</a:t>
                  </a:r>
                </a:p>
              </p:txBody>
            </p:sp>
            <p:sp>
              <p:nvSpPr>
                <p:cNvPr id="67592" name="Line 14">
                  <a:extLst>
                    <a:ext uri="{FF2B5EF4-FFF2-40B4-BE49-F238E27FC236}">
                      <a16:creationId xmlns:a16="http://schemas.microsoft.com/office/drawing/2014/main" id="{1AD61A1B-CA96-1D43-A83A-244D9656B88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37" y="2691"/>
                  <a:ext cx="403" cy="0"/>
                </a:xfrm>
                <a:prstGeom prst="line">
                  <a:avLst/>
                </a:prstGeom>
                <a:noFill/>
                <a:ln w="120650">
                  <a:solidFill>
                    <a:schemeClr val="accent6">
                      <a:alpha val="75078"/>
                    </a:schemeClr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pic>
              <p:nvPicPr>
                <p:cNvPr id="67593" name="Picture 17" descr="XYYMale">
                  <a:extLst>
                    <a:ext uri="{FF2B5EF4-FFF2-40B4-BE49-F238E27FC236}">
                      <a16:creationId xmlns:a16="http://schemas.microsoft.com/office/drawing/2014/main" id="{7F6F903C-A9F9-6045-B196-239DC20842F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28" y="951"/>
                  <a:ext cx="2106" cy="20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7594" name="Rectangle 18">
                  <a:extLst>
                    <a:ext uri="{FF2B5EF4-FFF2-40B4-BE49-F238E27FC236}">
                      <a16:creationId xmlns:a16="http://schemas.microsoft.com/office/drawing/2014/main" id="{04CD7D0F-C7D2-2248-8F7F-A9A73F2137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36" y="2971"/>
                  <a:ext cx="1267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dirty="0"/>
                    <a:t>https://www.biology.iupui.edu</a:t>
                  </a:r>
                </a:p>
              </p:txBody>
            </p:sp>
          </p:grpSp>
        </p:grp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Number Placeholder 5">
            <a:extLst>
              <a:ext uri="{FF2B5EF4-FFF2-40B4-BE49-F238E27FC236}">
                <a16:creationId xmlns:a16="http://schemas.microsoft.com/office/drawing/2014/main" id="{E70172AB-55C0-4644-9A4E-904DD1EB1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C415CE-2B8D-EE44-BE9A-69FAE30B8BB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 dirty="0"/>
          </a:p>
        </p:txBody>
      </p:sp>
      <p:grpSp>
        <p:nvGrpSpPr>
          <p:cNvPr id="69634" name="Group 5">
            <a:extLst>
              <a:ext uri="{FF2B5EF4-FFF2-40B4-BE49-F238E27FC236}">
                <a16:creationId xmlns:a16="http://schemas.microsoft.com/office/drawing/2014/main" id="{520B4F7D-32B3-A94A-AA64-EAF4F9D88F2C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4071937"/>
            <a:chOff x="288" y="281"/>
            <a:chExt cx="5184" cy="2565"/>
          </a:xfrm>
        </p:grpSpPr>
        <p:sp>
          <p:nvSpPr>
            <p:cNvPr id="69635" name="Text Box 2">
              <a:extLst>
                <a:ext uri="{FF2B5EF4-FFF2-40B4-BE49-F238E27FC236}">
                  <a16:creationId xmlns:a16="http://schemas.microsoft.com/office/drawing/2014/main" id="{FAA51A43-1307-B84D-84C7-3D7D781BA0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25" cy="1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embryo differentiates as a male in individuals in XYY and related karyotypes.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Most males who have this karyotype (about one in 1,000 births) are usually not aware of any physical differences, other than possibly their height.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XYY karyotype at one time was mistakenly associated with anti-social and criminal behaviors because prison populations were mostly studied.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Therefore, it may not be accurate or fair to refer to the XYY karyotype as a disorder as it once was known.</a:t>
              </a:r>
            </a:p>
          </p:txBody>
        </p:sp>
        <p:sp>
          <p:nvSpPr>
            <p:cNvPr id="69636" name="Rectangle 4">
              <a:extLst>
                <a:ext uri="{FF2B5EF4-FFF2-40B4-BE49-F238E27FC236}">
                  <a16:creationId xmlns:a16="http://schemas.microsoft.com/office/drawing/2014/main" id="{747C59F0-B8A5-5F4B-9A6D-940467E542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XYY Karyotype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Slide Number Placeholder 5">
            <a:extLst>
              <a:ext uri="{FF2B5EF4-FFF2-40B4-BE49-F238E27FC236}">
                <a16:creationId xmlns:a16="http://schemas.microsoft.com/office/drawing/2014/main" id="{6A99DCA2-ADC1-B64B-ADE6-1419D1C28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8D9559A-C865-4D47-A084-24590D272AB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 dirty="0"/>
          </a:p>
        </p:txBody>
      </p:sp>
      <p:grpSp>
        <p:nvGrpSpPr>
          <p:cNvPr id="71682" name="Group 6">
            <a:extLst>
              <a:ext uri="{FF2B5EF4-FFF2-40B4-BE49-F238E27FC236}">
                <a16:creationId xmlns:a16="http://schemas.microsoft.com/office/drawing/2014/main" id="{48CA7CE7-19EF-784E-8A7B-F532A5376F0D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3138487"/>
            <a:chOff x="288" y="281"/>
            <a:chExt cx="5184" cy="1977"/>
          </a:xfrm>
        </p:grpSpPr>
        <p:sp>
          <p:nvSpPr>
            <p:cNvPr id="71683" name="Text Box 2">
              <a:extLst>
                <a:ext uri="{FF2B5EF4-FFF2-40B4-BE49-F238E27FC236}">
                  <a16:creationId xmlns:a16="http://schemas.microsoft.com/office/drawing/2014/main" id="{E443CCA1-31FE-C344-B5F4-571466083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41" cy="1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Men who have an XYY karyotype are often tall—sometimes much taller than their parents and siblings.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They can experience learning difficulties more often than expected in their peers. 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Men with this karyotype generally lead normal and productive lives.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XYY karyotype results from a nondisjunction during meiosis I.</a:t>
              </a:r>
            </a:p>
          </p:txBody>
        </p:sp>
        <p:sp>
          <p:nvSpPr>
            <p:cNvPr id="71684" name="Rectangle 4">
              <a:extLst>
                <a:ext uri="{FF2B5EF4-FFF2-40B4-BE49-F238E27FC236}">
                  <a16:creationId xmlns:a16="http://schemas.microsoft.com/office/drawing/2014/main" id="{E0AF360F-0469-DC45-97A2-FE3F8356E5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XYY Karyotype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lide Number Placeholder 5">
            <a:extLst>
              <a:ext uri="{FF2B5EF4-FFF2-40B4-BE49-F238E27FC236}">
                <a16:creationId xmlns:a16="http://schemas.microsoft.com/office/drawing/2014/main" id="{97EC11CF-5C34-3F41-9EE9-AF6E03C88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A376F9-FA84-DE41-8E37-A384CC8AB93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 dirty="0"/>
          </a:p>
        </p:txBody>
      </p:sp>
      <p:sp>
        <p:nvSpPr>
          <p:cNvPr id="73730" name="Rectangle 1026">
            <a:extLst>
              <a:ext uri="{FF2B5EF4-FFF2-40B4-BE49-F238E27FC236}">
                <a16:creationId xmlns:a16="http://schemas.microsoft.com/office/drawing/2014/main" id="{291322F0-B34C-B342-B8E7-D66B82907C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6300" y="973138"/>
            <a:ext cx="7394575" cy="4525962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Androgen Insensitivity Syndrome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Number Placeholder 5">
            <a:extLst>
              <a:ext uri="{FF2B5EF4-FFF2-40B4-BE49-F238E27FC236}">
                <a16:creationId xmlns:a16="http://schemas.microsoft.com/office/drawing/2014/main" id="{B04CFB94-CBAA-EB41-ABA5-DAC327D62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F030FEC-7E20-E749-9DB5-2CF5A916011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 dirty="0"/>
          </a:p>
        </p:txBody>
      </p:sp>
      <p:grpSp>
        <p:nvGrpSpPr>
          <p:cNvPr id="75778" name="Group 13">
            <a:extLst>
              <a:ext uri="{FF2B5EF4-FFF2-40B4-BE49-F238E27FC236}">
                <a16:creationId xmlns:a16="http://schemas.microsoft.com/office/drawing/2014/main" id="{8E7EBC43-769D-5642-BD5A-C5B7FDA93F65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202238"/>
            <a:chOff x="288" y="281"/>
            <a:chExt cx="5184" cy="3277"/>
          </a:xfrm>
        </p:grpSpPr>
        <p:sp>
          <p:nvSpPr>
            <p:cNvPr id="75779" name="Rectangle 2">
              <a:extLst>
                <a:ext uri="{FF2B5EF4-FFF2-40B4-BE49-F238E27FC236}">
                  <a16:creationId xmlns:a16="http://schemas.microsoft.com/office/drawing/2014/main" id="{1F49E8D4-0C3D-F447-9D22-B7F4AAC726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Androgen Insensitivity Syndrome—Karyotype</a:t>
              </a:r>
            </a:p>
          </p:txBody>
        </p:sp>
        <p:grpSp>
          <p:nvGrpSpPr>
            <p:cNvPr id="75780" name="Group 12">
              <a:extLst>
                <a:ext uri="{FF2B5EF4-FFF2-40B4-BE49-F238E27FC236}">
                  <a16:creationId xmlns:a16="http://schemas.microsoft.com/office/drawing/2014/main" id="{00F9BE74-A1D7-8D4B-BBDC-6303B576A4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54" y="979"/>
              <a:ext cx="3192" cy="2579"/>
              <a:chOff x="1454" y="979"/>
              <a:chExt cx="3192" cy="2579"/>
            </a:xfrm>
          </p:grpSpPr>
          <p:sp>
            <p:nvSpPr>
              <p:cNvPr id="75781" name="Text Box 3">
                <a:extLst>
                  <a:ext uri="{FF2B5EF4-FFF2-40B4-BE49-F238E27FC236}">
                    <a16:creationId xmlns:a16="http://schemas.microsoft.com/office/drawing/2014/main" id="{4394036A-C1E8-0F4A-BE39-20416FE4FE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54" y="3193"/>
                <a:ext cx="2860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chemeClr val="accent6"/>
                    </a:solidFill>
                  </a:rPr>
                  <a:t>The 23rd set has one X chromosome and one Y chromosome.</a:t>
                </a:r>
              </a:p>
            </p:txBody>
          </p:sp>
          <p:grpSp>
            <p:nvGrpSpPr>
              <p:cNvPr id="75782" name="Group 27">
                <a:extLst>
                  <a:ext uri="{FF2B5EF4-FFF2-40B4-BE49-F238E27FC236}">
                    <a16:creationId xmlns:a16="http://schemas.microsoft.com/office/drawing/2014/main" id="{70204BF3-5B1E-F24C-8E7B-FB6D455EAD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11" y="979"/>
                <a:ext cx="2835" cy="2165"/>
                <a:chOff x="1811" y="979"/>
                <a:chExt cx="2835" cy="2165"/>
              </a:xfrm>
            </p:grpSpPr>
            <p:sp>
              <p:nvSpPr>
                <p:cNvPr id="75783" name="Text Box 8">
                  <a:extLst>
                    <a:ext uri="{FF2B5EF4-FFF2-40B4-BE49-F238E27FC236}">
                      <a16:creationId xmlns:a16="http://schemas.microsoft.com/office/drawing/2014/main" id="{CDE0F557-81C9-FF47-B23B-A40F67B1298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38" y="2546"/>
                  <a:ext cx="308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 dirty="0">
                      <a:solidFill>
                        <a:srgbClr val="011893"/>
                      </a:solidFill>
                    </a:rPr>
                    <a:t>XY</a:t>
                  </a:r>
                </a:p>
              </p:txBody>
            </p:sp>
            <p:sp>
              <p:nvSpPr>
                <p:cNvPr id="75784" name="Line 9">
                  <a:extLst>
                    <a:ext uri="{FF2B5EF4-FFF2-40B4-BE49-F238E27FC236}">
                      <a16:creationId xmlns:a16="http://schemas.microsoft.com/office/drawing/2014/main" id="{DDEBD647-BCD6-974E-AEA9-710BE02A445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29" y="2667"/>
                  <a:ext cx="403" cy="0"/>
                </a:xfrm>
                <a:prstGeom prst="line">
                  <a:avLst/>
                </a:prstGeom>
                <a:noFill/>
                <a:ln w="120650">
                  <a:solidFill>
                    <a:schemeClr val="accent6">
                      <a:alpha val="74974"/>
                    </a:schemeClr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75785" name="Rectangle 16">
                  <a:extLst>
                    <a:ext uri="{FF2B5EF4-FFF2-40B4-BE49-F238E27FC236}">
                      <a16:creationId xmlns:a16="http://schemas.microsoft.com/office/drawing/2014/main" id="{F79BC410-E06C-0747-B8C8-F3498C8FEA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36" y="2979"/>
                  <a:ext cx="1267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dirty="0"/>
                    <a:t>https://www.biology.iupui.edu</a:t>
                  </a:r>
                </a:p>
              </p:txBody>
            </p:sp>
            <p:pic>
              <p:nvPicPr>
                <p:cNvPr id="75786" name="Picture 22" descr="nmlmale">
                  <a:extLst>
                    <a:ext uri="{FF2B5EF4-FFF2-40B4-BE49-F238E27FC236}">
                      <a16:creationId xmlns:a16="http://schemas.microsoft.com/office/drawing/2014/main" id="{0706FD08-4D32-664C-A5A6-179FECCB7CC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11" y="979"/>
                  <a:ext cx="2136" cy="20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Slide Number Placeholder 5">
            <a:extLst>
              <a:ext uri="{FF2B5EF4-FFF2-40B4-BE49-F238E27FC236}">
                <a16:creationId xmlns:a16="http://schemas.microsoft.com/office/drawing/2014/main" id="{16C6758E-50AC-4844-865A-6B2B73489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99713FA-81BD-A94F-BF74-79A64CAA81B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 dirty="0"/>
          </a:p>
        </p:txBody>
      </p:sp>
      <p:grpSp>
        <p:nvGrpSpPr>
          <p:cNvPr id="77826" name="Group 14">
            <a:extLst>
              <a:ext uri="{FF2B5EF4-FFF2-40B4-BE49-F238E27FC236}">
                <a16:creationId xmlns:a16="http://schemas.microsoft.com/office/drawing/2014/main" id="{D5887C19-363F-D746-98DE-DEBCF69388D1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343524"/>
            <a:chOff x="288" y="281"/>
            <a:chExt cx="5184" cy="3366"/>
          </a:xfrm>
        </p:grpSpPr>
        <p:sp>
          <p:nvSpPr>
            <p:cNvPr id="77827" name="Rectangle 3">
              <a:extLst>
                <a:ext uri="{FF2B5EF4-FFF2-40B4-BE49-F238E27FC236}">
                  <a16:creationId xmlns:a16="http://schemas.microsoft.com/office/drawing/2014/main" id="{AA99FDA9-04DC-9D4D-BBDE-DAA5C12406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Complete Androgen Insensitivity—Two Lives</a:t>
              </a:r>
            </a:p>
          </p:txBody>
        </p:sp>
        <p:grpSp>
          <p:nvGrpSpPr>
            <p:cNvPr id="77828" name="Group 13">
              <a:extLst>
                <a:ext uri="{FF2B5EF4-FFF2-40B4-BE49-F238E27FC236}">
                  <a16:creationId xmlns:a16="http://schemas.microsoft.com/office/drawing/2014/main" id="{0B80B889-020A-5B40-8120-A587F2AF1F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8" y="1017"/>
              <a:ext cx="4599" cy="2630"/>
              <a:chOff x="508" y="1017"/>
              <a:chExt cx="4599" cy="2630"/>
            </a:xfrm>
          </p:grpSpPr>
          <p:grpSp>
            <p:nvGrpSpPr>
              <p:cNvPr id="77829" name="Group 37">
                <a:extLst>
                  <a:ext uri="{FF2B5EF4-FFF2-40B4-BE49-F238E27FC236}">
                    <a16:creationId xmlns:a16="http://schemas.microsoft.com/office/drawing/2014/main" id="{14B37C13-EC3D-DF48-BB74-14202FA2EA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11" y="1017"/>
                <a:ext cx="1966" cy="1761"/>
                <a:chOff x="711" y="1017"/>
                <a:chExt cx="1966" cy="1761"/>
              </a:xfrm>
            </p:grpSpPr>
            <p:sp>
              <p:nvSpPr>
                <p:cNvPr id="77834" name="Text Box 11">
                  <a:extLst>
                    <a:ext uri="{FF2B5EF4-FFF2-40B4-BE49-F238E27FC236}">
                      <a16:creationId xmlns:a16="http://schemas.microsoft.com/office/drawing/2014/main" id="{F91B140C-B627-6540-84E9-8A39B092FB2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162" y="2514"/>
                  <a:ext cx="1059" cy="26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400" dirty="0"/>
                    <a:t>Melody</a:t>
                  </a:r>
                </a:p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dirty="0"/>
                    <a:t>https://www.indiana.edu</a:t>
                  </a:r>
                  <a:endParaRPr lang="en-US" altLang="en-US" sz="1800" dirty="0"/>
                </a:p>
              </p:txBody>
            </p:sp>
            <p:pic>
              <p:nvPicPr>
                <p:cNvPr id="77835" name="Picture 17" descr="ais_melody">
                  <a:extLst>
                    <a:ext uri="{FF2B5EF4-FFF2-40B4-BE49-F238E27FC236}">
                      <a16:creationId xmlns:a16="http://schemas.microsoft.com/office/drawing/2014/main" id="{7BEF02C5-0017-AA4A-B4B1-777610102B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1" y="1017"/>
                  <a:ext cx="1966" cy="14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77830" name="Group 28">
                <a:extLst>
                  <a:ext uri="{FF2B5EF4-FFF2-40B4-BE49-F238E27FC236}">
                    <a16:creationId xmlns:a16="http://schemas.microsoft.com/office/drawing/2014/main" id="{49B84F8D-655B-194C-B51A-392B89E35D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87" y="1762"/>
                <a:ext cx="1820" cy="1885"/>
                <a:chOff x="3279" y="1762"/>
                <a:chExt cx="1820" cy="1885"/>
              </a:xfrm>
            </p:grpSpPr>
            <p:pic>
              <p:nvPicPr>
                <p:cNvPr id="77832" name="Picture 20" descr="Eden-Atwood-This-Is-Always-The-Ballad-Session-Del-2004-Delantera">
                  <a:extLst>
                    <a:ext uri="{FF2B5EF4-FFF2-40B4-BE49-F238E27FC236}">
                      <a16:creationId xmlns:a16="http://schemas.microsoft.com/office/drawing/2014/main" id="{709A589F-C71F-D044-90BE-DDE222D912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9" y="1762"/>
                  <a:ext cx="1744" cy="17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7833" name="Text Box 21">
                  <a:extLst>
                    <a:ext uri="{FF2B5EF4-FFF2-40B4-BE49-F238E27FC236}">
                      <a16:creationId xmlns:a16="http://schemas.microsoft.com/office/drawing/2014/main" id="{9EDD013B-BC31-3244-A0F0-89159BD8A41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30" y="3482"/>
                  <a:ext cx="1269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dirty="0"/>
                    <a:t>https://www.tomamusica.com</a:t>
                  </a:r>
                </a:p>
              </p:txBody>
            </p:sp>
          </p:grpSp>
          <p:sp>
            <p:nvSpPr>
              <p:cNvPr id="77831" name="Text Box 36">
                <a:extLst>
                  <a:ext uri="{FF2B5EF4-FFF2-40B4-BE49-F238E27FC236}">
                    <a16:creationId xmlns:a16="http://schemas.microsoft.com/office/drawing/2014/main" id="{AD190699-7CB7-344A-B53D-8178AF4D44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8" y="2855"/>
                <a:ext cx="2374" cy="4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chemeClr val="accent6"/>
                    </a:solidFill>
                  </a:rPr>
                  <a:t>Both women have Complete Androgen Insensitivity Syndrome and a XY karyotype.</a:t>
                </a:r>
              </a:p>
            </p:txBody>
          </p:sp>
        </p:grp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Slide Number Placeholder 5">
            <a:extLst>
              <a:ext uri="{FF2B5EF4-FFF2-40B4-BE49-F238E27FC236}">
                <a16:creationId xmlns:a16="http://schemas.microsoft.com/office/drawing/2014/main" id="{3FD11C9C-EB44-DB4A-9546-0D03A5766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1193803-1BE9-7844-B223-1D8ADDAEFA0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 dirty="0"/>
          </a:p>
        </p:txBody>
      </p:sp>
      <p:grpSp>
        <p:nvGrpSpPr>
          <p:cNvPr id="79874" name="Group 5">
            <a:extLst>
              <a:ext uri="{FF2B5EF4-FFF2-40B4-BE49-F238E27FC236}">
                <a16:creationId xmlns:a16="http://schemas.microsoft.com/office/drawing/2014/main" id="{A8F565D9-98DE-A044-9C48-C3BF25A24AC6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3000375"/>
            <a:chOff x="288" y="281"/>
            <a:chExt cx="5184" cy="1890"/>
          </a:xfrm>
        </p:grpSpPr>
        <p:sp>
          <p:nvSpPr>
            <p:cNvPr id="79875" name="Text Box 2">
              <a:extLst>
                <a:ext uri="{FF2B5EF4-FFF2-40B4-BE49-F238E27FC236}">
                  <a16:creationId xmlns:a16="http://schemas.microsoft.com/office/drawing/2014/main" id="{19449EFA-4255-174A-8022-1C6DBD6E68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25" cy="1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As an embryo, a genetic male with androgen insensitivity syndrome (AIS) begins to differentiate with female features.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In complete androgen insensitivity syndrome, sexual differentiation is as a female.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women do not have ovaries and uterus, but in all other respects their bodies are female.</a:t>
              </a:r>
            </a:p>
          </p:txBody>
        </p:sp>
        <p:sp>
          <p:nvSpPr>
            <p:cNvPr id="79876" name="Rectangle 4">
              <a:extLst>
                <a:ext uri="{FF2B5EF4-FFF2-40B4-BE49-F238E27FC236}">
                  <a16:creationId xmlns:a16="http://schemas.microsoft.com/office/drawing/2014/main" id="{B93CCA3B-45BD-904A-BEBD-3061889F35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Androgen Insensitivity Syndrome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Slide Number Placeholder 5">
            <a:extLst>
              <a:ext uri="{FF2B5EF4-FFF2-40B4-BE49-F238E27FC236}">
                <a16:creationId xmlns:a16="http://schemas.microsoft.com/office/drawing/2014/main" id="{909DCD24-7017-FF4A-9AC4-4DBA710C2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51418BE-0FA9-344E-A768-7A9D691D302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 dirty="0"/>
          </a:p>
        </p:txBody>
      </p:sp>
      <p:grpSp>
        <p:nvGrpSpPr>
          <p:cNvPr id="81922" name="Group 14">
            <a:extLst>
              <a:ext uri="{FF2B5EF4-FFF2-40B4-BE49-F238E27FC236}">
                <a16:creationId xmlns:a16="http://schemas.microsoft.com/office/drawing/2014/main" id="{A8F53F6C-B58E-FF46-9A8B-FBEACBA522D7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548312"/>
            <a:chOff x="288" y="281"/>
            <a:chExt cx="5184" cy="3495"/>
          </a:xfrm>
        </p:grpSpPr>
        <p:sp>
          <p:nvSpPr>
            <p:cNvPr id="81923" name="Rectangle 3">
              <a:extLst>
                <a:ext uri="{FF2B5EF4-FFF2-40B4-BE49-F238E27FC236}">
                  <a16:creationId xmlns:a16="http://schemas.microsoft.com/office/drawing/2014/main" id="{D19B5925-9892-B74B-90A0-6C5E80C97B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Female Physique</a:t>
              </a:r>
              <a:endParaRPr lang="en-US" altLang="en-US" sz="2400" dirty="0">
                <a:solidFill>
                  <a:schemeClr val="tx2"/>
                </a:solidFill>
              </a:endParaRPr>
            </a:p>
          </p:txBody>
        </p:sp>
        <p:grpSp>
          <p:nvGrpSpPr>
            <p:cNvPr id="81924" name="Group 11">
              <a:extLst>
                <a:ext uri="{FF2B5EF4-FFF2-40B4-BE49-F238E27FC236}">
                  <a16:creationId xmlns:a16="http://schemas.microsoft.com/office/drawing/2014/main" id="{60671F85-B242-F244-A864-208CE51FE1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96" y="872"/>
              <a:ext cx="2480" cy="2904"/>
              <a:chOff x="1696" y="864"/>
              <a:chExt cx="2480" cy="2904"/>
            </a:xfrm>
          </p:grpSpPr>
          <p:pic>
            <p:nvPicPr>
              <p:cNvPr id="81925" name="Picture 8" descr="new_pa12">
                <a:extLst>
                  <a:ext uri="{FF2B5EF4-FFF2-40B4-BE49-F238E27FC236}">
                    <a16:creationId xmlns:a16="http://schemas.microsoft.com/office/drawing/2014/main" id="{211B1D52-BBB1-9D48-A371-773A253109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17" y="949"/>
                <a:ext cx="1927" cy="2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1926" name="Rectangle 9">
                <a:extLst>
                  <a:ext uri="{FF2B5EF4-FFF2-40B4-BE49-F238E27FC236}">
                    <a16:creationId xmlns:a16="http://schemas.microsoft.com/office/drawing/2014/main" id="{A773B463-E030-C541-B0DB-1D3A03F143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0" y="864"/>
                <a:ext cx="408" cy="2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200" dirty="0"/>
              </a:p>
            </p:txBody>
          </p:sp>
          <p:sp>
            <p:nvSpPr>
              <p:cNvPr id="81927" name="Rectangle 10">
                <a:extLst>
                  <a:ext uri="{FF2B5EF4-FFF2-40B4-BE49-F238E27FC236}">
                    <a16:creationId xmlns:a16="http://schemas.microsoft.com/office/drawing/2014/main" id="{E2F1129D-DC31-664F-B34B-AFEE7CBA06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6" y="3400"/>
                <a:ext cx="2480" cy="3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200" dirty="0"/>
              </a:p>
            </p:txBody>
          </p:sp>
          <p:sp>
            <p:nvSpPr>
              <p:cNvPr id="81928" name="Text Box 6">
                <a:extLst>
                  <a:ext uri="{FF2B5EF4-FFF2-40B4-BE49-F238E27FC236}">
                    <a16:creationId xmlns:a16="http://schemas.microsoft.com/office/drawing/2014/main" id="{AA45DD6B-E9EE-0149-9AED-5684E4CF83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24" y="3062"/>
                <a:ext cx="1028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https://www.dls.ym.edu</a:t>
                </a:r>
              </a:p>
            </p:txBody>
          </p:sp>
        </p:grp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Number Placeholder 5">
            <a:extLst>
              <a:ext uri="{FF2B5EF4-FFF2-40B4-BE49-F238E27FC236}">
                <a16:creationId xmlns:a16="http://schemas.microsoft.com/office/drawing/2014/main" id="{C3B41FF2-9172-CF4B-9D43-F4E581DD2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304FD1-8C2C-A84B-A9E7-E3DA7EC912E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 dirty="0"/>
          </a:p>
        </p:txBody>
      </p:sp>
      <p:grpSp>
        <p:nvGrpSpPr>
          <p:cNvPr id="83970" name="Group 5">
            <a:extLst>
              <a:ext uri="{FF2B5EF4-FFF2-40B4-BE49-F238E27FC236}">
                <a16:creationId xmlns:a16="http://schemas.microsoft.com/office/drawing/2014/main" id="{BC9C8F0D-FC72-874F-A664-1E37DCABBE27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3956050"/>
            <a:chOff x="288" y="281"/>
            <a:chExt cx="5184" cy="2492"/>
          </a:xfrm>
        </p:grpSpPr>
        <p:sp>
          <p:nvSpPr>
            <p:cNvPr id="83971" name="Text Box 2">
              <a:extLst>
                <a:ext uri="{FF2B5EF4-FFF2-40B4-BE49-F238E27FC236}">
                  <a16:creationId xmlns:a16="http://schemas.microsoft.com/office/drawing/2014/main" id="{8B8458A6-54BD-6842-A918-994CF8C562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81" cy="18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presence of testosterone and other androgens normally stimulates formation of the Wolffian duct, male external genitalia, and secondary sexual characteristics.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In compl</a:t>
              </a:r>
              <a:r>
                <a:rPr lang="en-US" altLang="ja-JP" sz="1800" dirty="0">
                  <a:ea typeface="ＭＳ Ｐゴシック" panose="020B0600070205080204" pitchFamily="34" charset="-128"/>
                </a:rPr>
                <a:t>ete </a:t>
              </a:r>
              <a:r>
                <a:rPr lang="en-US" altLang="en-US" sz="1800" dirty="0"/>
                <a:t>AIS, androgen receptors are absent from all cells in the body.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Cells still have estrogen receptors regardless of whether the person is a genetic female or male.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During the embryonic period, the small amount of estrogen produced by genetic males is sufficient for the differentiation of the female exter-nal genitalia if androgen receptors are absent.</a:t>
              </a:r>
            </a:p>
          </p:txBody>
        </p:sp>
        <p:sp>
          <p:nvSpPr>
            <p:cNvPr id="83972" name="Rectangle 4">
              <a:extLst>
                <a:ext uri="{FF2B5EF4-FFF2-40B4-BE49-F238E27FC236}">
                  <a16:creationId xmlns:a16="http://schemas.microsoft.com/office/drawing/2014/main" id="{0B990331-1FCC-FD40-9BEB-0C5B5E8737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Biological Mechanisms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Slide Number Placeholder 5">
            <a:extLst>
              <a:ext uri="{FF2B5EF4-FFF2-40B4-BE49-F238E27FC236}">
                <a16:creationId xmlns:a16="http://schemas.microsoft.com/office/drawing/2014/main" id="{1DB42A0E-4C1A-C842-B10C-18AB0617A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4487449-0E06-084E-98A0-95B50C3A1E1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 dirty="0"/>
          </a:p>
        </p:txBody>
      </p:sp>
      <p:grpSp>
        <p:nvGrpSpPr>
          <p:cNvPr id="86018" name="Group 19">
            <a:extLst>
              <a:ext uri="{FF2B5EF4-FFF2-40B4-BE49-F238E27FC236}">
                <a16:creationId xmlns:a16="http://schemas.microsoft.com/office/drawing/2014/main" id="{87C72E8F-9B39-3B4F-ACA0-D17EBEF0F42D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6088"/>
            <a:ext cx="8229600" cy="5091113"/>
            <a:chOff x="287" y="281"/>
            <a:chExt cx="5184" cy="3207"/>
          </a:xfrm>
        </p:grpSpPr>
        <p:sp>
          <p:nvSpPr>
            <p:cNvPr id="86019" name="Rectangle 3">
              <a:extLst>
                <a:ext uri="{FF2B5EF4-FFF2-40B4-BE49-F238E27FC236}">
                  <a16:creationId xmlns:a16="http://schemas.microsoft.com/office/drawing/2014/main" id="{8F6DE22B-8E6C-9340-B921-9F7887F16D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Androgen Receptor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86020" name="Group 18">
              <a:extLst>
                <a:ext uri="{FF2B5EF4-FFF2-40B4-BE49-F238E27FC236}">
                  <a16:creationId xmlns:a16="http://schemas.microsoft.com/office/drawing/2014/main" id="{1E491B8F-C001-CA4D-8D41-768C06A535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08" y="971"/>
              <a:ext cx="3154" cy="2517"/>
              <a:chOff x="1308" y="971"/>
              <a:chExt cx="3154" cy="2517"/>
            </a:xfrm>
          </p:grpSpPr>
          <p:sp>
            <p:nvSpPr>
              <p:cNvPr id="86021" name="Text Box 8">
                <a:extLst>
                  <a:ext uri="{FF2B5EF4-FFF2-40B4-BE49-F238E27FC236}">
                    <a16:creationId xmlns:a16="http://schemas.microsoft.com/office/drawing/2014/main" id="{B55F8E7F-06E3-C948-8688-01D966ABA5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08" y="3136"/>
                <a:ext cx="3154" cy="3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chemeClr val="accent6"/>
                    </a:solidFill>
                  </a:rPr>
                  <a:t>Androgen receptors in the cytoplasm of cells are complex structures of protein molecules. </a:t>
                </a:r>
              </a:p>
            </p:txBody>
          </p:sp>
          <p:grpSp>
            <p:nvGrpSpPr>
              <p:cNvPr id="86022" name="Group 12">
                <a:extLst>
                  <a:ext uri="{FF2B5EF4-FFF2-40B4-BE49-F238E27FC236}">
                    <a16:creationId xmlns:a16="http://schemas.microsoft.com/office/drawing/2014/main" id="{F5B663B5-8B2C-9C43-8A7B-AB4E9B2084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25" y="971"/>
                <a:ext cx="2311" cy="2113"/>
                <a:chOff x="1725" y="975"/>
                <a:chExt cx="2311" cy="2113"/>
              </a:xfrm>
            </p:grpSpPr>
            <p:sp>
              <p:nvSpPr>
                <p:cNvPr id="86023" name="Text Box 7">
                  <a:extLst>
                    <a:ext uri="{FF2B5EF4-FFF2-40B4-BE49-F238E27FC236}">
                      <a16:creationId xmlns:a16="http://schemas.microsoft.com/office/drawing/2014/main" id="{4CA6566F-9672-2446-8BF8-3FFC56C3098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106" y="2824"/>
                  <a:ext cx="1556" cy="26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400" dirty="0"/>
                    <a:t>Computer-generated graphic</a:t>
                  </a:r>
                </a:p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dirty="0"/>
                    <a:t>https://www.androgendb.mcgill.ca</a:t>
                  </a:r>
                  <a:endParaRPr lang="en-US" altLang="en-US" sz="1800" dirty="0"/>
                </a:p>
              </p:txBody>
            </p:sp>
            <p:pic>
              <p:nvPicPr>
                <p:cNvPr id="86024" name="Picture 11" descr="ARmodel">
                  <a:extLst>
                    <a:ext uri="{FF2B5EF4-FFF2-40B4-BE49-F238E27FC236}">
                      <a16:creationId xmlns:a16="http://schemas.microsoft.com/office/drawing/2014/main" id="{9B1F72C0-2335-8D40-88D8-8E1B7D233D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25" y="975"/>
                  <a:ext cx="2311" cy="184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Slide Number Placeholder 5">
            <a:extLst>
              <a:ext uri="{FF2B5EF4-FFF2-40B4-BE49-F238E27FC236}">
                <a16:creationId xmlns:a16="http://schemas.microsoft.com/office/drawing/2014/main" id="{2E3A3F89-2770-324A-A314-9FAA2D5DA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0A5FCD8-B5AB-2A43-BFE4-F181FEE63F6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 dirty="0"/>
          </a:p>
        </p:txBody>
      </p:sp>
      <p:grpSp>
        <p:nvGrpSpPr>
          <p:cNvPr id="88066" name="Group 12">
            <a:extLst>
              <a:ext uri="{FF2B5EF4-FFF2-40B4-BE49-F238E27FC236}">
                <a16:creationId xmlns:a16="http://schemas.microsoft.com/office/drawing/2014/main" id="{DD06007C-9F14-1947-8542-996D2ABEF5FE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318124"/>
            <a:chOff x="288" y="281"/>
            <a:chExt cx="5184" cy="3350"/>
          </a:xfrm>
        </p:grpSpPr>
        <p:sp>
          <p:nvSpPr>
            <p:cNvPr id="88067" name="Rectangle 3">
              <a:extLst>
                <a:ext uri="{FF2B5EF4-FFF2-40B4-BE49-F238E27FC236}">
                  <a16:creationId xmlns:a16="http://schemas.microsoft.com/office/drawing/2014/main" id="{9EFC7985-BA26-2D4B-BBFD-01EE4D884B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Genetic Basis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88068" name="Group 9">
              <a:extLst>
                <a:ext uri="{FF2B5EF4-FFF2-40B4-BE49-F238E27FC236}">
                  <a16:creationId xmlns:a16="http://schemas.microsoft.com/office/drawing/2014/main" id="{A0C54F83-3457-214C-8EC8-8C3459D7CF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1" y="959"/>
              <a:ext cx="1968" cy="2672"/>
              <a:chOff x="1921" y="967"/>
              <a:chExt cx="1968" cy="2672"/>
            </a:xfrm>
          </p:grpSpPr>
          <p:sp>
            <p:nvSpPr>
              <p:cNvPr id="88069" name="Text Box 6">
                <a:extLst>
                  <a:ext uri="{FF2B5EF4-FFF2-40B4-BE49-F238E27FC236}">
                    <a16:creationId xmlns:a16="http://schemas.microsoft.com/office/drawing/2014/main" id="{9DAB60EF-646A-E746-B6E2-D4BDD26250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22" y="3474"/>
                <a:ext cx="1167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https://www.wikimedia.org</a:t>
                </a:r>
                <a:endParaRPr lang="en-US" altLang="en-US" sz="1800" dirty="0"/>
              </a:p>
            </p:txBody>
          </p:sp>
          <p:pic>
            <p:nvPicPr>
              <p:cNvPr id="88070" name="Picture 8" descr="xlinkrecessive-1">
                <a:extLst>
                  <a:ext uri="{FF2B5EF4-FFF2-40B4-BE49-F238E27FC236}">
                    <a16:creationId xmlns:a16="http://schemas.microsoft.com/office/drawing/2014/main" id="{5BC21AE7-02C9-B046-9366-54D8FEE65F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1" y="967"/>
                <a:ext cx="1919" cy="24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Slide Number Placeholder 5">
            <a:extLst>
              <a:ext uri="{FF2B5EF4-FFF2-40B4-BE49-F238E27FC236}">
                <a16:creationId xmlns:a16="http://schemas.microsoft.com/office/drawing/2014/main" id="{2DD84647-8AF3-E34C-8B77-9C1B61CAE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36EBE0-6A37-FC4D-8B4C-2818E9A32EA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 dirty="0"/>
          </a:p>
        </p:txBody>
      </p:sp>
      <p:grpSp>
        <p:nvGrpSpPr>
          <p:cNvPr id="90114" name="Group 6">
            <a:extLst>
              <a:ext uri="{FF2B5EF4-FFF2-40B4-BE49-F238E27FC236}">
                <a16:creationId xmlns:a16="http://schemas.microsoft.com/office/drawing/2014/main" id="{7AA3B078-85F3-324D-B606-CC366D375BE3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4305300"/>
            <a:chOff x="288" y="281"/>
            <a:chExt cx="5184" cy="2712"/>
          </a:xfrm>
        </p:grpSpPr>
        <p:sp>
          <p:nvSpPr>
            <p:cNvPr id="90115" name="Text Box 2">
              <a:extLst>
                <a:ext uri="{FF2B5EF4-FFF2-40B4-BE49-F238E27FC236}">
                  <a16:creationId xmlns:a16="http://schemas.microsoft.com/office/drawing/2014/main" id="{BD308E80-0775-DA4A-BF3A-3436A38BD9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51" cy="20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Women with complete androgen insensitivity typically lead normal and productive lives.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No amount of testosterone could change their female physical appearance to be consistent with their chromosomal status (XY karyotype).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Although complete androgen insensitivity is very rare, the cases have increased the understanding of how embryos differentiate as female or male.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condition has also helped in the understanding the development of gender identity; that is, one’s personal sense of being female or male.</a:t>
              </a:r>
            </a:p>
          </p:txBody>
        </p:sp>
        <p:sp>
          <p:nvSpPr>
            <p:cNvPr id="90116" name="Rectangle 4">
              <a:extLst>
                <a:ext uri="{FF2B5EF4-FFF2-40B4-BE49-F238E27FC236}">
                  <a16:creationId xmlns:a16="http://schemas.microsoft.com/office/drawing/2014/main" id="{2AAF9288-4F1C-2346-9981-8213E6F94C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Implications</a:t>
              </a:r>
              <a:endParaRPr lang="en-US" altLang="en-US" sz="2400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Slide Number Placeholder 5">
            <a:extLst>
              <a:ext uri="{FF2B5EF4-FFF2-40B4-BE49-F238E27FC236}">
                <a16:creationId xmlns:a16="http://schemas.microsoft.com/office/drawing/2014/main" id="{9C319EF8-C377-4748-A3F1-DD132120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37D79A-0D18-EE44-80F4-10A19DB8EE5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 dirty="0"/>
          </a:p>
        </p:txBody>
      </p:sp>
      <p:grpSp>
        <p:nvGrpSpPr>
          <p:cNvPr id="92162" name="Group 9">
            <a:extLst>
              <a:ext uri="{FF2B5EF4-FFF2-40B4-BE49-F238E27FC236}">
                <a16:creationId xmlns:a16="http://schemas.microsoft.com/office/drawing/2014/main" id="{3583E108-D5C3-9D43-BC0A-5966F23D53B9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526090"/>
            <a:chOff x="288" y="281"/>
            <a:chExt cx="5184" cy="3481"/>
          </a:xfrm>
        </p:grpSpPr>
        <p:sp>
          <p:nvSpPr>
            <p:cNvPr id="92163" name="Rectangle 1027">
              <a:extLst>
                <a:ext uri="{FF2B5EF4-FFF2-40B4-BE49-F238E27FC236}">
                  <a16:creationId xmlns:a16="http://schemas.microsoft.com/office/drawing/2014/main" id="{94CF74F8-ACCE-9A45-A5A0-4DED1493FC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AIS Portrait</a:t>
              </a:r>
              <a:endParaRPr lang="en-US" altLang="en-US" sz="2400" dirty="0">
                <a:solidFill>
                  <a:schemeClr val="tx2"/>
                </a:solidFill>
              </a:endParaRPr>
            </a:p>
          </p:txBody>
        </p:sp>
        <p:grpSp>
          <p:nvGrpSpPr>
            <p:cNvPr id="92164" name="Group 8">
              <a:extLst>
                <a:ext uri="{FF2B5EF4-FFF2-40B4-BE49-F238E27FC236}">
                  <a16:creationId xmlns:a16="http://schemas.microsoft.com/office/drawing/2014/main" id="{7D3CA010-0B94-3E4B-986B-DE343A96AE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24" y="1007"/>
              <a:ext cx="3918" cy="2755"/>
              <a:chOff x="924" y="1007"/>
              <a:chExt cx="3918" cy="2755"/>
            </a:xfrm>
          </p:grpSpPr>
          <p:pic>
            <p:nvPicPr>
              <p:cNvPr id="92165" name="Picture 1029" descr="Orchids01">
                <a:extLst>
                  <a:ext uri="{FF2B5EF4-FFF2-40B4-BE49-F238E27FC236}">
                    <a16:creationId xmlns:a16="http://schemas.microsoft.com/office/drawing/2014/main" id="{E119EBAA-4F94-244F-AFEA-783D0805D2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7" y="1007"/>
                <a:ext cx="3093" cy="17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166" name="Text Box 1030">
                <a:extLst>
                  <a:ext uri="{FF2B5EF4-FFF2-40B4-BE49-F238E27FC236}">
                    <a16:creationId xmlns:a16="http://schemas.microsoft.com/office/drawing/2014/main" id="{E143A7DE-8E65-5646-9944-7BAC819102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4" y="2888"/>
                <a:ext cx="3918" cy="8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chemeClr val="accent6"/>
                    </a:solidFill>
                  </a:rPr>
                  <a:t>“Women with androgen insensitivity syndrome who want AIS to be represented by real people instead of pictures where the face has been removed.”  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ts val="600"/>
                  </a:spcBef>
                  <a:buFontTx/>
                  <a:buNone/>
                </a:pPr>
                <a:r>
                  <a:rPr lang="en-US" altLang="en-US" sz="1800" dirty="0">
                    <a:solidFill>
                      <a:schemeClr val="accent6"/>
                    </a:solidFill>
                  </a:rPr>
                  <a:t>(Credit: Kasviano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chemeClr val="accent6"/>
                    </a:solidFill>
                  </a:rPr>
                  <a:t>https://www.wikimedia.org)</a:t>
                </a:r>
                <a:endParaRPr lang="en-US" altLang="en-US" sz="2200" dirty="0">
                  <a:solidFill>
                    <a:schemeClr val="accent6"/>
                  </a:solidFill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Number Placeholder 5">
            <a:extLst>
              <a:ext uri="{FF2B5EF4-FFF2-40B4-BE49-F238E27FC236}">
                <a16:creationId xmlns:a16="http://schemas.microsoft.com/office/drawing/2014/main" id="{31BF1FEF-E515-234D-9F1F-8DC1DF046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1F80C04-3F2E-E54E-B4D1-9C03D9F49C8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 dirty="0"/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60038151-438B-2849-B290-BA03DF5FDF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3125" y="973138"/>
            <a:ext cx="7394575" cy="4525962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Adrenogenital Syndrome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Slide Number Placeholder 5">
            <a:extLst>
              <a:ext uri="{FF2B5EF4-FFF2-40B4-BE49-F238E27FC236}">
                <a16:creationId xmlns:a16="http://schemas.microsoft.com/office/drawing/2014/main" id="{41BB1783-3186-FE42-92B4-7E6AAD880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F259E49-916A-D54E-8457-0A38F513FAC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 dirty="0"/>
          </a:p>
        </p:txBody>
      </p:sp>
      <p:grpSp>
        <p:nvGrpSpPr>
          <p:cNvPr id="96258" name="Group 9">
            <a:extLst>
              <a:ext uri="{FF2B5EF4-FFF2-40B4-BE49-F238E27FC236}">
                <a16:creationId xmlns:a16="http://schemas.microsoft.com/office/drawing/2014/main" id="{20454721-67E2-FB42-8BDD-EC5D7224D443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4132262"/>
            <a:chOff x="288" y="281"/>
            <a:chExt cx="5184" cy="2603"/>
          </a:xfrm>
        </p:grpSpPr>
        <p:sp>
          <p:nvSpPr>
            <p:cNvPr id="96259" name="Rectangle 1028">
              <a:extLst>
                <a:ext uri="{FF2B5EF4-FFF2-40B4-BE49-F238E27FC236}">
                  <a16:creationId xmlns:a16="http://schemas.microsoft.com/office/drawing/2014/main" id="{425AEA67-0417-CA44-B7CB-3FF73A2779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Adrenocortical Hypersecretion</a:t>
              </a:r>
              <a:endParaRPr lang="en-US" altLang="en-US" sz="2400" dirty="0">
                <a:solidFill>
                  <a:schemeClr val="tx2"/>
                </a:solidFill>
              </a:endParaRPr>
            </a:p>
          </p:txBody>
        </p:sp>
        <p:grpSp>
          <p:nvGrpSpPr>
            <p:cNvPr id="96260" name="Group 8">
              <a:extLst>
                <a:ext uri="{FF2B5EF4-FFF2-40B4-BE49-F238E27FC236}">
                  <a16:creationId xmlns:a16="http://schemas.microsoft.com/office/drawing/2014/main" id="{56DFE4DE-50AD-0D46-A76D-515C47B525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645" cy="1914"/>
              <a:chOff x="515" y="970"/>
              <a:chExt cx="4645" cy="1914"/>
            </a:xfrm>
          </p:grpSpPr>
          <p:sp>
            <p:nvSpPr>
              <p:cNvPr id="96261" name="Text Box 1026">
                <a:extLst>
                  <a:ext uri="{FF2B5EF4-FFF2-40B4-BE49-F238E27FC236}">
                    <a16:creationId xmlns:a16="http://schemas.microsoft.com/office/drawing/2014/main" id="{72E33C7A-79DF-F04A-88CD-0EB7E8371C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645" cy="9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Adrenocortical hypersecretion is characterized by excessive secre-tion of androgens from the adrenal cortex.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The condition may be due to a tumor—an adenoma or carcinoma—of the adrenal cortex.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It can occur in genetic females and genetic males.</a:t>
                </a:r>
              </a:p>
            </p:txBody>
          </p:sp>
          <p:sp>
            <p:nvSpPr>
              <p:cNvPr id="96262" name="Text Box 1029">
                <a:extLst>
                  <a:ext uri="{FF2B5EF4-FFF2-40B4-BE49-F238E27FC236}">
                    <a16:creationId xmlns:a16="http://schemas.microsoft.com/office/drawing/2014/main" id="{253E1503-E7DA-EE4A-A017-A8C5AFB9CA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65" y="2010"/>
                <a:ext cx="3242" cy="8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Adenoma = a benign tumor that develops from epithelial tissue.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ts val="60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Carcinoma = a malignant tumor that develops from epithelial tissue; one of the four major types of cancers.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Slide Number Placeholder 5">
            <a:extLst>
              <a:ext uri="{FF2B5EF4-FFF2-40B4-BE49-F238E27FC236}">
                <a16:creationId xmlns:a16="http://schemas.microsoft.com/office/drawing/2014/main" id="{11C41206-2926-5646-B053-5B390828B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A148A2-D163-ED40-AB22-80174F4F854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 dirty="0"/>
          </a:p>
        </p:txBody>
      </p:sp>
      <p:grpSp>
        <p:nvGrpSpPr>
          <p:cNvPr id="98306" name="Group 15">
            <a:extLst>
              <a:ext uri="{FF2B5EF4-FFF2-40B4-BE49-F238E27FC236}">
                <a16:creationId xmlns:a16="http://schemas.microsoft.com/office/drawing/2014/main" id="{0337511F-5CF5-8342-8378-C9A6475B3D5E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4637090"/>
            <a:chOff x="288" y="281"/>
            <a:chExt cx="5184" cy="2921"/>
          </a:xfrm>
        </p:grpSpPr>
        <p:sp>
          <p:nvSpPr>
            <p:cNvPr id="98307" name="Rectangle 4">
              <a:extLst>
                <a:ext uri="{FF2B5EF4-FFF2-40B4-BE49-F238E27FC236}">
                  <a16:creationId xmlns:a16="http://schemas.microsoft.com/office/drawing/2014/main" id="{6215BCB6-247A-A744-97C1-2B6CBD7EA9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Adrenogenital Syndrome</a:t>
              </a:r>
              <a:endParaRPr lang="en-US" altLang="en-US" sz="2400" dirty="0">
                <a:solidFill>
                  <a:schemeClr val="tx2"/>
                </a:solidFill>
              </a:endParaRPr>
            </a:p>
          </p:txBody>
        </p:sp>
        <p:grpSp>
          <p:nvGrpSpPr>
            <p:cNvPr id="98308" name="Group 14">
              <a:extLst>
                <a:ext uri="{FF2B5EF4-FFF2-40B4-BE49-F238E27FC236}">
                  <a16:creationId xmlns:a16="http://schemas.microsoft.com/office/drawing/2014/main" id="{2A110537-5DA7-4E4B-8243-AE749071A9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721" cy="2232"/>
              <a:chOff x="515" y="970"/>
              <a:chExt cx="4721" cy="2232"/>
            </a:xfrm>
          </p:grpSpPr>
          <p:sp>
            <p:nvSpPr>
              <p:cNvPr id="98309" name="Text Box 2">
                <a:extLst>
                  <a:ext uri="{FF2B5EF4-FFF2-40B4-BE49-F238E27FC236}">
                    <a16:creationId xmlns:a16="http://schemas.microsoft.com/office/drawing/2014/main" id="{90967FDD-E1D0-D44B-B6A9-1F3BBD1EC4C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721" cy="15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Adrenal androgens have a masculinizing effect at any age, and on the developing reproductive structures from seven to eight weeks after conception.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If androgen hypersecretion begins during the embryonic period, it can result in ambiguous genitalia in a genetic female.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This condition is known as adrenogenital syndrome.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If hypersecretion begins in infancy, precocious sexual development and masculinization of the body can occur in both females and males.   </a:t>
                </a:r>
              </a:p>
            </p:txBody>
          </p:sp>
          <p:sp>
            <p:nvSpPr>
              <p:cNvPr id="98310" name="Text Box 7">
                <a:extLst>
                  <a:ext uri="{FF2B5EF4-FFF2-40B4-BE49-F238E27FC236}">
                    <a16:creationId xmlns:a16="http://schemas.microsoft.com/office/drawing/2014/main" id="{D5DB737A-1FD2-B540-96AE-E3619EAB51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38" y="2530"/>
                <a:ext cx="2885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Ambiguous genitalia = genitalia that are neither typically female nor typically male; also known as intersexual genitalia.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spcAft>
                    <a:spcPct val="30000"/>
                  </a:spcAft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  (https://www.medterms.com)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Slide Number Placeholder 5">
            <a:extLst>
              <a:ext uri="{FF2B5EF4-FFF2-40B4-BE49-F238E27FC236}">
                <a16:creationId xmlns:a16="http://schemas.microsoft.com/office/drawing/2014/main" id="{7C3F8E31-3E7C-8540-A7D7-6720AA33D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F372502-ACB1-5145-B841-63D4A744405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 dirty="0"/>
          </a:p>
        </p:txBody>
      </p:sp>
      <p:sp>
        <p:nvSpPr>
          <p:cNvPr id="100354" name="Rectangle 2">
            <a:extLst>
              <a:ext uri="{FF2B5EF4-FFF2-40B4-BE49-F238E27FC236}">
                <a16:creationId xmlns:a16="http://schemas.microsoft.com/office/drawing/2014/main" id="{BD27282A-05DD-A74D-A240-954B2D0887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6300" y="973138"/>
            <a:ext cx="7394575" cy="4525962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Sex Determinants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Slide Number Placeholder 5">
            <a:extLst>
              <a:ext uri="{FF2B5EF4-FFF2-40B4-BE49-F238E27FC236}">
                <a16:creationId xmlns:a16="http://schemas.microsoft.com/office/drawing/2014/main" id="{A7A899EF-1920-3544-96B0-EB38CF38F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7468484-D219-2348-B5BE-13031A3FA9D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 dirty="0"/>
          </a:p>
        </p:txBody>
      </p:sp>
      <p:grpSp>
        <p:nvGrpSpPr>
          <p:cNvPr id="102402" name="Group 21">
            <a:extLst>
              <a:ext uri="{FF2B5EF4-FFF2-40B4-BE49-F238E27FC236}">
                <a16:creationId xmlns:a16="http://schemas.microsoft.com/office/drawing/2014/main" id="{19461EAF-72F9-D947-B34B-00D9DB46A480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4511675"/>
            <a:chOff x="288" y="281"/>
            <a:chExt cx="5184" cy="2842"/>
          </a:xfrm>
        </p:grpSpPr>
        <p:sp>
          <p:nvSpPr>
            <p:cNvPr id="102403" name="Rectangle 3">
              <a:extLst>
                <a:ext uri="{FF2B5EF4-FFF2-40B4-BE49-F238E27FC236}">
                  <a16:creationId xmlns:a16="http://schemas.microsoft.com/office/drawing/2014/main" id="{8E8239D0-F291-084C-B9CB-C448BBDFA5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Sex Determination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102404" name="Group 20">
              <a:extLst>
                <a:ext uri="{FF2B5EF4-FFF2-40B4-BE49-F238E27FC236}">
                  <a16:creationId xmlns:a16="http://schemas.microsoft.com/office/drawing/2014/main" id="{97C3EF9F-54FC-AB4D-95FC-576B5698B8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8" y="969"/>
              <a:ext cx="4737" cy="2154"/>
              <a:chOff x="728" y="969"/>
              <a:chExt cx="4737" cy="2154"/>
            </a:xfrm>
          </p:grpSpPr>
          <p:sp>
            <p:nvSpPr>
              <p:cNvPr id="102405" name="Text Box 5">
                <a:extLst>
                  <a:ext uri="{FF2B5EF4-FFF2-40B4-BE49-F238E27FC236}">
                    <a16:creationId xmlns:a16="http://schemas.microsoft.com/office/drawing/2014/main" id="{DA5804F6-D71A-0042-BAC2-091EF8152D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02" y="2556"/>
                <a:ext cx="3566" cy="5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dirty="0">
                    <a:solidFill>
                      <a:schemeClr val="accent6"/>
                    </a:solidFill>
                  </a:rPr>
                  <a:t>Genetics is one aspect of sexual differentiation</a:t>
                </a:r>
                <a:r>
                  <a:rPr lang="en-US" altLang="en-US" sz="1800" i="1" dirty="0">
                    <a:solidFill>
                      <a:schemeClr val="accent6"/>
                    </a:solidFill>
                  </a:rPr>
                  <a:t>—</a:t>
                </a:r>
                <a:r>
                  <a:rPr lang="en-US" altLang="en-US" sz="1800" dirty="0">
                    <a:solidFill>
                      <a:schemeClr val="accent6"/>
                    </a:solidFill>
                  </a:rPr>
                  <a:t>usually, but not always, all six aspects are congruent.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ts val="60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Congruent = in agreement.</a:t>
                </a:r>
              </a:p>
            </p:txBody>
          </p:sp>
          <p:grpSp>
            <p:nvGrpSpPr>
              <p:cNvPr id="102406" name="Group 15">
                <a:extLst>
                  <a:ext uri="{FF2B5EF4-FFF2-40B4-BE49-F238E27FC236}">
                    <a16:creationId xmlns:a16="http://schemas.microsoft.com/office/drawing/2014/main" id="{42954CF4-52FF-FD47-971B-9B98967F1F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28" y="969"/>
                <a:ext cx="4737" cy="1523"/>
                <a:chOff x="728" y="969"/>
                <a:chExt cx="4737" cy="1523"/>
              </a:xfrm>
            </p:grpSpPr>
            <p:sp>
              <p:nvSpPr>
                <p:cNvPr id="102407" name="Text Box 6">
                  <a:extLst>
                    <a:ext uri="{FF2B5EF4-FFF2-40B4-BE49-F238E27FC236}">
                      <a16:creationId xmlns:a16="http://schemas.microsoft.com/office/drawing/2014/main" id="{82DCB6B9-73C8-1249-8E65-BC132C3260D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66" y="1387"/>
                  <a:ext cx="4699" cy="110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marL="342900" indent="-342900"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800100" indent="-342900"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257300" indent="-342900"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714500" indent="-342900"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71700" indent="-342900"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628900" indent="-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86100" indent="-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543300" indent="-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4000500" indent="-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buSzPct val="90000"/>
                    <a:buFont typeface="Arial" panose="020B0604020202020204" pitchFamily="34" charset="0"/>
                    <a:buAutoNum type="arabicPeriod"/>
                  </a:pPr>
                  <a:r>
                    <a:rPr lang="en-US" altLang="en-US" sz="1800" dirty="0"/>
                    <a:t>Genetic/chromosomal status (23rd set)</a:t>
                  </a:r>
                </a:p>
                <a:p>
                  <a:pPr eaLnBrk="1" hangingPunct="1">
                    <a:buSzPct val="90000"/>
                    <a:buFont typeface="Arial" panose="020B0604020202020204" pitchFamily="34" charset="0"/>
                    <a:buAutoNum type="arabicPeriod"/>
                  </a:pPr>
                  <a:r>
                    <a:rPr lang="en-US" altLang="en-US" sz="1800" dirty="0"/>
                    <a:t>Hormonal (steroids—androgens or estrogens)</a:t>
                  </a:r>
                </a:p>
                <a:p>
                  <a:pPr eaLnBrk="1" hangingPunct="1">
                    <a:buSzPct val="90000"/>
                    <a:buFont typeface="Arial" panose="020B0604020202020204" pitchFamily="34" charset="0"/>
                    <a:buAutoNum type="arabicPeriod"/>
                  </a:pPr>
                  <a:r>
                    <a:rPr lang="en-US" altLang="en-US" sz="1800" dirty="0"/>
                    <a:t>Reproductive organs (gonads, accessory glands, and ducts)</a:t>
                  </a:r>
                </a:p>
                <a:p>
                  <a:pPr eaLnBrk="1" hangingPunct="1">
                    <a:buSzPct val="90000"/>
                    <a:buFont typeface="Arial" panose="020B0604020202020204" pitchFamily="34" charset="0"/>
                    <a:buAutoNum type="arabicPeriod"/>
                  </a:pPr>
                  <a:r>
                    <a:rPr lang="en-US" altLang="en-US" sz="1800" dirty="0"/>
                    <a:t>Secondary sexual characteristics (physical appearance)</a:t>
                  </a:r>
                </a:p>
                <a:p>
                  <a:pPr eaLnBrk="1" hangingPunct="1">
                    <a:buSzPct val="90000"/>
                    <a:buFont typeface="Arial" panose="020B0604020202020204" pitchFamily="34" charset="0"/>
                    <a:buAutoNum type="arabicPeriod"/>
                  </a:pPr>
                  <a:r>
                    <a:rPr lang="en-US" altLang="en-US" sz="1800" dirty="0"/>
                    <a:t>Gender identity (one’s personal sense of being male or female)</a:t>
                  </a:r>
                </a:p>
                <a:p>
                  <a:pPr eaLnBrk="1" hangingPunct="1">
                    <a:buSzPct val="90000"/>
                    <a:buFont typeface="Arial" panose="020B0604020202020204" pitchFamily="34" charset="0"/>
                    <a:buAutoNum type="arabicPeriod"/>
                  </a:pPr>
                  <a:r>
                    <a:rPr lang="en-US" altLang="en-US" sz="1800" dirty="0"/>
                    <a:t>Gender role (societal norms based on one’s actual or perceived sex)</a:t>
                  </a:r>
                </a:p>
              </p:txBody>
            </p:sp>
            <p:sp>
              <p:nvSpPr>
                <p:cNvPr id="102408" name="Text Box 7">
                  <a:extLst>
                    <a:ext uri="{FF2B5EF4-FFF2-40B4-BE49-F238E27FC236}">
                      <a16:creationId xmlns:a16="http://schemas.microsoft.com/office/drawing/2014/main" id="{DCE5DCB8-7C78-854F-AD95-FAABA03E7EE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28" y="969"/>
                  <a:ext cx="4304" cy="4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spcAft>
                      <a:spcPct val="50000"/>
                    </a:spcAft>
                    <a:buFontTx/>
                    <a:buNone/>
                  </a:pPr>
                  <a:r>
                    <a:rPr lang="en-US" altLang="en-US" sz="1800" dirty="0"/>
                    <a:t>Sex determination as female or male in humans involves at least six aspects:</a:t>
                  </a:r>
                </a:p>
              </p:txBody>
            </p:sp>
          </p:grpSp>
        </p:grp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Slide Number Placeholder 5">
            <a:extLst>
              <a:ext uri="{FF2B5EF4-FFF2-40B4-BE49-F238E27FC236}">
                <a16:creationId xmlns:a16="http://schemas.microsoft.com/office/drawing/2014/main" id="{C7B27265-DFB2-5E44-A21B-1E02E59A4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F9046A-B36C-E74E-9682-3C75684CE1E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 dirty="0"/>
          </a:p>
        </p:txBody>
      </p:sp>
      <p:grpSp>
        <p:nvGrpSpPr>
          <p:cNvPr id="104450" name="Group 14">
            <a:extLst>
              <a:ext uri="{FF2B5EF4-FFF2-40B4-BE49-F238E27FC236}">
                <a16:creationId xmlns:a16="http://schemas.microsoft.com/office/drawing/2014/main" id="{F3D933D1-4089-3041-BC8F-30B4D901566E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4811713"/>
            <a:chOff x="288" y="281"/>
            <a:chExt cx="5184" cy="3031"/>
          </a:xfrm>
        </p:grpSpPr>
        <p:sp>
          <p:nvSpPr>
            <p:cNvPr id="104451" name="Rectangle 2">
              <a:extLst>
                <a:ext uri="{FF2B5EF4-FFF2-40B4-BE49-F238E27FC236}">
                  <a16:creationId xmlns:a16="http://schemas.microsoft.com/office/drawing/2014/main" id="{68A56D39-0242-2B40-844D-B19B60D797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XY Karyotype</a:t>
              </a:r>
            </a:p>
          </p:txBody>
        </p:sp>
        <p:grpSp>
          <p:nvGrpSpPr>
            <p:cNvPr id="104452" name="Group 13">
              <a:extLst>
                <a:ext uri="{FF2B5EF4-FFF2-40B4-BE49-F238E27FC236}">
                  <a16:creationId xmlns:a16="http://schemas.microsoft.com/office/drawing/2014/main" id="{1D0D8CFF-01DB-3243-847E-58FBC33230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11" y="1155"/>
              <a:ext cx="2835" cy="2157"/>
              <a:chOff x="1811" y="1155"/>
              <a:chExt cx="2835" cy="2157"/>
            </a:xfrm>
          </p:grpSpPr>
          <p:sp>
            <p:nvSpPr>
              <p:cNvPr id="104453" name="Text Box 4">
                <a:extLst>
                  <a:ext uri="{FF2B5EF4-FFF2-40B4-BE49-F238E27FC236}">
                    <a16:creationId xmlns:a16="http://schemas.microsoft.com/office/drawing/2014/main" id="{050EDC9B-A0E1-D840-97F0-EB2A5B43711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38" y="2742"/>
                <a:ext cx="30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chemeClr val="accent6"/>
                    </a:solidFill>
                  </a:rPr>
                  <a:t>XY</a:t>
                </a:r>
              </a:p>
            </p:txBody>
          </p:sp>
          <p:sp>
            <p:nvSpPr>
              <p:cNvPr id="104454" name="Line 5">
                <a:extLst>
                  <a:ext uri="{FF2B5EF4-FFF2-40B4-BE49-F238E27FC236}">
                    <a16:creationId xmlns:a16="http://schemas.microsoft.com/office/drawing/2014/main" id="{0EF8C3DA-D0B1-D240-A79C-3EEDFEFC3B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9" y="2863"/>
                <a:ext cx="403" cy="0"/>
              </a:xfrm>
              <a:prstGeom prst="line">
                <a:avLst/>
              </a:prstGeom>
              <a:noFill/>
              <a:ln w="120650">
                <a:solidFill>
                  <a:schemeClr val="accent6">
                    <a:alpha val="75194"/>
                  </a:schemeClr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04455" name="Rectangle 6">
                <a:extLst>
                  <a:ext uri="{FF2B5EF4-FFF2-40B4-BE49-F238E27FC236}">
                    <a16:creationId xmlns:a16="http://schemas.microsoft.com/office/drawing/2014/main" id="{2585ECB7-87A3-1243-91D1-263CD2D3E9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6" y="3147"/>
                <a:ext cx="1267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https://www.biology.iupui.edu</a:t>
                </a:r>
              </a:p>
            </p:txBody>
          </p:sp>
          <p:pic>
            <p:nvPicPr>
              <p:cNvPr id="104456" name="Picture 7" descr="nmlmale">
                <a:extLst>
                  <a:ext uri="{FF2B5EF4-FFF2-40B4-BE49-F238E27FC236}">
                    <a16:creationId xmlns:a16="http://schemas.microsoft.com/office/drawing/2014/main" id="{F524B723-8653-F342-B6F4-A22291E6D4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11" y="1155"/>
                <a:ext cx="2136" cy="20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Slide Number Placeholder 5">
            <a:extLst>
              <a:ext uri="{FF2B5EF4-FFF2-40B4-BE49-F238E27FC236}">
                <a16:creationId xmlns:a16="http://schemas.microsoft.com/office/drawing/2014/main" id="{40DE9330-235D-DD44-BB47-2435C5718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B7E81C2-D6F6-6846-BEF8-6C273C34F2A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 dirty="0"/>
          </a:p>
        </p:txBody>
      </p:sp>
      <p:grpSp>
        <p:nvGrpSpPr>
          <p:cNvPr id="106498" name="Group 15">
            <a:extLst>
              <a:ext uri="{FF2B5EF4-FFF2-40B4-BE49-F238E27FC236}">
                <a16:creationId xmlns:a16="http://schemas.microsoft.com/office/drawing/2014/main" id="{FD723FC8-BDB3-374D-8EEA-DEDD52227A4E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4805363"/>
            <a:chOff x="288" y="281"/>
            <a:chExt cx="5184" cy="3027"/>
          </a:xfrm>
        </p:grpSpPr>
        <p:sp>
          <p:nvSpPr>
            <p:cNvPr id="106499" name="Rectangle 2">
              <a:extLst>
                <a:ext uri="{FF2B5EF4-FFF2-40B4-BE49-F238E27FC236}">
                  <a16:creationId xmlns:a16="http://schemas.microsoft.com/office/drawing/2014/main" id="{27E8A18C-B418-9745-BFDD-3AD230E0BD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XX Karyotype</a:t>
              </a:r>
            </a:p>
          </p:txBody>
        </p:sp>
        <p:grpSp>
          <p:nvGrpSpPr>
            <p:cNvPr id="106500" name="Group 14">
              <a:extLst>
                <a:ext uri="{FF2B5EF4-FFF2-40B4-BE49-F238E27FC236}">
                  <a16:creationId xmlns:a16="http://schemas.microsoft.com/office/drawing/2014/main" id="{2D239610-71F3-2044-8A55-5531B4DADF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5" y="1152"/>
              <a:ext cx="2811" cy="2156"/>
              <a:chOff x="1835" y="1152"/>
              <a:chExt cx="2811" cy="2156"/>
            </a:xfrm>
          </p:grpSpPr>
          <p:sp>
            <p:nvSpPr>
              <p:cNvPr id="106501" name="Text Box 4">
                <a:extLst>
                  <a:ext uri="{FF2B5EF4-FFF2-40B4-BE49-F238E27FC236}">
                    <a16:creationId xmlns:a16="http://schemas.microsoft.com/office/drawing/2014/main" id="{20B14A69-FEAC-2E45-BC32-B94679012D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38" y="2742"/>
                <a:ext cx="30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chemeClr val="accent6"/>
                    </a:solidFill>
                  </a:rPr>
                  <a:t>XX</a:t>
                </a:r>
              </a:p>
            </p:txBody>
          </p:sp>
          <p:sp>
            <p:nvSpPr>
              <p:cNvPr id="106502" name="Line 5">
                <a:extLst>
                  <a:ext uri="{FF2B5EF4-FFF2-40B4-BE49-F238E27FC236}">
                    <a16:creationId xmlns:a16="http://schemas.microsoft.com/office/drawing/2014/main" id="{87AFC5DB-8FD1-E945-9ECD-4840B67F11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9" y="2863"/>
                <a:ext cx="403" cy="0"/>
              </a:xfrm>
              <a:prstGeom prst="line">
                <a:avLst/>
              </a:prstGeom>
              <a:noFill/>
              <a:ln w="120650">
                <a:solidFill>
                  <a:schemeClr val="accent6">
                    <a:alpha val="78000"/>
                  </a:schemeClr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06503" name="Rectangle 6">
                <a:extLst>
                  <a:ext uri="{FF2B5EF4-FFF2-40B4-BE49-F238E27FC236}">
                    <a16:creationId xmlns:a16="http://schemas.microsoft.com/office/drawing/2014/main" id="{6B9373F9-2F23-8C43-8219-283ED23855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6" y="3143"/>
                <a:ext cx="1267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https://www.biology.iupui.edu</a:t>
                </a:r>
              </a:p>
            </p:txBody>
          </p:sp>
          <p:pic>
            <p:nvPicPr>
              <p:cNvPr id="106504" name="Picture 8" descr="nmlfemale">
                <a:extLst>
                  <a:ext uri="{FF2B5EF4-FFF2-40B4-BE49-F238E27FC236}">
                    <a16:creationId xmlns:a16="http://schemas.microsoft.com/office/drawing/2014/main" id="{D48AEE02-4362-1C47-AEEE-937DB48EEE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5" y="1152"/>
                <a:ext cx="2092" cy="20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Slide Number Placeholder 5">
            <a:extLst>
              <a:ext uri="{FF2B5EF4-FFF2-40B4-BE49-F238E27FC236}">
                <a16:creationId xmlns:a16="http://schemas.microsoft.com/office/drawing/2014/main" id="{6DF4EA64-E12D-AF48-83A6-F799FCEEB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F3F4771-C4B8-8149-BAFA-2FDC98254AF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 dirty="0"/>
          </a:p>
        </p:txBody>
      </p:sp>
      <p:grpSp>
        <p:nvGrpSpPr>
          <p:cNvPr id="108546" name="Group 46">
            <a:extLst>
              <a:ext uri="{FF2B5EF4-FFF2-40B4-BE49-F238E27FC236}">
                <a16:creationId xmlns:a16="http://schemas.microsoft.com/office/drawing/2014/main" id="{BB28F6B8-E824-834A-BE66-A861E38C7E7F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341937"/>
            <a:chOff x="288" y="281"/>
            <a:chExt cx="5184" cy="3365"/>
          </a:xfrm>
        </p:grpSpPr>
        <p:sp>
          <p:nvSpPr>
            <p:cNvPr id="108547" name="Rectangle 3">
              <a:extLst>
                <a:ext uri="{FF2B5EF4-FFF2-40B4-BE49-F238E27FC236}">
                  <a16:creationId xmlns:a16="http://schemas.microsoft.com/office/drawing/2014/main" id="{51C1D1AF-3A33-3042-AFFE-D1DE445B29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Transgendered Individuals</a:t>
              </a:r>
              <a:endParaRPr lang="en-US" altLang="en-US" sz="2400" dirty="0">
                <a:solidFill>
                  <a:schemeClr val="tx2"/>
                </a:solidFill>
              </a:endParaRPr>
            </a:p>
          </p:txBody>
        </p:sp>
        <p:grpSp>
          <p:nvGrpSpPr>
            <p:cNvPr id="108548" name="Group 45">
              <a:extLst>
                <a:ext uri="{FF2B5EF4-FFF2-40B4-BE49-F238E27FC236}">
                  <a16:creationId xmlns:a16="http://schemas.microsoft.com/office/drawing/2014/main" id="{36940432-EA96-5A41-9880-8967B22F72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" y="893"/>
              <a:ext cx="4419" cy="2753"/>
              <a:chOff x="642" y="893"/>
              <a:chExt cx="4419" cy="2753"/>
            </a:xfrm>
          </p:grpSpPr>
          <p:grpSp>
            <p:nvGrpSpPr>
              <p:cNvPr id="108549" name="Group 44">
                <a:extLst>
                  <a:ext uri="{FF2B5EF4-FFF2-40B4-BE49-F238E27FC236}">
                    <a16:creationId xmlns:a16="http://schemas.microsoft.com/office/drawing/2014/main" id="{9389321F-29AE-194D-92B3-F154C576F3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20" y="1169"/>
                <a:ext cx="2341" cy="2477"/>
                <a:chOff x="2720" y="1169"/>
                <a:chExt cx="2341" cy="2477"/>
              </a:xfrm>
            </p:grpSpPr>
            <p:sp>
              <p:nvSpPr>
                <p:cNvPr id="108553" name="Text Box 12">
                  <a:extLst>
                    <a:ext uri="{FF2B5EF4-FFF2-40B4-BE49-F238E27FC236}">
                      <a16:creationId xmlns:a16="http://schemas.microsoft.com/office/drawing/2014/main" id="{1FD8310F-2158-084D-91AE-B2D3262AA4C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01" y="1169"/>
                  <a:ext cx="2183" cy="4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 dirty="0">
                      <a:solidFill>
                        <a:schemeClr val="accent6"/>
                      </a:solidFill>
                    </a:rPr>
                    <a:t>Both individuals have websites to promote personal, family, and public awareness.</a:t>
                  </a:r>
                </a:p>
              </p:txBody>
            </p:sp>
            <p:grpSp>
              <p:nvGrpSpPr>
                <p:cNvPr id="108554" name="Group 43">
                  <a:extLst>
                    <a:ext uri="{FF2B5EF4-FFF2-40B4-BE49-F238E27FC236}">
                      <a16:creationId xmlns:a16="http://schemas.microsoft.com/office/drawing/2014/main" id="{4B110F60-2063-F74B-A611-20F019C8D1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20" y="1866"/>
                  <a:ext cx="2341" cy="1780"/>
                  <a:chOff x="2720" y="1866"/>
                  <a:chExt cx="2341" cy="1780"/>
                </a:xfrm>
              </p:grpSpPr>
              <p:sp>
                <p:nvSpPr>
                  <p:cNvPr id="108555" name="Text Box 11">
                    <a:extLst>
                      <a:ext uri="{FF2B5EF4-FFF2-40B4-BE49-F238E27FC236}">
                        <a16:creationId xmlns:a16="http://schemas.microsoft.com/office/drawing/2014/main" id="{8F9E1650-4B46-4146-BEB6-FB56B96B562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49" y="3382"/>
                    <a:ext cx="1879" cy="26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lnSpc>
                        <a:spcPct val="85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400" dirty="0"/>
                      <a:t>Loren Cameron</a:t>
                    </a:r>
                  </a:p>
                  <a:p>
                    <a:pPr algn="ctr" eaLnBrk="1" hangingPunct="1">
                      <a:lnSpc>
                        <a:spcPct val="85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100" dirty="0"/>
                      <a:t>https://www.channel.nationalgeographic.com</a:t>
                    </a:r>
                    <a:endParaRPr lang="en-US" altLang="en-US" sz="1800" dirty="0"/>
                  </a:p>
                </p:txBody>
              </p:sp>
              <p:pic>
                <p:nvPicPr>
                  <p:cNvPr id="108556" name="Picture 19" descr="2963_sexual-identity-4_04700300">
                    <a:extLst>
                      <a:ext uri="{FF2B5EF4-FFF2-40B4-BE49-F238E27FC236}">
                        <a16:creationId xmlns:a16="http://schemas.microsoft.com/office/drawing/2014/main" id="{44ADBA46-11C8-A14B-AFE5-787AF4A83F7E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720" y="1866"/>
                    <a:ext cx="2341" cy="149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08550" name="Group 26">
                <a:extLst>
                  <a:ext uri="{FF2B5EF4-FFF2-40B4-BE49-F238E27FC236}">
                    <a16:creationId xmlns:a16="http://schemas.microsoft.com/office/drawing/2014/main" id="{5FFF628F-4A8B-344B-9257-13A9656CCD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2" y="893"/>
                <a:ext cx="1511" cy="2301"/>
                <a:chOff x="642" y="1013"/>
                <a:chExt cx="1511" cy="2301"/>
              </a:xfrm>
            </p:grpSpPr>
            <p:sp>
              <p:nvSpPr>
                <p:cNvPr id="108551" name="Text Box 7">
                  <a:extLst>
                    <a:ext uri="{FF2B5EF4-FFF2-40B4-BE49-F238E27FC236}">
                      <a16:creationId xmlns:a16="http://schemas.microsoft.com/office/drawing/2014/main" id="{1E7FA3CD-E534-334C-AC9A-DEB5F78F2EB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22" y="3050"/>
                  <a:ext cx="1143" cy="26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400" dirty="0"/>
                    <a:t>Lynn Conway</a:t>
                  </a:r>
                </a:p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dirty="0"/>
                    <a:t>https://www.wikimedia.org</a:t>
                  </a:r>
                  <a:endParaRPr lang="en-US" altLang="en-US" sz="1800" dirty="0"/>
                </a:p>
              </p:txBody>
            </p:sp>
            <p:pic>
              <p:nvPicPr>
                <p:cNvPr id="108552" name="Picture 20" descr="Lynn_Conway_July_2006">
                  <a:extLst>
                    <a:ext uri="{FF2B5EF4-FFF2-40B4-BE49-F238E27FC236}">
                      <a16:creationId xmlns:a16="http://schemas.microsoft.com/office/drawing/2014/main" id="{D5E54442-9060-0E49-A488-E1857BB54B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" y="1013"/>
                  <a:ext cx="1511" cy="20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Slide Number Placeholder 5">
            <a:extLst>
              <a:ext uri="{FF2B5EF4-FFF2-40B4-BE49-F238E27FC236}">
                <a16:creationId xmlns:a16="http://schemas.microsoft.com/office/drawing/2014/main" id="{277A578F-653C-124D-91DE-5D913A9FE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B7C1717-35D9-C14F-B006-FDBA5EB1CF3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 dirty="0"/>
          </a:p>
        </p:txBody>
      </p:sp>
      <p:sp>
        <p:nvSpPr>
          <p:cNvPr id="110594" name="Rectangle 3">
            <a:extLst>
              <a:ext uri="{FF2B5EF4-FFF2-40B4-BE49-F238E27FC236}">
                <a16:creationId xmlns:a16="http://schemas.microsoft.com/office/drawing/2014/main" id="{40C7F6DF-26C3-EF45-9DFD-885198632D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788" y="44926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Comparisons</a:t>
            </a:r>
            <a:endParaRPr lang="en-US" altLang="en-US" sz="2800" dirty="0">
              <a:solidFill>
                <a:schemeClr val="tx2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79598D2-4D1D-FA48-9680-A86CF447A7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0106457"/>
              </p:ext>
            </p:extLst>
          </p:nvPr>
        </p:nvGraphicFramePr>
        <p:xfrm>
          <a:off x="1603375" y="1571804"/>
          <a:ext cx="5937250" cy="4024314"/>
        </p:xfrm>
        <a:graphic>
          <a:graphicData uri="http://schemas.openxmlformats.org/drawingml/2006/table">
            <a:tbl>
              <a:tblPr/>
              <a:tblGrid>
                <a:gridCol w="1187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Determinant</a:t>
                      </a:r>
                      <a:endParaRPr kumimoji="0" lang="en-US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Complete Androgen Insensitivity Syndrome</a:t>
                      </a:r>
                      <a:endParaRPr kumimoji="0" lang="en-US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Adrenogenital Syndrome (embryonic onset)</a:t>
                      </a:r>
                      <a:endParaRPr kumimoji="0" lang="en-US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Transgender Male-to-Female</a:t>
                      </a:r>
                      <a:endParaRPr kumimoji="0" lang="en-US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(pre-transition)</a:t>
                      </a:r>
                      <a:endParaRPr kumimoji="0" lang="en-US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Transgender</a:t>
                      </a:r>
                      <a:endParaRPr kumimoji="0" lang="en-US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Female-to-Male</a:t>
                      </a:r>
                      <a:endParaRPr kumimoji="0" lang="en-US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(pre-transition)</a:t>
                      </a:r>
                      <a:endParaRPr kumimoji="0" lang="en-US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Genetic/chromo-somal status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XY</a:t>
                      </a:r>
                      <a:endParaRPr kumimoji="0" lang="en-US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</a:t>
                      </a:r>
                      <a:endParaRPr kumimoji="0" lang="en-US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XY</a:t>
                      </a:r>
                      <a:endParaRPr kumimoji="0" lang="en-US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</a:t>
                      </a:r>
                      <a:endParaRPr kumimoji="0" lang="en-US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6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Hormonal</a:t>
                      </a:r>
                      <a:endParaRPr kumimoji="0" lang="en-US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(functioning steroid levels)</a:t>
                      </a:r>
                      <a:endParaRPr kumimoji="0" lang="en-US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Female</a:t>
                      </a:r>
                      <a:endParaRPr kumimoji="0" lang="en-US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Male</a:t>
                      </a:r>
                      <a:endParaRPr kumimoji="0" lang="en-US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Male</a:t>
                      </a:r>
                      <a:endParaRPr kumimoji="0" lang="en-US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Female</a:t>
                      </a:r>
                      <a:endParaRPr kumimoji="0" lang="en-US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Reproductive organs</a:t>
                      </a:r>
                      <a:endParaRPr kumimoji="0" lang="en-US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Underdeveloped male</a:t>
                      </a:r>
                      <a:endParaRPr kumimoji="0" lang="en-US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Underdeveloped female</a:t>
                      </a:r>
                      <a:endParaRPr kumimoji="0" lang="en-US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Male</a:t>
                      </a:r>
                      <a:endParaRPr kumimoji="0" lang="en-US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Female</a:t>
                      </a:r>
                      <a:endParaRPr kumimoji="0" lang="en-US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76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Secondary sexual characteristics</a:t>
                      </a:r>
                      <a:endParaRPr kumimoji="0" lang="en-US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Female</a:t>
                      </a:r>
                      <a:endParaRPr kumimoji="0" lang="en-US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Male</a:t>
                      </a:r>
                      <a:endParaRPr kumimoji="0" lang="en-US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Male</a:t>
                      </a:r>
                      <a:endParaRPr kumimoji="0" lang="en-US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Female</a:t>
                      </a:r>
                      <a:endParaRPr kumimoji="0" lang="en-US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9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Gender identity</a:t>
                      </a:r>
                      <a:endParaRPr kumimoji="0" lang="en-US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Female</a:t>
                      </a:r>
                      <a:endParaRPr kumimoji="0" lang="en-US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Female or Male</a:t>
                      </a:r>
                      <a:endParaRPr kumimoji="0" lang="en-US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Female</a:t>
                      </a:r>
                      <a:endParaRPr kumimoji="0" lang="en-US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Male</a:t>
                      </a:r>
                      <a:endParaRPr kumimoji="0" lang="en-US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9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Characteristic gender role</a:t>
                      </a:r>
                      <a:endParaRPr kumimoji="0" lang="en-US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Female</a:t>
                      </a:r>
                      <a:endParaRPr kumimoji="0" lang="en-US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Female or Male</a:t>
                      </a:r>
                      <a:endParaRPr kumimoji="0" lang="en-US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Female or Male</a:t>
                      </a:r>
                      <a:endParaRPr kumimoji="0" lang="en-US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Female or Male</a:t>
                      </a:r>
                      <a:endParaRPr kumimoji="0" lang="en-US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0645" name="Rectangle 6">
            <a:extLst>
              <a:ext uri="{FF2B5EF4-FFF2-40B4-BE49-F238E27FC236}">
                <a16:creationId xmlns:a16="http://schemas.microsoft.com/office/drawing/2014/main" id="{4943D0E3-FCDD-5C4C-A4C3-D7517F5F5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3375" y="1865313"/>
            <a:ext cx="18415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16666</TotalTime>
  <Words>2971</Words>
  <Application>Microsoft Macintosh PowerPoint</Application>
  <PresentationFormat>On-screen Show (4:3)</PresentationFormat>
  <Paragraphs>439</Paragraphs>
  <Slides>58</Slides>
  <Notes>58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2" baseType="lpstr">
      <vt:lpstr>Arial</vt:lpstr>
      <vt:lpstr>Calibri</vt:lpstr>
      <vt:lpstr>Times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Chris Jarosz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Introduction:  Biology Today Chapter 1</dc:title>
  <dc:creator>Chris Jarosz</dc:creator>
  <cp:lastModifiedBy>Microsoft Office User</cp:lastModifiedBy>
  <cp:revision>1176</cp:revision>
  <cp:lastPrinted>2007-09-02T16:52:17Z</cp:lastPrinted>
  <dcterms:created xsi:type="dcterms:W3CDTF">2007-08-12T19:19:03Z</dcterms:created>
  <dcterms:modified xsi:type="dcterms:W3CDTF">2022-12-10T15:50:59Z</dcterms:modified>
</cp:coreProperties>
</file>