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974" r:id="rId2"/>
    <p:sldId id="1035" r:id="rId3"/>
    <p:sldId id="1020" r:id="rId4"/>
    <p:sldId id="1021" r:id="rId5"/>
    <p:sldId id="1023" r:id="rId6"/>
    <p:sldId id="1022" r:id="rId7"/>
    <p:sldId id="1024" r:id="rId8"/>
    <p:sldId id="1026" r:id="rId9"/>
    <p:sldId id="1027" r:id="rId10"/>
    <p:sldId id="1028" r:id="rId11"/>
    <p:sldId id="1032" r:id="rId12"/>
    <p:sldId id="1029" r:id="rId13"/>
    <p:sldId id="1030" r:id="rId14"/>
    <p:sldId id="1033" r:id="rId15"/>
    <p:sldId id="103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720" y="168"/>
      </p:cViewPr>
      <p:guideLst>
        <p:guide orient="horz" pos="283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A702576-4A3B-594B-BDFE-E2CA9B4DE0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FCD42D7-F66B-7040-9E1F-38A0E6044C1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99178C9-498B-6C45-ADC4-1B4B2AA8B6F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CF062FDC-EB29-5948-B0F8-35D4A07047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78DE9B51-E4A0-0148-B664-6312C0B7826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364806F6-5B65-C64A-A318-D33C63594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035F5AD-D2FE-2443-B2CA-17B1066D196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6974A003-D25B-9D44-A4BB-BFDBA31486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FB6709-53FC-294F-848B-EB630ADB7C47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49F182B-5EEC-4141-9007-5EC732E98D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B11F684-AC63-7240-A8B8-46B5A838B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03D6C7D-508C-504B-BF34-D3EF88524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940D4B-7AB3-6141-A9DC-CE2C1ED2F68B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6147" name="Rectangle 1026">
            <a:extLst>
              <a:ext uri="{FF2B5EF4-FFF2-40B4-BE49-F238E27FC236}">
                <a16:creationId xmlns:a16="http://schemas.microsoft.com/office/drawing/2014/main" id="{EF2927AC-26F1-7045-AABB-16BB739FAB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1027">
            <a:extLst>
              <a:ext uri="{FF2B5EF4-FFF2-40B4-BE49-F238E27FC236}">
                <a16:creationId xmlns:a16="http://schemas.microsoft.com/office/drawing/2014/main" id="{3EDA6D4B-552D-FF4F-984F-3CF317A2E5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990DB83B-C3B3-5149-94C9-9ACA6AFFA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84CA37-806F-B44B-9BB9-471438731BC1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E8D7E73-EAF4-4D4E-B9FB-3062A91498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AE49BEA-ADB0-214E-8029-0E4045141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9DE13499-B03C-7E49-A5A8-16AD5FE366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79078D-714E-BA42-B2D4-3B1735B19569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F04E6D98-03AF-604D-BF2D-C8757AA90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C281BE9D-B7F3-F340-8964-6A7DC2C86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2455D2C6-1BAD-4540-AA3B-31F8386CF3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72973B-6D52-4A44-B9A7-F88A47A6E319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C536D75-0C90-1E4D-BD1D-DC7F60765A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511D7CE-6D90-C844-940C-B67F327A47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3486E42-3E27-8248-8615-DC12DFDFC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074FB5-B4A3-6946-A932-5B76DC386742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2AA90B9A-D872-CF45-BB5A-D42DE743C3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C7DDCB7F-25D8-C547-BBFB-C3B94BF09E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45FA226-EA68-3B48-BFFA-4CE746F49D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FAA983-7831-424A-A54D-69B19B8E744D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62C88FC-2599-564E-8FB7-22F863A3D7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52933B2-EF32-3C47-AE2B-516CC75349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F7B9CDA9-1DEA-1B49-B583-CE194DF0C5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9EDB2F-BCFB-4D4C-B164-D6EEFBDFF051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402A780-5CBF-D94D-A012-CD554039DB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A441FF2-BB41-424B-9F9B-043C3036F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DC6A114-9F39-2F41-8E95-C28F136525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25567E-8C35-8246-938D-9DF629517C66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657F35E8-E826-874B-A64D-ED7B869114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F9BE829-2D68-604B-A581-2829CD770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EF43262-2E34-114C-B958-8D03350E01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24EC89-ABB4-334D-A11D-012517762CF7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5425FB49-B68B-1F4D-878E-BC99D341F1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CBEFC4F9-E4A6-834D-8DE1-25CE808D8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4B954B25-836A-E545-9E23-D3814767E7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AE2B65-7EBB-EF4A-8C68-1965C0F4B004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C17329D-1955-C044-83FF-7C160B5863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A5C300F4-DCDA-C34F-A24A-F8E682C56E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578FD03A-029D-744F-B9F1-286D66A489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2FF104-61A3-7846-8549-FEF92AF3C3B9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5CAA2A8-8800-1046-BC9E-9F395F5E84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DA63718F-3803-2A44-BA7D-FA434BEB7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C7344BAE-EC31-364A-9E15-01837036D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176D62-CE47-A942-8EDD-235AA8FE37D1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92C4127-CE0D-DB48-B4F6-6DC5EDCA3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041FAA50-CBCB-1A43-8B61-C6816829B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8291C768-398A-DD47-91EE-62F57793A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592602-3481-E740-B261-D875463BA8E6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FF75979-6EE2-4B49-A119-CB9FECDE3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055BDA44-3F4A-2947-BECB-9F78CCC58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94E63F82-8E8B-F14C-9D92-9F06FAE1EC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462CD4-E893-8746-8FAB-829D84543238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BAEBE933-182D-C34C-A97A-729B967257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B06B008-DE28-594A-9E06-BD8CF1AA8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ABD50F-446E-3643-BF9A-7DFBA9168B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5D0B38-8ED9-7E49-9F70-8560A11FC8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F57968-99F1-A142-B7F3-23510F1891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72F09-C23D-7941-A7B7-E469B13A2C9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917884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30AA24-CC58-CA43-B466-9CCE086B2E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6EE2E7-0BF4-E94D-BC4B-1567724742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2A3924-40DF-8843-9AF8-3C5F57AB7E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1A99ED-D1B1-4A4A-9FFB-E351D901E77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64583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7D8C41-F403-FE4F-9FDA-68B27ECF70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20A9CD-FF21-3541-88D8-296DF6F3E7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F8DC3A-4987-0A46-801E-0ADD598B2A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65F5C0-0BDB-E047-820E-0D90B8D1885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554919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CFB2D2-DB55-0A40-8C30-300468443D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43DECA-D7D7-9844-B366-CB01D1018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38E39F-FF81-FA49-8403-4B8F46ECD8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E8669-E834-2047-8EC4-23BED871D4E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435190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F6C8759-16D3-F145-A8F8-2544346E49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7E32523-819C-B346-82E9-D8013D361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339BB3D-5EBD-5A43-B841-B0EE9875E5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5DF0A9-7C48-9B46-9A75-7FFF469E869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49404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E9EB8C9-030B-ED4A-8BDC-A2D2D95875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E6CBC91-78F5-C442-BAE6-33F1EE84BB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FBFB321-F1A3-D247-845B-3B0F3DC16C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E544A-FBA5-A047-9494-913C7E5F943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279233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CAEA417-26C1-4C4E-90A5-379E1E08DB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F6EA520-D6C0-7A45-8B3A-F2ED7FA4D3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92C0B6-938F-F441-AF8D-04B6F4E6EA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CF934-1454-A04D-B5E8-54E3113EC55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899011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F9A389-66B4-734C-BB74-05672E772F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8C4BBB-3790-684D-A6EC-097FD72FD0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30AB1B-BDAE-8A48-B476-E61160FD04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894026-30A6-7E41-89C8-129CD5015D6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912375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82C32-1AE3-1B41-8D04-567E1C3279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30CB05-B0C0-F041-9811-4AE2B715E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CB1A0F-1011-7E41-9D76-9272B35DC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7D47D-1865-1847-A8A5-B908C7DB551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32026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F56D21-9896-734B-8EA6-7935693DB3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333C2B-B718-144F-95E5-FFE8A8B707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5C913E-F00E-274A-8CF9-5964083AC5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58234F-B58D-3840-B5AA-6FA50461453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29848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80E757-F276-654F-A158-E33FEF3C20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B769C0-1BCF-4F4D-B3BF-FAD0E7627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C682AF-895B-B145-BE7A-E3A29AE18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31166-BF9E-474B-8387-944749AE6B5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09465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5C33628-28A3-7242-AC69-837DE6F01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C34F05B-7BB1-5E40-B8BE-3CFD53C3C0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D6471D7-CD42-CB4D-867A-895A8C10990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3E00A-11C6-F04C-A4D5-4A7BDA1B19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E363455-858D-F64A-B184-33B2F041D7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85B8A8-8027-1144-983F-AC9EF23EB0D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yoclinic.org/diseases-conditions/prostate-cancer/symptoms-causes/syc-2035308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9">
            <a:extLst>
              <a:ext uri="{FF2B5EF4-FFF2-40B4-BE49-F238E27FC236}">
                <a16:creationId xmlns:a16="http://schemas.microsoft.com/office/drawing/2014/main" id="{44BA4F7C-04A7-BD4D-85BB-B4071F1247FA}"/>
              </a:ext>
            </a:extLst>
          </p:cNvPr>
          <p:cNvGrpSpPr>
            <a:grpSpLocks/>
          </p:cNvGrpSpPr>
          <p:nvPr/>
        </p:nvGrpSpPr>
        <p:grpSpPr bwMode="auto">
          <a:xfrm>
            <a:off x="2446338" y="1998663"/>
            <a:ext cx="4249737" cy="3790951"/>
            <a:chOff x="1541" y="1259"/>
            <a:chExt cx="2677" cy="2388"/>
          </a:xfrm>
        </p:grpSpPr>
        <p:sp>
          <p:nvSpPr>
            <p:cNvPr id="3075" name="Text Box 20">
              <a:extLst>
                <a:ext uri="{FF2B5EF4-FFF2-40B4-BE49-F238E27FC236}">
                  <a16:creationId xmlns:a16="http://schemas.microsoft.com/office/drawing/2014/main" id="{50B8B751-ABE0-1749-9777-B1400DDF3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" y="1259"/>
              <a:ext cx="2677" cy="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</a:pPr>
              <a:r>
                <a:rPr lang="en-US" altLang="en-US" sz="3200" dirty="0">
                  <a:solidFill>
                    <a:srgbClr val="333333"/>
                  </a:solidFill>
                </a:rPr>
                <a:t>Reproductive Systems</a:t>
              </a:r>
              <a:br>
                <a:rPr lang="en-US" altLang="en-US" sz="3200" dirty="0">
                  <a:solidFill>
                    <a:srgbClr val="333333"/>
                  </a:solidFill>
                </a:rPr>
              </a:br>
              <a:r>
                <a:rPr lang="en-US" altLang="en-US" sz="2800" dirty="0">
                  <a:solidFill>
                    <a:srgbClr val="333333"/>
                  </a:solidFill>
                </a:rPr>
                <a:t>Age-Related Changes</a:t>
              </a:r>
            </a:p>
          </p:txBody>
        </p:sp>
        <p:grpSp>
          <p:nvGrpSpPr>
            <p:cNvPr id="3076" name="Group 36">
              <a:extLst>
                <a:ext uri="{FF2B5EF4-FFF2-40B4-BE49-F238E27FC236}">
                  <a16:creationId xmlns:a16="http://schemas.microsoft.com/office/drawing/2014/main" id="{CA3C6CF5-CA2A-0442-9283-102F12386B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3" y="2355"/>
              <a:ext cx="2075" cy="1292"/>
              <a:chOff x="1883" y="2355"/>
              <a:chExt cx="2075" cy="1292"/>
            </a:xfrm>
          </p:grpSpPr>
          <p:pic>
            <p:nvPicPr>
              <p:cNvPr id="3077" name="Picture 29" descr="aging_full">
                <a:extLst>
                  <a:ext uri="{FF2B5EF4-FFF2-40B4-BE49-F238E27FC236}">
                    <a16:creationId xmlns:a16="http://schemas.microsoft.com/office/drawing/2014/main" id="{89E2AE7B-02EF-B740-BD9B-2271E4A326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3" y="2355"/>
                <a:ext cx="2004" cy="1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78" name="Text Box 30">
                <a:extLst>
                  <a:ext uri="{FF2B5EF4-FFF2-40B4-BE49-F238E27FC236}">
                    <a16:creationId xmlns:a16="http://schemas.microsoft.com/office/drawing/2014/main" id="{CE789B7F-925F-B44C-98B7-D1D42DFF27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60" y="3482"/>
                <a:ext cx="1098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dirty="0"/>
                  <a:t>https://www.edkashi.com</a:t>
                </a:r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54C511F-29D5-4D4D-BE38-601441132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43686B-4AB3-8648-9634-ED00AC3189CE}" type="slidenum">
              <a:rPr lang="en-US" altLang="en-US"/>
              <a:pPr/>
              <a:t>2</a:t>
            </a:fld>
            <a:endParaRPr lang="en-US" altLang="en-US" dirty="0"/>
          </a:p>
        </p:txBody>
      </p:sp>
      <p:grpSp>
        <p:nvGrpSpPr>
          <p:cNvPr id="5123" name="Group 1026">
            <a:extLst>
              <a:ext uri="{FF2B5EF4-FFF2-40B4-BE49-F238E27FC236}">
                <a16:creationId xmlns:a16="http://schemas.microsoft.com/office/drawing/2014/main" id="{EAF98285-1501-9941-85CE-2A410B4DC97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5124" name="Group 1027">
              <a:extLst>
                <a:ext uri="{FF2B5EF4-FFF2-40B4-BE49-F238E27FC236}">
                  <a16:creationId xmlns:a16="http://schemas.microsoft.com/office/drawing/2014/main" id="{61A827AB-F6F5-D24A-A0FE-F24ACBE8F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5127" name="Rectangle 1028">
                <a:extLst>
                  <a:ext uri="{FF2B5EF4-FFF2-40B4-BE49-F238E27FC236}">
                    <a16:creationId xmlns:a16="http://schemas.microsoft.com/office/drawing/2014/main" id="{419516D7-E242-4B45-BABF-3D452A23D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8" name="Rectangle 1029">
                <a:extLst>
                  <a:ext uri="{FF2B5EF4-FFF2-40B4-BE49-F238E27FC236}">
                    <a16:creationId xmlns:a16="http://schemas.microsoft.com/office/drawing/2014/main" id="{40387987-2D44-9446-A4C3-D5B055418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9" name="Rectangle 1030">
                <a:extLst>
                  <a:ext uri="{FF2B5EF4-FFF2-40B4-BE49-F238E27FC236}">
                    <a16:creationId xmlns:a16="http://schemas.microsoft.com/office/drawing/2014/main" id="{8444305D-CCED-8A4B-BCD2-F9F19BAE9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0" name="Rectangle 1031">
                <a:extLst>
                  <a:ext uri="{FF2B5EF4-FFF2-40B4-BE49-F238E27FC236}">
                    <a16:creationId xmlns:a16="http://schemas.microsoft.com/office/drawing/2014/main" id="{FEF98652-F8B6-0F42-A74A-332533FC16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1" name="Text Box 1032">
                <a:extLst>
                  <a:ext uri="{FF2B5EF4-FFF2-40B4-BE49-F238E27FC236}">
                    <a16:creationId xmlns:a16="http://schemas.microsoft.com/office/drawing/2014/main" id="{3CBDEDA5-FDA4-E94A-AFC2-AC3E2F50D8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14th edition</a:t>
                </a:r>
              </a:p>
            </p:txBody>
          </p:sp>
          <p:sp>
            <p:nvSpPr>
              <p:cNvPr id="5132" name="Text Box 1033">
                <a:extLst>
                  <a:ext uri="{FF2B5EF4-FFF2-40B4-BE49-F238E27FC236}">
                    <a16:creationId xmlns:a16="http://schemas.microsoft.com/office/drawing/2014/main" id="{136D1DDE-B13F-DA49-8550-EB287C4F5D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13th edition</a:t>
                </a:r>
              </a:p>
            </p:txBody>
          </p:sp>
          <p:sp>
            <p:nvSpPr>
              <p:cNvPr id="5133" name="Text Box 1034">
                <a:extLst>
                  <a:ext uri="{FF2B5EF4-FFF2-40B4-BE49-F238E27FC236}">
                    <a16:creationId xmlns:a16="http://schemas.microsoft.com/office/drawing/2014/main" id="{A1E8CAF0-B52E-1342-B67A-E4CDB38D22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12th edition</a:t>
                </a:r>
              </a:p>
            </p:txBody>
          </p:sp>
          <p:sp>
            <p:nvSpPr>
              <p:cNvPr id="5134" name="Text Box 1035">
                <a:extLst>
                  <a:ext uri="{FF2B5EF4-FFF2-40B4-BE49-F238E27FC236}">
                    <a16:creationId xmlns:a16="http://schemas.microsoft.com/office/drawing/2014/main" id="{743C3D57-CC06-AF41-A1F9-2698B7ABA3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Same figure or table reference in all three editions</a:t>
                </a:r>
              </a:p>
            </p:txBody>
          </p:sp>
        </p:grpSp>
        <p:sp>
          <p:nvSpPr>
            <p:cNvPr id="5125" name="Rectangle 1036">
              <a:extLst>
                <a:ext uri="{FF2B5EF4-FFF2-40B4-BE49-F238E27FC236}">
                  <a16:creationId xmlns:a16="http://schemas.microsoft.com/office/drawing/2014/main" id="{CA10D531-97E3-1A4A-AAD5-2C132F99E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  <a:spcAft>
                  <a:spcPct val="50000"/>
                </a:spcAft>
              </a:pPr>
              <a:r>
                <a:rPr lang="en-US" altLang="en-US" sz="200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5126" name="Rectangle 1037">
              <a:extLst>
                <a:ext uri="{FF2B5EF4-FFF2-40B4-BE49-F238E27FC236}">
                  <a16:creationId xmlns:a16="http://schemas.microsoft.com/office/drawing/2014/main" id="{A6EA11C3-34B8-694A-A13C-8E16042DD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7321BBAA-89A1-6E43-8580-B4A64522F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A14759-4D75-BF48-9376-F8E0755AF09A}" type="slidenum">
              <a:rPr lang="en-US" altLang="en-US"/>
              <a:pPr/>
              <a:t>3</a:t>
            </a:fld>
            <a:endParaRPr lang="en-US" altLang="en-US" dirty="0"/>
          </a:p>
        </p:txBody>
      </p:sp>
      <p:grpSp>
        <p:nvGrpSpPr>
          <p:cNvPr id="7171" name="Group 47">
            <a:extLst>
              <a:ext uri="{FF2B5EF4-FFF2-40B4-BE49-F238E27FC236}">
                <a16:creationId xmlns:a16="http://schemas.microsoft.com/office/drawing/2014/main" id="{3A4C14CA-1F93-E745-9A82-17E1C53A7CE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81F70A6E-55C6-C74A-8DF0-BA80AF30F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Hormonal Changes 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7173" name="Group 22">
              <a:extLst>
                <a:ext uri="{FF2B5EF4-FFF2-40B4-BE49-F238E27FC236}">
                  <a16:creationId xmlns:a16="http://schemas.microsoft.com/office/drawing/2014/main" id="{F192066D-9BF3-164B-9B28-E218A2B4B4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83" cy="1960"/>
              <a:chOff x="515" y="970"/>
              <a:chExt cx="4783" cy="1960"/>
            </a:xfrm>
          </p:grpSpPr>
          <p:sp>
            <p:nvSpPr>
              <p:cNvPr id="7184" name="Text Box 6">
                <a:extLst>
                  <a:ext uri="{FF2B5EF4-FFF2-40B4-BE49-F238E27FC236}">
                    <a16:creationId xmlns:a16="http://schemas.microsoft.com/office/drawing/2014/main" id="{5ED41207-D28B-B64B-895E-F2158D2676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83" cy="1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female and male reproductive systems remain in a juvenile state during the first decade of life.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Hormonal changes initiated by the hypothalamus and anterior pituitary begin to occur at about age ten.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Puberty is the period when secondary sexual characteristics begin to develop and the potential for sexual reproduction is reached in males and females.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age of puberty onset and its duration varies considerably among children.</a:t>
                </a:r>
              </a:p>
            </p:txBody>
          </p:sp>
          <p:sp>
            <p:nvSpPr>
              <p:cNvPr id="7185" name="Text Box 8">
                <a:extLst>
                  <a:ext uri="{FF2B5EF4-FFF2-40B4-BE49-F238E27FC236}">
                    <a16:creationId xmlns:a16="http://schemas.microsoft.com/office/drawing/2014/main" id="{61320FE9-B802-934E-9E1F-9F5ACB21BA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2565"/>
                <a:ext cx="2196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Juvenile state = not fully grown or developed.</a:t>
                </a:r>
              </a:p>
            </p:txBody>
          </p:sp>
        </p:grpSp>
        <p:grpSp>
          <p:nvGrpSpPr>
            <p:cNvPr id="7174" name="Group 37">
              <a:extLst>
                <a:ext uri="{FF2B5EF4-FFF2-40B4-BE49-F238E27FC236}">
                  <a16:creationId xmlns:a16="http://schemas.microsoft.com/office/drawing/2014/main" id="{9C64B03D-8ED4-4449-910C-CA90A7B06E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7175" name="Group 38">
                <a:extLst>
                  <a:ext uri="{FF2B5EF4-FFF2-40B4-BE49-F238E27FC236}">
                    <a16:creationId xmlns:a16="http://schemas.microsoft.com/office/drawing/2014/main" id="{06AECA58-7D7B-934E-95DD-79173929C6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7182" name="Rectangle 39">
                  <a:extLst>
                    <a:ext uri="{FF2B5EF4-FFF2-40B4-BE49-F238E27FC236}">
                      <a16:creationId xmlns:a16="http://schemas.microsoft.com/office/drawing/2014/main" id="{7C01E7D1-DD1C-F742-85F3-1CE438CCA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183" name="Text Box 40">
                  <a:extLst>
                    <a:ext uri="{FF2B5EF4-FFF2-40B4-BE49-F238E27FC236}">
                      <a16:creationId xmlns:a16="http://schemas.microsoft.com/office/drawing/2014/main" id="{2C1D3A7D-C298-424B-B56A-CEE73CCDCA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176" name="Group 41">
                <a:extLst>
                  <a:ext uri="{FF2B5EF4-FFF2-40B4-BE49-F238E27FC236}">
                    <a16:creationId xmlns:a16="http://schemas.microsoft.com/office/drawing/2014/main" id="{2FD2F085-4CCA-B84D-AD90-6196AB6354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7180" name="Rectangle 42">
                  <a:extLst>
                    <a:ext uri="{FF2B5EF4-FFF2-40B4-BE49-F238E27FC236}">
                      <a16:creationId xmlns:a16="http://schemas.microsoft.com/office/drawing/2014/main" id="{44CF5625-02A1-7F4D-B34B-57CFAADC7C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181" name="Text Box 43">
                  <a:extLst>
                    <a:ext uri="{FF2B5EF4-FFF2-40B4-BE49-F238E27FC236}">
                      <a16:creationId xmlns:a16="http://schemas.microsoft.com/office/drawing/2014/main" id="{C0C06886-CDCF-B644-B444-E10DD47D63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7177" name="Group 44">
                <a:extLst>
                  <a:ext uri="{FF2B5EF4-FFF2-40B4-BE49-F238E27FC236}">
                    <a16:creationId xmlns:a16="http://schemas.microsoft.com/office/drawing/2014/main" id="{B28DC280-AD44-A643-9697-ADDBA938AB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7178" name="Rectangle 45">
                  <a:extLst>
                    <a:ext uri="{FF2B5EF4-FFF2-40B4-BE49-F238E27FC236}">
                      <a16:creationId xmlns:a16="http://schemas.microsoft.com/office/drawing/2014/main" id="{4A8B3571-CD66-2F4D-B202-02768AF21B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7179" name="Text Box 46">
                  <a:extLst>
                    <a:ext uri="{FF2B5EF4-FFF2-40B4-BE49-F238E27FC236}">
                      <a16:creationId xmlns:a16="http://schemas.microsoft.com/office/drawing/2014/main" id="{770ECCDC-AC26-364B-AD49-B52C2660C73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8778C642-2439-044A-948A-AEBBB367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A66FBD-5E01-0743-A16C-D37A863716EF}" type="slidenum">
              <a:rPr lang="en-US" altLang="en-US"/>
              <a:pPr/>
              <a:t>4</a:t>
            </a:fld>
            <a:endParaRPr lang="en-US" altLang="en-US" dirty="0"/>
          </a:p>
        </p:txBody>
      </p:sp>
      <p:grpSp>
        <p:nvGrpSpPr>
          <p:cNvPr id="9219" name="Group 56">
            <a:extLst>
              <a:ext uri="{FF2B5EF4-FFF2-40B4-BE49-F238E27FC236}">
                <a16:creationId xmlns:a16="http://schemas.microsoft.com/office/drawing/2014/main" id="{79586ECB-0F4B-DC43-89AC-41EB9D814150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447675"/>
            <a:ext cx="8229600" cy="5718175"/>
            <a:chOff x="299" y="282"/>
            <a:chExt cx="5184" cy="3602"/>
          </a:xfrm>
        </p:grpSpPr>
        <p:sp>
          <p:nvSpPr>
            <p:cNvPr id="9220" name="Rectangle 2">
              <a:extLst>
                <a:ext uri="{FF2B5EF4-FFF2-40B4-BE49-F238E27FC236}">
                  <a16:creationId xmlns:a16="http://schemas.microsoft.com/office/drawing/2014/main" id="{C0745F5D-DB54-0948-8C4A-57F07769F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Hormonal Control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9221" name="Group 28">
              <a:extLst>
                <a:ext uri="{FF2B5EF4-FFF2-40B4-BE49-F238E27FC236}">
                  <a16:creationId xmlns:a16="http://schemas.microsoft.com/office/drawing/2014/main" id="{A240A8B0-E661-0C44-A860-2419DC93BE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6" y="970"/>
              <a:ext cx="4719" cy="2325"/>
              <a:chOff x="515" y="970"/>
              <a:chExt cx="4719" cy="2325"/>
            </a:xfrm>
          </p:grpSpPr>
          <p:sp>
            <p:nvSpPr>
              <p:cNvPr id="9232" name="Text Box 6">
                <a:extLst>
                  <a:ext uri="{FF2B5EF4-FFF2-40B4-BE49-F238E27FC236}">
                    <a16:creationId xmlns:a16="http://schemas.microsoft.com/office/drawing/2014/main" id="{5D0E988B-F0B2-414F-AC90-89A164AB07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19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FSH and LH secretions from the anterior pituitary are regulated by gonadotropin releasing hormone (GnRH) from the hypothalamus.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Although the release of GnRH at puberty is not yet fully understood, the hormone, leptin may have a role in this process.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Prior to onset of puberty, the blood level of leptin rises as the amount of adipose tissue increases.</a:t>
                </a:r>
              </a:p>
            </p:txBody>
          </p:sp>
          <p:sp>
            <p:nvSpPr>
              <p:cNvPr id="9233" name="Text Box 7">
                <a:extLst>
                  <a:ext uri="{FF2B5EF4-FFF2-40B4-BE49-F238E27FC236}">
                    <a16:creationId xmlns:a16="http://schemas.microsoft.com/office/drawing/2014/main" id="{5710920C-F900-514F-8C5E-8CBE08734F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5" y="2114"/>
                <a:ext cx="3018" cy="1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Leptin = a protein hormone synthesized in adipose tissue that has a role in regulating metabolism and appetite.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Adipose tissue = composed of adipoctyes specialized for the storage of triglycerides.  The tissue forms soft pads between organs for support, protection, and insulation.</a:t>
                </a:r>
              </a:p>
            </p:txBody>
          </p:sp>
        </p:grpSp>
        <p:grpSp>
          <p:nvGrpSpPr>
            <p:cNvPr id="9222" name="Group 46">
              <a:extLst>
                <a:ext uri="{FF2B5EF4-FFF2-40B4-BE49-F238E27FC236}">
                  <a16:creationId xmlns:a16="http://schemas.microsoft.com/office/drawing/2014/main" id="{E0570BC2-F20E-5045-9300-061A8E30C2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9223" name="Group 47">
                <a:extLst>
                  <a:ext uri="{FF2B5EF4-FFF2-40B4-BE49-F238E27FC236}">
                    <a16:creationId xmlns:a16="http://schemas.microsoft.com/office/drawing/2014/main" id="{DE39C0D7-A2C7-5C49-9503-4AE321C2C7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9230" name="Rectangle 48">
                  <a:extLst>
                    <a:ext uri="{FF2B5EF4-FFF2-40B4-BE49-F238E27FC236}">
                      <a16:creationId xmlns:a16="http://schemas.microsoft.com/office/drawing/2014/main" id="{22551EFF-06C9-4543-A19E-00B084DA2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31" name="Text Box 49">
                  <a:extLst>
                    <a:ext uri="{FF2B5EF4-FFF2-40B4-BE49-F238E27FC236}">
                      <a16:creationId xmlns:a16="http://schemas.microsoft.com/office/drawing/2014/main" id="{00E276DD-0F26-7A4D-9226-5A1A5CD2E9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9224" name="Group 50">
                <a:extLst>
                  <a:ext uri="{FF2B5EF4-FFF2-40B4-BE49-F238E27FC236}">
                    <a16:creationId xmlns:a16="http://schemas.microsoft.com/office/drawing/2014/main" id="{CE011C89-A706-0743-BDDB-EB44A35F5C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9228" name="Rectangle 51">
                  <a:extLst>
                    <a:ext uri="{FF2B5EF4-FFF2-40B4-BE49-F238E27FC236}">
                      <a16:creationId xmlns:a16="http://schemas.microsoft.com/office/drawing/2014/main" id="{FB4A2328-33AF-1346-BCA3-638BCCBC8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29" name="Text Box 52">
                  <a:extLst>
                    <a:ext uri="{FF2B5EF4-FFF2-40B4-BE49-F238E27FC236}">
                      <a16:creationId xmlns:a16="http://schemas.microsoft.com/office/drawing/2014/main" id="{78AAA0F1-EB83-A34E-913E-2250D040C4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9225" name="Group 53">
                <a:extLst>
                  <a:ext uri="{FF2B5EF4-FFF2-40B4-BE49-F238E27FC236}">
                    <a16:creationId xmlns:a16="http://schemas.microsoft.com/office/drawing/2014/main" id="{4AEC3A34-64DC-DC40-A169-0A01134C39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9226" name="Rectangle 54">
                  <a:extLst>
                    <a:ext uri="{FF2B5EF4-FFF2-40B4-BE49-F238E27FC236}">
                      <a16:creationId xmlns:a16="http://schemas.microsoft.com/office/drawing/2014/main" id="{52E6E33A-61F6-5544-B3D0-C22B2F41FF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27" name="Text Box 55">
                  <a:extLst>
                    <a:ext uri="{FF2B5EF4-FFF2-40B4-BE49-F238E27FC236}">
                      <a16:creationId xmlns:a16="http://schemas.microsoft.com/office/drawing/2014/main" id="{030E2A00-D52F-7C47-A096-93C139B3E4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3F57DD42-BFB0-6341-9A95-2BB47795E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DD4A36-951E-BC48-97C7-0C7D90BCF255}" type="slidenum">
              <a:rPr lang="en-US" altLang="en-US"/>
              <a:pPr/>
              <a:t>5</a:t>
            </a:fld>
            <a:endParaRPr lang="en-US" altLang="en-US" dirty="0"/>
          </a:p>
        </p:txBody>
      </p:sp>
      <p:grpSp>
        <p:nvGrpSpPr>
          <p:cNvPr id="11267" name="Group 33">
            <a:extLst>
              <a:ext uri="{FF2B5EF4-FFF2-40B4-BE49-F238E27FC236}">
                <a16:creationId xmlns:a16="http://schemas.microsoft.com/office/drawing/2014/main" id="{B742282B-C486-3C46-BEDA-7308D057DC23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11268" name="Rectangle 2">
              <a:extLst>
                <a:ext uri="{FF2B5EF4-FFF2-40B4-BE49-F238E27FC236}">
                  <a16:creationId xmlns:a16="http://schemas.microsoft.com/office/drawing/2014/main" id="{3F1FD3C8-2DCE-B347-BB47-EACE9B270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Hormonal Control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200" dirty="0">
                <a:solidFill>
                  <a:schemeClr val="tx2"/>
                </a:solidFill>
              </a:endParaRPr>
            </a:p>
          </p:txBody>
        </p:sp>
        <p:sp>
          <p:nvSpPr>
            <p:cNvPr id="11269" name="Text Box 6">
              <a:extLst>
                <a:ext uri="{FF2B5EF4-FFF2-40B4-BE49-F238E27FC236}">
                  <a16:creationId xmlns:a16="http://schemas.microsoft.com/office/drawing/2014/main" id="{D186F1E8-B0F1-C64A-9118-0E85BFF45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39" cy="1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hypothalamus and anterior pituitary both have leptin receptors.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Leptin may signal the hypothalamus that long-term energy stores in the adipose tissue (triglycerides) are sufficient so that reproductive structures can mature at puberty.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GnRH is secreted by the hypothalamus, and FSH and LH from the anterior pituitary, which stimulate the gonads in females and males.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ovaries secrete estrogens (estradiol and estriol), and the testes secrete androgens (testosterone) along with small amounts of estro-gens.</a:t>
              </a:r>
            </a:p>
          </p:txBody>
        </p:sp>
        <p:grpSp>
          <p:nvGrpSpPr>
            <p:cNvPr id="11270" name="Group 32">
              <a:extLst>
                <a:ext uri="{FF2B5EF4-FFF2-40B4-BE49-F238E27FC236}">
                  <a16:creationId xmlns:a16="http://schemas.microsoft.com/office/drawing/2014/main" id="{603210C2-B34C-EC47-90FD-5DABED8804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1271" name="Group 31">
                <a:extLst>
                  <a:ext uri="{FF2B5EF4-FFF2-40B4-BE49-F238E27FC236}">
                    <a16:creationId xmlns:a16="http://schemas.microsoft.com/office/drawing/2014/main" id="{A07CACDA-E87D-B14B-A72D-54E60AB388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1278" name="Rectangle 18">
                  <a:extLst>
                    <a:ext uri="{FF2B5EF4-FFF2-40B4-BE49-F238E27FC236}">
                      <a16:creationId xmlns:a16="http://schemas.microsoft.com/office/drawing/2014/main" id="{838F8191-3FC4-4841-9FF0-56F7E21604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1279" name="Text Box 21">
                  <a:extLst>
                    <a:ext uri="{FF2B5EF4-FFF2-40B4-BE49-F238E27FC236}">
                      <a16:creationId xmlns:a16="http://schemas.microsoft.com/office/drawing/2014/main" id="{C1D1D776-D678-BE4B-B764-E9173BD5FD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1272" name="Group 25">
                <a:extLst>
                  <a:ext uri="{FF2B5EF4-FFF2-40B4-BE49-F238E27FC236}">
                    <a16:creationId xmlns:a16="http://schemas.microsoft.com/office/drawing/2014/main" id="{C4BD8955-D24C-7841-BF7C-6411D45818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1276" name="Rectangle 26">
                  <a:extLst>
                    <a:ext uri="{FF2B5EF4-FFF2-40B4-BE49-F238E27FC236}">
                      <a16:creationId xmlns:a16="http://schemas.microsoft.com/office/drawing/2014/main" id="{12BD3CBA-AE58-004A-8D70-37823B5417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1277" name="Text Box 27">
                  <a:extLst>
                    <a:ext uri="{FF2B5EF4-FFF2-40B4-BE49-F238E27FC236}">
                      <a16:creationId xmlns:a16="http://schemas.microsoft.com/office/drawing/2014/main" id="{07EE0461-9E34-D443-956E-054526DDEE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1273" name="Group 28">
                <a:extLst>
                  <a:ext uri="{FF2B5EF4-FFF2-40B4-BE49-F238E27FC236}">
                    <a16:creationId xmlns:a16="http://schemas.microsoft.com/office/drawing/2014/main" id="{D8C02393-DA3F-EB4C-8573-27C17B325C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1274" name="Rectangle 29">
                  <a:extLst>
                    <a:ext uri="{FF2B5EF4-FFF2-40B4-BE49-F238E27FC236}">
                      <a16:creationId xmlns:a16="http://schemas.microsoft.com/office/drawing/2014/main" id="{F2F517A7-A24C-014A-BE3F-2920A178F7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1275" name="Text Box 30">
                  <a:extLst>
                    <a:ext uri="{FF2B5EF4-FFF2-40B4-BE49-F238E27FC236}">
                      <a16:creationId xmlns:a16="http://schemas.microsoft.com/office/drawing/2014/main" id="{BF2EB784-470E-3A49-A0FD-78728CA7FE2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1A32B06A-245D-0E49-87A9-8E51B52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196498-DCE9-7245-8729-E682F8D0F926}" type="slidenum">
              <a:rPr lang="en-US" altLang="en-US"/>
              <a:pPr/>
              <a:t>6</a:t>
            </a:fld>
            <a:endParaRPr lang="en-US" altLang="en-US" dirty="0"/>
          </a:p>
        </p:txBody>
      </p:sp>
      <p:grpSp>
        <p:nvGrpSpPr>
          <p:cNvPr id="13315" name="Group 31">
            <a:extLst>
              <a:ext uri="{FF2B5EF4-FFF2-40B4-BE49-F238E27FC236}">
                <a16:creationId xmlns:a16="http://schemas.microsoft.com/office/drawing/2014/main" id="{915E78C6-45EE-9647-A8AB-9DBBE0F6180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3316" name="Rectangle 2">
              <a:extLst>
                <a:ext uri="{FF2B5EF4-FFF2-40B4-BE49-F238E27FC236}">
                  <a16:creationId xmlns:a16="http://schemas.microsoft.com/office/drawing/2014/main" id="{01A39E35-978D-1F4D-8D2B-9BD97C88F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Hormonal Control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200" dirty="0">
                <a:solidFill>
                  <a:schemeClr val="tx2"/>
                </a:solidFill>
              </a:endParaRPr>
            </a:p>
          </p:txBody>
        </p:sp>
        <p:sp>
          <p:nvSpPr>
            <p:cNvPr id="13317" name="Text Box 6">
              <a:extLst>
                <a:ext uri="{FF2B5EF4-FFF2-40B4-BE49-F238E27FC236}">
                  <a16:creationId xmlns:a16="http://schemas.microsoft.com/office/drawing/2014/main" id="{1F20C1CA-AA21-9348-AFEA-978760AA6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07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onset of puberty coincides with pulses of FSH and LH secretions from the anterior pituitary.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Most of these pulses initially occur during sleep—they may also occur more frequently during the day as puberty progresses.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pulse frequency increases over a period of three to four years until an adult pattern of hormonal release is established.</a:t>
              </a:r>
            </a:p>
          </p:txBody>
        </p:sp>
        <p:grpSp>
          <p:nvGrpSpPr>
            <p:cNvPr id="13318" name="Group 30">
              <a:extLst>
                <a:ext uri="{FF2B5EF4-FFF2-40B4-BE49-F238E27FC236}">
                  <a16:creationId xmlns:a16="http://schemas.microsoft.com/office/drawing/2014/main" id="{74A3D5A6-C1B3-AD4B-9A0F-887F27DFC5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3319" name="Group 29">
                <a:extLst>
                  <a:ext uri="{FF2B5EF4-FFF2-40B4-BE49-F238E27FC236}">
                    <a16:creationId xmlns:a16="http://schemas.microsoft.com/office/drawing/2014/main" id="{476A580E-FF48-394A-ACD1-C8BD0A3219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3326" name="Rectangle 16">
                  <a:extLst>
                    <a:ext uri="{FF2B5EF4-FFF2-40B4-BE49-F238E27FC236}">
                      <a16:creationId xmlns:a16="http://schemas.microsoft.com/office/drawing/2014/main" id="{40CCF4B0-1ED5-5741-BE04-51279BCA9A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7" name="Text Box 19">
                  <a:extLst>
                    <a:ext uri="{FF2B5EF4-FFF2-40B4-BE49-F238E27FC236}">
                      <a16:creationId xmlns:a16="http://schemas.microsoft.com/office/drawing/2014/main" id="{E43634B6-F67C-6748-B682-A58DD8C022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3320" name="Group 23">
                <a:extLst>
                  <a:ext uri="{FF2B5EF4-FFF2-40B4-BE49-F238E27FC236}">
                    <a16:creationId xmlns:a16="http://schemas.microsoft.com/office/drawing/2014/main" id="{DBF753DF-1B07-5949-9CB7-09850BDA1B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3324" name="Rectangle 24">
                  <a:extLst>
                    <a:ext uri="{FF2B5EF4-FFF2-40B4-BE49-F238E27FC236}">
                      <a16:creationId xmlns:a16="http://schemas.microsoft.com/office/drawing/2014/main" id="{F8583068-CE73-954C-84C6-5B7FBD1AC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5" name="Text Box 25">
                  <a:extLst>
                    <a:ext uri="{FF2B5EF4-FFF2-40B4-BE49-F238E27FC236}">
                      <a16:creationId xmlns:a16="http://schemas.microsoft.com/office/drawing/2014/main" id="{88642C80-8DC8-FC45-91A5-78E3FB2C82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3321" name="Group 26">
                <a:extLst>
                  <a:ext uri="{FF2B5EF4-FFF2-40B4-BE49-F238E27FC236}">
                    <a16:creationId xmlns:a16="http://schemas.microsoft.com/office/drawing/2014/main" id="{FD400B1F-B71A-1B4F-9DF1-A9917E41B0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3322" name="Rectangle 27">
                  <a:extLst>
                    <a:ext uri="{FF2B5EF4-FFF2-40B4-BE49-F238E27FC236}">
                      <a16:creationId xmlns:a16="http://schemas.microsoft.com/office/drawing/2014/main" id="{13785556-92B7-0840-A70B-D56C1B0910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3" name="Text Box 28">
                  <a:extLst>
                    <a:ext uri="{FF2B5EF4-FFF2-40B4-BE49-F238E27FC236}">
                      <a16:creationId xmlns:a16="http://schemas.microsoft.com/office/drawing/2014/main" id="{6C348655-C127-0940-AAE1-6EBA31A036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CB0A4FB5-ED90-764F-A2F3-AB16DB95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6A13B0-D668-B247-83C0-F15F2192DB64}" type="slidenum">
              <a:rPr lang="en-US" altLang="en-US"/>
              <a:pPr/>
              <a:t>7</a:t>
            </a:fld>
            <a:endParaRPr lang="en-US" altLang="en-US" dirty="0"/>
          </a:p>
        </p:txBody>
      </p:sp>
      <p:grpSp>
        <p:nvGrpSpPr>
          <p:cNvPr id="15363" name="Group 37">
            <a:extLst>
              <a:ext uri="{FF2B5EF4-FFF2-40B4-BE49-F238E27FC236}">
                <a16:creationId xmlns:a16="http://schemas.microsoft.com/office/drawing/2014/main" id="{435E7B16-66C4-F743-B60C-9B17114DEBF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31800"/>
            <a:ext cx="8229600" cy="5734050"/>
            <a:chOff x="288" y="272"/>
            <a:chExt cx="5184" cy="3612"/>
          </a:xfrm>
        </p:grpSpPr>
        <p:sp>
          <p:nvSpPr>
            <p:cNvPr id="15364" name="Rectangle 2">
              <a:extLst>
                <a:ext uri="{FF2B5EF4-FFF2-40B4-BE49-F238E27FC236}">
                  <a16:creationId xmlns:a16="http://schemas.microsoft.com/office/drawing/2014/main" id="{0CE6FF12-CDAB-5142-AEDD-5C4598217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7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Female Reproductive Cycle</a:t>
              </a:r>
              <a:r>
                <a:rPr lang="en-US" altLang="en-US" sz="32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Early Years</a:t>
              </a:r>
            </a:p>
          </p:txBody>
        </p:sp>
        <p:grpSp>
          <p:nvGrpSpPr>
            <p:cNvPr id="15365" name="Group 18">
              <a:extLst>
                <a:ext uri="{FF2B5EF4-FFF2-40B4-BE49-F238E27FC236}">
                  <a16:creationId xmlns:a16="http://schemas.microsoft.com/office/drawing/2014/main" id="{6819CA20-03E9-0249-85B6-7E08F46A71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97" cy="2325"/>
              <a:chOff x="515" y="970"/>
              <a:chExt cx="4697" cy="2325"/>
            </a:xfrm>
          </p:grpSpPr>
          <p:sp>
            <p:nvSpPr>
              <p:cNvPr id="15376" name="Text Box 6">
                <a:extLst>
                  <a:ext uri="{FF2B5EF4-FFF2-40B4-BE49-F238E27FC236}">
                    <a16:creationId xmlns:a16="http://schemas.microsoft.com/office/drawing/2014/main" id="{3DF6F97E-C3DB-094E-AF06-71E4C442FB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97" cy="13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reproductive cycle typically occurs once each month from men-arche to menopause—this period defines the time span of fertility.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Ovulation occurs in only about ten percent of the initial cycles—the post-ovulatory phase is short for the first one to two years after men-arche.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percentage of ovulations gradually increases, and the postovu-latory phase eventually reaches a typical duration of 14 days based on a 28-day reproductive cycle.</a:t>
                </a:r>
              </a:p>
            </p:txBody>
          </p:sp>
          <p:sp>
            <p:nvSpPr>
              <p:cNvPr id="15377" name="Text Box 7">
                <a:extLst>
                  <a:ext uri="{FF2B5EF4-FFF2-40B4-BE49-F238E27FC236}">
                    <a16:creationId xmlns:a16="http://schemas.microsoft.com/office/drawing/2014/main" id="{D613583A-9520-7E46-A378-ACD8F29023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7" y="2421"/>
                <a:ext cx="3013" cy="8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Menarche = first menses or menstruation.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Menstruation = the monthly discharge of blood, secretions, and tissue from the uterus of non-pregnant women from puberty to menopause.</a:t>
                </a:r>
              </a:p>
            </p:txBody>
          </p:sp>
        </p:grpSp>
        <p:grpSp>
          <p:nvGrpSpPr>
            <p:cNvPr id="15366" name="Group 36">
              <a:extLst>
                <a:ext uri="{FF2B5EF4-FFF2-40B4-BE49-F238E27FC236}">
                  <a16:creationId xmlns:a16="http://schemas.microsoft.com/office/drawing/2014/main" id="{AD949BBD-7EAD-3348-800B-988B686746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5367" name="Group 35">
                <a:extLst>
                  <a:ext uri="{FF2B5EF4-FFF2-40B4-BE49-F238E27FC236}">
                    <a16:creationId xmlns:a16="http://schemas.microsoft.com/office/drawing/2014/main" id="{3F863AD5-411F-7742-B2D2-46E932E087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5374" name="Rectangle 22">
                  <a:extLst>
                    <a:ext uri="{FF2B5EF4-FFF2-40B4-BE49-F238E27FC236}">
                      <a16:creationId xmlns:a16="http://schemas.microsoft.com/office/drawing/2014/main" id="{1B683F70-C85C-4C48-805F-6ECE25DE56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5" name="Text Box 25">
                  <a:extLst>
                    <a:ext uri="{FF2B5EF4-FFF2-40B4-BE49-F238E27FC236}">
                      <a16:creationId xmlns:a16="http://schemas.microsoft.com/office/drawing/2014/main" id="{3B2FB7E0-D82C-0140-A7E6-BECF1C0F1C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5368" name="Group 29">
                <a:extLst>
                  <a:ext uri="{FF2B5EF4-FFF2-40B4-BE49-F238E27FC236}">
                    <a16:creationId xmlns:a16="http://schemas.microsoft.com/office/drawing/2014/main" id="{336E7BB2-E2A6-814F-A456-9D1C3FD58A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5372" name="Rectangle 30">
                  <a:extLst>
                    <a:ext uri="{FF2B5EF4-FFF2-40B4-BE49-F238E27FC236}">
                      <a16:creationId xmlns:a16="http://schemas.microsoft.com/office/drawing/2014/main" id="{73B62869-DEE0-5348-9D13-0A5812A61B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3" name="Text Box 31">
                  <a:extLst>
                    <a:ext uri="{FF2B5EF4-FFF2-40B4-BE49-F238E27FC236}">
                      <a16:creationId xmlns:a16="http://schemas.microsoft.com/office/drawing/2014/main" id="{D39CD055-3A2C-E749-A425-920C5221A2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5369" name="Group 32">
                <a:extLst>
                  <a:ext uri="{FF2B5EF4-FFF2-40B4-BE49-F238E27FC236}">
                    <a16:creationId xmlns:a16="http://schemas.microsoft.com/office/drawing/2014/main" id="{68873963-CAE1-0F44-B3F8-EDC77C9E64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5370" name="Rectangle 33">
                  <a:extLst>
                    <a:ext uri="{FF2B5EF4-FFF2-40B4-BE49-F238E27FC236}">
                      <a16:creationId xmlns:a16="http://schemas.microsoft.com/office/drawing/2014/main" id="{2DB298A9-3C07-ED47-A6AF-32A11F1391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1" name="Text Box 34">
                  <a:extLst>
                    <a:ext uri="{FF2B5EF4-FFF2-40B4-BE49-F238E27FC236}">
                      <a16:creationId xmlns:a16="http://schemas.microsoft.com/office/drawing/2014/main" id="{02DE9F57-6BCB-FD45-B34D-08A286A054B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24FFA20F-EDE2-E34F-B4F5-5A026170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570C79-9E44-3544-874F-E6B7FF5FFA0B}" type="slidenum">
              <a:rPr lang="en-US" altLang="en-US"/>
              <a:pPr/>
              <a:t>8</a:t>
            </a:fld>
            <a:endParaRPr lang="en-US" altLang="en-US" dirty="0"/>
          </a:p>
        </p:txBody>
      </p:sp>
      <p:grpSp>
        <p:nvGrpSpPr>
          <p:cNvPr id="17411" name="Group 31">
            <a:extLst>
              <a:ext uri="{FF2B5EF4-FFF2-40B4-BE49-F238E27FC236}">
                <a16:creationId xmlns:a16="http://schemas.microsoft.com/office/drawing/2014/main" id="{C2864864-05F8-9B4B-87CA-687D1CCD3FD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31800"/>
            <a:ext cx="8229600" cy="5734050"/>
            <a:chOff x="288" y="272"/>
            <a:chExt cx="5184" cy="3612"/>
          </a:xfrm>
        </p:grpSpPr>
        <p:sp>
          <p:nvSpPr>
            <p:cNvPr id="17412" name="Rectangle 2">
              <a:extLst>
                <a:ext uri="{FF2B5EF4-FFF2-40B4-BE49-F238E27FC236}">
                  <a16:creationId xmlns:a16="http://schemas.microsoft.com/office/drawing/2014/main" id="{895A46E7-707A-9241-B51C-DA79EDA4C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7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Female Reproductive Cycle</a:t>
              </a:r>
              <a:r>
                <a:rPr lang="en-US" altLang="en-US" sz="3200" dirty="0"/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Later Years</a:t>
              </a:r>
            </a:p>
          </p:txBody>
        </p:sp>
        <p:sp>
          <p:nvSpPr>
            <p:cNvPr id="17413" name="Text Box 6">
              <a:extLst>
                <a:ext uri="{FF2B5EF4-FFF2-40B4-BE49-F238E27FC236}">
                  <a16:creationId xmlns:a16="http://schemas.microsoft.com/office/drawing/2014/main" id="{D98D6053-1917-9440-87BD-D28A100CCB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71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Fertility declines with age—the remaining ovarian follicles are usually depleted between the ages of 40 and 50.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ovaries become less responsive to stimulation by FSH and LH, and the production and secretion of estrogens by the ovaries begin to decline substantially.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Menopause ensues over time.</a:t>
              </a:r>
            </a:p>
          </p:txBody>
        </p:sp>
        <p:grpSp>
          <p:nvGrpSpPr>
            <p:cNvPr id="17414" name="Group 30">
              <a:extLst>
                <a:ext uri="{FF2B5EF4-FFF2-40B4-BE49-F238E27FC236}">
                  <a16:creationId xmlns:a16="http://schemas.microsoft.com/office/drawing/2014/main" id="{9F4BA585-AF1C-614F-A94A-E14D9892A0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7415" name="Group 28">
                <a:extLst>
                  <a:ext uri="{FF2B5EF4-FFF2-40B4-BE49-F238E27FC236}">
                    <a16:creationId xmlns:a16="http://schemas.microsoft.com/office/drawing/2014/main" id="{689323F8-B1D0-0A4C-9C01-0BCDFD8239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7422" name="Rectangle 15">
                  <a:extLst>
                    <a:ext uri="{FF2B5EF4-FFF2-40B4-BE49-F238E27FC236}">
                      <a16:creationId xmlns:a16="http://schemas.microsoft.com/office/drawing/2014/main" id="{B0BEC468-E5D5-DA44-B4DC-C51F6B358C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3" name="Text Box 18">
                  <a:extLst>
                    <a:ext uri="{FF2B5EF4-FFF2-40B4-BE49-F238E27FC236}">
                      <a16:creationId xmlns:a16="http://schemas.microsoft.com/office/drawing/2014/main" id="{68003CAA-B310-984B-A836-7775A37DEB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7416" name="Group 22">
                <a:extLst>
                  <a:ext uri="{FF2B5EF4-FFF2-40B4-BE49-F238E27FC236}">
                    <a16:creationId xmlns:a16="http://schemas.microsoft.com/office/drawing/2014/main" id="{99FC48CC-112A-6640-A498-E548BF327E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7420" name="Rectangle 23">
                  <a:extLst>
                    <a:ext uri="{FF2B5EF4-FFF2-40B4-BE49-F238E27FC236}">
                      <a16:creationId xmlns:a16="http://schemas.microsoft.com/office/drawing/2014/main" id="{2072EAE0-561C-2C46-B583-0C86DEC512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1" name="Text Box 24">
                  <a:extLst>
                    <a:ext uri="{FF2B5EF4-FFF2-40B4-BE49-F238E27FC236}">
                      <a16:creationId xmlns:a16="http://schemas.microsoft.com/office/drawing/2014/main" id="{5437C80D-8A5B-EE46-9AE1-44FC952A6D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7417" name="Group 25">
                <a:extLst>
                  <a:ext uri="{FF2B5EF4-FFF2-40B4-BE49-F238E27FC236}">
                    <a16:creationId xmlns:a16="http://schemas.microsoft.com/office/drawing/2014/main" id="{61D2F0C1-B6BB-174E-B1EE-44D845A3C4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7418" name="Rectangle 26">
                  <a:extLst>
                    <a:ext uri="{FF2B5EF4-FFF2-40B4-BE49-F238E27FC236}">
                      <a16:creationId xmlns:a16="http://schemas.microsoft.com/office/drawing/2014/main" id="{2B50A865-0CCB-0243-87DC-0E2433158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19" name="Text Box 27">
                  <a:extLst>
                    <a:ext uri="{FF2B5EF4-FFF2-40B4-BE49-F238E27FC236}">
                      <a16:creationId xmlns:a16="http://schemas.microsoft.com/office/drawing/2014/main" id="{E0A8F8E8-4B3B-9C4E-98E0-032DEC191A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  <p:sp>
        <p:nvSpPr>
          <p:cNvPr id="2" name="Text Box 7">
            <a:extLst>
              <a:ext uri="{FF2B5EF4-FFF2-40B4-BE49-F238E27FC236}">
                <a16:creationId xmlns:a16="http://schemas.microsoft.com/office/drawing/2014/main" id="{04AE98B3-F55B-AE9B-1F14-2CDFFE78E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906" y="3348293"/>
            <a:ext cx="387690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86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dirty="0">
                <a:solidFill>
                  <a:srgbClr val="941100"/>
                </a:solidFill>
              </a:rPr>
              <a:t>Menopause = permanent cessation of menstruation.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23386817-A4AA-1E4E-850F-C8097219B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A4FF68-1E5E-044E-9383-EF14FBFA89CB}" type="slidenum">
              <a:rPr lang="en-US" altLang="en-US"/>
              <a:pPr/>
              <a:t>9</a:t>
            </a:fld>
            <a:endParaRPr lang="en-US" altLang="en-US" dirty="0"/>
          </a:p>
        </p:txBody>
      </p:sp>
      <p:grpSp>
        <p:nvGrpSpPr>
          <p:cNvPr id="19459" name="Group 45">
            <a:extLst>
              <a:ext uri="{FF2B5EF4-FFF2-40B4-BE49-F238E27FC236}">
                <a16:creationId xmlns:a16="http://schemas.microsoft.com/office/drawing/2014/main" id="{346F547E-98F6-474E-B1D9-B3DF9A13DFB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19460" name="Rectangle 2">
              <a:extLst>
                <a:ext uri="{FF2B5EF4-FFF2-40B4-BE49-F238E27FC236}">
                  <a16:creationId xmlns:a16="http://schemas.microsoft.com/office/drawing/2014/main" id="{9335102D-5F04-FD42-BB6E-7B7CCDB98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Menopausal Signs and Symptoms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461" name="Text Box 6">
              <a:extLst>
                <a:ext uri="{FF2B5EF4-FFF2-40B4-BE49-F238E27FC236}">
                  <a16:creationId xmlns:a16="http://schemas.microsoft.com/office/drawing/2014/main" id="{6363FFC1-6575-704C-9F77-6AA29D6A7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98" cy="2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>
                  <a:solidFill>
                    <a:srgbClr val="000000"/>
                  </a:solidFill>
                </a:rPr>
                <a:t>Women may experience hot flashes and sweating that coincide with bursts of GnRH secreted by the hypothalamus.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Other physiological and behavioral signs and symptoms of menopause can include: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Headache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Hair loss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Muscular pains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Vaginal dryness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Weight gain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Insomnia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Depression</a:t>
              </a:r>
            </a:p>
            <a:p>
              <a:pPr lvl="1" eaLnBrk="1" hangingPunct="1">
                <a:lnSpc>
                  <a:spcPct val="85000"/>
                </a:lnSpc>
                <a:spcAft>
                  <a:spcPct val="25000"/>
                </a:spcAft>
                <a:buSzPct val="80000"/>
                <a:buFontTx/>
                <a:buChar char="-"/>
              </a:pPr>
              <a:r>
                <a:rPr lang="en-US" altLang="en-US" dirty="0"/>
                <a:t>Mood swings</a:t>
              </a:r>
            </a:p>
          </p:txBody>
        </p:sp>
        <p:grpSp>
          <p:nvGrpSpPr>
            <p:cNvPr id="19462" name="Group 35">
              <a:extLst>
                <a:ext uri="{FF2B5EF4-FFF2-40B4-BE49-F238E27FC236}">
                  <a16:creationId xmlns:a16="http://schemas.microsoft.com/office/drawing/2014/main" id="{8FECB14C-AD82-9746-9A5D-764278DD3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19463" name="Group 36">
                <a:extLst>
                  <a:ext uri="{FF2B5EF4-FFF2-40B4-BE49-F238E27FC236}">
                    <a16:creationId xmlns:a16="http://schemas.microsoft.com/office/drawing/2014/main" id="{2503E7DC-8623-934B-A1D4-63120D5DD0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19470" name="Rectangle 37">
                  <a:extLst>
                    <a:ext uri="{FF2B5EF4-FFF2-40B4-BE49-F238E27FC236}">
                      <a16:creationId xmlns:a16="http://schemas.microsoft.com/office/drawing/2014/main" id="{9A489BCC-6922-3946-BF18-97FEF0E8F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9471" name="Text Box 38">
                  <a:extLst>
                    <a:ext uri="{FF2B5EF4-FFF2-40B4-BE49-F238E27FC236}">
                      <a16:creationId xmlns:a16="http://schemas.microsoft.com/office/drawing/2014/main" id="{57108127-B523-3C4A-8F3D-03D7D8331D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9464" name="Group 39">
                <a:extLst>
                  <a:ext uri="{FF2B5EF4-FFF2-40B4-BE49-F238E27FC236}">
                    <a16:creationId xmlns:a16="http://schemas.microsoft.com/office/drawing/2014/main" id="{E36670A7-8C12-1D42-B138-F36BA9EFFC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19468" name="Rectangle 40">
                  <a:extLst>
                    <a:ext uri="{FF2B5EF4-FFF2-40B4-BE49-F238E27FC236}">
                      <a16:creationId xmlns:a16="http://schemas.microsoft.com/office/drawing/2014/main" id="{82BA6E2A-89C5-084C-A50A-A41E78D20E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9469" name="Text Box 41">
                  <a:extLst>
                    <a:ext uri="{FF2B5EF4-FFF2-40B4-BE49-F238E27FC236}">
                      <a16:creationId xmlns:a16="http://schemas.microsoft.com/office/drawing/2014/main" id="{EF773A84-56E5-FF43-A2D0-E1FFA4C39DD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9465" name="Group 42">
                <a:extLst>
                  <a:ext uri="{FF2B5EF4-FFF2-40B4-BE49-F238E27FC236}">
                    <a16:creationId xmlns:a16="http://schemas.microsoft.com/office/drawing/2014/main" id="{DAA00F7B-98A0-5F4E-92E3-EB57EBA6E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19466" name="Rectangle 43">
                  <a:extLst>
                    <a:ext uri="{FF2B5EF4-FFF2-40B4-BE49-F238E27FC236}">
                      <a16:creationId xmlns:a16="http://schemas.microsoft.com/office/drawing/2014/main" id="{CF5FFA38-B791-5043-A6DF-C84B3D1472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9467" name="Text Box 44">
                  <a:extLst>
                    <a:ext uri="{FF2B5EF4-FFF2-40B4-BE49-F238E27FC236}">
                      <a16:creationId xmlns:a16="http://schemas.microsoft.com/office/drawing/2014/main" id="{4647E438-8EC1-9244-94B0-700BE9745A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86088F66-467E-2444-BDD4-1C92ECEC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42051D-7638-1A4A-9991-8F3364E5E27C}" type="slidenum">
              <a:rPr lang="en-US" altLang="en-US"/>
              <a:pPr/>
              <a:t>10</a:t>
            </a:fld>
            <a:endParaRPr lang="en-US" altLang="en-US" dirty="0"/>
          </a:p>
        </p:txBody>
      </p:sp>
      <p:grpSp>
        <p:nvGrpSpPr>
          <p:cNvPr id="21507" name="Group 42">
            <a:extLst>
              <a:ext uri="{FF2B5EF4-FFF2-40B4-BE49-F238E27FC236}">
                <a16:creationId xmlns:a16="http://schemas.microsoft.com/office/drawing/2014/main" id="{68B771B2-F764-2F43-BEE8-043BAF4C36F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21508" name="Rectangle 2">
              <a:extLst>
                <a:ext uri="{FF2B5EF4-FFF2-40B4-BE49-F238E27FC236}">
                  <a16:creationId xmlns:a16="http://schemas.microsoft.com/office/drawing/2014/main" id="{E60E7F30-A829-7146-A214-2A8C2F021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Post-Menopausal Changes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1509" name="Text Box 6">
              <a:extLst>
                <a:ext uri="{FF2B5EF4-FFF2-40B4-BE49-F238E27FC236}">
                  <a16:creationId xmlns:a16="http://schemas.microsoft.com/office/drawing/2014/main" id="{7A2053D1-006B-5D41-9FFA-686F73FD4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12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Some atrophy of the ovaries, fallopian tubes, uterus, vagina, external genitalia, and breast occurs in post-menopausal women.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Women may experience a reduction in bone mineral density after men-opause due to the loss of estrogens.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An increased risk of osteoporosis accompanies bone density reduction.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Libido (sex drive) may not decline since it can be maintained by andro-gens secreted by the adrenal cortex.</a:t>
              </a:r>
            </a:p>
          </p:txBody>
        </p:sp>
        <p:grpSp>
          <p:nvGrpSpPr>
            <p:cNvPr id="21510" name="Group 32">
              <a:extLst>
                <a:ext uri="{FF2B5EF4-FFF2-40B4-BE49-F238E27FC236}">
                  <a16:creationId xmlns:a16="http://schemas.microsoft.com/office/drawing/2014/main" id="{B4412235-95F9-794A-B7FB-A123F953C8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21511" name="Group 33">
                <a:extLst>
                  <a:ext uri="{FF2B5EF4-FFF2-40B4-BE49-F238E27FC236}">
                    <a16:creationId xmlns:a16="http://schemas.microsoft.com/office/drawing/2014/main" id="{6696B8DC-F54F-BB48-B49E-1A4B76F16B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21518" name="Rectangle 34">
                  <a:extLst>
                    <a:ext uri="{FF2B5EF4-FFF2-40B4-BE49-F238E27FC236}">
                      <a16:creationId xmlns:a16="http://schemas.microsoft.com/office/drawing/2014/main" id="{F2BCB459-B268-714F-8B69-D407E8C099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9" name="Text Box 35">
                  <a:extLst>
                    <a:ext uri="{FF2B5EF4-FFF2-40B4-BE49-F238E27FC236}">
                      <a16:creationId xmlns:a16="http://schemas.microsoft.com/office/drawing/2014/main" id="{BA095CE6-0477-D24B-988D-2030929ED9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1079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1512" name="Group 36">
                <a:extLst>
                  <a:ext uri="{FF2B5EF4-FFF2-40B4-BE49-F238E27FC236}">
                    <a16:creationId xmlns:a16="http://schemas.microsoft.com/office/drawing/2014/main" id="{AB5CE124-4F80-434A-A383-5538D41BD1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21516" name="Rectangle 37">
                  <a:extLst>
                    <a:ext uri="{FF2B5EF4-FFF2-40B4-BE49-F238E27FC236}">
                      <a16:creationId xmlns:a16="http://schemas.microsoft.com/office/drawing/2014/main" id="{2F797230-F7AC-154A-99CD-B896F9E8F8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7" name="Text Box 38">
                  <a:extLst>
                    <a:ext uri="{FF2B5EF4-FFF2-40B4-BE49-F238E27FC236}">
                      <a16:creationId xmlns:a16="http://schemas.microsoft.com/office/drawing/2014/main" id="{11D77D20-E68C-D04D-9E56-4B270FBDDE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1513" name="Group 39">
                <a:extLst>
                  <a:ext uri="{FF2B5EF4-FFF2-40B4-BE49-F238E27FC236}">
                    <a16:creationId xmlns:a16="http://schemas.microsoft.com/office/drawing/2014/main" id="{AC6EEF70-9048-514C-8987-ADA1E724BB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21514" name="Rectangle 40">
                  <a:extLst>
                    <a:ext uri="{FF2B5EF4-FFF2-40B4-BE49-F238E27FC236}">
                      <a16:creationId xmlns:a16="http://schemas.microsoft.com/office/drawing/2014/main" id="{C98F2DD3-CC9F-C14F-833B-4ED45CF90B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15" name="Text Box 41">
                  <a:extLst>
                    <a:ext uri="{FF2B5EF4-FFF2-40B4-BE49-F238E27FC236}">
                      <a16:creationId xmlns:a16="http://schemas.microsoft.com/office/drawing/2014/main" id="{7523FA6C-6F48-6541-B5A6-ACA9D761D8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F78DEC-AC9F-149D-C7B1-BC668477E98B}"/>
              </a:ext>
            </a:extLst>
          </p:cNvPr>
          <p:cNvSpPr txBox="1"/>
          <p:nvPr/>
        </p:nvSpPr>
        <p:spPr>
          <a:xfrm>
            <a:off x="2275897" y="3717483"/>
            <a:ext cx="4607786" cy="1797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Osteoporosis = a health condition that weakens bones, making them fragile and more likely to break. It develops slowly over several years and is often only diagnosed when a fall or sudden impact causes a bone to fracture.</a:t>
            </a:r>
          </a:p>
          <a:p>
            <a:pPr algn="ctr">
              <a:lnSpc>
                <a:spcPts val="1860"/>
              </a:lnSpc>
            </a:pPr>
            <a:r>
              <a:rPr lang="en-US" dirty="0">
                <a:solidFill>
                  <a:srgbClr val="941100"/>
                </a:solidFill>
              </a:rPr>
              <a:t>(https://www.nhs.uk)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BAE54095-9BFD-BB4E-BB3C-A3B5548C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C31C1C-6DFE-2944-A5DD-70DBCD398C9D}" type="slidenum">
              <a:rPr lang="en-US" altLang="en-US"/>
              <a:pPr/>
              <a:t>11</a:t>
            </a:fld>
            <a:endParaRPr lang="en-US" altLang="en-US" dirty="0"/>
          </a:p>
        </p:txBody>
      </p:sp>
      <p:grpSp>
        <p:nvGrpSpPr>
          <p:cNvPr id="23563" name="Group 11">
            <a:extLst>
              <a:ext uri="{FF2B5EF4-FFF2-40B4-BE49-F238E27FC236}">
                <a16:creationId xmlns:a16="http://schemas.microsoft.com/office/drawing/2014/main" id="{C07A6963-7CE9-9243-B956-C996075796C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662614"/>
            <a:chOff x="288" y="282"/>
            <a:chExt cx="5184" cy="3567"/>
          </a:xfrm>
        </p:grpSpPr>
        <p:sp>
          <p:nvSpPr>
            <p:cNvPr id="23556" name="Rectangle 2">
              <a:extLst>
                <a:ext uri="{FF2B5EF4-FFF2-40B4-BE49-F238E27FC236}">
                  <a16:creationId xmlns:a16="http://schemas.microsoft.com/office/drawing/2014/main" id="{23F50815-78D3-6040-82A9-C08B827ED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Osteoporosis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3562" name="Group 10">
              <a:extLst>
                <a:ext uri="{FF2B5EF4-FFF2-40B4-BE49-F238E27FC236}">
                  <a16:creationId xmlns:a16="http://schemas.microsoft.com/office/drawing/2014/main" id="{916D7523-65F4-C54D-95B1-636B36D16D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6" y="1013"/>
              <a:ext cx="3700" cy="2836"/>
              <a:chOff x="1036" y="1013"/>
              <a:chExt cx="3700" cy="2836"/>
            </a:xfrm>
          </p:grpSpPr>
          <p:sp>
            <p:nvSpPr>
              <p:cNvPr id="23558" name="Text Box 8">
                <a:extLst>
                  <a:ext uri="{FF2B5EF4-FFF2-40B4-BE49-F238E27FC236}">
                    <a16:creationId xmlns:a16="http://schemas.microsoft.com/office/drawing/2014/main" id="{865A22A1-9ED3-D94C-9325-F7D9E57351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6" y="2700"/>
                <a:ext cx="3700" cy="1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660"/>
                  </a:lnSpc>
                  <a:spcAft>
                    <a:spcPts val="0"/>
                  </a:spcAft>
                </a:pPr>
                <a:r>
                  <a:rPr lang="en-US" altLang="en-US" dirty="0"/>
                  <a:t>Microscopic views of normal bone (left) and osteoporotic bone.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</a:pPr>
                <a:r>
                  <a:rPr lang="en-US" altLang="en-US" dirty="0">
                    <a:solidFill>
                      <a:schemeClr val="accent6"/>
                    </a:solidFill>
                  </a:rPr>
                  <a:t>“Osteoporosis is a systemic disease characterized by low bone mass and microarchitectural deterioration of bone tissue, leading to enhanced bone fragility and a consequent increase in fracture risk.” </a:t>
                </a:r>
              </a:p>
              <a:p>
                <a:pPr algn="ctr" eaLnBrk="1" hangingPunct="1">
                  <a:lnSpc>
                    <a:spcPts val="1860"/>
                  </a:lnSpc>
                </a:pPr>
                <a:r>
                  <a:rPr lang="en-US" altLang="en-US" dirty="0">
                    <a:solidFill>
                      <a:schemeClr val="accent6"/>
                    </a:solidFill>
                  </a:rPr>
                  <a:t>(World Health Organization,1994)</a:t>
                </a:r>
              </a:p>
            </p:txBody>
          </p:sp>
          <p:grpSp>
            <p:nvGrpSpPr>
              <p:cNvPr id="23559" name="Group 32">
                <a:extLst>
                  <a:ext uri="{FF2B5EF4-FFF2-40B4-BE49-F238E27FC236}">
                    <a16:creationId xmlns:a16="http://schemas.microsoft.com/office/drawing/2014/main" id="{EA38E9C3-9D30-6C41-968D-69827B57E5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8" y="1013"/>
                <a:ext cx="1595" cy="1646"/>
                <a:chOff x="2118" y="1013"/>
                <a:chExt cx="1595" cy="1646"/>
              </a:xfrm>
            </p:grpSpPr>
            <p:pic>
              <p:nvPicPr>
                <p:cNvPr id="23560" name="Picture 7" descr="anderson2_1_l">
                  <a:extLst>
                    <a:ext uri="{FF2B5EF4-FFF2-40B4-BE49-F238E27FC236}">
                      <a16:creationId xmlns:a16="http://schemas.microsoft.com/office/drawing/2014/main" id="{BED4C033-9555-114F-8568-38FE97EEE3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18" y="1013"/>
                  <a:ext cx="1525" cy="15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3561" name="Text Box 9">
                  <a:extLst>
                    <a:ext uri="{FF2B5EF4-FFF2-40B4-BE49-F238E27FC236}">
                      <a16:creationId xmlns:a16="http://schemas.microsoft.com/office/drawing/2014/main" id="{196697C3-B736-CB49-93C8-C719868281A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71" y="2494"/>
                  <a:ext cx="1042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https://www.karger.com</a:t>
                  </a:r>
                  <a:endParaRPr lang="en-US" altLang="en-US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F06306B8-4FBF-D040-A28E-E3AF2FF0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AD0B38-5EA7-CD4D-B224-078DFB024487}" type="slidenum">
              <a:rPr lang="en-US" altLang="en-US"/>
              <a:pPr/>
              <a:t>12</a:t>
            </a:fld>
            <a:endParaRPr lang="en-US" altLang="en-US" dirty="0"/>
          </a:p>
        </p:txBody>
      </p:sp>
      <p:grpSp>
        <p:nvGrpSpPr>
          <p:cNvPr id="25603" name="Group 33">
            <a:extLst>
              <a:ext uri="{FF2B5EF4-FFF2-40B4-BE49-F238E27FC236}">
                <a16:creationId xmlns:a16="http://schemas.microsoft.com/office/drawing/2014/main" id="{26FFEFF2-FFA3-194E-8FA1-074ECB7E500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25604" name="Rectangle 2">
              <a:extLst>
                <a:ext uri="{FF2B5EF4-FFF2-40B4-BE49-F238E27FC236}">
                  <a16:creationId xmlns:a16="http://schemas.microsoft.com/office/drawing/2014/main" id="{99A2A12D-2E0B-5145-A235-187E009AD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Male Reproductive Cycle</a:t>
              </a:r>
            </a:p>
          </p:txBody>
        </p:sp>
        <p:sp>
          <p:nvSpPr>
            <p:cNvPr id="25605" name="Text Box 6">
              <a:extLst>
                <a:ext uri="{FF2B5EF4-FFF2-40B4-BE49-F238E27FC236}">
                  <a16:creationId xmlns:a16="http://schemas.microsoft.com/office/drawing/2014/main" id="{7B2BAF1D-DA00-7C4D-96C2-0FA994251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04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Declines in reproductive functions are often more subtle in males than in females.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 reduction in testosterone level leads to reduced skeletal muscle strength, fewer viable sperm, and decreased libido, usually starting at about age 55.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Although sperm production can decline by 50 to 70 percent, it can still be sufficient to maintain male fertility.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Men who are healthy can retain their reproductive capacity at age 80 and beyond.</a:t>
              </a:r>
            </a:p>
          </p:txBody>
        </p:sp>
        <p:grpSp>
          <p:nvGrpSpPr>
            <p:cNvPr id="25606" name="Group 32">
              <a:extLst>
                <a:ext uri="{FF2B5EF4-FFF2-40B4-BE49-F238E27FC236}">
                  <a16:creationId xmlns:a16="http://schemas.microsoft.com/office/drawing/2014/main" id="{6CB7879B-5596-9849-AFEF-C3A346667E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1992" cy="213"/>
              <a:chOff x="581" y="3671"/>
              <a:chExt cx="1992" cy="213"/>
            </a:xfrm>
          </p:grpSpPr>
          <p:grpSp>
            <p:nvGrpSpPr>
              <p:cNvPr id="25607" name="Group 31">
                <a:extLst>
                  <a:ext uri="{FF2B5EF4-FFF2-40B4-BE49-F238E27FC236}">
                    <a16:creationId xmlns:a16="http://schemas.microsoft.com/office/drawing/2014/main" id="{2703FAD6-0CFF-0B44-A856-E102DAE2E3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1" y="3671"/>
                <a:ext cx="619" cy="213"/>
                <a:chOff x="581" y="3671"/>
                <a:chExt cx="619" cy="213"/>
              </a:xfrm>
            </p:grpSpPr>
            <p:sp>
              <p:nvSpPr>
                <p:cNvPr id="25614" name="Rectangle 18">
                  <a:extLst>
                    <a:ext uri="{FF2B5EF4-FFF2-40B4-BE49-F238E27FC236}">
                      <a16:creationId xmlns:a16="http://schemas.microsoft.com/office/drawing/2014/main" id="{61A2A140-0F42-FB41-A768-B62A51194B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5615" name="Text Box 21">
                  <a:extLst>
                    <a:ext uri="{FF2B5EF4-FFF2-40B4-BE49-F238E27FC236}">
                      <a16:creationId xmlns:a16="http://schemas.microsoft.com/office/drawing/2014/main" id="{52AA5A94-5402-0141-AE6C-4A798D7E34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1" y="3689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1080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5608" name="Group 25">
                <a:extLst>
                  <a:ext uri="{FF2B5EF4-FFF2-40B4-BE49-F238E27FC236}">
                    <a16:creationId xmlns:a16="http://schemas.microsoft.com/office/drawing/2014/main" id="{23163986-3FB5-034A-BF06-780DFC6284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5" y="3671"/>
                <a:ext cx="621" cy="213"/>
                <a:chOff x="1265" y="3671"/>
                <a:chExt cx="621" cy="213"/>
              </a:xfrm>
            </p:grpSpPr>
            <p:sp>
              <p:nvSpPr>
                <p:cNvPr id="25612" name="Rectangle 26">
                  <a:extLst>
                    <a:ext uri="{FF2B5EF4-FFF2-40B4-BE49-F238E27FC236}">
                      <a16:creationId xmlns:a16="http://schemas.microsoft.com/office/drawing/2014/main" id="{0ED2CABF-3734-3E44-B710-491C24D9BC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5613" name="Text Box 27">
                  <a:extLst>
                    <a:ext uri="{FF2B5EF4-FFF2-40B4-BE49-F238E27FC236}">
                      <a16:creationId xmlns:a16="http://schemas.microsoft.com/office/drawing/2014/main" id="{28DA52A4-0221-EB46-AF75-B2877041B0A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65" y="3686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1171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5609" name="Group 28">
                <a:extLst>
                  <a:ext uri="{FF2B5EF4-FFF2-40B4-BE49-F238E27FC236}">
                    <a16:creationId xmlns:a16="http://schemas.microsoft.com/office/drawing/2014/main" id="{6C972330-A33D-F447-A74C-758D1185BD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4" y="3671"/>
                <a:ext cx="619" cy="213"/>
                <a:chOff x="1954" y="3671"/>
                <a:chExt cx="619" cy="213"/>
              </a:xfrm>
            </p:grpSpPr>
            <p:sp>
              <p:nvSpPr>
                <p:cNvPr id="25610" name="Rectangle 29">
                  <a:extLst>
                    <a:ext uri="{FF2B5EF4-FFF2-40B4-BE49-F238E27FC236}">
                      <a16:creationId xmlns:a16="http://schemas.microsoft.com/office/drawing/2014/main" id="{A76DDB9C-1508-E84E-8865-48BC53996C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5611" name="Text Box 30">
                  <a:extLst>
                    <a:ext uri="{FF2B5EF4-FFF2-40B4-BE49-F238E27FC236}">
                      <a16:creationId xmlns:a16="http://schemas.microsoft.com/office/drawing/2014/main" id="{47D192F1-B084-F74F-94FB-3236A85AB68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54" y="3687"/>
                  <a:ext cx="61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1122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D57F3C44-1F4E-9D43-9205-FC511FFC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90B928-2248-2442-854C-536E11FDD449}" type="slidenum">
              <a:rPr lang="en-US" altLang="en-US"/>
              <a:pPr/>
              <a:t>13</a:t>
            </a:fld>
            <a:endParaRPr lang="en-US" altLang="en-US" dirty="0"/>
          </a:p>
        </p:txBody>
      </p:sp>
      <p:grpSp>
        <p:nvGrpSpPr>
          <p:cNvPr id="27651" name="Group 34">
            <a:extLst>
              <a:ext uri="{FF2B5EF4-FFF2-40B4-BE49-F238E27FC236}">
                <a16:creationId xmlns:a16="http://schemas.microsoft.com/office/drawing/2014/main" id="{50CD2ACF-0AFB-3F4B-A599-DF77A72711F1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5718175"/>
            <a:chOff x="289" y="282"/>
            <a:chExt cx="5184" cy="3602"/>
          </a:xfrm>
        </p:grpSpPr>
        <p:sp>
          <p:nvSpPr>
            <p:cNvPr id="27652" name="Rectangle 2">
              <a:extLst>
                <a:ext uri="{FF2B5EF4-FFF2-40B4-BE49-F238E27FC236}">
                  <a16:creationId xmlns:a16="http://schemas.microsoft.com/office/drawing/2014/main" id="{AB25A6FC-7DF9-A443-93BE-8593AEF3F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Prostatic Changes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7653" name="Text Box 6">
              <a:extLst>
                <a:ext uri="{FF2B5EF4-FFF2-40B4-BE49-F238E27FC236}">
                  <a16:creationId xmlns:a16="http://schemas.microsoft.com/office/drawing/2014/main" id="{EA789A40-D8D0-5945-BC98-D3B44B6BF9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42" cy="2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prostate enlarges up to two to four times in many males over 60 years old.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condition, called benign prostatic hyperplasia (BPH), compresses the prostatic urethra and reduces its diameter.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Signs and symptoms of BPH can include: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Incomplete voiding of the bladder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More frequent urination 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Hesitancy in urination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Decreased force of the urinary stream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dirty="0"/>
                <a:t>Dribbling after urination</a:t>
              </a:r>
            </a:p>
            <a:p>
              <a:pPr lvl="1" eaLnBrk="1" hangingPunct="1">
                <a:lnSpc>
                  <a:spcPct val="85000"/>
                </a:lnSpc>
                <a:spcAft>
                  <a:spcPct val="30000"/>
                </a:spcAft>
                <a:buSzPct val="80000"/>
                <a:buFontTx/>
                <a:buChar char="-"/>
              </a:pPr>
              <a:r>
                <a:rPr lang="en-US" altLang="en-US" dirty="0"/>
                <a:t>Bed-wetting (nocturia)</a:t>
              </a:r>
            </a:p>
          </p:txBody>
        </p:sp>
        <p:grpSp>
          <p:nvGrpSpPr>
            <p:cNvPr id="27654" name="Group 31">
              <a:extLst>
                <a:ext uri="{FF2B5EF4-FFF2-40B4-BE49-F238E27FC236}">
                  <a16:creationId xmlns:a16="http://schemas.microsoft.com/office/drawing/2014/main" id="{C4DC7CE6-EAAA-674F-9238-AC4E6AB645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619" cy="213"/>
              <a:chOff x="581" y="3671"/>
              <a:chExt cx="619" cy="213"/>
            </a:xfrm>
          </p:grpSpPr>
          <p:sp>
            <p:nvSpPr>
              <p:cNvPr id="27661" name="Rectangle 16">
                <a:extLst>
                  <a:ext uri="{FF2B5EF4-FFF2-40B4-BE49-F238E27FC236}">
                    <a16:creationId xmlns:a16="http://schemas.microsoft.com/office/drawing/2014/main" id="{A33190E9-71F1-B545-8E8D-691DA9313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7662" name="Text Box 19">
                <a:extLst>
                  <a:ext uri="{FF2B5EF4-FFF2-40B4-BE49-F238E27FC236}">
                    <a16:creationId xmlns:a16="http://schemas.microsoft.com/office/drawing/2014/main" id="{B54B45E8-831C-494F-ADA5-D704491011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" y="3689"/>
                <a:ext cx="619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1080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27655" name="Group 30">
              <a:extLst>
                <a:ext uri="{FF2B5EF4-FFF2-40B4-BE49-F238E27FC236}">
                  <a16:creationId xmlns:a16="http://schemas.microsoft.com/office/drawing/2014/main" id="{1BFEB0D2-7D14-D046-BA39-8874B8450A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65" y="3671"/>
              <a:ext cx="621" cy="213"/>
              <a:chOff x="1265" y="3671"/>
              <a:chExt cx="621" cy="213"/>
            </a:xfrm>
          </p:grpSpPr>
          <p:sp>
            <p:nvSpPr>
              <p:cNvPr id="27659" name="Rectangle 24">
                <a:extLst>
                  <a:ext uri="{FF2B5EF4-FFF2-40B4-BE49-F238E27FC236}">
                    <a16:creationId xmlns:a16="http://schemas.microsoft.com/office/drawing/2014/main" id="{98566E29-4070-8941-AA2B-642225F0E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7660" name="Text Box 25">
                <a:extLst>
                  <a:ext uri="{FF2B5EF4-FFF2-40B4-BE49-F238E27FC236}">
                    <a16:creationId xmlns:a16="http://schemas.microsoft.com/office/drawing/2014/main" id="{A884DE57-A666-A740-8A7A-8451F0F989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5" y="3686"/>
                <a:ext cx="619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1171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27656" name="Group 32">
              <a:extLst>
                <a:ext uri="{FF2B5EF4-FFF2-40B4-BE49-F238E27FC236}">
                  <a16:creationId xmlns:a16="http://schemas.microsoft.com/office/drawing/2014/main" id="{EFD9964F-6FB8-4347-963B-F292A00EE0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4" y="3671"/>
              <a:ext cx="619" cy="213"/>
              <a:chOff x="1954" y="3671"/>
              <a:chExt cx="619" cy="213"/>
            </a:xfrm>
          </p:grpSpPr>
          <p:sp>
            <p:nvSpPr>
              <p:cNvPr id="27657" name="Rectangle 27">
                <a:extLst>
                  <a:ext uri="{FF2B5EF4-FFF2-40B4-BE49-F238E27FC236}">
                    <a16:creationId xmlns:a16="http://schemas.microsoft.com/office/drawing/2014/main" id="{AED07A5A-3E89-1C43-BA88-C584AFD6A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7658" name="Text Box 28">
                <a:extLst>
                  <a:ext uri="{FF2B5EF4-FFF2-40B4-BE49-F238E27FC236}">
                    <a16:creationId xmlns:a16="http://schemas.microsoft.com/office/drawing/2014/main" id="{67A33880-1073-F54C-B813-3A8BADD4C2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4" y="3687"/>
                <a:ext cx="619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1122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AD431DA6-5F18-BC4B-879A-B8AD7682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49573B-B2CA-DA45-B2D7-9E6C58959FD4}" type="slidenum">
              <a:rPr lang="en-US" altLang="en-US"/>
              <a:pPr/>
              <a:t>14</a:t>
            </a:fld>
            <a:endParaRPr lang="en-US" altLang="en-US" dirty="0"/>
          </a:p>
        </p:txBody>
      </p:sp>
      <p:grpSp>
        <p:nvGrpSpPr>
          <p:cNvPr id="29699" name="Group 18">
            <a:extLst>
              <a:ext uri="{FF2B5EF4-FFF2-40B4-BE49-F238E27FC236}">
                <a16:creationId xmlns:a16="http://schemas.microsoft.com/office/drawing/2014/main" id="{98997E2C-4B92-9845-8828-3888ACB6F390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7675"/>
            <a:ext cx="8229600" cy="3729038"/>
            <a:chOff x="289" y="282"/>
            <a:chExt cx="5184" cy="2349"/>
          </a:xfrm>
        </p:grpSpPr>
        <p:sp>
          <p:nvSpPr>
            <p:cNvPr id="29700" name="Rectangle 2">
              <a:extLst>
                <a:ext uri="{FF2B5EF4-FFF2-40B4-BE49-F238E27FC236}">
                  <a16:creationId xmlns:a16="http://schemas.microsoft.com/office/drawing/2014/main" id="{59E1A12E-908F-D049-8B5C-2E780776A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Benign Prostatic Hyperplasia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9701" name="Group 15">
              <a:extLst>
                <a:ext uri="{FF2B5EF4-FFF2-40B4-BE49-F238E27FC236}">
                  <a16:creationId xmlns:a16="http://schemas.microsoft.com/office/drawing/2014/main" id="{AAA9C65F-294B-4441-9174-D73A30E983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6" y="971"/>
              <a:ext cx="2525" cy="1660"/>
              <a:chOff x="1626" y="1211"/>
              <a:chExt cx="2525" cy="1660"/>
            </a:xfrm>
          </p:grpSpPr>
          <p:pic>
            <p:nvPicPr>
              <p:cNvPr id="29702" name="Picture 8" descr="CDR0000462221">
                <a:extLst>
                  <a:ext uri="{FF2B5EF4-FFF2-40B4-BE49-F238E27FC236}">
                    <a16:creationId xmlns:a16="http://schemas.microsoft.com/office/drawing/2014/main" id="{3FC6C371-C787-5349-8D2C-CA075E1D90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6" y="1211"/>
                <a:ext cx="2514" cy="1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03" name="Text Box 9">
                <a:extLst>
                  <a:ext uri="{FF2B5EF4-FFF2-40B4-BE49-F238E27FC236}">
                    <a16:creationId xmlns:a16="http://schemas.microsoft.com/office/drawing/2014/main" id="{2BECAD96-C5BF-E341-9119-4CDC25C82A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5" y="2706"/>
                <a:ext cx="118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dirty="0"/>
                  <a:t>https://www.health-res.com</a:t>
                </a:r>
                <a:endParaRPr lang="en-US" altLang="en-US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3F66566-BD2B-A293-571C-7CB46A115A87}"/>
              </a:ext>
            </a:extLst>
          </p:cNvPr>
          <p:cNvSpPr txBox="1"/>
          <p:nvPr/>
        </p:nvSpPr>
        <p:spPr>
          <a:xfrm>
            <a:off x="2095928" y="4243235"/>
            <a:ext cx="4956121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chemeClr val="accent6"/>
                </a:solidFill>
              </a:rPr>
              <a:t>“BPH is a benign (not cancer) condition in which an overgrowth of prostate tissue pushes against the urethra and the bladder, blocking the flow of urine.”</a:t>
            </a:r>
          </a:p>
          <a:p>
            <a:pPr algn="ctr">
              <a:lnSpc>
                <a:spcPts val="1860"/>
              </a:lnSpc>
            </a:pPr>
            <a:r>
              <a:rPr lang="en-US" dirty="0">
                <a:solidFill>
                  <a:schemeClr val="accent6"/>
                </a:solidFill>
              </a:rPr>
              <a:t>(https://www.cancer.gov)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27A52F33-B95F-7648-BCE6-FB0AE013E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96E820-6D9B-F14D-9F51-80AC8ADCD82B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A18F0C18-1AFA-394B-96DF-4F1D098A3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476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333333"/>
                </a:solidFill>
              </a:rPr>
              <a:t>Prostate Testing</a:t>
            </a:r>
            <a:endParaRPr lang="en-US" altLang="en-US" sz="2800" dirty="0">
              <a:solidFill>
                <a:schemeClr val="tx2"/>
              </a:solidFill>
            </a:endParaRPr>
          </a:p>
        </p:txBody>
      </p:sp>
      <p:sp>
        <p:nvSpPr>
          <p:cNvPr id="31748" name="Text Box 6">
            <a:extLst>
              <a:ext uri="{FF2B5EF4-FFF2-40B4-BE49-F238E27FC236}">
                <a16:creationId xmlns:a16="http://schemas.microsoft.com/office/drawing/2014/main" id="{5C858E4C-AC54-3943-B87E-47490DC1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533525"/>
            <a:ext cx="7773987" cy="1149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0563" indent="-2333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900"/>
              </a:spcAft>
              <a:buSzPct val="80000"/>
              <a:buFontTx/>
              <a:buChar char="•"/>
            </a:pPr>
            <a:r>
              <a:rPr lang="en-US" altLang="en-US" dirty="0"/>
              <a:t>Men should have periodic prostate exams as they get older so that prostate cancer can be detected and distinguished from benign pros-tatic hyperplasia.</a:t>
            </a:r>
          </a:p>
          <a:p>
            <a:pPr eaLnBrk="1" hangingPunct="1">
              <a:lnSpc>
                <a:spcPct val="85000"/>
              </a:lnSpc>
              <a:spcAft>
                <a:spcPct val="50000"/>
              </a:spcAft>
              <a:buSzPct val="80000"/>
              <a:buFontTx/>
              <a:buChar char="•"/>
            </a:pPr>
            <a:r>
              <a:rPr lang="en-US" altLang="en-US" dirty="0"/>
              <a:t>Prostate cancer can be best treated if it is detected at an early stage.</a:t>
            </a:r>
          </a:p>
        </p:txBody>
      </p:sp>
      <p:grpSp>
        <p:nvGrpSpPr>
          <p:cNvPr id="31749" name="Group 29">
            <a:extLst>
              <a:ext uri="{FF2B5EF4-FFF2-40B4-BE49-F238E27FC236}">
                <a16:creationId xmlns:a16="http://schemas.microsoft.com/office/drawing/2014/main" id="{3BAE7DB6-D041-F347-AEF3-D58B81030625}"/>
              </a:ext>
            </a:extLst>
          </p:cNvPr>
          <p:cNvGrpSpPr>
            <a:grpSpLocks/>
          </p:cNvGrpSpPr>
          <p:nvPr/>
        </p:nvGrpSpPr>
        <p:grpSpPr bwMode="auto">
          <a:xfrm>
            <a:off x="922338" y="5827713"/>
            <a:ext cx="3162300" cy="338137"/>
            <a:chOff x="581" y="3671"/>
            <a:chExt cx="1992" cy="213"/>
          </a:xfrm>
        </p:grpSpPr>
        <p:grpSp>
          <p:nvGrpSpPr>
            <p:cNvPr id="31750" name="Group 28">
              <a:extLst>
                <a:ext uri="{FF2B5EF4-FFF2-40B4-BE49-F238E27FC236}">
                  <a16:creationId xmlns:a16="http://schemas.microsoft.com/office/drawing/2014/main" id="{3023636C-840B-6147-876E-E479870A8A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3671"/>
              <a:ext cx="619" cy="213"/>
              <a:chOff x="581" y="3671"/>
              <a:chExt cx="619" cy="213"/>
            </a:xfrm>
          </p:grpSpPr>
          <p:sp>
            <p:nvSpPr>
              <p:cNvPr id="31757" name="Rectangle 15">
                <a:extLst>
                  <a:ext uri="{FF2B5EF4-FFF2-40B4-BE49-F238E27FC236}">
                    <a16:creationId xmlns:a16="http://schemas.microsoft.com/office/drawing/2014/main" id="{2DCEBF8D-8655-8443-99A6-529B29ECE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8" name="Text Box 18">
                <a:extLst>
                  <a:ext uri="{FF2B5EF4-FFF2-40B4-BE49-F238E27FC236}">
                    <a16:creationId xmlns:a16="http://schemas.microsoft.com/office/drawing/2014/main" id="{6C5CCB0D-B1E3-F64A-973D-FC97D6200E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" y="3689"/>
                <a:ext cx="619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1080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31751" name="Group 22">
              <a:extLst>
                <a:ext uri="{FF2B5EF4-FFF2-40B4-BE49-F238E27FC236}">
                  <a16:creationId xmlns:a16="http://schemas.microsoft.com/office/drawing/2014/main" id="{DEDC1714-8BEA-C647-8B6F-AFAA42A129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65" y="3671"/>
              <a:ext cx="621" cy="213"/>
              <a:chOff x="1265" y="3671"/>
              <a:chExt cx="621" cy="213"/>
            </a:xfrm>
          </p:grpSpPr>
          <p:sp>
            <p:nvSpPr>
              <p:cNvPr id="31755" name="Rectangle 23">
                <a:extLst>
                  <a:ext uri="{FF2B5EF4-FFF2-40B4-BE49-F238E27FC236}">
                    <a16:creationId xmlns:a16="http://schemas.microsoft.com/office/drawing/2014/main" id="{51B09D5D-B544-EA42-9080-BC1553710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6" name="Text Box 24">
                <a:extLst>
                  <a:ext uri="{FF2B5EF4-FFF2-40B4-BE49-F238E27FC236}">
                    <a16:creationId xmlns:a16="http://schemas.microsoft.com/office/drawing/2014/main" id="{E332712D-A0EA-EB46-A332-BAEA6C8D86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5" y="3686"/>
                <a:ext cx="619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1171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31752" name="Group 25">
              <a:extLst>
                <a:ext uri="{FF2B5EF4-FFF2-40B4-BE49-F238E27FC236}">
                  <a16:creationId xmlns:a16="http://schemas.microsoft.com/office/drawing/2014/main" id="{F5D86BB0-CDBB-624E-8122-679382A68C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4" y="3671"/>
              <a:ext cx="619" cy="213"/>
              <a:chOff x="1954" y="3671"/>
              <a:chExt cx="619" cy="213"/>
            </a:xfrm>
          </p:grpSpPr>
          <p:sp>
            <p:nvSpPr>
              <p:cNvPr id="31753" name="Rectangle 26">
                <a:extLst>
                  <a:ext uri="{FF2B5EF4-FFF2-40B4-BE49-F238E27FC236}">
                    <a16:creationId xmlns:a16="http://schemas.microsoft.com/office/drawing/2014/main" id="{7DB78D9D-1AF0-B546-B7D6-36A128E3BF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4" name="Text Box 27">
                <a:extLst>
                  <a:ext uri="{FF2B5EF4-FFF2-40B4-BE49-F238E27FC236}">
                    <a16:creationId xmlns:a16="http://schemas.microsoft.com/office/drawing/2014/main" id="{4BBDBFE8-DDCF-CD4A-9D29-5EEF476DEC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4" y="3687"/>
                <a:ext cx="619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1122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A87639-96A8-0D4C-9388-66A7D1DDC2E6}"/>
              </a:ext>
            </a:extLst>
          </p:cNvPr>
          <p:cNvSpPr txBox="1"/>
          <p:nvPr/>
        </p:nvSpPr>
        <p:spPr>
          <a:xfrm>
            <a:off x="2034287" y="2794577"/>
            <a:ext cx="507543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dirty="0">
                <a:solidFill>
                  <a:schemeClr val="accent6"/>
                </a:solidFill>
              </a:rPr>
              <a:t>Tap or click </a:t>
            </a:r>
            <a:r>
              <a:rPr lang="en-US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dirty="0">
                <a:solidFill>
                  <a:schemeClr val="accent6"/>
                </a:solidFill>
              </a:rPr>
              <a:t> to learn about prostate cancer (video presentation).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13886</TotalTime>
  <Words>1201</Words>
  <Application>Microsoft Macintosh PowerPoint</Application>
  <PresentationFormat>On-screen Show (4:3)</PresentationFormat>
  <Paragraphs>149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965</cp:revision>
  <cp:lastPrinted>2007-09-02T16:52:17Z</cp:lastPrinted>
  <dcterms:created xsi:type="dcterms:W3CDTF">2007-08-12T19:19:03Z</dcterms:created>
  <dcterms:modified xsi:type="dcterms:W3CDTF">2022-12-10T16:00:25Z</dcterms:modified>
</cp:coreProperties>
</file>