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1001" r:id="rId3"/>
    <p:sldId id="811" r:id="rId4"/>
    <p:sldId id="879" r:id="rId5"/>
    <p:sldId id="897" r:id="rId6"/>
    <p:sldId id="898" r:id="rId7"/>
    <p:sldId id="982" r:id="rId8"/>
    <p:sldId id="963" r:id="rId9"/>
    <p:sldId id="899" r:id="rId10"/>
    <p:sldId id="901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28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 preferSingleView="1">
    <p:restoredLeft sz="15620"/>
    <p:restoredTop sz="94660"/>
  </p:normalViewPr>
  <p:slideViewPr>
    <p:cSldViewPr snapToGrid="0" showGuides="1">
      <p:cViewPr varScale="1">
        <p:scale>
          <a:sx n="125" d="100"/>
          <a:sy n="125" d="100"/>
        </p:scale>
        <p:origin x="2704" y="168"/>
      </p:cViewPr>
      <p:guideLst>
        <p:guide orient="horz" pos="3600"/>
        <p:guide pos="28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8D3EE85-3614-0146-B7DD-0CEA5EA88D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45F28EC-2CB4-0549-9B35-2125684AB4B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245926E-18B6-2144-84A5-EA49DD6631F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F676029B-6BF7-1049-B254-5E02F8701B4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9FC5BFE1-3900-D145-A0E7-1935647042F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E69CC19A-D125-5447-B29D-9470A37F0C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DF6EF04-2C43-8447-9BEF-2B5C77A0FB5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84CABDD-4C6C-A848-B049-2E1F097B5B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E69786-1441-7742-80D1-0E81F22C62D7}" type="slidenum">
              <a:rPr lang="en-US" altLang="en-US" b="0"/>
              <a:pPr/>
              <a:t>1</a:t>
            </a:fld>
            <a:endParaRPr lang="en-US" altLang="en-US" b="0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B480DDE4-DA98-A049-BB60-EE94B01E59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70B2BC7-6499-984E-9DE8-029E4CBC75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6C82F29-FD23-FE4E-A03B-5D576CE642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FF2521-F4A9-9040-A1A5-DFA1BD11BF2A}" type="slidenum">
              <a:rPr lang="en-US" altLang="en-US" b="0"/>
              <a:pPr/>
              <a:t>2</a:t>
            </a:fld>
            <a:endParaRPr lang="en-US" altLang="en-US" b="0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0A733A2-F5C8-2347-928C-76BC0F0452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B8811E8-AB5B-F445-82DC-171D83174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B555AA09-503A-A747-882A-6CC430996D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970D39-2D42-1744-9641-177EDE07FC54}" type="slidenum">
              <a:rPr lang="en-US" altLang="en-US" b="0"/>
              <a:pPr/>
              <a:t>3</a:t>
            </a:fld>
            <a:endParaRPr lang="en-US" altLang="en-US" b="0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EE74C77-4795-D54C-BFDD-68F067C70F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0E34CA3C-06FB-AD4F-BE33-D564BBD647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AEABC49-5FB1-3944-A8B1-8ABB3F67EE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A4902E-19FA-7741-9908-DFE50A7B3D02}" type="slidenum">
              <a:rPr lang="en-US" altLang="en-US" b="0"/>
              <a:pPr/>
              <a:t>4</a:t>
            </a:fld>
            <a:endParaRPr lang="en-US" altLang="en-US" b="0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21F9580-BC34-4044-88E0-96D4CB2E8A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8589E32-0CC1-C04A-9A4B-39BB67FDE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A8AB0F99-A654-BF4D-A1F4-A0D36AFC1E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F22510-8848-8542-9BBF-A311A0622EEC}" type="slidenum">
              <a:rPr lang="en-US" altLang="en-US" b="0"/>
              <a:pPr/>
              <a:t>5</a:t>
            </a:fld>
            <a:endParaRPr lang="en-US" altLang="en-US" b="0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2EE12824-BDFF-DB4F-A79C-339A72D8A2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40B276E-917E-264F-9F28-1EF54DEE68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C355127D-DA5B-7F4B-B591-8D9E940C37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E96144-69FB-284F-8590-1BD95FA2AD98}" type="slidenum">
              <a:rPr lang="en-US" altLang="en-US" b="0"/>
              <a:pPr/>
              <a:t>6</a:t>
            </a:fld>
            <a:endParaRPr lang="en-US" altLang="en-US" b="0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DA4270F-BCCE-B44B-86D8-DB10468676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C03043D3-5623-C741-8DAC-5A0834BBA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AE85E438-607C-7D43-99B6-475B8A11C5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642163-EE90-C340-AB92-C0733E199CFF}" type="slidenum">
              <a:rPr lang="en-US" altLang="en-US" b="0"/>
              <a:pPr/>
              <a:t>7</a:t>
            </a:fld>
            <a:endParaRPr lang="en-US" altLang="en-US" b="0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09EEFB0-6E86-C142-9E3D-65FF15555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E121F4B-E8CC-7C41-93DA-111653E93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0E5BECEF-E145-3A48-833D-112DAE1732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A4D240-2549-C646-8F95-67A91C9A4D03}" type="slidenum">
              <a:rPr lang="en-US" altLang="en-US" b="0"/>
              <a:pPr/>
              <a:t>8</a:t>
            </a:fld>
            <a:endParaRPr lang="en-US" altLang="en-US" b="0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25543C38-3BF4-0248-85DA-70A161FC95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EC808B51-C22A-764F-95CA-09B171668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F36BDE56-519C-D145-933E-A53F63D2EE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41DC18-1228-B54E-A701-8D5D905EB716}" type="slidenum">
              <a:rPr lang="en-US" altLang="en-US" b="0"/>
              <a:pPr/>
              <a:t>9</a:t>
            </a:fld>
            <a:endParaRPr lang="en-US" altLang="en-US" b="0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968E334-F5DD-5E4F-BEB8-559E70D1CA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6A7EEE8A-247E-7F47-85F3-A3A2E8066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5519B7E-6745-2844-A158-D059E2BB51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D726DA-81ED-2D40-8393-48E79693513A}" type="slidenum">
              <a:rPr lang="en-US" altLang="en-US" b="0"/>
              <a:pPr/>
              <a:t>10</a:t>
            </a:fld>
            <a:endParaRPr lang="en-US" altLang="en-US" b="0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9864EFF4-DCD8-3947-8232-DE4477FC49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0C551149-ECC1-0540-BA45-45B7E7043D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3275C9-3484-6C48-A837-DD24BD025D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3BD037-2FB3-6945-A0D1-72A5C99F44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2563DD-D379-1F42-BAC3-E8CDD317FB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ECBC5-6320-EE42-AB5C-F9659DE7066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809683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533D03-7B7E-334D-9D42-E9B17A108C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440C7D-5C03-E44A-8EA2-A33D45BB34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0A4347-A323-1940-A0F3-903B8934B9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45F6D-9777-9040-9C45-A28ECAA3836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409272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67E7A5-8429-554A-AC8A-185330D1E7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0E9FFB-B470-9F4B-A867-CB21B76E54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7AD76B-804F-6A42-9686-0ED27657C4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62485-6DFB-6C4D-911E-F7DE96E21E4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051155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8FAAC5-25A8-B840-9D69-E4070AEB3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674D72-7829-F143-898F-EB83CBE500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BC9996-E27A-DA4F-B646-8947862FF1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A8C5CE-4719-8E48-8510-2FC01CB5BD2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773918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6346F9-8B92-EF4F-87A8-AD0C07B206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F48DA1F-8C10-5341-BBFD-49EB454F91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2C6CD2F-0D76-FD41-AB33-BDEE2065D9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102DCE-EF44-4B46-8295-38FB3922841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080394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D7FB26E-34B2-3C49-9364-99F899ED42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80B42F5-3C7F-B448-BBF7-C1FDA267BD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824F38-8573-A745-BFCC-88E1274BCC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E9AF87-96A4-9347-BCCE-632409FFC92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574530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21FB49-17D3-AA4A-BB2A-E5119D024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A857B3C-C0AB-4E43-BF9D-B783F37F3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19C210F-E918-4640-9419-C55581A16E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69CA66-77DA-3348-AE33-A7738B9E82B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332749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A3B7F-C05D-8644-9322-CA51D55FB7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8FD412-4F98-0E44-A88C-137C823ADE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F81587-891D-C743-83EE-CAB71DA038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23443A-7ED6-6743-9054-142937E1B4C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318203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99EEA8-3F79-3345-A871-67FCF0E6F2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2BC0BE-F829-CF47-B0DA-0D7E343A79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8BFD3-B81E-3845-A17B-8584950B4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113062-FEFA-6946-B408-B5904F345AB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200847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E1D6E-1A45-F446-B0E6-757B5A77C6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CEFBA5-C925-C945-9E48-00D694F7AA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3E3DE9-D8AE-B346-839E-E6CAB1569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73D806-B61D-CA46-8EC7-97437312EA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536318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C87E4B-ACA3-B848-8E21-63A9B2286C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96DE6F-4B33-8A4F-B984-D1AA7EDF33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AC2F49-472B-B745-AAF0-D62B6B8DA0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76772C-C95C-C844-B57F-72A7885662A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446896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8894E18-4231-6C43-9805-C9680A0DD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730714-900A-0D46-B7C8-7E5967929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E4AD2E9-67C8-2C40-B12A-44267122E16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5203D82-043C-F64A-95A3-19B325FAB4B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18A4B47-E4EE-F544-BA40-42100AF3B2D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ACE9A941-5576-5646-97AA-9F8FAF5919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3">
            <a:extLst>
              <a:ext uri="{FF2B5EF4-FFF2-40B4-BE49-F238E27FC236}">
                <a16:creationId xmlns:a16="http://schemas.microsoft.com/office/drawing/2014/main" id="{6FAAA6C3-6DFE-164B-800C-F24523A45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725" y="174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grpSp>
        <p:nvGrpSpPr>
          <p:cNvPr id="3075" name="Group 126">
            <a:extLst>
              <a:ext uri="{FF2B5EF4-FFF2-40B4-BE49-F238E27FC236}">
                <a16:creationId xmlns:a16="http://schemas.microsoft.com/office/drawing/2014/main" id="{A4387E08-BBC8-1B4D-BF03-D35C99BB9FB9}"/>
              </a:ext>
            </a:extLst>
          </p:cNvPr>
          <p:cNvGrpSpPr>
            <a:grpSpLocks/>
          </p:cNvGrpSpPr>
          <p:nvPr/>
        </p:nvGrpSpPr>
        <p:grpSpPr bwMode="auto">
          <a:xfrm>
            <a:off x="1784350" y="1949450"/>
            <a:ext cx="5583238" cy="3760788"/>
            <a:chOff x="1124" y="1228"/>
            <a:chExt cx="3517" cy="2369"/>
          </a:xfrm>
        </p:grpSpPr>
        <p:sp>
          <p:nvSpPr>
            <p:cNvPr id="3076" name="Rectangle 112">
              <a:extLst>
                <a:ext uri="{FF2B5EF4-FFF2-40B4-BE49-F238E27FC236}">
                  <a16:creationId xmlns:a16="http://schemas.microsoft.com/office/drawing/2014/main" id="{543C67C3-5A53-204F-81A5-73155C982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4" y="1228"/>
              <a:ext cx="351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200" b="0" dirty="0">
                  <a:solidFill>
                    <a:srgbClr val="333333"/>
                  </a:solidFill>
                </a:rPr>
                <a:t>Nervous System Organization</a:t>
              </a:r>
              <a:endParaRPr lang="en-US" altLang="en-US" b="0" dirty="0"/>
            </a:p>
          </p:txBody>
        </p:sp>
        <p:pic>
          <p:nvPicPr>
            <p:cNvPr id="3077" name="Picture 124" descr="nervos_s">
              <a:extLst>
                <a:ext uri="{FF2B5EF4-FFF2-40B4-BE49-F238E27FC236}">
                  <a16:creationId xmlns:a16="http://schemas.microsoft.com/office/drawing/2014/main" id="{7B7305D4-BE6B-474A-849C-35F34F1358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" y="1998"/>
              <a:ext cx="780" cy="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937DD0B7-8416-6E4A-B640-0968A4CA0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B514B3-D60B-1A48-A72F-EA9761AF7230}" type="slidenum">
              <a:rPr lang="en-US" altLang="en-US" b="0"/>
              <a:pPr/>
              <a:t>2</a:t>
            </a:fld>
            <a:endParaRPr lang="en-US" altLang="en-US" b="0" dirty="0"/>
          </a:p>
        </p:txBody>
      </p:sp>
      <p:grpSp>
        <p:nvGrpSpPr>
          <p:cNvPr id="5123" name="Group 2">
            <a:extLst>
              <a:ext uri="{FF2B5EF4-FFF2-40B4-BE49-F238E27FC236}">
                <a16:creationId xmlns:a16="http://schemas.microsoft.com/office/drawing/2014/main" id="{E3F920C5-DF3C-FA4A-8827-9BFE79FDA10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5124" name="Group 3">
              <a:extLst>
                <a:ext uri="{FF2B5EF4-FFF2-40B4-BE49-F238E27FC236}">
                  <a16:creationId xmlns:a16="http://schemas.microsoft.com/office/drawing/2014/main" id="{87B217AC-3C35-8042-BA5F-BA911E5136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5127" name="Rectangle 4">
                <a:extLst>
                  <a:ext uri="{FF2B5EF4-FFF2-40B4-BE49-F238E27FC236}">
                    <a16:creationId xmlns:a16="http://schemas.microsoft.com/office/drawing/2014/main" id="{D12BF038-7D7D-3945-8005-82CD7C1D5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8" name="Rectangle 5">
                <a:extLst>
                  <a:ext uri="{FF2B5EF4-FFF2-40B4-BE49-F238E27FC236}">
                    <a16:creationId xmlns:a16="http://schemas.microsoft.com/office/drawing/2014/main" id="{A0D4934E-6EAE-B040-AA08-94366B96F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29" name="Rectangle 6">
                <a:extLst>
                  <a:ext uri="{FF2B5EF4-FFF2-40B4-BE49-F238E27FC236}">
                    <a16:creationId xmlns:a16="http://schemas.microsoft.com/office/drawing/2014/main" id="{9C548FBE-8367-1348-B0E7-2A4FB4335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0" name="Rectangle 7">
                <a:extLst>
                  <a:ext uri="{FF2B5EF4-FFF2-40B4-BE49-F238E27FC236}">
                    <a16:creationId xmlns:a16="http://schemas.microsoft.com/office/drawing/2014/main" id="{9C8BC4E5-2D2E-7246-9E74-1DB56BA33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131" name="Text Box 8">
                <a:extLst>
                  <a:ext uri="{FF2B5EF4-FFF2-40B4-BE49-F238E27FC236}">
                    <a16:creationId xmlns:a16="http://schemas.microsoft.com/office/drawing/2014/main" id="{11BA8A7F-5EA4-D447-881B-6866598E93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b="0" dirty="0"/>
                  <a:t>14th edition</a:t>
                </a:r>
              </a:p>
            </p:txBody>
          </p:sp>
          <p:sp>
            <p:nvSpPr>
              <p:cNvPr id="5132" name="Text Box 9">
                <a:extLst>
                  <a:ext uri="{FF2B5EF4-FFF2-40B4-BE49-F238E27FC236}">
                    <a16:creationId xmlns:a16="http://schemas.microsoft.com/office/drawing/2014/main" id="{2F1DDD35-0C22-A547-9CBB-B4DE6C6299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b="0" dirty="0"/>
                  <a:t>13th edition</a:t>
                </a:r>
              </a:p>
            </p:txBody>
          </p:sp>
          <p:sp>
            <p:nvSpPr>
              <p:cNvPr id="5133" name="Text Box 10">
                <a:extLst>
                  <a:ext uri="{FF2B5EF4-FFF2-40B4-BE49-F238E27FC236}">
                    <a16:creationId xmlns:a16="http://schemas.microsoft.com/office/drawing/2014/main" id="{A29EFAFE-CD13-7340-99A9-392A5DDCC4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b="0" dirty="0"/>
                  <a:t>12th edition</a:t>
                </a:r>
              </a:p>
            </p:txBody>
          </p:sp>
          <p:sp>
            <p:nvSpPr>
              <p:cNvPr id="5134" name="Text Box 11">
                <a:extLst>
                  <a:ext uri="{FF2B5EF4-FFF2-40B4-BE49-F238E27FC236}">
                    <a16:creationId xmlns:a16="http://schemas.microsoft.com/office/drawing/2014/main" id="{77EF3871-F302-894D-BC9C-E59233EA00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b="0" dirty="0"/>
                  <a:t>Same figure or table reference in all three editions</a:t>
                </a:r>
              </a:p>
            </p:txBody>
          </p:sp>
        </p:grpSp>
        <p:sp>
          <p:nvSpPr>
            <p:cNvPr id="5125" name="Rectangle 12">
              <a:extLst>
                <a:ext uri="{FF2B5EF4-FFF2-40B4-BE49-F238E27FC236}">
                  <a16:creationId xmlns:a16="http://schemas.microsoft.com/office/drawing/2014/main" id="{904C68CB-C9BC-DD4C-B781-81BED17C2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  <a:spcAft>
                  <a:spcPct val="50000"/>
                </a:spcAft>
              </a:pPr>
              <a:r>
                <a:rPr lang="en-US" altLang="en-US" sz="2000" b="0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20000"/>
                </a:spcBef>
              </a:pPr>
              <a:r>
                <a:rPr lang="en-US" altLang="en-US" sz="2000" b="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5126" name="Rectangle 13">
              <a:extLst>
                <a:ext uri="{FF2B5EF4-FFF2-40B4-BE49-F238E27FC236}">
                  <a16:creationId xmlns:a16="http://schemas.microsoft.com/office/drawing/2014/main" id="{BFA51AD0-5AAE-FB4D-9B15-6718237AE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Note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FD45BA52-FF41-7E47-B20F-75D9638A7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41CFE8-9D9A-674A-99CD-EB7CC531EA0A}" type="slidenum">
              <a:rPr lang="en-US" altLang="en-US" b="0"/>
              <a:pPr/>
              <a:t>3</a:t>
            </a:fld>
            <a:endParaRPr lang="en-US" altLang="en-US" b="0" dirty="0"/>
          </a:p>
        </p:txBody>
      </p:sp>
      <p:grpSp>
        <p:nvGrpSpPr>
          <p:cNvPr id="7181" name="Group 13">
            <a:extLst>
              <a:ext uri="{FF2B5EF4-FFF2-40B4-BE49-F238E27FC236}">
                <a16:creationId xmlns:a16="http://schemas.microsoft.com/office/drawing/2014/main" id="{97C8DCC6-2A3C-DA48-B2C5-BC16C081466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7172" name="Rectangle 2">
              <a:extLst>
                <a:ext uri="{FF2B5EF4-FFF2-40B4-BE49-F238E27FC236}">
                  <a16:creationId xmlns:a16="http://schemas.microsoft.com/office/drawing/2014/main" id="{C7519B3D-9DCA-8F43-8242-0A69B51AA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Nervous System Organization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  <p:sp>
          <p:nvSpPr>
            <p:cNvPr id="7173" name="Text Box 3">
              <a:extLst>
                <a:ext uri="{FF2B5EF4-FFF2-40B4-BE49-F238E27FC236}">
                  <a16:creationId xmlns:a16="http://schemas.microsoft.com/office/drawing/2014/main" id="{7F366B4C-A321-2546-B2F1-2AA5031D79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81" cy="1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Although the nervous system is only three percent of total body weight, it is our most complex organ system.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brain is a highly-organized network of neurons supported by neuro-glia (glial cells).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nervous system consists of the: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b="0" dirty="0"/>
                <a:t>Brain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b="0" dirty="0"/>
                <a:t>Spinal cord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b="0" dirty="0"/>
                <a:t>Somatic nervous system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b="0" dirty="0"/>
                <a:t>Enteric nervous system</a:t>
              </a:r>
            </a:p>
            <a:p>
              <a:pPr lvl="1" eaLnBrk="1" hangingPunct="1">
                <a:lnSpc>
                  <a:spcPct val="85000"/>
                </a:lnSpc>
                <a:spcAft>
                  <a:spcPct val="20000"/>
                </a:spcAft>
                <a:buSzPct val="80000"/>
                <a:buFontTx/>
                <a:buChar char="-"/>
              </a:pPr>
              <a:r>
                <a:rPr lang="en-US" altLang="en-US" b="0" dirty="0"/>
                <a:t>Autonomic nervous system</a:t>
              </a:r>
            </a:p>
          </p:txBody>
        </p:sp>
        <p:grpSp>
          <p:nvGrpSpPr>
            <p:cNvPr id="7174" name="Group 41">
              <a:extLst>
                <a:ext uri="{FF2B5EF4-FFF2-40B4-BE49-F238E27FC236}">
                  <a16:creationId xmlns:a16="http://schemas.microsoft.com/office/drawing/2014/main" id="{3EA4D0BE-AFA7-6A44-A754-82437C6AAE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7175" name="Rectangle 42">
                <a:extLst>
                  <a:ext uri="{FF2B5EF4-FFF2-40B4-BE49-F238E27FC236}">
                    <a16:creationId xmlns:a16="http://schemas.microsoft.com/office/drawing/2014/main" id="{128D9750-1AFD-E449-8F91-AAC694AA8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176" name="Rectangle 43">
                <a:extLst>
                  <a:ext uri="{FF2B5EF4-FFF2-40B4-BE49-F238E27FC236}">
                    <a16:creationId xmlns:a16="http://schemas.microsoft.com/office/drawing/2014/main" id="{07859A9C-F69A-F54E-8AF8-545532EAF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177" name="Rectangle 44">
                <a:extLst>
                  <a:ext uri="{FF2B5EF4-FFF2-40B4-BE49-F238E27FC236}">
                    <a16:creationId xmlns:a16="http://schemas.microsoft.com/office/drawing/2014/main" id="{98C460B5-A3CB-4A4E-8537-5FBAF52249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7178" name="Text Box 45">
                <a:extLst>
                  <a:ext uri="{FF2B5EF4-FFF2-40B4-BE49-F238E27FC236}">
                    <a16:creationId xmlns:a16="http://schemas.microsoft.com/office/drawing/2014/main" id="{09689D17-00D1-7E40-8BBB-7B34005242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b="0" dirty="0">
                    <a:ea typeface="ＭＳ Ｐゴシック" panose="020B0600070205080204" pitchFamily="34" charset="-128"/>
                  </a:rPr>
                  <a:t>Page 400</a:t>
                </a:r>
                <a:endParaRPr lang="en-US" altLang="en-US" b="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179" name="Text Box 46">
                <a:extLst>
                  <a:ext uri="{FF2B5EF4-FFF2-40B4-BE49-F238E27FC236}">
                    <a16:creationId xmlns:a16="http://schemas.microsoft.com/office/drawing/2014/main" id="{CC66889F-211D-E842-AD1D-788D76BA25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b="0" dirty="0">
                    <a:ea typeface="ＭＳ Ｐゴシック" panose="020B0600070205080204" pitchFamily="34" charset="-128"/>
                  </a:rPr>
                  <a:t>Page 448</a:t>
                </a:r>
                <a:endParaRPr lang="en-US" altLang="en-US" b="0" dirty="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180" name="Text Box 47">
                <a:extLst>
                  <a:ext uri="{FF2B5EF4-FFF2-40B4-BE49-F238E27FC236}">
                    <a16:creationId xmlns:a16="http://schemas.microsoft.com/office/drawing/2014/main" id="{FD2B1B65-D8B0-2748-A02E-9CC9948619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300" b="0" dirty="0">
                    <a:ea typeface="ＭＳ Ｐゴシック" panose="020B0600070205080204" pitchFamily="34" charset="-128"/>
                  </a:rPr>
                  <a:t>Page 416</a:t>
                </a:r>
                <a:endParaRPr lang="en-US" altLang="en-US" b="0" dirty="0">
                  <a:ea typeface="ＭＳ Ｐゴシック" panose="020B0600070205080204" pitchFamily="34" charset="-128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48652ACA-B3AA-7E4C-B3EE-4082D7A4B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372325-6A54-1442-AE91-656C1BFE1CB2}" type="slidenum">
              <a:rPr lang="en-US" altLang="en-US" b="0"/>
              <a:pPr/>
              <a:t>4</a:t>
            </a:fld>
            <a:endParaRPr lang="en-US" altLang="en-US" b="0" dirty="0"/>
          </a:p>
        </p:txBody>
      </p:sp>
      <p:grpSp>
        <p:nvGrpSpPr>
          <p:cNvPr id="9219" name="Group 50">
            <a:extLst>
              <a:ext uri="{FF2B5EF4-FFF2-40B4-BE49-F238E27FC236}">
                <a16:creationId xmlns:a16="http://schemas.microsoft.com/office/drawing/2014/main" id="{5FC2BBFC-A5B7-F94F-8352-0D7DC8AC3E7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9220" name="Rectangle 2">
              <a:extLst>
                <a:ext uri="{FF2B5EF4-FFF2-40B4-BE49-F238E27FC236}">
                  <a16:creationId xmlns:a16="http://schemas.microsoft.com/office/drawing/2014/main" id="{AE69C65B-C090-C447-8DC8-C9D6D81F0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Central and Peripheral Nervous Systems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  <p:sp>
          <p:nvSpPr>
            <p:cNvPr id="9221" name="Text Box 6">
              <a:extLst>
                <a:ext uri="{FF2B5EF4-FFF2-40B4-BE49-F238E27FC236}">
                  <a16:creationId xmlns:a16="http://schemas.microsoft.com/office/drawing/2014/main" id="{C657C498-127E-8E45-AD8F-A7FBD734BB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67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central nervous system (CNS) includes the brain and spinal cord.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peripheral nervous system (PNS) includes all nervous tissue out-side of the CNS.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optic nerve (cranial nerve II) is part of the CNS</a:t>
              </a:r>
              <a:r>
                <a:rPr lang="en-US" altLang="en-US" b="0" dirty="0">
                  <a:solidFill>
                    <a:srgbClr val="000000"/>
                  </a:solidFill>
                </a:rPr>
                <a:t>—</a:t>
              </a:r>
              <a:r>
                <a:rPr lang="en-US" altLang="en-US" b="0" dirty="0"/>
                <a:t>all other cranial nerves are part of the PNS.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optic nerve is considered to be an extension of brain tissue unlike the other cranial nerves.</a:t>
              </a:r>
            </a:p>
          </p:txBody>
        </p:sp>
        <p:grpSp>
          <p:nvGrpSpPr>
            <p:cNvPr id="9222" name="Group 49">
              <a:extLst>
                <a:ext uri="{FF2B5EF4-FFF2-40B4-BE49-F238E27FC236}">
                  <a16:creationId xmlns:a16="http://schemas.microsoft.com/office/drawing/2014/main" id="{3EEAC579-7139-794C-9C07-9DC9B4B601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9223" name="Group 37">
                <a:extLst>
                  <a:ext uri="{FF2B5EF4-FFF2-40B4-BE49-F238E27FC236}">
                    <a16:creationId xmlns:a16="http://schemas.microsoft.com/office/drawing/2014/main" id="{42C19D4A-0672-C94F-AE4B-19080EB476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9227" name="Rectangle 38">
                  <a:extLst>
                    <a:ext uri="{FF2B5EF4-FFF2-40B4-BE49-F238E27FC236}">
                      <a16:creationId xmlns:a16="http://schemas.microsoft.com/office/drawing/2014/main" id="{297E56C9-0D83-B742-935E-0FAE167B3E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228" name="Rectangle 39">
                  <a:extLst>
                    <a:ext uri="{FF2B5EF4-FFF2-40B4-BE49-F238E27FC236}">
                      <a16:creationId xmlns:a16="http://schemas.microsoft.com/office/drawing/2014/main" id="{9A7FF2E2-FB15-EC45-9F48-3751792B9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229" name="Rectangle 40">
                  <a:extLst>
                    <a:ext uri="{FF2B5EF4-FFF2-40B4-BE49-F238E27FC236}">
                      <a16:creationId xmlns:a16="http://schemas.microsoft.com/office/drawing/2014/main" id="{559DA067-EB31-3049-A686-77B374AF1A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230" name="Text Box 41">
                  <a:extLst>
                    <a:ext uri="{FF2B5EF4-FFF2-40B4-BE49-F238E27FC236}">
                      <a16:creationId xmlns:a16="http://schemas.microsoft.com/office/drawing/2014/main" id="{75C41434-84D4-3047-964A-561BFBA8882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400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9231" name="Text Box 42">
                  <a:extLst>
                    <a:ext uri="{FF2B5EF4-FFF2-40B4-BE49-F238E27FC236}">
                      <a16:creationId xmlns:a16="http://schemas.microsoft.com/office/drawing/2014/main" id="{4F49DE39-DA42-0549-AA38-940DE87A46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448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9232" name="Text Box 43">
                  <a:extLst>
                    <a:ext uri="{FF2B5EF4-FFF2-40B4-BE49-F238E27FC236}">
                      <a16:creationId xmlns:a16="http://schemas.microsoft.com/office/drawing/2014/main" id="{F237B8DF-A91F-9A4B-82D4-9400A4608A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417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9224" name="Group 44">
                <a:extLst>
                  <a:ext uri="{FF2B5EF4-FFF2-40B4-BE49-F238E27FC236}">
                    <a16:creationId xmlns:a16="http://schemas.microsoft.com/office/drawing/2014/main" id="{6100A86E-9AD5-2A48-867F-422A8203A2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3190" y="3671"/>
                <a:chExt cx="731" cy="213"/>
              </a:xfrm>
            </p:grpSpPr>
            <p:sp>
              <p:nvSpPr>
                <p:cNvPr id="9225" name="Rectangle 45">
                  <a:extLst>
                    <a:ext uri="{FF2B5EF4-FFF2-40B4-BE49-F238E27FC236}">
                      <a16:creationId xmlns:a16="http://schemas.microsoft.com/office/drawing/2014/main" id="{9C723ABD-5025-1648-A1EE-13CAA2DD1C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9226" name="Text Box 46">
                  <a:extLst>
                    <a:ext uri="{FF2B5EF4-FFF2-40B4-BE49-F238E27FC236}">
                      <a16:creationId xmlns:a16="http://schemas.microsoft.com/office/drawing/2014/main" id="{5A569FB9-C968-1344-8D0D-3E757DCDE2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Figure 12.1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>
            <a:extLst>
              <a:ext uri="{FF2B5EF4-FFF2-40B4-BE49-F238E27FC236}">
                <a16:creationId xmlns:a16="http://schemas.microsoft.com/office/drawing/2014/main" id="{B27EA0BD-C657-6948-A189-88033B9D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E4555D-A5B4-F541-8037-78B5C6F6CEB9}" type="slidenum">
              <a:rPr lang="en-US" altLang="en-US" b="0"/>
              <a:pPr/>
              <a:t>5</a:t>
            </a:fld>
            <a:endParaRPr lang="en-US" altLang="en-US" b="0" dirty="0"/>
          </a:p>
        </p:txBody>
      </p:sp>
      <p:grpSp>
        <p:nvGrpSpPr>
          <p:cNvPr id="11267" name="Group 73">
            <a:extLst>
              <a:ext uri="{FF2B5EF4-FFF2-40B4-BE49-F238E27FC236}">
                <a16:creationId xmlns:a16="http://schemas.microsoft.com/office/drawing/2014/main" id="{9AD868ED-01B3-DE4B-9E4A-C2B91F7708B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11268" name="Rectangle 2">
              <a:extLst>
                <a:ext uri="{FF2B5EF4-FFF2-40B4-BE49-F238E27FC236}">
                  <a16:creationId xmlns:a16="http://schemas.microsoft.com/office/drawing/2014/main" id="{3EF3AFFF-38EC-E148-934C-63874C3D5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Peripheral Nervous System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  <p:sp>
          <p:nvSpPr>
            <p:cNvPr id="11269" name="Text Box 5">
              <a:extLst>
                <a:ext uri="{FF2B5EF4-FFF2-40B4-BE49-F238E27FC236}">
                  <a16:creationId xmlns:a16="http://schemas.microsoft.com/office/drawing/2014/main" id="{D33A71BD-F01E-974F-AEC2-609CBD89F9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58" cy="7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858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peripheral nervous system has three components: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b="0" dirty="0"/>
                <a:t>Somatic nervous system (SNS)</a:t>
              </a:r>
            </a:p>
            <a:p>
              <a:pPr lvl="1" eaLnBrk="1" hangingPunct="1">
                <a:lnSpc>
                  <a:spcPct val="85000"/>
                </a:lnSpc>
                <a:spcAft>
                  <a:spcPts val="300"/>
                </a:spcAft>
                <a:buSzPct val="80000"/>
                <a:buFontTx/>
                <a:buChar char="-"/>
              </a:pPr>
              <a:r>
                <a:rPr lang="en-US" altLang="en-US" b="0" dirty="0"/>
                <a:t>Enteric nervous system (ENS)</a:t>
              </a:r>
            </a:p>
            <a:p>
              <a:pPr lvl="1" eaLnBrk="1" hangingPunct="1">
                <a:lnSpc>
                  <a:spcPct val="85000"/>
                </a:lnSpc>
                <a:spcAft>
                  <a:spcPct val="30000"/>
                </a:spcAft>
                <a:buSzPct val="80000"/>
                <a:buFontTx/>
                <a:buChar char="-"/>
              </a:pPr>
              <a:r>
                <a:rPr lang="en-US" altLang="en-US" b="0" dirty="0"/>
                <a:t>Autonomic nervous system (ANS)</a:t>
              </a:r>
            </a:p>
          </p:txBody>
        </p:sp>
        <p:grpSp>
          <p:nvGrpSpPr>
            <p:cNvPr id="11270" name="Group 72">
              <a:extLst>
                <a:ext uri="{FF2B5EF4-FFF2-40B4-BE49-F238E27FC236}">
                  <a16:creationId xmlns:a16="http://schemas.microsoft.com/office/drawing/2014/main" id="{8C82BDAD-0CB5-CC44-A108-ECCFA66200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1271" name="Group 46">
                <a:extLst>
                  <a:ext uri="{FF2B5EF4-FFF2-40B4-BE49-F238E27FC236}">
                    <a16:creationId xmlns:a16="http://schemas.microsoft.com/office/drawing/2014/main" id="{326D5E2F-0A55-B140-8161-5215D9102B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1282" name="Rectangle 47">
                  <a:extLst>
                    <a:ext uri="{FF2B5EF4-FFF2-40B4-BE49-F238E27FC236}">
                      <a16:creationId xmlns:a16="http://schemas.microsoft.com/office/drawing/2014/main" id="{CFD39314-3D8E-A941-86E4-7DD5E652D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1283" name="Rectangle 48">
                  <a:extLst>
                    <a:ext uri="{FF2B5EF4-FFF2-40B4-BE49-F238E27FC236}">
                      <a16:creationId xmlns:a16="http://schemas.microsoft.com/office/drawing/2014/main" id="{CC2E8558-2BBA-F647-849E-075AC5D8D5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1284" name="Rectangle 49">
                  <a:extLst>
                    <a:ext uri="{FF2B5EF4-FFF2-40B4-BE49-F238E27FC236}">
                      <a16:creationId xmlns:a16="http://schemas.microsoft.com/office/drawing/2014/main" id="{5FC631F2-E39E-974A-B566-F92DBA0EC6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1285" name="Text Box 50">
                  <a:extLst>
                    <a:ext uri="{FF2B5EF4-FFF2-40B4-BE49-F238E27FC236}">
                      <a16:creationId xmlns:a16="http://schemas.microsoft.com/office/drawing/2014/main" id="{2013833C-71D0-8F48-B398-80A80CF0F8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400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1286" name="Text Box 51">
                  <a:extLst>
                    <a:ext uri="{FF2B5EF4-FFF2-40B4-BE49-F238E27FC236}">
                      <a16:creationId xmlns:a16="http://schemas.microsoft.com/office/drawing/2014/main" id="{D530953E-CA61-4F4A-A952-8CA8F0E5930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448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1287" name="Text Box 52">
                  <a:extLst>
                    <a:ext uri="{FF2B5EF4-FFF2-40B4-BE49-F238E27FC236}">
                      <a16:creationId xmlns:a16="http://schemas.microsoft.com/office/drawing/2014/main" id="{811044B8-8256-1645-AE64-7F6B4E4FFCC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425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1272" name="Group 71">
                <a:extLst>
                  <a:ext uri="{FF2B5EF4-FFF2-40B4-BE49-F238E27FC236}">
                    <a16:creationId xmlns:a16="http://schemas.microsoft.com/office/drawing/2014/main" id="{7F540CE1-8C90-6941-94DA-A634253EF5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1273" name="Group 69">
                  <a:extLst>
                    <a:ext uri="{FF2B5EF4-FFF2-40B4-BE49-F238E27FC236}">
                      <a16:creationId xmlns:a16="http://schemas.microsoft.com/office/drawing/2014/main" id="{9D9DEA46-32E5-724B-8BA4-16538F24E7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1280" name="Rectangle 61">
                    <a:extLst>
                      <a:ext uri="{FF2B5EF4-FFF2-40B4-BE49-F238E27FC236}">
                        <a16:creationId xmlns:a16="http://schemas.microsoft.com/office/drawing/2014/main" id="{4E69C58D-F6E9-834D-B907-04257399BD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1281" name="Text Box 62">
                    <a:extLst>
                      <a:ext uri="{FF2B5EF4-FFF2-40B4-BE49-F238E27FC236}">
                        <a16:creationId xmlns:a16="http://schemas.microsoft.com/office/drawing/2014/main" id="{014811E3-A2FF-8546-A6E1-D8EBADE17D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0" y="3687"/>
                    <a:ext cx="642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1274" name="Group 70">
                  <a:extLst>
                    <a:ext uri="{FF2B5EF4-FFF2-40B4-BE49-F238E27FC236}">
                      <a16:creationId xmlns:a16="http://schemas.microsoft.com/office/drawing/2014/main" id="{5166A564-F5B2-8A44-B447-D0BCF1C675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1278" name="Rectangle 64">
                    <a:extLst>
                      <a:ext uri="{FF2B5EF4-FFF2-40B4-BE49-F238E27FC236}">
                        <a16:creationId xmlns:a16="http://schemas.microsoft.com/office/drawing/2014/main" id="{3AFE36E5-B454-BB45-A7C3-DAA99ACF5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1279" name="Text Box 65">
                    <a:extLst>
                      <a:ext uri="{FF2B5EF4-FFF2-40B4-BE49-F238E27FC236}">
                        <a16:creationId xmlns:a16="http://schemas.microsoft.com/office/drawing/2014/main" id="{AB031354-BEA8-7247-98D3-D4F8411BEF6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95" y="3687"/>
                    <a:ext cx="642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1275" name="Group 66">
                  <a:extLst>
                    <a:ext uri="{FF2B5EF4-FFF2-40B4-BE49-F238E27FC236}">
                      <a16:creationId xmlns:a16="http://schemas.microsoft.com/office/drawing/2014/main" id="{26F00C18-5554-5043-8C23-2287A95318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1276" name="Rectangle 67">
                    <a:extLst>
                      <a:ext uri="{FF2B5EF4-FFF2-40B4-BE49-F238E27FC236}">
                        <a16:creationId xmlns:a16="http://schemas.microsoft.com/office/drawing/2014/main" id="{E8634206-62FA-C740-888E-C556C10D14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1277" name="Text Box 68">
                    <a:extLst>
                      <a:ext uri="{FF2B5EF4-FFF2-40B4-BE49-F238E27FC236}">
                        <a16:creationId xmlns:a16="http://schemas.microsoft.com/office/drawing/2014/main" id="{B78BD6F9-657C-2E42-AC7E-DF3EB0563DF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12.10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4953C5C5-D11B-BC46-9F87-0D4F8CFE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143D79-5745-E242-8A23-D809E7A797FB}" type="slidenum">
              <a:rPr lang="en-US" altLang="en-US" b="0"/>
              <a:pPr/>
              <a:t>6</a:t>
            </a:fld>
            <a:endParaRPr lang="en-US" altLang="en-US" b="0" dirty="0"/>
          </a:p>
        </p:txBody>
      </p:sp>
      <p:grpSp>
        <p:nvGrpSpPr>
          <p:cNvPr id="13315" name="Group 68">
            <a:extLst>
              <a:ext uri="{FF2B5EF4-FFF2-40B4-BE49-F238E27FC236}">
                <a16:creationId xmlns:a16="http://schemas.microsoft.com/office/drawing/2014/main" id="{0F558E24-B536-764F-8BB6-B9614E6D608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13316" name="Rectangle 2">
              <a:extLst>
                <a:ext uri="{FF2B5EF4-FFF2-40B4-BE49-F238E27FC236}">
                  <a16:creationId xmlns:a16="http://schemas.microsoft.com/office/drawing/2014/main" id="{8721BBCE-8B71-AA46-B901-4C9CB4727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Somatic Nervous System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  <p:sp>
          <p:nvSpPr>
            <p:cNvPr id="13317" name="Text Box 5">
              <a:extLst>
                <a:ext uri="{FF2B5EF4-FFF2-40B4-BE49-F238E27FC236}">
                  <a16:creationId xmlns:a16="http://schemas.microsoft.com/office/drawing/2014/main" id="{BCE9B68B-0A95-C247-A405-F103C80A7C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46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somatic nervous system (SNS) has many sensory receptors that convey information from the body and special senses.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special senses are vision, hearing, equilibrium and balance, taste (gustation), and smell (olfaction).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SNS also has motor neurons to enable action potentials to </a:t>
              </a:r>
              <a:r>
                <a:rPr lang="en-US" altLang="en-US" b="0" dirty="0" err="1"/>
                <a:t>propa</a:t>
              </a:r>
              <a:r>
                <a:rPr lang="en-US" altLang="en-US" b="0" dirty="0"/>
                <a:t>-gate (travel) from the central nervous system (CNS) to skeletal muscle fibers.</a:t>
              </a:r>
            </a:p>
          </p:txBody>
        </p:sp>
        <p:grpSp>
          <p:nvGrpSpPr>
            <p:cNvPr id="13318" name="Group 67">
              <a:extLst>
                <a:ext uri="{FF2B5EF4-FFF2-40B4-BE49-F238E27FC236}">
                  <a16:creationId xmlns:a16="http://schemas.microsoft.com/office/drawing/2014/main" id="{4DF5D793-F0C6-2F40-9F5C-0AB760A97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3319" name="Group 41">
                <a:extLst>
                  <a:ext uri="{FF2B5EF4-FFF2-40B4-BE49-F238E27FC236}">
                    <a16:creationId xmlns:a16="http://schemas.microsoft.com/office/drawing/2014/main" id="{0091E147-4C05-564D-9497-E5BA9D4946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3330" name="Rectangle 42">
                  <a:extLst>
                    <a:ext uri="{FF2B5EF4-FFF2-40B4-BE49-F238E27FC236}">
                      <a16:creationId xmlns:a16="http://schemas.microsoft.com/office/drawing/2014/main" id="{6D8B357E-B977-5F41-A5C6-601D75400D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31" name="Rectangle 43">
                  <a:extLst>
                    <a:ext uri="{FF2B5EF4-FFF2-40B4-BE49-F238E27FC236}">
                      <a16:creationId xmlns:a16="http://schemas.microsoft.com/office/drawing/2014/main" id="{FD459921-FC85-AD4B-9A4E-56FD1ACFE8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32" name="Rectangle 44">
                  <a:extLst>
                    <a:ext uri="{FF2B5EF4-FFF2-40B4-BE49-F238E27FC236}">
                      <a16:creationId xmlns:a16="http://schemas.microsoft.com/office/drawing/2014/main" id="{838FC131-158E-B946-A568-9DA0A5FDB5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3333" name="Text Box 45">
                  <a:extLst>
                    <a:ext uri="{FF2B5EF4-FFF2-40B4-BE49-F238E27FC236}">
                      <a16:creationId xmlns:a16="http://schemas.microsoft.com/office/drawing/2014/main" id="{E07B4E8C-DDBA-EA4E-8E54-85D18D839E5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400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3334" name="Text Box 46">
                  <a:extLst>
                    <a:ext uri="{FF2B5EF4-FFF2-40B4-BE49-F238E27FC236}">
                      <a16:creationId xmlns:a16="http://schemas.microsoft.com/office/drawing/2014/main" id="{F35D3663-07CA-004D-9C95-7B5C96601C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448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3335" name="Text Box 47">
                  <a:extLst>
                    <a:ext uri="{FF2B5EF4-FFF2-40B4-BE49-F238E27FC236}">
                      <a16:creationId xmlns:a16="http://schemas.microsoft.com/office/drawing/2014/main" id="{F6E93E29-3B80-F446-97E1-59F6C2B246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425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3320" name="Group 57">
                <a:extLst>
                  <a:ext uri="{FF2B5EF4-FFF2-40B4-BE49-F238E27FC236}">
                    <a16:creationId xmlns:a16="http://schemas.microsoft.com/office/drawing/2014/main" id="{97F497FD-3980-A84F-B42E-D83B3BE894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3321" name="Group 58">
                  <a:extLst>
                    <a:ext uri="{FF2B5EF4-FFF2-40B4-BE49-F238E27FC236}">
                      <a16:creationId xmlns:a16="http://schemas.microsoft.com/office/drawing/2014/main" id="{8097F5D0-2FE3-0741-A5ED-695690E3AD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3328" name="Rectangle 59">
                    <a:extLst>
                      <a:ext uri="{FF2B5EF4-FFF2-40B4-BE49-F238E27FC236}">
                        <a16:creationId xmlns:a16="http://schemas.microsoft.com/office/drawing/2014/main" id="{826B2D76-C4F6-7C4B-8D5A-1A73AE5478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3329" name="Text Box 60">
                    <a:extLst>
                      <a:ext uri="{FF2B5EF4-FFF2-40B4-BE49-F238E27FC236}">
                        <a16:creationId xmlns:a16="http://schemas.microsoft.com/office/drawing/2014/main" id="{7DE7583A-F2E2-4F42-B0A3-BFACE11F792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0" y="3687"/>
                    <a:ext cx="642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3322" name="Group 61">
                  <a:extLst>
                    <a:ext uri="{FF2B5EF4-FFF2-40B4-BE49-F238E27FC236}">
                      <a16:creationId xmlns:a16="http://schemas.microsoft.com/office/drawing/2014/main" id="{202B8225-A1DA-E64B-A44C-0A332854F3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3326" name="Rectangle 62">
                    <a:extLst>
                      <a:ext uri="{FF2B5EF4-FFF2-40B4-BE49-F238E27FC236}">
                        <a16:creationId xmlns:a16="http://schemas.microsoft.com/office/drawing/2014/main" id="{A12C0C4A-D691-0346-9D22-C31DFF4220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3327" name="Text Box 63">
                    <a:extLst>
                      <a:ext uri="{FF2B5EF4-FFF2-40B4-BE49-F238E27FC236}">
                        <a16:creationId xmlns:a16="http://schemas.microsoft.com/office/drawing/2014/main" id="{7A28F308-FB6B-4546-901F-094584F2B2A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95" y="3687"/>
                    <a:ext cx="642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3323" name="Group 64">
                  <a:extLst>
                    <a:ext uri="{FF2B5EF4-FFF2-40B4-BE49-F238E27FC236}">
                      <a16:creationId xmlns:a16="http://schemas.microsoft.com/office/drawing/2014/main" id="{0EA03DFD-DDE6-654D-8E0D-522F8EB34F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3324" name="Rectangle 65">
                    <a:extLst>
                      <a:ext uri="{FF2B5EF4-FFF2-40B4-BE49-F238E27FC236}">
                        <a16:creationId xmlns:a16="http://schemas.microsoft.com/office/drawing/2014/main" id="{F17B4697-1007-334F-A138-6E14A65117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3325" name="Text Box 66">
                    <a:extLst>
                      <a:ext uri="{FF2B5EF4-FFF2-40B4-BE49-F238E27FC236}">
                        <a16:creationId xmlns:a16="http://schemas.microsoft.com/office/drawing/2014/main" id="{610E2839-126F-224E-9F7F-FE3757F97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12.10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29C599BD-B8C3-2946-8CFF-E9D0C5A0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56C231-A65C-4B4F-B0BE-09E31DB10F41}" type="slidenum">
              <a:rPr lang="en-US" altLang="en-US" b="0"/>
              <a:pPr/>
              <a:t>7</a:t>
            </a:fld>
            <a:endParaRPr lang="en-US" altLang="en-US" b="0" dirty="0"/>
          </a:p>
        </p:txBody>
      </p:sp>
      <p:grpSp>
        <p:nvGrpSpPr>
          <p:cNvPr id="15363" name="Group 16">
            <a:extLst>
              <a:ext uri="{FF2B5EF4-FFF2-40B4-BE49-F238E27FC236}">
                <a16:creationId xmlns:a16="http://schemas.microsoft.com/office/drawing/2014/main" id="{B29C0A57-FD23-E145-BE64-55CC8ADB99F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4725988"/>
            <a:chOff x="288" y="281"/>
            <a:chExt cx="5184" cy="2977"/>
          </a:xfrm>
        </p:grpSpPr>
        <p:sp>
          <p:nvSpPr>
            <p:cNvPr id="15364" name="Rectangle 2">
              <a:extLst>
                <a:ext uri="{FF2B5EF4-FFF2-40B4-BE49-F238E27FC236}">
                  <a16:creationId xmlns:a16="http://schemas.microsoft.com/office/drawing/2014/main" id="{37D54C90-1D50-9E45-B0A5-6ECC4BF22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Somatosensory Input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  <p:grpSp>
          <p:nvGrpSpPr>
            <p:cNvPr id="15365" name="Group 13">
              <a:extLst>
                <a:ext uri="{FF2B5EF4-FFF2-40B4-BE49-F238E27FC236}">
                  <a16:creationId xmlns:a16="http://schemas.microsoft.com/office/drawing/2014/main" id="{E1DA6D4B-48AF-6742-AAE6-B880DF35B6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2" y="984"/>
              <a:ext cx="2552" cy="2274"/>
              <a:chOff x="1602" y="1092"/>
              <a:chExt cx="2552" cy="2274"/>
            </a:xfrm>
          </p:grpSpPr>
          <p:pic>
            <p:nvPicPr>
              <p:cNvPr id="15366" name="Picture 11" descr="image">
                <a:extLst>
                  <a:ext uri="{FF2B5EF4-FFF2-40B4-BE49-F238E27FC236}">
                    <a16:creationId xmlns:a16="http://schemas.microsoft.com/office/drawing/2014/main" id="{261496D7-2F5C-DD4C-9CB7-DF051B3F1D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2" y="1092"/>
                <a:ext cx="2552" cy="2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67" name="Text Box 12">
                <a:extLst>
                  <a:ext uri="{FF2B5EF4-FFF2-40B4-BE49-F238E27FC236}">
                    <a16:creationId xmlns:a16="http://schemas.microsoft.com/office/drawing/2014/main" id="{9291400B-FCC2-6143-9EFC-C001E19EB7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19" y="3201"/>
                <a:ext cx="1328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b="0" dirty="0"/>
                  <a:t>https://www.getbodysmart.com</a:t>
                </a:r>
                <a:endParaRPr lang="en-US" altLang="en-US" b="0" dirty="0"/>
              </a:p>
            </p:txBody>
          </p:sp>
        </p:grp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EB492FD9-6822-DC4D-80E0-FFF467E0F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7B469E-1D15-434B-89DC-82DF67B3EFD8}" type="slidenum">
              <a:rPr lang="en-US" altLang="en-US" b="0"/>
              <a:pPr/>
              <a:t>8</a:t>
            </a:fld>
            <a:endParaRPr lang="en-US" altLang="en-US" b="0" dirty="0"/>
          </a:p>
        </p:txBody>
      </p:sp>
      <p:grpSp>
        <p:nvGrpSpPr>
          <p:cNvPr id="17411" name="Group 78">
            <a:extLst>
              <a:ext uri="{FF2B5EF4-FFF2-40B4-BE49-F238E27FC236}">
                <a16:creationId xmlns:a16="http://schemas.microsoft.com/office/drawing/2014/main" id="{148AE021-A441-D048-ADA1-A317C4B01F5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17412" name="Rectangle 2">
              <a:extLst>
                <a:ext uri="{FF2B5EF4-FFF2-40B4-BE49-F238E27FC236}">
                  <a16:creationId xmlns:a16="http://schemas.microsoft.com/office/drawing/2014/main" id="{A694717F-5479-C048-9C8B-5D8B5A75A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Enteric Nervous System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  <p:grpSp>
          <p:nvGrpSpPr>
            <p:cNvPr id="17413" name="Group 51">
              <a:extLst>
                <a:ext uri="{FF2B5EF4-FFF2-40B4-BE49-F238E27FC236}">
                  <a16:creationId xmlns:a16="http://schemas.microsoft.com/office/drawing/2014/main" id="{15077D82-F2F7-9248-A7D4-DAAF7D25A0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27" cy="1731"/>
              <a:chOff x="515" y="970"/>
              <a:chExt cx="4727" cy="1731"/>
            </a:xfrm>
          </p:grpSpPr>
          <p:sp>
            <p:nvSpPr>
              <p:cNvPr id="17432" name="Text Box 5">
                <a:extLst>
                  <a:ext uri="{FF2B5EF4-FFF2-40B4-BE49-F238E27FC236}">
                    <a16:creationId xmlns:a16="http://schemas.microsoft.com/office/drawing/2014/main" id="{70DADDB7-5BE3-B34A-8041-F2DF178D7F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27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b="0" dirty="0"/>
                  <a:t>The enteric nervous system (ENS) has about 100 million neurons in plexuses that extend along almost the length of the digestive tract.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b="0" dirty="0"/>
                  <a:t>Sensory neurons monitor chemical changes and stretch of the walls of the hollow organs including the stomach and intestines.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b="0" dirty="0"/>
                  <a:t>Motor neurons control the contractions of smooth muscles, secretions from accessory organs, and activity of endocrine cells in the digestive tract.</a:t>
                </a:r>
              </a:p>
            </p:txBody>
          </p:sp>
          <p:sp>
            <p:nvSpPr>
              <p:cNvPr id="17433" name="Text Box 14">
                <a:extLst>
                  <a:ext uri="{FF2B5EF4-FFF2-40B4-BE49-F238E27FC236}">
                    <a16:creationId xmlns:a16="http://schemas.microsoft.com/office/drawing/2014/main" id="{956766B6-8808-A345-8A44-22A600F19A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5" y="2198"/>
                <a:ext cx="3077" cy="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</a:pPr>
                <a:r>
                  <a:rPr lang="en-US" altLang="en-US" b="0" dirty="0">
                    <a:solidFill>
                      <a:srgbClr val="941100"/>
                    </a:solidFill>
                  </a:rPr>
                  <a:t>Plexus =  a complex, interconnected arrangement of parts; in this context, a network of neurons outside of the CNS.</a:t>
                </a:r>
              </a:p>
            </p:txBody>
          </p:sp>
        </p:grpSp>
        <p:grpSp>
          <p:nvGrpSpPr>
            <p:cNvPr id="17414" name="Group 77">
              <a:extLst>
                <a:ext uri="{FF2B5EF4-FFF2-40B4-BE49-F238E27FC236}">
                  <a16:creationId xmlns:a16="http://schemas.microsoft.com/office/drawing/2014/main" id="{233ED471-2A63-DD48-91ED-44F107501D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7415" name="Group 54">
                <a:extLst>
                  <a:ext uri="{FF2B5EF4-FFF2-40B4-BE49-F238E27FC236}">
                    <a16:creationId xmlns:a16="http://schemas.microsoft.com/office/drawing/2014/main" id="{ED3F549F-40B8-5A41-94FD-798B692613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7426" name="Rectangle 55">
                  <a:extLst>
                    <a:ext uri="{FF2B5EF4-FFF2-40B4-BE49-F238E27FC236}">
                      <a16:creationId xmlns:a16="http://schemas.microsoft.com/office/drawing/2014/main" id="{99221898-93AE-BF47-A642-28EAC6F561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7" name="Rectangle 56">
                  <a:extLst>
                    <a:ext uri="{FF2B5EF4-FFF2-40B4-BE49-F238E27FC236}">
                      <a16:creationId xmlns:a16="http://schemas.microsoft.com/office/drawing/2014/main" id="{587D263F-F994-044D-BE32-63CD35BEAA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8" name="Rectangle 57">
                  <a:extLst>
                    <a:ext uri="{FF2B5EF4-FFF2-40B4-BE49-F238E27FC236}">
                      <a16:creationId xmlns:a16="http://schemas.microsoft.com/office/drawing/2014/main" id="{21F869A5-3CE5-EA4A-8144-6C40C8CFDF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7429" name="Text Box 58">
                  <a:extLst>
                    <a:ext uri="{FF2B5EF4-FFF2-40B4-BE49-F238E27FC236}">
                      <a16:creationId xmlns:a16="http://schemas.microsoft.com/office/drawing/2014/main" id="{B91C67D3-EE93-174C-BCB9-A92B5354C1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400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7430" name="Text Box 59">
                  <a:extLst>
                    <a:ext uri="{FF2B5EF4-FFF2-40B4-BE49-F238E27FC236}">
                      <a16:creationId xmlns:a16="http://schemas.microsoft.com/office/drawing/2014/main" id="{8ED7241C-C16E-0F45-AB22-A5D627CBF3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448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7431" name="Text Box 60">
                  <a:extLst>
                    <a:ext uri="{FF2B5EF4-FFF2-40B4-BE49-F238E27FC236}">
                      <a16:creationId xmlns:a16="http://schemas.microsoft.com/office/drawing/2014/main" id="{AF2F57A2-D4E0-1641-9F1E-BA5EF80CCA9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426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7416" name="Group 67">
                <a:extLst>
                  <a:ext uri="{FF2B5EF4-FFF2-40B4-BE49-F238E27FC236}">
                    <a16:creationId xmlns:a16="http://schemas.microsoft.com/office/drawing/2014/main" id="{75D677E4-4BC4-1B44-A3CB-D431E98762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7417" name="Group 68">
                  <a:extLst>
                    <a:ext uri="{FF2B5EF4-FFF2-40B4-BE49-F238E27FC236}">
                      <a16:creationId xmlns:a16="http://schemas.microsoft.com/office/drawing/2014/main" id="{621FE6BB-F3CF-B84A-ABEC-2648BCEA36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7424" name="Rectangle 69">
                    <a:extLst>
                      <a:ext uri="{FF2B5EF4-FFF2-40B4-BE49-F238E27FC236}">
                        <a16:creationId xmlns:a16="http://schemas.microsoft.com/office/drawing/2014/main" id="{A56E65DF-2B6F-884B-9CDA-8DDEFF61F5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7425" name="Text Box 70">
                    <a:extLst>
                      <a:ext uri="{FF2B5EF4-FFF2-40B4-BE49-F238E27FC236}">
                        <a16:creationId xmlns:a16="http://schemas.microsoft.com/office/drawing/2014/main" id="{731C5CE9-B57B-3E47-B713-7E0A2B52EA2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0" y="3687"/>
                    <a:ext cx="642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7418" name="Group 71">
                  <a:extLst>
                    <a:ext uri="{FF2B5EF4-FFF2-40B4-BE49-F238E27FC236}">
                      <a16:creationId xmlns:a16="http://schemas.microsoft.com/office/drawing/2014/main" id="{A0C735B0-6B6E-DF41-A64A-E2C6CC196A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7422" name="Rectangle 72">
                    <a:extLst>
                      <a:ext uri="{FF2B5EF4-FFF2-40B4-BE49-F238E27FC236}">
                        <a16:creationId xmlns:a16="http://schemas.microsoft.com/office/drawing/2014/main" id="{99FBB8E4-3EB5-6041-9BCB-2856ACEBE9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7423" name="Text Box 73">
                    <a:extLst>
                      <a:ext uri="{FF2B5EF4-FFF2-40B4-BE49-F238E27FC236}">
                        <a16:creationId xmlns:a16="http://schemas.microsoft.com/office/drawing/2014/main" id="{D3BF24A0-CEBD-F14F-8249-B85AFF349D8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95" y="3687"/>
                    <a:ext cx="642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7419" name="Group 74">
                  <a:extLst>
                    <a:ext uri="{FF2B5EF4-FFF2-40B4-BE49-F238E27FC236}">
                      <a16:creationId xmlns:a16="http://schemas.microsoft.com/office/drawing/2014/main" id="{EF116351-0C8E-DA40-8EB4-756B237FF6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7420" name="Rectangle 75">
                    <a:extLst>
                      <a:ext uri="{FF2B5EF4-FFF2-40B4-BE49-F238E27FC236}">
                        <a16:creationId xmlns:a16="http://schemas.microsoft.com/office/drawing/2014/main" id="{70CAE823-E10B-4341-8923-5C912DD67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7421" name="Text Box 76">
                    <a:extLst>
                      <a:ext uri="{FF2B5EF4-FFF2-40B4-BE49-F238E27FC236}">
                        <a16:creationId xmlns:a16="http://schemas.microsoft.com/office/drawing/2014/main" id="{FDB9587C-A6ED-C34C-B05F-BE450C79C92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12.10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9922D74B-3114-354B-937B-8D8CFFF09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A6A3F1-2D90-D44B-8587-90AE89911E43}" type="slidenum">
              <a:rPr lang="en-US" altLang="en-US" b="0"/>
              <a:pPr/>
              <a:t>9</a:t>
            </a:fld>
            <a:endParaRPr lang="en-US" altLang="en-US" b="0" dirty="0"/>
          </a:p>
        </p:txBody>
      </p:sp>
      <p:grpSp>
        <p:nvGrpSpPr>
          <p:cNvPr id="19489" name="Group 33">
            <a:extLst>
              <a:ext uri="{FF2B5EF4-FFF2-40B4-BE49-F238E27FC236}">
                <a16:creationId xmlns:a16="http://schemas.microsoft.com/office/drawing/2014/main" id="{EA125934-DE5F-A343-9404-080418F1FCD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19460" name="Rectangle 2">
              <a:extLst>
                <a:ext uri="{FF2B5EF4-FFF2-40B4-BE49-F238E27FC236}">
                  <a16:creationId xmlns:a16="http://schemas.microsoft.com/office/drawing/2014/main" id="{DE164063-67C0-9743-AD57-AB04C44FE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Autonomic Nervous System</a:t>
              </a:r>
              <a:endParaRPr lang="en-US" altLang="en-US" sz="2800" b="0" dirty="0">
                <a:solidFill>
                  <a:schemeClr val="tx2"/>
                </a:solidFill>
              </a:endParaRPr>
            </a:p>
          </p:txBody>
        </p:sp>
        <p:grpSp>
          <p:nvGrpSpPr>
            <p:cNvPr id="19488" name="Group 32">
              <a:extLst>
                <a:ext uri="{FF2B5EF4-FFF2-40B4-BE49-F238E27FC236}">
                  <a16:creationId xmlns:a16="http://schemas.microsoft.com/office/drawing/2014/main" id="{BBA181CA-AD0C-1843-BC28-4195C30408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32" cy="2145"/>
              <a:chOff x="515" y="970"/>
              <a:chExt cx="4632" cy="2145"/>
            </a:xfrm>
          </p:grpSpPr>
          <p:sp>
            <p:nvSpPr>
              <p:cNvPr id="19480" name="Text Box 5">
                <a:extLst>
                  <a:ext uri="{FF2B5EF4-FFF2-40B4-BE49-F238E27FC236}">
                    <a16:creationId xmlns:a16="http://schemas.microsoft.com/office/drawing/2014/main" id="{AA883C91-5519-074E-B041-30FF8789CA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32" cy="1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b="0" dirty="0"/>
                  <a:t>The autonomic nervous system (ANS) conveys information from sensory receptors in the blood vessels and visceral organs to the CNS.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ts val="900"/>
                  </a:spcAft>
                  <a:buSzPct val="80000"/>
                  <a:buFontTx/>
                  <a:buChar char="•"/>
                </a:pPr>
                <a:r>
                  <a:rPr lang="en-US" altLang="en-US" b="0" dirty="0"/>
                  <a:t>The ANS has motor neurons that conduct action potentials from the CNS to smooth muscle fibers, cardiac muscle fibers, and endocrine and exocrine glands.</a:t>
                </a:r>
              </a:p>
              <a:p>
                <a:pPr eaLnBrk="1" hangingPunct="1">
                  <a:lnSpc>
                    <a:spcPct val="85000"/>
                  </a:lnSpc>
                  <a:spcAft>
                    <a:spcPct val="50000"/>
                  </a:spcAft>
                  <a:buSzPct val="80000"/>
                  <a:buFontTx/>
                  <a:buChar char="•"/>
                </a:pPr>
                <a:r>
                  <a:rPr lang="en-US" altLang="en-US" b="0" dirty="0"/>
                  <a:t>The ANS consists of the sympathetic and parasympathetic divisions. </a:t>
                </a:r>
              </a:p>
            </p:txBody>
          </p:sp>
          <p:sp>
            <p:nvSpPr>
              <p:cNvPr id="19481" name="Text Box 47">
                <a:extLst>
                  <a:ext uri="{FF2B5EF4-FFF2-40B4-BE49-F238E27FC236}">
                    <a16:creationId xmlns:a16="http://schemas.microsoft.com/office/drawing/2014/main" id="{5C7BAEED-82A5-FE47-9ED5-840401BA23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2" y="2315"/>
                <a:ext cx="2978" cy="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</a:pPr>
                <a:r>
                  <a:rPr lang="en-US" altLang="en-US" b="0" dirty="0">
                    <a:solidFill>
                      <a:srgbClr val="941100"/>
                    </a:solidFill>
                  </a:rPr>
                  <a:t>Visceral organs = the internal organs of the body, specifically those within the chest—heart and lungs—and the abdomen—liver, pancreas, and intestines.</a:t>
                </a:r>
              </a:p>
              <a:p>
                <a:pPr algn="ctr" eaLnBrk="1" hangingPunct="1">
                  <a:lnSpc>
                    <a:spcPct val="85000"/>
                  </a:lnSpc>
                </a:pPr>
                <a:r>
                  <a:rPr lang="en-US" altLang="en-US" b="0" dirty="0">
                    <a:solidFill>
                      <a:srgbClr val="941100"/>
                    </a:solidFill>
                  </a:rPr>
                  <a:t>(https://www.medterms.com)</a:t>
                </a:r>
              </a:p>
            </p:txBody>
          </p:sp>
        </p:grpSp>
        <p:grpSp>
          <p:nvGrpSpPr>
            <p:cNvPr id="19462" name="Group 89">
              <a:extLst>
                <a:ext uri="{FF2B5EF4-FFF2-40B4-BE49-F238E27FC236}">
                  <a16:creationId xmlns:a16="http://schemas.microsoft.com/office/drawing/2014/main" id="{4E14B3A2-FFFF-1E46-8BE1-70556A1DA5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19463" name="Group 65">
                <a:extLst>
                  <a:ext uri="{FF2B5EF4-FFF2-40B4-BE49-F238E27FC236}">
                    <a16:creationId xmlns:a16="http://schemas.microsoft.com/office/drawing/2014/main" id="{37A4C251-19B1-F24A-8029-0420C43338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19474" name="Rectangle 66">
                  <a:extLst>
                    <a:ext uri="{FF2B5EF4-FFF2-40B4-BE49-F238E27FC236}">
                      <a16:creationId xmlns:a16="http://schemas.microsoft.com/office/drawing/2014/main" id="{FF956A2B-3F7B-344A-9E2F-B37E7490BD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9475" name="Rectangle 67">
                  <a:extLst>
                    <a:ext uri="{FF2B5EF4-FFF2-40B4-BE49-F238E27FC236}">
                      <a16:creationId xmlns:a16="http://schemas.microsoft.com/office/drawing/2014/main" id="{556610B5-E681-854D-B2ED-D4C866F61A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9476" name="Rectangle 68">
                  <a:extLst>
                    <a:ext uri="{FF2B5EF4-FFF2-40B4-BE49-F238E27FC236}">
                      <a16:creationId xmlns:a16="http://schemas.microsoft.com/office/drawing/2014/main" id="{7A0601E1-BDE9-8047-9A96-142AECE860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19477" name="Text Box 69">
                  <a:extLst>
                    <a:ext uri="{FF2B5EF4-FFF2-40B4-BE49-F238E27FC236}">
                      <a16:creationId xmlns:a16="http://schemas.microsoft.com/office/drawing/2014/main" id="{3A7C1CAD-0C5D-1E4F-A26D-C4F0E9B0E9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400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478" name="Text Box 70">
                  <a:extLst>
                    <a:ext uri="{FF2B5EF4-FFF2-40B4-BE49-F238E27FC236}">
                      <a16:creationId xmlns:a16="http://schemas.microsoft.com/office/drawing/2014/main" id="{DE0B744C-32A7-FD45-A1DA-E1F913AE7D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448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479" name="Text Box 71">
                  <a:extLst>
                    <a:ext uri="{FF2B5EF4-FFF2-40B4-BE49-F238E27FC236}">
                      <a16:creationId xmlns:a16="http://schemas.microsoft.com/office/drawing/2014/main" id="{CA516AFC-3EBA-BB46-A651-719DEC6663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426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19464" name="Group 79">
                <a:extLst>
                  <a:ext uri="{FF2B5EF4-FFF2-40B4-BE49-F238E27FC236}">
                    <a16:creationId xmlns:a16="http://schemas.microsoft.com/office/drawing/2014/main" id="{AD6D705C-F5BC-B142-BD50-0F876A23A9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19465" name="Group 80">
                  <a:extLst>
                    <a:ext uri="{FF2B5EF4-FFF2-40B4-BE49-F238E27FC236}">
                      <a16:creationId xmlns:a16="http://schemas.microsoft.com/office/drawing/2014/main" id="{165C76C3-5CC2-184C-9B33-03CECECA19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19472" name="Rectangle 81">
                    <a:extLst>
                      <a:ext uri="{FF2B5EF4-FFF2-40B4-BE49-F238E27FC236}">
                        <a16:creationId xmlns:a16="http://schemas.microsoft.com/office/drawing/2014/main" id="{2EADCBE8-CB07-804F-9914-0E513738E8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9473" name="Text Box 82">
                    <a:extLst>
                      <a:ext uri="{FF2B5EF4-FFF2-40B4-BE49-F238E27FC236}">
                        <a16:creationId xmlns:a16="http://schemas.microsoft.com/office/drawing/2014/main" id="{33CF74F9-67C8-D548-A378-A84E1E7D6DA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0" y="3687"/>
                    <a:ext cx="642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9466" name="Group 83">
                  <a:extLst>
                    <a:ext uri="{FF2B5EF4-FFF2-40B4-BE49-F238E27FC236}">
                      <a16:creationId xmlns:a16="http://schemas.microsoft.com/office/drawing/2014/main" id="{02ACD2FF-013E-084F-A575-301359AC6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19470" name="Rectangle 84">
                    <a:extLst>
                      <a:ext uri="{FF2B5EF4-FFF2-40B4-BE49-F238E27FC236}">
                        <a16:creationId xmlns:a16="http://schemas.microsoft.com/office/drawing/2014/main" id="{8895DEF3-EB5B-264B-9B8B-A262798B9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9471" name="Text Box 85">
                    <a:extLst>
                      <a:ext uri="{FF2B5EF4-FFF2-40B4-BE49-F238E27FC236}">
                        <a16:creationId xmlns:a16="http://schemas.microsoft.com/office/drawing/2014/main" id="{C3760BF7-A2A4-5342-B603-B0E7650BEDD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95" y="3687"/>
                    <a:ext cx="642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19467" name="Group 86">
                  <a:extLst>
                    <a:ext uri="{FF2B5EF4-FFF2-40B4-BE49-F238E27FC236}">
                      <a16:creationId xmlns:a16="http://schemas.microsoft.com/office/drawing/2014/main" id="{EEE97247-9C25-C546-843D-9FB43ED92B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19468" name="Rectangle 87">
                    <a:extLst>
                      <a:ext uri="{FF2B5EF4-FFF2-40B4-BE49-F238E27FC236}">
                        <a16:creationId xmlns:a16="http://schemas.microsoft.com/office/drawing/2014/main" id="{334DF3A3-7F18-2243-8EA2-4C894E93CA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19469" name="Text Box 88">
                    <a:extLst>
                      <a:ext uri="{FF2B5EF4-FFF2-40B4-BE49-F238E27FC236}">
                        <a16:creationId xmlns:a16="http://schemas.microsoft.com/office/drawing/2014/main" id="{A0B16342-C32D-A747-95AA-6ABF0085E87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12.10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FFFA2CC8-023C-F446-8C13-36305167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69F8D3-620A-CB44-8152-BD194D5C5B5B}" type="slidenum">
              <a:rPr lang="en-US" altLang="en-US" b="0"/>
              <a:pPr/>
              <a:t>10</a:t>
            </a:fld>
            <a:endParaRPr lang="en-US" altLang="en-US" b="0" dirty="0"/>
          </a:p>
        </p:txBody>
      </p:sp>
      <p:grpSp>
        <p:nvGrpSpPr>
          <p:cNvPr id="21507" name="Group 79">
            <a:extLst>
              <a:ext uri="{FF2B5EF4-FFF2-40B4-BE49-F238E27FC236}">
                <a16:creationId xmlns:a16="http://schemas.microsoft.com/office/drawing/2014/main" id="{69F22754-A3FC-E240-9E6D-058F5E767F4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719762"/>
            <a:chOff x="288" y="281"/>
            <a:chExt cx="5184" cy="3603"/>
          </a:xfrm>
        </p:grpSpPr>
        <p:sp>
          <p:nvSpPr>
            <p:cNvPr id="21508" name="Rectangle 2">
              <a:extLst>
                <a:ext uri="{FF2B5EF4-FFF2-40B4-BE49-F238E27FC236}">
                  <a16:creationId xmlns:a16="http://schemas.microsoft.com/office/drawing/2014/main" id="{5655CCA9-FC6B-1B40-BBBE-FE6E9A6C2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0" dirty="0">
                  <a:solidFill>
                    <a:srgbClr val="333333"/>
                  </a:solidFill>
                </a:rPr>
                <a:t>Autonomic Nervous System </a:t>
              </a:r>
              <a:r>
                <a:rPr lang="en-US" altLang="en-US" sz="2200" b="0" dirty="0">
                  <a:solidFill>
                    <a:srgbClr val="333333"/>
                  </a:solidFill>
                </a:rPr>
                <a:t>(continued)</a:t>
              </a:r>
            </a:p>
          </p:txBody>
        </p:sp>
        <p:sp>
          <p:nvSpPr>
            <p:cNvPr id="21509" name="Text Box 5">
              <a:extLst>
                <a:ext uri="{FF2B5EF4-FFF2-40B4-BE49-F238E27FC236}">
                  <a16:creationId xmlns:a16="http://schemas.microsoft.com/office/drawing/2014/main" id="{930332B3-7E83-BD4E-BF9C-DC1ECCA41A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55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With some exceptions, the two divisions of the ANS have opposing actions.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For example, the sympathetic division increases heart rate, while the parasympathetic division slows it down.</a:t>
              </a:r>
            </a:p>
            <a:p>
              <a:pPr eaLnBrk="1" hangingPunct="1">
                <a:lnSpc>
                  <a:spcPct val="85000"/>
                </a:lnSpc>
                <a:spcAft>
                  <a:spcPts val="900"/>
                </a:spcAft>
                <a:buSzPct val="80000"/>
                <a:buFontTx/>
                <a:buChar char="•"/>
              </a:pPr>
              <a:r>
                <a:rPr lang="en-US" altLang="en-US" b="0" dirty="0"/>
                <a:t>The two divisions, however, work in concert to control penile erection and ejaculation in the male sexual response.</a:t>
              </a:r>
            </a:p>
            <a:p>
              <a:pPr eaLnBrk="1" hangingPunct="1">
                <a:lnSpc>
                  <a:spcPct val="85000"/>
                </a:lnSpc>
                <a:spcAft>
                  <a:spcPct val="50000"/>
                </a:spcAft>
                <a:buSzPct val="80000"/>
                <a:buFontTx/>
                <a:buChar char="•"/>
              </a:pPr>
              <a:r>
                <a:rPr lang="en-US" altLang="en-US" b="0" dirty="0"/>
                <a:t>Motor responses of the ANS are usually not under conscious control.</a:t>
              </a:r>
            </a:p>
          </p:txBody>
        </p:sp>
        <p:grpSp>
          <p:nvGrpSpPr>
            <p:cNvPr id="21510" name="Group 78">
              <a:extLst>
                <a:ext uri="{FF2B5EF4-FFF2-40B4-BE49-F238E27FC236}">
                  <a16:creationId xmlns:a16="http://schemas.microsoft.com/office/drawing/2014/main" id="{53AE4DF0-4B89-724B-B160-5F6BA8B16E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21511" name="Group 54">
                <a:extLst>
                  <a:ext uri="{FF2B5EF4-FFF2-40B4-BE49-F238E27FC236}">
                    <a16:creationId xmlns:a16="http://schemas.microsoft.com/office/drawing/2014/main" id="{EF5803D5-3947-0140-BA02-9C8C017828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1522" name="Rectangle 55">
                  <a:extLst>
                    <a:ext uri="{FF2B5EF4-FFF2-40B4-BE49-F238E27FC236}">
                      <a16:creationId xmlns:a16="http://schemas.microsoft.com/office/drawing/2014/main" id="{DD5D3799-55B1-594E-AC43-50AB33EE3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23" name="Rectangle 56">
                  <a:extLst>
                    <a:ext uri="{FF2B5EF4-FFF2-40B4-BE49-F238E27FC236}">
                      <a16:creationId xmlns:a16="http://schemas.microsoft.com/office/drawing/2014/main" id="{FE0B94E4-5337-BE4C-A0ED-A4F5D36C8E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24" name="Rectangle 57">
                  <a:extLst>
                    <a:ext uri="{FF2B5EF4-FFF2-40B4-BE49-F238E27FC236}">
                      <a16:creationId xmlns:a16="http://schemas.microsoft.com/office/drawing/2014/main" id="{C5C757FE-6C16-244D-8949-639E5AC250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  <p:sp>
              <p:nvSpPr>
                <p:cNvPr id="21525" name="Text Box 58">
                  <a:extLst>
                    <a:ext uri="{FF2B5EF4-FFF2-40B4-BE49-F238E27FC236}">
                      <a16:creationId xmlns:a16="http://schemas.microsoft.com/office/drawing/2014/main" id="{70204B4F-6531-F041-A7B1-8020461BAB9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400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1526" name="Text Box 59">
                  <a:extLst>
                    <a:ext uri="{FF2B5EF4-FFF2-40B4-BE49-F238E27FC236}">
                      <a16:creationId xmlns:a16="http://schemas.microsoft.com/office/drawing/2014/main" id="{560529AD-D33C-C145-962B-ADE61EA9FE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448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21527" name="Text Box 60">
                  <a:extLst>
                    <a:ext uri="{FF2B5EF4-FFF2-40B4-BE49-F238E27FC236}">
                      <a16:creationId xmlns:a16="http://schemas.microsoft.com/office/drawing/2014/main" id="{22651EF9-06FB-EF4C-B40A-95EE5FD4AB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300" b="0" dirty="0">
                      <a:ea typeface="ＭＳ Ｐゴシック" panose="020B0600070205080204" pitchFamily="34" charset="-128"/>
                    </a:rPr>
                    <a:t>Page 426</a:t>
                  </a:r>
                  <a:endParaRPr lang="en-US" altLang="en-US" b="0" dirty="0">
                    <a:ea typeface="ＭＳ Ｐゴシック" panose="020B0600070205080204" pitchFamily="34" charset="-128"/>
                  </a:endParaRPr>
                </a:p>
              </p:txBody>
            </p:sp>
          </p:grpSp>
          <p:grpSp>
            <p:nvGrpSpPr>
              <p:cNvPr id="21512" name="Group 67">
                <a:extLst>
                  <a:ext uri="{FF2B5EF4-FFF2-40B4-BE49-F238E27FC236}">
                    <a16:creationId xmlns:a16="http://schemas.microsoft.com/office/drawing/2014/main" id="{777E806C-7342-F942-9B2B-D41DEDF457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21513" name="Group 68">
                  <a:extLst>
                    <a:ext uri="{FF2B5EF4-FFF2-40B4-BE49-F238E27FC236}">
                      <a16:creationId xmlns:a16="http://schemas.microsoft.com/office/drawing/2014/main" id="{C32E9274-B357-D747-AF18-873C27EBF9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2846" y="3671"/>
                  <a:chExt cx="731" cy="213"/>
                </a:xfrm>
              </p:grpSpPr>
              <p:sp>
                <p:nvSpPr>
                  <p:cNvPr id="21520" name="Rectangle 69">
                    <a:extLst>
                      <a:ext uri="{FF2B5EF4-FFF2-40B4-BE49-F238E27FC236}">
                        <a16:creationId xmlns:a16="http://schemas.microsoft.com/office/drawing/2014/main" id="{E3E60DF0-7952-D142-A5E3-C5D7AA6889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1521" name="Text Box 70">
                    <a:extLst>
                      <a:ext uri="{FF2B5EF4-FFF2-40B4-BE49-F238E27FC236}">
                        <a16:creationId xmlns:a16="http://schemas.microsoft.com/office/drawing/2014/main" id="{1BB24152-357A-9040-9B3A-02B091C6BFA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0" y="3687"/>
                    <a:ext cx="642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21514" name="Group 71">
                  <a:extLst>
                    <a:ext uri="{FF2B5EF4-FFF2-40B4-BE49-F238E27FC236}">
                      <a16:creationId xmlns:a16="http://schemas.microsoft.com/office/drawing/2014/main" id="{4A7E54D4-6E7B-484F-9B03-C661DAA221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649" y="3671"/>
                  <a:chExt cx="731" cy="213"/>
                </a:xfrm>
              </p:grpSpPr>
              <p:sp>
                <p:nvSpPr>
                  <p:cNvPr id="21518" name="Rectangle 72">
                    <a:extLst>
                      <a:ext uri="{FF2B5EF4-FFF2-40B4-BE49-F238E27FC236}">
                        <a16:creationId xmlns:a16="http://schemas.microsoft.com/office/drawing/2014/main" id="{F84E1DC8-DD65-7542-BB44-E1521E64A7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9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1519" name="Text Box 73">
                    <a:extLst>
                      <a:ext uri="{FF2B5EF4-FFF2-40B4-BE49-F238E27FC236}">
                        <a16:creationId xmlns:a16="http://schemas.microsoft.com/office/drawing/2014/main" id="{015686DB-EC82-B24F-A39D-F5A8FC4CDF1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95" y="3687"/>
                    <a:ext cx="642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</a:t>
                    </a:r>
                  </a:p>
                </p:txBody>
              </p:sp>
            </p:grpSp>
            <p:grpSp>
              <p:nvGrpSpPr>
                <p:cNvPr id="21515" name="Group 74">
                  <a:extLst>
                    <a:ext uri="{FF2B5EF4-FFF2-40B4-BE49-F238E27FC236}">
                      <a16:creationId xmlns:a16="http://schemas.microsoft.com/office/drawing/2014/main" id="{34A74AC7-4378-A74D-B7F2-F103BC19EB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1516" name="Rectangle 75">
                    <a:extLst>
                      <a:ext uri="{FF2B5EF4-FFF2-40B4-BE49-F238E27FC236}">
                        <a16:creationId xmlns:a16="http://schemas.microsoft.com/office/drawing/2014/main" id="{C537E0A3-A6A2-5647-BDEC-7DC0C0FD87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dirty="0"/>
                  </a:p>
                </p:txBody>
              </p:sp>
              <p:sp>
                <p:nvSpPr>
                  <p:cNvPr id="21517" name="Text Box 76">
                    <a:extLst>
                      <a:ext uri="{FF2B5EF4-FFF2-40B4-BE49-F238E27FC236}">
                        <a16:creationId xmlns:a16="http://schemas.microsoft.com/office/drawing/2014/main" id="{F7E98704-E52D-2243-A0E9-9E398C65509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1300" b="0" dirty="0"/>
                      <a:t>Figure 12.10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11919</TotalTime>
  <Words>691</Words>
  <Application>Microsoft Macintosh PowerPoint</Application>
  <PresentationFormat>On-screen Show (4:3)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835</cp:revision>
  <cp:lastPrinted>2007-09-02T16:52:17Z</cp:lastPrinted>
  <dcterms:created xsi:type="dcterms:W3CDTF">2007-08-12T19:19:03Z</dcterms:created>
  <dcterms:modified xsi:type="dcterms:W3CDTF">2023-06-12T19:29:10Z</dcterms:modified>
</cp:coreProperties>
</file>