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85"/>
  </p:notesMasterIdLst>
  <p:sldIdLst>
    <p:sldId id="256" r:id="rId2"/>
    <p:sldId id="988" r:id="rId3"/>
    <p:sldId id="808" r:id="rId4"/>
    <p:sldId id="823" r:id="rId5"/>
    <p:sldId id="807" r:id="rId6"/>
    <p:sldId id="811" r:id="rId7"/>
    <p:sldId id="825" r:id="rId8"/>
    <p:sldId id="809" r:id="rId9"/>
    <p:sldId id="951" r:id="rId10"/>
    <p:sldId id="978" r:id="rId11"/>
    <p:sldId id="810" r:id="rId12"/>
    <p:sldId id="952" r:id="rId13"/>
    <p:sldId id="932" r:id="rId14"/>
    <p:sldId id="813" r:id="rId15"/>
    <p:sldId id="822" r:id="rId16"/>
    <p:sldId id="814" r:id="rId17"/>
    <p:sldId id="815" r:id="rId18"/>
    <p:sldId id="933" r:id="rId19"/>
    <p:sldId id="816" r:id="rId20"/>
    <p:sldId id="817" r:id="rId21"/>
    <p:sldId id="806" r:id="rId22"/>
    <p:sldId id="820" r:id="rId23"/>
    <p:sldId id="818" r:id="rId24"/>
    <p:sldId id="821" r:id="rId25"/>
    <p:sldId id="819" r:id="rId26"/>
    <p:sldId id="829" r:id="rId27"/>
    <p:sldId id="824" r:id="rId28"/>
    <p:sldId id="826" r:id="rId29"/>
    <p:sldId id="955" r:id="rId30"/>
    <p:sldId id="976" r:id="rId31"/>
    <p:sldId id="954" r:id="rId32"/>
    <p:sldId id="828" r:id="rId33"/>
    <p:sldId id="830" r:id="rId34"/>
    <p:sldId id="935" r:id="rId35"/>
    <p:sldId id="831" r:id="rId36"/>
    <p:sldId id="832" r:id="rId37"/>
    <p:sldId id="835" r:id="rId38"/>
    <p:sldId id="834" r:id="rId39"/>
    <p:sldId id="836" r:id="rId40"/>
    <p:sldId id="991" r:id="rId41"/>
    <p:sldId id="841" r:id="rId42"/>
    <p:sldId id="985" r:id="rId43"/>
    <p:sldId id="959" r:id="rId44"/>
    <p:sldId id="843" r:id="rId45"/>
    <p:sldId id="989" r:id="rId46"/>
    <p:sldId id="845" r:id="rId47"/>
    <p:sldId id="844" r:id="rId48"/>
    <p:sldId id="846" r:id="rId49"/>
    <p:sldId id="847" r:id="rId50"/>
    <p:sldId id="848" r:id="rId51"/>
    <p:sldId id="987" r:id="rId52"/>
    <p:sldId id="849" r:id="rId53"/>
    <p:sldId id="937" r:id="rId54"/>
    <p:sldId id="901" r:id="rId55"/>
    <p:sldId id="981" r:id="rId56"/>
    <p:sldId id="992" r:id="rId57"/>
    <p:sldId id="982" r:id="rId58"/>
    <p:sldId id="853" r:id="rId59"/>
    <p:sldId id="854" r:id="rId60"/>
    <p:sldId id="855" r:id="rId61"/>
    <p:sldId id="856" r:id="rId62"/>
    <p:sldId id="961" r:id="rId63"/>
    <p:sldId id="857" r:id="rId64"/>
    <p:sldId id="858" r:id="rId65"/>
    <p:sldId id="859" r:id="rId66"/>
    <p:sldId id="927" r:id="rId67"/>
    <p:sldId id="860" r:id="rId68"/>
    <p:sldId id="938" r:id="rId69"/>
    <p:sldId id="861" r:id="rId70"/>
    <p:sldId id="863" r:id="rId71"/>
    <p:sldId id="866" r:id="rId72"/>
    <p:sldId id="984" r:id="rId73"/>
    <p:sldId id="867" r:id="rId74"/>
    <p:sldId id="939" r:id="rId75"/>
    <p:sldId id="875" r:id="rId76"/>
    <p:sldId id="874" r:id="rId77"/>
    <p:sldId id="926" r:id="rId78"/>
    <p:sldId id="977" r:id="rId79"/>
    <p:sldId id="876" r:id="rId80"/>
    <p:sldId id="878" r:id="rId81"/>
    <p:sldId id="879" r:id="rId82"/>
    <p:sldId id="880" r:id="rId83"/>
    <p:sldId id="881" r:id="rId84"/>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744" userDrawn="1">
          <p15:clr>
            <a:srgbClr val="A4A3A4"/>
          </p15:clr>
        </p15:guide>
        <p15:guide id="2" pos="2880" userDrawn="1">
          <p15:clr>
            <a:srgbClr val="A4A3A4"/>
          </p15:clr>
        </p15:guide>
        <p15:guide id="3" pos="439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41100"/>
    <a:srgbClr val="01189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6489" autoAdjust="0"/>
    <p:restoredTop sz="90952" autoAdjust="0"/>
  </p:normalViewPr>
  <p:slideViewPr>
    <p:cSldViewPr snapToGrid="0" showGuides="1">
      <p:cViewPr varScale="1">
        <p:scale>
          <a:sx n="111" d="100"/>
          <a:sy n="111" d="100"/>
        </p:scale>
        <p:origin x="2704" y="208"/>
      </p:cViewPr>
      <p:guideLst>
        <p:guide orient="horz" pos="744"/>
        <p:guide pos="2880"/>
        <p:guide pos="4392"/>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 d="1"/>
        <a:sy n="1" d="1"/>
      </p:scale>
      <p:origin x="0" y="16464"/>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tableStyles" Target="tableStyle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viewProps" Target="view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770" name="Rectangle 2">
            <a:extLst>
              <a:ext uri="{FF2B5EF4-FFF2-40B4-BE49-F238E27FC236}">
                <a16:creationId xmlns:a16="http://schemas.microsoft.com/office/drawing/2014/main" id="{48882EA1-1370-2D41-BE42-6D913AA267B7}"/>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200"/>
            </a:lvl1pPr>
          </a:lstStyle>
          <a:p>
            <a:pPr>
              <a:defRPr/>
            </a:pPr>
            <a:endParaRPr lang="en-US" altLang="en-US" dirty="0"/>
          </a:p>
        </p:txBody>
      </p:sp>
      <p:sp>
        <p:nvSpPr>
          <p:cNvPr id="32771" name="Rectangle 3">
            <a:extLst>
              <a:ext uri="{FF2B5EF4-FFF2-40B4-BE49-F238E27FC236}">
                <a16:creationId xmlns:a16="http://schemas.microsoft.com/office/drawing/2014/main" id="{B97874A4-ADEA-584C-A458-30F8C9029487}"/>
              </a:ext>
            </a:extLst>
          </p:cNvPr>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endParaRPr lang="en-US" altLang="en-US" dirty="0"/>
          </a:p>
        </p:txBody>
      </p:sp>
      <p:sp>
        <p:nvSpPr>
          <p:cNvPr id="2052" name="Rectangle 4">
            <a:extLst>
              <a:ext uri="{FF2B5EF4-FFF2-40B4-BE49-F238E27FC236}">
                <a16:creationId xmlns:a16="http://schemas.microsoft.com/office/drawing/2014/main" id="{9A40FAA1-FE8F-E54D-81D0-B6E3668CA759}"/>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2773" name="Rectangle 5">
            <a:extLst>
              <a:ext uri="{FF2B5EF4-FFF2-40B4-BE49-F238E27FC236}">
                <a16:creationId xmlns:a16="http://schemas.microsoft.com/office/drawing/2014/main" id="{438A76D5-DE2F-0F45-872D-B380FF39AFD5}"/>
              </a:ext>
            </a:extLst>
          </p:cNvPr>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noProof="0"/>
              <a:t>Click to edit Master text styles</a:t>
            </a:r>
          </a:p>
          <a:p>
            <a:pPr lvl="1"/>
            <a:r>
              <a:rPr lang="en-US" altLang="en-US" noProof="0"/>
              <a:t>Second level</a:t>
            </a:r>
          </a:p>
          <a:p>
            <a:pPr lvl="2"/>
            <a:r>
              <a:rPr lang="en-US" altLang="en-US" noProof="0"/>
              <a:t>Third level</a:t>
            </a:r>
          </a:p>
          <a:p>
            <a:pPr lvl="3"/>
            <a:r>
              <a:rPr lang="en-US" altLang="en-US" noProof="0"/>
              <a:t>Fourth level</a:t>
            </a:r>
          </a:p>
          <a:p>
            <a:pPr lvl="4"/>
            <a:r>
              <a:rPr lang="en-US" altLang="en-US" noProof="0"/>
              <a:t>Fifth level</a:t>
            </a:r>
          </a:p>
        </p:txBody>
      </p:sp>
      <p:sp>
        <p:nvSpPr>
          <p:cNvPr id="32774" name="Rectangle 6">
            <a:extLst>
              <a:ext uri="{FF2B5EF4-FFF2-40B4-BE49-F238E27FC236}">
                <a16:creationId xmlns:a16="http://schemas.microsoft.com/office/drawing/2014/main" id="{79D5D6AA-A87E-C94E-B1E0-F94BE4B4F304}"/>
              </a:ext>
            </a:extLst>
          </p:cNvPr>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a:lvl1pPr>
          </a:lstStyle>
          <a:p>
            <a:pPr>
              <a:defRPr/>
            </a:pPr>
            <a:endParaRPr lang="en-US" altLang="en-US" dirty="0"/>
          </a:p>
        </p:txBody>
      </p:sp>
      <p:sp>
        <p:nvSpPr>
          <p:cNvPr id="32775" name="Rectangle 7">
            <a:extLst>
              <a:ext uri="{FF2B5EF4-FFF2-40B4-BE49-F238E27FC236}">
                <a16:creationId xmlns:a16="http://schemas.microsoft.com/office/drawing/2014/main" id="{D2A2AB9E-8923-EC47-8B3D-B55A2CDE96F9}"/>
              </a:ext>
            </a:extLst>
          </p:cNvPr>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a:lvl1pPr>
          </a:lstStyle>
          <a:p>
            <a:fld id="{6AA49650-9B8B-EA40-86B8-425FC0F9EB94}" type="slidenum">
              <a:rPr lang="en-US" altLang="en-US"/>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a:extLst>
              <a:ext uri="{FF2B5EF4-FFF2-40B4-BE49-F238E27FC236}">
                <a16:creationId xmlns:a16="http://schemas.microsoft.com/office/drawing/2014/main" id="{1D592076-18C8-FB4E-BFB6-657EA88FED7E}"/>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BA0B70F-1549-0B40-BF5D-99213D7A3A25}" type="slidenum">
              <a:rPr lang="en-US" altLang="en-US"/>
              <a:pPr/>
              <a:t>1</a:t>
            </a:fld>
            <a:endParaRPr lang="en-US" altLang="en-US" dirty="0"/>
          </a:p>
        </p:txBody>
      </p:sp>
      <p:sp>
        <p:nvSpPr>
          <p:cNvPr id="4099" name="Rectangle 2">
            <a:extLst>
              <a:ext uri="{FF2B5EF4-FFF2-40B4-BE49-F238E27FC236}">
                <a16:creationId xmlns:a16="http://schemas.microsoft.com/office/drawing/2014/main" id="{6908B7F9-84B1-5D4C-98B8-CBDEE8E6AB1B}"/>
              </a:ext>
            </a:extLst>
          </p:cNvPr>
          <p:cNvSpPr>
            <a:spLocks noGrp="1" noRot="1" noChangeAspect="1" noChangeArrowheads="1" noTextEdit="1"/>
          </p:cNvSpPr>
          <p:nvPr>
            <p:ph type="sldImg"/>
          </p:nvPr>
        </p:nvSpPr>
        <p:spPr>
          <a:ln/>
        </p:spPr>
      </p:sp>
      <p:sp>
        <p:nvSpPr>
          <p:cNvPr id="4100" name="Rectangle 3">
            <a:extLst>
              <a:ext uri="{FF2B5EF4-FFF2-40B4-BE49-F238E27FC236}">
                <a16:creationId xmlns:a16="http://schemas.microsoft.com/office/drawing/2014/main" id="{7155D74E-3CF2-1348-A06A-65A5F4CCFA74}"/>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a:extLst>
              <a:ext uri="{FF2B5EF4-FFF2-40B4-BE49-F238E27FC236}">
                <a16:creationId xmlns:a16="http://schemas.microsoft.com/office/drawing/2014/main" id="{569B26F1-1020-E145-9810-BBA5957CDD9B}"/>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52E8B09B-CFD1-4340-BF04-B1572159B48A}" type="slidenum">
              <a:rPr lang="en-US" altLang="en-US"/>
              <a:pPr/>
              <a:t>2</a:t>
            </a:fld>
            <a:endParaRPr lang="en-US" altLang="en-US" dirty="0"/>
          </a:p>
        </p:txBody>
      </p:sp>
      <p:sp>
        <p:nvSpPr>
          <p:cNvPr id="6147" name="Rectangle 1026">
            <a:extLst>
              <a:ext uri="{FF2B5EF4-FFF2-40B4-BE49-F238E27FC236}">
                <a16:creationId xmlns:a16="http://schemas.microsoft.com/office/drawing/2014/main" id="{11070BDE-0C11-D64F-9BBE-1E67183A9795}"/>
              </a:ext>
            </a:extLst>
          </p:cNvPr>
          <p:cNvSpPr>
            <a:spLocks noGrp="1" noRot="1" noChangeAspect="1" noChangeArrowheads="1" noTextEdit="1"/>
          </p:cNvSpPr>
          <p:nvPr>
            <p:ph type="sldImg"/>
          </p:nvPr>
        </p:nvSpPr>
        <p:spPr>
          <a:solidFill>
            <a:srgbClr val="FFFFFF"/>
          </a:solidFill>
          <a:ln/>
        </p:spPr>
      </p:sp>
      <p:sp>
        <p:nvSpPr>
          <p:cNvPr id="6148" name="Rectangle 1027">
            <a:extLst>
              <a:ext uri="{FF2B5EF4-FFF2-40B4-BE49-F238E27FC236}">
                <a16:creationId xmlns:a16="http://schemas.microsoft.com/office/drawing/2014/main" id="{26ED0CAC-FABC-6D47-A61E-33539D798BF3}"/>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a:extLst>
              <a:ext uri="{FF2B5EF4-FFF2-40B4-BE49-F238E27FC236}">
                <a16:creationId xmlns:a16="http://schemas.microsoft.com/office/drawing/2014/main" id="{F77B16E1-814A-DD47-848A-7382B3252DDC}"/>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45B325D0-FD6B-8C4B-ADB9-CD0A58BD0254}" type="slidenum">
              <a:rPr lang="en-US" altLang="en-US"/>
              <a:pPr/>
              <a:t>3</a:t>
            </a:fld>
            <a:endParaRPr lang="en-US" altLang="en-US" dirty="0"/>
          </a:p>
        </p:txBody>
      </p:sp>
      <p:sp>
        <p:nvSpPr>
          <p:cNvPr id="8195" name="Rectangle 2">
            <a:extLst>
              <a:ext uri="{FF2B5EF4-FFF2-40B4-BE49-F238E27FC236}">
                <a16:creationId xmlns:a16="http://schemas.microsoft.com/office/drawing/2014/main" id="{7D9CD776-F23F-A143-A64E-01299395683F}"/>
              </a:ext>
            </a:extLst>
          </p:cNvPr>
          <p:cNvSpPr>
            <a:spLocks noGrp="1" noRot="1" noChangeAspect="1" noChangeArrowheads="1" noTextEdit="1"/>
          </p:cNvSpPr>
          <p:nvPr>
            <p:ph type="sldImg"/>
          </p:nvPr>
        </p:nvSpPr>
        <p:spPr>
          <a:solidFill>
            <a:srgbClr val="FFFFFF"/>
          </a:solidFill>
          <a:ln/>
        </p:spPr>
      </p:sp>
      <p:sp>
        <p:nvSpPr>
          <p:cNvPr id="8196" name="Rectangle 3">
            <a:extLst>
              <a:ext uri="{FF2B5EF4-FFF2-40B4-BE49-F238E27FC236}">
                <a16:creationId xmlns:a16="http://schemas.microsoft.com/office/drawing/2014/main" id="{C45F6106-0862-754D-AA0E-4E265BECDBF9}"/>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a:extLst>
              <a:ext uri="{FF2B5EF4-FFF2-40B4-BE49-F238E27FC236}">
                <a16:creationId xmlns:a16="http://schemas.microsoft.com/office/drawing/2014/main" id="{DFC6EA8A-9D4F-0940-8268-93C24DF9E504}"/>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DB32C075-F3B0-9345-81E4-90E4B2719B84}" type="slidenum">
              <a:rPr lang="en-US" altLang="en-US"/>
              <a:pPr/>
              <a:t>4</a:t>
            </a:fld>
            <a:endParaRPr lang="en-US" altLang="en-US" dirty="0"/>
          </a:p>
        </p:txBody>
      </p:sp>
      <p:sp>
        <p:nvSpPr>
          <p:cNvPr id="10243" name="Rectangle 2">
            <a:extLst>
              <a:ext uri="{FF2B5EF4-FFF2-40B4-BE49-F238E27FC236}">
                <a16:creationId xmlns:a16="http://schemas.microsoft.com/office/drawing/2014/main" id="{1FAF17A4-FE2F-2846-AE1B-B7D9AC73F880}"/>
              </a:ext>
            </a:extLst>
          </p:cNvPr>
          <p:cNvSpPr>
            <a:spLocks noGrp="1" noRot="1" noChangeAspect="1" noChangeArrowheads="1" noTextEdit="1"/>
          </p:cNvSpPr>
          <p:nvPr>
            <p:ph type="sldImg"/>
          </p:nvPr>
        </p:nvSpPr>
        <p:spPr>
          <a:solidFill>
            <a:srgbClr val="FFFFFF"/>
          </a:solidFill>
          <a:ln/>
        </p:spPr>
      </p:sp>
      <p:sp>
        <p:nvSpPr>
          <p:cNvPr id="10244" name="Rectangle 3">
            <a:extLst>
              <a:ext uri="{FF2B5EF4-FFF2-40B4-BE49-F238E27FC236}">
                <a16:creationId xmlns:a16="http://schemas.microsoft.com/office/drawing/2014/main" id="{98E2D446-B884-7C48-981B-B927EB56C6EA}"/>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a:extLst>
              <a:ext uri="{FF2B5EF4-FFF2-40B4-BE49-F238E27FC236}">
                <a16:creationId xmlns:a16="http://schemas.microsoft.com/office/drawing/2014/main" id="{73225385-0FF6-7B4D-91D8-016615A89ECA}"/>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5D3AE944-AE2E-2544-81D7-42A728893D39}" type="slidenum">
              <a:rPr lang="en-US" altLang="en-US"/>
              <a:pPr/>
              <a:t>5</a:t>
            </a:fld>
            <a:endParaRPr lang="en-US" altLang="en-US" dirty="0"/>
          </a:p>
        </p:txBody>
      </p:sp>
      <p:sp>
        <p:nvSpPr>
          <p:cNvPr id="12291" name="Rectangle 2">
            <a:extLst>
              <a:ext uri="{FF2B5EF4-FFF2-40B4-BE49-F238E27FC236}">
                <a16:creationId xmlns:a16="http://schemas.microsoft.com/office/drawing/2014/main" id="{5429C0DF-A714-444A-A70E-8903D50D6619}"/>
              </a:ext>
            </a:extLst>
          </p:cNvPr>
          <p:cNvSpPr>
            <a:spLocks noGrp="1" noRot="1" noChangeAspect="1" noChangeArrowheads="1" noTextEdit="1"/>
          </p:cNvSpPr>
          <p:nvPr>
            <p:ph type="sldImg"/>
          </p:nvPr>
        </p:nvSpPr>
        <p:spPr>
          <a:solidFill>
            <a:srgbClr val="FFFFFF"/>
          </a:solidFill>
          <a:ln/>
        </p:spPr>
      </p:sp>
      <p:sp>
        <p:nvSpPr>
          <p:cNvPr id="12292" name="Rectangle 3">
            <a:extLst>
              <a:ext uri="{FF2B5EF4-FFF2-40B4-BE49-F238E27FC236}">
                <a16:creationId xmlns:a16="http://schemas.microsoft.com/office/drawing/2014/main" id="{B52237E1-85F0-F144-926A-DEB94526199B}"/>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a:extLst>
              <a:ext uri="{FF2B5EF4-FFF2-40B4-BE49-F238E27FC236}">
                <a16:creationId xmlns:a16="http://schemas.microsoft.com/office/drawing/2014/main" id="{CD78698C-FC6B-704C-AD34-15BCC5E93B3F}"/>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32F45AA-5477-8140-894E-CC24316D5C64}" type="slidenum">
              <a:rPr lang="en-US" altLang="en-US"/>
              <a:pPr/>
              <a:t>6</a:t>
            </a:fld>
            <a:endParaRPr lang="en-US" altLang="en-US" dirty="0"/>
          </a:p>
        </p:txBody>
      </p:sp>
      <p:sp>
        <p:nvSpPr>
          <p:cNvPr id="14339" name="Rectangle 2">
            <a:extLst>
              <a:ext uri="{FF2B5EF4-FFF2-40B4-BE49-F238E27FC236}">
                <a16:creationId xmlns:a16="http://schemas.microsoft.com/office/drawing/2014/main" id="{65A4E227-0BD2-5E44-858F-24988692E438}"/>
              </a:ext>
            </a:extLst>
          </p:cNvPr>
          <p:cNvSpPr>
            <a:spLocks noGrp="1" noRot="1" noChangeAspect="1" noChangeArrowheads="1" noTextEdit="1"/>
          </p:cNvSpPr>
          <p:nvPr>
            <p:ph type="sldImg"/>
          </p:nvPr>
        </p:nvSpPr>
        <p:spPr>
          <a:solidFill>
            <a:srgbClr val="FFFFFF"/>
          </a:solidFill>
          <a:ln/>
        </p:spPr>
      </p:sp>
      <p:sp>
        <p:nvSpPr>
          <p:cNvPr id="14340" name="Rectangle 3">
            <a:extLst>
              <a:ext uri="{FF2B5EF4-FFF2-40B4-BE49-F238E27FC236}">
                <a16:creationId xmlns:a16="http://schemas.microsoft.com/office/drawing/2014/main" id="{0782B919-EAF7-2846-A5ED-6D5025724E5C}"/>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a:extLst>
              <a:ext uri="{FF2B5EF4-FFF2-40B4-BE49-F238E27FC236}">
                <a16:creationId xmlns:a16="http://schemas.microsoft.com/office/drawing/2014/main" id="{2FA9AF88-3FF4-8D46-81C1-25FF45064587}"/>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DCC8BE38-CED7-B64D-8523-9D106F195D9D}" type="slidenum">
              <a:rPr lang="en-US" altLang="en-US"/>
              <a:pPr/>
              <a:t>7</a:t>
            </a:fld>
            <a:endParaRPr lang="en-US" altLang="en-US" dirty="0"/>
          </a:p>
        </p:txBody>
      </p:sp>
      <p:sp>
        <p:nvSpPr>
          <p:cNvPr id="16387" name="Rectangle 2">
            <a:extLst>
              <a:ext uri="{FF2B5EF4-FFF2-40B4-BE49-F238E27FC236}">
                <a16:creationId xmlns:a16="http://schemas.microsoft.com/office/drawing/2014/main" id="{7DC1A72F-7490-C146-9BA9-DE8750B213F3}"/>
              </a:ext>
            </a:extLst>
          </p:cNvPr>
          <p:cNvSpPr>
            <a:spLocks noGrp="1" noRot="1" noChangeAspect="1" noChangeArrowheads="1" noTextEdit="1"/>
          </p:cNvSpPr>
          <p:nvPr>
            <p:ph type="sldImg"/>
          </p:nvPr>
        </p:nvSpPr>
        <p:spPr>
          <a:solidFill>
            <a:srgbClr val="FFFFFF"/>
          </a:solidFill>
          <a:ln/>
        </p:spPr>
      </p:sp>
      <p:sp>
        <p:nvSpPr>
          <p:cNvPr id="16388" name="Rectangle 3">
            <a:extLst>
              <a:ext uri="{FF2B5EF4-FFF2-40B4-BE49-F238E27FC236}">
                <a16:creationId xmlns:a16="http://schemas.microsoft.com/office/drawing/2014/main" id="{0C1A3CC7-E1B8-BD47-8F32-A3F867A75F19}"/>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a:extLst>
              <a:ext uri="{FF2B5EF4-FFF2-40B4-BE49-F238E27FC236}">
                <a16:creationId xmlns:a16="http://schemas.microsoft.com/office/drawing/2014/main" id="{A7A47C0E-6271-E14A-93CE-F012A2CDA800}"/>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992025CF-659C-3E47-8B60-C2AF4AD3EAB3}" type="slidenum">
              <a:rPr lang="en-US" altLang="en-US"/>
              <a:pPr/>
              <a:t>8</a:t>
            </a:fld>
            <a:endParaRPr lang="en-US" altLang="en-US" dirty="0"/>
          </a:p>
        </p:txBody>
      </p:sp>
      <p:sp>
        <p:nvSpPr>
          <p:cNvPr id="20483" name="Rectangle 2">
            <a:extLst>
              <a:ext uri="{FF2B5EF4-FFF2-40B4-BE49-F238E27FC236}">
                <a16:creationId xmlns:a16="http://schemas.microsoft.com/office/drawing/2014/main" id="{C80E94AA-1652-644D-AC19-3763678C55E6}"/>
              </a:ext>
            </a:extLst>
          </p:cNvPr>
          <p:cNvSpPr>
            <a:spLocks noGrp="1" noRot="1" noChangeAspect="1" noChangeArrowheads="1" noTextEdit="1"/>
          </p:cNvSpPr>
          <p:nvPr>
            <p:ph type="sldImg"/>
          </p:nvPr>
        </p:nvSpPr>
        <p:spPr>
          <a:solidFill>
            <a:srgbClr val="FFFFFF"/>
          </a:solidFill>
          <a:ln/>
        </p:spPr>
      </p:sp>
      <p:sp>
        <p:nvSpPr>
          <p:cNvPr id="20484" name="Rectangle 3">
            <a:extLst>
              <a:ext uri="{FF2B5EF4-FFF2-40B4-BE49-F238E27FC236}">
                <a16:creationId xmlns:a16="http://schemas.microsoft.com/office/drawing/2014/main" id="{F75B4023-77D8-C347-80EE-8728EAC0ED12}"/>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a:extLst>
              <a:ext uri="{FF2B5EF4-FFF2-40B4-BE49-F238E27FC236}">
                <a16:creationId xmlns:a16="http://schemas.microsoft.com/office/drawing/2014/main" id="{20C99173-B2D5-DF4E-8E16-ADFAE94DDE2D}"/>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31C48E6-E78C-F940-BCD8-4BA340A70AC2}" type="slidenum">
              <a:rPr lang="en-US" altLang="en-US"/>
              <a:pPr/>
              <a:t>9</a:t>
            </a:fld>
            <a:endParaRPr lang="en-US" altLang="en-US" dirty="0"/>
          </a:p>
        </p:txBody>
      </p:sp>
      <p:sp>
        <p:nvSpPr>
          <p:cNvPr id="22531" name="Rectangle 1026">
            <a:extLst>
              <a:ext uri="{FF2B5EF4-FFF2-40B4-BE49-F238E27FC236}">
                <a16:creationId xmlns:a16="http://schemas.microsoft.com/office/drawing/2014/main" id="{8D7CFDEA-7BA0-3E42-BEDC-BB4A3BED9A88}"/>
              </a:ext>
            </a:extLst>
          </p:cNvPr>
          <p:cNvSpPr>
            <a:spLocks noGrp="1" noRot="1" noChangeAspect="1" noChangeArrowheads="1" noTextEdit="1"/>
          </p:cNvSpPr>
          <p:nvPr>
            <p:ph type="sldImg"/>
          </p:nvPr>
        </p:nvSpPr>
        <p:spPr>
          <a:solidFill>
            <a:srgbClr val="FFFFFF"/>
          </a:solidFill>
          <a:ln/>
        </p:spPr>
      </p:sp>
      <p:sp>
        <p:nvSpPr>
          <p:cNvPr id="22532" name="Rectangle 1027">
            <a:extLst>
              <a:ext uri="{FF2B5EF4-FFF2-40B4-BE49-F238E27FC236}">
                <a16:creationId xmlns:a16="http://schemas.microsoft.com/office/drawing/2014/main" id="{BF02B9F9-E97E-494E-8F51-75F5616495C3}"/>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a:extLst>
              <a:ext uri="{FF2B5EF4-FFF2-40B4-BE49-F238E27FC236}">
                <a16:creationId xmlns:a16="http://schemas.microsoft.com/office/drawing/2014/main" id="{D5BEAA38-D5AE-A04B-A4F2-D3C954FE567F}"/>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B07647C-AFA6-0347-8768-F4CDE8C406B5}" type="slidenum">
              <a:rPr lang="en-US" altLang="en-US"/>
              <a:pPr/>
              <a:t>10</a:t>
            </a:fld>
            <a:endParaRPr lang="en-US" altLang="en-US" dirty="0"/>
          </a:p>
        </p:txBody>
      </p:sp>
      <p:sp>
        <p:nvSpPr>
          <p:cNvPr id="24579" name="Rectangle 1026">
            <a:extLst>
              <a:ext uri="{FF2B5EF4-FFF2-40B4-BE49-F238E27FC236}">
                <a16:creationId xmlns:a16="http://schemas.microsoft.com/office/drawing/2014/main" id="{EBF622A8-F830-8743-AD7A-8CDB944ECCCC}"/>
              </a:ext>
            </a:extLst>
          </p:cNvPr>
          <p:cNvSpPr>
            <a:spLocks noGrp="1" noRot="1" noChangeAspect="1" noChangeArrowheads="1" noTextEdit="1"/>
          </p:cNvSpPr>
          <p:nvPr>
            <p:ph type="sldImg"/>
          </p:nvPr>
        </p:nvSpPr>
        <p:spPr>
          <a:solidFill>
            <a:srgbClr val="FFFFFF"/>
          </a:solidFill>
          <a:ln/>
        </p:spPr>
      </p:sp>
      <p:sp>
        <p:nvSpPr>
          <p:cNvPr id="24580" name="Rectangle 1027">
            <a:extLst>
              <a:ext uri="{FF2B5EF4-FFF2-40B4-BE49-F238E27FC236}">
                <a16:creationId xmlns:a16="http://schemas.microsoft.com/office/drawing/2014/main" id="{1D86FF68-DF5C-B84F-A153-661DD8FD0A57}"/>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a:extLst>
              <a:ext uri="{FF2B5EF4-FFF2-40B4-BE49-F238E27FC236}">
                <a16:creationId xmlns:a16="http://schemas.microsoft.com/office/drawing/2014/main" id="{F8A3A822-8411-B84A-A11F-01C6BC45EB6A}"/>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768058BA-297C-A34D-AE31-FDE2CEA8F14C}" type="slidenum">
              <a:rPr lang="en-US" altLang="en-US"/>
              <a:pPr/>
              <a:t>11</a:t>
            </a:fld>
            <a:endParaRPr lang="en-US" altLang="en-US" dirty="0"/>
          </a:p>
        </p:txBody>
      </p:sp>
      <p:sp>
        <p:nvSpPr>
          <p:cNvPr id="26627" name="Rectangle 2">
            <a:extLst>
              <a:ext uri="{FF2B5EF4-FFF2-40B4-BE49-F238E27FC236}">
                <a16:creationId xmlns:a16="http://schemas.microsoft.com/office/drawing/2014/main" id="{1A9082DE-C057-294E-83F3-4A7544B007A9}"/>
              </a:ext>
            </a:extLst>
          </p:cNvPr>
          <p:cNvSpPr>
            <a:spLocks noGrp="1" noRot="1" noChangeAspect="1" noChangeArrowheads="1" noTextEdit="1"/>
          </p:cNvSpPr>
          <p:nvPr>
            <p:ph type="sldImg"/>
          </p:nvPr>
        </p:nvSpPr>
        <p:spPr>
          <a:solidFill>
            <a:srgbClr val="FFFFFF"/>
          </a:solidFill>
          <a:ln/>
        </p:spPr>
      </p:sp>
      <p:sp>
        <p:nvSpPr>
          <p:cNvPr id="26628" name="Rectangle 3">
            <a:extLst>
              <a:ext uri="{FF2B5EF4-FFF2-40B4-BE49-F238E27FC236}">
                <a16:creationId xmlns:a16="http://schemas.microsoft.com/office/drawing/2014/main" id="{F16F18F8-8DC3-FB4C-A948-42D47B340E77}"/>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a:extLst>
              <a:ext uri="{FF2B5EF4-FFF2-40B4-BE49-F238E27FC236}">
                <a16:creationId xmlns:a16="http://schemas.microsoft.com/office/drawing/2014/main" id="{897AB1B9-D6E4-D34A-94AE-BE5AFEF40894}"/>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3CCA534A-9F7D-C745-A2C9-06909ACD5919}" type="slidenum">
              <a:rPr lang="en-US" altLang="en-US"/>
              <a:pPr/>
              <a:t>12</a:t>
            </a:fld>
            <a:endParaRPr lang="en-US" altLang="en-US" dirty="0"/>
          </a:p>
        </p:txBody>
      </p:sp>
      <p:sp>
        <p:nvSpPr>
          <p:cNvPr id="28675" name="Rectangle 2">
            <a:extLst>
              <a:ext uri="{FF2B5EF4-FFF2-40B4-BE49-F238E27FC236}">
                <a16:creationId xmlns:a16="http://schemas.microsoft.com/office/drawing/2014/main" id="{4E20B7E2-AE2F-0648-AD4C-B68B788A24F7}"/>
              </a:ext>
            </a:extLst>
          </p:cNvPr>
          <p:cNvSpPr>
            <a:spLocks noGrp="1" noRot="1" noChangeAspect="1" noChangeArrowheads="1" noTextEdit="1"/>
          </p:cNvSpPr>
          <p:nvPr>
            <p:ph type="sldImg"/>
          </p:nvPr>
        </p:nvSpPr>
        <p:spPr>
          <a:solidFill>
            <a:srgbClr val="FFFFFF"/>
          </a:solidFill>
          <a:ln/>
        </p:spPr>
      </p:sp>
      <p:sp>
        <p:nvSpPr>
          <p:cNvPr id="28676" name="Rectangle 3">
            <a:extLst>
              <a:ext uri="{FF2B5EF4-FFF2-40B4-BE49-F238E27FC236}">
                <a16:creationId xmlns:a16="http://schemas.microsoft.com/office/drawing/2014/main" id="{78530091-81BF-FF40-B302-7FC4EB5C5B7F}"/>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a:extLst>
              <a:ext uri="{FF2B5EF4-FFF2-40B4-BE49-F238E27FC236}">
                <a16:creationId xmlns:a16="http://schemas.microsoft.com/office/drawing/2014/main" id="{38CB0653-C5FE-874F-A07B-1083507B5D24}"/>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638F4AF-14FB-E942-BAD5-16C8D33DD39F}" type="slidenum">
              <a:rPr lang="en-US" altLang="en-US"/>
              <a:pPr/>
              <a:t>13</a:t>
            </a:fld>
            <a:endParaRPr lang="en-US" altLang="en-US" dirty="0"/>
          </a:p>
        </p:txBody>
      </p:sp>
      <p:sp>
        <p:nvSpPr>
          <p:cNvPr id="30723" name="Rectangle 2">
            <a:extLst>
              <a:ext uri="{FF2B5EF4-FFF2-40B4-BE49-F238E27FC236}">
                <a16:creationId xmlns:a16="http://schemas.microsoft.com/office/drawing/2014/main" id="{39981168-349A-7A47-91F3-588ED5B6BB64}"/>
              </a:ext>
            </a:extLst>
          </p:cNvPr>
          <p:cNvSpPr>
            <a:spLocks noGrp="1" noRot="1" noChangeAspect="1" noChangeArrowheads="1" noTextEdit="1"/>
          </p:cNvSpPr>
          <p:nvPr>
            <p:ph type="sldImg"/>
          </p:nvPr>
        </p:nvSpPr>
        <p:spPr>
          <a:solidFill>
            <a:srgbClr val="FFFFFF"/>
          </a:solidFill>
          <a:ln/>
        </p:spPr>
      </p:sp>
      <p:sp>
        <p:nvSpPr>
          <p:cNvPr id="30724" name="Rectangle 3">
            <a:extLst>
              <a:ext uri="{FF2B5EF4-FFF2-40B4-BE49-F238E27FC236}">
                <a16:creationId xmlns:a16="http://schemas.microsoft.com/office/drawing/2014/main" id="{6A6824D0-A9D7-8A40-9CC0-F935C7F8AB5B}"/>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a:extLst>
              <a:ext uri="{FF2B5EF4-FFF2-40B4-BE49-F238E27FC236}">
                <a16:creationId xmlns:a16="http://schemas.microsoft.com/office/drawing/2014/main" id="{7B198F3D-09BA-C74D-ACC4-30FB87B9AD0C}"/>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1562700-0916-DC42-8D79-88823D9365F0}" type="slidenum">
              <a:rPr lang="en-US" altLang="en-US"/>
              <a:pPr/>
              <a:t>14</a:t>
            </a:fld>
            <a:endParaRPr lang="en-US" altLang="en-US" dirty="0"/>
          </a:p>
        </p:txBody>
      </p:sp>
      <p:sp>
        <p:nvSpPr>
          <p:cNvPr id="32771" name="Rectangle 2">
            <a:extLst>
              <a:ext uri="{FF2B5EF4-FFF2-40B4-BE49-F238E27FC236}">
                <a16:creationId xmlns:a16="http://schemas.microsoft.com/office/drawing/2014/main" id="{E5030DFC-B497-0646-A923-B109BAA7129C}"/>
              </a:ext>
            </a:extLst>
          </p:cNvPr>
          <p:cNvSpPr>
            <a:spLocks noGrp="1" noRot="1" noChangeAspect="1" noChangeArrowheads="1" noTextEdit="1"/>
          </p:cNvSpPr>
          <p:nvPr>
            <p:ph type="sldImg"/>
          </p:nvPr>
        </p:nvSpPr>
        <p:spPr>
          <a:solidFill>
            <a:srgbClr val="FFFFFF"/>
          </a:solidFill>
          <a:ln/>
        </p:spPr>
      </p:sp>
      <p:sp>
        <p:nvSpPr>
          <p:cNvPr id="32772" name="Rectangle 3">
            <a:extLst>
              <a:ext uri="{FF2B5EF4-FFF2-40B4-BE49-F238E27FC236}">
                <a16:creationId xmlns:a16="http://schemas.microsoft.com/office/drawing/2014/main" id="{874C6AB8-E57A-4B4E-A7FC-333056B15D9F}"/>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a:extLst>
              <a:ext uri="{FF2B5EF4-FFF2-40B4-BE49-F238E27FC236}">
                <a16:creationId xmlns:a16="http://schemas.microsoft.com/office/drawing/2014/main" id="{7B6DFA2F-7362-BA45-A915-8A943A2902AA}"/>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5480B5E-CF84-A248-B662-B4F1DF5EEBDD}" type="slidenum">
              <a:rPr lang="en-US" altLang="en-US"/>
              <a:pPr/>
              <a:t>15</a:t>
            </a:fld>
            <a:endParaRPr lang="en-US" altLang="en-US" dirty="0"/>
          </a:p>
        </p:txBody>
      </p:sp>
      <p:sp>
        <p:nvSpPr>
          <p:cNvPr id="34819" name="Rectangle 2">
            <a:extLst>
              <a:ext uri="{FF2B5EF4-FFF2-40B4-BE49-F238E27FC236}">
                <a16:creationId xmlns:a16="http://schemas.microsoft.com/office/drawing/2014/main" id="{759035C6-C7E0-0141-AC19-05ED993D9E8A}"/>
              </a:ext>
            </a:extLst>
          </p:cNvPr>
          <p:cNvSpPr>
            <a:spLocks noGrp="1" noRot="1" noChangeAspect="1" noChangeArrowheads="1" noTextEdit="1"/>
          </p:cNvSpPr>
          <p:nvPr>
            <p:ph type="sldImg"/>
          </p:nvPr>
        </p:nvSpPr>
        <p:spPr>
          <a:solidFill>
            <a:srgbClr val="FFFFFF"/>
          </a:solidFill>
          <a:ln/>
        </p:spPr>
      </p:sp>
      <p:sp>
        <p:nvSpPr>
          <p:cNvPr id="34820" name="Rectangle 3">
            <a:extLst>
              <a:ext uri="{FF2B5EF4-FFF2-40B4-BE49-F238E27FC236}">
                <a16:creationId xmlns:a16="http://schemas.microsoft.com/office/drawing/2014/main" id="{25E72561-0DB1-E441-8033-0B53F208E4D5}"/>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a:extLst>
              <a:ext uri="{FF2B5EF4-FFF2-40B4-BE49-F238E27FC236}">
                <a16:creationId xmlns:a16="http://schemas.microsoft.com/office/drawing/2014/main" id="{01A14E24-0A9D-1946-99EC-7E465B9B630A}"/>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9230846A-E6EF-1C46-8BFA-39F2620D517B}" type="slidenum">
              <a:rPr lang="en-US" altLang="en-US"/>
              <a:pPr/>
              <a:t>16</a:t>
            </a:fld>
            <a:endParaRPr lang="en-US" altLang="en-US" dirty="0"/>
          </a:p>
        </p:txBody>
      </p:sp>
      <p:sp>
        <p:nvSpPr>
          <p:cNvPr id="36867" name="Rectangle 2">
            <a:extLst>
              <a:ext uri="{FF2B5EF4-FFF2-40B4-BE49-F238E27FC236}">
                <a16:creationId xmlns:a16="http://schemas.microsoft.com/office/drawing/2014/main" id="{E1522D70-4556-644F-8F46-96C990D4FE1A}"/>
              </a:ext>
            </a:extLst>
          </p:cNvPr>
          <p:cNvSpPr>
            <a:spLocks noGrp="1" noRot="1" noChangeAspect="1" noChangeArrowheads="1" noTextEdit="1"/>
          </p:cNvSpPr>
          <p:nvPr>
            <p:ph type="sldImg"/>
          </p:nvPr>
        </p:nvSpPr>
        <p:spPr>
          <a:solidFill>
            <a:srgbClr val="FFFFFF"/>
          </a:solidFill>
          <a:ln/>
        </p:spPr>
      </p:sp>
      <p:sp>
        <p:nvSpPr>
          <p:cNvPr id="36868" name="Rectangle 3">
            <a:extLst>
              <a:ext uri="{FF2B5EF4-FFF2-40B4-BE49-F238E27FC236}">
                <a16:creationId xmlns:a16="http://schemas.microsoft.com/office/drawing/2014/main" id="{7A8E1AC0-B461-2943-A09C-B2F3832D4FDA}"/>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a:extLst>
              <a:ext uri="{FF2B5EF4-FFF2-40B4-BE49-F238E27FC236}">
                <a16:creationId xmlns:a16="http://schemas.microsoft.com/office/drawing/2014/main" id="{6C8200FD-C68F-A349-8E4B-4450EAF39718}"/>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EC1A99B8-00EB-5446-94D9-2157A5EB878B}" type="slidenum">
              <a:rPr lang="en-US" altLang="en-US"/>
              <a:pPr/>
              <a:t>17</a:t>
            </a:fld>
            <a:endParaRPr lang="en-US" altLang="en-US" dirty="0"/>
          </a:p>
        </p:txBody>
      </p:sp>
      <p:sp>
        <p:nvSpPr>
          <p:cNvPr id="38915" name="Rectangle 2">
            <a:extLst>
              <a:ext uri="{FF2B5EF4-FFF2-40B4-BE49-F238E27FC236}">
                <a16:creationId xmlns:a16="http://schemas.microsoft.com/office/drawing/2014/main" id="{00BEAEE5-D120-2E4E-AC05-95E69544890B}"/>
              </a:ext>
            </a:extLst>
          </p:cNvPr>
          <p:cNvSpPr>
            <a:spLocks noGrp="1" noRot="1" noChangeAspect="1" noChangeArrowheads="1" noTextEdit="1"/>
          </p:cNvSpPr>
          <p:nvPr>
            <p:ph type="sldImg"/>
          </p:nvPr>
        </p:nvSpPr>
        <p:spPr>
          <a:solidFill>
            <a:srgbClr val="FFFFFF"/>
          </a:solidFill>
          <a:ln/>
        </p:spPr>
      </p:sp>
      <p:sp>
        <p:nvSpPr>
          <p:cNvPr id="38916" name="Rectangle 3">
            <a:extLst>
              <a:ext uri="{FF2B5EF4-FFF2-40B4-BE49-F238E27FC236}">
                <a16:creationId xmlns:a16="http://schemas.microsoft.com/office/drawing/2014/main" id="{33E8932A-493C-5042-A022-A8838EEFFE2A}"/>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a:extLst>
              <a:ext uri="{FF2B5EF4-FFF2-40B4-BE49-F238E27FC236}">
                <a16:creationId xmlns:a16="http://schemas.microsoft.com/office/drawing/2014/main" id="{448055C4-94AC-1143-8AF7-F5A3915041E8}"/>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3DCFDD4D-AF47-6541-ACA4-607DEF8AE707}" type="slidenum">
              <a:rPr lang="en-US" altLang="en-US"/>
              <a:pPr/>
              <a:t>18</a:t>
            </a:fld>
            <a:endParaRPr lang="en-US" altLang="en-US" dirty="0"/>
          </a:p>
        </p:txBody>
      </p:sp>
      <p:sp>
        <p:nvSpPr>
          <p:cNvPr id="40963" name="Rectangle 2">
            <a:extLst>
              <a:ext uri="{FF2B5EF4-FFF2-40B4-BE49-F238E27FC236}">
                <a16:creationId xmlns:a16="http://schemas.microsoft.com/office/drawing/2014/main" id="{4CFDD48C-D1A5-0744-87FE-4DECCA36A7C8}"/>
              </a:ext>
            </a:extLst>
          </p:cNvPr>
          <p:cNvSpPr>
            <a:spLocks noGrp="1" noRot="1" noChangeAspect="1" noChangeArrowheads="1" noTextEdit="1"/>
          </p:cNvSpPr>
          <p:nvPr>
            <p:ph type="sldImg"/>
          </p:nvPr>
        </p:nvSpPr>
        <p:spPr>
          <a:solidFill>
            <a:srgbClr val="FFFFFF"/>
          </a:solidFill>
          <a:ln/>
        </p:spPr>
      </p:sp>
      <p:sp>
        <p:nvSpPr>
          <p:cNvPr id="40964" name="Rectangle 3">
            <a:extLst>
              <a:ext uri="{FF2B5EF4-FFF2-40B4-BE49-F238E27FC236}">
                <a16:creationId xmlns:a16="http://schemas.microsoft.com/office/drawing/2014/main" id="{EAE1A899-8211-9349-AC58-CCC461208ED7}"/>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a:extLst>
              <a:ext uri="{FF2B5EF4-FFF2-40B4-BE49-F238E27FC236}">
                <a16:creationId xmlns:a16="http://schemas.microsoft.com/office/drawing/2014/main" id="{8CBD3D5C-B61D-9044-A6C7-F169823EF280}"/>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A4DF5E3E-EB81-E241-91AE-E15157B374B6}" type="slidenum">
              <a:rPr lang="en-US" altLang="en-US"/>
              <a:pPr/>
              <a:t>19</a:t>
            </a:fld>
            <a:endParaRPr lang="en-US" altLang="en-US" dirty="0"/>
          </a:p>
        </p:txBody>
      </p:sp>
      <p:sp>
        <p:nvSpPr>
          <p:cNvPr id="43011" name="Rectangle 2">
            <a:extLst>
              <a:ext uri="{FF2B5EF4-FFF2-40B4-BE49-F238E27FC236}">
                <a16:creationId xmlns:a16="http://schemas.microsoft.com/office/drawing/2014/main" id="{044269A4-AA0C-3144-8BF4-07A5C3BE2789}"/>
              </a:ext>
            </a:extLst>
          </p:cNvPr>
          <p:cNvSpPr>
            <a:spLocks noGrp="1" noRot="1" noChangeAspect="1" noChangeArrowheads="1" noTextEdit="1"/>
          </p:cNvSpPr>
          <p:nvPr>
            <p:ph type="sldImg"/>
          </p:nvPr>
        </p:nvSpPr>
        <p:spPr>
          <a:solidFill>
            <a:srgbClr val="FFFFFF"/>
          </a:solidFill>
          <a:ln/>
        </p:spPr>
      </p:sp>
      <p:sp>
        <p:nvSpPr>
          <p:cNvPr id="43012" name="Rectangle 3">
            <a:extLst>
              <a:ext uri="{FF2B5EF4-FFF2-40B4-BE49-F238E27FC236}">
                <a16:creationId xmlns:a16="http://schemas.microsoft.com/office/drawing/2014/main" id="{D5E55854-A16C-AE49-B08B-5F968D6DDA5B}"/>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a:extLst>
              <a:ext uri="{FF2B5EF4-FFF2-40B4-BE49-F238E27FC236}">
                <a16:creationId xmlns:a16="http://schemas.microsoft.com/office/drawing/2014/main" id="{3B3876A1-D956-AF45-A3D1-953A13F6C93A}"/>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A7EC59E7-6B47-204A-B883-33FDA957F078}" type="slidenum">
              <a:rPr lang="en-US" altLang="en-US"/>
              <a:pPr/>
              <a:t>20</a:t>
            </a:fld>
            <a:endParaRPr lang="en-US" altLang="en-US" dirty="0"/>
          </a:p>
        </p:txBody>
      </p:sp>
      <p:sp>
        <p:nvSpPr>
          <p:cNvPr id="45059" name="Rectangle 2">
            <a:extLst>
              <a:ext uri="{FF2B5EF4-FFF2-40B4-BE49-F238E27FC236}">
                <a16:creationId xmlns:a16="http://schemas.microsoft.com/office/drawing/2014/main" id="{FD0B61F9-84D6-144A-BF44-3BD191B487F6}"/>
              </a:ext>
            </a:extLst>
          </p:cNvPr>
          <p:cNvSpPr>
            <a:spLocks noGrp="1" noRot="1" noChangeAspect="1" noChangeArrowheads="1" noTextEdit="1"/>
          </p:cNvSpPr>
          <p:nvPr>
            <p:ph type="sldImg"/>
          </p:nvPr>
        </p:nvSpPr>
        <p:spPr>
          <a:solidFill>
            <a:srgbClr val="FFFFFF"/>
          </a:solidFill>
          <a:ln/>
        </p:spPr>
      </p:sp>
      <p:sp>
        <p:nvSpPr>
          <p:cNvPr id="45060" name="Rectangle 3">
            <a:extLst>
              <a:ext uri="{FF2B5EF4-FFF2-40B4-BE49-F238E27FC236}">
                <a16:creationId xmlns:a16="http://schemas.microsoft.com/office/drawing/2014/main" id="{AC7728C3-634C-E146-AE5C-2C2D7A97A05D}"/>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a:extLst>
              <a:ext uri="{FF2B5EF4-FFF2-40B4-BE49-F238E27FC236}">
                <a16:creationId xmlns:a16="http://schemas.microsoft.com/office/drawing/2014/main" id="{67C31AAC-22F3-7244-892B-29723E5D8939}"/>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A6FE197-5C7E-0E45-9CF2-EC9804ADD16E}" type="slidenum">
              <a:rPr lang="en-US" altLang="en-US"/>
              <a:pPr/>
              <a:t>21</a:t>
            </a:fld>
            <a:endParaRPr lang="en-US" altLang="en-US" dirty="0"/>
          </a:p>
        </p:txBody>
      </p:sp>
      <p:sp>
        <p:nvSpPr>
          <p:cNvPr id="47107" name="Rectangle 2">
            <a:extLst>
              <a:ext uri="{FF2B5EF4-FFF2-40B4-BE49-F238E27FC236}">
                <a16:creationId xmlns:a16="http://schemas.microsoft.com/office/drawing/2014/main" id="{69A82BB5-2B91-664B-BDC8-B3E696701FB0}"/>
              </a:ext>
            </a:extLst>
          </p:cNvPr>
          <p:cNvSpPr>
            <a:spLocks noGrp="1" noRot="1" noChangeAspect="1" noChangeArrowheads="1" noTextEdit="1"/>
          </p:cNvSpPr>
          <p:nvPr>
            <p:ph type="sldImg"/>
          </p:nvPr>
        </p:nvSpPr>
        <p:spPr>
          <a:solidFill>
            <a:srgbClr val="FFFFFF"/>
          </a:solidFill>
          <a:ln/>
        </p:spPr>
      </p:sp>
      <p:sp>
        <p:nvSpPr>
          <p:cNvPr id="47108" name="Rectangle 3">
            <a:extLst>
              <a:ext uri="{FF2B5EF4-FFF2-40B4-BE49-F238E27FC236}">
                <a16:creationId xmlns:a16="http://schemas.microsoft.com/office/drawing/2014/main" id="{7F120049-5CFE-1C41-A09E-584D7394CC73}"/>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a:extLst>
              <a:ext uri="{FF2B5EF4-FFF2-40B4-BE49-F238E27FC236}">
                <a16:creationId xmlns:a16="http://schemas.microsoft.com/office/drawing/2014/main" id="{498C2460-603C-EA44-813A-14B3CCB5F1D8}"/>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3DA65F7-AA9D-F34A-9D78-28849E9612B7}" type="slidenum">
              <a:rPr lang="en-US" altLang="en-US"/>
              <a:pPr/>
              <a:t>22</a:t>
            </a:fld>
            <a:endParaRPr lang="en-US" altLang="en-US" dirty="0"/>
          </a:p>
        </p:txBody>
      </p:sp>
      <p:sp>
        <p:nvSpPr>
          <p:cNvPr id="49155" name="Rectangle 2">
            <a:extLst>
              <a:ext uri="{FF2B5EF4-FFF2-40B4-BE49-F238E27FC236}">
                <a16:creationId xmlns:a16="http://schemas.microsoft.com/office/drawing/2014/main" id="{76FAE1C9-0B46-034F-B601-1C13AFE4542B}"/>
              </a:ext>
            </a:extLst>
          </p:cNvPr>
          <p:cNvSpPr>
            <a:spLocks noGrp="1" noRot="1" noChangeAspect="1" noChangeArrowheads="1" noTextEdit="1"/>
          </p:cNvSpPr>
          <p:nvPr>
            <p:ph type="sldImg"/>
          </p:nvPr>
        </p:nvSpPr>
        <p:spPr>
          <a:solidFill>
            <a:srgbClr val="FFFFFF"/>
          </a:solidFill>
          <a:ln/>
        </p:spPr>
      </p:sp>
      <p:sp>
        <p:nvSpPr>
          <p:cNvPr id="49156" name="Rectangle 3">
            <a:extLst>
              <a:ext uri="{FF2B5EF4-FFF2-40B4-BE49-F238E27FC236}">
                <a16:creationId xmlns:a16="http://schemas.microsoft.com/office/drawing/2014/main" id="{7BCD2422-D153-8C4D-9883-3E07595E3042}"/>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a:extLst>
              <a:ext uri="{FF2B5EF4-FFF2-40B4-BE49-F238E27FC236}">
                <a16:creationId xmlns:a16="http://schemas.microsoft.com/office/drawing/2014/main" id="{7DEA90E3-76C9-534C-A4A1-CA688E041422}"/>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908C1B36-72AF-9F42-AC5A-F93D8F8B003C}" type="slidenum">
              <a:rPr lang="en-US" altLang="en-US"/>
              <a:pPr/>
              <a:t>23</a:t>
            </a:fld>
            <a:endParaRPr lang="en-US" altLang="en-US" dirty="0"/>
          </a:p>
        </p:txBody>
      </p:sp>
      <p:sp>
        <p:nvSpPr>
          <p:cNvPr id="51203" name="Rectangle 2">
            <a:extLst>
              <a:ext uri="{FF2B5EF4-FFF2-40B4-BE49-F238E27FC236}">
                <a16:creationId xmlns:a16="http://schemas.microsoft.com/office/drawing/2014/main" id="{D7826510-983F-1C41-A755-8E188E0F8BCC}"/>
              </a:ext>
            </a:extLst>
          </p:cNvPr>
          <p:cNvSpPr>
            <a:spLocks noGrp="1" noRot="1" noChangeAspect="1" noChangeArrowheads="1" noTextEdit="1"/>
          </p:cNvSpPr>
          <p:nvPr>
            <p:ph type="sldImg"/>
          </p:nvPr>
        </p:nvSpPr>
        <p:spPr>
          <a:solidFill>
            <a:srgbClr val="FFFFFF"/>
          </a:solidFill>
          <a:ln/>
        </p:spPr>
      </p:sp>
      <p:sp>
        <p:nvSpPr>
          <p:cNvPr id="51204" name="Rectangle 3">
            <a:extLst>
              <a:ext uri="{FF2B5EF4-FFF2-40B4-BE49-F238E27FC236}">
                <a16:creationId xmlns:a16="http://schemas.microsoft.com/office/drawing/2014/main" id="{77CC0820-82B3-A04E-9D15-F8728EA59A2B}"/>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a:extLst>
              <a:ext uri="{FF2B5EF4-FFF2-40B4-BE49-F238E27FC236}">
                <a16:creationId xmlns:a16="http://schemas.microsoft.com/office/drawing/2014/main" id="{84A24586-9E66-7B44-B66D-70354279F95B}"/>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145703FF-A0B8-C745-A280-A5CA8C697F74}" type="slidenum">
              <a:rPr lang="en-US" altLang="en-US"/>
              <a:pPr/>
              <a:t>24</a:t>
            </a:fld>
            <a:endParaRPr lang="en-US" altLang="en-US" dirty="0"/>
          </a:p>
        </p:txBody>
      </p:sp>
      <p:sp>
        <p:nvSpPr>
          <p:cNvPr id="53251" name="Rectangle 2">
            <a:extLst>
              <a:ext uri="{FF2B5EF4-FFF2-40B4-BE49-F238E27FC236}">
                <a16:creationId xmlns:a16="http://schemas.microsoft.com/office/drawing/2014/main" id="{1679F3AC-800D-5844-A93D-54F8A08C4F56}"/>
              </a:ext>
            </a:extLst>
          </p:cNvPr>
          <p:cNvSpPr>
            <a:spLocks noGrp="1" noRot="1" noChangeAspect="1" noChangeArrowheads="1" noTextEdit="1"/>
          </p:cNvSpPr>
          <p:nvPr>
            <p:ph type="sldImg"/>
          </p:nvPr>
        </p:nvSpPr>
        <p:spPr>
          <a:solidFill>
            <a:srgbClr val="FFFFFF"/>
          </a:solidFill>
          <a:ln/>
        </p:spPr>
      </p:sp>
      <p:sp>
        <p:nvSpPr>
          <p:cNvPr id="53252" name="Rectangle 3">
            <a:extLst>
              <a:ext uri="{FF2B5EF4-FFF2-40B4-BE49-F238E27FC236}">
                <a16:creationId xmlns:a16="http://schemas.microsoft.com/office/drawing/2014/main" id="{3CE13A05-774F-4D4F-8333-2677AD0178C1}"/>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a:extLst>
              <a:ext uri="{FF2B5EF4-FFF2-40B4-BE49-F238E27FC236}">
                <a16:creationId xmlns:a16="http://schemas.microsoft.com/office/drawing/2014/main" id="{A96D172F-A33C-3A48-9BFE-3ED85BDBD347}"/>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E0E61022-AE4D-B34F-ABC0-A6733AD9C39F}" type="slidenum">
              <a:rPr lang="en-US" altLang="en-US"/>
              <a:pPr/>
              <a:t>25</a:t>
            </a:fld>
            <a:endParaRPr lang="en-US" altLang="en-US" dirty="0"/>
          </a:p>
        </p:txBody>
      </p:sp>
      <p:sp>
        <p:nvSpPr>
          <p:cNvPr id="55299" name="Rectangle 2">
            <a:extLst>
              <a:ext uri="{FF2B5EF4-FFF2-40B4-BE49-F238E27FC236}">
                <a16:creationId xmlns:a16="http://schemas.microsoft.com/office/drawing/2014/main" id="{C439CB80-0951-3B41-BE2C-3B33B93E3CA4}"/>
              </a:ext>
            </a:extLst>
          </p:cNvPr>
          <p:cNvSpPr>
            <a:spLocks noGrp="1" noRot="1" noChangeAspect="1" noChangeArrowheads="1" noTextEdit="1"/>
          </p:cNvSpPr>
          <p:nvPr>
            <p:ph type="sldImg"/>
          </p:nvPr>
        </p:nvSpPr>
        <p:spPr>
          <a:solidFill>
            <a:srgbClr val="FFFFFF"/>
          </a:solidFill>
          <a:ln/>
        </p:spPr>
      </p:sp>
      <p:sp>
        <p:nvSpPr>
          <p:cNvPr id="55300" name="Rectangle 3">
            <a:extLst>
              <a:ext uri="{FF2B5EF4-FFF2-40B4-BE49-F238E27FC236}">
                <a16:creationId xmlns:a16="http://schemas.microsoft.com/office/drawing/2014/main" id="{5BFD7F56-28F5-F34B-9D66-D2682BB1A3C8}"/>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a:extLst>
              <a:ext uri="{FF2B5EF4-FFF2-40B4-BE49-F238E27FC236}">
                <a16:creationId xmlns:a16="http://schemas.microsoft.com/office/drawing/2014/main" id="{574D4B15-1916-924E-9279-464CC3D49DF9}"/>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A11FC984-A251-7840-B5EB-E3AE4EC9EACF}" type="slidenum">
              <a:rPr lang="en-US" altLang="en-US"/>
              <a:pPr/>
              <a:t>26</a:t>
            </a:fld>
            <a:endParaRPr lang="en-US" altLang="en-US" dirty="0"/>
          </a:p>
        </p:txBody>
      </p:sp>
      <p:sp>
        <p:nvSpPr>
          <p:cNvPr id="57347" name="Rectangle 2">
            <a:extLst>
              <a:ext uri="{FF2B5EF4-FFF2-40B4-BE49-F238E27FC236}">
                <a16:creationId xmlns:a16="http://schemas.microsoft.com/office/drawing/2014/main" id="{3CC94AB0-7349-234E-8FE2-D7C18ECD0405}"/>
              </a:ext>
            </a:extLst>
          </p:cNvPr>
          <p:cNvSpPr>
            <a:spLocks noGrp="1" noRot="1" noChangeAspect="1" noChangeArrowheads="1" noTextEdit="1"/>
          </p:cNvSpPr>
          <p:nvPr>
            <p:ph type="sldImg"/>
          </p:nvPr>
        </p:nvSpPr>
        <p:spPr>
          <a:solidFill>
            <a:srgbClr val="FFFFFF"/>
          </a:solidFill>
          <a:ln/>
        </p:spPr>
      </p:sp>
      <p:sp>
        <p:nvSpPr>
          <p:cNvPr id="57348" name="Rectangle 3">
            <a:extLst>
              <a:ext uri="{FF2B5EF4-FFF2-40B4-BE49-F238E27FC236}">
                <a16:creationId xmlns:a16="http://schemas.microsoft.com/office/drawing/2014/main" id="{4AB0754D-3F11-0B40-BCC3-51474F7BF9B5}"/>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a:extLst>
              <a:ext uri="{FF2B5EF4-FFF2-40B4-BE49-F238E27FC236}">
                <a16:creationId xmlns:a16="http://schemas.microsoft.com/office/drawing/2014/main" id="{89C5F20D-2983-1A48-9AE7-27156B37422C}"/>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39C86FBF-4F94-F042-8970-EC8866679229}" type="slidenum">
              <a:rPr lang="en-US" altLang="en-US"/>
              <a:pPr/>
              <a:t>27</a:t>
            </a:fld>
            <a:endParaRPr lang="en-US" altLang="en-US" dirty="0"/>
          </a:p>
        </p:txBody>
      </p:sp>
      <p:sp>
        <p:nvSpPr>
          <p:cNvPr id="59395" name="Rectangle 2">
            <a:extLst>
              <a:ext uri="{FF2B5EF4-FFF2-40B4-BE49-F238E27FC236}">
                <a16:creationId xmlns:a16="http://schemas.microsoft.com/office/drawing/2014/main" id="{C78BF44D-48EF-9940-A75E-E29CBA3A1BFC}"/>
              </a:ext>
            </a:extLst>
          </p:cNvPr>
          <p:cNvSpPr>
            <a:spLocks noGrp="1" noRot="1" noChangeAspect="1" noChangeArrowheads="1" noTextEdit="1"/>
          </p:cNvSpPr>
          <p:nvPr>
            <p:ph type="sldImg"/>
          </p:nvPr>
        </p:nvSpPr>
        <p:spPr>
          <a:solidFill>
            <a:srgbClr val="FFFFFF"/>
          </a:solidFill>
          <a:ln/>
        </p:spPr>
      </p:sp>
      <p:sp>
        <p:nvSpPr>
          <p:cNvPr id="59396" name="Rectangle 3">
            <a:extLst>
              <a:ext uri="{FF2B5EF4-FFF2-40B4-BE49-F238E27FC236}">
                <a16:creationId xmlns:a16="http://schemas.microsoft.com/office/drawing/2014/main" id="{D5F5FD5A-62D0-0847-B177-2B982FC1B16C}"/>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a:extLst>
              <a:ext uri="{FF2B5EF4-FFF2-40B4-BE49-F238E27FC236}">
                <a16:creationId xmlns:a16="http://schemas.microsoft.com/office/drawing/2014/main" id="{0FBA200B-1596-8341-BE88-CD97CF2E4C13}"/>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FDCCEE7-1EF8-2942-933F-48CA5BCDF10C}" type="slidenum">
              <a:rPr lang="en-US" altLang="en-US"/>
              <a:pPr/>
              <a:t>28</a:t>
            </a:fld>
            <a:endParaRPr lang="en-US" altLang="en-US" dirty="0"/>
          </a:p>
        </p:txBody>
      </p:sp>
      <p:sp>
        <p:nvSpPr>
          <p:cNvPr id="61443" name="Rectangle 2">
            <a:extLst>
              <a:ext uri="{FF2B5EF4-FFF2-40B4-BE49-F238E27FC236}">
                <a16:creationId xmlns:a16="http://schemas.microsoft.com/office/drawing/2014/main" id="{3A530C0A-19BD-D04E-B2C1-57BAE5C04AC6}"/>
              </a:ext>
            </a:extLst>
          </p:cNvPr>
          <p:cNvSpPr>
            <a:spLocks noGrp="1" noRot="1" noChangeAspect="1" noChangeArrowheads="1" noTextEdit="1"/>
          </p:cNvSpPr>
          <p:nvPr>
            <p:ph type="sldImg"/>
          </p:nvPr>
        </p:nvSpPr>
        <p:spPr>
          <a:solidFill>
            <a:srgbClr val="FFFFFF"/>
          </a:solidFill>
          <a:ln/>
        </p:spPr>
      </p:sp>
      <p:sp>
        <p:nvSpPr>
          <p:cNvPr id="61444" name="Rectangle 3">
            <a:extLst>
              <a:ext uri="{FF2B5EF4-FFF2-40B4-BE49-F238E27FC236}">
                <a16:creationId xmlns:a16="http://schemas.microsoft.com/office/drawing/2014/main" id="{61D3E72F-B9E4-2C4A-9BE3-3DA32C04E8E1}"/>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E622471-59E8-7244-88D8-AE7E5E384518}"/>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E5B29205-F2E4-F645-8891-F45F651F8D3D}" type="slidenum">
              <a:rPr lang="en-US" altLang="en-US"/>
              <a:pPr/>
              <a:t>29</a:t>
            </a:fld>
            <a:endParaRPr lang="en-US" altLang="en-US" dirty="0"/>
          </a:p>
        </p:txBody>
      </p:sp>
      <p:sp>
        <p:nvSpPr>
          <p:cNvPr id="63491" name="Rectangle 1026">
            <a:extLst>
              <a:ext uri="{FF2B5EF4-FFF2-40B4-BE49-F238E27FC236}">
                <a16:creationId xmlns:a16="http://schemas.microsoft.com/office/drawing/2014/main" id="{C04C44A4-67FC-C540-A6CB-576886731BF7}"/>
              </a:ext>
            </a:extLst>
          </p:cNvPr>
          <p:cNvSpPr>
            <a:spLocks noGrp="1" noRot="1" noChangeAspect="1" noChangeArrowheads="1" noTextEdit="1"/>
          </p:cNvSpPr>
          <p:nvPr>
            <p:ph type="sldImg"/>
          </p:nvPr>
        </p:nvSpPr>
        <p:spPr>
          <a:solidFill>
            <a:srgbClr val="FFFFFF"/>
          </a:solidFill>
          <a:ln/>
        </p:spPr>
      </p:sp>
      <p:sp>
        <p:nvSpPr>
          <p:cNvPr id="63492" name="Rectangle 1027">
            <a:extLst>
              <a:ext uri="{FF2B5EF4-FFF2-40B4-BE49-F238E27FC236}">
                <a16:creationId xmlns:a16="http://schemas.microsoft.com/office/drawing/2014/main" id="{9BFDB83C-F168-7945-A2A9-8C2DED795FE8}"/>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a:extLst>
              <a:ext uri="{FF2B5EF4-FFF2-40B4-BE49-F238E27FC236}">
                <a16:creationId xmlns:a16="http://schemas.microsoft.com/office/drawing/2014/main" id="{A410103F-E7FD-D34A-9730-0F6A33FECEC2}"/>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94414405-C68D-754E-A0DB-DAFA471E13B5}" type="slidenum">
              <a:rPr lang="en-US" altLang="en-US"/>
              <a:pPr/>
              <a:t>30</a:t>
            </a:fld>
            <a:endParaRPr lang="en-US" altLang="en-US" dirty="0"/>
          </a:p>
        </p:txBody>
      </p:sp>
      <p:sp>
        <p:nvSpPr>
          <p:cNvPr id="65539" name="Rectangle 1026">
            <a:extLst>
              <a:ext uri="{FF2B5EF4-FFF2-40B4-BE49-F238E27FC236}">
                <a16:creationId xmlns:a16="http://schemas.microsoft.com/office/drawing/2014/main" id="{1150BE48-B660-B741-AFE5-84F32C2A7F03}"/>
              </a:ext>
            </a:extLst>
          </p:cNvPr>
          <p:cNvSpPr>
            <a:spLocks noGrp="1" noRot="1" noChangeAspect="1" noChangeArrowheads="1" noTextEdit="1"/>
          </p:cNvSpPr>
          <p:nvPr>
            <p:ph type="sldImg"/>
          </p:nvPr>
        </p:nvSpPr>
        <p:spPr>
          <a:solidFill>
            <a:srgbClr val="FFFFFF"/>
          </a:solidFill>
          <a:ln/>
        </p:spPr>
      </p:sp>
      <p:sp>
        <p:nvSpPr>
          <p:cNvPr id="65540" name="Rectangle 1027">
            <a:extLst>
              <a:ext uri="{FF2B5EF4-FFF2-40B4-BE49-F238E27FC236}">
                <a16:creationId xmlns:a16="http://schemas.microsoft.com/office/drawing/2014/main" id="{91E16AFF-4B24-D445-BA84-F5EED2335344}"/>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a:extLst>
              <a:ext uri="{FF2B5EF4-FFF2-40B4-BE49-F238E27FC236}">
                <a16:creationId xmlns:a16="http://schemas.microsoft.com/office/drawing/2014/main" id="{122BD314-74DF-4440-8871-46E2B191FAFC}"/>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F593983-63AF-8F47-8E8B-E7A824277899}" type="slidenum">
              <a:rPr lang="en-US" altLang="en-US"/>
              <a:pPr/>
              <a:t>31</a:t>
            </a:fld>
            <a:endParaRPr lang="en-US" altLang="en-US" dirty="0"/>
          </a:p>
        </p:txBody>
      </p:sp>
      <p:sp>
        <p:nvSpPr>
          <p:cNvPr id="67587" name="Rectangle 1026">
            <a:extLst>
              <a:ext uri="{FF2B5EF4-FFF2-40B4-BE49-F238E27FC236}">
                <a16:creationId xmlns:a16="http://schemas.microsoft.com/office/drawing/2014/main" id="{ABBC2024-9DE6-4E4B-BAAC-0384CF453215}"/>
              </a:ext>
            </a:extLst>
          </p:cNvPr>
          <p:cNvSpPr>
            <a:spLocks noGrp="1" noRot="1" noChangeAspect="1" noChangeArrowheads="1" noTextEdit="1"/>
          </p:cNvSpPr>
          <p:nvPr>
            <p:ph type="sldImg"/>
          </p:nvPr>
        </p:nvSpPr>
        <p:spPr>
          <a:solidFill>
            <a:srgbClr val="FFFFFF"/>
          </a:solidFill>
          <a:ln/>
        </p:spPr>
      </p:sp>
      <p:sp>
        <p:nvSpPr>
          <p:cNvPr id="67588" name="Rectangle 1027">
            <a:extLst>
              <a:ext uri="{FF2B5EF4-FFF2-40B4-BE49-F238E27FC236}">
                <a16:creationId xmlns:a16="http://schemas.microsoft.com/office/drawing/2014/main" id="{0C53EF2D-2BA5-1B4A-B038-456F74573620}"/>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a:extLst>
              <a:ext uri="{FF2B5EF4-FFF2-40B4-BE49-F238E27FC236}">
                <a16:creationId xmlns:a16="http://schemas.microsoft.com/office/drawing/2014/main" id="{855E920E-F723-F649-B5E9-695462CCC744}"/>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15250218-003F-D04B-8E1B-92068E06D4C7}" type="slidenum">
              <a:rPr lang="en-US" altLang="en-US"/>
              <a:pPr/>
              <a:t>32</a:t>
            </a:fld>
            <a:endParaRPr lang="en-US" altLang="en-US" dirty="0"/>
          </a:p>
        </p:txBody>
      </p:sp>
      <p:sp>
        <p:nvSpPr>
          <p:cNvPr id="69635" name="Rectangle 2">
            <a:extLst>
              <a:ext uri="{FF2B5EF4-FFF2-40B4-BE49-F238E27FC236}">
                <a16:creationId xmlns:a16="http://schemas.microsoft.com/office/drawing/2014/main" id="{144EECC2-E676-DD4F-BA94-993A55208885}"/>
              </a:ext>
            </a:extLst>
          </p:cNvPr>
          <p:cNvSpPr>
            <a:spLocks noGrp="1" noRot="1" noChangeAspect="1" noChangeArrowheads="1" noTextEdit="1"/>
          </p:cNvSpPr>
          <p:nvPr>
            <p:ph type="sldImg"/>
          </p:nvPr>
        </p:nvSpPr>
        <p:spPr>
          <a:solidFill>
            <a:srgbClr val="FFFFFF"/>
          </a:solidFill>
          <a:ln/>
        </p:spPr>
      </p:sp>
      <p:sp>
        <p:nvSpPr>
          <p:cNvPr id="69636" name="Rectangle 3">
            <a:extLst>
              <a:ext uri="{FF2B5EF4-FFF2-40B4-BE49-F238E27FC236}">
                <a16:creationId xmlns:a16="http://schemas.microsoft.com/office/drawing/2014/main" id="{F9DC367B-0C8A-9242-BECD-394BDB753FC2}"/>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a:extLst>
              <a:ext uri="{FF2B5EF4-FFF2-40B4-BE49-F238E27FC236}">
                <a16:creationId xmlns:a16="http://schemas.microsoft.com/office/drawing/2014/main" id="{25A099EE-E526-6B4E-891C-FFEEA4478C20}"/>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32A7546F-478D-254A-BB7D-E0F9F7C3EDAA}" type="slidenum">
              <a:rPr lang="en-US" altLang="en-US"/>
              <a:pPr/>
              <a:t>33</a:t>
            </a:fld>
            <a:endParaRPr lang="en-US" altLang="en-US" dirty="0"/>
          </a:p>
        </p:txBody>
      </p:sp>
      <p:sp>
        <p:nvSpPr>
          <p:cNvPr id="71683" name="Rectangle 2">
            <a:extLst>
              <a:ext uri="{FF2B5EF4-FFF2-40B4-BE49-F238E27FC236}">
                <a16:creationId xmlns:a16="http://schemas.microsoft.com/office/drawing/2014/main" id="{E82EB89B-FFCA-5D4C-BC52-B8918B662535}"/>
              </a:ext>
            </a:extLst>
          </p:cNvPr>
          <p:cNvSpPr>
            <a:spLocks noGrp="1" noRot="1" noChangeAspect="1" noChangeArrowheads="1" noTextEdit="1"/>
          </p:cNvSpPr>
          <p:nvPr>
            <p:ph type="sldImg"/>
          </p:nvPr>
        </p:nvSpPr>
        <p:spPr>
          <a:solidFill>
            <a:srgbClr val="FFFFFF"/>
          </a:solidFill>
          <a:ln/>
        </p:spPr>
      </p:sp>
      <p:sp>
        <p:nvSpPr>
          <p:cNvPr id="71684" name="Rectangle 3">
            <a:extLst>
              <a:ext uri="{FF2B5EF4-FFF2-40B4-BE49-F238E27FC236}">
                <a16:creationId xmlns:a16="http://schemas.microsoft.com/office/drawing/2014/main" id="{5147FF0F-8B9D-4D4A-8DBA-3B9050CB4748}"/>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a:extLst>
              <a:ext uri="{FF2B5EF4-FFF2-40B4-BE49-F238E27FC236}">
                <a16:creationId xmlns:a16="http://schemas.microsoft.com/office/drawing/2014/main" id="{EDBA4D62-2ADE-B44A-A52B-868A26496242}"/>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FA8564D-688C-774A-9520-0B624B389BD9}" type="slidenum">
              <a:rPr lang="en-US" altLang="en-US"/>
              <a:pPr/>
              <a:t>34</a:t>
            </a:fld>
            <a:endParaRPr lang="en-US" altLang="en-US" dirty="0"/>
          </a:p>
        </p:txBody>
      </p:sp>
      <p:sp>
        <p:nvSpPr>
          <p:cNvPr id="73731" name="Rectangle 2">
            <a:extLst>
              <a:ext uri="{FF2B5EF4-FFF2-40B4-BE49-F238E27FC236}">
                <a16:creationId xmlns:a16="http://schemas.microsoft.com/office/drawing/2014/main" id="{776D1502-2A92-564E-8642-053D14EBF61F}"/>
              </a:ext>
            </a:extLst>
          </p:cNvPr>
          <p:cNvSpPr>
            <a:spLocks noGrp="1" noRot="1" noChangeAspect="1" noChangeArrowheads="1" noTextEdit="1"/>
          </p:cNvSpPr>
          <p:nvPr>
            <p:ph type="sldImg"/>
          </p:nvPr>
        </p:nvSpPr>
        <p:spPr>
          <a:solidFill>
            <a:srgbClr val="FFFFFF"/>
          </a:solidFill>
          <a:ln/>
        </p:spPr>
      </p:sp>
      <p:sp>
        <p:nvSpPr>
          <p:cNvPr id="73732" name="Rectangle 3">
            <a:extLst>
              <a:ext uri="{FF2B5EF4-FFF2-40B4-BE49-F238E27FC236}">
                <a16:creationId xmlns:a16="http://schemas.microsoft.com/office/drawing/2014/main" id="{C317CC8A-B29C-2944-968E-DE7CD48B6DA9}"/>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a:extLst>
              <a:ext uri="{FF2B5EF4-FFF2-40B4-BE49-F238E27FC236}">
                <a16:creationId xmlns:a16="http://schemas.microsoft.com/office/drawing/2014/main" id="{2382C3DB-9132-AA43-9ECC-3E7BBD5F623F}"/>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E6E22F9E-D1C9-4D48-AFAA-BC42A8FB9E7E}" type="slidenum">
              <a:rPr lang="en-US" altLang="en-US"/>
              <a:pPr/>
              <a:t>35</a:t>
            </a:fld>
            <a:endParaRPr lang="en-US" altLang="en-US" dirty="0"/>
          </a:p>
        </p:txBody>
      </p:sp>
      <p:sp>
        <p:nvSpPr>
          <p:cNvPr id="75779" name="Rectangle 2">
            <a:extLst>
              <a:ext uri="{FF2B5EF4-FFF2-40B4-BE49-F238E27FC236}">
                <a16:creationId xmlns:a16="http://schemas.microsoft.com/office/drawing/2014/main" id="{0AE02C60-9491-CF48-8678-6794C0B72F12}"/>
              </a:ext>
            </a:extLst>
          </p:cNvPr>
          <p:cNvSpPr>
            <a:spLocks noGrp="1" noRot="1" noChangeAspect="1" noChangeArrowheads="1" noTextEdit="1"/>
          </p:cNvSpPr>
          <p:nvPr>
            <p:ph type="sldImg"/>
          </p:nvPr>
        </p:nvSpPr>
        <p:spPr>
          <a:solidFill>
            <a:srgbClr val="FFFFFF"/>
          </a:solidFill>
          <a:ln/>
        </p:spPr>
      </p:sp>
      <p:sp>
        <p:nvSpPr>
          <p:cNvPr id="75780" name="Rectangle 3">
            <a:extLst>
              <a:ext uri="{FF2B5EF4-FFF2-40B4-BE49-F238E27FC236}">
                <a16:creationId xmlns:a16="http://schemas.microsoft.com/office/drawing/2014/main" id="{5E33A8C0-7AE3-3D42-9266-EBEA17979335}"/>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a:extLst>
              <a:ext uri="{FF2B5EF4-FFF2-40B4-BE49-F238E27FC236}">
                <a16:creationId xmlns:a16="http://schemas.microsoft.com/office/drawing/2014/main" id="{ED034B0F-BA65-0A47-9BBF-A37096475F7F}"/>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69847872-21C5-C345-BB6F-48878C6A8047}" type="slidenum">
              <a:rPr lang="en-US" altLang="en-US"/>
              <a:pPr/>
              <a:t>36</a:t>
            </a:fld>
            <a:endParaRPr lang="en-US" altLang="en-US" dirty="0"/>
          </a:p>
        </p:txBody>
      </p:sp>
      <p:sp>
        <p:nvSpPr>
          <p:cNvPr id="77827" name="Rectangle 2">
            <a:extLst>
              <a:ext uri="{FF2B5EF4-FFF2-40B4-BE49-F238E27FC236}">
                <a16:creationId xmlns:a16="http://schemas.microsoft.com/office/drawing/2014/main" id="{27E0B880-B505-C04F-A060-35E425E1E3F3}"/>
              </a:ext>
            </a:extLst>
          </p:cNvPr>
          <p:cNvSpPr>
            <a:spLocks noGrp="1" noRot="1" noChangeAspect="1" noChangeArrowheads="1" noTextEdit="1"/>
          </p:cNvSpPr>
          <p:nvPr>
            <p:ph type="sldImg"/>
          </p:nvPr>
        </p:nvSpPr>
        <p:spPr>
          <a:solidFill>
            <a:srgbClr val="FFFFFF"/>
          </a:solidFill>
          <a:ln/>
        </p:spPr>
      </p:sp>
      <p:sp>
        <p:nvSpPr>
          <p:cNvPr id="77828" name="Rectangle 3">
            <a:extLst>
              <a:ext uri="{FF2B5EF4-FFF2-40B4-BE49-F238E27FC236}">
                <a16:creationId xmlns:a16="http://schemas.microsoft.com/office/drawing/2014/main" id="{5CAD8C16-075E-A640-A28A-68525FD7963A}"/>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a:extLst>
              <a:ext uri="{FF2B5EF4-FFF2-40B4-BE49-F238E27FC236}">
                <a16:creationId xmlns:a16="http://schemas.microsoft.com/office/drawing/2014/main" id="{11528423-B2F0-A04C-AB2B-B56A0D7624F3}"/>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7EE5C6B-A435-DA4E-89CE-BB79AAB11294}" type="slidenum">
              <a:rPr lang="en-US" altLang="en-US"/>
              <a:pPr/>
              <a:t>37</a:t>
            </a:fld>
            <a:endParaRPr lang="en-US" altLang="en-US" dirty="0"/>
          </a:p>
        </p:txBody>
      </p:sp>
      <p:sp>
        <p:nvSpPr>
          <p:cNvPr id="79875" name="Rectangle 2">
            <a:extLst>
              <a:ext uri="{FF2B5EF4-FFF2-40B4-BE49-F238E27FC236}">
                <a16:creationId xmlns:a16="http://schemas.microsoft.com/office/drawing/2014/main" id="{09189DAA-3B98-364D-BE91-ECB8CC399453}"/>
              </a:ext>
            </a:extLst>
          </p:cNvPr>
          <p:cNvSpPr>
            <a:spLocks noGrp="1" noRot="1" noChangeAspect="1" noChangeArrowheads="1" noTextEdit="1"/>
          </p:cNvSpPr>
          <p:nvPr>
            <p:ph type="sldImg"/>
          </p:nvPr>
        </p:nvSpPr>
        <p:spPr>
          <a:solidFill>
            <a:srgbClr val="FFFFFF"/>
          </a:solidFill>
          <a:ln/>
        </p:spPr>
      </p:sp>
      <p:sp>
        <p:nvSpPr>
          <p:cNvPr id="79876" name="Rectangle 3">
            <a:extLst>
              <a:ext uri="{FF2B5EF4-FFF2-40B4-BE49-F238E27FC236}">
                <a16:creationId xmlns:a16="http://schemas.microsoft.com/office/drawing/2014/main" id="{11B03D4B-D83D-8743-884F-BFCFEB1790BB}"/>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a:extLst>
              <a:ext uri="{FF2B5EF4-FFF2-40B4-BE49-F238E27FC236}">
                <a16:creationId xmlns:a16="http://schemas.microsoft.com/office/drawing/2014/main" id="{E1673715-737B-6846-88FA-0E1907B20962}"/>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C4812AB-D158-5944-A656-29BF2B2F5D49}" type="slidenum">
              <a:rPr lang="en-US" altLang="en-US"/>
              <a:pPr/>
              <a:t>38</a:t>
            </a:fld>
            <a:endParaRPr lang="en-US" altLang="en-US" dirty="0"/>
          </a:p>
        </p:txBody>
      </p:sp>
      <p:sp>
        <p:nvSpPr>
          <p:cNvPr id="81923" name="Rectangle 2">
            <a:extLst>
              <a:ext uri="{FF2B5EF4-FFF2-40B4-BE49-F238E27FC236}">
                <a16:creationId xmlns:a16="http://schemas.microsoft.com/office/drawing/2014/main" id="{FBBF51A5-5B0F-D34A-A717-B5BBAB43D883}"/>
              </a:ext>
            </a:extLst>
          </p:cNvPr>
          <p:cNvSpPr>
            <a:spLocks noGrp="1" noRot="1" noChangeAspect="1" noChangeArrowheads="1" noTextEdit="1"/>
          </p:cNvSpPr>
          <p:nvPr>
            <p:ph type="sldImg"/>
          </p:nvPr>
        </p:nvSpPr>
        <p:spPr>
          <a:solidFill>
            <a:srgbClr val="FFFFFF"/>
          </a:solidFill>
          <a:ln/>
        </p:spPr>
      </p:sp>
      <p:sp>
        <p:nvSpPr>
          <p:cNvPr id="81924" name="Rectangle 3">
            <a:extLst>
              <a:ext uri="{FF2B5EF4-FFF2-40B4-BE49-F238E27FC236}">
                <a16:creationId xmlns:a16="http://schemas.microsoft.com/office/drawing/2014/main" id="{05CE7747-5770-CB41-B998-CCA52112F4E0}"/>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a:extLst>
              <a:ext uri="{FF2B5EF4-FFF2-40B4-BE49-F238E27FC236}">
                <a16:creationId xmlns:a16="http://schemas.microsoft.com/office/drawing/2014/main" id="{BF6AE243-5390-C049-A00D-1D669BE56488}"/>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DAC3EC7-901B-D842-A125-EC8C1A1E8AFE}" type="slidenum">
              <a:rPr lang="en-US" altLang="en-US"/>
              <a:pPr/>
              <a:t>39</a:t>
            </a:fld>
            <a:endParaRPr lang="en-US" altLang="en-US" dirty="0"/>
          </a:p>
        </p:txBody>
      </p:sp>
      <p:sp>
        <p:nvSpPr>
          <p:cNvPr id="83971" name="Rectangle 2">
            <a:extLst>
              <a:ext uri="{FF2B5EF4-FFF2-40B4-BE49-F238E27FC236}">
                <a16:creationId xmlns:a16="http://schemas.microsoft.com/office/drawing/2014/main" id="{EBAE82B4-FFB9-4F40-A4C7-1F83BCB1C5D0}"/>
              </a:ext>
            </a:extLst>
          </p:cNvPr>
          <p:cNvSpPr>
            <a:spLocks noGrp="1" noRot="1" noChangeAspect="1" noChangeArrowheads="1" noTextEdit="1"/>
          </p:cNvSpPr>
          <p:nvPr>
            <p:ph type="sldImg"/>
          </p:nvPr>
        </p:nvSpPr>
        <p:spPr>
          <a:solidFill>
            <a:srgbClr val="FFFFFF"/>
          </a:solidFill>
          <a:ln/>
        </p:spPr>
      </p:sp>
      <p:sp>
        <p:nvSpPr>
          <p:cNvPr id="83972" name="Rectangle 3">
            <a:extLst>
              <a:ext uri="{FF2B5EF4-FFF2-40B4-BE49-F238E27FC236}">
                <a16:creationId xmlns:a16="http://schemas.microsoft.com/office/drawing/2014/main" id="{FE7EFC59-29A2-AD40-9C7B-2F96F4744A80}"/>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a:extLst>
              <a:ext uri="{FF2B5EF4-FFF2-40B4-BE49-F238E27FC236}">
                <a16:creationId xmlns:a16="http://schemas.microsoft.com/office/drawing/2014/main" id="{BEBB7FB0-5BED-B84D-90DA-621C386E84E4}"/>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E2D785EB-DFFD-5D43-989A-2864F94BF4EE}" type="slidenum">
              <a:rPr lang="en-US" altLang="en-US"/>
              <a:pPr/>
              <a:t>40</a:t>
            </a:fld>
            <a:endParaRPr lang="en-US" altLang="en-US" dirty="0"/>
          </a:p>
        </p:txBody>
      </p:sp>
      <p:sp>
        <p:nvSpPr>
          <p:cNvPr id="114691" name="Rectangle 2">
            <a:extLst>
              <a:ext uri="{FF2B5EF4-FFF2-40B4-BE49-F238E27FC236}">
                <a16:creationId xmlns:a16="http://schemas.microsoft.com/office/drawing/2014/main" id="{7310CB55-14BA-8D43-B8C9-061BBA140FD8}"/>
              </a:ext>
            </a:extLst>
          </p:cNvPr>
          <p:cNvSpPr>
            <a:spLocks noGrp="1" noRot="1" noChangeAspect="1" noChangeArrowheads="1" noTextEdit="1"/>
          </p:cNvSpPr>
          <p:nvPr>
            <p:ph type="sldImg"/>
          </p:nvPr>
        </p:nvSpPr>
        <p:spPr>
          <a:solidFill>
            <a:srgbClr val="FFFFFF"/>
          </a:solidFill>
          <a:ln/>
        </p:spPr>
      </p:sp>
      <p:sp>
        <p:nvSpPr>
          <p:cNvPr id="114692" name="Rectangle 3">
            <a:extLst>
              <a:ext uri="{FF2B5EF4-FFF2-40B4-BE49-F238E27FC236}">
                <a16:creationId xmlns:a16="http://schemas.microsoft.com/office/drawing/2014/main" id="{D0015A76-49D1-E340-AED5-A6B49EA2ADA3}"/>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extLst>
      <p:ext uri="{BB962C8B-B14F-4D97-AF65-F5344CB8AC3E}">
        <p14:creationId xmlns:p14="http://schemas.microsoft.com/office/powerpoint/2010/main" val="209583539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a:extLst>
              <a:ext uri="{FF2B5EF4-FFF2-40B4-BE49-F238E27FC236}">
                <a16:creationId xmlns:a16="http://schemas.microsoft.com/office/drawing/2014/main" id="{DDBBE74A-4688-C54D-A8AA-D889B050EF8F}"/>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6D0E625B-844F-C946-9823-71C5C16C9042}" type="slidenum">
              <a:rPr lang="en-US" altLang="en-US"/>
              <a:pPr/>
              <a:t>41</a:t>
            </a:fld>
            <a:endParaRPr lang="en-US" altLang="en-US" dirty="0"/>
          </a:p>
        </p:txBody>
      </p:sp>
      <p:sp>
        <p:nvSpPr>
          <p:cNvPr id="86019" name="Rectangle 2">
            <a:extLst>
              <a:ext uri="{FF2B5EF4-FFF2-40B4-BE49-F238E27FC236}">
                <a16:creationId xmlns:a16="http://schemas.microsoft.com/office/drawing/2014/main" id="{E5851343-2A17-9E43-8ABA-D5CBE968C24D}"/>
              </a:ext>
            </a:extLst>
          </p:cNvPr>
          <p:cNvSpPr>
            <a:spLocks noGrp="1" noRot="1" noChangeAspect="1" noChangeArrowheads="1" noTextEdit="1"/>
          </p:cNvSpPr>
          <p:nvPr>
            <p:ph type="sldImg"/>
          </p:nvPr>
        </p:nvSpPr>
        <p:spPr>
          <a:solidFill>
            <a:srgbClr val="FFFFFF"/>
          </a:solidFill>
          <a:ln/>
        </p:spPr>
      </p:sp>
      <p:sp>
        <p:nvSpPr>
          <p:cNvPr id="86020" name="Rectangle 3">
            <a:extLst>
              <a:ext uri="{FF2B5EF4-FFF2-40B4-BE49-F238E27FC236}">
                <a16:creationId xmlns:a16="http://schemas.microsoft.com/office/drawing/2014/main" id="{DDA0E62C-1E1A-8144-A5A3-E022A9EB9494}"/>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a:extLst>
              <a:ext uri="{FF2B5EF4-FFF2-40B4-BE49-F238E27FC236}">
                <a16:creationId xmlns:a16="http://schemas.microsoft.com/office/drawing/2014/main" id="{75C48E3D-F2B0-4A43-8871-552A0B8EB1D1}"/>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E728CA51-B0AB-B24B-9DC2-B5206A80C3DE}" type="slidenum">
              <a:rPr lang="en-US" altLang="en-US"/>
              <a:pPr/>
              <a:t>42</a:t>
            </a:fld>
            <a:endParaRPr lang="en-US" altLang="en-US" dirty="0"/>
          </a:p>
        </p:txBody>
      </p:sp>
      <p:sp>
        <p:nvSpPr>
          <p:cNvPr id="88067" name="Rectangle 1026">
            <a:extLst>
              <a:ext uri="{FF2B5EF4-FFF2-40B4-BE49-F238E27FC236}">
                <a16:creationId xmlns:a16="http://schemas.microsoft.com/office/drawing/2014/main" id="{4C926258-A282-F342-8074-F6032AA3CC87}"/>
              </a:ext>
            </a:extLst>
          </p:cNvPr>
          <p:cNvSpPr>
            <a:spLocks noGrp="1" noRot="1" noChangeAspect="1" noChangeArrowheads="1" noTextEdit="1"/>
          </p:cNvSpPr>
          <p:nvPr>
            <p:ph type="sldImg"/>
          </p:nvPr>
        </p:nvSpPr>
        <p:spPr>
          <a:solidFill>
            <a:srgbClr val="FFFFFF"/>
          </a:solidFill>
          <a:ln/>
        </p:spPr>
      </p:sp>
      <p:sp>
        <p:nvSpPr>
          <p:cNvPr id="88068" name="Rectangle 1027">
            <a:extLst>
              <a:ext uri="{FF2B5EF4-FFF2-40B4-BE49-F238E27FC236}">
                <a16:creationId xmlns:a16="http://schemas.microsoft.com/office/drawing/2014/main" id="{4805377B-0301-D240-AB5B-BEC18414F233}"/>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a:extLst>
              <a:ext uri="{FF2B5EF4-FFF2-40B4-BE49-F238E27FC236}">
                <a16:creationId xmlns:a16="http://schemas.microsoft.com/office/drawing/2014/main" id="{5B7C9CD2-8D40-EB4D-9075-9BC5EF1C7177}"/>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3A113BE5-F3DB-124C-AB7E-226D8728E961}" type="slidenum">
              <a:rPr lang="en-US" altLang="en-US"/>
              <a:pPr/>
              <a:t>43</a:t>
            </a:fld>
            <a:endParaRPr lang="en-US" altLang="en-US" dirty="0"/>
          </a:p>
        </p:txBody>
      </p:sp>
      <p:sp>
        <p:nvSpPr>
          <p:cNvPr id="90115" name="Rectangle 1026">
            <a:extLst>
              <a:ext uri="{FF2B5EF4-FFF2-40B4-BE49-F238E27FC236}">
                <a16:creationId xmlns:a16="http://schemas.microsoft.com/office/drawing/2014/main" id="{74303FEC-F5B4-AA4C-854A-B2A8943E9A05}"/>
              </a:ext>
            </a:extLst>
          </p:cNvPr>
          <p:cNvSpPr>
            <a:spLocks noGrp="1" noRot="1" noChangeAspect="1" noChangeArrowheads="1" noTextEdit="1"/>
          </p:cNvSpPr>
          <p:nvPr>
            <p:ph type="sldImg"/>
          </p:nvPr>
        </p:nvSpPr>
        <p:spPr>
          <a:solidFill>
            <a:srgbClr val="FFFFFF"/>
          </a:solidFill>
          <a:ln/>
        </p:spPr>
      </p:sp>
      <p:sp>
        <p:nvSpPr>
          <p:cNvPr id="90116" name="Rectangle 1027">
            <a:extLst>
              <a:ext uri="{FF2B5EF4-FFF2-40B4-BE49-F238E27FC236}">
                <a16:creationId xmlns:a16="http://schemas.microsoft.com/office/drawing/2014/main" id="{8F2F1A19-30AB-274A-A529-F0674CADBE47}"/>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a:extLst>
              <a:ext uri="{FF2B5EF4-FFF2-40B4-BE49-F238E27FC236}">
                <a16:creationId xmlns:a16="http://schemas.microsoft.com/office/drawing/2014/main" id="{B4E4DCB1-7EA5-924A-AEAD-265D9B6525C4}"/>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9E324DA-952D-FF49-8A56-DDBBEDCA98B1}" type="slidenum">
              <a:rPr lang="en-US" altLang="en-US"/>
              <a:pPr/>
              <a:t>44</a:t>
            </a:fld>
            <a:endParaRPr lang="en-US" altLang="en-US" dirty="0"/>
          </a:p>
        </p:txBody>
      </p:sp>
      <p:sp>
        <p:nvSpPr>
          <p:cNvPr id="92163" name="Rectangle 2">
            <a:extLst>
              <a:ext uri="{FF2B5EF4-FFF2-40B4-BE49-F238E27FC236}">
                <a16:creationId xmlns:a16="http://schemas.microsoft.com/office/drawing/2014/main" id="{FCB19FE4-6999-9F4F-863D-C90C251B93AB}"/>
              </a:ext>
            </a:extLst>
          </p:cNvPr>
          <p:cNvSpPr>
            <a:spLocks noGrp="1" noRot="1" noChangeAspect="1" noChangeArrowheads="1" noTextEdit="1"/>
          </p:cNvSpPr>
          <p:nvPr>
            <p:ph type="sldImg"/>
          </p:nvPr>
        </p:nvSpPr>
        <p:spPr>
          <a:solidFill>
            <a:srgbClr val="FFFFFF"/>
          </a:solidFill>
          <a:ln/>
        </p:spPr>
      </p:sp>
      <p:sp>
        <p:nvSpPr>
          <p:cNvPr id="92164" name="Rectangle 3">
            <a:extLst>
              <a:ext uri="{FF2B5EF4-FFF2-40B4-BE49-F238E27FC236}">
                <a16:creationId xmlns:a16="http://schemas.microsoft.com/office/drawing/2014/main" id="{DE166BC8-D2FA-A34B-AC1A-51754567824E}"/>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a:extLst>
              <a:ext uri="{FF2B5EF4-FFF2-40B4-BE49-F238E27FC236}">
                <a16:creationId xmlns:a16="http://schemas.microsoft.com/office/drawing/2014/main" id="{A85E722D-8920-5940-8212-D22BAB805323}"/>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69D97FD-5F5F-0A43-BCB0-B0AE75781564}" type="slidenum">
              <a:rPr lang="en-US" altLang="en-US"/>
              <a:pPr/>
              <a:t>45</a:t>
            </a:fld>
            <a:endParaRPr lang="en-US" altLang="en-US" dirty="0"/>
          </a:p>
        </p:txBody>
      </p:sp>
      <p:sp>
        <p:nvSpPr>
          <p:cNvPr id="94211" name="Rectangle 2">
            <a:extLst>
              <a:ext uri="{FF2B5EF4-FFF2-40B4-BE49-F238E27FC236}">
                <a16:creationId xmlns:a16="http://schemas.microsoft.com/office/drawing/2014/main" id="{FFB30A67-B007-D447-BEF3-DC50B067D568}"/>
              </a:ext>
            </a:extLst>
          </p:cNvPr>
          <p:cNvSpPr>
            <a:spLocks noGrp="1" noRot="1" noChangeAspect="1" noChangeArrowheads="1" noTextEdit="1"/>
          </p:cNvSpPr>
          <p:nvPr>
            <p:ph type="sldImg"/>
          </p:nvPr>
        </p:nvSpPr>
        <p:spPr>
          <a:solidFill>
            <a:srgbClr val="FFFFFF"/>
          </a:solidFill>
          <a:ln/>
        </p:spPr>
      </p:sp>
      <p:sp>
        <p:nvSpPr>
          <p:cNvPr id="94212" name="Rectangle 3">
            <a:extLst>
              <a:ext uri="{FF2B5EF4-FFF2-40B4-BE49-F238E27FC236}">
                <a16:creationId xmlns:a16="http://schemas.microsoft.com/office/drawing/2014/main" id="{A8F33402-6D2D-BF4F-BC05-15F676E7F092}"/>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a:extLst>
              <a:ext uri="{FF2B5EF4-FFF2-40B4-BE49-F238E27FC236}">
                <a16:creationId xmlns:a16="http://schemas.microsoft.com/office/drawing/2014/main" id="{71F6B54F-7716-3748-B5BF-A794CBBB983A}"/>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978236AE-E0EF-CF4D-85D8-AE15902A7D3B}" type="slidenum">
              <a:rPr lang="en-US" altLang="en-US"/>
              <a:pPr/>
              <a:t>46</a:t>
            </a:fld>
            <a:endParaRPr lang="en-US" altLang="en-US" dirty="0"/>
          </a:p>
        </p:txBody>
      </p:sp>
      <p:sp>
        <p:nvSpPr>
          <p:cNvPr id="96259" name="Rectangle 2">
            <a:extLst>
              <a:ext uri="{FF2B5EF4-FFF2-40B4-BE49-F238E27FC236}">
                <a16:creationId xmlns:a16="http://schemas.microsoft.com/office/drawing/2014/main" id="{E30AD1A1-ACA0-0A4B-AAFA-7DFCBEE67A79}"/>
              </a:ext>
            </a:extLst>
          </p:cNvPr>
          <p:cNvSpPr>
            <a:spLocks noGrp="1" noRot="1" noChangeAspect="1" noChangeArrowheads="1" noTextEdit="1"/>
          </p:cNvSpPr>
          <p:nvPr>
            <p:ph type="sldImg"/>
          </p:nvPr>
        </p:nvSpPr>
        <p:spPr>
          <a:solidFill>
            <a:srgbClr val="FFFFFF"/>
          </a:solidFill>
          <a:ln/>
        </p:spPr>
      </p:sp>
      <p:sp>
        <p:nvSpPr>
          <p:cNvPr id="96260" name="Rectangle 3">
            <a:extLst>
              <a:ext uri="{FF2B5EF4-FFF2-40B4-BE49-F238E27FC236}">
                <a16:creationId xmlns:a16="http://schemas.microsoft.com/office/drawing/2014/main" id="{FCEEB78F-7F6C-384A-8A3A-40A5150015E3}"/>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a:extLst>
              <a:ext uri="{FF2B5EF4-FFF2-40B4-BE49-F238E27FC236}">
                <a16:creationId xmlns:a16="http://schemas.microsoft.com/office/drawing/2014/main" id="{405923D2-0AEC-E44D-9012-BD75B42C955A}"/>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E06C283-E530-754A-B2FB-BB46594BD7E1}" type="slidenum">
              <a:rPr lang="en-US" altLang="en-US"/>
              <a:pPr/>
              <a:t>47</a:t>
            </a:fld>
            <a:endParaRPr lang="en-US" altLang="en-US" dirty="0"/>
          </a:p>
        </p:txBody>
      </p:sp>
      <p:sp>
        <p:nvSpPr>
          <p:cNvPr id="98307" name="Rectangle 2">
            <a:extLst>
              <a:ext uri="{FF2B5EF4-FFF2-40B4-BE49-F238E27FC236}">
                <a16:creationId xmlns:a16="http://schemas.microsoft.com/office/drawing/2014/main" id="{6331D91F-8B59-DF45-8A4B-253BB96E6787}"/>
              </a:ext>
            </a:extLst>
          </p:cNvPr>
          <p:cNvSpPr>
            <a:spLocks noGrp="1" noRot="1" noChangeAspect="1" noChangeArrowheads="1" noTextEdit="1"/>
          </p:cNvSpPr>
          <p:nvPr>
            <p:ph type="sldImg"/>
          </p:nvPr>
        </p:nvSpPr>
        <p:spPr>
          <a:solidFill>
            <a:srgbClr val="FFFFFF"/>
          </a:solidFill>
          <a:ln/>
        </p:spPr>
      </p:sp>
      <p:sp>
        <p:nvSpPr>
          <p:cNvPr id="98308" name="Rectangle 3">
            <a:extLst>
              <a:ext uri="{FF2B5EF4-FFF2-40B4-BE49-F238E27FC236}">
                <a16:creationId xmlns:a16="http://schemas.microsoft.com/office/drawing/2014/main" id="{ACD4F8C8-9443-5F45-9FCC-E9F0A4CA14B0}"/>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a:extLst>
              <a:ext uri="{FF2B5EF4-FFF2-40B4-BE49-F238E27FC236}">
                <a16:creationId xmlns:a16="http://schemas.microsoft.com/office/drawing/2014/main" id="{CF9982AD-93EC-3444-BB43-F28270CF0410}"/>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E0BD0D2-9C2C-D44C-8286-6679EC1D84EE}" type="slidenum">
              <a:rPr lang="en-US" altLang="en-US"/>
              <a:pPr/>
              <a:t>48</a:t>
            </a:fld>
            <a:endParaRPr lang="en-US" altLang="en-US" dirty="0"/>
          </a:p>
        </p:txBody>
      </p:sp>
      <p:sp>
        <p:nvSpPr>
          <p:cNvPr id="100355" name="Rectangle 2">
            <a:extLst>
              <a:ext uri="{FF2B5EF4-FFF2-40B4-BE49-F238E27FC236}">
                <a16:creationId xmlns:a16="http://schemas.microsoft.com/office/drawing/2014/main" id="{7E7C2EE2-D90E-2B42-AFFD-3FBBC6680D4A}"/>
              </a:ext>
            </a:extLst>
          </p:cNvPr>
          <p:cNvSpPr>
            <a:spLocks noGrp="1" noRot="1" noChangeAspect="1" noChangeArrowheads="1" noTextEdit="1"/>
          </p:cNvSpPr>
          <p:nvPr>
            <p:ph type="sldImg"/>
          </p:nvPr>
        </p:nvSpPr>
        <p:spPr>
          <a:solidFill>
            <a:srgbClr val="FFFFFF"/>
          </a:solidFill>
          <a:ln/>
        </p:spPr>
      </p:sp>
      <p:sp>
        <p:nvSpPr>
          <p:cNvPr id="100356" name="Rectangle 3">
            <a:extLst>
              <a:ext uri="{FF2B5EF4-FFF2-40B4-BE49-F238E27FC236}">
                <a16:creationId xmlns:a16="http://schemas.microsoft.com/office/drawing/2014/main" id="{07A76F16-8302-D14F-881D-B49D64AADC74}"/>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a:extLst>
              <a:ext uri="{FF2B5EF4-FFF2-40B4-BE49-F238E27FC236}">
                <a16:creationId xmlns:a16="http://schemas.microsoft.com/office/drawing/2014/main" id="{E0837A52-57DB-FE45-86AC-EDAC1DDC8AEC}"/>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EA3FCD6B-B921-574C-850C-6ABF1606EB62}" type="slidenum">
              <a:rPr lang="en-US" altLang="en-US"/>
              <a:pPr/>
              <a:t>49</a:t>
            </a:fld>
            <a:endParaRPr lang="en-US" altLang="en-US" dirty="0"/>
          </a:p>
        </p:txBody>
      </p:sp>
      <p:sp>
        <p:nvSpPr>
          <p:cNvPr id="102403" name="Rectangle 2">
            <a:extLst>
              <a:ext uri="{FF2B5EF4-FFF2-40B4-BE49-F238E27FC236}">
                <a16:creationId xmlns:a16="http://schemas.microsoft.com/office/drawing/2014/main" id="{3D00BDA9-F55F-9E46-829E-01B40159BBBA}"/>
              </a:ext>
            </a:extLst>
          </p:cNvPr>
          <p:cNvSpPr>
            <a:spLocks noGrp="1" noRot="1" noChangeAspect="1" noChangeArrowheads="1" noTextEdit="1"/>
          </p:cNvSpPr>
          <p:nvPr>
            <p:ph type="sldImg"/>
          </p:nvPr>
        </p:nvSpPr>
        <p:spPr>
          <a:solidFill>
            <a:srgbClr val="FFFFFF"/>
          </a:solidFill>
          <a:ln/>
        </p:spPr>
      </p:sp>
      <p:sp>
        <p:nvSpPr>
          <p:cNvPr id="102404" name="Rectangle 3">
            <a:extLst>
              <a:ext uri="{FF2B5EF4-FFF2-40B4-BE49-F238E27FC236}">
                <a16:creationId xmlns:a16="http://schemas.microsoft.com/office/drawing/2014/main" id="{889B979D-E26F-5B45-9760-1D708E235264}"/>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a:extLst>
              <a:ext uri="{FF2B5EF4-FFF2-40B4-BE49-F238E27FC236}">
                <a16:creationId xmlns:a16="http://schemas.microsoft.com/office/drawing/2014/main" id="{E0B40190-2F73-4D45-B76B-33F07825F27C}"/>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45A135E8-1500-5D42-B130-EFBD34BBE636}" type="slidenum">
              <a:rPr lang="en-US" altLang="en-US"/>
              <a:pPr/>
              <a:t>50</a:t>
            </a:fld>
            <a:endParaRPr lang="en-US" altLang="en-US" dirty="0"/>
          </a:p>
        </p:txBody>
      </p:sp>
      <p:sp>
        <p:nvSpPr>
          <p:cNvPr id="104451" name="Rectangle 2">
            <a:extLst>
              <a:ext uri="{FF2B5EF4-FFF2-40B4-BE49-F238E27FC236}">
                <a16:creationId xmlns:a16="http://schemas.microsoft.com/office/drawing/2014/main" id="{2AFC0D2E-E98D-284B-A64D-7D9A4EC8F6F9}"/>
              </a:ext>
            </a:extLst>
          </p:cNvPr>
          <p:cNvSpPr>
            <a:spLocks noGrp="1" noRot="1" noChangeAspect="1" noChangeArrowheads="1" noTextEdit="1"/>
          </p:cNvSpPr>
          <p:nvPr>
            <p:ph type="sldImg"/>
          </p:nvPr>
        </p:nvSpPr>
        <p:spPr>
          <a:solidFill>
            <a:srgbClr val="FFFFFF"/>
          </a:solidFill>
          <a:ln/>
        </p:spPr>
      </p:sp>
      <p:sp>
        <p:nvSpPr>
          <p:cNvPr id="104452" name="Rectangle 3">
            <a:extLst>
              <a:ext uri="{FF2B5EF4-FFF2-40B4-BE49-F238E27FC236}">
                <a16:creationId xmlns:a16="http://schemas.microsoft.com/office/drawing/2014/main" id="{77966EF5-2AFF-6D4C-A7F1-4754F060826E}"/>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a:extLst>
              <a:ext uri="{FF2B5EF4-FFF2-40B4-BE49-F238E27FC236}">
                <a16:creationId xmlns:a16="http://schemas.microsoft.com/office/drawing/2014/main" id="{9EEC545D-9A31-A045-ABDE-10234AE50257}"/>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F74D7FD5-71AA-F946-9380-C188263D5976}" type="slidenum">
              <a:rPr lang="en-US" altLang="en-US"/>
              <a:pPr/>
              <a:t>51</a:t>
            </a:fld>
            <a:endParaRPr lang="en-US" altLang="en-US" dirty="0"/>
          </a:p>
        </p:txBody>
      </p:sp>
      <p:sp>
        <p:nvSpPr>
          <p:cNvPr id="120835" name="Rectangle 2">
            <a:extLst>
              <a:ext uri="{FF2B5EF4-FFF2-40B4-BE49-F238E27FC236}">
                <a16:creationId xmlns:a16="http://schemas.microsoft.com/office/drawing/2014/main" id="{0C76AA7E-A547-254C-8C1C-7CBC2B313538}"/>
              </a:ext>
            </a:extLst>
          </p:cNvPr>
          <p:cNvSpPr>
            <a:spLocks noGrp="1" noRot="1" noChangeAspect="1" noChangeArrowheads="1" noTextEdit="1"/>
          </p:cNvSpPr>
          <p:nvPr>
            <p:ph type="sldImg"/>
          </p:nvPr>
        </p:nvSpPr>
        <p:spPr>
          <a:solidFill>
            <a:srgbClr val="FFFFFF"/>
          </a:solidFill>
          <a:ln/>
        </p:spPr>
      </p:sp>
      <p:sp>
        <p:nvSpPr>
          <p:cNvPr id="120836" name="Rectangle 3">
            <a:extLst>
              <a:ext uri="{FF2B5EF4-FFF2-40B4-BE49-F238E27FC236}">
                <a16:creationId xmlns:a16="http://schemas.microsoft.com/office/drawing/2014/main" id="{C8A6C97F-6F88-DB4D-9A7F-32E264F5F219}"/>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a:extLst>
              <a:ext uri="{FF2B5EF4-FFF2-40B4-BE49-F238E27FC236}">
                <a16:creationId xmlns:a16="http://schemas.microsoft.com/office/drawing/2014/main" id="{C95964CF-62FB-A144-BB19-251925D5DC6E}"/>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68B7132-DF0E-6647-81F9-97A10ED2BCAA}" type="slidenum">
              <a:rPr lang="en-US" altLang="en-US"/>
              <a:pPr/>
              <a:t>52</a:t>
            </a:fld>
            <a:endParaRPr lang="en-US" altLang="en-US" dirty="0"/>
          </a:p>
        </p:txBody>
      </p:sp>
      <p:sp>
        <p:nvSpPr>
          <p:cNvPr id="106499" name="Rectangle 2">
            <a:extLst>
              <a:ext uri="{FF2B5EF4-FFF2-40B4-BE49-F238E27FC236}">
                <a16:creationId xmlns:a16="http://schemas.microsoft.com/office/drawing/2014/main" id="{7C27AFA1-E019-8E44-A8E0-CA1E9797786A}"/>
              </a:ext>
            </a:extLst>
          </p:cNvPr>
          <p:cNvSpPr>
            <a:spLocks noGrp="1" noRot="1" noChangeAspect="1" noChangeArrowheads="1" noTextEdit="1"/>
          </p:cNvSpPr>
          <p:nvPr>
            <p:ph type="sldImg"/>
          </p:nvPr>
        </p:nvSpPr>
        <p:spPr>
          <a:solidFill>
            <a:srgbClr val="FFFFFF"/>
          </a:solidFill>
          <a:ln/>
        </p:spPr>
      </p:sp>
      <p:sp>
        <p:nvSpPr>
          <p:cNvPr id="106500" name="Rectangle 3">
            <a:extLst>
              <a:ext uri="{FF2B5EF4-FFF2-40B4-BE49-F238E27FC236}">
                <a16:creationId xmlns:a16="http://schemas.microsoft.com/office/drawing/2014/main" id="{FE58C5A1-4E03-EB47-95AF-60FFD8714684}"/>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a:extLst>
              <a:ext uri="{FF2B5EF4-FFF2-40B4-BE49-F238E27FC236}">
                <a16:creationId xmlns:a16="http://schemas.microsoft.com/office/drawing/2014/main" id="{5AFFA42F-8C43-D949-BB4E-5681EF93F5B9}"/>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4974CB8C-5D77-5946-B16F-0B8BE252E60F}" type="slidenum">
              <a:rPr lang="en-US" altLang="en-US"/>
              <a:pPr/>
              <a:t>53</a:t>
            </a:fld>
            <a:endParaRPr lang="en-US" altLang="en-US" dirty="0"/>
          </a:p>
        </p:txBody>
      </p:sp>
      <p:sp>
        <p:nvSpPr>
          <p:cNvPr id="108547" name="Rectangle 2">
            <a:extLst>
              <a:ext uri="{FF2B5EF4-FFF2-40B4-BE49-F238E27FC236}">
                <a16:creationId xmlns:a16="http://schemas.microsoft.com/office/drawing/2014/main" id="{5E96E20F-A791-3C4F-9173-19E0E4F32141}"/>
              </a:ext>
            </a:extLst>
          </p:cNvPr>
          <p:cNvSpPr>
            <a:spLocks noGrp="1" noRot="1" noChangeAspect="1" noChangeArrowheads="1" noTextEdit="1"/>
          </p:cNvSpPr>
          <p:nvPr>
            <p:ph type="sldImg"/>
          </p:nvPr>
        </p:nvSpPr>
        <p:spPr>
          <a:solidFill>
            <a:srgbClr val="FFFFFF"/>
          </a:solidFill>
          <a:ln/>
        </p:spPr>
      </p:sp>
      <p:sp>
        <p:nvSpPr>
          <p:cNvPr id="108548" name="Rectangle 3">
            <a:extLst>
              <a:ext uri="{FF2B5EF4-FFF2-40B4-BE49-F238E27FC236}">
                <a16:creationId xmlns:a16="http://schemas.microsoft.com/office/drawing/2014/main" id="{DF8DB785-E5D8-7840-B883-EF0776B3D614}"/>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a:extLst>
              <a:ext uri="{FF2B5EF4-FFF2-40B4-BE49-F238E27FC236}">
                <a16:creationId xmlns:a16="http://schemas.microsoft.com/office/drawing/2014/main" id="{8D4A92C2-5244-1D4D-A4FE-81D6E840DFBE}"/>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367C0E4-E5B3-034F-8F16-46BDE0F589FB}" type="slidenum">
              <a:rPr lang="en-US" altLang="en-US"/>
              <a:pPr/>
              <a:t>54</a:t>
            </a:fld>
            <a:endParaRPr lang="en-US" altLang="en-US" dirty="0"/>
          </a:p>
        </p:txBody>
      </p:sp>
      <p:sp>
        <p:nvSpPr>
          <p:cNvPr id="110595" name="Rectangle 2">
            <a:extLst>
              <a:ext uri="{FF2B5EF4-FFF2-40B4-BE49-F238E27FC236}">
                <a16:creationId xmlns:a16="http://schemas.microsoft.com/office/drawing/2014/main" id="{E90989B2-9D41-9C41-9BDD-01A9B585D8C4}"/>
              </a:ext>
            </a:extLst>
          </p:cNvPr>
          <p:cNvSpPr>
            <a:spLocks noGrp="1" noRot="1" noChangeAspect="1" noChangeArrowheads="1" noTextEdit="1"/>
          </p:cNvSpPr>
          <p:nvPr>
            <p:ph type="sldImg"/>
          </p:nvPr>
        </p:nvSpPr>
        <p:spPr>
          <a:solidFill>
            <a:srgbClr val="FFFFFF"/>
          </a:solidFill>
          <a:ln/>
        </p:spPr>
      </p:sp>
      <p:sp>
        <p:nvSpPr>
          <p:cNvPr id="110596" name="Rectangle 3">
            <a:extLst>
              <a:ext uri="{FF2B5EF4-FFF2-40B4-BE49-F238E27FC236}">
                <a16:creationId xmlns:a16="http://schemas.microsoft.com/office/drawing/2014/main" id="{6B6DE859-4B6A-604B-BB88-248E5E8ED2BE}"/>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a:extLst>
              <a:ext uri="{FF2B5EF4-FFF2-40B4-BE49-F238E27FC236}">
                <a16:creationId xmlns:a16="http://schemas.microsoft.com/office/drawing/2014/main" id="{CAE42549-C0D0-5D41-AB98-6017DA457731}"/>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806B717-E8DF-C448-A0AB-748489736920}" type="slidenum">
              <a:rPr lang="en-US" altLang="en-US"/>
              <a:pPr/>
              <a:t>55</a:t>
            </a:fld>
            <a:endParaRPr lang="en-US" altLang="en-US" dirty="0"/>
          </a:p>
        </p:txBody>
      </p:sp>
      <p:sp>
        <p:nvSpPr>
          <p:cNvPr id="112643" name="Rectangle 2">
            <a:extLst>
              <a:ext uri="{FF2B5EF4-FFF2-40B4-BE49-F238E27FC236}">
                <a16:creationId xmlns:a16="http://schemas.microsoft.com/office/drawing/2014/main" id="{6B513B89-12F3-F44C-B4A6-37D5B78CAF41}"/>
              </a:ext>
            </a:extLst>
          </p:cNvPr>
          <p:cNvSpPr>
            <a:spLocks noGrp="1" noRot="1" noChangeAspect="1" noChangeArrowheads="1" noTextEdit="1"/>
          </p:cNvSpPr>
          <p:nvPr>
            <p:ph type="sldImg"/>
          </p:nvPr>
        </p:nvSpPr>
        <p:spPr>
          <a:solidFill>
            <a:srgbClr val="FFFFFF"/>
          </a:solidFill>
          <a:ln/>
        </p:spPr>
      </p:sp>
      <p:sp>
        <p:nvSpPr>
          <p:cNvPr id="112644" name="Rectangle 3">
            <a:extLst>
              <a:ext uri="{FF2B5EF4-FFF2-40B4-BE49-F238E27FC236}">
                <a16:creationId xmlns:a16="http://schemas.microsoft.com/office/drawing/2014/main" id="{5825DC8F-7DC9-B84D-BDA0-3473EA4FF4DF}"/>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a:extLst>
              <a:ext uri="{FF2B5EF4-FFF2-40B4-BE49-F238E27FC236}">
                <a16:creationId xmlns:a16="http://schemas.microsoft.com/office/drawing/2014/main" id="{BEBB7FB0-5BED-B84D-90DA-621C386E84E4}"/>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E2D785EB-DFFD-5D43-989A-2864F94BF4EE}" type="slidenum">
              <a:rPr lang="en-US" altLang="en-US"/>
              <a:pPr/>
              <a:t>56</a:t>
            </a:fld>
            <a:endParaRPr lang="en-US" altLang="en-US" dirty="0"/>
          </a:p>
        </p:txBody>
      </p:sp>
      <p:sp>
        <p:nvSpPr>
          <p:cNvPr id="114691" name="Rectangle 2">
            <a:extLst>
              <a:ext uri="{FF2B5EF4-FFF2-40B4-BE49-F238E27FC236}">
                <a16:creationId xmlns:a16="http://schemas.microsoft.com/office/drawing/2014/main" id="{7310CB55-14BA-8D43-B8C9-061BBA140FD8}"/>
              </a:ext>
            </a:extLst>
          </p:cNvPr>
          <p:cNvSpPr>
            <a:spLocks noGrp="1" noRot="1" noChangeAspect="1" noChangeArrowheads="1" noTextEdit="1"/>
          </p:cNvSpPr>
          <p:nvPr>
            <p:ph type="sldImg"/>
          </p:nvPr>
        </p:nvSpPr>
        <p:spPr>
          <a:solidFill>
            <a:srgbClr val="FFFFFF"/>
          </a:solidFill>
          <a:ln/>
        </p:spPr>
      </p:sp>
      <p:sp>
        <p:nvSpPr>
          <p:cNvPr id="114692" name="Rectangle 3">
            <a:extLst>
              <a:ext uri="{FF2B5EF4-FFF2-40B4-BE49-F238E27FC236}">
                <a16:creationId xmlns:a16="http://schemas.microsoft.com/office/drawing/2014/main" id="{D0015A76-49D1-E340-AED5-A6B49EA2ADA3}"/>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extLst>
      <p:ext uri="{BB962C8B-B14F-4D97-AF65-F5344CB8AC3E}">
        <p14:creationId xmlns:p14="http://schemas.microsoft.com/office/powerpoint/2010/main" val="223187422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a:extLst>
              <a:ext uri="{FF2B5EF4-FFF2-40B4-BE49-F238E27FC236}">
                <a16:creationId xmlns:a16="http://schemas.microsoft.com/office/drawing/2014/main" id="{CD7B6E38-B731-0343-8AA7-AD0B3D354630}"/>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BBEA32C-B26D-F446-9DC4-84D0A3EBE197}" type="slidenum">
              <a:rPr lang="en-US" altLang="en-US"/>
              <a:pPr/>
              <a:t>57</a:t>
            </a:fld>
            <a:endParaRPr lang="en-US" altLang="en-US" dirty="0"/>
          </a:p>
        </p:txBody>
      </p:sp>
      <p:sp>
        <p:nvSpPr>
          <p:cNvPr id="116739" name="Rectangle 2">
            <a:extLst>
              <a:ext uri="{FF2B5EF4-FFF2-40B4-BE49-F238E27FC236}">
                <a16:creationId xmlns:a16="http://schemas.microsoft.com/office/drawing/2014/main" id="{A9B398C0-4CF8-DF41-ADFF-A06A1B65C32D}"/>
              </a:ext>
            </a:extLst>
          </p:cNvPr>
          <p:cNvSpPr>
            <a:spLocks noGrp="1" noRot="1" noChangeAspect="1" noChangeArrowheads="1" noTextEdit="1"/>
          </p:cNvSpPr>
          <p:nvPr>
            <p:ph type="sldImg"/>
          </p:nvPr>
        </p:nvSpPr>
        <p:spPr>
          <a:solidFill>
            <a:srgbClr val="FFFFFF"/>
          </a:solidFill>
          <a:ln/>
        </p:spPr>
      </p:sp>
      <p:sp>
        <p:nvSpPr>
          <p:cNvPr id="116740" name="Rectangle 3">
            <a:extLst>
              <a:ext uri="{FF2B5EF4-FFF2-40B4-BE49-F238E27FC236}">
                <a16:creationId xmlns:a16="http://schemas.microsoft.com/office/drawing/2014/main" id="{D92F282C-D80D-DD42-9597-F3784DEE8F66}"/>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a:extLst>
              <a:ext uri="{FF2B5EF4-FFF2-40B4-BE49-F238E27FC236}">
                <a16:creationId xmlns:a16="http://schemas.microsoft.com/office/drawing/2014/main" id="{B8597CED-FD94-6B4F-94D0-101A24545C4E}"/>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46E2630-B34B-9242-BC86-95BB5302F5E8}" type="slidenum">
              <a:rPr lang="en-US" altLang="en-US"/>
              <a:pPr/>
              <a:t>58</a:t>
            </a:fld>
            <a:endParaRPr lang="en-US" altLang="en-US" dirty="0"/>
          </a:p>
        </p:txBody>
      </p:sp>
      <p:sp>
        <p:nvSpPr>
          <p:cNvPr id="118787" name="Rectangle 2">
            <a:extLst>
              <a:ext uri="{FF2B5EF4-FFF2-40B4-BE49-F238E27FC236}">
                <a16:creationId xmlns:a16="http://schemas.microsoft.com/office/drawing/2014/main" id="{4B66CEBF-934B-1A4A-B76F-B3E5EE5BCEC3}"/>
              </a:ext>
            </a:extLst>
          </p:cNvPr>
          <p:cNvSpPr>
            <a:spLocks noGrp="1" noRot="1" noChangeAspect="1" noChangeArrowheads="1" noTextEdit="1"/>
          </p:cNvSpPr>
          <p:nvPr>
            <p:ph type="sldImg"/>
          </p:nvPr>
        </p:nvSpPr>
        <p:spPr>
          <a:solidFill>
            <a:srgbClr val="FFFFFF"/>
          </a:solidFill>
          <a:ln/>
        </p:spPr>
      </p:sp>
      <p:sp>
        <p:nvSpPr>
          <p:cNvPr id="118788" name="Rectangle 3">
            <a:extLst>
              <a:ext uri="{FF2B5EF4-FFF2-40B4-BE49-F238E27FC236}">
                <a16:creationId xmlns:a16="http://schemas.microsoft.com/office/drawing/2014/main" id="{01141497-48DD-034C-93E9-B918F4B69C2A}"/>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a:extLst>
              <a:ext uri="{FF2B5EF4-FFF2-40B4-BE49-F238E27FC236}">
                <a16:creationId xmlns:a16="http://schemas.microsoft.com/office/drawing/2014/main" id="{2379D44A-5902-4041-B6AF-0313C4DC4110}"/>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C930E33-9621-6943-9151-9C272D9A88ED}" type="slidenum">
              <a:rPr lang="en-US" altLang="en-US"/>
              <a:pPr/>
              <a:t>59</a:t>
            </a:fld>
            <a:endParaRPr lang="en-US" altLang="en-US" dirty="0"/>
          </a:p>
        </p:txBody>
      </p:sp>
      <p:sp>
        <p:nvSpPr>
          <p:cNvPr id="122883" name="Rectangle 2">
            <a:extLst>
              <a:ext uri="{FF2B5EF4-FFF2-40B4-BE49-F238E27FC236}">
                <a16:creationId xmlns:a16="http://schemas.microsoft.com/office/drawing/2014/main" id="{CB8A288F-65B0-F34E-9DE8-D6AC748867DB}"/>
              </a:ext>
            </a:extLst>
          </p:cNvPr>
          <p:cNvSpPr>
            <a:spLocks noGrp="1" noRot="1" noChangeAspect="1" noChangeArrowheads="1" noTextEdit="1"/>
          </p:cNvSpPr>
          <p:nvPr>
            <p:ph type="sldImg"/>
          </p:nvPr>
        </p:nvSpPr>
        <p:spPr>
          <a:solidFill>
            <a:srgbClr val="FFFFFF"/>
          </a:solidFill>
          <a:ln/>
        </p:spPr>
      </p:sp>
      <p:sp>
        <p:nvSpPr>
          <p:cNvPr id="122884" name="Rectangle 3">
            <a:extLst>
              <a:ext uri="{FF2B5EF4-FFF2-40B4-BE49-F238E27FC236}">
                <a16:creationId xmlns:a16="http://schemas.microsoft.com/office/drawing/2014/main" id="{6EBB5739-16B1-D94D-B731-31DCF7604328}"/>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a:extLst>
              <a:ext uri="{FF2B5EF4-FFF2-40B4-BE49-F238E27FC236}">
                <a16:creationId xmlns:a16="http://schemas.microsoft.com/office/drawing/2014/main" id="{F494A1AC-02E5-1841-940E-1263F5A081E1}"/>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3032FA4E-6862-9441-A576-96548CE9C8C7}" type="slidenum">
              <a:rPr lang="en-US" altLang="en-US"/>
              <a:pPr/>
              <a:t>60</a:t>
            </a:fld>
            <a:endParaRPr lang="en-US" altLang="en-US" dirty="0"/>
          </a:p>
        </p:txBody>
      </p:sp>
      <p:sp>
        <p:nvSpPr>
          <p:cNvPr id="124931" name="Rectangle 2">
            <a:extLst>
              <a:ext uri="{FF2B5EF4-FFF2-40B4-BE49-F238E27FC236}">
                <a16:creationId xmlns:a16="http://schemas.microsoft.com/office/drawing/2014/main" id="{F28EEFB6-C271-8F47-B986-561F8A1E0ACC}"/>
              </a:ext>
            </a:extLst>
          </p:cNvPr>
          <p:cNvSpPr>
            <a:spLocks noGrp="1" noRot="1" noChangeAspect="1" noChangeArrowheads="1" noTextEdit="1"/>
          </p:cNvSpPr>
          <p:nvPr>
            <p:ph type="sldImg"/>
          </p:nvPr>
        </p:nvSpPr>
        <p:spPr>
          <a:solidFill>
            <a:srgbClr val="FFFFFF"/>
          </a:solidFill>
          <a:ln/>
        </p:spPr>
      </p:sp>
      <p:sp>
        <p:nvSpPr>
          <p:cNvPr id="124932" name="Rectangle 3">
            <a:extLst>
              <a:ext uri="{FF2B5EF4-FFF2-40B4-BE49-F238E27FC236}">
                <a16:creationId xmlns:a16="http://schemas.microsoft.com/office/drawing/2014/main" id="{60077B6A-2729-F44D-A391-E8F6C79BDF4E}"/>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a:extLst>
              <a:ext uri="{FF2B5EF4-FFF2-40B4-BE49-F238E27FC236}">
                <a16:creationId xmlns:a16="http://schemas.microsoft.com/office/drawing/2014/main" id="{C40BE104-666E-0743-97F9-DF0D7FF38B72}"/>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4F8763CC-86DF-E44A-AF15-79F05FC7453A}" type="slidenum">
              <a:rPr lang="en-US" altLang="en-US"/>
              <a:pPr/>
              <a:t>61</a:t>
            </a:fld>
            <a:endParaRPr lang="en-US" altLang="en-US" dirty="0"/>
          </a:p>
        </p:txBody>
      </p:sp>
      <p:sp>
        <p:nvSpPr>
          <p:cNvPr id="126979" name="Rectangle 2">
            <a:extLst>
              <a:ext uri="{FF2B5EF4-FFF2-40B4-BE49-F238E27FC236}">
                <a16:creationId xmlns:a16="http://schemas.microsoft.com/office/drawing/2014/main" id="{7ABA6060-6308-5046-BADB-C34CC4EA8F6E}"/>
              </a:ext>
            </a:extLst>
          </p:cNvPr>
          <p:cNvSpPr>
            <a:spLocks noGrp="1" noRot="1" noChangeAspect="1" noChangeArrowheads="1" noTextEdit="1"/>
          </p:cNvSpPr>
          <p:nvPr>
            <p:ph type="sldImg"/>
          </p:nvPr>
        </p:nvSpPr>
        <p:spPr>
          <a:solidFill>
            <a:srgbClr val="FFFFFF"/>
          </a:solidFill>
          <a:ln/>
        </p:spPr>
      </p:sp>
      <p:sp>
        <p:nvSpPr>
          <p:cNvPr id="126980" name="Rectangle 3">
            <a:extLst>
              <a:ext uri="{FF2B5EF4-FFF2-40B4-BE49-F238E27FC236}">
                <a16:creationId xmlns:a16="http://schemas.microsoft.com/office/drawing/2014/main" id="{28926D73-EF1D-D443-8749-95ECE112DEE5}"/>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a:extLst>
              <a:ext uri="{FF2B5EF4-FFF2-40B4-BE49-F238E27FC236}">
                <a16:creationId xmlns:a16="http://schemas.microsoft.com/office/drawing/2014/main" id="{D291855E-CC71-4940-BB0A-BDDDCE05E62F}"/>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7EA1B10C-4906-DB45-AF45-6EF21B1A039B}" type="slidenum">
              <a:rPr lang="en-US" altLang="en-US"/>
              <a:pPr/>
              <a:t>62</a:t>
            </a:fld>
            <a:endParaRPr lang="en-US" altLang="en-US" dirty="0"/>
          </a:p>
        </p:txBody>
      </p:sp>
      <p:sp>
        <p:nvSpPr>
          <p:cNvPr id="129027" name="Rectangle 2">
            <a:extLst>
              <a:ext uri="{FF2B5EF4-FFF2-40B4-BE49-F238E27FC236}">
                <a16:creationId xmlns:a16="http://schemas.microsoft.com/office/drawing/2014/main" id="{03465373-2426-964A-BB86-AC22C3D0B0ED}"/>
              </a:ext>
            </a:extLst>
          </p:cNvPr>
          <p:cNvSpPr>
            <a:spLocks noGrp="1" noRot="1" noChangeAspect="1" noChangeArrowheads="1" noTextEdit="1"/>
          </p:cNvSpPr>
          <p:nvPr>
            <p:ph type="sldImg"/>
          </p:nvPr>
        </p:nvSpPr>
        <p:spPr>
          <a:solidFill>
            <a:srgbClr val="FFFFFF"/>
          </a:solidFill>
          <a:ln/>
        </p:spPr>
      </p:sp>
      <p:sp>
        <p:nvSpPr>
          <p:cNvPr id="129028" name="Rectangle 3">
            <a:extLst>
              <a:ext uri="{FF2B5EF4-FFF2-40B4-BE49-F238E27FC236}">
                <a16:creationId xmlns:a16="http://schemas.microsoft.com/office/drawing/2014/main" id="{A62D4FC2-CB88-AC46-A680-4E5961D42A56}"/>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a:extLst>
              <a:ext uri="{FF2B5EF4-FFF2-40B4-BE49-F238E27FC236}">
                <a16:creationId xmlns:a16="http://schemas.microsoft.com/office/drawing/2014/main" id="{657AC4CA-C3E8-C34C-89A8-A304551FF98C}"/>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5A2A8A87-11B2-0A4F-BE1B-93CED2AD4004}" type="slidenum">
              <a:rPr lang="en-US" altLang="en-US"/>
              <a:pPr/>
              <a:t>63</a:t>
            </a:fld>
            <a:endParaRPr lang="en-US" altLang="en-US" dirty="0"/>
          </a:p>
        </p:txBody>
      </p:sp>
      <p:sp>
        <p:nvSpPr>
          <p:cNvPr id="131075" name="Rectangle 2">
            <a:extLst>
              <a:ext uri="{FF2B5EF4-FFF2-40B4-BE49-F238E27FC236}">
                <a16:creationId xmlns:a16="http://schemas.microsoft.com/office/drawing/2014/main" id="{7D6B13CA-4802-D644-A6CE-4729C0EA4B5E}"/>
              </a:ext>
            </a:extLst>
          </p:cNvPr>
          <p:cNvSpPr>
            <a:spLocks noGrp="1" noRot="1" noChangeAspect="1" noChangeArrowheads="1" noTextEdit="1"/>
          </p:cNvSpPr>
          <p:nvPr>
            <p:ph type="sldImg"/>
          </p:nvPr>
        </p:nvSpPr>
        <p:spPr>
          <a:solidFill>
            <a:srgbClr val="FFFFFF"/>
          </a:solidFill>
          <a:ln/>
        </p:spPr>
      </p:sp>
      <p:sp>
        <p:nvSpPr>
          <p:cNvPr id="131076" name="Rectangle 3">
            <a:extLst>
              <a:ext uri="{FF2B5EF4-FFF2-40B4-BE49-F238E27FC236}">
                <a16:creationId xmlns:a16="http://schemas.microsoft.com/office/drawing/2014/main" id="{6C7B6DAC-5AD5-FB4D-9F45-A092A61CF5DA}"/>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a:extLst>
              <a:ext uri="{FF2B5EF4-FFF2-40B4-BE49-F238E27FC236}">
                <a16:creationId xmlns:a16="http://schemas.microsoft.com/office/drawing/2014/main" id="{AF1A339B-969E-574B-AF92-BB51E2EFD876}"/>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4A439141-E575-BA4F-B295-8B8A042FC635}" type="slidenum">
              <a:rPr lang="en-US" altLang="en-US"/>
              <a:pPr/>
              <a:t>64</a:t>
            </a:fld>
            <a:endParaRPr lang="en-US" altLang="en-US" dirty="0"/>
          </a:p>
        </p:txBody>
      </p:sp>
      <p:sp>
        <p:nvSpPr>
          <p:cNvPr id="133123" name="Rectangle 2">
            <a:extLst>
              <a:ext uri="{FF2B5EF4-FFF2-40B4-BE49-F238E27FC236}">
                <a16:creationId xmlns:a16="http://schemas.microsoft.com/office/drawing/2014/main" id="{66FB1A92-93D8-9647-8C00-7B83CCA90631}"/>
              </a:ext>
            </a:extLst>
          </p:cNvPr>
          <p:cNvSpPr>
            <a:spLocks noGrp="1" noRot="1" noChangeAspect="1" noChangeArrowheads="1" noTextEdit="1"/>
          </p:cNvSpPr>
          <p:nvPr>
            <p:ph type="sldImg"/>
          </p:nvPr>
        </p:nvSpPr>
        <p:spPr>
          <a:solidFill>
            <a:srgbClr val="FFFFFF"/>
          </a:solidFill>
          <a:ln/>
        </p:spPr>
      </p:sp>
      <p:sp>
        <p:nvSpPr>
          <p:cNvPr id="133124" name="Rectangle 3">
            <a:extLst>
              <a:ext uri="{FF2B5EF4-FFF2-40B4-BE49-F238E27FC236}">
                <a16:creationId xmlns:a16="http://schemas.microsoft.com/office/drawing/2014/main" id="{706657AD-83C9-A54E-84D1-5C6B59D47DAE}"/>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a:extLst>
              <a:ext uri="{FF2B5EF4-FFF2-40B4-BE49-F238E27FC236}">
                <a16:creationId xmlns:a16="http://schemas.microsoft.com/office/drawing/2014/main" id="{74A764BD-8490-AA4A-934C-E960E2E16FED}"/>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0D2998A-38A6-B04E-B62C-6A13E1CB8C6A}" type="slidenum">
              <a:rPr lang="en-US" altLang="en-US"/>
              <a:pPr/>
              <a:t>65</a:t>
            </a:fld>
            <a:endParaRPr lang="en-US" altLang="en-US" dirty="0"/>
          </a:p>
        </p:txBody>
      </p:sp>
      <p:sp>
        <p:nvSpPr>
          <p:cNvPr id="135171" name="Rectangle 2">
            <a:extLst>
              <a:ext uri="{FF2B5EF4-FFF2-40B4-BE49-F238E27FC236}">
                <a16:creationId xmlns:a16="http://schemas.microsoft.com/office/drawing/2014/main" id="{5DC6661F-17B9-2B46-86E6-F79FFB5FC6BC}"/>
              </a:ext>
            </a:extLst>
          </p:cNvPr>
          <p:cNvSpPr>
            <a:spLocks noGrp="1" noRot="1" noChangeAspect="1" noChangeArrowheads="1" noTextEdit="1"/>
          </p:cNvSpPr>
          <p:nvPr>
            <p:ph type="sldImg"/>
          </p:nvPr>
        </p:nvSpPr>
        <p:spPr>
          <a:solidFill>
            <a:srgbClr val="FFFFFF"/>
          </a:solidFill>
          <a:ln/>
        </p:spPr>
      </p:sp>
      <p:sp>
        <p:nvSpPr>
          <p:cNvPr id="135172" name="Rectangle 3">
            <a:extLst>
              <a:ext uri="{FF2B5EF4-FFF2-40B4-BE49-F238E27FC236}">
                <a16:creationId xmlns:a16="http://schemas.microsoft.com/office/drawing/2014/main" id="{5ACB3058-3E71-DE41-B3FD-BD0FB053F0DA}"/>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a:extLst>
              <a:ext uri="{FF2B5EF4-FFF2-40B4-BE49-F238E27FC236}">
                <a16:creationId xmlns:a16="http://schemas.microsoft.com/office/drawing/2014/main" id="{3299FB31-BF87-4F4B-B518-9606E88460E1}"/>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E929D6F-738E-3745-91C9-19184DEE932E}" type="slidenum">
              <a:rPr lang="en-US" altLang="en-US"/>
              <a:pPr/>
              <a:t>66</a:t>
            </a:fld>
            <a:endParaRPr lang="en-US" altLang="en-US" dirty="0"/>
          </a:p>
        </p:txBody>
      </p:sp>
      <p:sp>
        <p:nvSpPr>
          <p:cNvPr id="137219" name="Rectangle 2">
            <a:extLst>
              <a:ext uri="{FF2B5EF4-FFF2-40B4-BE49-F238E27FC236}">
                <a16:creationId xmlns:a16="http://schemas.microsoft.com/office/drawing/2014/main" id="{E9A06323-6358-094D-9605-87EC9CF74BFC}"/>
              </a:ext>
            </a:extLst>
          </p:cNvPr>
          <p:cNvSpPr>
            <a:spLocks noGrp="1" noRot="1" noChangeAspect="1" noChangeArrowheads="1" noTextEdit="1"/>
          </p:cNvSpPr>
          <p:nvPr>
            <p:ph type="sldImg"/>
          </p:nvPr>
        </p:nvSpPr>
        <p:spPr>
          <a:solidFill>
            <a:srgbClr val="FFFFFF"/>
          </a:solidFill>
          <a:ln/>
        </p:spPr>
      </p:sp>
      <p:sp>
        <p:nvSpPr>
          <p:cNvPr id="137220" name="Rectangle 3">
            <a:extLst>
              <a:ext uri="{FF2B5EF4-FFF2-40B4-BE49-F238E27FC236}">
                <a16:creationId xmlns:a16="http://schemas.microsoft.com/office/drawing/2014/main" id="{5AED5007-BF91-0E49-BD07-F7941A1AA381}"/>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a:extLst>
              <a:ext uri="{FF2B5EF4-FFF2-40B4-BE49-F238E27FC236}">
                <a16:creationId xmlns:a16="http://schemas.microsoft.com/office/drawing/2014/main" id="{8BEA0CBD-65B4-A94D-AC34-CDF7D06407E3}"/>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5B52F23-6E71-364F-96FE-B0D3CC6424CA}" type="slidenum">
              <a:rPr lang="en-US" altLang="en-US"/>
              <a:pPr/>
              <a:t>67</a:t>
            </a:fld>
            <a:endParaRPr lang="en-US" altLang="en-US" dirty="0"/>
          </a:p>
        </p:txBody>
      </p:sp>
      <p:sp>
        <p:nvSpPr>
          <p:cNvPr id="139267" name="Rectangle 2">
            <a:extLst>
              <a:ext uri="{FF2B5EF4-FFF2-40B4-BE49-F238E27FC236}">
                <a16:creationId xmlns:a16="http://schemas.microsoft.com/office/drawing/2014/main" id="{446B3ABD-A80F-3145-9D87-BDCF27A5EBDE}"/>
              </a:ext>
            </a:extLst>
          </p:cNvPr>
          <p:cNvSpPr>
            <a:spLocks noGrp="1" noRot="1" noChangeAspect="1" noChangeArrowheads="1" noTextEdit="1"/>
          </p:cNvSpPr>
          <p:nvPr>
            <p:ph type="sldImg"/>
          </p:nvPr>
        </p:nvSpPr>
        <p:spPr>
          <a:solidFill>
            <a:srgbClr val="FFFFFF"/>
          </a:solidFill>
          <a:ln/>
        </p:spPr>
      </p:sp>
      <p:sp>
        <p:nvSpPr>
          <p:cNvPr id="139268" name="Rectangle 3">
            <a:extLst>
              <a:ext uri="{FF2B5EF4-FFF2-40B4-BE49-F238E27FC236}">
                <a16:creationId xmlns:a16="http://schemas.microsoft.com/office/drawing/2014/main" id="{13874961-852A-5646-9B79-59FE0FF53C18}"/>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a:extLst>
              <a:ext uri="{FF2B5EF4-FFF2-40B4-BE49-F238E27FC236}">
                <a16:creationId xmlns:a16="http://schemas.microsoft.com/office/drawing/2014/main" id="{1105EA12-AFB0-1642-9EB1-6174314C6BB4}"/>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651840B5-CE55-D74B-AAFD-0EC94520006F}" type="slidenum">
              <a:rPr lang="en-US" altLang="en-US"/>
              <a:pPr/>
              <a:t>68</a:t>
            </a:fld>
            <a:endParaRPr lang="en-US" altLang="en-US" dirty="0"/>
          </a:p>
        </p:txBody>
      </p:sp>
      <p:sp>
        <p:nvSpPr>
          <p:cNvPr id="141315" name="Rectangle 2">
            <a:extLst>
              <a:ext uri="{FF2B5EF4-FFF2-40B4-BE49-F238E27FC236}">
                <a16:creationId xmlns:a16="http://schemas.microsoft.com/office/drawing/2014/main" id="{A349FB21-75A4-A34A-A734-673B5F0E61B0}"/>
              </a:ext>
            </a:extLst>
          </p:cNvPr>
          <p:cNvSpPr>
            <a:spLocks noGrp="1" noRot="1" noChangeAspect="1" noChangeArrowheads="1" noTextEdit="1"/>
          </p:cNvSpPr>
          <p:nvPr>
            <p:ph type="sldImg"/>
          </p:nvPr>
        </p:nvSpPr>
        <p:spPr>
          <a:solidFill>
            <a:srgbClr val="FFFFFF"/>
          </a:solidFill>
          <a:ln/>
        </p:spPr>
      </p:sp>
      <p:sp>
        <p:nvSpPr>
          <p:cNvPr id="141316" name="Rectangle 3">
            <a:extLst>
              <a:ext uri="{FF2B5EF4-FFF2-40B4-BE49-F238E27FC236}">
                <a16:creationId xmlns:a16="http://schemas.microsoft.com/office/drawing/2014/main" id="{3CEA4199-7096-BA46-BE5C-AA0B3B78FDB7}"/>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a:extLst>
              <a:ext uri="{FF2B5EF4-FFF2-40B4-BE49-F238E27FC236}">
                <a16:creationId xmlns:a16="http://schemas.microsoft.com/office/drawing/2014/main" id="{FF1C2E7E-4205-104B-ADD3-EEBCEA943500}"/>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5E43FEA5-3242-C747-85E7-EB6058ACE309}" type="slidenum">
              <a:rPr lang="en-US" altLang="en-US"/>
              <a:pPr/>
              <a:t>69</a:t>
            </a:fld>
            <a:endParaRPr lang="en-US" altLang="en-US" dirty="0"/>
          </a:p>
        </p:txBody>
      </p:sp>
      <p:sp>
        <p:nvSpPr>
          <p:cNvPr id="143363" name="Rectangle 2">
            <a:extLst>
              <a:ext uri="{FF2B5EF4-FFF2-40B4-BE49-F238E27FC236}">
                <a16:creationId xmlns:a16="http://schemas.microsoft.com/office/drawing/2014/main" id="{605A81C6-0224-6645-8EE4-A1ED2F1C39EB}"/>
              </a:ext>
            </a:extLst>
          </p:cNvPr>
          <p:cNvSpPr>
            <a:spLocks noGrp="1" noRot="1" noChangeAspect="1" noChangeArrowheads="1" noTextEdit="1"/>
          </p:cNvSpPr>
          <p:nvPr>
            <p:ph type="sldImg"/>
          </p:nvPr>
        </p:nvSpPr>
        <p:spPr>
          <a:solidFill>
            <a:srgbClr val="FFFFFF"/>
          </a:solidFill>
          <a:ln/>
        </p:spPr>
      </p:sp>
      <p:sp>
        <p:nvSpPr>
          <p:cNvPr id="143364" name="Rectangle 3">
            <a:extLst>
              <a:ext uri="{FF2B5EF4-FFF2-40B4-BE49-F238E27FC236}">
                <a16:creationId xmlns:a16="http://schemas.microsoft.com/office/drawing/2014/main" id="{6833E326-F95F-6545-BCC9-16365D453C4B}"/>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a:extLst>
              <a:ext uri="{FF2B5EF4-FFF2-40B4-BE49-F238E27FC236}">
                <a16:creationId xmlns:a16="http://schemas.microsoft.com/office/drawing/2014/main" id="{10C41565-7AE0-FE4D-BB3E-9B147E7DF821}"/>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D21E9775-F6C9-0B48-9559-B33506A164CD}" type="slidenum">
              <a:rPr lang="en-US" altLang="en-US"/>
              <a:pPr/>
              <a:t>70</a:t>
            </a:fld>
            <a:endParaRPr lang="en-US" altLang="en-US" dirty="0"/>
          </a:p>
        </p:txBody>
      </p:sp>
      <p:sp>
        <p:nvSpPr>
          <p:cNvPr id="145411" name="Rectangle 2">
            <a:extLst>
              <a:ext uri="{FF2B5EF4-FFF2-40B4-BE49-F238E27FC236}">
                <a16:creationId xmlns:a16="http://schemas.microsoft.com/office/drawing/2014/main" id="{538026CE-52B5-1B4E-99D0-C1E8EA4EAFD7}"/>
              </a:ext>
            </a:extLst>
          </p:cNvPr>
          <p:cNvSpPr>
            <a:spLocks noGrp="1" noRot="1" noChangeAspect="1" noChangeArrowheads="1" noTextEdit="1"/>
          </p:cNvSpPr>
          <p:nvPr>
            <p:ph type="sldImg"/>
          </p:nvPr>
        </p:nvSpPr>
        <p:spPr>
          <a:solidFill>
            <a:srgbClr val="FFFFFF"/>
          </a:solidFill>
          <a:ln/>
        </p:spPr>
      </p:sp>
      <p:sp>
        <p:nvSpPr>
          <p:cNvPr id="145412" name="Rectangle 3">
            <a:extLst>
              <a:ext uri="{FF2B5EF4-FFF2-40B4-BE49-F238E27FC236}">
                <a16:creationId xmlns:a16="http://schemas.microsoft.com/office/drawing/2014/main" id="{DF6399C3-0526-0A46-8602-6440A20D6B3E}"/>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a:extLst>
              <a:ext uri="{FF2B5EF4-FFF2-40B4-BE49-F238E27FC236}">
                <a16:creationId xmlns:a16="http://schemas.microsoft.com/office/drawing/2014/main" id="{B31B4DCE-9FCB-724A-800E-3608DB3AC668}"/>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4807C60A-CB2D-EF4C-85DC-DAC1EE282FB3}" type="slidenum">
              <a:rPr lang="en-US" altLang="en-US"/>
              <a:pPr/>
              <a:t>71</a:t>
            </a:fld>
            <a:endParaRPr lang="en-US" altLang="en-US" dirty="0"/>
          </a:p>
        </p:txBody>
      </p:sp>
      <p:sp>
        <p:nvSpPr>
          <p:cNvPr id="147459" name="Rectangle 2">
            <a:extLst>
              <a:ext uri="{FF2B5EF4-FFF2-40B4-BE49-F238E27FC236}">
                <a16:creationId xmlns:a16="http://schemas.microsoft.com/office/drawing/2014/main" id="{BF6969C4-8158-7C49-9913-5D6033E954ED}"/>
              </a:ext>
            </a:extLst>
          </p:cNvPr>
          <p:cNvSpPr>
            <a:spLocks noGrp="1" noRot="1" noChangeAspect="1" noChangeArrowheads="1" noTextEdit="1"/>
          </p:cNvSpPr>
          <p:nvPr>
            <p:ph type="sldImg"/>
          </p:nvPr>
        </p:nvSpPr>
        <p:spPr>
          <a:solidFill>
            <a:srgbClr val="FFFFFF"/>
          </a:solidFill>
          <a:ln/>
        </p:spPr>
      </p:sp>
      <p:sp>
        <p:nvSpPr>
          <p:cNvPr id="147460" name="Rectangle 3">
            <a:extLst>
              <a:ext uri="{FF2B5EF4-FFF2-40B4-BE49-F238E27FC236}">
                <a16:creationId xmlns:a16="http://schemas.microsoft.com/office/drawing/2014/main" id="{7A05D3D8-22BB-F74D-93FD-B688E7C5B1F0}"/>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a:extLst>
              <a:ext uri="{FF2B5EF4-FFF2-40B4-BE49-F238E27FC236}">
                <a16:creationId xmlns:a16="http://schemas.microsoft.com/office/drawing/2014/main" id="{6B470857-5802-FE4D-8CA5-1A280529B63D}"/>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A28E0DAA-797E-4D41-B978-0647801E4B7B}" type="slidenum">
              <a:rPr lang="en-US" altLang="en-US"/>
              <a:pPr/>
              <a:t>72</a:t>
            </a:fld>
            <a:endParaRPr lang="en-US" altLang="en-US" dirty="0"/>
          </a:p>
        </p:txBody>
      </p:sp>
      <p:sp>
        <p:nvSpPr>
          <p:cNvPr id="149507" name="Rectangle 2">
            <a:extLst>
              <a:ext uri="{FF2B5EF4-FFF2-40B4-BE49-F238E27FC236}">
                <a16:creationId xmlns:a16="http://schemas.microsoft.com/office/drawing/2014/main" id="{370086D1-743C-5048-95E8-9021E4435501}"/>
              </a:ext>
            </a:extLst>
          </p:cNvPr>
          <p:cNvSpPr>
            <a:spLocks noGrp="1" noRot="1" noChangeAspect="1" noChangeArrowheads="1" noTextEdit="1"/>
          </p:cNvSpPr>
          <p:nvPr>
            <p:ph type="sldImg"/>
          </p:nvPr>
        </p:nvSpPr>
        <p:spPr>
          <a:solidFill>
            <a:srgbClr val="FFFFFF"/>
          </a:solidFill>
          <a:ln/>
        </p:spPr>
      </p:sp>
      <p:sp>
        <p:nvSpPr>
          <p:cNvPr id="149508" name="Rectangle 3">
            <a:extLst>
              <a:ext uri="{FF2B5EF4-FFF2-40B4-BE49-F238E27FC236}">
                <a16:creationId xmlns:a16="http://schemas.microsoft.com/office/drawing/2014/main" id="{D4D55E2F-FE5D-9C45-BC05-D36045D53898}"/>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a:extLst>
              <a:ext uri="{FF2B5EF4-FFF2-40B4-BE49-F238E27FC236}">
                <a16:creationId xmlns:a16="http://schemas.microsoft.com/office/drawing/2014/main" id="{138E0A49-E88B-084D-922E-FD550D75D508}"/>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7CC0073-4841-9448-91B5-B02FFFD44667}" type="slidenum">
              <a:rPr lang="en-US" altLang="en-US"/>
              <a:pPr/>
              <a:t>73</a:t>
            </a:fld>
            <a:endParaRPr lang="en-US" altLang="en-US" dirty="0"/>
          </a:p>
        </p:txBody>
      </p:sp>
      <p:sp>
        <p:nvSpPr>
          <p:cNvPr id="153603" name="Rectangle 2">
            <a:extLst>
              <a:ext uri="{FF2B5EF4-FFF2-40B4-BE49-F238E27FC236}">
                <a16:creationId xmlns:a16="http://schemas.microsoft.com/office/drawing/2014/main" id="{4C397FC3-CCD3-BC40-A885-DD8F9F5F6ACB}"/>
              </a:ext>
            </a:extLst>
          </p:cNvPr>
          <p:cNvSpPr>
            <a:spLocks noGrp="1" noRot="1" noChangeAspect="1" noChangeArrowheads="1" noTextEdit="1"/>
          </p:cNvSpPr>
          <p:nvPr>
            <p:ph type="sldImg"/>
          </p:nvPr>
        </p:nvSpPr>
        <p:spPr>
          <a:solidFill>
            <a:srgbClr val="FFFFFF"/>
          </a:solidFill>
          <a:ln/>
        </p:spPr>
      </p:sp>
      <p:sp>
        <p:nvSpPr>
          <p:cNvPr id="153604" name="Rectangle 3">
            <a:extLst>
              <a:ext uri="{FF2B5EF4-FFF2-40B4-BE49-F238E27FC236}">
                <a16:creationId xmlns:a16="http://schemas.microsoft.com/office/drawing/2014/main" id="{425AD20C-6713-A94D-ABC3-A8475FE6C29A}"/>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a:extLst>
              <a:ext uri="{FF2B5EF4-FFF2-40B4-BE49-F238E27FC236}">
                <a16:creationId xmlns:a16="http://schemas.microsoft.com/office/drawing/2014/main" id="{FF1AF559-5682-2644-8A5D-6136A152047C}"/>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1BA8CDE-2DD5-4447-8D46-CA990C6D754E}" type="slidenum">
              <a:rPr lang="en-US" altLang="en-US"/>
              <a:pPr/>
              <a:t>74</a:t>
            </a:fld>
            <a:endParaRPr lang="en-US" altLang="en-US" dirty="0"/>
          </a:p>
        </p:txBody>
      </p:sp>
      <p:sp>
        <p:nvSpPr>
          <p:cNvPr id="151555" name="Rectangle 2">
            <a:extLst>
              <a:ext uri="{FF2B5EF4-FFF2-40B4-BE49-F238E27FC236}">
                <a16:creationId xmlns:a16="http://schemas.microsoft.com/office/drawing/2014/main" id="{381570A1-3D41-114D-A2BA-4CE661AC4F43}"/>
              </a:ext>
            </a:extLst>
          </p:cNvPr>
          <p:cNvSpPr>
            <a:spLocks noGrp="1" noRot="1" noChangeAspect="1" noChangeArrowheads="1" noTextEdit="1"/>
          </p:cNvSpPr>
          <p:nvPr>
            <p:ph type="sldImg"/>
          </p:nvPr>
        </p:nvSpPr>
        <p:spPr>
          <a:solidFill>
            <a:srgbClr val="FFFFFF"/>
          </a:solidFill>
          <a:ln/>
        </p:spPr>
      </p:sp>
      <p:sp>
        <p:nvSpPr>
          <p:cNvPr id="151556" name="Rectangle 3">
            <a:extLst>
              <a:ext uri="{FF2B5EF4-FFF2-40B4-BE49-F238E27FC236}">
                <a16:creationId xmlns:a16="http://schemas.microsoft.com/office/drawing/2014/main" id="{7ACDC803-C8EC-C744-B3C0-1A66668513A3}"/>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a:extLst>
              <a:ext uri="{FF2B5EF4-FFF2-40B4-BE49-F238E27FC236}">
                <a16:creationId xmlns:a16="http://schemas.microsoft.com/office/drawing/2014/main" id="{617665D9-323D-A74E-B33B-050AAB1712A4}"/>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DACB866D-9AEB-CD45-8F2D-0346AD82EB66}" type="slidenum">
              <a:rPr lang="en-US" altLang="en-US"/>
              <a:pPr/>
              <a:t>75</a:t>
            </a:fld>
            <a:endParaRPr lang="en-US" altLang="en-US" dirty="0"/>
          </a:p>
        </p:txBody>
      </p:sp>
      <p:sp>
        <p:nvSpPr>
          <p:cNvPr id="155651" name="Rectangle 2">
            <a:extLst>
              <a:ext uri="{FF2B5EF4-FFF2-40B4-BE49-F238E27FC236}">
                <a16:creationId xmlns:a16="http://schemas.microsoft.com/office/drawing/2014/main" id="{08647F5C-C3BE-4C44-B266-0CFEE54F1BE0}"/>
              </a:ext>
            </a:extLst>
          </p:cNvPr>
          <p:cNvSpPr>
            <a:spLocks noGrp="1" noRot="1" noChangeAspect="1" noChangeArrowheads="1" noTextEdit="1"/>
          </p:cNvSpPr>
          <p:nvPr>
            <p:ph type="sldImg"/>
          </p:nvPr>
        </p:nvSpPr>
        <p:spPr>
          <a:solidFill>
            <a:srgbClr val="FFFFFF"/>
          </a:solidFill>
          <a:ln/>
        </p:spPr>
      </p:sp>
      <p:sp>
        <p:nvSpPr>
          <p:cNvPr id="155652" name="Rectangle 3">
            <a:extLst>
              <a:ext uri="{FF2B5EF4-FFF2-40B4-BE49-F238E27FC236}">
                <a16:creationId xmlns:a16="http://schemas.microsoft.com/office/drawing/2014/main" id="{8ECF0764-547F-6B44-AA9E-A0732A01270A}"/>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a:extLst>
              <a:ext uri="{FF2B5EF4-FFF2-40B4-BE49-F238E27FC236}">
                <a16:creationId xmlns:a16="http://schemas.microsoft.com/office/drawing/2014/main" id="{EE1E5ECD-EC8D-B342-95E8-D0D35BF50A9E}"/>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22A66B5-8C0F-9B4D-9129-220FBB9C2588}" type="slidenum">
              <a:rPr lang="en-US" altLang="en-US"/>
              <a:pPr/>
              <a:t>76</a:t>
            </a:fld>
            <a:endParaRPr lang="en-US" altLang="en-US" dirty="0"/>
          </a:p>
        </p:txBody>
      </p:sp>
      <p:sp>
        <p:nvSpPr>
          <p:cNvPr id="157699" name="Rectangle 2">
            <a:extLst>
              <a:ext uri="{FF2B5EF4-FFF2-40B4-BE49-F238E27FC236}">
                <a16:creationId xmlns:a16="http://schemas.microsoft.com/office/drawing/2014/main" id="{C9B6E5F9-C901-8A46-A803-93F20F7A8E47}"/>
              </a:ext>
            </a:extLst>
          </p:cNvPr>
          <p:cNvSpPr>
            <a:spLocks noGrp="1" noRot="1" noChangeAspect="1" noChangeArrowheads="1" noTextEdit="1"/>
          </p:cNvSpPr>
          <p:nvPr>
            <p:ph type="sldImg"/>
          </p:nvPr>
        </p:nvSpPr>
        <p:spPr>
          <a:solidFill>
            <a:srgbClr val="FFFFFF"/>
          </a:solidFill>
          <a:ln/>
        </p:spPr>
      </p:sp>
      <p:sp>
        <p:nvSpPr>
          <p:cNvPr id="157700" name="Rectangle 3">
            <a:extLst>
              <a:ext uri="{FF2B5EF4-FFF2-40B4-BE49-F238E27FC236}">
                <a16:creationId xmlns:a16="http://schemas.microsoft.com/office/drawing/2014/main" id="{944CD653-B100-FD4F-B8FD-E8A7B27C7DE1}"/>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a:extLst>
              <a:ext uri="{FF2B5EF4-FFF2-40B4-BE49-F238E27FC236}">
                <a16:creationId xmlns:a16="http://schemas.microsoft.com/office/drawing/2014/main" id="{C8CEC105-A6B7-A64B-BA94-EFE79D3E5304}"/>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C20282B-9602-D84E-AD9A-A260546EED90}" type="slidenum">
              <a:rPr lang="en-US" altLang="en-US"/>
              <a:pPr/>
              <a:t>77</a:t>
            </a:fld>
            <a:endParaRPr lang="en-US" altLang="en-US" dirty="0"/>
          </a:p>
        </p:txBody>
      </p:sp>
      <p:sp>
        <p:nvSpPr>
          <p:cNvPr id="159747" name="Rectangle 2">
            <a:extLst>
              <a:ext uri="{FF2B5EF4-FFF2-40B4-BE49-F238E27FC236}">
                <a16:creationId xmlns:a16="http://schemas.microsoft.com/office/drawing/2014/main" id="{6A85560F-1764-DC43-B577-619AD1CF259C}"/>
              </a:ext>
            </a:extLst>
          </p:cNvPr>
          <p:cNvSpPr>
            <a:spLocks noGrp="1" noRot="1" noChangeAspect="1" noChangeArrowheads="1" noTextEdit="1"/>
          </p:cNvSpPr>
          <p:nvPr>
            <p:ph type="sldImg"/>
          </p:nvPr>
        </p:nvSpPr>
        <p:spPr>
          <a:solidFill>
            <a:srgbClr val="FFFFFF"/>
          </a:solidFill>
          <a:ln/>
        </p:spPr>
      </p:sp>
      <p:sp>
        <p:nvSpPr>
          <p:cNvPr id="159748" name="Rectangle 3">
            <a:extLst>
              <a:ext uri="{FF2B5EF4-FFF2-40B4-BE49-F238E27FC236}">
                <a16:creationId xmlns:a16="http://schemas.microsoft.com/office/drawing/2014/main" id="{D5B03F0D-4F05-854C-A73B-CE8E8CD73848}"/>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a:extLst>
              <a:ext uri="{FF2B5EF4-FFF2-40B4-BE49-F238E27FC236}">
                <a16:creationId xmlns:a16="http://schemas.microsoft.com/office/drawing/2014/main" id="{7C68C210-8C55-8141-AB22-4DAAC482EB5C}"/>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FE724F8-016F-4645-A582-FC8292CC467D}" type="slidenum">
              <a:rPr lang="en-US" altLang="en-US"/>
              <a:pPr/>
              <a:t>78</a:t>
            </a:fld>
            <a:endParaRPr lang="en-US" altLang="en-US" dirty="0"/>
          </a:p>
        </p:txBody>
      </p:sp>
      <p:sp>
        <p:nvSpPr>
          <p:cNvPr id="161795" name="Rectangle 2">
            <a:extLst>
              <a:ext uri="{FF2B5EF4-FFF2-40B4-BE49-F238E27FC236}">
                <a16:creationId xmlns:a16="http://schemas.microsoft.com/office/drawing/2014/main" id="{A5BF08BB-BAD0-B042-909A-186C0E85F1EE}"/>
              </a:ext>
            </a:extLst>
          </p:cNvPr>
          <p:cNvSpPr>
            <a:spLocks noGrp="1" noRot="1" noChangeAspect="1" noChangeArrowheads="1" noTextEdit="1"/>
          </p:cNvSpPr>
          <p:nvPr>
            <p:ph type="sldImg"/>
          </p:nvPr>
        </p:nvSpPr>
        <p:spPr>
          <a:solidFill>
            <a:srgbClr val="FFFFFF"/>
          </a:solidFill>
          <a:ln/>
        </p:spPr>
      </p:sp>
      <p:sp>
        <p:nvSpPr>
          <p:cNvPr id="161796" name="Rectangle 3">
            <a:extLst>
              <a:ext uri="{FF2B5EF4-FFF2-40B4-BE49-F238E27FC236}">
                <a16:creationId xmlns:a16="http://schemas.microsoft.com/office/drawing/2014/main" id="{FAE35B19-3982-3F45-B1C0-958FDA91172D}"/>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a:extLst>
              <a:ext uri="{FF2B5EF4-FFF2-40B4-BE49-F238E27FC236}">
                <a16:creationId xmlns:a16="http://schemas.microsoft.com/office/drawing/2014/main" id="{DF32E0B4-A246-3340-90B9-717EFA9756AF}"/>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D1F79EEB-169A-E848-A8F5-10A96D625899}" type="slidenum">
              <a:rPr lang="en-US" altLang="en-US"/>
              <a:pPr/>
              <a:t>79</a:t>
            </a:fld>
            <a:endParaRPr lang="en-US" altLang="en-US" dirty="0"/>
          </a:p>
        </p:txBody>
      </p:sp>
      <p:sp>
        <p:nvSpPr>
          <p:cNvPr id="163843" name="Rectangle 2">
            <a:extLst>
              <a:ext uri="{FF2B5EF4-FFF2-40B4-BE49-F238E27FC236}">
                <a16:creationId xmlns:a16="http://schemas.microsoft.com/office/drawing/2014/main" id="{1CA9BA42-4211-1945-BC0C-A4D1CCE72C97}"/>
              </a:ext>
            </a:extLst>
          </p:cNvPr>
          <p:cNvSpPr>
            <a:spLocks noGrp="1" noRot="1" noChangeAspect="1" noChangeArrowheads="1" noTextEdit="1"/>
          </p:cNvSpPr>
          <p:nvPr>
            <p:ph type="sldImg"/>
          </p:nvPr>
        </p:nvSpPr>
        <p:spPr>
          <a:solidFill>
            <a:srgbClr val="FFFFFF"/>
          </a:solidFill>
          <a:ln/>
        </p:spPr>
      </p:sp>
      <p:sp>
        <p:nvSpPr>
          <p:cNvPr id="163844" name="Rectangle 3">
            <a:extLst>
              <a:ext uri="{FF2B5EF4-FFF2-40B4-BE49-F238E27FC236}">
                <a16:creationId xmlns:a16="http://schemas.microsoft.com/office/drawing/2014/main" id="{C8AB9A22-10B4-F746-AA19-60F5DEDF95FD}"/>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a:extLst>
              <a:ext uri="{FF2B5EF4-FFF2-40B4-BE49-F238E27FC236}">
                <a16:creationId xmlns:a16="http://schemas.microsoft.com/office/drawing/2014/main" id="{A1CD9669-0862-AB46-8472-186498795965}"/>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75FDE8D7-FEBE-104E-8E0E-1AE6FE3805B1}" type="slidenum">
              <a:rPr lang="en-US" altLang="en-US"/>
              <a:pPr/>
              <a:t>80</a:t>
            </a:fld>
            <a:endParaRPr lang="en-US" altLang="en-US" dirty="0"/>
          </a:p>
        </p:txBody>
      </p:sp>
      <p:sp>
        <p:nvSpPr>
          <p:cNvPr id="165891" name="Rectangle 2">
            <a:extLst>
              <a:ext uri="{FF2B5EF4-FFF2-40B4-BE49-F238E27FC236}">
                <a16:creationId xmlns:a16="http://schemas.microsoft.com/office/drawing/2014/main" id="{A2C86CDE-B8D6-CC48-BBF9-08C8C00F7185}"/>
              </a:ext>
            </a:extLst>
          </p:cNvPr>
          <p:cNvSpPr>
            <a:spLocks noGrp="1" noRot="1" noChangeAspect="1" noChangeArrowheads="1" noTextEdit="1"/>
          </p:cNvSpPr>
          <p:nvPr>
            <p:ph type="sldImg"/>
          </p:nvPr>
        </p:nvSpPr>
        <p:spPr>
          <a:solidFill>
            <a:srgbClr val="FFFFFF"/>
          </a:solidFill>
          <a:ln/>
        </p:spPr>
      </p:sp>
      <p:sp>
        <p:nvSpPr>
          <p:cNvPr id="165892" name="Rectangle 3">
            <a:extLst>
              <a:ext uri="{FF2B5EF4-FFF2-40B4-BE49-F238E27FC236}">
                <a16:creationId xmlns:a16="http://schemas.microsoft.com/office/drawing/2014/main" id="{61BD836C-03DD-484B-B1A0-DD5756DDD3E7}"/>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a:extLst>
              <a:ext uri="{FF2B5EF4-FFF2-40B4-BE49-F238E27FC236}">
                <a16:creationId xmlns:a16="http://schemas.microsoft.com/office/drawing/2014/main" id="{9232F18A-B7E0-704E-A1DE-071EE6D8BBBD}"/>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778DD40B-A16F-F149-8C0F-0AF409B33BDE}" type="slidenum">
              <a:rPr lang="en-US" altLang="en-US"/>
              <a:pPr/>
              <a:t>81</a:t>
            </a:fld>
            <a:endParaRPr lang="en-US" altLang="en-US" dirty="0"/>
          </a:p>
        </p:txBody>
      </p:sp>
      <p:sp>
        <p:nvSpPr>
          <p:cNvPr id="167939" name="Rectangle 2">
            <a:extLst>
              <a:ext uri="{FF2B5EF4-FFF2-40B4-BE49-F238E27FC236}">
                <a16:creationId xmlns:a16="http://schemas.microsoft.com/office/drawing/2014/main" id="{AE0F81D1-93DF-864C-A947-1872B699510F}"/>
              </a:ext>
            </a:extLst>
          </p:cNvPr>
          <p:cNvSpPr>
            <a:spLocks noGrp="1" noRot="1" noChangeAspect="1" noChangeArrowheads="1" noTextEdit="1"/>
          </p:cNvSpPr>
          <p:nvPr>
            <p:ph type="sldImg"/>
          </p:nvPr>
        </p:nvSpPr>
        <p:spPr>
          <a:solidFill>
            <a:srgbClr val="FFFFFF"/>
          </a:solidFill>
          <a:ln/>
        </p:spPr>
      </p:sp>
      <p:sp>
        <p:nvSpPr>
          <p:cNvPr id="167940" name="Rectangle 3">
            <a:extLst>
              <a:ext uri="{FF2B5EF4-FFF2-40B4-BE49-F238E27FC236}">
                <a16:creationId xmlns:a16="http://schemas.microsoft.com/office/drawing/2014/main" id="{FEAA5294-979F-2B44-96CB-78ECC1F9D171}"/>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a:extLst>
              <a:ext uri="{FF2B5EF4-FFF2-40B4-BE49-F238E27FC236}">
                <a16:creationId xmlns:a16="http://schemas.microsoft.com/office/drawing/2014/main" id="{F2C14C91-1D9F-4B4D-9489-55EAC72C478D}"/>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69C46156-F7F4-5D46-B447-6B21507E8BC6}" type="slidenum">
              <a:rPr lang="en-US" altLang="en-US"/>
              <a:pPr/>
              <a:t>82</a:t>
            </a:fld>
            <a:endParaRPr lang="en-US" altLang="en-US" dirty="0"/>
          </a:p>
        </p:txBody>
      </p:sp>
      <p:sp>
        <p:nvSpPr>
          <p:cNvPr id="169987" name="Rectangle 2">
            <a:extLst>
              <a:ext uri="{FF2B5EF4-FFF2-40B4-BE49-F238E27FC236}">
                <a16:creationId xmlns:a16="http://schemas.microsoft.com/office/drawing/2014/main" id="{1B8FCF1B-8492-1040-8A18-A7AA87F740EE}"/>
              </a:ext>
            </a:extLst>
          </p:cNvPr>
          <p:cNvSpPr>
            <a:spLocks noGrp="1" noRot="1" noChangeAspect="1" noChangeArrowheads="1" noTextEdit="1"/>
          </p:cNvSpPr>
          <p:nvPr>
            <p:ph type="sldImg"/>
          </p:nvPr>
        </p:nvSpPr>
        <p:spPr>
          <a:solidFill>
            <a:srgbClr val="FFFFFF"/>
          </a:solidFill>
          <a:ln/>
        </p:spPr>
      </p:sp>
      <p:sp>
        <p:nvSpPr>
          <p:cNvPr id="169988" name="Rectangle 3">
            <a:extLst>
              <a:ext uri="{FF2B5EF4-FFF2-40B4-BE49-F238E27FC236}">
                <a16:creationId xmlns:a16="http://schemas.microsoft.com/office/drawing/2014/main" id="{327B2D8A-D607-A141-85B0-C0B82B98CBC4}"/>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a:extLst>
              <a:ext uri="{FF2B5EF4-FFF2-40B4-BE49-F238E27FC236}">
                <a16:creationId xmlns:a16="http://schemas.microsoft.com/office/drawing/2014/main" id="{928696DD-8FF2-6840-9542-B07DEC4B5565}"/>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36A32BB4-5B53-C24D-BA2C-DF61C57948A3}" type="slidenum">
              <a:rPr lang="en-US" altLang="en-US"/>
              <a:pPr/>
              <a:t>83</a:t>
            </a:fld>
            <a:endParaRPr lang="en-US" altLang="en-US" dirty="0"/>
          </a:p>
        </p:txBody>
      </p:sp>
      <p:sp>
        <p:nvSpPr>
          <p:cNvPr id="172035" name="Rectangle 2">
            <a:extLst>
              <a:ext uri="{FF2B5EF4-FFF2-40B4-BE49-F238E27FC236}">
                <a16:creationId xmlns:a16="http://schemas.microsoft.com/office/drawing/2014/main" id="{67B7E67B-6CA4-DD4A-9035-B91CC4C813D0}"/>
              </a:ext>
            </a:extLst>
          </p:cNvPr>
          <p:cNvSpPr>
            <a:spLocks noGrp="1" noRot="1" noChangeAspect="1" noChangeArrowheads="1" noTextEdit="1"/>
          </p:cNvSpPr>
          <p:nvPr>
            <p:ph type="sldImg"/>
          </p:nvPr>
        </p:nvSpPr>
        <p:spPr>
          <a:solidFill>
            <a:srgbClr val="FFFFFF"/>
          </a:solidFill>
          <a:ln/>
        </p:spPr>
      </p:sp>
      <p:sp>
        <p:nvSpPr>
          <p:cNvPr id="172036" name="Rectangle 3">
            <a:extLst>
              <a:ext uri="{FF2B5EF4-FFF2-40B4-BE49-F238E27FC236}">
                <a16:creationId xmlns:a16="http://schemas.microsoft.com/office/drawing/2014/main" id="{13817AC6-C633-E44B-B01F-0ECBD4C72814}"/>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Rectangle 4">
            <a:extLst>
              <a:ext uri="{FF2B5EF4-FFF2-40B4-BE49-F238E27FC236}">
                <a16:creationId xmlns:a16="http://schemas.microsoft.com/office/drawing/2014/main" id="{EFD2710D-F0C8-FA4C-AD8C-9B4812EF5367}"/>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a:extLst>
              <a:ext uri="{FF2B5EF4-FFF2-40B4-BE49-F238E27FC236}">
                <a16:creationId xmlns:a16="http://schemas.microsoft.com/office/drawing/2014/main" id="{5CCAEE30-77EC-1946-A7BC-37088465292D}"/>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a:extLst>
              <a:ext uri="{FF2B5EF4-FFF2-40B4-BE49-F238E27FC236}">
                <a16:creationId xmlns:a16="http://schemas.microsoft.com/office/drawing/2014/main" id="{D84EAC61-CD0E-3C4B-BEB1-30C2BDED23F9}"/>
              </a:ext>
            </a:extLst>
          </p:cNvPr>
          <p:cNvSpPr>
            <a:spLocks noGrp="1" noChangeArrowheads="1"/>
          </p:cNvSpPr>
          <p:nvPr>
            <p:ph type="sldNum" sz="quarter" idx="12"/>
          </p:nvPr>
        </p:nvSpPr>
        <p:spPr>
          <a:ln/>
        </p:spPr>
        <p:txBody>
          <a:bodyPr/>
          <a:lstStyle>
            <a:lvl1pPr>
              <a:defRPr/>
            </a:lvl1pPr>
          </a:lstStyle>
          <a:p>
            <a:fld id="{C3CC4A36-383C-114F-A24A-9DDF0A18A7B9}" type="slidenum">
              <a:rPr lang="en-US" altLang="en-US"/>
              <a:pPr/>
              <a:t>‹#›</a:t>
            </a:fld>
            <a:endParaRPr lang="en-US" altLang="en-US" dirty="0"/>
          </a:p>
        </p:txBody>
      </p:sp>
    </p:spTree>
    <p:extLst>
      <p:ext uri="{BB962C8B-B14F-4D97-AF65-F5344CB8AC3E}">
        <p14:creationId xmlns:p14="http://schemas.microsoft.com/office/powerpoint/2010/main" val="3508122834"/>
      </p:ext>
    </p:extLst>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29F4FE33-87F9-C847-AF7E-D2A5465D9A4F}"/>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a:extLst>
              <a:ext uri="{FF2B5EF4-FFF2-40B4-BE49-F238E27FC236}">
                <a16:creationId xmlns:a16="http://schemas.microsoft.com/office/drawing/2014/main" id="{06785299-D4EB-9947-B509-6476FAC3C100}"/>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a:extLst>
              <a:ext uri="{FF2B5EF4-FFF2-40B4-BE49-F238E27FC236}">
                <a16:creationId xmlns:a16="http://schemas.microsoft.com/office/drawing/2014/main" id="{7C294892-B72A-C647-87C0-DA9A05BED3D7}"/>
              </a:ext>
            </a:extLst>
          </p:cNvPr>
          <p:cNvSpPr>
            <a:spLocks noGrp="1" noChangeArrowheads="1"/>
          </p:cNvSpPr>
          <p:nvPr>
            <p:ph type="sldNum" sz="quarter" idx="12"/>
          </p:nvPr>
        </p:nvSpPr>
        <p:spPr>
          <a:ln/>
        </p:spPr>
        <p:txBody>
          <a:bodyPr/>
          <a:lstStyle>
            <a:lvl1pPr>
              <a:defRPr/>
            </a:lvl1pPr>
          </a:lstStyle>
          <a:p>
            <a:fld id="{9620D242-2E38-2746-A38D-F855DA99B9B7}" type="slidenum">
              <a:rPr lang="en-US" altLang="en-US"/>
              <a:pPr/>
              <a:t>‹#›</a:t>
            </a:fld>
            <a:endParaRPr lang="en-US" altLang="en-US" dirty="0"/>
          </a:p>
        </p:txBody>
      </p:sp>
    </p:spTree>
    <p:extLst>
      <p:ext uri="{BB962C8B-B14F-4D97-AF65-F5344CB8AC3E}">
        <p14:creationId xmlns:p14="http://schemas.microsoft.com/office/powerpoint/2010/main" val="766144604"/>
      </p:ext>
    </p:extLst>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Rectangle 4">
            <a:extLst>
              <a:ext uri="{FF2B5EF4-FFF2-40B4-BE49-F238E27FC236}">
                <a16:creationId xmlns:a16="http://schemas.microsoft.com/office/drawing/2014/main" id="{88D2963F-01DA-BD44-8FAC-275487D3991E}"/>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a:extLst>
              <a:ext uri="{FF2B5EF4-FFF2-40B4-BE49-F238E27FC236}">
                <a16:creationId xmlns:a16="http://schemas.microsoft.com/office/drawing/2014/main" id="{823177B1-12FA-134C-8DFA-18CEDC636FBC}"/>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a:extLst>
              <a:ext uri="{FF2B5EF4-FFF2-40B4-BE49-F238E27FC236}">
                <a16:creationId xmlns:a16="http://schemas.microsoft.com/office/drawing/2014/main" id="{975D0D26-8758-AE43-AB5E-CD48EA2B5B80}"/>
              </a:ext>
            </a:extLst>
          </p:cNvPr>
          <p:cNvSpPr>
            <a:spLocks noGrp="1" noChangeArrowheads="1"/>
          </p:cNvSpPr>
          <p:nvPr>
            <p:ph type="sldNum" sz="quarter" idx="12"/>
          </p:nvPr>
        </p:nvSpPr>
        <p:spPr>
          <a:ln/>
        </p:spPr>
        <p:txBody>
          <a:bodyPr/>
          <a:lstStyle>
            <a:lvl1pPr>
              <a:defRPr/>
            </a:lvl1pPr>
          </a:lstStyle>
          <a:p>
            <a:fld id="{3A57D40D-24CB-444E-A09D-9AB74B207644}" type="slidenum">
              <a:rPr lang="en-US" altLang="en-US"/>
              <a:pPr/>
              <a:t>‹#›</a:t>
            </a:fld>
            <a:endParaRPr lang="en-US" altLang="en-US" dirty="0"/>
          </a:p>
        </p:txBody>
      </p:sp>
    </p:spTree>
    <p:extLst>
      <p:ext uri="{BB962C8B-B14F-4D97-AF65-F5344CB8AC3E}">
        <p14:creationId xmlns:p14="http://schemas.microsoft.com/office/powerpoint/2010/main" val="2908996325"/>
      </p:ext>
    </p:extLst>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005BCDE3-62CB-F446-90F0-6EBA727E4CD9}"/>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6" name="Rectangle 5">
            <a:extLst>
              <a:ext uri="{FF2B5EF4-FFF2-40B4-BE49-F238E27FC236}">
                <a16:creationId xmlns:a16="http://schemas.microsoft.com/office/drawing/2014/main" id="{460D7F0D-E30A-6A47-99CA-3F81ADAADEA8}"/>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7" name="Rectangle 6">
            <a:extLst>
              <a:ext uri="{FF2B5EF4-FFF2-40B4-BE49-F238E27FC236}">
                <a16:creationId xmlns:a16="http://schemas.microsoft.com/office/drawing/2014/main" id="{9E596934-F8F5-2549-90B6-F2C6712CC7AA}"/>
              </a:ext>
            </a:extLst>
          </p:cNvPr>
          <p:cNvSpPr>
            <a:spLocks noGrp="1" noChangeArrowheads="1"/>
          </p:cNvSpPr>
          <p:nvPr>
            <p:ph type="sldNum" sz="quarter" idx="12"/>
          </p:nvPr>
        </p:nvSpPr>
        <p:spPr>
          <a:ln/>
        </p:spPr>
        <p:txBody>
          <a:bodyPr/>
          <a:lstStyle>
            <a:lvl1pPr>
              <a:defRPr/>
            </a:lvl1pPr>
          </a:lstStyle>
          <a:p>
            <a:fld id="{8E390E2B-54D1-3C44-875F-F095F3D3B225}" type="slidenum">
              <a:rPr lang="en-US" altLang="en-US"/>
              <a:pPr/>
              <a:t>‹#›</a:t>
            </a:fld>
            <a:endParaRPr lang="en-US" altLang="en-US" dirty="0"/>
          </a:p>
        </p:txBody>
      </p:sp>
    </p:spTree>
    <p:extLst>
      <p:ext uri="{BB962C8B-B14F-4D97-AF65-F5344CB8AC3E}">
        <p14:creationId xmlns:p14="http://schemas.microsoft.com/office/powerpoint/2010/main" val="1819665617"/>
      </p:ext>
    </p:extLst>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87C4C080-9F9E-E74F-9450-338ABEEEB01C}"/>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8" name="Rectangle 5">
            <a:extLst>
              <a:ext uri="{FF2B5EF4-FFF2-40B4-BE49-F238E27FC236}">
                <a16:creationId xmlns:a16="http://schemas.microsoft.com/office/drawing/2014/main" id="{9E50A4A5-849D-2648-94A4-6CA8242C7F77}"/>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9" name="Rectangle 6">
            <a:extLst>
              <a:ext uri="{FF2B5EF4-FFF2-40B4-BE49-F238E27FC236}">
                <a16:creationId xmlns:a16="http://schemas.microsoft.com/office/drawing/2014/main" id="{A518C0A9-0282-2649-B125-14134087FEE4}"/>
              </a:ext>
            </a:extLst>
          </p:cNvPr>
          <p:cNvSpPr>
            <a:spLocks noGrp="1" noChangeArrowheads="1"/>
          </p:cNvSpPr>
          <p:nvPr>
            <p:ph type="sldNum" sz="quarter" idx="12"/>
          </p:nvPr>
        </p:nvSpPr>
        <p:spPr>
          <a:ln/>
        </p:spPr>
        <p:txBody>
          <a:bodyPr/>
          <a:lstStyle>
            <a:lvl1pPr>
              <a:defRPr/>
            </a:lvl1pPr>
          </a:lstStyle>
          <a:p>
            <a:fld id="{7D0DD3D1-806E-4042-A349-B08976BA254C}" type="slidenum">
              <a:rPr lang="en-US" altLang="en-US"/>
              <a:pPr/>
              <a:t>‹#›</a:t>
            </a:fld>
            <a:endParaRPr lang="en-US" altLang="en-US" dirty="0"/>
          </a:p>
        </p:txBody>
      </p:sp>
    </p:spTree>
    <p:extLst>
      <p:ext uri="{BB962C8B-B14F-4D97-AF65-F5344CB8AC3E}">
        <p14:creationId xmlns:p14="http://schemas.microsoft.com/office/powerpoint/2010/main" val="1473143042"/>
      </p:ext>
    </p:extLst>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7ADBB717-E5F9-4544-BD6D-0EA8BE65797B}"/>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4" name="Rectangle 5">
            <a:extLst>
              <a:ext uri="{FF2B5EF4-FFF2-40B4-BE49-F238E27FC236}">
                <a16:creationId xmlns:a16="http://schemas.microsoft.com/office/drawing/2014/main" id="{B0705320-A628-5A41-AE6D-841A68B541C0}"/>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5" name="Rectangle 6">
            <a:extLst>
              <a:ext uri="{FF2B5EF4-FFF2-40B4-BE49-F238E27FC236}">
                <a16:creationId xmlns:a16="http://schemas.microsoft.com/office/drawing/2014/main" id="{1FC120B7-1871-F742-9E36-16E6EDB1AE5F}"/>
              </a:ext>
            </a:extLst>
          </p:cNvPr>
          <p:cNvSpPr>
            <a:spLocks noGrp="1" noChangeArrowheads="1"/>
          </p:cNvSpPr>
          <p:nvPr>
            <p:ph type="sldNum" sz="quarter" idx="12"/>
          </p:nvPr>
        </p:nvSpPr>
        <p:spPr>
          <a:ln/>
        </p:spPr>
        <p:txBody>
          <a:bodyPr/>
          <a:lstStyle>
            <a:lvl1pPr>
              <a:defRPr/>
            </a:lvl1pPr>
          </a:lstStyle>
          <a:p>
            <a:fld id="{1E008E49-B972-9047-A6A0-1C4625A3032E}" type="slidenum">
              <a:rPr lang="en-US" altLang="en-US"/>
              <a:pPr/>
              <a:t>‹#›</a:t>
            </a:fld>
            <a:endParaRPr lang="en-US" altLang="en-US" dirty="0"/>
          </a:p>
        </p:txBody>
      </p:sp>
    </p:spTree>
    <p:extLst>
      <p:ext uri="{BB962C8B-B14F-4D97-AF65-F5344CB8AC3E}">
        <p14:creationId xmlns:p14="http://schemas.microsoft.com/office/powerpoint/2010/main" val="910189984"/>
      </p:ext>
    </p:extLst>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720B3A27-D96F-2945-AFF6-9937189C5878}"/>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3" name="Rectangle 5">
            <a:extLst>
              <a:ext uri="{FF2B5EF4-FFF2-40B4-BE49-F238E27FC236}">
                <a16:creationId xmlns:a16="http://schemas.microsoft.com/office/drawing/2014/main" id="{256755E6-67AE-144F-B79D-E10EEC214F9D}"/>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4" name="Rectangle 6">
            <a:extLst>
              <a:ext uri="{FF2B5EF4-FFF2-40B4-BE49-F238E27FC236}">
                <a16:creationId xmlns:a16="http://schemas.microsoft.com/office/drawing/2014/main" id="{1B4A19F8-D043-AC40-8A95-F8BB878DEAAF}"/>
              </a:ext>
            </a:extLst>
          </p:cNvPr>
          <p:cNvSpPr>
            <a:spLocks noGrp="1" noChangeArrowheads="1"/>
          </p:cNvSpPr>
          <p:nvPr>
            <p:ph type="sldNum" sz="quarter" idx="12"/>
          </p:nvPr>
        </p:nvSpPr>
        <p:spPr>
          <a:ln/>
        </p:spPr>
        <p:txBody>
          <a:bodyPr/>
          <a:lstStyle>
            <a:lvl1pPr>
              <a:defRPr/>
            </a:lvl1pPr>
          </a:lstStyle>
          <a:p>
            <a:fld id="{8C5C2F05-F8B4-7D43-87DB-67D25C96EC15}" type="slidenum">
              <a:rPr lang="en-US" altLang="en-US"/>
              <a:pPr/>
              <a:t>‹#›</a:t>
            </a:fld>
            <a:endParaRPr lang="en-US" altLang="en-US" dirty="0"/>
          </a:p>
        </p:txBody>
      </p:sp>
    </p:spTree>
    <p:extLst>
      <p:ext uri="{BB962C8B-B14F-4D97-AF65-F5344CB8AC3E}">
        <p14:creationId xmlns:p14="http://schemas.microsoft.com/office/powerpoint/2010/main" val="323830669"/>
      </p:ext>
    </p:extLst>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4">
            <a:extLst>
              <a:ext uri="{FF2B5EF4-FFF2-40B4-BE49-F238E27FC236}">
                <a16:creationId xmlns:a16="http://schemas.microsoft.com/office/drawing/2014/main" id="{0483CA8B-D1BE-B44D-94CF-25E2E6DD3359}"/>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6" name="Rectangle 5">
            <a:extLst>
              <a:ext uri="{FF2B5EF4-FFF2-40B4-BE49-F238E27FC236}">
                <a16:creationId xmlns:a16="http://schemas.microsoft.com/office/drawing/2014/main" id="{36E5C2C6-28EF-CF49-9AED-8ED082D54621}"/>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7" name="Rectangle 6">
            <a:extLst>
              <a:ext uri="{FF2B5EF4-FFF2-40B4-BE49-F238E27FC236}">
                <a16:creationId xmlns:a16="http://schemas.microsoft.com/office/drawing/2014/main" id="{F4E13FE8-5881-B442-A043-316C75487FCE}"/>
              </a:ext>
            </a:extLst>
          </p:cNvPr>
          <p:cNvSpPr>
            <a:spLocks noGrp="1" noChangeArrowheads="1"/>
          </p:cNvSpPr>
          <p:nvPr>
            <p:ph type="sldNum" sz="quarter" idx="12"/>
          </p:nvPr>
        </p:nvSpPr>
        <p:spPr>
          <a:ln/>
        </p:spPr>
        <p:txBody>
          <a:bodyPr/>
          <a:lstStyle>
            <a:lvl1pPr>
              <a:defRPr/>
            </a:lvl1pPr>
          </a:lstStyle>
          <a:p>
            <a:fld id="{4194FF23-6DD9-D043-8CFE-89FB5839FFBA}" type="slidenum">
              <a:rPr lang="en-US" altLang="en-US"/>
              <a:pPr/>
              <a:t>‹#›</a:t>
            </a:fld>
            <a:endParaRPr lang="en-US" altLang="en-US" dirty="0"/>
          </a:p>
        </p:txBody>
      </p:sp>
    </p:spTree>
    <p:extLst>
      <p:ext uri="{BB962C8B-B14F-4D97-AF65-F5344CB8AC3E}">
        <p14:creationId xmlns:p14="http://schemas.microsoft.com/office/powerpoint/2010/main" val="4193504127"/>
      </p:ext>
    </p:extLst>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4">
            <a:extLst>
              <a:ext uri="{FF2B5EF4-FFF2-40B4-BE49-F238E27FC236}">
                <a16:creationId xmlns:a16="http://schemas.microsoft.com/office/drawing/2014/main" id="{7E855297-85FB-CD43-86B3-42A6B7B0F2E1}"/>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6" name="Rectangle 5">
            <a:extLst>
              <a:ext uri="{FF2B5EF4-FFF2-40B4-BE49-F238E27FC236}">
                <a16:creationId xmlns:a16="http://schemas.microsoft.com/office/drawing/2014/main" id="{141084A8-2E07-C146-BF35-A68B202F5714}"/>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7" name="Rectangle 6">
            <a:extLst>
              <a:ext uri="{FF2B5EF4-FFF2-40B4-BE49-F238E27FC236}">
                <a16:creationId xmlns:a16="http://schemas.microsoft.com/office/drawing/2014/main" id="{9C4899E4-A210-294D-B523-6D654437D3A6}"/>
              </a:ext>
            </a:extLst>
          </p:cNvPr>
          <p:cNvSpPr>
            <a:spLocks noGrp="1" noChangeArrowheads="1"/>
          </p:cNvSpPr>
          <p:nvPr>
            <p:ph type="sldNum" sz="quarter" idx="12"/>
          </p:nvPr>
        </p:nvSpPr>
        <p:spPr>
          <a:ln/>
        </p:spPr>
        <p:txBody>
          <a:bodyPr/>
          <a:lstStyle>
            <a:lvl1pPr>
              <a:defRPr/>
            </a:lvl1pPr>
          </a:lstStyle>
          <a:p>
            <a:fld id="{195B7279-A90E-6943-A128-67344489F23E}" type="slidenum">
              <a:rPr lang="en-US" altLang="en-US"/>
              <a:pPr/>
              <a:t>‹#›</a:t>
            </a:fld>
            <a:endParaRPr lang="en-US" altLang="en-US" dirty="0"/>
          </a:p>
        </p:txBody>
      </p:sp>
    </p:spTree>
    <p:extLst>
      <p:ext uri="{BB962C8B-B14F-4D97-AF65-F5344CB8AC3E}">
        <p14:creationId xmlns:p14="http://schemas.microsoft.com/office/powerpoint/2010/main" val="1983616058"/>
      </p:ext>
    </p:extLst>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C4723C99-8ABF-3547-B8E5-936BC526EE07}"/>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a:extLst>
              <a:ext uri="{FF2B5EF4-FFF2-40B4-BE49-F238E27FC236}">
                <a16:creationId xmlns:a16="http://schemas.microsoft.com/office/drawing/2014/main" id="{DF2EA5EF-9C88-6847-9D7C-D1215F17C325}"/>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a:extLst>
              <a:ext uri="{FF2B5EF4-FFF2-40B4-BE49-F238E27FC236}">
                <a16:creationId xmlns:a16="http://schemas.microsoft.com/office/drawing/2014/main" id="{E09919F2-85C8-8646-AB14-CC9EAF683924}"/>
              </a:ext>
            </a:extLst>
          </p:cNvPr>
          <p:cNvSpPr>
            <a:spLocks noGrp="1" noChangeArrowheads="1"/>
          </p:cNvSpPr>
          <p:nvPr>
            <p:ph type="sldNum" sz="quarter" idx="12"/>
          </p:nvPr>
        </p:nvSpPr>
        <p:spPr>
          <a:ln/>
        </p:spPr>
        <p:txBody>
          <a:bodyPr/>
          <a:lstStyle>
            <a:lvl1pPr>
              <a:defRPr/>
            </a:lvl1pPr>
          </a:lstStyle>
          <a:p>
            <a:fld id="{A7330E5E-01FC-0C46-8FBB-470E377D55A5}" type="slidenum">
              <a:rPr lang="en-US" altLang="en-US"/>
              <a:pPr/>
              <a:t>‹#›</a:t>
            </a:fld>
            <a:endParaRPr lang="en-US" altLang="en-US" dirty="0"/>
          </a:p>
        </p:txBody>
      </p:sp>
    </p:spTree>
    <p:extLst>
      <p:ext uri="{BB962C8B-B14F-4D97-AF65-F5344CB8AC3E}">
        <p14:creationId xmlns:p14="http://schemas.microsoft.com/office/powerpoint/2010/main" val="1716724251"/>
      </p:ext>
    </p:extLst>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479EC455-9025-9745-BBED-1676C9FC259D}"/>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a:extLst>
              <a:ext uri="{FF2B5EF4-FFF2-40B4-BE49-F238E27FC236}">
                <a16:creationId xmlns:a16="http://schemas.microsoft.com/office/drawing/2014/main" id="{D74DF74C-2115-C74B-838F-6B4BA33A90A7}"/>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a:extLst>
              <a:ext uri="{FF2B5EF4-FFF2-40B4-BE49-F238E27FC236}">
                <a16:creationId xmlns:a16="http://schemas.microsoft.com/office/drawing/2014/main" id="{5B0E9421-8979-CF4B-B9CD-18BD1FF85F8A}"/>
              </a:ext>
            </a:extLst>
          </p:cNvPr>
          <p:cNvSpPr>
            <a:spLocks noGrp="1" noChangeArrowheads="1"/>
          </p:cNvSpPr>
          <p:nvPr>
            <p:ph type="sldNum" sz="quarter" idx="12"/>
          </p:nvPr>
        </p:nvSpPr>
        <p:spPr>
          <a:ln/>
        </p:spPr>
        <p:txBody>
          <a:bodyPr/>
          <a:lstStyle>
            <a:lvl1pPr>
              <a:defRPr/>
            </a:lvl1pPr>
          </a:lstStyle>
          <a:p>
            <a:fld id="{28124BAF-AE09-2841-9A41-5FD98D9AEF6C}" type="slidenum">
              <a:rPr lang="en-US" altLang="en-US"/>
              <a:pPr/>
              <a:t>‹#›</a:t>
            </a:fld>
            <a:endParaRPr lang="en-US" altLang="en-US" dirty="0"/>
          </a:p>
        </p:txBody>
      </p:sp>
    </p:spTree>
    <p:extLst>
      <p:ext uri="{BB962C8B-B14F-4D97-AF65-F5344CB8AC3E}">
        <p14:creationId xmlns:p14="http://schemas.microsoft.com/office/powerpoint/2010/main" val="1580925214"/>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BD66EFC3-73ED-0E47-8E8F-B8557771D013}"/>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8B2CB929-1682-3E4B-88C9-513739A3230D}"/>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C68A43F6-5C69-4646-A732-128966AE9FE7}"/>
              </a:ext>
            </a:extLst>
          </p:cNvPr>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lvl1pPr>
          </a:lstStyle>
          <a:p>
            <a:pPr>
              <a:defRPr/>
            </a:pPr>
            <a:endParaRPr lang="en-US" altLang="en-US" dirty="0"/>
          </a:p>
        </p:txBody>
      </p:sp>
      <p:sp>
        <p:nvSpPr>
          <p:cNvPr id="1029" name="Rectangle 5">
            <a:extLst>
              <a:ext uri="{FF2B5EF4-FFF2-40B4-BE49-F238E27FC236}">
                <a16:creationId xmlns:a16="http://schemas.microsoft.com/office/drawing/2014/main" id="{EEDDEA2D-9C7B-7C48-B219-8977454CDB89}"/>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lvl1pPr>
          </a:lstStyle>
          <a:p>
            <a:pPr>
              <a:defRPr/>
            </a:pPr>
            <a:endParaRPr lang="en-US" altLang="en-US" dirty="0"/>
          </a:p>
        </p:txBody>
      </p:sp>
      <p:sp>
        <p:nvSpPr>
          <p:cNvPr id="1030" name="Rectangle 6">
            <a:extLst>
              <a:ext uri="{FF2B5EF4-FFF2-40B4-BE49-F238E27FC236}">
                <a16:creationId xmlns:a16="http://schemas.microsoft.com/office/drawing/2014/main" id="{28A7B34D-7BC3-0E4F-A98E-27915217D090}"/>
              </a:ext>
            </a:extLst>
          </p:cNvPr>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a:lvl1pPr>
          </a:lstStyle>
          <a:p>
            <a:fld id="{9871D211-79F7-6F4A-84F3-AC5D8FD89C97}" type="slidenum">
              <a:rPr lang="en-US" altLang="en-US"/>
              <a:pPr/>
              <a:t>‹#›</a:t>
            </a:fld>
            <a:endParaRPr lang="en-US" altLang="en-US" dirty="0"/>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Lst>
  <p:transition spd="med"/>
  <p:hf hdr="0" ftr="0" dt="0"/>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defRPr>
      </a:lvl2pPr>
      <a:lvl3pPr algn="ctr" rtl="0" eaLnBrk="0" fontAlgn="base" hangingPunct="0">
        <a:spcBef>
          <a:spcPct val="0"/>
        </a:spcBef>
        <a:spcAft>
          <a:spcPct val="0"/>
        </a:spcAft>
        <a:defRPr sz="4400">
          <a:solidFill>
            <a:schemeClr val="tx2"/>
          </a:solidFill>
          <a:latin typeface="Arial" panose="020B0604020202020204" pitchFamily="34" charset="0"/>
        </a:defRPr>
      </a:lvl3pPr>
      <a:lvl4pPr algn="ctr" rtl="0" eaLnBrk="0" fontAlgn="base" hangingPunct="0">
        <a:spcBef>
          <a:spcPct val="0"/>
        </a:spcBef>
        <a:spcAft>
          <a:spcPct val="0"/>
        </a:spcAft>
        <a:defRPr sz="4400">
          <a:solidFill>
            <a:schemeClr val="tx2"/>
          </a:solidFill>
          <a:latin typeface="Arial" panose="020B0604020202020204" pitchFamily="34" charset="0"/>
        </a:defRPr>
      </a:lvl4pPr>
      <a:lvl5pPr algn="ctr" rtl="0" eaLnBrk="0" fontAlgn="base" hangingPunct="0">
        <a:spcBef>
          <a:spcPct val="0"/>
        </a:spcBef>
        <a:spcAft>
          <a:spcPct val="0"/>
        </a:spcAft>
        <a:defRPr sz="4400">
          <a:solidFill>
            <a:schemeClr val="tx2"/>
          </a:solidFill>
          <a:latin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74" name="Group 138">
            <a:extLst>
              <a:ext uri="{FF2B5EF4-FFF2-40B4-BE49-F238E27FC236}">
                <a16:creationId xmlns:a16="http://schemas.microsoft.com/office/drawing/2014/main" id="{0F95EC32-3F34-9340-9506-E03FFDBC48D2}"/>
              </a:ext>
            </a:extLst>
          </p:cNvPr>
          <p:cNvGrpSpPr>
            <a:grpSpLocks/>
          </p:cNvGrpSpPr>
          <p:nvPr/>
        </p:nvGrpSpPr>
        <p:grpSpPr bwMode="auto">
          <a:xfrm>
            <a:off x="1235075" y="1949450"/>
            <a:ext cx="6689725" cy="3822701"/>
            <a:chOff x="778" y="1228"/>
            <a:chExt cx="4214" cy="2408"/>
          </a:xfrm>
        </p:grpSpPr>
        <p:sp>
          <p:nvSpPr>
            <p:cNvPr id="3075" name="Text Box 111">
              <a:extLst>
                <a:ext uri="{FF2B5EF4-FFF2-40B4-BE49-F238E27FC236}">
                  <a16:creationId xmlns:a16="http://schemas.microsoft.com/office/drawing/2014/main" id="{8BDCD3CE-8ECD-0747-8AB7-784FDFF27CBD}"/>
                </a:ext>
              </a:extLst>
            </p:cNvPr>
            <p:cNvSpPr txBox="1">
              <a:spLocks noChangeArrowheads="1"/>
            </p:cNvSpPr>
            <p:nvPr/>
          </p:nvSpPr>
          <p:spPr bwMode="auto">
            <a:xfrm>
              <a:off x="778" y="1228"/>
              <a:ext cx="4214"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dirty="0">
                  <a:solidFill>
                    <a:srgbClr val="333333"/>
                  </a:solidFill>
                </a:rPr>
                <a:t>Muscle Tissue and How It Contracts</a:t>
              </a:r>
              <a:endParaRPr lang="en-US" altLang="en-US" sz="1800" dirty="0"/>
            </a:p>
          </p:txBody>
        </p:sp>
        <p:grpSp>
          <p:nvGrpSpPr>
            <p:cNvPr id="3076" name="Group 136">
              <a:extLst>
                <a:ext uri="{FF2B5EF4-FFF2-40B4-BE49-F238E27FC236}">
                  <a16:creationId xmlns:a16="http://schemas.microsoft.com/office/drawing/2014/main" id="{20079715-7C42-774F-A4BA-67058CB466CE}"/>
                </a:ext>
              </a:extLst>
            </p:cNvPr>
            <p:cNvGrpSpPr>
              <a:grpSpLocks/>
            </p:cNvGrpSpPr>
            <p:nvPr/>
          </p:nvGrpSpPr>
          <p:grpSpPr bwMode="auto">
            <a:xfrm>
              <a:off x="1989" y="2459"/>
              <a:ext cx="1862" cy="1177"/>
              <a:chOff x="1989" y="2459"/>
              <a:chExt cx="1862" cy="1177"/>
            </a:xfrm>
          </p:grpSpPr>
          <p:pic>
            <p:nvPicPr>
              <p:cNvPr id="3077" name="Picture 92" descr="www_histol_chuvashia_com">
                <a:extLst>
                  <a:ext uri="{FF2B5EF4-FFF2-40B4-BE49-F238E27FC236}">
                    <a16:creationId xmlns:a16="http://schemas.microsoft.com/office/drawing/2014/main" id="{E95441EE-42D5-5647-8A33-223266B91F8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9" y="2459"/>
                <a:ext cx="1787" cy="10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8" name="Text Box 96">
                <a:extLst>
                  <a:ext uri="{FF2B5EF4-FFF2-40B4-BE49-F238E27FC236}">
                    <a16:creationId xmlns:a16="http://schemas.microsoft.com/office/drawing/2014/main" id="{61CD5545-E157-5E4E-8C8E-A3851E0A7E05}"/>
                  </a:ext>
                </a:extLst>
              </p:cNvPr>
              <p:cNvSpPr txBox="1">
                <a:spLocks noChangeArrowheads="1"/>
              </p:cNvSpPr>
              <p:nvPr/>
            </p:nvSpPr>
            <p:spPr bwMode="auto">
              <a:xfrm>
                <a:off x="2550" y="3481"/>
                <a:ext cx="1301" cy="1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000" dirty="0"/>
                  <a:t>https://www.histol.chuvashia.com</a:t>
                </a:r>
                <a:endParaRPr lang="en-US" altLang="en-US" sz="1800" i="1" dirty="0"/>
              </a:p>
            </p:txBody>
          </p:sp>
        </p:grpSp>
      </p:gr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5">
            <a:extLst>
              <a:ext uri="{FF2B5EF4-FFF2-40B4-BE49-F238E27FC236}">
                <a16:creationId xmlns:a16="http://schemas.microsoft.com/office/drawing/2014/main" id="{27EF1AFB-3646-2B49-9240-5089F4A3D44D}"/>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019C9B0C-7E42-6942-8F4F-4F608D47D73B}" type="slidenum">
              <a:rPr lang="en-US" altLang="en-US" sz="1400"/>
              <a:pPr>
                <a:spcBef>
                  <a:spcPct val="0"/>
                </a:spcBef>
                <a:buFontTx/>
                <a:buNone/>
              </a:pPr>
              <a:t>2</a:t>
            </a:fld>
            <a:endParaRPr lang="en-US" altLang="en-US" sz="1400" dirty="0"/>
          </a:p>
        </p:txBody>
      </p:sp>
      <p:grpSp>
        <p:nvGrpSpPr>
          <p:cNvPr id="5123" name="Group 1026">
            <a:extLst>
              <a:ext uri="{FF2B5EF4-FFF2-40B4-BE49-F238E27FC236}">
                <a16:creationId xmlns:a16="http://schemas.microsoft.com/office/drawing/2014/main" id="{C0E2D168-5B6C-6740-8DE9-0DFDE170DEAB}"/>
              </a:ext>
            </a:extLst>
          </p:cNvPr>
          <p:cNvGrpSpPr>
            <a:grpSpLocks/>
          </p:cNvGrpSpPr>
          <p:nvPr/>
        </p:nvGrpSpPr>
        <p:grpSpPr bwMode="auto">
          <a:xfrm>
            <a:off x="457200" y="446088"/>
            <a:ext cx="8229600" cy="5270500"/>
            <a:chOff x="288" y="281"/>
            <a:chExt cx="5184" cy="3320"/>
          </a:xfrm>
        </p:grpSpPr>
        <p:grpSp>
          <p:nvGrpSpPr>
            <p:cNvPr id="5124" name="Group 1027">
              <a:extLst>
                <a:ext uri="{FF2B5EF4-FFF2-40B4-BE49-F238E27FC236}">
                  <a16:creationId xmlns:a16="http://schemas.microsoft.com/office/drawing/2014/main" id="{F30DF944-1C04-9944-8DFB-BB6EDD750217}"/>
                </a:ext>
              </a:extLst>
            </p:cNvPr>
            <p:cNvGrpSpPr>
              <a:grpSpLocks/>
            </p:cNvGrpSpPr>
            <p:nvPr/>
          </p:nvGrpSpPr>
          <p:grpSpPr bwMode="auto">
            <a:xfrm>
              <a:off x="947" y="2378"/>
              <a:ext cx="3961" cy="1223"/>
              <a:chOff x="1147" y="2338"/>
              <a:chExt cx="3961" cy="1223"/>
            </a:xfrm>
          </p:grpSpPr>
          <p:sp>
            <p:nvSpPr>
              <p:cNvPr id="5127" name="Rectangle 1028">
                <a:extLst>
                  <a:ext uri="{FF2B5EF4-FFF2-40B4-BE49-F238E27FC236}">
                    <a16:creationId xmlns:a16="http://schemas.microsoft.com/office/drawing/2014/main" id="{E4C20F30-AAFD-2E4C-8094-970578491FB8}"/>
                  </a:ext>
                </a:extLst>
              </p:cNvPr>
              <p:cNvSpPr>
                <a:spLocks noChangeArrowheads="1"/>
              </p:cNvSpPr>
              <p:nvPr/>
            </p:nvSpPr>
            <p:spPr bwMode="auto">
              <a:xfrm>
                <a:off x="1147" y="235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5128" name="Rectangle 1029">
                <a:extLst>
                  <a:ext uri="{FF2B5EF4-FFF2-40B4-BE49-F238E27FC236}">
                    <a16:creationId xmlns:a16="http://schemas.microsoft.com/office/drawing/2014/main" id="{1D796FCC-CAEE-5E45-B220-F5F927779A2E}"/>
                  </a:ext>
                </a:extLst>
              </p:cNvPr>
              <p:cNvSpPr>
                <a:spLocks noChangeArrowheads="1"/>
              </p:cNvSpPr>
              <p:nvPr/>
            </p:nvSpPr>
            <p:spPr bwMode="auto">
              <a:xfrm>
                <a:off x="1150" y="2679"/>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5129" name="Rectangle 1030">
                <a:extLst>
                  <a:ext uri="{FF2B5EF4-FFF2-40B4-BE49-F238E27FC236}">
                    <a16:creationId xmlns:a16="http://schemas.microsoft.com/office/drawing/2014/main" id="{B91514EC-89DB-0D46-8F53-37277DA66760}"/>
                  </a:ext>
                </a:extLst>
              </p:cNvPr>
              <p:cNvSpPr>
                <a:spLocks noChangeArrowheads="1"/>
              </p:cNvSpPr>
              <p:nvPr/>
            </p:nvSpPr>
            <p:spPr bwMode="auto">
              <a:xfrm>
                <a:off x="1148" y="3015"/>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5130" name="Rectangle 1031">
                <a:extLst>
                  <a:ext uri="{FF2B5EF4-FFF2-40B4-BE49-F238E27FC236}">
                    <a16:creationId xmlns:a16="http://schemas.microsoft.com/office/drawing/2014/main" id="{B030CA71-A70F-AA41-98EF-BA31B0833736}"/>
                  </a:ext>
                </a:extLst>
              </p:cNvPr>
              <p:cNvSpPr>
                <a:spLocks noChangeArrowheads="1"/>
              </p:cNvSpPr>
              <p:nvPr/>
            </p:nvSpPr>
            <p:spPr bwMode="auto">
              <a:xfrm>
                <a:off x="1147" y="3343"/>
                <a:ext cx="616"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5131" name="Text Box 1032">
                <a:extLst>
                  <a:ext uri="{FF2B5EF4-FFF2-40B4-BE49-F238E27FC236}">
                    <a16:creationId xmlns:a16="http://schemas.microsoft.com/office/drawing/2014/main" id="{30644924-DA80-BA47-86E7-B015BE826812}"/>
                  </a:ext>
                </a:extLst>
              </p:cNvPr>
              <p:cNvSpPr txBox="1">
                <a:spLocks noChangeArrowheads="1"/>
              </p:cNvSpPr>
              <p:nvPr/>
            </p:nvSpPr>
            <p:spPr bwMode="auto">
              <a:xfrm>
                <a:off x="1798" y="2338"/>
                <a:ext cx="861"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dirty="0"/>
                  <a:t>14th edition</a:t>
                </a:r>
              </a:p>
            </p:txBody>
          </p:sp>
          <p:sp>
            <p:nvSpPr>
              <p:cNvPr id="5132" name="Text Box 1033">
                <a:extLst>
                  <a:ext uri="{FF2B5EF4-FFF2-40B4-BE49-F238E27FC236}">
                    <a16:creationId xmlns:a16="http://schemas.microsoft.com/office/drawing/2014/main" id="{4EFCD07A-CA82-4E46-A02B-7B3986343D0B}"/>
                  </a:ext>
                </a:extLst>
              </p:cNvPr>
              <p:cNvSpPr txBox="1">
                <a:spLocks noChangeArrowheads="1"/>
              </p:cNvSpPr>
              <p:nvPr/>
            </p:nvSpPr>
            <p:spPr bwMode="auto">
              <a:xfrm>
                <a:off x="1806" y="2666"/>
                <a:ext cx="861"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dirty="0"/>
                  <a:t>13th edition</a:t>
                </a:r>
              </a:p>
            </p:txBody>
          </p:sp>
          <p:sp>
            <p:nvSpPr>
              <p:cNvPr id="5133" name="Text Box 1034">
                <a:extLst>
                  <a:ext uri="{FF2B5EF4-FFF2-40B4-BE49-F238E27FC236}">
                    <a16:creationId xmlns:a16="http://schemas.microsoft.com/office/drawing/2014/main" id="{83615DFD-0D0D-3D4B-9744-B7175DB71B38}"/>
                  </a:ext>
                </a:extLst>
              </p:cNvPr>
              <p:cNvSpPr txBox="1">
                <a:spLocks noChangeArrowheads="1"/>
              </p:cNvSpPr>
              <p:nvPr/>
            </p:nvSpPr>
            <p:spPr bwMode="auto">
              <a:xfrm>
                <a:off x="1806" y="3002"/>
                <a:ext cx="861"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dirty="0"/>
                  <a:t>12th edition</a:t>
                </a:r>
              </a:p>
            </p:txBody>
          </p:sp>
          <p:sp>
            <p:nvSpPr>
              <p:cNvPr id="5134" name="Text Box 1035">
                <a:extLst>
                  <a:ext uri="{FF2B5EF4-FFF2-40B4-BE49-F238E27FC236}">
                    <a16:creationId xmlns:a16="http://schemas.microsoft.com/office/drawing/2014/main" id="{4FD64F2B-F574-EA44-AA6F-986D720843F5}"/>
                  </a:ext>
                </a:extLst>
              </p:cNvPr>
              <p:cNvSpPr txBox="1">
                <a:spLocks noChangeArrowheads="1"/>
              </p:cNvSpPr>
              <p:nvPr/>
            </p:nvSpPr>
            <p:spPr bwMode="auto">
              <a:xfrm>
                <a:off x="1806" y="3330"/>
                <a:ext cx="330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dirty="0"/>
                  <a:t>Same figure or table reference in all three editions</a:t>
                </a:r>
              </a:p>
            </p:txBody>
          </p:sp>
        </p:grpSp>
        <p:sp>
          <p:nvSpPr>
            <p:cNvPr id="5125" name="Rectangle 1036">
              <a:extLst>
                <a:ext uri="{FF2B5EF4-FFF2-40B4-BE49-F238E27FC236}">
                  <a16:creationId xmlns:a16="http://schemas.microsoft.com/office/drawing/2014/main" id="{4A304D93-C16B-F845-AE7F-9E2FBD2EF3EA}"/>
                </a:ext>
              </a:extLst>
            </p:cNvPr>
            <p:cNvSpPr>
              <a:spLocks noChangeArrowheads="1"/>
            </p:cNvSpPr>
            <p:nvPr/>
          </p:nvSpPr>
          <p:spPr bwMode="auto">
            <a:xfrm>
              <a:off x="594" y="973"/>
              <a:ext cx="4570" cy="11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Aft>
                  <a:spcPct val="50000"/>
                </a:spcAft>
                <a:buFontTx/>
                <a:buNone/>
              </a:pPr>
              <a:r>
                <a:rPr lang="en-US" altLang="en-US" sz="2000" dirty="0"/>
                <a:t>Much of the text material is from, “Principles of Anatomy and Physiology” by Gerald J. Tortora and Bryan Derrickson (2009, 2011, and 2014).  I don’t claim authorship.  Other sources are noted when they are used.</a:t>
              </a:r>
            </a:p>
            <a:p>
              <a:pPr algn="ctr" eaLnBrk="1" hangingPunct="1">
                <a:lnSpc>
                  <a:spcPct val="85000"/>
                </a:lnSpc>
                <a:buFontTx/>
                <a:buNone/>
              </a:pPr>
              <a:r>
                <a:rPr lang="en-US" altLang="en-US" sz="2000" dirty="0"/>
                <a:t>The lecture slides are mapped to the three editions of the textbook based on the color-coded key below.</a:t>
              </a:r>
            </a:p>
          </p:txBody>
        </p:sp>
        <p:sp>
          <p:nvSpPr>
            <p:cNvPr id="5126" name="Rectangle 1037">
              <a:extLst>
                <a:ext uri="{FF2B5EF4-FFF2-40B4-BE49-F238E27FC236}">
                  <a16:creationId xmlns:a16="http://schemas.microsoft.com/office/drawing/2014/main" id="{3EC2EF74-BFF8-4E48-A849-EFA3A9E1CD6F}"/>
                </a:ext>
              </a:extLst>
            </p:cNvPr>
            <p:cNvSpPr>
              <a:spLocks noChangeArrowheads="1"/>
            </p:cNvSpPr>
            <p:nvPr/>
          </p:nvSpPr>
          <p:spPr bwMode="auto">
            <a:xfrm>
              <a:off x="288"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Note</a:t>
              </a:r>
              <a:endParaRPr lang="en-US" altLang="en-US" sz="2800" dirty="0">
                <a:solidFill>
                  <a:schemeClr val="tx2"/>
                </a:solidFill>
              </a:endParaRPr>
            </a:p>
          </p:txBody>
        </p:sp>
      </p:gr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Number Placeholder 5">
            <a:extLst>
              <a:ext uri="{FF2B5EF4-FFF2-40B4-BE49-F238E27FC236}">
                <a16:creationId xmlns:a16="http://schemas.microsoft.com/office/drawing/2014/main" id="{26A5F6EA-9A90-194F-8E6D-443EE90AC374}"/>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92D0943F-30CB-904B-8E67-F91AA388F5BC}" type="slidenum">
              <a:rPr lang="en-US" altLang="en-US" sz="1400"/>
              <a:pPr>
                <a:spcBef>
                  <a:spcPct val="0"/>
                </a:spcBef>
                <a:buFontTx/>
                <a:buNone/>
              </a:pPr>
              <a:t>3</a:t>
            </a:fld>
            <a:endParaRPr lang="en-US" altLang="en-US" sz="1400" dirty="0"/>
          </a:p>
        </p:txBody>
      </p:sp>
      <p:grpSp>
        <p:nvGrpSpPr>
          <p:cNvPr id="7171" name="Group 9">
            <a:extLst>
              <a:ext uri="{FF2B5EF4-FFF2-40B4-BE49-F238E27FC236}">
                <a16:creationId xmlns:a16="http://schemas.microsoft.com/office/drawing/2014/main" id="{6ED0B26B-648F-5A4E-B0B0-FB8652998BD8}"/>
              </a:ext>
            </a:extLst>
          </p:cNvPr>
          <p:cNvGrpSpPr>
            <a:grpSpLocks/>
          </p:cNvGrpSpPr>
          <p:nvPr/>
        </p:nvGrpSpPr>
        <p:grpSpPr bwMode="auto">
          <a:xfrm>
            <a:off x="463550" y="446088"/>
            <a:ext cx="8229600" cy="2359025"/>
            <a:chOff x="292" y="281"/>
            <a:chExt cx="5184" cy="1486"/>
          </a:xfrm>
        </p:grpSpPr>
        <p:sp>
          <p:nvSpPr>
            <p:cNvPr id="7172" name="Rectangle 2">
              <a:extLst>
                <a:ext uri="{FF2B5EF4-FFF2-40B4-BE49-F238E27FC236}">
                  <a16:creationId xmlns:a16="http://schemas.microsoft.com/office/drawing/2014/main" id="{BB9AFD21-45B8-C348-9988-407AD2F53CE4}"/>
                </a:ext>
              </a:extLst>
            </p:cNvPr>
            <p:cNvSpPr>
              <a:spLocks noChangeArrowheads="1"/>
            </p:cNvSpPr>
            <p:nvPr/>
          </p:nvSpPr>
          <p:spPr bwMode="auto">
            <a:xfrm>
              <a:off x="292"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Outline</a:t>
              </a:r>
              <a:endParaRPr lang="en-US" altLang="en-US" sz="2800" dirty="0">
                <a:solidFill>
                  <a:schemeClr val="tx2"/>
                </a:solidFill>
              </a:endParaRPr>
            </a:p>
          </p:txBody>
        </p:sp>
        <p:sp>
          <p:nvSpPr>
            <p:cNvPr id="7173" name="Text Box 3">
              <a:extLst>
                <a:ext uri="{FF2B5EF4-FFF2-40B4-BE49-F238E27FC236}">
                  <a16:creationId xmlns:a16="http://schemas.microsoft.com/office/drawing/2014/main" id="{B74CB6EE-1F95-CB4F-827C-19E5157B9597}"/>
                </a:ext>
              </a:extLst>
            </p:cNvPr>
            <p:cNvSpPr txBox="1">
              <a:spLocks noChangeArrowheads="1"/>
            </p:cNvSpPr>
            <p:nvPr/>
          </p:nvSpPr>
          <p:spPr bwMode="auto">
            <a:xfrm>
              <a:off x="519" y="970"/>
              <a:ext cx="4647" cy="7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600"/>
                </a:spcAft>
                <a:buSzPct val="80000"/>
              </a:pPr>
              <a:r>
                <a:rPr lang="en-US" altLang="en-US" sz="1800" dirty="0"/>
                <a:t>Overview</a:t>
              </a:r>
            </a:p>
            <a:p>
              <a:pPr eaLnBrk="1" hangingPunct="1">
                <a:lnSpc>
                  <a:spcPct val="85000"/>
                </a:lnSpc>
                <a:spcBef>
                  <a:spcPct val="0"/>
                </a:spcBef>
                <a:spcAft>
                  <a:spcPts val="600"/>
                </a:spcAft>
                <a:buSzPct val="80000"/>
              </a:pPr>
              <a:r>
                <a:rPr lang="en-US" altLang="en-US" sz="1800" dirty="0"/>
                <a:t>Skeletal muscle </a:t>
              </a:r>
            </a:p>
            <a:p>
              <a:pPr eaLnBrk="1" hangingPunct="1">
                <a:lnSpc>
                  <a:spcPct val="85000"/>
                </a:lnSpc>
                <a:spcBef>
                  <a:spcPct val="0"/>
                </a:spcBef>
                <a:spcAft>
                  <a:spcPts val="600"/>
                </a:spcAft>
                <a:buSzPct val="80000"/>
              </a:pPr>
              <a:r>
                <a:rPr lang="en-US" altLang="en-US" sz="1800" dirty="0"/>
                <a:t>Muscle contraction and relaxation</a:t>
              </a:r>
            </a:p>
            <a:p>
              <a:pPr eaLnBrk="1" hangingPunct="1">
                <a:lnSpc>
                  <a:spcPct val="85000"/>
                </a:lnSpc>
                <a:spcBef>
                  <a:spcPct val="0"/>
                </a:spcBef>
                <a:spcAft>
                  <a:spcPct val="30000"/>
                </a:spcAft>
                <a:buSzPct val="80000"/>
              </a:pPr>
              <a:r>
                <a:rPr lang="en-US" altLang="en-US" sz="1800" dirty="0"/>
                <a:t>Muscle metabolism</a:t>
              </a:r>
            </a:p>
          </p:txBody>
        </p:sp>
      </p:gr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Number Placeholder 5">
            <a:extLst>
              <a:ext uri="{FF2B5EF4-FFF2-40B4-BE49-F238E27FC236}">
                <a16:creationId xmlns:a16="http://schemas.microsoft.com/office/drawing/2014/main" id="{BE822911-0CBF-A241-9207-8104E947690D}"/>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41068E30-5664-AE4D-9AA5-53C6275CEF55}" type="slidenum">
              <a:rPr lang="en-US" altLang="en-US" sz="1400"/>
              <a:pPr>
                <a:spcBef>
                  <a:spcPct val="0"/>
                </a:spcBef>
                <a:buFontTx/>
                <a:buNone/>
              </a:pPr>
              <a:t>4</a:t>
            </a:fld>
            <a:endParaRPr lang="en-US" altLang="en-US" sz="1400" dirty="0"/>
          </a:p>
        </p:txBody>
      </p:sp>
      <p:sp>
        <p:nvSpPr>
          <p:cNvPr id="9219" name="Rectangle 2">
            <a:extLst>
              <a:ext uri="{FF2B5EF4-FFF2-40B4-BE49-F238E27FC236}">
                <a16:creationId xmlns:a16="http://schemas.microsoft.com/office/drawing/2014/main" id="{5CBF637D-B1C1-8343-87E9-61516753B08F}"/>
              </a:ext>
            </a:extLst>
          </p:cNvPr>
          <p:cNvSpPr>
            <a:spLocks noGrp="1" noChangeArrowheads="1"/>
          </p:cNvSpPr>
          <p:nvPr>
            <p:ph type="body" idx="1"/>
          </p:nvPr>
        </p:nvSpPr>
        <p:spPr>
          <a:xfrm>
            <a:off x="881063" y="884238"/>
            <a:ext cx="7394575" cy="4525962"/>
          </a:xfrm>
        </p:spPr>
        <p:txBody>
          <a:bodyPr/>
          <a:lstStyle/>
          <a:p>
            <a:pPr marL="0" indent="0" eaLnBrk="1" hangingPunct="1"/>
            <a:endParaRPr lang="en-US" altLang="en-US" dirty="0"/>
          </a:p>
          <a:p>
            <a:pPr marL="0" indent="0" eaLnBrk="1" hangingPunct="1"/>
            <a:endParaRPr lang="en-US" altLang="en-US" dirty="0"/>
          </a:p>
          <a:p>
            <a:pPr marL="0" indent="0" algn="ctr" eaLnBrk="1" hangingPunct="1">
              <a:lnSpc>
                <a:spcPct val="85000"/>
              </a:lnSpc>
              <a:buFontTx/>
              <a:buNone/>
            </a:pPr>
            <a:r>
              <a:rPr lang="en-US" altLang="en-US" sz="2800" dirty="0">
                <a:solidFill>
                  <a:srgbClr val="333333"/>
                </a:solidFill>
              </a:rPr>
              <a:t>Overview</a:t>
            </a:r>
            <a:endParaRPr lang="en-US" altLang="en-US" sz="2000" dirty="0"/>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Number Placeholder 5">
            <a:extLst>
              <a:ext uri="{FF2B5EF4-FFF2-40B4-BE49-F238E27FC236}">
                <a16:creationId xmlns:a16="http://schemas.microsoft.com/office/drawing/2014/main" id="{369B7276-0128-F141-850D-344C0E504E3D}"/>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A7040FA9-96AA-EC48-B068-6DEA9C5CFB71}" type="slidenum">
              <a:rPr lang="en-US" altLang="en-US" sz="1400"/>
              <a:pPr>
                <a:spcBef>
                  <a:spcPct val="0"/>
                </a:spcBef>
                <a:buFontTx/>
                <a:buNone/>
              </a:pPr>
              <a:t>5</a:t>
            </a:fld>
            <a:endParaRPr lang="en-US" altLang="en-US" sz="1400" dirty="0"/>
          </a:p>
        </p:txBody>
      </p:sp>
      <p:grpSp>
        <p:nvGrpSpPr>
          <p:cNvPr id="11278" name="Group 14">
            <a:extLst>
              <a:ext uri="{FF2B5EF4-FFF2-40B4-BE49-F238E27FC236}">
                <a16:creationId xmlns:a16="http://schemas.microsoft.com/office/drawing/2014/main" id="{7D0CA83B-DBB8-7C45-80A3-AD8FF383D9CC}"/>
              </a:ext>
            </a:extLst>
          </p:cNvPr>
          <p:cNvGrpSpPr>
            <a:grpSpLocks/>
          </p:cNvGrpSpPr>
          <p:nvPr/>
        </p:nvGrpSpPr>
        <p:grpSpPr bwMode="auto">
          <a:xfrm>
            <a:off x="463550" y="446088"/>
            <a:ext cx="8229600" cy="5719762"/>
            <a:chOff x="292" y="281"/>
            <a:chExt cx="5184" cy="3603"/>
          </a:xfrm>
        </p:grpSpPr>
        <p:sp>
          <p:nvSpPr>
            <p:cNvPr id="11268" name="Rectangle 2">
              <a:extLst>
                <a:ext uri="{FF2B5EF4-FFF2-40B4-BE49-F238E27FC236}">
                  <a16:creationId xmlns:a16="http://schemas.microsoft.com/office/drawing/2014/main" id="{A92533C0-70E7-5842-B07E-D77D584AACEE}"/>
                </a:ext>
              </a:extLst>
            </p:cNvPr>
            <p:cNvSpPr>
              <a:spLocks noChangeArrowheads="1"/>
            </p:cNvSpPr>
            <p:nvPr/>
          </p:nvSpPr>
          <p:spPr bwMode="auto">
            <a:xfrm>
              <a:off x="292"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Muscle Tissue</a:t>
              </a:r>
              <a:endParaRPr lang="en-US" altLang="en-US" sz="2800" dirty="0">
                <a:solidFill>
                  <a:schemeClr val="tx2"/>
                </a:solidFill>
              </a:endParaRPr>
            </a:p>
          </p:txBody>
        </p:sp>
        <p:sp>
          <p:nvSpPr>
            <p:cNvPr id="11269" name="Text Box 3">
              <a:extLst>
                <a:ext uri="{FF2B5EF4-FFF2-40B4-BE49-F238E27FC236}">
                  <a16:creationId xmlns:a16="http://schemas.microsoft.com/office/drawing/2014/main" id="{511215D5-96D2-C742-9619-6BE635AB9C0D}"/>
                </a:ext>
              </a:extLst>
            </p:cNvPr>
            <p:cNvSpPr txBox="1">
              <a:spLocks noChangeArrowheads="1"/>
            </p:cNvSpPr>
            <p:nvPr/>
          </p:nvSpPr>
          <p:spPr bwMode="auto">
            <a:xfrm>
              <a:off x="519" y="971"/>
              <a:ext cx="4569" cy="11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Muscle tissue consists of elongated cells called muscle fibers (or myocytes) that use ATP to generate mechanical force.</a:t>
              </a:r>
            </a:p>
            <a:p>
              <a:pPr eaLnBrk="1" hangingPunct="1">
                <a:lnSpc>
                  <a:spcPct val="85000"/>
                </a:lnSpc>
                <a:spcBef>
                  <a:spcPct val="0"/>
                </a:spcBef>
                <a:spcAft>
                  <a:spcPts val="900"/>
                </a:spcAft>
                <a:buSzPct val="80000"/>
              </a:pPr>
              <a:r>
                <a:rPr lang="en-US" altLang="en-US" sz="1800" dirty="0"/>
                <a:t>The mechanical force is muscle tension.</a:t>
              </a:r>
            </a:p>
            <a:p>
              <a:pPr eaLnBrk="1" hangingPunct="1">
                <a:lnSpc>
                  <a:spcPct val="85000"/>
                </a:lnSpc>
                <a:spcBef>
                  <a:spcPct val="0"/>
                </a:spcBef>
                <a:spcAft>
                  <a:spcPts val="900"/>
                </a:spcAft>
                <a:buSzPct val="80000"/>
              </a:pPr>
              <a:r>
                <a:rPr lang="en-US" altLang="en-US" sz="1800" dirty="0"/>
                <a:t>Muscle tension produces movements, maintains body posture, and generates heat.</a:t>
              </a:r>
            </a:p>
            <a:p>
              <a:pPr eaLnBrk="1" hangingPunct="1">
                <a:lnSpc>
                  <a:spcPct val="85000"/>
                </a:lnSpc>
                <a:spcBef>
                  <a:spcPct val="0"/>
                </a:spcBef>
                <a:spcAft>
                  <a:spcPct val="50000"/>
                </a:spcAft>
                <a:buSzPct val="80000"/>
              </a:pPr>
              <a:r>
                <a:rPr lang="en-US" altLang="en-US" sz="1800" dirty="0"/>
                <a:t>The three types of muscle tissue are skeletal, cardiac, and smooth.</a:t>
              </a:r>
            </a:p>
          </p:txBody>
        </p:sp>
        <p:grpSp>
          <p:nvGrpSpPr>
            <p:cNvPr id="11270" name="Group 24">
              <a:extLst>
                <a:ext uri="{FF2B5EF4-FFF2-40B4-BE49-F238E27FC236}">
                  <a16:creationId xmlns:a16="http://schemas.microsoft.com/office/drawing/2014/main" id="{B4370B63-8F48-7647-9AAF-69695AEFB02D}"/>
                </a:ext>
              </a:extLst>
            </p:cNvPr>
            <p:cNvGrpSpPr>
              <a:grpSpLocks/>
            </p:cNvGrpSpPr>
            <p:nvPr/>
          </p:nvGrpSpPr>
          <p:grpSpPr bwMode="auto">
            <a:xfrm>
              <a:off x="582" y="3671"/>
              <a:ext cx="1990" cy="213"/>
              <a:chOff x="582" y="3671"/>
              <a:chExt cx="1990" cy="213"/>
            </a:xfrm>
          </p:grpSpPr>
          <p:sp>
            <p:nvSpPr>
              <p:cNvPr id="11271" name="Rectangle 25">
                <a:extLst>
                  <a:ext uri="{FF2B5EF4-FFF2-40B4-BE49-F238E27FC236}">
                    <a16:creationId xmlns:a16="http://schemas.microsoft.com/office/drawing/2014/main" id="{8A3E08B9-280C-764A-A246-DCAD39B83D17}"/>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1272" name="Rectangle 26">
                <a:extLst>
                  <a:ext uri="{FF2B5EF4-FFF2-40B4-BE49-F238E27FC236}">
                    <a16:creationId xmlns:a16="http://schemas.microsoft.com/office/drawing/2014/main" id="{7ED19C67-CE40-BF45-A619-981491309B0C}"/>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1273" name="Rectangle 27">
                <a:extLst>
                  <a:ext uri="{FF2B5EF4-FFF2-40B4-BE49-F238E27FC236}">
                    <a16:creationId xmlns:a16="http://schemas.microsoft.com/office/drawing/2014/main" id="{A92AE5B0-CEA8-1144-8E5C-CA9AFDD96124}"/>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1274" name="Text Box 28">
                <a:extLst>
                  <a:ext uri="{FF2B5EF4-FFF2-40B4-BE49-F238E27FC236}">
                    <a16:creationId xmlns:a16="http://schemas.microsoft.com/office/drawing/2014/main" id="{600454B0-E990-6447-932F-27B47BA0172C}"/>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134</a:t>
                </a:r>
                <a:endParaRPr lang="en-US" altLang="en-US" sz="1800" dirty="0">
                  <a:ea typeface="ＭＳ Ｐゴシック" panose="020B0600070205080204" pitchFamily="34" charset="-128"/>
                </a:endParaRPr>
              </a:p>
            </p:txBody>
          </p:sp>
          <p:sp>
            <p:nvSpPr>
              <p:cNvPr id="11275" name="Text Box 29">
                <a:extLst>
                  <a:ext uri="{FF2B5EF4-FFF2-40B4-BE49-F238E27FC236}">
                    <a16:creationId xmlns:a16="http://schemas.microsoft.com/office/drawing/2014/main" id="{25A8C966-A10E-AB49-B9F4-2EEB74263372}"/>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142</a:t>
                </a:r>
                <a:endParaRPr lang="en-US" altLang="en-US" sz="1800" dirty="0">
                  <a:ea typeface="ＭＳ Ｐゴシック" panose="020B0600070205080204" pitchFamily="34" charset="-128"/>
                </a:endParaRPr>
              </a:p>
            </p:txBody>
          </p:sp>
          <p:sp>
            <p:nvSpPr>
              <p:cNvPr id="11276" name="Text Box 30">
                <a:extLst>
                  <a:ext uri="{FF2B5EF4-FFF2-40B4-BE49-F238E27FC236}">
                    <a16:creationId xmlns:a16="http://schemas.microsoft.com/office/drawing/2014/main" id="{E8EA2748-AA9A-1E4F-B3BD-B9FE03D93DD4}"/>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137</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Number Placeholder 5">
            <a:extLst>
              <a:ext uri="{FF2B5EF4-FFF2-40B4-BE49-F238E27FC236}">
                <a16:creationId xmlns:a16="http://schemas.microsoft.com/office/drawing/2014/main" id="{6A01EBDC-4BCA-0B49-8CB8-36AFE1485B75}"/>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DE18892F-DD27-FB43-A77B-5B930F7974F7}" type="slidenum">
              <a:rPr lang="en-US" altLang="en-US" sz="1400"/>
              <a:pPr>
                <a:spcBef>
                  <a:spcPct val="0"/>
                </a:spcBef>
                <a:buFontTx/>
                <a:buNone/>
              </a:pPr>
              <a:t>6</a:t>
            </a:fld>
            <a:endParaRPr lang="en-US" altLang="en-US" sz="1400" dirty="0"/>
          </a:p>
        </p:txBody>
      </p:sp>
      <p:grpSp>
        <p:nvGrpSpPr>
          <p:cNvPr id="13315" name="Group 74">
            <a:extLst>
              <a:ext uri="{FF2B5EF4-FFF2-40B4-BE49-F238E27FC236}">
                <a16:creationId xmlns:a16="http://schemas.microsoft.com/office/drawing/2014/main" id="{4C3FED2F-BBA0-8D4E-A79A-1EE3DD76ADD8}"/>
              </a:ext>
            </a:extLst>
          </p:cNvPr>
          <p:cNvGrpSpPr>
            <a:grpSpLocks/>
          </p:cNvGrpSpPr>
          <p:nvPr/>
        </p:nvGrpSpPr>
        <p:grpSpPr bwMode="auto">
          <a:xfrm>
            <a:off x="463550" y="446088"/>
            <a:ext cx="8229600" cy="5719762"/>
            <a:chOff x="292" y="281"/>
            <a:chExt cx="5184" cy="3603"/>
          </a:xfrm>
        </p:grpSpPr>
        <p:sp>
          <p:nvSpPr>
            <p:cNvPr id="13316" name="Rectangle 2">
              <a:extLst>
                <a:ext uri="{FF2B5EF4-FFF2-40B4-BE49-F238E27FC236}">
                  <a16:creationId xmlns:a16="http://schemas.microsoft.com/office/drawing/2014/main" id="{1C4EC5C4-F874-BD4F-8A19-685D1739013F}"/>
                </a:ext>
              </a:extLst>
            </p:cNvPr>
            <p:cNvSpPr>
              <a:spLocks noChangeArrowheads="1"/>
            </p:cNvSpPr>
            <p:nvPr/>
          </p:nvSpPr>
          <p:spPr bwMode="auto">
            <a:xfrm>
              <a:off x="292"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Skeletal Muscle</a:t>
              </a:r>
              <a:endParaRPr lang="en-US" altLang="en-US" sz="2800" dirty="0">
                <a:solidFill>
                  <a:schemeClr val="tx2"/>
                </a:solidFill>
              </a:endParaRPr>
            </a:p>
          </p:txBody>
        </p:sp>
        <p:sp>
          <p:nvSpPr>
            <p:cNvPr id="13317" name="Text Box 3">
              <a:extLst>
                <a:ext uri="{FF2B5EF4-FFF2-40B4-BE49-F238E27FC236}">
                  <a16:creationId xmlns:a16="http://schemas.microsoft.com/office/drawing/2014/main" id="{E2935D20-9F07-D14C-8928-D17139BC6E18}"/>
                </a:ext>
              </a:extLst>
            </p:cNvPr>
            <p:cNvSpPr txBox="1">
              <a:spLocks noChangeArrowheads="1"/>
            </p:cNvSpPr>
            <p:nvPr/>
          </p:nvSpPr>
          <p:spPr bwMode="auto">
            <a:xfrm>
              <a:off x="519" y="970"/>
              <a:ext cx="4833" cy="16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Skeletal muscle tissue is usually attached to the bones of the skeleton.</a:t>
              </a:r>
            </a:p>
            <a:p>
              <a:pPr eaLnBrk="1" hangingPunct="1">
                <a:lnSpc>
                  <a:spcPct val="85000"/>
                </a:lnSpc>
                <a:spcBef>
                  <a:spcPct val="0"/>
                </a:spcBef>
                <a:spcAft>
                  <a:spcPts val="900"/>
                </a:spcAft>
                <a:buSzPct val="80000"/>
              </a:pPr>
              <a:r>
                <a:rPr lang="en-US" altLang="en-US" sz="1800" dirty="0"/>
                <a:t>The tissue has striations (stripes) of alternating light and dark bands that are visible using a light microscope.</a:t>
              </a:r>
            </a:p>
            <a:p>
              <a:pPr eaLnBrk="1" hangingPunct="1">
                <a:lnSpc>
                  <a:spcPct val="85000"/>
                </a:lnSpc>
                <a:spcBef>
                  <a:spcPct val="0"/>
                </a:spcBef>
                <a:spcAft>
                  <a:spcPts val="900"/>
                </a:spcAft>
                <a:buSzPct val="80000"/>
              </a:pPr>
              <a:r>
                <a:rPr lang="en-US" altLang="en-US" sz="1800" dirty="0"/>
                <a:t>Thus, skeletal muscle is sometimes referred to as striated muscle.</a:t>
              </a:r>
            </a:p>
            <a:p>
              <a:pPr eaLnBrk="1" hangingPunct="1">
                <a:lnSpc>
                  <a:spcPct val="85000"/>
                </a:lnSpc>
                <a:spcBef>
                  <a:spcPct val="0"/>
                </a:spcBef>
                <a:spcAft>
                  <a:spcPts val="900"/>
                </a:spcAft>
                <a:buSzPct val="80000"/>
              </a:pPr>
              <a:r>
                <a:rPr lang="en-US" altLang="en-US" sz="1800" dirty="0"/>
                <a:t>Skeletal muscle movement is considered voluntary because it can con-tract through conscious, willful control.</a:t>
              </a:r>
            </a:p>
            <a:p>
              <a:pPr eaLnBrk="1" hangingPunct="1">
                <a:lnSpc>
                  <a:spcPct val="85000"/>
                </a:lnSpc>
                <a:spcBef>
                  <a:spcPct val="0"/>
                </a:spcBef>
                <a:spcAft>
                  <a:spcPct val="50000"/>
                </a:spcAft>
                <a:buSzPct val="80000"/>
              </a:pPr>
              <a:r>
                <a:rPr lang="en-US" altLang="en-US" sz="1800" dirty="0"/>
                <a:t>Movement involves the primary motor cortex (Brodmann’s area 4) and other neural systems and pathways including the cerebellum and basal ganglia.</a:t>
              </a:r>
            </a:p>
          </p:txBody>
        </p:sp>
        <p:grpSp>
          <p:nvGrpSpPr>
            <p:cNvPr id="13318" name="Group 73">
              <a:extLst>
                <a:ext uri="{FF2B5EF4-FFF2-40B4-BE49-F238E27FC236}">
                  <a16:creationId xmlns:a16="http://schemas.microsoft.com/office/drawing/2014/main" id="{8829EF3B-B303-244D-9574-BEE00FF13A05}"/>
                </a:ext>
              </a:extLst>
            </p:cNvPr>
            <p:cNvGrpSpPr>
              <a:grpSpLocks/>
            </p:cNvGrpSpPr>
            <p:nvPr/>
          </p:nvGrpSpPr>
          <p:grpSpPr bwMode="auto">
            <a:xfrm>
              <a:off x="582" y="3671"/>
              <a:ext cx="4601" cy="213"/>
              <a:chOff x="582" y="3671"/>
              <a:chExt cx="4601" cy="213"/>
            </a:xfrm>
          </p:grpSpPr>
          <p:grpSp>
            <p:nvGrpSpPr>
              <p:cNvPr id="13319" name="Group 38">
                <a:extLst>
                  <a:ext uri="{FF2B5EF4-FFF2-40B4-BE49-F238E27FC236}">
                    <a16:creationId xmlns:a16="http://schemas.microsoft.com/office/drawing/2014/main" id="{3CEDDE55-2F0D-F64B-980A-36E39264B45F}"/>
                  </a:ext>
                </a:extLst>
              </p:cNvPr>
              <p:cNvGrpSpPr>
                <a:grpSpLocks/>
              </p:cNvGrpSpPr>
              <p:nvPr/>
            </p:nvGrpSpPr>
            <p:grpSpPr bwMode="auto">
              <a:xfrm>
                <a:off x="582" y="3671"/>
                <a:ext cx="1990" cy="213"/>
                <a:chOff x="582" y="3671"/>
                <a:chExt cx="1990" cy="213"/>
              </a:xfrm>
            </p:grpSpPr>
            <p:sp>
              <p:nvSpPr>
                <p:cNvPr id="13330" name="Rectangle 39">
                  <a:extLst>
                    <a:ext uri="{FF2B5EF4-FFF2-40B4-BE49-F238E27FC236}">
                      <a16:creationId xmlns:a16="http://schemas.microsoft.com/office/drawing/2014/main" id="{359057BC-58A5-3348-9E51-03D89CCFA0FF}"/>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3331" name="Rectangle 40">
                  <a:extLst>
                    <a:ext uri="{FF2B5EF4-FFF2-40B4-BE49-F238E27FC236}">
                      <a16:creationId xmlns:a16="http://schemas.microsoft.com/office/drawing/2014/main" id="{9E459832-292E-7845-92DC-144FDD91153C}"/>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3332" name="Rectangle 41">
                  <a:extLst>
                    <a:ext uri="{FF2B5EF4-FFF2-40B4-BE49-F238E27FC236}">
                      <a16:creationId xmlns:a16="http://schemas.microsoft.com/office/drawing/2014/main" id="{07170533-4A30-D642-A75E-FEDC0FEB0338}"/>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3333" name="Text Box 42">
                  <a:extLst>
                    <a:ext uri="{FF2B5EF4-FFF2-40B4-BE49-F238E27FC236}">
                      <a16:creationId xmlns:a16="http://schemas.microsoft.com/office/drawing/2014/main" id="{1AB0B4D3-E844-1A4C-B3EE-E6B418FBD19F}"/>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134</a:t>
                  </a:r>
                  <a:endParaRPr lang="en-US" altLang="en-US" sz="1800" dirty="0">
                    <a:ea typeface="ＭＳ Ｐゴシック" panose="020B0600070205080204" pitchFamily="34" charset="-128"/>
                  </a:endParaRPr>
                </a:p>
              </p:txBody>
            </p:sp>
            <p:sp>
              <p:nvSpPr>
                <p:cNvPr id="13334" name="Text Box 43">
                  <a:extLst>
                    <a:ext uri="{FF2B5EF4-FFF2-40B4-BE49-F238E27FC236}">
                      <a16:creationId xmlns:a16="http://schemas.microsoft.com/office/drawing/2014/main" id="{1CADBFB5-4A61-1448-827D-70F7EDA2241A}"/>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142</a:t>
                  </a:r>
                  <a:endParaRPr lang="en-US" altLang="en-US" sz="1800" dirty="0">
                    <a:ea typeface="ＭＳ Ｐゴシック" panose="020B0600070205080204" pitchFamily="34" charset="-128"/>
                  </a:endParaRPr>
                </a:p>
              </p:txBody>
            </p:sp>
            <p:sp>
              <p:nvSpPr>
                <p:cNvPr id="13335" name="Text Box 44">
                  <a:extLst>
                    <a:ext uri="{FF2B5EF4-FFF2-40B4-BE49-F238E27FC236}">
                      <a16:creationId xmlns:a16="http://schemas.microsoft.com/office/drawing/2014/main" id="{A1B375BA-F29D-1848-86EC-1E22FA105E55}"/>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137</a:t>
                  </a:r>
                  <a:endParaRPr lang="en-US" altLang="en-US" sz="1800" dirty="0">
                    <a:ea typeface="ＭＳ Ｐゴシック" panose="020B0600070205080204" pitchFamily="34" charset="-128"/>
                  </a:endParaRPr>
                </a:p>
              </p:txBody>
            </p:sp>
          </p:grpSp>
          <p:grpSp>
            <p:nvGrpSpPr>
              <p:cNvPr id="13320" name="Group 70">
                <a:extLst>
                  <a:ext uri="{FF2B5EF4-FFF2-40B4-BE49-F238E27FC236}">
                    <a16:creationId xmlns:a16="http://schemas.microsoft.com/office/drawing/2014/main" id="{66791A4F-1014-874D-8AB6-08F622976718}"/>
                  </a:ext>
                </a:extLst>
              </p:cNvPr>
              <p:cNvGrpSpPr>
                <a:grpSpLocks/>
              </p:cNvGrpSpPr>
              <p:nvPr/>
            </p:nvGrpSpPr>
            <p:grpSpPr bwMode="auto">
              <a:xfrm>
                <a:off x="2846" y="3671"/>
                <a:ext cx="2337" cy="213"/>
                <a:chOff x="2846" y="3671"/>
                <a:chExt cx="2337" cy="213"/>
              </a:xfrm>
            </p:grpSpPr>
            <p:grpSp>
              <p:nvGrpSpPr>
                <p:cNvPr id="13321" name="Group 67">
                  <a:extLst>
                    <a:ext uri="{FF2B5EF4-FFF2-40B4-BE49-F238E27FC236}">
                      <a16:creationId xmlns:a16="http://schemas.microsoft.com/office/drawing/2014/main" id="{AAABADEB-6DD5-D042-9E8A-210AD90FE39F}"/>
                    </a:ext>
                  </a:extLst>
                </p:cNvPr>
                <p:cNvGrpSpPr>
                  <a:grpSpLocks/>
                </p:cNvGrpSpPr>
                <p:nvPr/>
              </p:nvGrpSpPr>
              <p:grpSpPr bwMode="auto">
                <a:xfrm>
                  <a:off x="2846" y="3671"/>
                  <a:ext cx="731" cy="213"/>
                  <a:chOff x="2846" y="3671"/>
                  <a:chExt cx="731" cy="213"/>
                </a:xfrm>
              </p:grpSpPr>
              <p:sp>
                <p:nvSpPr>
                  <p:cNvPr id="13328" name="Rectangle 53">
                    <a:extLst>
                      <a:ext uri="{FF2B5EF4-FFF2-40B4-BE49-F238E27FC236}">
                        <a16:creationId xmlns:a16="http://schemas.microsoft.com/office/drawing/2014/main" id="{54B094EA-A874-4142-8813-EFF8D2ABC6BC}"/>
                      </a:ext>
                    </a:extLst>
                  </p:cNvPr>
                  <p:cNvSpPr>
                    <a:spLocks noChangeArrowheads="1"/>
                  </p:cNvSpPr>
                  <p:nvPr/>
                </p:nvSpPr>
                <p:spPr bwMode="auto">
                  <a:xfrm>
                    <a:off x="2846" y="3671"/>
                    <a:ext cx="731" cy="213"/>
                  </a:xfrm>
                  <a:prstGeom prst="rect">
                    <a:avLst/>
                  </a:prstGeom>
                  <a:solidFill>
                    <a:schemeClr val="bg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3329" name="Text Box 54">
                    <a:extLst>
                      <a:ext uri="{FF2B5EF4-FFF2-40B4-BE49-F238E27FC236}">
                        <a16:creationId xmlns:a16="http://schemas.microsoft.com/office/drawing/2014/main" id="{9B6DAFA3-BB1C-7842-8A0C-B724117291CB}"/>
                      </a:ext>
                    </a:extLst>
                  </p:cNvPr>
                  <p:cNvSpPr txBox="1">
                    <a:spLocks noChangeArrowheads="1"/>
                  </p:cNvSpPr>
                  <p:nvPr/>
                </p:nvSpPr>
                <p:spPr bwMode="auto">
                  <a:xfrm>
                    <a:off x="2936" y="3687"/>
                    <a:ext cx="550" cy="18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Table 4.9</a:t>
                    </a:r>
                  </a:p>
                </p:txBody>
              </p:sp>
            </p:grpSp>
            <p:grpSp>
              <p:nvGrpSpPr>
                <p:cNvPr id="13322" name="Group 68">
                  <a:extLst>
                    <a:ext uri="{FF2B5EF4-FFF2-40B4-BE49-F238E27FC236}">
                      <a16:creationId xmlns:a16="http://schemas.microsoft.com/office/drawing/2014/main" id="{64E89483-45BE-B845-9496-EBD2A82CCD78}"/>
                    </a:ext>
                  </a:extLst>
                </p:cNvPr>
                <p:cNvGrpSpPr>
                  <a:grpSpLocks/>
                </p:cNvGrpSpPr>
                <p:nvPr/>
              </p:nvGrpSpPr>
              <p:grpSpPr bwMode="auto">
                <a:xfrm>
                  <a:off x="3649" y="3671"/>
                  <a:ext cx="731" cy="213"/>
                  <a:chOff x="3649" y="3671"/>
                  <a:chExt cx="731" cy="213"/>
                </a:xfrm>
              </p:grpSpPr>
              <p:sp>
                <p:nvSpPr>
                  <p:cNvPr id="13326" name="Rectangle 56">
                    <a:extLst>
                      <a:ext uri="{FF2B5EF4-FFF2-40B4-BE49-F238E27FC236}">
                        <a16:creationId xmlns:a16="http://schemas.microsoft.com/office/drawing/2014/main" id="{144BE539-51D2-3945-BEE8-8665A1887826}"/>
                      </a:ext>
                    </a:extLst>
                  </p:cNvPr>
                  <p:cNvSpPr>
                    <a:spLocks noChangeArrowheads="1"/>
                  </p:cNvSpPr>
                  <p:nvPr/>
                </p:nvSpPr>
                <p:spPr bwMode="auto">
                  <a:xfrm>
                    <a:off x="3649" y="3671"/>
                    <a:ext cx="731"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3327" name="Text Box 57">
                    <a:extLst>
                      <a:ext uri="{FF2B5EF4-FFF2-40B4-BE49-F238E27FC236}">
                        <a16:creationId xmlns:a16="http://schemas.microsoft.com/office/drawing/2014/main" id="{C07951FC-25A5-844D-91D6-602875DC5F8E}"/>
                      </a:ext>
                    </a:extLst>
                  </p:cNvPr>
                  <p:cNvSpPr txBox="1">
                    <a:spLocks noChangeArrowheads="1"/>
                  </p:cNvSpPr>
                  <p:nvPr/>
                </p:nvSpPr>
                <p:spPr bwMode="auto">
                  <a:xfrm>
                    <a:off x="3739" y="3687"/>
                    <a:ext cx="550" cy="183"/>
                  </a:xfrm>
                  <a:prstGeom prst="rect">
                    <a:avLst/>
                  </a:prstGeom>
                  <a:solidFill>
                    <a:srgbClr val="CC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Table 4.9</a:t>
                    </a:r>
                  </a:p>
                </p:txBody>
              </p:sp>
            </p:grpSp>
            <p:grpSp>
              <p:nvGrpSpPr>
                <p:cNvPr id="13323" name="Group 69">
                  <a:extLst>
                    <a:ext uri="{FF2B5EF4-FFF2-40B4-BE49-F238E27FC236}">
                      <a16:creationId xmlns:a16="http://schemas.microsoft.com/office/drawing/2014/main" id="{8540CA51-CA95-F843-818D-C42070C7483C}"/>
                    </a:ext>
                  </a:extLst>
                </p:cNvPr>
                <p:cNvGrpSpPr>
                  <a:grpSpLocks/>
                </p:cNvGrpSpPr>
                <p:nvPr/>
              </p:nvGrpSpPr>
              <p:grpSpPr bwMode="auto">
                <a:xfrm>
                  <a:off x="4452" y="3671"/>
                  <a:ext cx="731" cy="213"/>
                  <a:chOff x="4452" y="3671"/>
                  <a:chExt cx="731" cy="213"/>
                </a:xfrm>
              </p:grpSpPr>
              <p:sp>
                <p:nvSpPr>
                  <p:cNvPr id="13324" name="Rectangle 59">
                    <a:extLst>
                      <a:ext uri="{FF2B5EF4-FFF2-40B4-BE49-F238E27FC236}">
                        <a16:creationId xmlns:a16="http://schemas.microsoft.com/office/drawing/2014/main" id="{5DD7220B-5885-6142-B5F0-CC091ADCA428}"/>
                      </a:ext>
                    </a:extLst>
                  </p:cNvPr>
                  <p:cNvSpPr>
                    <a:spLocks noChangeArrowheads="1"/>
                  </p:cNvSpPr>
                  <p:nvPr/>
                </p:nvSpPr>
                <p:spPr bwMode="auto">
                  <a:xfrm>
                    <a:off x="4452" y="3671"/>
                    <a:ext cx="731"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3325" name="Text Box 60">
                    <a:extLst>
                      <a:ext uri="{FF2B5EF4-FFF2-40B4-BE49-F238E27FC236}">
                        <a16:creationId xmlns:a16="http://schemas.microsoft.com/office/drawing/2014/main" id="{97F17EDF-E88F-F74D-94FE-7B33DF23F65A}"/>
                      </a:ext>
                    </a:extLst>
                  </p:cNvPr>
                  <p:cNvSpPr txBox="1">
                    <a:spLocks noChangeArrowheads="1"/>
                  </p:cNvSpPr>
                  <p:nvPr/>
                </p:nvSpPr>
                <p:spPr bwMode="auto">
                  <a:xfrm>
                    <a:off x="4546" y="3687"/>
                    <a:ext cx="550" cy="183"/>
                  </a:xfrm>
                  <a:prstGeom prst="rect">
                    <a:avLst/>
                  </a:prstGeom>
                  <a:solidFill>
                    <a:srgbClr val="FF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Table 4.5</a:t>
                    </a:r>
                  </a:p>
                </p:txBody>
              </p:sp>
            </p:grpSp>
          </p:grpSp>
        </p:grpSp>
      </p:grpSp>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Number Placeholder 5">
            <a:extLst>
              <a:ext uri="{FF2B5EF4-FFF2-40B4-BE49-F238E27FC236}">
                <a16:creationId xmlns:a16="http://schemas.microsoft.com/office/drawing/2014/main" id="{FBAA88BD-B3DD-8A48-801F-BF0A2DAAABD4}"/>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3C09D065-163F-AF44-A379-6ECC35EAFCB5}" type="slidenum">
              <a:rPr lang="en-US" altLang="en-US" sz="1400"/>
              <a:pPr>
                <a:spcBef>
                  <a:spcPct val="0"/>
                </a:spcBef>
                <a:buFontTx/>
                <a:buNone/>
              </a:pPr>
              <a:t>7</a:t>
            </a:fld>
            <a:endParaRPr lang="en-US" altLang="en-US" sz="1400" dirty="0"/>
          </a:p>
        </p:txBody>
      </p:sp>
      <p:grpSp>
        <p:nvGrpSpPr>
          <p:cNvPr id="15363" name="Group 71">
            <a:extLst>
              <a:ext uri="{FF2B5EF4-FFF2-40B4-BE49-F238E27FC236}">
                <a16:creationId xmlns:a16="http://schemas.microsoft.com/office/drawing/2014/main" id="{D45BAD2E-39C3-CB41-95C0-20FC65F9E131}"/>
              </a:ext>
            </a:extLst>
          </p:cNvPr>
          <p:cNvGrpSpPr>
            <a:grpSpLocks/>
          </p:cNvGrpSpPr>
          <p:nvPr/>
        </p:nvGrpSpPr>
        <p:grpSpPr bwMode="auto">
          <a:xfrm>
            <a:off x="463550" y="446088"/>
            <a:ext cx="8229600" cy="5719762"/>
            <a:chOff x="292" y="281"/>
            <a:chExt cx="5184" cy="3603"/>
          </a:xfrm>
        </p:grpSpPr>
        <p:sp>
          <p:nvSpPr>
            <p:cNvPr id="15364" name="Rectangle 2">
              <a:extLst>
                <a:ext uri="{FF2B5EF4-FFF2-40B4-BE49-F238E27FC236}">
                  <a16:creationId xmlns:a16="http://schemas.microsoft.com/office/drawing/2014/main" id="{C456B015-CD2E-E94A-A418-4796675CB097}"/>
                </a:ext>
              </a:extLst>
            </p:cNvPr>
            <p:cNvSpPr>
              <a:spLocks noChangeArrowheads="1"/>
            </p:cNvSpPr>
            <p:nvPr/>
          </p:nvSpPr>
          <p:spPr bwMode="auto">
            <a:xfrm>
              <a:off x="292"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Skeletal Muscle </a:t>
              </a:r>
              <a:r>
                <a:rPr lang="en-US" altLang="en-US" sz="2200" dirty="0">
                  <a:solidFill>
                    <a:srgbClr val="333333"/>
                  </a:solidFill>
                </a:rPr>
                <a:t>(continued)</a:t>
              </a:r>
              <a:endParaRPr lang="en-US" altLang="en-US" sz="2800" dirty="0">
                <a:solidFill>
                  <a:schemeClr val="tx2"/>
                </a:solidFill>
              </a:endParaRPr>
            </a:p>
          </p:txBody>
        </p:sp>
        <p:sp>
          <p:nvSpPr>
            <p:cNvPr id="15365" name="Text Box 3">
              <a:extLst>
                <a:ext uri="{FF2B5EF4-FFF2-40B4-BE49-F238E27FC236}">
                  <a16:creationId xmlns:a16="http://schemas.microsoft.com/office/drawing/2014/main" id="{6E0FC7C4-ECF3-C045-9861-EDEB8B539CF2}"/>
                </a:ext>
              </a:extLst>
            </p:cNvPr>
            <p:cNvSpPr txBox="1">
              <a:spLocks noChangeArrowheads="1"/>
            </p:cNvSpPr>
            <p:nvPr/>
          </p:nvSpPr>
          <p:spPr bwMode="auto">
            <a:xfrm>
              <a:off x="519" y="970"/>
              <a:ext cx="4780" cy="12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Depending on the skeletal muscle, muscle fibers range in length from a few centimeters to 30 to 40 cm (12 to 16 inches).</a:t>
              </a:r>
            </a:p>
            <a:p>
              <a:pPr eaLnBrk="1" hangingPunct="1">
                <a:lnSpc>
                  <a:spcPct val="85000"/>
                </a:lnSpc>
                <a:spcBef>
                  <a:spcPct val="0"/>
                </a:spcBef>
                <a:spcAft>
                  <a:spcPts val="900"/>
                </a:spcAft>
                <a:buSzPct val="80000"/>
              </a:pPr>
              <a:r>
                <a:rPr lang="en-US" altLang="en-US" sz="1800" dirty="0"/>
                <a:t>The fibers are approximately cylindrical in shape, and each has many nuclei in its periphery (for a reason we will discuss later in this lecture module).</a:t>
              </a:r>
            </a:p>
            <a:p>
              <a:pPr eaLnBrk="1" hangingPunct="1">
                <a:lnSpc>
                  <a:spcPct val="85000"/>
                </a:lnSpc>
                <a:spcBef>
                  <a:spcPct val="0"/>
                </a:spcBef>
                <a:spcAft>
                  <a:spcPct val="50000"/>
                </a:spcAft>
                <a:buSzPct val="80000"/>
              </a:pPr>
              <a:r>
                <a:rPr lang="en-US" altLang="en-US" sz="1800" dirty="0"/>
                <a:t>The fibers are usually arranged parallel to one another within a whole skeletal muscle.</a:t>
              </a:r>
            </a:p>
          </p:txBody>
        </p:sp>
        <p:grpSp>
          <p:nvGrpSpPr>
            <p:cNvPr id="15366" name="Group 69">
              <a:extLst>
                <a:ext uri="{FF2B5EF4-FFF2-40B4-BE49-F238E27FC236}">
                  <a16:creationId xmlns:a16="http://schemas.microsoft.com/office/drawing/2014/main" id="{8C2FE442-F579-E149-A3DE-BC73DD4E385D}"/>
                </a:ext>
              </a:extLst>
            </p:cNvPr>
            <p:cNvGrpSpPr>
              <a:grpSpLocks/>
            </p:cNvGrpSpPr>
            <p:nvPr/>
          </p:nvGrpSpPr>
          <p:grpSpPr bwMode="auto">
            <a:xfrm>
              <a:off x="582" y="3671"/>
              <a:ext cx="4601" cy="213"/>
              <a:chOff x="582" y="3671"/>
              <a:chExt cx="4601" cy="213"/>
            </a:xfrm>
          </p:grpSpPr>
          <p:grpSp>
            <p:nvGrpSpPr>
              <p:cNvPr id="15367" name="Group 36">
                <a:extLst>
                  <a:ext uri="{FF2B5EF4-FFF2-40B4-BE49-F238E27FC236}">
                    <a16:creationId xmlns:a16="http://schemas.microsoft.com/office/drawing/2014/main" id="{DD3138ED-7BB1-2D49-A4BB-B3DF985C7BDC}"/>
                  </a:ext>
                </a:extLst>
              </p:cNvPr>
              <p:cNvGrpSpPr>
                <a:grpSpLocks/>
              </p:cNvGrpSpPr>
              <p:nvPr/>
            </p:nvGrpSpPr>
            <p:grpSpPr bwMode="auto">
              <a:xfrm>
                <a:off x="582" y="3671"/>
                <a:ext cx="1990" cy="213"/>
                <a:chOff x="582" y="3671"/>
                <a:chExt cx="1990" cy="213"/>
              </a:xfrm>
            </p:grpSpPr>
            <p:sp>
              <p:nvSpPr>
                <p:cNvPr id="15378" name="Rectangle 37">
                  <a:extLst>
                    <a:ext uri="{FF2B5EF4-FFF2-40B4-BE49-F238E27FC236}">
                      <a16:creationId xmlns:a16="http://schemas.microsoft.com/office/drawing/2014/main" id="{31D7B594-59EC-9542-AF72-84B92AFDECC3}"/>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5379" name="Rectangle 38">
                  <a:extLst>
                    <a:ext uri="{FF2B5EF4-FFF2-40B4-BE49-F238E27FC236}">
                      <a16:creationId xmlns:a16="http://schemas.microsoft.com/office/drawing/2014/main" id="{BFC5163F-795C-494F-B365-37520CC8C7D8}"/>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5380" name="Rectangle 39">
                  <a:extLst>
                    <a:ext uri="{FF2B5EF4-FFF2-40B4-BE49-F238E27FC236}">
                      <a16:creationId xmlns:a16="http://schemas.microsoft.com/office/drawing/2014/main" id="{0B1FDA5C-F2DF-9B4F-8D64-978BE167D3E1}"/>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5381" name="Text Box 40">
                  <a:extLst>
                    <a:ext uri="{FF2B5EF4-FFF2-40B4-BE49-F238E27FC236}">
                      <a16:creationId xmlns:a16="http://schemas.microsoft.com/office/drawing/2014/main" id="{894DAA91-14A8-DC42-A8A4-66FDFC071A25}"/>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134</a:t>
                  </a:r>
                  <a:endParaRPr lang="en-US" altLang="en-US" sz="1800" dirty="0">
                    <a:ea typeface="ＭＳ Ｐゴシック" panose="020B0600070205080204" pitchFamily="34" charset="-128"/>
                  </a:endParaRPr>
                </a:p>
              </p:txBody>
            </p:sp>
            <p:sp>
              <p:nvSpPr>
                <p:cNvPr id="15382" name="Text Box 41">
                  <a:extLst>
                    <a:ext uri="{FF2B5EF4-FFF2-40B4-BE49-F238E27FC236}">
                      <a16:creationId xmlns:a16="http://schemas.microsoft.com/office/drawing/2014/main" id="{384A3339-5C93-3E44-843B-91B2E7C87FD7}"/>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142</a:t>
                  </a:r>
                  <a:endParaRPr lang="en-US" altLang="en-US" sz="1800" dirty="0">
                    <a:ea typeface="ＭＳ Ｐゴシック" panose="020B0600070205080204" pitchFamily="34" charset="-128"/>
                  </a:endParaRPr>
                </a:p>
              </p:txBody>
            </p:sp>
            <p:sp>
              <p:nvSpPr>
                <p:cNvPr id="15383" name="Text Box 42">
                  <a:extLst>
                    <a:ext uri="{FF2B5EF4-FFF2-40B4-BE49-F238E27FC236}">
                      <a16:creationId xmlns:a16="http://schemas.microsoft.com/office/drawing/2014/main" id="{B157A5B8-06B3-2140-9ACA-4191B1929E98}"/>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137</a:t>
                  </a:r>
                  <a:endParaRPr lang="en-US" altLang="en-US" sz="1800" dirty="0">
                    <a:ea typeface="ＭＳ Ｐゴシック" panose="020B0600070205080204" pitchFamily="34" charset="-128"/>
                  </a:endParaRPr>
                </a:p>
              </p:txBody>
            </p:sp>
          </p:grpSp>
          <p:grpSp>
            <p:nvGrpSpPr>
              <p:cNvPr id="15368" name="Group 59">
                <a:extLst>
                  <a:ext uri="{FF2B5EF4-FFF2-40B4-BE49-F238E27FC236}">
                    <a16:creationId xmlns:a16="http://schemas.microsoft.com/office/drawing/2014/main" id="{EECB06B2-FC56-6042-B9DD-B5FBDAC953BF}"/>
                  </a:ext>
                </a:extLst>
              </p:cNvPr>
              <p:cNvGrpSpPr>
                <a:grpSpLocks/>
              </p:cNvGrpSpPr>
              <p:nvPr/>
            </p:nvGrpSpPr>
            <p:grpSpPr bwMode="auto">
              <a:xfrm>
                <a:off x="2846" y="3671"/>
                <a:ext cx="2337" cy="213"/>
                <a:chOff x="2846" y="3671"/>
                <a:chExt cx="2337" cy="213"/>
              </a:xfrm>
            </p:grpSpPr>
            <p:grpSp>
              <p:nvGrpSpPr>
                <p:cNvPr id="15369" name="Group 60">
                  <a:extLst>
                    <a:ext uri="{FF2B5EF4-FFF2-40B4-BE49-F238E27FC236}">
                      <a16:creationId xmlns:a16="http://schemas.microsoft.com/office/drawing/2014/main" id="{09390FD8-E988-BD41-ACD4-2E8D651B0C9A}"/>
                    </a:ext>
                  </a:extLst>
                </p:cNvPr>
                <p:cNvGrpSpPr>
                  <a:grpSpLocks/>
                </p:cNvGrpSpPr>
                <p:nvPr/>
              </p:nvGrpSpPr>
              <p:grpSpPr bwMode="auto">
                <a:xfrm>
                  <a:off x="2846" y="3671"/>
                  <a:ext cx="731" cy="213"/>
                  <a:chOff x="2846" y="3671"/>
                  <a:chExt cx="731" cy="213"/>
                </a:xfrm>
              </p:grpSpPr>
              <p:sp>
                <p:nvSpPr>
                  <p:cNvPr id="15376" name="Rectangle 61">
                    <a:extLst>
                      <a:ext uri="{FF2B5EF4-FFF2-40B4-BE49-F238E27FC236}">
                        <a16:creationId xmlns:a16="http://schemas.microsoft.com/office/drawing/2014/main" id="{AC66264D-0823-9A4A-85D7-BED546E273F8}"/>
                      </a:ext>
                    </a:extLst>
                  </p:cNvPr>
                  <p:cNvSpPr>
                    <a:spLocks noChangeArrowheads="1"/>
                  </p:cNvSpPr>
                  <p:nvPr/>
                </p:nvSpPr>
                <p:spPr bwMode="auto">
                  <a:xfrm>
                    <a:off x="2846" y="3671"/>
                    <a:ext cx="731" cy="213"/>
                  </a:xfrm>
                  <a:prstGeom prst="rect">
                    <a:avLst/>
                  </a:prstGeom>
                  <a:solidFill>
                    <a:schemeClr val="bg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5377" name="Text Box 62">
                    <a:extLst>
                      <a:ext uri="{FF2B5EF4-FFF2-40B4-BE49-F238E27FC236}">
                        <a16:creationId xmlns:a16="http://schemas.microsoft.com/office/drawing/2014/main" id="{1287B34B-93DD-1B44-91FE-8A7E2807B534}"/>
                      </a:ext>
                    </a:extLst>
                  </p:cNvPr>
                  <p:cNvSpPr txBox="1">
                    <a:spLocks noChangeArrowheads="1"/>
                  </p:cNvSpPr>
                  <p:nvPr/>
                </p:nvSpPr>
                <p:spPr bwMode="auto">
                  <a:xfrm>
                    <a:off x="2936" y="3687"/>
                    <a:ext cx="550" cy="18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Table 4.9</a:t>
                    </a:r>
                  </a:p>
                </p:txBody>
              </p:sp>
            </p:grpSp>
            <p:grpSp>
              <p:nvGrpSpPr>
                <p:cNvPr id="15370" name="Group 63">
                  <a:extLst>
                    <a:ext uri="{FF2B5EF4-FFF2-40B4-BE49-F238E27FC236}">
                      <a16:creationId xmlns:a16="http://schemas.microsoft.com/office/drawing/2014/main" id="{F4C2B062-E219-2F4A-98EB-BC213C1086E2}"/>
                    </a:ext>
                  </a:extLst>
                </p:cNvPr>
                <p:cNvGrpSpPr>
                  <a:grpSpLocks/>
                </p:cNvGrpSpPr>
                <p:nvPr/>
              </p:nvGrpSpPr>
              <p:grpSpPr bwMode="auto">
                <a:xfrm>
                  <a:off x="3649" y="3671"/>
                  <a:ext cx="731" cy="213"/>
                  <a:chOff x="3649" y="3671"/>
                  <a:chExt cx="731" cy="213"/>
                </a:xfrm>
              </p:grpSpPr>
              <p:sp>
                <p:nvSpPr>
                  <p:cNvPr id="15374" name="Rectangle 64">
                    <a:extLst>
                      <a:ext uri="{FF2B5EF4-FFF2-40B4-BE49-F238E27FC236}">
                        <a16:creationId xmlns:a16="http://schemas.microsoft.com/office/drawing/2014/main" id="{5EF788CD-B912-9849-A6C0-AADFA87AFAB9}"/>
                      </a:ext>
                    </a:extLst>
                  </p:cNvPr>
                  <p:cNvSpPr>
                    <a:spLocks noChangeArrowheads="1"/>
                  </p:cNvSpPr>
                  <p:nvPr/>
                </p:nvSpPr>
                <p:spPr bwMode="auto">
                  <a:xfrm>
                    <a:off x="3649" y="3671"/>
                    <a:ext cx="731"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5375" name="Text Box 65">
                    <a:extLst>
                      <a:ext uri="{FF2B5EF4-FFF2-40B4-BE49-F238E27FC236}">
                        <a16:creationId xmlns:a16="http://schemas.microsoft.com/office/drawing/2014/main" id="{765F875A-1FE7-1344-9EFD-C42FBA5C602B}"/>
                      </a:ext>
                    </a:extLst>
                  </p:cNvPr>
                  <p:cNvSpPr txBox="1">
                    <a:spLocks noChangeArrowheads="1"/>
                  </p:cNvSpPr>
                  <p:nvPr/>
                </p:nvSpPr>
                <p:spPr bwMode="auto">
                  <a:xfrm>
                    <a:off x="3739" y="3687"/>
                    <a:ext cx="550" cy="183"/>
                  </a:xfrm>
                  <a:prstGeom prst="rect">
                    <a:avLst/>
                  </a:prstGeom>
                  <a:solidFill>
                    <a:srgbClr val="CC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Table 4.9</a:t>
                    </a:r>
                  </a:p>
                </p:txBody>
              </p:sp>
            </p:grpSp>
            <p:grpSp>
              <p:nvGrpSpPr>
                <p:cNvPr id="15371" name="Group 66">
                  <a:extLst>
                    <a:ext uri="{FF2B5EF4-FFF2-40B4-BE49-F238E27FC236}">
                      <a16:creationId xmlns:a16="http://schemas.microsoft.com/office/drawing/2014/main" id="{39D9307D-5070-AE4F-9CEE-84B5DDA3E005}"/>
                    </a:ext>
                  </a:extLst>
                </p:cNvPr>
                <p:cNvGrpSpPr>
                  <a:grpSpLocks/>
                </p:cNvGrpSpPr>
                <p:nvPr/>
              </p:nvGrpSpPr>
              <p:grpSpPr bwMode="auto">
                <a:xfrm>
                  <a:off x="4452" y="3671"/>
                  <a:ext cx="731" cy="213"/>
                  <a:chOff x="4452" y="3671"/>
                  <a:chExt cx="731" cy="213"/>
                </a:xfrm>
              </p:grpSpPr>
              <p:sp>
                <p:nvSpPr>
                  <p:cNvPr id="15372" name="Rectangle 67">
                    <a:extLst>
                      <a:ext uri="{FF2B5EF4-FFF2-40B4-BE49-F238E27FC236}">
                        <a16:creationId xmlns:a16="http://schemas.microsoft.com/office/drawing/2014/main" id="{150A281C-3EC3-B444-B153-006DE07A8842}"/>
                      </a:ext>
                    </a:extLst>
                  </p:cNvPr>
                  <p:cNvSpPr>
                    <a:spLocks noChangeArrowheads="1"/>
                  </p:cNvSpPr>
                  <p:nvPr/>
                </p:nvSpPr>
                <p:spPr bwMode="auto">
                  <a:xfrm>
                    <a:off x="4452" y="3671"/>
                    <a:ext cx="731"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5373" name="Text Box 68">
                    <a:extLst>
                      <a:ext uri="{FF2B5EF4-FFF2-40B4-BE49-F238E27FC236}">
                        <a16:creationId xmlns:a16="http://schemas.microsoft.com/office/drawing/2014/main" id="{43F6FC33-2005-AE43-BC28-2751CCE56A3A}"/>
                      </a:ext>
                    </a:extLst>
                  </p:cNvPr>
                  <p:cNvSpPr txBox="1">
                    <a:spLocks noChangeArrowheads="1"/>
                  </p:cNvSpPr>
                  <p:nvPr/>
                </p:nvSpPr>
                <p:spPr bwMode="auto">
                  <a:xfrm>
                    <a:off x="4546" y="3687"/>
                    <a:ext cx="550" cy="183"/>
                  </a:xfrm>
                  <a:prstGeom prst="rect">
                    <a:avLst/>
                  </a:prstGeom>
                  <a:solidFill>
                    <a:srgbClr val="FF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Table 4.5</a:t>
                    </a:r>
                  </a:p>
                </p:txBody>
              </p:sp>
            </p:grpSp>
          </p:grpSp>
        </p:grpSp>
      </p:grpSp>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Number Placeholder 5">
            <a:extLst>
              <a:ext uri="{FF2B5EF4-FFF2-40B4-BE49-F238E27FC236}">
                <a16:creationId xmlns:a16="http://schemas.microsoft.com/office/drawing/2014/main" id="{C1C17AC1-5FDC-EA43-B482-EF396D1F29E7}"/>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EA084587-5F7F-8E4A-B71D-5D7EF6E5B6DE}" type="slidenum">
              <a:rPr lang="en-US" altLang="en-US" sz="1400"/>
              <a:pPr>
                <a:spcBef>
                  <a:spcPct val="0"/>
                </a:spcBef>
                <a:buFontTx/>
                <a:buNone/>
              </a:pPr>
              <a:t>8</a:t>
            </a:fld>
            <a:endParaRPr lang="en-US" altLang="en-US" sz="1400" dirty="0"/>
          </a:p>
        </p:txBody>
      </p:sp>
      <p:grpSp>
        <p:nvGrpSpPr>
          <p:cNvPr id="19459" name="Group 75">
            <a:extLst>
              <a:ext uri="{FF2B5EF4-FFF2-40B4-BE49-F238E27FC236}">
                <a16:creationId xmlns:a16="http://schemas.microsoft.com/office/drawing/2014/main" id="{39884B74-B019-DE42-B779-AE46CC6B6988}"/>
              </a:ext>
            </a:extLst>
          </p:cNvPr>
          <p:cNvGrpSpPr>
            <a:grpSpLocks/>
          </p:cNvGrpSpPr>
          <p:nvPr/>
        </p:nvGrpSpPr>
        <p:grpSpPr bwMode="auto">
          <a:xfrm>
            <a:off x="463550" y="446088"/>
            <a:ext cx="8229600" cy="5719762"/>
            <a:chOff x="292" y="281"/>
            <a:chExt cx="5184" cy="3603"/>
          </a:xfrm>
        </p:grpSpPr>
        <p:sp>
          <p:nvSpPr>
            <p:cNvPr id="19460" name="Rectangle 2">
              <a:extLst>
                <a:ext uri="{FF2B5EF4-FFF2-40B4-BE49-F238E27FC236}">
                  <a16:creationId xmlns:a16="http://schemas.microsoft.com/office/drawing/2014/main" id="{8949DB59-BFAA-1B49-92BD-A0317B68EC31}"/>
                </a:ext>
              </a:extLst>
            </p:cNvPr>
            <p:cNvSpPr>
              <a:spLocks noChangeArrowheads="1"/>
            </p:cNvSpPr>
            <p:nvPr/>
          </p:nvSpPr>
          <p:spPr bwMode="auto">
            <a:xfrm>
              <a:off x="292"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Cardiac Muscle</a:t>
              </a:r>
              <a:endParaRPr lang="en-US" altLang="en-US" sz="2800" dirty="0">
                <a:solidFill>
                  <a:schemeClr val="tx2"/>
                </a:solidFill>
              </a:endParaRPr>
            </a:p>
          </p:txBody>
        </p:sp>
        <p:sp>
          <p:nvSpPr>
            <p:cNvPr id="19461" name="Text Box 3">
              <a:extLst>
                <a:ext uri="{FF2B5EF4-FFF2-40B4-BE49-F238E27FC236}">
                  <a16:creationId xmlns:a16="http://schemas.microsoft.com/office/drawing/2014/main" id="{480083AF-1D15-3D46-B727-17EDB01435C1}"/>
                </a:ext>
              </a:extLst>
            </p:cNvPr>
            <p:cNvSpPr txBox="1">
              <a:spLocks noChangeArrowheads="1"/>
            </p:cNvSpPr>
            <p:nvPr/>
          </p:nvSpPr>
          <p:spPr bwMode="auto">
            <a:xfrm>
              <a:off x="519" y="970"/>
              <a:ext cx="4655" cy="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Cardiac muscle tissue, which is also striated, forms most of the wall of the heart.</a:t>
              </a:r>
            </a:p>
            <a:p>
              <a:pPr eaLnBrk="1" hangingPunct="1">
                <a:lnSpc>
                  <a:spcPct val="85000"/>
                </a:lnSpc>
                <a:spcBef>
                  <a:spcPct val="0"/>
                </a:spcBef>
                <a:spcAft>
                  <a:spcPts val="900"/>
                </a:spcAft>
                <a:buSzPct val="80000"/>
              </a:pPr>
              <a:r>
                <a:rPr lang="en-US" altLang="en-US" sz="1800" dirty="0"/>
                <a:t>Cardiac muscle fibers are branched and usually have one centrally-located cell nucleus.</a:t>
              </a:r>
            </a:p>
            <a:p>
              <a:pPr eaLnBrk="1" hangingPunct="1">
                <a:lnSpc>
                  <a:spcPct val="85000"/>
                </a:lnSpc>
                <a:spcBef>
                  <a:spcPct val="0"/>
                </a:spcBef>
                <a:spcAft>
                  <a:spcPct val="50000"/>
                </a:spcAft>
                <a:buSzPct val="80000"/>
              </a:pPr>
              <a:r>
                <a:rPr lang="en-US" altLang="en-US" sz="1800" dirty="0"/>
                <a:t>Cardiac muscle is considered to be involuntary because its contrac-tions are not consciously controlled.</a:t>
              </a:r>
            </a:p>
          </p:txBody>
        </p:sp>
        <p:grpSp>
          <p:nvGrpSpPr>
            <p:cNvPr id="19462" name="Group 74">
              <a:extLst>
                <a:ext uri="{FF2B5EF4-FFF2-40B4-BE49-F238E27FC236}">
                  <a16:creationId xmlns:a16="http://schemas.microsoft.com/office/drawing/2014/main" id="{F3BC025A-9006-8242-BE15-884D2FC414C3}"/>
                </a:ext>
              </a:extLst>
            </p:cNvPr>
            <p:cNvGrpSpPr>
              <a:grpSpLocks/>
            </p:cNvGrpSpPr>
            <p:nvPr/>
          </p:nvGrpSpPr>
          <p:grpSpPr bwMode="auto">
            <a:xfrm>
              <a:off x="582" y="3671"/>
              <a:ext cx="4601" cy="213"/>
              <a:chOff x="582" y="3671"/>
              <a:chExt cx="4601" cy="213"/>
            </a:xfrm>
          </p:grpSpPr>
          <p:grpSp>
            <p:nvGrpSpPr>
              <p:cNvPr id="19463" name="Group 41">
                <a:extLst>
                  <a:ext uri="{FF2B5EF4-FFF2-40B4-BE49-F238E27FC236}">
                    <a16:creationId xmlns:a16="http://schemas.microsoft.com/office/drawing/2014/main" id="{E58B8BA1-4998-ED4C-938B-4A826491EB34}"/>
                  </a:ext>
                </a:extLst>
              </p:cNvPr>
              <p:cNvGrpSpPr>
                <a:grpSpLocks/>
              </p:cNvGrpSpPr>
              <p:nvPr/>
            </p:nvGrpSpPr>
            <p:grpSpPr bwMode="auto">
              <a:xfrm>
                <a:off x="582" y="3671"/>
                <a:ext cx="1990" cy="213"/>
                <a:chOff x="582" y="3671"/>
                <a:chExt cx="1990" cy="213"/>
              </a:xfrm>
            </p:grpSpPr>
            <p:sp>
              <p:nvSpPr>
                <p:cNvPr id="19474" name="Rectangle 42">
                  <a:extLst>
                    <a:ext uri="{FF2B5EF4-FFF2-40B4-BE49-F238E27FC236}">
                      <a16:creationId xmlns:a16="http://schemas.microsoft.com/office/drawing/2014/main" id="{F2E9902C-CBE0-BD46-9691-728D61D5A028}"/>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9475" name="Rectangle 43">
                  <a:extLst>
                    <a:ext uri="{FF2B5EF4-FFF2-40B4-BE49-F238E27FC236}">
                      <a16:creationId xmlns:a16="http://schemas.microsoft.com/office/drawing/2014/main" id="{32E602D1-FA65-EE4C-9D0D-09BD4CE82C17}"/>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9476" name="Rectangle 44">
                  <a:extLst>
                    <a:ext uri="{FF2B5EF4-FFF2-40B4-BE49-F238E27FC236}">
                      <a16:creationId xmlns:a16="http://schemas.microsoft.com/office/drawing/2014/main" id="{3C4C81AA-84BC-AE41-A331-B8793C63D1A4}"/>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9477" name="Text Box 45">
                  <a:extLst>
                    <a:ext uri="{FF2B5EF4-FFF2-40B4-BE49-F238E27FC236}">
                      <a16:creationId xmlns:a16="http://schemas.microsoft.com/office/drawing/2014/main" id="{4559D68C-B0FC-0945-A1D7-05ECE7C48557}"/>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134</a:t>
                  </a:r>
                  <a:endParaRPr lang="en-US" altLang="en-US" sz="1800" dirty="0">
                    <a:ea typeface="ＭＳ Ｐゴシック" panose="020B0600070205080204" pitchFamily="34" charset="-128"/>
                  </a:endParaRPr>
                </a:p>
              </p:txBody>
            </p:sp>
            <p:sp>
              <p:nvSpPr>
                <p:cNvPr id="19478" name="Text Box 46">
                  <a:extLst>
                    <a:ext uri="{FF2B5EF4-FFF2-40B4-BE49-F238E27FC236}">
                      <a16:creationId xmlns:a16="http://schemas.microsoft.com/office/drawing/2014/main" id="{7C665D9A-1FDA-D247-B2FE-67AFEEA6B59C}"/>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143</a:t>
                  </a:r>
                  <a:endParaRPr lang="en-US" altLang="en-US" sz="1800" dirty="0">
                    <a:ea typeface="ＭＳ Ｐゴシック" panose="020B0600070205080204" pitchFamily="34" charset="-128"/>
                  </a:endParaRPr>
                </a:p>
              </p:txBody>
            </p:sp>
            <p:sp>
              <p:nvSpPr>
                <p:cNvPr id="19479" name="Text Box 47">
                  <a:extLst>
                    <a:ext uri="{FF2B5EF4-FFF2-40B4-BE49-F238E27FC236}">
                      <a16:creationId xmlns:a16="http://schemas.microsoft.com/office/drawing/2014/main" id="{B2C7037A-C43E-EF43-A268-DD6278B72280}"/>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139</a:t>
                  </a:r>
                  <a:endParaRPr lang="en-US" altLang="en-US" sz="1800" dirty="0">
                    <a:ea typeface="ＭＳ Ｐゴシック" panose="020B0600070205080204" pitchFamily="34" charset="-128"/>
                  </a:endParaRPr>
                </a:p>
              </p:txBody>
            </p:sp>
          </p:grpSp>
          <p:grpSp>
            <p:nvGrpSpPr>
              <p:cNvPr id="19464" name="Group 64">
                <a:extLst>
                  <a:ext uri="{FF2B5EF4-FFF2-40B4-BE49-F238E27FC236}">
                    <a16:creationId xmlns:a16="http://schemas.microsoft.com/office/drawing/2014/main" id="{721C80AF-A27B-6B49-8554-CB26863678E3}"/>
                  </a:ext>
                </a:extLst>
              </p:cNvPr>
              <p:cNvGrpSpPr>
                <a:grpSpLocks/>
              </p:cNvGrpSpPr>
              <p:nvPr/>
            </p:nvGrpSpPr>
            <p:grpSpPr bwMode="auto">
              <a:xfrm>
                <a:off x="2846" y="3671"/>
                <a:ext cx="2337" cy="213"/>
                <a:chOff x="2846" y="3671"/>
                <a:chExt cx="2337" cy="213"/>
              </a:xfrm>
            </p:grpSpPr>
            <p:grpSp>
              <p:nvGrpSpPr>
                <p:cNvPr id="19465" name="Group 65">
                  <a:extLst>
                    <a:ext uri="{FF2B5EF4-FFF2-40B4-BE49-F238E27FC236}">
                      <a16:creationId xmlns:a16="http://schemas.microsoft.com/office/drawing/2014/main" id="{2F2A6B5E-4563-3E4D-9C95-8F7116C852BE}"/>
                    </a:ext>
                  </a:extLst>
                </p:cNvPr>
                <p:cNvGrpSpPr>
                  <a:grpSpLocks/>
                </p:cNvGrpSpPr>
                <p:nvPr/>
              </p:nvGrpSpPr>
              <p:grpSpPr bwMode="auto">
                <a:xfrm>
                  <a:off x="2846" y="3671"/>
                  <a:ext cx="731" cy="213"/>
                  <a:chOff x="2846" y="3671"/>
                  <a:chExt cx="731" cy="213"/>
                </a:xfrm>
              </p:grpSpPr>
              <p:sp>
                <p:nvSpPr>
                  <p:cNvPr id="19472" name="Rectangle 66">
                    <a:extLst>
                      <a:ext uri="{FF2B5EF4-FFF2-40B4-BE49-F238E27FC236}">
                        <a16:creationId xmlns:a16="http://schemas.microsoft.com/office/drawing/2014/main" id="{B3F48BD0-F159-2A40-96F6-3D74D5540AA7}"/>
                      </a:ext>
                    </a:extLst>
                  </p:cNvPr>
                  <p:cNvSpPr>
                    <a:spLocks noChangeArrowheads="1"/>
                  </p:cNvSpPr>
                  <p:nvPr/>
                </p:nvSpPr>
                <p:spPr bwMode="auto">
                  <a:xfrm>
                    <a:off x="2846" y="3671"/>
                    <a:ext cx="731" cy="213"/>
                  </a:xfrm>
                  <a:prstGeom prst="rect">
                    <a:avLst/>
                  </a:prstGeom>
                  <a:solidFill>
                    <a:schemeClr val="bg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9473" name="Text Box 67">
                    <a:extLst>
                      <a:ext uri="{FF2B5EF4-FFF2-40B4-BE49-F238E27FC236}">
                        <a16:creationId xmlns:a16="http://schemas.microsoft.com/office/drawing/2014/main" id="{4C6EFB65-012E-944F-B8DD-14488F643D3E}"/>
                      </a:ext>
                    </a:extLst>
                  </p:cNvPr>
                  <p:cNvSpPr txBox="1">
                    <a:spLocks noChangeArrowheads="1"/>
                  </p:cNvSpPr>
                  <p:nvPr/>
                </p:nvSpPr>
                <p:spPr bwMode="auto">
                  <a:xfrm>
                    <a:off x="2936" y="3687"/>
                    <a:ext cx="550" cy="18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Table 4.9</a:t>
                    </a:r>
                  </a:p>
                </p:txBody>
              </p:sp>
            </p:grpSp>
            <p:grpSp>
              <p:nvGrpSpPr>
                <p:cNvPr id="19466" name="Group 68">
                  <a:extLst>
                    <a:ext uri="{FF2B5EF4-FFF2-40B4-BE49-F238E27FC236}">
                      <a16:creationId xmlns:a16="http://schemas.microsoft.com/office/drawing/2014/main" id="{BDBCDFD4-A710-3A40-BB86-6FB8161914EB}"/>
                    </a:ext>
                  </a:extLst>
                </p:cNvPr>
                <p:cNvGrpSpPr>
                  <a:grpSpLocks/>
                </p:cNvGrpSpPr>
                <p:nvPr/>
              </p:nvGrpSpPr>
              <p:grpSpPr bwMode="auto">
                <a:xfrm>
                  <a:off x="3649" y="3671"/>
                  <a:ext cx="731" cy="213"/>
                  <a:chOff x="3649" y="3671"/>
                  <a:chExt cx="731" cy="213"/>
                </a:xfrm>
              </p:grpSpPr>
              <p:sp>
                <p:nvSpPr>
                  <p:cNvPr id="19470" name="Rectangle 69">
                    <a:extLst>
                      <a:ext uri="{FF2B5EF4-FFF2-40B4-BE49-F238E27FC236}">
                        <a16:creationId xmlns:a16="http://schemas.microsoft.com/office/drawing/2014/main" id="{C19CB241-3F52-594F-BFD3-925701E60778}"/>
                      </a:ext>
                    </a:extLst>
                  </p:cNvPr>
                  <p:cNvSpPr>
                    <a:spLocks noChangeArrowheads="1"/>
                  </p:cNvSpPr>
                  <p:nvPr/>
                </p:nvSpPr>
                <p:spPr bwMode="auto">
                  <a:xfrm>
                    <a:off x="3649" y="3671"/>
                    <a:ext cx="731"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9471" name="Text Box 70">
                    <a:extLst>
                      <a:ext uri="{FF2B5EF4-FFF2-40B4-BE49-F238E27FC236}">
                        <a16:creationId xmlns:a16="http://schemas.microsoft.com/office/drawing/2014/main" id="{AAE9CE47-51AD-B344-8AD8-ADC9602FD1D0}"/>
                      </a:ext>
                    </a:extLst>
                  </p:cNvPr>
                  <p:cNvSpPr txBox="1">
                    <a:spLocks noChangeArrowheads="1"/>
                  </p:cNvSpPr>
                  <p:nvPr/>
                </p:nvSpPr>
                <p:spPr bwMode="auto">
                  <a:xfrm>
                    <a:off x="3739" y="3687"/>
                    <a:ext cx="521" cy="183"/>
                  </a:xfrm>
                  <a:prstGeom prst="rect">
                    <a:avLst/>
                  </a:prstGeom>
                  <a:solidFill>
                    <a:srgbClr val="CC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Table 45</a:t>
                    </a:r>
                  </a:p>
                </p:txBody>
              </p:sp>
            </p:grpSp>
            <p:grpSp>
              <p:nvGrpSpPr>
                <p:cNvPr id="19467" name="Group 71">
                  <a:extLst>
                    <a:ext uri="{FF2B5EF4-FFF2-40B4-BE49-F238E27FC236}">
                      <a16:creationId xmlns:a16="http://schemas.microsoft.com/office/drawing/2014/main" id="{E60609F6-0E69-5C4B-8B5E-E6864B37F01B}"/>
                    </a:ext>
                  </a:extLst>
                </p:cNvPr>
                <p:cNvGrpSpPr>
                  <a:grpSpLocks/>
                </p:cNvGrpSpPr>
                <p:nvPr/>
              </p:nvGrpSpPr>
              <p:grpSpPr bwMode="auto">
                <a:xfrm>
                  <a:off x="4452" y="3671"/>
                  <a:ext cx="731" cy="213"/>
                  <a:chOff x="4452" y="3671"/>
                  <a:chExt cx="731" cy="213"/>
                </a:xfrm>
              </p:grpSpPr>
              <p:sp>
                <p:nvSpPr>
                  <p:cNvPr id="19468" name="Rectangle 72">
                    <a:extLst>
                      <a:ext uri="{FF2B5EF4-FFF2-40B4-BE49-F238E27FC236}">
                        <a16:creationId xmlns:a16="http://schemas.microsoft.com/office/drawing/2014/main" id="{95721C3B-70A0-9346-8673-E47F152FB21C}"/>
                      </a:ext>
                    </a:extLst>
                  </p:cNvPr>
                  <p:cNvSpPr>
                    <a:spLocks noChangeArrowheads="1"/>
                  </p:cNvSpPr>
                  <p:nvPr/>
                </p:nvSpPr>
                <p:spPr bwMode="auto">
                  <a:xfrm>
                    <a:off x="4452" y="3671"/>
                    <a:ext cx="731"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9469" name="Text Box 73">
                    <a:extLst>
                      <a:ext uri="{FF2B5EF4-FFF2-40B4-BE49-F238E27FC236}">
                        <a16:creationId xmlns:a16="http://schemas.microsoft.com/office/drawing/2014/main" id="{C7F62B42-E6C5-0B48-8706-6BE708F6ECD9}"/>
                      </a:ext>
                    </a:extLst>
                  </p:cNvPr>
                  <p:cNvSpPr txBox="1">
                    <a:spLocks noChangeArrowheads="1"/>
                  </p:cNvSpPr>
                  <p:nvPr/>
                </p:nvSpPr>
                <p:spPr bwMode="auto">
                  <a:xfrm>
                    <a:off x="4546" y="3687"/>
                    <a:ext cx="550" cy="183"/>
                  </a:xfrm>
                  <a:prstGeom prst="rect">
                    <a:avLst/>
                  </a:prstGeom>
                  <a:solidFill>
                    <a:srgbClr val="FF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Table 4.5</a:t>
                    </a:r>
                  </a:p>
                </p:txBody>
              </p:sp>
            </p:grpSp>
          </p:grpSp>
        </p:grpSp>
      </p:grpSp>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Number Placeholder 5">
            <a:extLst>
              <a:ext uri="{FF2B5EF4-FFF2-40B4-BE49-F238E27FC236}">
                <a16:creationId xmlns:a16="http://schemas.microsoft.com/office/drawing/2014/main" id="{75B33D97-EC38-114D-A2D2-AFCEC423D4B4}"/>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C971BDBB-EE20-E343-BA85-068B26AFECC9}" type="slidenum">
              <a:rPr lang="en-US" altLang="en-US" sz="1400"/>
              <a:pPr>
                <a:spcBef>
                  <a:spcPct val="0"/>
                </a:spcBef>
                <a:buFontTx/>
                <a:buNone/>
              </a:pPr>
              <a:t>9</a:t>
            </a:fld>
            <a:endParaRPr lang="en-US" altLang="en-US" sz="1400" dirty="0"/>
          </a:p>
        </p:txBody>
      </p:sp>
      <p:grpSp>
        <p:nvGrpSpPr>
          <p:cNvPr id="21507" name="Group 26">
            <a:extLst>
              <a:ext uri="{FF2B5EF4-FFF2-40B4-BE49-F238E27FC236}">
                <a16:creationId xmlns:a16="http://schemas.microsoft.com/office/drawing/2014/main" id="{16F4636B-FB39-B842-9E9E-67DBB9FC872A}"/>
              </a:ext>
            </a:extLst>
          </p:cNvPr>
          <p:cNvGrpSpPr>
            <a:grpSpLocks/>
          </p:cNvGrpSpPr>
          <p:nvPr/>
        </p:nvGrpSpPr>
        <p:grpSpPr bwMode="auto">
          <a:xfrm>
            <a:off x="463550" y="446088"/>
            <a:ext cx="8229600" cy="5348292"/>
            <a:chOff x="292" y="281"/>
            <a:chExt cx="5184" cy="3369"/>
          </a:xfrm>
        </p:grpSpPr>
        <p:sp>
          <p:nvSpPr>
            <p:cNvPr id="21508" name="Rectangle 3">
              <a:extLst>
                <a:ext uri="{FF2B5EF4-FFF2-40B4-BE49-F238E27FC236}">
                  <a16:creationId xmlns:a16="http://schemas.microsoft.com/office/drawing/2014/main" id="{9F8BD414-E49E-9D4C-A147-D47A783925A3}"/>
                </a:ext>
              </a:extLst>
            </p:cNvPr>
            <p:cNvSpPr>
              <a:spLocks noChangeArrowheads="1"/>
            </p:cNvSpPr>
            <p:nvPr/>
          </p:nvSpPr>
          <p:spPr bwMode="auto">
            <a:xfrm>
              <a:off x="292"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Cardiac Muscle </a:t>
              </a:r>
              <a:r>
                <a:rPr lang="en-US" altLang="en-US" sz="2200" dirty="0">
                  <a:solidFill>
                    <a:srgbClr val="333333"/>
                  </a:solidFill>
                </a:rPr>
                <a:t>(continued)</a:t>
              </a:r>
              <a:endParaRPr lang="en-US" altLang="en-US" sz="2800" dirty="0">
                <a:solidFill>
                  <a:schemeClr val="tx2"/>
                </a:solidFill>
              </a:endParaRPr>
            </a:p>
          </p:txBody>
        </p:sp>
        <p:grpSp>
          <p:nvGrpSpPr>
            <p:cNvPr id="21509" name="Group 25">
              <a:extLst>
                <a:ext uri="{FF2B5EF4-FFF2-40B4-BE49-F238E27FC236}">
                  <a16:creationId xmlns:a16="http://schemas.microsoft.com/office/drawing/2014/main" id="{49F4DFC6-4746-934E-B47C-CFC03234C725}"/>
                </a:ext>
              </a:extLst>
            </p:cNvPr>
            <p:cNvGrpSpPr>
              <a:grpSpLocks/>
            </p:cNvGrpSpPr>
            <p:nvPr/>
          </p:nvGrpSpPr>
          <p:grpSpPr bwMode="auto">
            <a:xfrm>
              <a:off x="933" y="982"/>
              <a:ext cx="3815" cy="2668"/>
              <a:chOff x="933" y="982"/>
              <a:chExt cx="3815" cy="2668"/>
            </a:xfrm>
          </p:grpSpPr>
          <p:grpSp>
            <p:nvGrpSpPr>
              <p:cNvPr id="21510" name="Group 24">
                <a:extLst>
                  <a:ext uri="{FF2B5EF4-FFF2-40B4-BE49-F238E27FC236}">
                    <a16:creationId xmlns:a16="http://schemas.microsoft.com/office/drawing/2014/main" id="{A5EF8F70-0681-7143-982C-9767465D4912}"/>
                  </a:ext>
                </a:extLst>
              </p:cNvPr>
              <p:cNvGrpSpPr>
                <a:grpSpLocks/>
              </p:cNvGrpSpPr>
              <p:nvPr/>
            </p:nvGrpSpPr>
            <p:grpSpPr bwMode="auto">
              <a:xfrm>
                <a:off x="2882" y="2079"/>
                <a:ext cx="1866" cy="1571"/>
                <a:chOff x="2882" y="2079"/>
                <a:chExt cx="1866" cy="1571"/>
              </a:xfrm>
            </p:grpSpPr>
            <p:pic>
              <p:nvPicPr>
                <p:cNvPr id="21514" name="Picture 14" descr="750px-Glanzstreifen">
                  <a:extLst>
                    <a:ext uri="{FF2B5EF4-FFF2-40B4-BE49-F238E27FC236}">
                      <a16:creationId xmlns:a16="http://schemas.microsoft.com/office/drawing/2014/main" id="{8B5BCF50-2D33-EC4B-839D-B94C302219C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82" y="2079"/>
                  <a:ext cx="1792" cy="1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15" name="Text Box 15">
                  <a:extLst>
                    <a:ext uri="{FF2B5EF4-FFF2-40B4-BE49-F238E27FC236}">
                      <a16:creationId xmlns:a16="http://schemas.microsoft.com/office/drawing/2014/main" id="{9EDDD3A0-35F8-824F-A3F9-D586C80E16DE}"/>
                    </a:ext>
                  </a:extLst>
                </p:cNvPr>
                <p:cNvSpPr txBox="1">
                  <a:spLocks noChangeArrowheads="1"/>
                </p:cNvSpPr>
                <p:nvPr/>
              </p:nvSpPr>
              <p:spPr bwMode="auto">
                <a:xfrm>
                  <a:off x="3605" y="3485"/>
                  <a:ext cx="1143"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dirty="0"/>
                    <a:t>https://www.wikimedia.org</a:t>
                  </a:r>
                </a:p>
              </p:txBody>
            </p:sp>
          </p:grpSp>
          <p:grpSp>
            <p:nvGrpSpPr>
              <p:cNvPr id="21511" name="Group 20">
                <a:extLst>
                  <a:ext uri="{FF2B5EF4-FFF2-40B4-BE49-F238E27FC236}">
                    <a16:creationId xmlns:a16="http://schemas.microsoft.com/office/drawing/2014/main" id="{57CCB171-DEDC-E846-A85B-EDAB95A6204F}"/>
                  </a:ext>
                </a:extLst>
              </p:cNvPr>
              <p:cNvGrpSpPr>
                <a:grpSpLocks/>
              </p:cNvGrpSpPr>
              <p:nvPr/>
            </p:nvGrpSpPr>
            <p:grpSpPr bwMode="auto">
              <a:xfrm>
                <a:off x="933" y="982"/>
                <a:ext cx="1533" cy="1978"/>
                <a:chOff x="1009" y="982"/>
                <a:chExt cx="1533" cy="1978"/>
              </a:xfrm>
            </p:grpSpPr>
            <p:pic>
              <p:nvPicPr>
                <p:cNvPr id="21512" name="Picture 18" descr="0199210896">
                  <a:extLst>
                    <a:ext uri="{FF2B5EF4-FFF2-40B4-BE49-F238E27FC236}">
                      <a16:creationId xmlns:a16="http://schemas.microsoft.com/office/drawing/2014/main" id="{AB23750D-C911-9548-A417-09802443B96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75" y="982"/>
                  <a:ext cx="1467" cy="18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13" name="Text Box 19">
                  <a:extLst>
                    <a:ext uri="{FF2B5EF4-FFF2-40B4-BE49-F238E27FC236}">
                      <a16:creationId xmlns:a16="http://schemas.microsoft.com/office/drawing/2014/main" id="{5693DD1D-ED7D-AA4F-97DD-884B3B64084E}"/>
                    </a:ext>
                  </a:extLst>
                </p:cNvPr>
                <p:cNvSpPr txBox="1">
                  <a:spLocks noChangeArrowheads="1"/>
                </p:cNvSpPr>
                <p:nvPr/>
              </p:nvSpPr>
              <p:spPr bwMode="auto">
                <a:xfrm>
                  <a:off x="1009" y="2795"/>
                  <a:ext cx="1122"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dirty="0"/>
                    <a:t>https://www.answers.com</a:t>
                  </a:r>
                  <a:endParaRPr lang="en-US" altLang="en-US" sz="1800" dirty="0"/>
                </a:p>
              </p:txBody>
            </p:sp>
          </p:grpSp>
        </p:grpSp>
      </p:grpSp>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Number Placeholder 5">
            <a:extLst>
              <a:ext uri="{FF2B5EF4-FFF2-40B4-BE49-F238E27FC236}">
                <a16:creationId xmlns:a16="http://schemas.microsoft.com/office/drawing/2014/main" id="{DC35377F-375F-2442-8CB1-88ACB143EA70}"/>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E4BA3D72-0569-C441-A8CA-0268AACEC409}" type="slidenum">
              <a:rPr lang="en-US" altLang="en-US" sz="1400"/>
              <a:pPr>
                <a:spcBef>
                  <a:spcPct val="0"/>
                </a:spcBef>
                <a:buFontTx/>
                <a:buNone/>
              </a:pPr>
              <a:t>10</a:t>
            </a:fld>
            <a:endParaRPr lang="en-US" altLang="en-US" sz="1400" dirty="0"/>
          </a:p>
        </p:txBody>
      </p:sp>
      <p:grpSp>
        <p:nvGrpSpPr>
          <p:cNvPr id="23555" name="Group 1088">
            <a:extLst>
              <a:ext uri="{FF2B5EF4-FFF2-40B4-BE49-F238E27FC236}">
                <a16:creationId xmlns:a16="http://schemas.microsoft.com/office/drawing/2014/main" id="{B5F03B1E-1710-3A4F-A0FF-55F009AF3EA8}"/>
              </a:ext>
            </a:extLst>
          </p:cNvPr>
          <p:cNvGrpSpPr>
            <a:grpSpLocks/>
          </p:cNvGrpSpPr>
          <p:nvPr/>
        </p:nvGrpSpPr>
        <p:grpSpPr bwMode="auto">
          <a:xfrm>
            <a:off x="463550" y="446088"/>
            <a:ext cx="8229600" cy="5719762"/>
            <a:chOff x="292" y="281"/>
            <a:chExt cx="5184" cy="3603"/>
          </a:xfrm>
        </p:grpSpPr>
        <p:sp>
          <p:nvSpPr>
            <p:cNvPr id="23556" name="Rectangle 1027">
              <a:extLst>
                <a:ext uri="{FF2B5EF4-FFF2-40B4-BE49-F238E27FC236}">
                  <a16:creationId xmlns:a16="http://schemas.microsoft.com/office/drawing/2014/main" id="{60B06F21-B399-AE44-AC62-A0A567F30632}"/>
                </a:ext>
              </a:extLst>
            </p:cNvPr>
            <p:cNvSpPr>
              <a:spLocks noChangeArrowheads="1"/>
            </p:cNvSpPr>
            <p:nvPr/>
          </p:nvSpPr>
          <p:spPr bwMode="auto">
            <a:xfrm>
              <a:off x="292"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Cardiac Muscle </a:t>
              </a:r>
              <a:r>
                <a:rPr lang="en-US" altLang="en-US" sz="2200" dirty="0">
                  <a:solidFill>
                    <a:srgbClr val="333333"/>
                  </a:solidFill>
                </a:rPr>
                <a:t>(continued)</a:t>
              </a:r>
              <a:endParaRPr lang="en-US" altLang="en-US" sz="2800" dirty="0">
                <a:solidFill>
                  <a:schemeClr val="tx2"/>
                </a:solidFill>
              </a:endParaRPr>
            </a:p>
          </p:txBody>
        </p:sp>
        <p:sp>
          <p:nvSpPr>
            <p:cNvPr id="23557" name="Text Box 1028">
              <a:extLst>
                <a:ext uri="{FF2B5EF4-FFF2-40B4-BE49-F238E27FC236}">
                  <a16:creationId xmlns:a16="http://schemas.microsoft.com/office/drawing/2014/main" id="{A47A92EA-6019-E645-B439-9AAF33A0F18E}"/>
                </a:ext>
              </a:extLst>
            </p:cNvPr>
            <p:cNvSpPr txBox="1">
              <a:spLocks noChangeArrowheads="1"/>
            </p:cNvSpPr>
            <p:nvPr/>
          </p:nvSpPr>
          <p:spPr bwMode="auto">
            <a:xfrm>
              <a:off x="519" y="970"/>
              <a:ext cx="4816" cy="13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23888" indent="-166688">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Gap junctions enable the rapid conduction of muscle action potentials so that the cardiac muscle fibers in the atria and then in the ventricles contract in unison.</a:t>
              </a:r>
            </a:p>
            <a:p>
              <a:pPr eaLnBrk="1" hangingPunct="1">
                <a:lnSpc>
                  <a:spcPct val="85000"/>
                </a:lnSpc>
                <a:spcBef>
                  <a:spcPct val="0"/>
                </a:spcBef>
                <a:spcAft>
                  <a:spcPts val="900"/>
                </a:spcAft>
                <a:buSzPct val="80000"/>
              </a:pPr>
              <a:r>
                <a:rPr lang="en-US" altLang="en-US" sz="1800" dirty="0"/>
                <a:t>Intercalated discs, found only in cardiac muscle fibers, hold the heart muscle tissues together through the billions of contractions during a lifetime.</a:t>
              </a:r>
            </a:p>
            <a:p>
              <a:pPr eaLnBrk="1" hangingPunct="1">
                <a:lnSpc>
                  <a:spcPct val="85000"/>
                </a:lnSpc>
                <a:spcBef>
                  <a:spcPct val="0"/>
                </a:spcBef>
                <a:spcAft>
                  <a:spcPct val="50000"/>
                </a:spcAft>
                <a:buSzPct val="80000"/>
              </a:pPr>
              <a:r>
                <a:rPr lang="en-US" altLang="en-US" sz="1800" dirty="0"/>
                <a:t>These discs are thickenings of the sarcolemma that connect the ends of cardiac muscle fibers to each another. </a:t>
              </a:r>
            </a:p>
          </p:txBody>
        </p:sp>
        <p:grpSp>
          <p:nvGrpSpPr>
            <p:cNvPr id="23558" name="Group 1087">
              <a:extLst>
                <a:ext uri="{FF2B5EF4-FFF2-40B4-BE49-F238E27FC236}">
                  <a16:creationId xmlns:a16="http://schemas.microsoft.com/office/drawing/2014/main" id="{90AF261C-583B-AF4B-9A58-1F5ABF4BB250}"/>
                </a:ext>
              </a:extLst>
            </p:cNvPr>
            <p:cNvGrpSpPr>
              <a:grpSpLocks/>
            </p:cNvGrpSpPr>
            <p:nvPr/>
          </p:nvGrpSpPr>
          <p:grpSpPr bwMode="auto">
            <a:xfrm>
              <a:off x="582" y="3671"/>
              <a:ext cx="4601" cy="213"/>
              <a:chOff x="582" y="3671"/>
              <a:chExt cx="4601" cy="213"/>
            </a:xfrm>
          </p:grpSpPr>
          <p:grpSp>
            <p:nvGrpSpPr>
              <p:cNvPr id="23559" name="Group 1054">
                <a:extLst>
                  <a:ext uri="{FF2B5EF4-FFF2-40B4-BE49-F238E27FC236}">
                    <a16:creationId xmlns:a16="http://schemas.microsoft.com/office/drawing/2014/main" id="{6A5014B8-3D6E-BE46-AE27-EFCE31624BF6}"/>
                  </a:ext>
                </a:extLst>
              </p:cNvPr>
              <p:cNvGrpSpPr>
                <a:grpSpLocks/>
              </p:cNvGrpSpPr>
              <p:nvPr/>
            </p:nvGrpSpPr>
            <p:grpSpPr bwMode="auto">
              <a:xfrm>
                <a:off x="582" y="3671"/>
                <a:ext cx="1990" cy="213"/>
                <a:chOff x="582" y="3671"/>
                <a:chExt cx="1990" cy="213"/>
              </a:xfrm>
            </p:grpSpPr>
            <p:sp>
              <p:nvSpPr>
                <p:cNvPr id="23570" name="Rectangle 1055">
                  <a:extLst>
                    <a:ext uri="{FF2B5EF4-FFF2-40B4-BE49-F238E27FC236}">
                      <a16:creationId xmlns:a16="http://schemas.microsoft.com/office/drawing/2014/main" id="{571B851B-2418-354F-93C1-510F6620CE19}"/>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3571" name="Rectangle 1056">
                  <a:extLst>
                    <a:ext uri="{FF2B5EF4-FFF2-40B4-BE49-F238E27FC236}">
                      <a16:creationId xmlns:a16="http://schemas.microsoft.com/office/drawing/2014/main" id="{3E3D827F-56F6-1D46-ADF3-3F1AF8248962}"/>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3572" name="Rectangle 1057">
                  <a:extLst>
                    <a:ext uri="{FF2B5EF4-FFF2-40B4-BE49-F238E27FC236}">
                      <a16:creationId xmlns:a16="http://schemas.microsoft.com/office/drawing/2014/main" id="{6A7EEE4C-AC2E-F74D-94A0-EFF2C5B6EEF5}"/>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3573" name="Text Box 1058">
                  <a:extLst>
                    <a:ext uri="{FF2B5EF4-FFF2-40B4-BE49-F238E27FC236}">
                      <a16:creationId xmlns:a16="http://schemas.microsoft.com/office/drawing/2014/main" id="{77841A0A-2789-A04D-BED1-242902D31E33}"/>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134</a:t>
                  </a:r>
                  <a:endParaRPr lang="en-US" altLang="en-US" sz="1800" dirty="0">
                    <a:ea typeface="ＭＳ Ｐゴシック" panose="020B0600070205080204" pitchFamily="34" charset="-128"/>
                  </a:endParaRPr>
                </a:p>
              </p:txBody>
            </p:sp>
            <p:sp>
              <p:nvSpPr>
                <p:cNvPr id="23574" name="Text Box 1059">
                  <a:extLst>
                    <a:ext uri="{FF2B5EF4-FFF2-40B4-BE49-F238E27FC236}">
                      <a16:creationId xmlns:a16="http://schemas.microsoft.com/office/drawing/2014/main" id="{CE38B3B9-D2AA-7F46-B462-720C30738DB8}"/>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143</a:t>
                  </a:r>
                  <a:endParaRPr lang="en-US" altLang="en-US" sz="1800" dirty="0">
                    <a:ea typeface="ＭＳ Ｐゴシック" panose="020B0600070205080204" pitchFamily="34" charset="-128"/>
                  </a:endParaRPr>
                </a:p>
              </p:txBody>
            </p:sp>
            <p:sp>
              <p:nvSpPr>
                <p:cNvPr id="23575" name="Text Box 1060">
                  <a:extLst>
                    <a:ext uri="{FF2B5EF4-FFF2-40B4-BE49-F238E27FC236}">
                      <a16:creationId xmlns:a16="http://schemas.microsoft.com/office/drawing/2014/main" id="{DDC64CB6-AE59-054E-946E-D79B1BC8E281}"/>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139</a:t>
                  </a:r>
                  <a:endParaRPr lang="en-US" altLang="en-US" sz="1800" dirty="0">
                    <a:ea typeface="ＭＳ Ｐゴシック" panose="020B0600070205080204" pitchFamily="34" charset="-128"/>
                  </a:endParaRPr>
                </a:p>
              </p:txBody>
            </p:sp>
          </p:grpSp>
          <p:grpSp>
            <p:nvGrpSpPr>
              <p:cNvPr id="23560" name="Group 1077">
                <a:extLst>
                  <a:ext uri="{FF2B5EF4-FFF2-40B4-BE49-F238E27FC236}">
                    <a16:creationId xmlns:a16="http://schemas.microsoft.com/office/drawing/2014/main" id="{1A57FD53-62CD-6841-AEEC-725908D5B49A}"/>
                  </a:ext>
                </a:extLst>
              </p:cNvPr>
              <p:cNvGrpSpPr>
                <a:grpSpLocks/>
              </p:cNvGrpSpPr>
              <p:nvPr/>
            </p:nvGrpSpPr>
            <p:grpSpPr bwMode="auto">
              <a:xfrm>
                <a:off x="2846" y="3671"/>
                <a:ext cx="2337" cy="213"/>
                <a:chOff x="2846" y="3671"/>
                <a:chExt cx="2337" cy="213"/>
              </a:xfrm>
            </p:grpSpPr>
            <p:grpSp>
              <p:nvGrpSpPr>
                <p:cNvPr id="23561" name="Group 1078">
                  <a:extLst>
                    <a:ext uri="{FF2B5EF4-FFF2-40B4-BE49-F238E27FC236}">
                      <a16:creationId xmlns:a16="http://schemas.microsoft.com/office/drawing/2014/main" id="{ED99CB96-1379-0746-AD63-728973440BA8}"/>
                    </a:ext>
                  </a:extLst>
                </p:cNvPr>
                <p:cNvGrpSpPr>
                  <a:grpSpLocks/>
                </p:cNvGrpSpPr>
                <p:nvPr/>
              </p:nvGrpSpPr>
              <p:grpSpPr bwMode="auto">
                <a:xfrm>
                  <a:off x="2846" y="3671"/>
                  <a:ext cx="731" cy="213"/>
                  <a:chOff x="2846" y="3671"/>
                  <a:chExt cx="731" cy="213"/>
                </a:xfrm>
              </p:grpSpPr>
              <p:sp>
                <p:nvSpPr>
                  <p:cNvPr id="23568" name="Rectangle 1079">
                    <a:extLst>
                      <a:ext uri="{FF2B5EF4-FFF2-40B4-BE49-F238E27FC236}">
                        <a16:creationId xmlns:a16="http://schemas.microsoft.com/office/drawing/2014/main" id="{35630AC9-7DF0-A449-8DEA-48651D844978}"/>
                      </a:ext>
                    </a:extLst>
                  </p:cNvPr>
                  <p:cNvSpPr>
                    <a:spLocks noChangeArrowheads="1"/>
                  </p:cNvSpPr>
                  <p:nvPr/>
                </p:nvSpPr>
                <p:spPr bwMode="auto">
                  <a:xfrm>
                    <a:off x="2846" y="3671"/>
                    <a:ext cx="731" cy="213"/>
                  </a:xfrm>
                  <a:prstGeom prst="rect">
                    <a:avLst/>
                  </a:prstGeom>
                  <a:solidFill>
                    <a:schemeClr val="bg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3569" name="Text Box 1080">
                    <a:extLst>
                      <a:ext uri="{FF2B5EF4-FFF2-40B4-BE49-F238E27FC236}">
                        <a16:creationId xmlns:a16="http://schemas.microsoft.com/office/drawing/2014/main" id="{1F1D670C-5039-B340-A572-553CB8E0B64F}"/>
                      </a:ext>
                    </a:extLst>
                  </p:cNvPr>
                  <p:cNvSpPr txBox="1">
                    <a:spLocks noChangeArrowheads="1"/>
                  </p:cNvSpPr>
                  <p:nvPr/>
                </p:nvSpPr>
                <p:spPr bwMode="auto">
                  <a:xfrm>
                    <a:off x="2936" y="3687"/>
                    <a:ext cx="550" cy="18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Table 4.9</a:t>
                    </a:r>
                  </a:p>
                </p:txBody>
              </p:sp>
            </p:grpSp>
            <p:grpSp>
              <p:nvGrpSpPr>
                <p:cNvPr id="23562" name="Group 1081">
                  <a:extLst>
                    <a:ext uri="{FF2B5EF4-FFF2-40B4-BE49-F238E27FC236}">
                      <a16:creationId xmlns:a16="http://schemas.microsoft.com/office/drawing/2014/main" id="{447FF356-BA4C-A843-BD39-9CD4130D027F}"/>
                    </a:ext>
                  </a:extLst>
                </p:cNvPr>
                <p:cNvGrpSpPr>
                  <a:grpSpLocks/>
                </p:cNvGrpSpPr>
                <p:nvPr/>
              </p:nvGrpSpPr>
              <p:grpSpPr bwMode="auto">
                <a:xfrm>
                  <a:off x="3649" y="3671"/>
                  <a:ext cx="731" cy="213"/>
                  <a:chOff x="3649" y="3671"/>
                  <a:chExt cx="731" cy="213"/>
                </a:xfrm>
              </p:grpSpPr>
              <p:sp>
                <p:nvSpPr>
                  <p:cNvPr id="23566" name="Rectangle 1082">
                    <a:extLst>
                      <a:ext uri="{FF2B5EF4-FFF2-40B4-BE49-F238E27FC236}">
                        <a16:creationId xmlns:a16="http://schemas.microsoft.com/office/drawing/2014/main" id="{8C6AE4DD-1713-3049-BF64-4C15692CC033}"/>
                      </a:ext>
                    </a:extLst>
                  </p:cNvPr>
                  <p:cNvSpPr>
                    <a:spLocks noChangeArrowheads="1"/>
                  </p:cNvSpPr>
                  <p:nvPr/>
                </p:nvSpPr>
                <p:spPr bwMode="auto">
                  <a:xfrm>
                    <a:off x="3649" y="3671"/>
                    <a:ext cx="731"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3567" name="Text Box 1083">
                    <a:extLst>
                      <a:ext uri="{FF2B5EF4-FFF2-40B4-BE49-F238E27FC236}">
                        <a16:creationId xmlns:a16="http://schemas.microsoft.com/office/drawing/2014/main" id="{334962FF-AC0D-EC43-83C6-13E03AD0B7D8}"/>
                      </a:ext>
                    </a:extLst>
                  </p:cNvPr>
                  <p:cNvSpPr txBox="1">
                    <a:spLocks noChangeArrowheads="1"/>
                  </p:cNvSpPr>
                  <p:nvPr/>
                </p:nvSpPr>
                <p:spPr bwMode="auto">
                  <a:xfrm>
                    <a:off x="3739" y="3687"/>
                    <a:ext cx="550" cy="183"/>
                  </a:xfrm>
                  <a:prstGeom prst="rect">
                    <a:avLst/>
                  </a:prstGeom>
                  <a:solidFill>
                    <a:srgbClr val="CC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Table 4.5</a:t>
                    </a:r>
                  </a:p>
                </p:txBody>
              </p:sp>
            </p:grpSp>
            <p:grpSp>
              <p:nvGrpSpPr>
                <p:cNvPr id="23563" name="Group 1084">
                  <a:extLst>
                    <a:ext uri="{FF2B5EF4-FFF2-40B4-BE49-F238E27FC236}">
                      <a16:creationId xmlns:a16="http://schemas.microsoft.com/office/drawing/2014/main" id="{37A690E9-3E71-3946-9104-37E257B249B2}"/>
                    </a:ext>
                  </a:extLst>
                </p:cNvPr>
                <p:cNvGrpSpPr>
                  <a:grpSpLocks/>
                </p:cNvGrpSpPr>
                <p:nvPr/>
              </p:nvGrpSpPr>
              <p:grpSpPr bwMode="auto">
                <a:xfrm>
                  <a:off x="4452" y="3671"/>
                  <a:ext cx="731" cy="213"/>
                  <a:chOff x="4452" y="3671"/>
                  <a:chExt cx="731" cy="213"/>
                </a:xfrm>
              </p:grpSpPr>
              <p:sp>
                <p:nvSpPr>
                  <p:cNvPr id="23564" name="Rectangle 1085">
                    <a:extLst>
                      <a:ext uri="{FF2B5EF4-FFF2-40B4-BE49-F238E27FC236}">
                        <a16:creationId xmlns:a16="http://schemas.microsoft.com/office/drawing/2014/main" id="{356CE563-7ECA-7C4C-84DD-DD8461688234}"/>
                      </a:ext>
                    </a:extLst>
                  </p:cNvPr>
                  <p:cNvSpPr>
                    <a:spLocks noChangeArrowheads="1"/>
                  </p:cNvSpPr>
                  <p:nvPr/>
                </p:nvSpPr>
                <p:spPr bwMode="auto">
                  <a:xfrm>
                    <a:off x="4452" y="3671"/>
                    <a:ext cx="731"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3565" name="Text Box 1086">
                    <a:extLst>
                      <a:ext uri="{FF2B5EF4-FFF2-40B4-BE49-F238E27FC236}">
                        <a16:creationId xmlns:a16="http://schemas.microsoft.com/office/drawing/2014/main" id="{57F29A71-EBE8-CF40-BE46-00E77702A5BE}"/>
                      </a:ext>
                    </a:extLst>
                  </p:cNvPr>
                  <p:cNvSpPr txBox="1">
                    <a:spLocks noChangeArrowheads="1"/>
                  </p:cNvSpPr>
                  <p:nvPr/>
                </p:nvSpPr>
                <p:spPr bwMode="auto">
                  <a:xfrm>
                    <a:off x="4546" y="3687"/>
                    <a:ext cx="550" cy="183"/>
                  </a:xfrm>
                  <a:prstGeom prst="rect">
                    <a:avLst/>
                  </a:prstGeom>
                  <a:solidFill>
                    <a:srgbClr val="FF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Table 4.5</a:t>
                    </a:r>
                  </a:p>
                </p:txBody>
              </p:sp>
            </p:grpSp>
          </p:grpSp>
        </p:grpSp>
      </p:grpSp>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Number Placeholder 5">
            <a:extLst>
              <a:ext uri="{FF2B5EF4-FFF2-40B4-BE49-F238E27FC236}">
                <a16:creationId xmlns:a16="http://schemas.microsoft.com/office/drawing/2014/main" id="{773C1844-FC9A-2848-88EE-CB79232B5C96}"/>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2676AB40-FE96-F64D-90F6-3763CB0F8160}" type="slidenum">
              <a:rPr lang="en-US" altLang="en-US" sz="1400"/>
              <a:pPr>
                <a:spcBef>
                  <a:spcPct val="0"/>
                </a:spcBef>
                <a:buFontTx/>
                <a:buNone/>
              </a:pPr>
              <a:t>11</a:t>
            </a:fld>
            <a:endParaRPr lang="en-US" altLang="en-US" sz="1400" dirty="0"/>
          </a:p>
        </p:txBody>
      </p:sp>
      <p:grpSp>
        <p:nvGrpSpPr>
          <p:cNvPr id="25603" name="Group 70">
            <a:extLst>
              <a:ext uri="{FF2B5EF4-FFF2-40B4-BE49-F238E27FC236}">
                <a16:creationId xmlns:a16="http://schemas.microsoft.com/office/drawing/2014/main" id="{48630F18-31FF-F647-A8C7-6ACBFF5E9A15}"/>
              </a:ext>
            </a:extLst>
          </p:cNvPr>
          <p:cNvGrpSpPr>
            <a:grpSpLocks/>
          </p:cNvGrpSpPr>
          <p:nvPr/>
        </p:nvGrpSpPr>
        <p:grpSpPr bwMode="auto">
          <a:xfrm>
            <a:off x="463550" y="446088"/>
            <a:ext cx="8229600" cy="5719762"/>
            <a:chOff x="292" y="281"/>
            <a:chExt cx="5184" cy="3603"/>
          </a:xfrm>
        </p:grpSpPr>
        <p:sp>
          <p:nvSpPr>
            <p:cNvPr id="25604" name="Rectangle 2">
              <a:extLst>
                <a:ext uri="{FF2B5EF4-FFF2-40B4-BE49-F238E27FC236}">
                  <a16:creationId xmlns:a16="http://schemas.microsoft.com/office/drawing/2014/main" id="{BD4A4025-94A8-3245-8A99-E4BB3FC418F3}"/>
                </a:ext>
              </a:extLst>
            </p:cNvPr>
            <p:cNvSpPr>
              <a:spLocks noChangeArrowheads="1"/>
            </p:cNvSpPr>
            <p:nvPr/>
          </p:nvSpPr>
          <p:spPr bwMode="auto">
            <a:xfrm>
              <a:off x="292"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Smooth Muscle</a:t>
              </a:r>
              <a:endParaRPr lang="en-US" altLang="en-US" sz="2800" dirty="0">
                <a:solidFill>
                  <a:schemeClr val="tx2"/>
                </a:solidFill>
              </a:endParaRPr>
            </a:p>
          </p:txBody>
        </p:sp>
        <p:sp>
          <p:nvSpPr>
            <p:cNvPr id="25605" name="Text Box 3">
              <a:extLst>
                <a:ext uri="{FF2B5EF4-FFF2-40B4-BE49-F238E27FC236}">
                  <a16:creationId xmlns:a16="http://schemas.microsoft.com/office/drawing/2014/main" id="{8EE87AEC-D6D5-9744-B814-1D30528BC795}"/>
                </a:ext>
              </a:extLst>
            </p:cNvPr>
            <p:cNvSpPr txBox="1">
              <a:spLocks noChangeArrowheads="1"/>
            </p:cNvSpPr>
            <p:nvPr/>
          </p:nvSpPr>
          <p:spPr bwMode="auto">
            <a:xfrm>
              <a:off x="519" y="971"/>
              <a:ext cx="4855" cy="16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Smooth muscle tissue is found in the walls of hollow internal structures and the iris of the eye.</a:t>
              </a:r>
            </a:p>
            <a:p>
              <a:pPr eaLnBrk="1" hangingPunct="1">
                <a:lnSpc>
                  <a:spcPct val="85000"/>
                </a:lnSpc>
                <a:spcBef>
                  <a:spcPct val="0"/>
                </a:spcBef>
                <a:spcAft>
                  <a:spcPts val="900"/>
                </a:spcAft>
                <a:buSzPct val="80000"/>
              </a:pPr>
              <a:r>
                <a:rPr lang="en-US" altLang="en-US" sz="1800" dirty="0"/>
                <a:t>Internal structures include the blood vessels, airways, lower two-thirds of the esophagus, stomach, intestines, gall bladder, and urinary bladder.</a:t>
              </a:r>
            </a:p>
            <a:p>
              <a:pPr eaLnBrk="1" hangingPunct="1">
                <a:lnSpc>
                  <a:spcPct val="85000"/>
                </a:lnSpc>
                <a:spcBef>
                  <a:spcPct val="0"/>
                </a:spcBef>
                <a:spcAft>
                  <a:spcPts val="900"/>
                </a:spcAft>
                <a:buSzPct val="80000"/>
              </a:pPr>
              <a:r>
                <a:rPr lang="en-US" altLang="en-US" sz="1800" dirty="0"/>
                <a:t>The tissue is not striated; therefore, the term, “smooth” is used for this type of muscle.</a:t>
              </a:r>
            </a:p>
            <a:p>
              <a:pPr eaLnBrk="1" hangingPunct="1">
                <a:lnSpc>
                  <a:spcPct val="85000"/>
                </a:lnSpc>
                <a:spcBef>
                  <a:spcPct val="0"/>
                </a:spcBef>
                <a:spcAft>
                  <a:spcPct val="50000"/>
                </a:spcAft>
                <a:buSzPct val="80000"/>
              </a:pPr>
              <a:r>
                <a:rPr lang="en-US" altLang="en-US" sz="1800" dirty="0"/>
                <a:t>Smooth muscle activity is usually involuntary, although there are some exceptions, as discussed during the learning module on the autonomic nervous system.</a:t>
              </a:r>
            </a:p>
          </p:txBody>
        </p:sp>
        <p:grpSp>
          <p:nvGrpSpPr>
            <p:cNvPr id="25606" name="Group 69">
              <a:extLst>
                <a:ext uri="{FF2B5EF4-FFF2-40B4-BE49-F238E27FC236}">
                  <a16:creationId xmlns:a16="http://schemas.microsoft.com/office/drawing/2014/main" id="{E19D634F-01A0-6E46-B9DE-697FF312D2BF}"/>
                </a:ext>
              </a:extLst>
            </p:cNvPr>
            <p:cNvGrpSpPr>
              <a:grpSpLocks/>
            </p:cNvGrpSpPr>
            <p:nvPr/>
          </p:nvGrpSpPr>
          <p:grpSpPr bwMode="auto">
            <a:xfrm>
              <a:off x="582" y="3671"/>
              <a:ext cx="4601" cy="213"/>
              <a:chOff x="582" y="3671"/>
              <a:chExt cx="4601" cy="213"/>
            </a:xfrm>
          </p:grpSpPr>
          <p:grpSp>
            <p:nvGrpSpPr>
              <p:cNvPr id="25607" name="Group 38">
                <a:extLst>
                  <a:ext uri="{FF2B5EF4-FFF2-40B4-BE49-F238E27FC236}">
                    <a16:creationId xmlns:a16="http://schemas.microsoft.com/office/drawing/2014/main" id="{6C6412BB-A938-0644-BC96-67127A3F087E}"/>
                  </a:ext>
                </a:extLst>
              </p:cNvPr>
              <p:cNvGrpSpPr>
                <a:grpSpLocks/>
              </p:cNvGrpSpPr>
              <p:nvPr/>
            </p:nvGrpSpPr>
            <p:grpSpPr bwMode="auto">
              <a:xfrm>
                <a:off x="582" y="3671"/>
                <a:ext cx="1990" cy="213"/>
                <a:chOff x="582" y="3671"/>
                <a:chExt cx="1990" cy="213"/>
              </a:xfrm>
            </p:grpSpPr>
            <p:sp>
              <p:nvSpPr>
                <p:cNvPr id="25618" name="Rectangle 39">
                  <a:extLst>
                    <a:ext uri="{FF2B5EF4-FFF2-40B4-BE49-F238E27FC236}">
                      <a16:creationId xmlns:a16="http://schemas.microsoft.com/office/drawing/2014/main" id="{3FC215F8-71C7-924E-837B-2A2A31868DE1}"/>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5619" name="Rectangle 40">
                  <a:extLst>
                    <a:ext uri="{FF2B5EF4-FFF2-40B4-BE49-F238E27FC236}">
                      <a16:creationId xmlns:a16="http://schemas.microsoft.com/office/drawing/2014/main" id="{34C56B49-1D92-3147-A9CB-2CEA6489C199}"/>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5620" name="Rectangle 41">
                  <a:extLst>
                    <a:ext uri="{FF2B5EF4-FFF2-40B4-BE49-F238E27FC236}">
                      <a16:creationId xmlns:a16="http://schemas.microsoft.com/office/drawing/2014/main" id="{DF16C50A-922D-B34F-B667-D8DDE58F5B48}"/>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5621" name="Text Box 42">
                  <a:extLst>
                    <a:ext uri="{FF2B5EF4-FFF2-40B4-BE49-F238E27FC236}">
                      <a16:creationId xmlns:a16="http://schemas.microsoft.com/office/drawing/2014/main" id="{77EF3723-E609-A747-9F0F-9F591AD7778A}"/>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134</a:t>
                  </a:r>
                  <a:endParaRPr lang="en-US" altLang="en-US" sz="1800" dirty="0">
                    <a:ea typeface="ＭＳ Ｐゴシック" panose="020B0600070205080204" pitchFamily="34" charset="-128"/>
                  </a:endParaRPr>
                </a:p>
              </p:txBody>
            </p:sp>
            <p:sp>
              <p:nvSpPr>
                <p:cNvPr id="25622" name="Text Box 43">
                  <a:extLst>
                    <a:ext uri="{FF2B5EF4-FFF2-40B4-BE49-F238E27FC236}">
                      <a16:creationId xmlns:a16="http://schemas.microsoft.com/office/drawing/2014/main" id="{CA876FD1-91D5-A147-9D19-11B8BD21C9E3}"/>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143</a:t>
                  </a:r>
                  <a:endParaRPr lang="en-US" altLang="en-US" sz="1800" dirty="0">
                    <a:ea typeface="ＭＳ Ｐゴシック" panose="020B0600070205080204" pitchFamily="34" charset="-128"/>
                  </a:endParaRPr>
                </a:p>
              </p:txBody>
            </p:sp>
            <p:sp>
              <p:nvSpPr>
                <p:cNvPr id="25623" name="Text Box 44">
                  <a:extLst>
                    <a:ext uri="{FF2B5EF4-FFF2-40B4-BE49-F238E27FC236}">
                      <a16:creationId xmlns:a16="http://schemas.microsoft.com/office/drawing/2014/main" id="{5D35DBC8-7EB4-6A42-9B42-FF0A638A694F}"/>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139</a:t>
                  </a:r>
                  <a:endParaRPr lang="en-US" altLang="en-US" sz="1800" dirty="0">
                    <a:ea typeface="ＭＳ Ｐゴシック" panose="020B0600070205080204" pitchFamily="34" charset="-128"/>
                  </a:endParaRPr>
                </a:p>
              </p:txBody>
            </p:sp>
          </p:grpSp>
          <p:grpSp>
            <p:nvGrpSpPr>
              <p:cNvPr id="25608" name="Group 59">
                <a:extLst>
                  <a:ext uri="{FF2B5EF4-FFF2-40B4-BE49-F238E27FC236}">
                    <a16:creationId xmlns:a16="http://schemas.microsoft.com/office/drawing/2014/main" id="{27001FDB-1A86-1240-99EC-07D22942EF61}"/>
                  </a:ext>
                </a:extLst>
              </p:cNvPr>
              <p:cNvGrpSpPr>
                <a:grpSpLocks/>
              </p:cNvGrpSpPr>
              <p:nvPr/>
            </p:nvGrpSpPr>
            <p:grpSpPr bwMode="auto">
              <a:xfrm>
                <a:off x="2846" y="3671"/>
                <a:ext cx="2337" cy="213"/>
                <a:chOff x="2846" y="3671"/>
                <a:chExt cx="2337" cy="213"/>
              </a:xfrm>
            </p:grpSpPr>
            <p:grpSp>
              <p:nvGrpSpPr>
                <p:cNvPr id="25609" name="Group 60">
                  <a:extLst>
                    <a:ext uri="{FF2B5EF4-FFF2-40B4-BE49-F238E27FC236}">
                      <a16:creationId xmlns:a16="http://schemas.microsoft.com/office/drawing/2014/main" id="{6831DFFF-E104-494E-82B6-51EC345DE8B3}"/>
                    </a:ext>
                  </a:extLst>
                </p:cNvPr>
                <p:cNvGrpSpPr>
                  <a:grpSpLocks/>
                </p:cNvGrpSpPr>
                <p:nvPr/>
              </p:nvGrpSpPr>
              <p:grpSpPr bwMode="auto">
                <a:xfrm>
                  <a:off x="2846" y="3671"/>
                  <a:ext cx="731" cy="213"/>
                  <a:chOff x="2846" y="3671"/>
                  <a:chExt cx="731" cy="213"/>
                </a:xfrm>
              </p:grpSpPr>
              <p:sp>
                <p:nvSpPr>
                  <p:cNvPr id="25616" name="Rectangle 61">
                    <a:extLst>
                      <a:ext uri="{FF2B5EF4-FFF2-40B4-BE49-F238E27FC236}">
                        <a16:creationId xmlns:a16="http://schemas.microsoft.com/office/drawing/2014/main" id="{3D9DE66C-BE6A-574B-8B84-4002D0BF07E5}"/>
                      </a:ext>
                    </a:extLst>
                  </p:cNvPr>
                  <p:cNvSpPr>
                    <a:spLocks noChangeArrowheads="1"/>
                  </p:cNvSpPr>
                  <p:nvPr/>
                </p:nvSpPr>
                <p:spPr bwMode="auto">
                  <a:xfrm>
                    <a:off x="2846" y="3671"/>
                    <a:ext cx="731" cy="213"/>
                  </a:xfrm>
                  <a:prstGeom prst="rect">
                    <a:avLst/>
                  </a:prstGeom>
                  <a:solidFill>
                    <a:schemeClr val="bg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5617" name="Text Box 62">
                    <a:extLst>
                      <a:ext uri="{FF2B5EF4-FFF2-40B4-BE49-F238E27FC236}">
                        <a16:creationId xmlns:a16="http://schemas.microsoft.com/office/drawing/2014/main" id="{BC46933D-38E7-374C-8622-8574720C05E4}"/>
                      </a:ext>
                    </a:extLst>
                  </p:cNvPr>
                  <p:cNvSpPr txBox="1">
                    <a:spLocks noChangeArrowheads="1"/>
                  </p:cNvSpPr>
                  <p:nvPr/>
                </p:nvSpPr>
                <p:spPr bwMode="auto">
                  <a:xfrm>
                    <a:off x="2936" y="3687"/>
                    <a:ext cx="550" cy="18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Table 4.9</a:t>
                    </a:r>
                  </a:p>
                </p:txBody>
              </p:sp>
            </p:grpSp>
            <p:grpSp>
              <p:nvGrpSpPr>
                <p:cNvPr id="25610" name="Group 63">
                  <a:extLst>
                    <a:ext uri="{FF2B5EF4-FFF2-40B4-BE49-F238E27FC236}">
                      <a16:creationId xmlns:a16="http://schemas.microsoft.com/office/drawing/2014/main" id="{98D6420E-816A-8C47-A9B7-7AC07A86563C}"/>
                    </a:ext>
                  </a:extLst>
                </p:cNvPr>
                <p:cNvGrpSpPr>
                  <a:grpSpLocks/>
                </p:cNvGrpSpPr>
                <p:nvPr/>
              </p:nvGrpSpPr>
              <p:grpSpPr bwMode="auto">
                <a:xfrm>
                  <a:off x="3649" y="3671"/>
                  <a:ext cx="731" cy="213"/>
                  <a:chOff x="3649" y="3671"/>
                  <a:chExt cx="731" cy="213"/>
                </a:xfrm>
              </p:grpSpPr>
              <p:sp>
                <p:nvSpPr>
                  <p:cNvPr id="25614" name="Rectangle 64">
                    <a:extLst>
                      <a:ext uri="{FF2B5EF4-FFF2-40B4-BE49-F238E27FC236}">
                        <a16:creationId xmlns:a16="http://schemas.microsoft.com/office/drawing/2014/main" id="{5EDC8785-5CC2-794D-A645-62EBEF54DF57}"/>
                      </a:ext>
                    </a:extLst>
                  </p:cNvPr>
                  <p:cNvSpPr>
                    <a:spLocks noChangeArrowheads="1"/>
                  </p:cNvSpPr>
                  <p:nvPr/>
                </p:nvSpPr>
                <p:spPr bwMode="auto">
                  <a:xfrm>
                    <a:off x="3649" y="3671"/>
                    <a:ext cx="731"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5615" name="Text Box 65">
                    <a:extLst>
                      <a:ext uri="{FF2B5EF4-FFF2-40B4-BE49-F238E27FC236}">
                        <a16:creationId xmlns:a16="http://schemas.microsoft.com/office/drawing/2014/main" id="{1EDF176D-D6C8-6646-A0FD-F605A5FC730B}"/>
                      </a:ext>
                    </a:extLst>
                  </p:cNvPr>
                  <p:cNvSpPr txBox="1">
                    <a:spLocks noChangeArrowheads="1"/>
                  </p:cNvSpPr>
                  <p:nvPr/>
                </p:nvSpPr>
                <p:spPr bwMode="auto">
                  <a:xfrm>
                    <a:off x="3739" y="3687"/>
                    <a:ext cx="550" cy="183"/>
                  </a:xfrm>
                  <a:prstGeom prst="rect">
                    <a:avLst/>
                  </a:prstGeom>
                  <a:solidFill>
                    <a:srgbClr val="CC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Table 4.5</a:t>
                    </a:r>
                  </a:p>
                </p:txBody>
              </p:sp>
            </p:grpSp>
            <p:grpSp>
              <p:nvGrpSpPr>
                <p:cNvPr id="25611" name="Group 66">
                  <a:extLst>
                    <a:ext uri="{FF2B5EF4-FFF2-40B4-BE49-F238E27FC236}">
                      <a16:creationId xmlns:a16="http://schemas.microsoft.com/office/drawing/2014/main" id="{067287FC-594E-6448-8A7D-0B4C2A5ED200}"/>
                    </a:ext>
                  </a:extLst>
                </p:cNvPr>
                <p:cNvGrpSpPr>
                  <a:grpSpLocks/>
                </p:cNvGrpSpPr>
                <p:nvPr/>
              </p:nvGrpSpPr>
              <p:grpSpPr bwMode="auto">
                <a:xfrm>
                  <a:off x="4452" y="3671"/>
                  <a:ext cx="731" cy="213"/>
                  <a:chOff x="4452" y="3671"/>
                  <a:chExt cx="731" cy="213"/>
                </a:xfrm>
              </p:grpSpPr>
              <p:sp>
                <p:nvSpPr>
                  <p:cNvPr id="25612" name="Rectangle 67">
                    <a:extLst>
                      <a:ext uri="{FF2B5EF4-FFF2-40B4-BE49-F238E27FC236}">
                        <a16:creationId xmlns:a16="http://schemas.microsoft.com/office/drawing/2014/main" id="{DB26F19A-3C70-3B43-A2AA-00D383BAA49E}"/>
                      </a:ext>
                    </a:extLst>
                  </p:cNvPr>
                  <p:cNvSpPr>
                    <a:spLocks noChangeArrowheads="1"/>
                  </p:cNvSpPr>
                  <p:nvPr/>
                </p:nvSpPr>
                <p:spPr bwMode="auto">
                  <a:xfrm>
                    <a:off x="4452" y="3671"/>
                    <a:ext cx="731"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5613" name="Text Box 68">
                    <a:extLst>
                      <a:ext uri="{FF2B5EF4-FFF2-40B4-BE49-F238E27FC236}">
                        <a16:creationId xmlns:a16="http://schemas.microsoft.com/office/drawing/2014/main" id="{744B1440-A073-2143-85F1-E22EE73138BF}"/>
                      </a:ext>
                    </a:extLst>
                  </p:cNvPr>
                  <p:cNvSpPr txBox="1">
                    <a:spLocks noChangeArrowheads="1"/>
                  </p:cNvSpPr>
                  <p:nvPr/>
                </p:nvSpPr>
                <p:spPr bwMode="auto">
                  <a:xfrm>
                    <a:off x="4546" y="3687"/>
                    <a:ext cx="550" cy="183"/>
                  </a:xfrm>
                  <a:prstGeom prst="rect">
                    <a:avLst/>
                  </a:prstGeom>
                  <a:solidFill>
                    <a:srgbClr val="FF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Table 4.5</a:t>
                    </a:r>
                  </a:p>
                </p:txBody>
              </p:sp>
            </p:grpSp>
          </p:grpSp>
        </p:grpSp>
      </p:grpSp>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Number Placeholder 5">
            <a:extLst>
              <a:ext uri="{FF2B5EF4-FFF2-40B4-BE49-F238E27FC236}">
                <a16:creationId xmlns:a16="http://schemas.microsoft.com/office/drawing/2014/main" id="{F24401A9-ACE4-AC40-B125-1A47096616F9}"/>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CB1259D6-B70B-F745-A220-3108700FFDE9}" type="slidenum">
              <a:rPr lang="en-US" altLang="en-US" sz="1400"/>
              <a:pPr>
                <a:spcBef>
                  <a:spcPct val="0"/>
                </a:spcBef>
                <a:buFontTx/>
                <a:buNone/>
              </a:pPr>
              <a:t>12</a:t>
            </a:fld>
            <a:endParaRPr lang="en-US" altLang="en-US" sz="1400" dirty="0"/>
          </a:p>
        </p:txBody>
      </p:sp>
      <p:grpSp>
        <p:nvGrpSpPr>
          <p:cNvPr id="27651" name="Group 26">
            <a:extLst>
              <a:ext uri="{FF2B5EF4-FFF2-40B4-BE49-F238E27FC236}">
                <a16:creationId xmlns:a16="http://schemas.microsoft.com/office/drawing/2014/main" id="{5365C106-162A-8E48-A3F5-8AA5A904A911}"/>
              </a:ext>
            </a:extLst>
          </p:cNvPr>
          <p:cNvGrpSpPr>
            <a:grpSpLocks/>
          </p:cNvGrpSpPr>
          <p:nvPr/>
        </p:nvGrpSpPr>
        <p:grpSpPr bwMode="auto">
          <a:xfrm>
            <a:off x="463550" y="446088"/>
            <a:ext cx="8229600" cy="5324475"/>
            <a:chOff x="292" y="281"/>
            <a:chExt cx="5184" cy="3354"/>
          </a:xfrm>
        </p:grpSpPr>
        <p:sp>
          <p:nvSpPr>
            <p:cNvPr id="27652" name="Rectangle 2">
              <a:extLst>
                <a:ext uri="{FF2B5EF4-FFF2-40B4-BE49-F238E27FC236}">
                  <a16:creationId xmlns:a16="http://schemas.microsoft.com/office/drawing/2014/main" id="{DACF7C5F-2E5D-EB47-AB3D-C67D3F47A3EC}"/>
                </a:ext>
              </a:extLst>
            </p:cNvPr>
            <p:cNvSpPr>
              <a:spLocks noChangeArrowheads="1"/>
            </p:cNvSpPr>
            <p:nvPr/>
          </p:nvSpPr>
          <p:spPr bwMode="auto">
            <a:xfrm>
              <a:off x="292"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Smooth Muscle </a:t>
              </a:r>
              <a:r>
                <a:rPr lang="en-US" altLang="en-US" sz="2200" dirty="0">
                  <a:solidFill>
                    <a:srgbClr val="333333"/>
                  </a:solidFill>
                </a:rPr>
                <a:t>(continued)</a:t>
              </a:r>
              <a:endParaRPr lang="en-US" altLang="en-US" sz="2800" dirty="0">
                <a:solidFill>
                  <a:schemeClr val="tx2"/>
                </a:solidFill>
              </a:endParaRPr>
            </a:p>
          </p:txBody>
        </p:sp>
        <p:grpSp>
          <p:nvGrpSpPr>
            <p:cNvPr id="27653" name="Group 24">
              <a:extLst>
                <a:ext uri="{FF2B5EF4-FFF2-40B4-BE49-F238E27FC236}">
                  <a16:creationId xmlns:a16="http://schemas.microsoft.com/office/drawing/2014/main" id="{AF3FD90C-E8FD-DC49-9FB5-39D8B9F22A78}"/>
                </a:ext>
              </a:extLst>
            </p:cNvPr>
            <p:cNvGrpSpPr>
              <a:grpSpLocks/>
            </p:cNvGrpSpPr>
            <p:nvPr/>
          </p:nvGrpSpPr>
          <p:grpSpPr bwMode="auto">
            <a:xfrm>
              <a:off x="826" y="1010"/>
              <a:ext cx="4127" cy="2625"/>
              <a:chOff x="826" y="1010"/>
              <a:chExt cx="4127" cy="2625"/>
            </a:xfrm>
          </p:grpSpPr>
          <p:grpSp>
            <p:nvGrpSpPr>
              <p:cNvPr id="27654" name="Group 23">
                <a:extLst>
                  <a:ext uri="{FF2B5EF4-FFF2-40B4-BE49-F238E27FC236}">
                    <a16:creationId xmlns:a16="http://schemas.microsoft.com/office/drawing/2014/main" id="{26D7F054-50EB-E64D-B456-26996731AC2D}"/>
                  </a:ext>
                </a:extLst>
              </p:cNvPr>
              <p:cNvGrpSpPr>
                <a:grpSpLocks/>
              </p:cNvGrpSpPr>
              <p:nvPr/>
            </p:nvGrpSpPr>
            <p:grpSpPr bwMode="auto">
              <a:xfrm>
                <a:off x="3215" y="1857"/>
                <a:ext cx="1738" cy="1778"/>
                <a:chOff x="3215" y="1841"/>
                <a:chExt cx="1738" cy="1778"/>
              </a:xfrm>
            </p:grpSpPr>
            <p:pic>
              <p:nvPicPr>
                <p:cNvPr id="27658" name="Picture 11" descr="607px-Glatte_Muskelzellen">
                  <a:extLst>
                    <a:ext uri="{FF2B5EF4-FFF2-40B4-BE49-F238E27FC236}">
                      <a16:creationId xmlns:a16="http://schemas.microsoft.com/office/drawing/2014/main" id="{988B0A83-A683-624D-9481-A569F194108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15" y="1841"/>
                  <a:ext cx="1661" cy="1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9" name="Text Box 12">
                  <a:extLst>
                    <a:ext uri="{FF2B5EF4-FFF2-40B4-BE49-F238E27FC236}">
                      <a16:creationId xmlns:a16="http://schemas.microsoft.com/office/drawing/2014/main" id="{CF775C90-C18C-F94D-B492-8F02114128F2}"/>
                    </a:ext>
                  </a:extLst>
                </p:cNvPr>
                <p:cNvSpPr txBox="1">
                  <a:spLocks noChangeArrowheads="1"/>
                </p:cNvSpPr>
                <p:nvPr/>
              </p:nvSpPr>
              <p:spPr bwMode="auto">
                <a:xfrm>
                  <a:off x="3810" y="3454"/>
                  <a:ext cx="1143"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dirty="0"/>
                    <a:t>https://www.wikimedia.org</a:t>
                  </a:r>
                  <a:endParaRPr lang="en-US" altLang="en-US" sz="1800" dirty="0"/>
                </a:p>
              </p:txBody>
            </p:sp>
          </p:grpSp>
          <p:grpSp>
            <p:nvGrpSpPr>
              <p:cNvPr id="27655" name="Group 18">
                <a:extLst>
                  <a:ext uri="{FF2B5EF4-FFF2-40B4-BE49-F238E27FC236}">
                    <a16:creationId xmlns:a16="http://schemas.microsoft.com/office/drawing/2014/main" id="{7489F907-C39A-8441-A7C3-07BB755173DC}"/>
                  </a:ext>
                </a:extLst>
              </p:cNvPr>
              <p:cNvGrpSpPr>
                <a:grpSpLocks/>
              </p:cNvGrpSpPr>
              <p:nvPr/>
            </p:nvGrpSpPr>
            <p:grpSpPr bwMode="auto">
              <a:xfrm>
                <a:off x="826" y="1010"/>
                <a:ext cx="1636" cy="2251"/>
                <a:chOff x="826" y="1010"/>
                <a:chExt cx="1636" cy="2251"/>
              </a:xfrm>
            </p:grpSpPr>
            <p:pic>
              <p:nvPicPr>
                <p:cNvPr id="27656" name="Picture 15" descr="0199210896">
                  <a:extLst>
                    <a:ext uri="{FF2B5EF4-FFF2-40B4-BE49-F238E27FC236}">
                      <a16:creationId xmlns:a16="http://schemas.microsoft.com/office/drawing/2014/main" id="{EFD18A46-8F06-DA47-A10D-EF7C1B2B28A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9" y="1010"/>
                  <a:ext cx="1573" cy="20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7" name="Text Box 17">
                  <a:extLst>
                    <a:ext uri="{FF2B5EF4-FFF2-40B4-BE49-F238E27FC236}">
                      <a16:creationId xmlns:a16="http://schemas.microsoft.com/office/drawing/2014/main" id="{3C6867BA-B774-D34F-83E7-85096A74D1A9}"/>
                    </a:ext>
                  </a:extLst>
                </p:cNvPr>
                <p:cNvSpPr txBox="1">
                  <a:spLocks noChangeArrowheads="1"/>
                </p:cNvSpPr>
                <p:nvPr/>
              </p:nvSpPr>
              <p:spPr bwMode="auto">
                <a:xfrm>
                  <a:off x="826" y="3096"/>
                  <a:ext cx="1122"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dirty="0"/>
                    <a:t>https://www.answers.com</a:t>
                  </a:r>
                  <a:endParaRPr lang="en-US" altLang="en-US" sz="1800" dirty="0"/>
                </a:p>
              </p:txBody>
            </p:sp>
          </p:grpSp>
        </p:grpSp>
      </p:grpSp>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Number Placeholder 5">
            <a:extLst>
              <a:ext uri="{FF2B5EF4-FFF2-40B4-BE49-F238E27FC236}">
                <a16:creationId xmlns:a16="http://schemas.microsoft.com/office/drawing/2014/main" id="{922C054E-2186-6942-9627-78F6DD198C22}"/>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30E4D9DF-F6BA-B145-A09D-34DCDEEC898C}" type="slidenum">
              <a:rPr lang="en-US" altLang="en-US" sz="1400"/>
              <a:pPr>
                <a:spcBef>
                  <a:spcPct val="0"/>
                </a:spcBef>
                <a:buFontTx/>
                <a:buNone/>
              </a:pPr>
              <a:t>13</a:t>
            </a:fld>
            <a:endParaRPr lang="en-US" altLang="en-US" sz="1400" dirty="0"/>
          </a:p>
        </p:txBody>
      </p:sp>
      <p:grpSp>
        <p:nvGrpSpPr>
          <p:cNvPr id="29699" name="Group 1087">
            <a:extLst>
              <a:ext uri="{FF2B5EF4-FFF2-40B4-BE49-F238E27FC236}">
                <a16:creationId xmlns:a16="http://schemas.microsoft.com/office/drawing/2014/main" id="{A068CC0E-3DA3-0543-ACB2-9EEC4D93D4A0}"/>
              </a:ext>
            </a:extLst>
          </p:cNvPr>
          <p:cNvGrpSpPr>
            <a:grpSpLocks/>
          </p:cNvGrpSpPr>
          <p:nvPr/>
        </p:nvGrpSpPr>
        <p:grpSpPr bwMode="auto">
          <a:xfrm>
            <a:off x="463550" y="446088"/>
            <a:ext cx="8229600" cy="5719762"/>
            <a:chOff x="292" y="281"/>
            <a:chExt cx="5184" cy="3603"/>
          </a:xfrm>
        </p:grpSpPr>
        <p:sp>
          <p:nvSpPr>
            <p:cNvPr id="29700" name="Rectangle 1027">
              <a:extLst>
                <a:ext uri="{FF2B5EF4-FFF2-40B4-BE49-F238E27FC236}">
                  <a16:creationId xmlns:a16="http://schemas.microsoft.com/office/drawing/2014/main" id="{5DD607D5-565D-2E46-97C7-3B553645D964}"/>
                </a:ext>
              </a:extLst>
            </p:cNvPr>
            <p:cNvSpPr>
              <a:spLocks noChangeArrowheads="1"/>
            </p:cNvSpPr>
            <p:nvPr/>
          </p:nvSpPr>
          <p:spPr bwMode="auto">
            <a:xfrm>
              <a:off x="292"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Smooth Muscle </a:t>
              </a:r>
              <a:r>
                <a:rPr lang="en-US" altLang="en-US" sz="2200" dirty="0">
                  <a:solidFill>
                    <a:srgbClr val="333333"/>
                  </a:solidFill>
                </a:rPr>
                <a:t>(continued)</a:t>
              </a:r>
              <a:endParaRPr lang="en-US" altLang="en-US" sz="2800" dirty="0">
                <a:solidFill>
                  <a:schemeClr val="tx2"/>
                </a:solidFill>
              </a:endParaRPr>
            </a:p>
          </p:txBody>
        </p:sp>
        <p:sp>
          <p:nvSpPr>
            <p:cNvPr id="29701" name="Text Box 1029">
              <a:extLst>
                <a:ext uri="{FF2B5EF4-FFF2-40B4-BE49-F238E27FC236}">
                  <a16:creationId xmlns:a16="http://schemas.microsoft.com/office/drawing/2014/main" id="{74E3A361-9E2C-384C-92E6-8C7063CC723A}"/>
                </a:ext>
              </a:extLst>
            </p:cNvPr>
            <p:cNvSpPr txBox="1">
              <a:spLocks noChangeArrowheads="1"/>
            </p:cNvSpPr>
            <p:nvPr/>
          </p:nvSpPr>
          <p:spPr bwMode="auto">
            <a:xfrm>
              <a:off x="519" y="970"/>
              <a:ext cx="4793" cy="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Smooth muscle fibers are</a:t>
              </a:r>
              <a:r>
                <a:rPr lang="en-US" altLang="en-US" sz="1800" dirty="0">
                  <a:ea typeface="华文细黑" panose="02010600040101010101" pitchFamily="2" charset="-122"/>
                </a:rPr>
                <a:t> </a:t>
              </a:r>
              <a:r>
                <a:rPr lang="en-US" altLang="en-US" sz="1800" dirty="0"/>
                <a:t>short, thickest in the middle, and tapered at their ends.</a:t>
              </a:r>
            </a:p>
            <a:p>
              <a:pPr eaLnBrk="1" hangingPunct="1">
                <a:lnSpc>
                  <a:spcPct val="85000"/>
                </a:lnSpc>
                <a:spcBef>
                  <a:spcPct val="0"/>
                </a:spcBef>
                <a:spcAft>
                  <a:spcPct val="50000"/>
                </a:spcAft>
                <a:buSzPct val="80000"/>
              </a:pPr>
              <a:r>
                <a:rPr lang="en-US" altLang="en-US" sz="1800" dirty="0"/>
                <a:t>Gap junctions connect the individual fibers, enabling the muscle fibers to contract in unison when muscle action potentials rapidly jump from fiber to fiber.</a:t>
              </a:r>
            </a:p>
          </p:txBody>
        </p:sp>
        <p:grpSp>
          <p:nvGrpSpPr>
            <p:cNvPr id="29702" name="Group 1086">
              <a:extLst>
                <a:ext uri="{FF2B5EF4-FFF2-40B4-BE49-F238E27FC236}">
                  <a16:creationId xmlns:a16="http://schemas.microsoft.com/office/drawing/2014/main" id="{1C9580D8-DD2D-374F-8F37-493145B16A9A}"/>
                </a:ext>
              </a:extLst>
            </p:cNvPr>
            <p:cNvGrpSpPr>
              <a:grpSpLocks/>
            </p:cNvGrpSpPr>
            <p:nvPr/>
          </p:nvGrpSpPr>
          <p:grpSpPr bwMode="auto">
            <a:xfrm>
              <a:off x="582" y="3671"/>
              <a:ext cx="4601" cy="213"/>
              <a:chOff x="582" y="3671"/>
              <a:chExt cx="4601" cy="213"/>
            </a:xfrm>
          </p:grpSpPr>
          <p:grpSp>
            <p:nvGrpSpPr>
              <p:cNvPr id="29703" name="Group 1065">
                <a:extLst>
                  <a:ext uri="{FF2B5EF4-FFF2-40B4-BE49-F238E27FC236}">
                    <a16:creationId xmlns:a16="http://schemas.microsoft.com/office/drawing/2014/main" id="{DE4ACD00-97FB-3847-8DD7-5AB59188F96E}"/>
                  </a:ext>
                </a:extLst>
              </p:cNvPr>
              <p:cNvGrpSpPr>
                <a:grpSpLocks/>
              </p:cNvGrpSpPr>
              <p:nvPr/>
            </p:nvGrpSpPr>
            <p:grpSpPr bwMode="auto">
              <a:xfrm>
                <a:off x="582" y="3671"/>
                <a:ext cx="1990" cy="213"/>
                <a:chOff x="582" y="3671"/>
                <a:chExt cx="1990" cy="213"/>
              </a:xfrm>
            </p:grpSpPr>
            <p:sp>
              <p:nvSpPr>
                <p:cNvPr id="29714" name="Rectangle 1066">
                  <a:extLst>
                    <a:ext uri="{FF2B5EF4-FFF2-40B4-BE49-F238E27FC236}">
                      <a16:creationId xmlns:a16="http://schemas.microsoft.com/office/drawing/2014/main" id="{72656C11-099F-564F-98B4-57803A4AB3A9}"/>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9715" name="Rectangle 1067">
                  <a:extLst>
                    <a:ext uri="{FF2B5EF4-FFF2-40B4-BE49-F238E27FC236}">
                      <a16:creationId xmlns:a16="http://schemas.microsoft.com/office/drawing/2014/main" id="{FB18FF8F-CB1B-FF42-89A3-CF0F75E49710}"/>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9716" name="Rectangle 1068">
                  <a:extLst>
                    <a:ext uri="{FF2B5EF4-FFF2-40B4-BE49-F238E27FC236}">
                      <a16:creationId xmlns:a16="http://schemas.microsoft.com/office/drawing/2014/main" id="{7467D7E9-2F01-0549-8E71-9336CDC49435}"/>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9717" name="Text Box 1069">
                  <a:extLst>
                    <a:ext uri="{FF2B5EF4-FFF2-40B4-BE49-F238E27FC236}">
                      <a16:creationId xmlns:a16="http://schemas.microsoft.com/office/drawing/2014/main" id="{630B67A7-13C7-C449-B1AD-EC5836050061}"/>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134</a:t>
                  </a:r>
                  <a:endParaRPr lang="en-US" altLang="en-US" sz="1800" dirty="0">
                    <a:ea typeface="ＭＳ Ｐゴシック" panose="020B0600070205080204" pitchFamily="34" charset="-128"/>
                  </a:endParaRPr>
                </a:p>
              </p:txBody>
            </p:sp>
            <p:sp>
              <p:nvSpPr>
                <p:cNvPr id="29718" name="Text Box 1070">
                  <a:extLst>
                    <a:ext uri="{FF2B5EF4-FFF2-40B4-BE49-F238E27FC236}">
                      <a16:creationId xmlns:a16="http://schemas.microsoft.com/office/drawing/2014/main" id="{F00E0DA6-0072-5447-89B5-E40233A128E2}"/>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144</a:t>
                  </a:r>
                  <a:endParaRPr lang="en-US" altLang="en-US" sz="1800" dirty="0">
                    <a:ea typeface="ＭＳ Ｐゴシック" panose="020B0600070205080204" pitchFamily="34" charset="-128"/>
                  </a:endParaRPr>
                </a:p>
              </p:txBody>
            </p:sp>
            <p:sp>
              <p:nvSpPr>
                <p:cNvPr id="29719" name="Text Box 1071">
                  <a:extLst>
                    <a:ext uri="{FF2B5EF4-FFF2-40B4-BE49-F238E27FC236}">
                      <a16:creationId xmlns:a16="http://schemas.microsoft.com/office/drawing/2014/main" id="{AD5A4E93-E91D-0B4F-B25A-223B1FF9982B}"/>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139</a:t>
                  </a:r>
                  <a:endParaRPr lang="en-US" altLang="en-US" sz="1800" dirty="0">
                    <a:ea typeface="ＭＳ Ｐゴシック" panose="020B0600070205080204" pitchFamily="34" charset="-128"/>
                  </a:endParaRPr>
                </a:p>
              </p:txBody>
            </p:sp>
          </p:grpSp>
          <p:grpSp>
            <p:nvGrpSpPr>
              <p:cNvPr id="29704" name="Group 1076">
                <a:extLst>
                  <a:ext uri="{FF2B5EF4-FFF2-40B4-BE49-F238E27FC236}">
                    <a16:creationId xmlns:a16="http://schemas.microsoft.com/office/drawing/2014/main" id="{C94E77EA-B946-E34C-A7F4-E0857D926E45}"/>
                  </a:ext>
                </a:extLst>
              </p:cNvPr>
              <p:cNvGrpSpPr>
                <a:grpSpLocks/>
              </p:cNvGrpSpPr>
              <p:nvPr/>
            </p:nvGrpSpPr>
            <p:grpSpPr bwMode="auto">
              <a:xfrm>
                <a:off x="2846" y="3671"/>
                <a:ext cx="2337" cy="213"/>
                <a:chOff x="2846" y="3671"/>
                <a:chExt cx="2337" cy="213"/>
              </a:xfrm>
            </p:grpSpPr>
            <p:grpSp>
              <p:nvGrpSpPr>
                <p:cNvPr id="29705" name="Group 1077">
                  <a:extLst>
                    <a:ext uri="{FF2B5EF4-FFF2-40B4-BE49-F238E27FC236}">
                      <a16:creationId xmlns:a16="http://schemas.microsoft.com/office/drawing/2014/main" id="{91537F26-7369-DA4E-BC80-CEE8D2885A83}"/>
                    </a:ext>
                  </a:extLst>
                </p:cNvPr>
                <p:cNvGrpSpPr>
                  <a:grpSpLocks/>
                </p:cNvGrpSpPr>
                <p:nvPr/>
              </p:nvGrpSpPr>
              <p:grpSpPr bwMode="auto">
                <a:xfrm>
                  <a:off x="2846" y="3671"/>
                  <a:ext cx="731" cy="213"/>
                  <a:chOff x="2846" y="3671"/>
                  <a:chExt cx="731" cy="213"/>
                </a:xfrm>
              </p:grpSpPr>
              <p:sp>
                <p:nvSpPr>
                  <p:cNvPr id="29712" name="Rectangle 1078">
                    <a:extLst>
                      <a:ext uri="{FF2B5EF4-FFF2-40B4-BE49-F238E27FC236}">
                        <a16:creationId xmlns:a16="http://schemas.microsoft.com/office/drawing/2014/main" id="{CA126DE5-ECD8-3F4F-A2FD-9A4844979059}"/>
                      </a:ext>
                    </a:extLst>
                  </p:cNvPr>
                  <p:cNvSpPr>
                    <a:spLocks noChangeArrowheads="1"/>
                  </p:cNvSpPr>
                  <p:nvPr/>
                </p:nvSpPr>
                <p:spPr bwMode="auto">
                  <a:xfrm>
                    <a:off x="2846" y="3671"/>
                    <a:ext cx="731" cy="213"/>
                  </a:xfrm>
                  <a:prstGeom prst="rect">
                    <a:avLst/>
                  </a:prstGeom>
                  <a:solidFill>
                    <a:schemeClr val="bg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9713" name="Text Box 1079">
                    <a:extLst>
                      <a:ext uri="{FF2B5EF4-FFF2-40B4-BE49-F238E27FC236}">
                        <a16:creationId xmlns:a16="http://schemas.microsoft.com/office/drawing/2014/main" id="{912A7993-BBEA-C848-B3BA-0E86ECB084CB}"/>
                      </a:ext>
                    </a:extLst>
                  </p:cNvPr>
                  <p:cNvSpPr txBox="1">
                    <a:spLocks noChangeArrowheads="1"/>
                  </p:cNvSpPr>
                  <p:nvPr/>
                </p:nvSpPr>
                <p:spPr bwMode="auto">
                  <a:xfrm>
                    <a:off x="2936" y="3687"/>
                    <a:ext cx="550" cy="18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Table 4.9</a:t>
                    </a:r>
                  </a:p>
                </p:txBody>
              </p:sp>
            </p:grpSp>
            <p:grpSp>
              <p:nvGrpSpPr>
                <p:cNvPr id="29706" name="Group 1080">
                  <a:extLst>
                    <a:ext uri="{FF2B5EF4-FFF2-40B4-BE49-F238E27FC236}">
                      <a16:creationId xmlns:a16="http://schemas.microsoft.com/office/drawing/2014/main" id="{77B92864-D280-D54D-925B-FDB9DB837E3D}"/>
                    </a:ext>
                  </a:extLst>
                </p:cNvPr>
                <p:cNvGrpSpPr>
                  <a:grpSpLocks/>
                </p:cNvGrpSpPr>
                <p:nvPr/>
              </p:nvGrpSpPr>
              <p:grpSpPr bwMode="auto">
                <a:xfrm>
                  <a:off x="3649" y="3671"/>
                  <a:ext cx="731" cy="213"/>
                  <a:chOff x="3649" y="3671"/>
                  <a:chExt cx="731" cy="213"/>
                </a:xfrm>
              </p:grpSpPr>
              <p:sp>
                <p:nvSpPr>
                  <p:cNvPr id="29710" name="Rectangle 1081">
                    <a:extLst>
                      <a:ext uri="{FF2B5EF4-FFF2-40B4-BE49-F238E27FC236}">
                        <a16:creationId xmlns:a16="http://schemas.microsoft.com/office/drawing/2014/main" id="{7921FF7A-55DB-5546-8BBC-48857357A1B5}"/>
                      </a:ext>
                    </a:extLst>
                  </p:cNvPr>
                  <p:cNvSpPr>
                    <a:spLocks noChangeArrowheads="1"/>
                  </p:cNvSpPr>
                  <p:nvPr/>
                </p:nvSpPr>
                <p:spPr bwMode="auto">
                  <a:xfrm>
                    <a:off x="3649" y="3671"/>
                    <a:ext cx="731"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9711" name="Text Box 1082">
                    <a:extLst>
                      <a:ext uri="{FF2B5EF4-FFF2-40B4-BE49-F238E27FC236}">
                        <a16:creationId xmlns:a16="http://schemas.microsoft.com/office/drawing/2014/main" id="{D7658288-FF2B-404C-B414-E1668E1EC667}"/>
                      </a:ext>
                    </a:extLst>
                  </p:cNvPr>
                  <p:cNvSpPr txBox="1">
                    <a:spLocks noChangeArrowheads="1"/>
                  </p:cNvSpPr>
                  <p:nvPr/>
                </p:nvSpPr>
                <p:spPr bwMode="auto">
                  <a:xfrm>
                    <a:off x="3739" y="3687"/>
                    <a:ext cx="550" cy="183"/>
                  </a:xfrm>
                  <a:prstGeom prst="rect">
                    <a:avLst/>
                  </a:prstGeom>
                  <a:solidFill>
                    <a:srgbClr val="CC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Table 4.5</a:t>
                    </a:r>
                  </a:p>
                </p:txBody>
              </p:sp>
            </p:grpSp>
            <p:grpSp>
              <p:nvGrpSpPr>
                <p:cNvPr id="29707" name="Group 1083">
                  <a:extLst>
                    <a:ext uri="{FF2B5EF4-FFF2-40B4-BE49-F238E27FC236}">
                      <a16:creationId xmlns:a16="http://schemas.microsoft.com/office/drawing/2014/main" id="{7A2D54F6-9297-E446-BD8C-40D46F36CF93}"/>
                    </a:ext>
                  </a:extLst>
                </p:cNvPr>
                <p:cNvGrpSpPr>
                  <a:grpSpLocks/>
                </p:cNvGrpSpPr>
                <p:nvPr/>
              </p:nvGrpSpPr>
              <p:grpSpPr bwMode="auto">
                <a:xfrm>
                  <a:off x="4452" y="3671"/>
                  <a:ext cx="731" cy="213"/>
                  <a:chOff x="4452" y="3671"/>
                  <a:chExt cx="731" cy="213"/>
                </a:xfrm>
              </p:grpSpPr>
              <p:sp>
                <p:nvSpPr>
                  <p:cNvPr id="29708" name="Rectangle 1084">
                    <a:extLst>
                      <a:ext uri="{FF2B5EF4-FFF2-40B4-BE49-F238E27FC236}">
                        <a16:creationId xmlns:a16="http://schemas.microsoft.com/office/drawing/2014/main" id="{4C6FABAF-DC12-2242-8BFA-ED20065410B0}"/>
                      </a:ext>
                    </a:extLst>
                  </p:cNvPr>
                  <p:cNvSpPr>
                    <a:spLocks noChangeArrowheads="1"/>
                  </p:cNvSpPr>
                  <p:nvPr/>
                </p:nvSpPr>
                <p:spPr bwMode="auto">
                  <a:xfrm>
                    <a:off x="4452" y="3671"/>
                    <a:ext cx="731"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9709" name="Text Box 1085">
                    <a:extLst>
                      <a:ext uri="{FF2B5EF4-FFF2-40B4-BE49-F238E27FC236}">
                        <a16:creationId xmlns:a16="http://schemas.microsoft.com/office/drawing/2014/main" id="{1D437793-24AF-F54F-83AF-EE852A0AD693}"/>
                      </a:ext>
                    </a:extLst>
                  </p:cNvPr>
                  <p:cNvSpPr txBox="1">
                    <a:spLocks noChangeArrowheads="1"/>
                  </p:cNvSpPr>
                  <p:nvPr/>
                </p:nvSpPr>
                <p:spPr bwMode="auto">
                  <a:xfrm>
                    <a:off x="4546" y="3687"/>
                    <a:ext cx="550" cy="183"/>
                  </a:xfrm>
                  <a:prstGeom prst="rect">
                    <a:avLst/>
                  </a:prstGeom>
                  <a:solidFill>
                    <a:srgbClr val="FF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Table 4.5</a:t>
                    </a:r>
                  </a:p>
                </p:txBody>
              </p:sp>
            </p:grpSp>
          </p:grpSp>
        </p:grpSp>
      </p:grpSp>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Number Placeholder 5">
            <a:extLst>
              <a:ext uri="{FF2B5EF4-FFF2-40B4-BE49-F238E27FC236}">
                <a16:creationId xmlns:a16="http://schemas.microsoft.com/office/drawing/2014/main" id="{09B9199D-E8A8-FB4A-A6E7-34611078B518}"/>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A29A0959-40CA-AB41-93A3-5CC6BD82B7DE}" type="slidenum">
              <a:rPr lang="en-US" altLang="en-US" sz="1400"/>
              <a:pPr>
                <a:spcBef>
                  <a:spcPct val="0"/>
                </a:spcBef>
                <a:buFontTx/>
                <a:buNone/>
              </a:pPr>
              <a:t>14</a:t>
            </a:fld>
            <a:endParaRPr lang="en-US" altLang="en-US" sz="1400" dirty="0"/>
          </a:p>
        </p:txBody>
      </p:sp>
      <p:grpSp>
        <p:nvGrpSpPr>
          <p:cNvPr id="31747" name="Group 29">
            <a:extLst>
              <a:ext uri="{FF2B5EF4-FFF2-40B4-BE49-F238E27FC236}">
                <a16:creationId xmlns:a16="http://schemas.microsoft.com/office/drawing/2014/main" id="{AC730F01-4C42-044D-991C-3AE478FCB54D}"/>
              </a:ext>
            </a:extLst>
          </p:cNvPr>
          <p:cNvGrpSpPr>
            <a:grpSpLocks/>
          </p:cNvGrpSpPr>
          <p:nvPr/>
        </p:nvGrpSpPr>
        <p:grpSpPr bwMode="auto">
          <a:xfrm>
            <a:off x="463550" y="446088"/>
            <a:ext cx="8229600" cy="5719762"/>
            <a:chOff x="292" y="281"/>
            <a:chExt cx="5184" cy="3603"/>
          </a:xfrm>
        </p:grpSpPr>
        <p:sp>
          <p:nvSpPr>
            <p:cNvPr id="31748" name="Rectangle 2">
              <a:extLst>
                <a:ext uri="{FF2B5EF4-FFF2-40B4-BE49-F238E27FC236}">
                  <a16:creationId xmlns:a16="http://schemas.microsoft.com/office/drawing/2014/main" id="{183CE5B2-E098-E247-BCA9-F6136A63C997}"/>
                </a:ext>
              </a:extLst>
            </p:cNvPr>
            <p:cNvSpPr>
              <a:spLocks noChangeArrowheads="1"/>
            </p:cNvSpPr>
            <p:nvPr/>
          </p:nvSpPr>
          <p:spPr bwMode="auto">
            <a:xfrm>
              <a:off x="292"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Functions of Muscle Tissue</a:t>
              </a:r>
            </a:p>
          </p:txBody>
        </p:sp>
        <p:sp>
          <p:nvSpPr>
            <p:cNvPr id="31749" name="Text Box 3">
              <a:extLst>
                <a:ext uri="{FF2B5EF4-FFF2-40B4-BE49-F238E27FC236}">
                  <a16:creationId xmlns:a16="http://schemas.microsoft.com/office/drawing/2014/main" id="{0C0806FD-1F91-D54D-9B42-57A616D40259}"/>
                </a:ext>
              </a:extLst>
            </p:cNvPr>
            <p:cNvSpPr txBox="1">
              <a:spLocks noChangeArrowheads="1"/>
            </p:cNvSpPr>
            <p:nvPr/>
          </p:nvSpPr>
          <p:spPr bwMode="auto">
            <a:xfrm>
              <a:off x="519" y="970"/>
              <a:ext cx="4765" cy="8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Produce body movements</a:t>
              </a:r>
            </a:p>
            <a:p>
              <a:pPr eaLnBrk="1" hangingPunct="1">
                <a:lnSpc>
                  <a:spcPct val="85000"/>
                </a:lnSpc>
                <a:spcBef>
                  <a:spcPct val="0"/>
                </a:spcBef>
                <a:spcAft>
                  <a:spcPts val="900"/>
                </a:spcAft>
                <a:buSzPct val="80000"/>
              </a:pPr>
              <a:r>
                <a:rPr lang="en-US" altLang="en-US" sz="1800" dirty="0"/>
                <a:t>Stabilize body positions</a:t>
              </a:r>
            </a:p>
            <a:p>
              <a:pPr eaLnBrk="1" hangingPunct="1">
                <a:lnSpc>
                  <a:spcPct val="85000"/>
                </a:lnSpc>
                <a:spcBef>
                  <a:spcPct val="0"/>
                </a:spcBef>
                <a:spcAft>
                  <a:spcPts val="900"/>
                </a:spcAft>
                <a:buSzPct val="80000"/>
              </a:pPr>
              <a:r>
                <a:rPr lang="en-US" altLang="en-US" sz="1800" dirty="0"/>
                <a:t>Move and store substances</a:t>
              </a:r>
            </a:p>
            <a:p>
              <a:pPr eaLnBrk="1" hangingPunct="1">
                <a:lnSpc>
                  <a:spcPct val="85000"/>
                </a:lnSpc>
                <a:spcBef>
                  <a:spcPct val="0"/>
                </a:spcBef>
                <a:spcAft>
                  <a:spcPct val="50000"/>
                </a:spcAft>
                <a:buSzPct val="80000"/>
              </a:pPr>
              <a:r>
                <a:rPr lang="en-US" altLang="en-US" sz="1800" dirty="0"/>
                <a:t>Generate heat</a:t>
              </a:r>
            </a:p>
          </p:txBody>
        </p:sp>
        <p:grpSp>
          <p:nvGrpSpPr>
            <p:cNvPr id="31750" name="Group 19">
              <a:extLst>
                <a:ext uri="{FF2B5EF4-FFF2-40B4-BE49-F238E27FC236}">
                  <a16:creationId xmlns:a16="http://schemas.microsoft.com/office/drawing/2014/main" id="{48ED79A0-A299-0B49-9D73-46A5A9A092CF}"/>
                </a:ext>
              </a:extLst>
            </p:cNvPr>
            <p:cNvGrpSpPr>
              <a:grpSpLocks/>
            </p:cNvGrpSpPr>
            <p:nvPr/>
          </p:nvGrpSpPr>
          <p:grpSpPr bwMode="auto">
            <a:xfrm>
              <a:off x="582" y="3671"/>
              <a:ext cx="1990" cy="213"/>
              <a:chOff x="582" y="3671"/>
              <a:chExt cx="1990" cy="213"/>
            </a:xfrm>
          </p:grpSpPr>
          <p:sp>
            <p:nvSpPr>
              <p:cNvPr id="31751" name="Rectangle 20">
                <a:extLst>
                  <a:ext uri="{FF2B5EF4-FFF2-40B4-BE49-F238E27FC236}">
                    <a16:creationId xmlns:a16="http://schemas.microsoft.com/office/drawing/2014/main" id="{92226431-7642-D140-9F77-9786D59E7CD9}"/>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31752" name="Rectangle 21">
                <a:extLst>
                  <a:ext uri="{FF2B5EF4-FFF2-40B4-BE49-F238E27FC236}">
                    <a16:creationId xmlns:a16="http://schemas.microsoft.com/office/drawing/2014/main" id="{C88F7114-6AEB-0949-9B47-480080074D41}"/>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31753" name="Rectangle 22">
                <a:extLst>
                  <a:ext uri="{FF2B5EF4-FFF2-40B4-BE49-F238E27FC236}">
                    <a16:creationId xmlns:a16="http://schemas.microsoft.com/office/drawing/2014/main" id="{2C73B922-979A-D840-858A-BB935CCB232A}"/>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31754" name="Text Box 23">
                <a:extLst>
                  <a:ext uri="{FF2B5EF4-FFF2-40B4-BE49-F238E27FC236}">
                    <a16:creationId xmlns:a16="http://schemas.microsoft.com/office/drawing/2014/main" id="{612BDACC-DBAC-6343-AF31-5DACAD1CE8A2}"/>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292</a:t>
                </a:r>
                <a:endParaRPr lang="en-US" altLang="en-US" sz="1800" dirty="0">
                  <a:ea typeface="ＭＳ Ｐゴシック" panose="020B0600070205080204" pitchFamily="34" charset="-128"/>
                </a:endParaRPr>
              </a:p>
            </p:txBody>
          </p:sp>
          <p:sp>
            <p:nvSpPr>
              <p:cNvPr id="31755" name="Text Box 24">
                <a:extLst>
                  <a:ext uri="{FF2B5EF4-FFF2-40B4-BE49-F238E27FC236}">
                    <a16:creationId xmlns:a16="http://schemas.microsoft.com/office/drawing/2014/main" id="{97581FC8-A144-4645-8071-389DF1F4139D}"/>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328</a:t>
                </a:r>
                <a:endParaRPr lang="en-US" altLang="en-US" sz="1800" dirty="0">
                  <a:ea typeface="ＭＳ Ｐゴシック" panose="020B0600070205080204" pitchFamily="34" charset="-128"/>
                </a:endParaRPr>
              </a:p>
            </p:txBody>
          </p:sp>
          <p:sp>
            <p:nvSpPr>
              <p:cNvPr id="31756" name="Text Box 25">
                <a:extLst>
                  <a:ext uri="{FF2B5EF4-FFF2-40B4-BE49-F238E27FC236}">
                    <a16:creationId xmlns:a16="http://schemas.microsoft.com/office/drawing/2014/main" id="{8A7BF01A-D6A4-BB4F-906C-869C658ED9E0}"/>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302</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Number Placeholder 5">
            <a:extLst>
              <a:ext uri="{FF2B5EF4-FFF2-40B4-BE49-F238E27FC236}">
                <a16:creationId xmlns:a16="http://schemas.microsoft.com/office/drawing/2014/main" id="{DB5DE378-8988-0C45-9BDE-F23251E98561}"/>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C51DB361-1BFA-1843-B496-4F5C7A8F002D}" type="slidenum">
              <a:rPr lang="en-US" altLang="en-US" sz="1400"/>
              <a:pPr>
                <a:spcBef>
                  <a:spcPct val="0"/>
                </a:spcBef>
                <a:buFontTx/>
                <a:buNone/>
              </a:pPr>
              <a:t>15</a:t>
            </a:fld>
            <a:endParaRPr lang="en-US" altLang="en-US" sz="1400" dirty="0"/>
          </a:p>
        </p:txBody>
      </p:sp>
      <p:grpSp>
        <p:nvGrpSpPr>
          <p:cNvPr id="33795" name="Group 26">
            <a:extLst>
              <a:ext uri="{FF2B5EF4-FFF2-40B4-BE49-F238E27FC236}">
                <a16:creationId xmlns:a16="http://schemas.microsoft.com/office/drawing/2014/main" id="{22DCEB88-6890-D447-9D17-3D96BD54363D}"/>
              </a:ext>
            </a:extLst>
          </p:cNvPr>
          <p:cNvGrpSpPr>
            <a:grpSpLocks/>
          </p:cNvGrpSpPr>
          <p:nvPr/>
        </p:nvGrpSpPr>
        <p:grpSpPr bwMode="auto">
          <a:xfrm>
            <a:off x="463550" y="446088"/>
            <a:ext cx="8229600" cy="5719762"/>
            <a:chOff x="292" y="281"/>
            <a:chExt cx="5184" cy="3603"/>
          </a:xfrm>
        </p:grpSpPr>
        <p:sp>
          <p:nvSpPr>
            <p:cNvPr id="33796" name="Rectangle 2">
              <a:extLst>
                <a:ext uri="{FF2B5EF4-FFF2-40B4-BE49-F238E27FC236}">
                  <a16:creationId xmlns:a16="http://schemas.microsoft.com/office/drawing/2014/main" id="{DEE23F93-D322-A040-8457-C7D44A03647C}"/>
                </a:ext>
              </a:extLst>
            </p:cNvPr>
            <p:cNvSpPr>
              <a:spLocks noChangeArrowheads="1"/>
            </p:cNvSpPr>
            <p:nvPr/>
          </p:nvSpPr>
          <p:spPr bwMode="auto">
            <a:xfrm>
              <a:off x="292"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Produce Body Movements</a:t>
              </a:r>
              <a:endParaRPr lang="en-US" altLang="en-US" sz="2800" dirty="0">
                <a:solidFill>
                  <a:schemeClr val="tx2"/>
                </a:solidFill>
              </a:endParaRPr>
            </a:p>
          </p:txBody>
        </p:sp>
        <p:sp>
          <p:nvSpPr>
            <p:cNvPr id="33797" name="Text Box 3">
              <a:extLst>
                <a:ext uri="{FF2B5EF4-FFF2-40B4-BE49-F238E27FC236}">
                  <a16:creationId xmlns:a16="http://schemas.microsoft.com/office/drawing/2014/main" id="{3CD3CD9B-44B5-DF40-A870-387DB7104560}"/>
                </a:ext>
              </a:extLst>
            </p:cNvPr>
            <p:cNvSpPr txBox="1">
              <a:spLocks noChangeArrowheads="1"/>
            </p:cNvSpPr>
            <p:nvPr/>
          </p:nvSpPr>
          <p:spPr bwMode="auto">
            <a:xfrm>
              <a:off x="519" y="970"/>
              <a:ext cx="4837" cy="17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Whole and localized body movements require the combined functions of skeletal muscles, bones, and joints.</a:t>
              </a:r>
            </a:p>
            <a:p>
              <a:pPr eaLnBrk="1" hangingPunct="1">
                <a:lnSpc>
                  <a:spcPct val="85000"/>
                </a:lnSpc>
                <a:spcBef>
                  <a:spcPct val="0"/>
                </a:spcBef>
                <a:spcAft>
                  <a:spcPts val="900"/>
                </a:spcAft>
                <a:buSzPct val="80000"/>
              </a:pPr>
              <a:r>
                <a:rPr lang="en-US" altLang="en-US" sz="1800" dirty="0"/>
                <a:t>The movements are controlled by systems and pathways in the brain and spinal cord (some of which we already covered in the lecture mod-ules on the nervous system).</a:t>
              </a:r>
            </a:p>
            <a:p>
              <a:pPr eaLnBrk="1" hangingPunct="1">
                <a:lnSpc>
                  <a:spcPct val="85000"/>
                </a:lnSpc>
                <a:spcBef>
                  <a:spcPct val="0"/>
                </a:spcBef>
                <a:spcAft>
                  <a:spcPts val="900"/>
                </a:spcAft>
                <a:buSzPct val="80000"/>
              </a:pPr>
              <a:r>
                <a:rPr lang="en-US" altLang="en-US" sz="1800" dirty="0"/>
                <a:t>Whole body movements are activities such as walking, running, bicycl-ing, and swimming.</a:t>
              </a:r>
            </a:p>
            <a:p>
              <a:pPr eaLnBrk="1" hangingPunct="1">
                <a:lnSpc>
                  <a:spcPct val="85000"/>
                </a:lnSpc>
                <a:spcBef>
                  <a:spcPct val="0"/>
                </a:spcBef>
                <a:spcAft>
                  <a:spcPct val="50000"/>
                </a:spcAft>
                <a:buSzPct val="80000"/>
              </a:pPr>
              <a:r>
                <a:rPr lang="en-US" altLang="en-US" sz="1800" dirty="0"/>
                <a:t>Localized body movements are activities such as writing with a pen or pencil, typing on a keyboard, playing a musical instrument, and nodding one’s head.</a:t>
              </a:r>
            </a:p>
          </p:txBody>
        </p:sp>
        <p:grpSp>
          <p:nvGrpSpPr>
            <p:cNvPr id="33798" name="Group 16">
              <a:extLst>
                <a:ext uri="{FF2B5EF4-FFF2-40B4-BE49-F238E27FC236}">
                  <a16:creationId xmlns:a16="http://schemas.microsoft.com/office/drawing/2014/main" id="{2594A8FB-9152-7A47-9823-A5E3D3EE9C91}"/>
                </a:ext>
              </a:extLst>
            </p:cNvPr>
            <p:cNvGrpSpPr>
              <a:grpSpLocks/>
            </p:cNvGrpSpPr>
            <p:nvPr/>
          </p:nvGrpSpPr>
          <p:grpSpPr bwMode="auto">
            <a:xfrm>
              <a:off x="582" y="3671"/>
              <a:ext cx="1990" cy="213"/>
              <a:chOff x="582" y="3671"/>
              <a:chExt cx="1990" cy="213"/>
            </a:xfrm>
          </p:grpSpPr>
          <p:sp>
            <p:nvSpPr>
              <p:cNvPr id="33799" name="Rectangle 17">
                <a:extLst>
                  <a:ext uri="{FF2B5EF4-FFF2-40B4-BE49-F238E27FC236}">
                    <a16:creationId xmlns:a16="http://schemas.microsoft.com/office/drawing/2014/main" id="{AB2ACB1C-49DD-B146-97BF-776CE6A0C098}"/>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33800" name="Rectangle 18">
                <a:extLst>
                  <a:ext uri="{FF2B5EF4-FFF2-40B4-BE49-F238E27FC236}">
                    <a16:creationId xmlns:a16="http://schemas.microsoft.com/office/drawing/2014/main" id="{5021CDF2-9B8A-1542-8D77-EB28AB2244F9}"/>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33801" name="Rectangle 19">
                <a:extLst>
                  <a:ext uri="{FF2B5EF4-FFF2-40B4-BE49-F238E27FC236}">
                    <a16:creationId xmlns:a16="http://schemas.microsoft.com/office/drawing/2014/main" id="{6683AE05-23D7-0D4C-8A3F-4B723BACD577}"/>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33802" name="Text Box 20">
                <a:extLst>
                  <a:ext uri="{FF2B5EF4-FFF2-40B4-BE49-F238E27FC236}">
                    <a16:creationId xmlns:a16="http://schemas.microsoft.com/office/drawing/2014/main" id="{16E16851-1491-C849-B497-94649CE994BF}"/>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292</a:t>
                </a:r>
                <a:endParaRPr lang="en-US" altLang="en-US" sz="1800" dirty="0">
                  <a:ea typeface="ＭＳ Ｐゴシック" panose="020B0600070205080204" pitchFamily="34" charset="-128"/>
                </a:endParaRPr>
              </a:p>
            </p:txBody>
          </p:sp>
          <p:sp>
            <p:nvSpPr>
              <p:cNvPr id="33803" name="Text Box 21">
                <a:extLst>
                  <a:ext uri="{FF2B5EF4-FFF2-40B4-BE49-F238E27FC236}">
                    <a16:creationId xmlns:a16="http://schemas.microsoft.com/office/drawing/2014/main" id="{9498DC04-EE42-214E-8CDC-9C6FA70927B6}"/>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328</a:t>
                </a:r>
                <a:endParaRPr lang="en-US" altLang="en-US" sz="1800" dirty="0">
                  <a:ea typeface="ＭＳ Ｐゴシック" panose="020B0600070205080204" pitchFamily="34" charset="-128"/>
                </a:endParaRPr>
              </a:p>
            </p:txBody>
          </p:sp>
          <p:sp>
            <p:nvSpPr>
              <p:cNvPr id="33804" name="Text Box 22">
                <a:extLst>
                  <a:ext uri="{FF2B5EF4-FFF2-40B4-BE49-F238E27FC236}">
                    <a16:creationId xmlns:a16="http://schemas.microsoft.com/office/drawing/2014/main" id="{9FC1BC95-0838-AE44-BB53-B7BFD9DCED33}"/>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302</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Number Placeholder 5">
            <a:extLst>
              <a:ext uri="{FF2B5EF4-FFF2-40B4-BE49-F238E27FC236}">
                <a16:creationId xmlns:a16="http://schemas.microsoft.com/office/drawing/2014/main" id="{E3F13411-B508-5144-A642-F01253097EC8}"/>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5D3C182B-0F74-2D42-8E09-1A789AEF9854}" type="slidenum">
              <a:rPr lang="en-US" altLang="en-US" sz="1400"/>
              <a:pPr>
                <a:spcBef>
                  <a:spcPct val="0"/>
                </a:spcBef>
                <a:buFontTx/>
                <a:buNone/>
              </a:pPr>
              <a:t>16</a:t>
            </a:fld>
            <a:endParaRPr lang="en-US" altLang="en-US" sz="1400" dirty="0"/>
          </a:p>
        </p:txBody>
      </p:sp>
      <p:grpSp>
        <p:nvGrpSpPr>
          <p:cNvPr id="35853" name="Group 13">
            <a:extLst>
              <a:ext uri="{FF2B5EF4-FFF2-40B4-BE49-F238E27FC236}">
                <a16:creationId xmlns:a16="http://schemas.microsoft.com/office/drawing/2014/main" id="{BB86CBDF-3128-0246-A4A5-12619C5E8932}"/>
              </a:ext>
            </a:extLst>
          </p:cNvPr>
          <p:cNvGrpSpPr>
            <a:grpSpLocks/>
          </p:cNvGrpSpPr>
          <p:nvPr/>
        </p:nvGrpSpPr>
        <p:grpSpPr bwMode="auto">
          <a:xfrm>
            <a:off x="463550" y="446088"/>
            <a:ext cx="8229600" cy="5719762"/>
            <a:chOff x="292" y="281"/>
            <a:chExt cx="5184" cy="3603"/>
          </a:xfrm>
        </p:grpSpPr>
        <p:sp>
          <p:nvSpPr>
            <p:cNvPr id="35844" name="Rectangle 2">
              <a:extLst>
                <a:ext uri="{FF2B5EF4-FFF2-40B4-BE49-F238E27FC236}">
                  <a16:creationId xmlns:a16="http://schemas.microsoft.com/office/drawing/2014/main" id="{13C9CD56-0B82-7E4B-9BFD-B0A353CE5107}"/>
                </a:ext>
              </a:extLst>
            </p:cNvPr>
            <p:cNvSpPr>
              <a:spLocks noChangeArrowheads="1"/>
            </p:cNvSpPr>
            <p:nvPr/>
          </p:nvSpPr>
          <p:spPr bwMode="auto">
            <a:xfrm>
              <a:off x="292"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Stabilize Body Positions</a:t>
              </a:r>
              <a:endParaRPr lang="en-US" altLang="en-US" sz="2800" dirty="0">
                <a:solidFill>
                  <a:schemeClr val="tx2"/>
                </a:solidFill>
              </a:endParaRPr>
            </a:p>
          </p:txBody>
        </p:sp>
        <p:sp>
          <p:nvSpPr>
            <p:cNvPr id="35845" name="Text Box 3">
              <a:extLst>
                <a:ext uri="{FF2B5EF4-FFF2-40B4-BE49-F238E27FC236}">
                  <a16:creationId xmlns:a16="http://schemas.microsoft.com/office/drawing/2014/main" id="{5DCBF949-590E-3B45-BFC6-3D35670B9795}"/>
                </a:ext>
              </a:extLst>
            </p:cNvPr>
            <p:cNvSpPr txBox="1">
              <a:spLocks noChangeArrowheads="1"/>
            </p:cNvSpPr>
            <p:nvPr/>
          </p:nvSpPr>
          <p:spPr bwMode="auto">
            <a:xfrm>
              <a:off x="519" y="970"/>
              <a:ext cx="4601" cy="7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Skeletal muscle contractions stabilize joints and help to maintain body posture.</a:t>
              </a:r>
            </a:p>
            <a:p>
              <a:pPr eaLnBrk="1" hangingPunct="1">
                <a:lnSpc>
                  <a:spcPct val="85000"/>
                </a:lnSpc>
                <a:spcBef>
                  <a:spcPct val="0"/>
                </a:spcBef>
                <a:spcAft>
                  <a:spcPct val="50000"/>
                </a:spcAft>
                <a:buSzPct val="80000"/>
              </a:pPr>
              <a:r>
                <a:rPr lang="en-US" altLang="en-US" sz="1800" dirty="0"/>
                <a:t>Postural muscles will contract continuously in an awake person— they include, for example, neck muscles to hold the head upright.</a:t>
              </a:r>
            </a:p>
          </p:txBody>
        </p:sp>
        <p:grpSp>
          <p:nvGrpSpPr>
            <p:cNvPr id="35846" name="Group 16">
              <a:extLst>
                <a:ext uri="{FF2B5EF4-FFF2-40B4-BE49-F238E27FC236}">
                  <a16:creationId xmlns:a16="http://schemas.microsoft.com/office/drawing/2014/main" id="{35E717C6-B3EE-1942-8670-96AEC3DD3B08}"/>
                </a:ext>
              </a:extLst>
            </p:cNvPr>
            <p:cNvGrpSpPr>
              <a:grpSpLocks/>
            </p:cNvGrpSpPr>
            <p:nvPr/>
          </p:nvGrpSpPr>
          <p:grpSpPr bwMode="auto">
            <a:xfrm>
              <a:off x="582" y="3671"/>
              <a:ext cx="1990" cy="213"/>
              <a:chOff x="582" y="3671"/>
              <a:chExt cx="1990" cy="213"/>
            </a:xfrm>
          </p:grpSpPr>
          <p:sp>
            <p:nvSpPr>
              <p:cNvPr id="35847" name="Rectangle 17">
                <a:extLst>
                  <a:ext uri="{FF2B5EF4-FFF2-40B4-BE49-F238E27FC236}">
                    <a16:creationId xmlns:a16="http://schemas.microsoft.com/office/drawing/2014/main" id="{8ED23655-E0A0-5645-A02C-53304B2B6388}"/>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35848" name="Rectangle 18">
                <a:extLst>
                  <a:ext uri="{FF2B5EF4-FFF2-40B4-BE49-F238E27FC236}">
                    <a16:creationId xmlns:a16="http://schemas.microsoft.com/office/drawing/2014/main" id="{40FA4793-1291-4B43-89D0-E559CC04D545}"/>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35849" name="Rectangle 19">
                <a:extLst>
                  <a:ext uri="{FF2B5EF4-FFF2-40B4-BE49-F238E27FC236}">
                    <a16:creationId xmlns:a16="http://schemas.microsoft.com/office/drawing/2014/main" id="{3B3AEF65-237F-D645-9A9E-4D900E096704}"/>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35850" name="Text Box 20">
                <a:extLst>
                  <a:ext uri="{FF2B5EF4-FFF2-40B4-BE49-F238E27FC236}">
                    <a16:creationId xmlns:a16="http://schemas.microsoft.com/office/drawing/2014/main" id="{5686310C-6994-EE47-991E-D9D38724737E}"/>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292</a:t>
                </a:r>
                <a:endParaRPr lang="en-US" altLang="en-US" sz="1800" dirty="0">
                  <a:ea typeface="ＭＳ Ｐゴシック" panose="020B0600070205080204" pitchFamily="34" charset="-128"/>
                </a:endParaRPr>
              </a:p>
            </p:txBody>
          </p:sp>
          <p:sp>
            <p:nvSpPr>
              <p:cNvPr id="35851" name="Text Box 21">
                <a:extLst>
                  <a:ext uri="{FF2B5EF4-FFF2-40B4-BE49-F238E27FC236}">
                    <a16:creationId xmlns:a16="http://schemas.microsoft.com/office/drawing/2014/main" id="{D3ECFCB5-6BD9-A849-9881-A0DBB891756B}"/>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328</a:t>
                </a:r>
                <a:endParaRPr lang="en-US" altLang="en-US" sz="1800" dirty="0">
                  <a:ea typeface="ＭＳ Ｐゴシック" panose="020B0600070205080204" pitchFamily="34" charset="-128"/>
                </a:endParaRPr>
              </a:p>
            </p:txBody>
          </p:sp>
          <p:sp>
            <p:nvSpPr>
              <p:cNvPr id="35852" name="Text Box 22">
                <a:extLst>
                  <a:ext uri="{FF2B5EF4-FFF2-40B4-BE49-F238E27FC236}">
                    <a16:creationId xmlns:a16="http://schemas.microsoft.com/office/drawing/2014/main" id="{13D0607C-B43B-D748-86FE-583C8DB17209}"/>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302</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Number Placeholder 5">
            <a:extLst>
              <a:ext uri="{FF2B5EF4-FFF2-40B4-BE49-F238E27FC236}">
                <a16:creationId xmlns:a16="http://schemas.microsoft.com/office/drawing/2014/main" id="{EF10D6FC-CC95-2D4A-8A79-48788F805C35}"/>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0118A364-F6DD-3043-B8EF-6C7284962B74}" type="slidenum">
              <a:rPr lang="en-US" altLang="en-US" sz="1400"/>
              <a:pPr>
                <a:spcBef>
                  <a:spcPct val="0"/>
                </a:spcBef>
                <a:buFontTx/>
                <a:buNone/>
              </a:pPr>
              <a:t>17</a:t>
            </a:fld>
            <a:endParaRPr lang="en-US" altLang="en-US" sz="1400" dirty="0"/>
          </a:p>
        </p:txBody>
      </p:sp>
      <p:grpSp>
        <p:nvGrpSpPr>
          <p:cNvPr id="37891" name="Group 26">
            <a:extLst>
              <a:ext uri="{FF2B5EF4-FFF2-40B4-BE49-F238E27FC236}">
                <a16:creationId xmlns:a16="http://schemas.microsoft.com/office/drawing/2014/main" id="{FC0DD0C5-52B5-3E47-ADAB-A2D23BC63FE7}"/>
              </a:ext>
            </a:extLst>
          </p:cNvPr>
          <p:cNvGrpSpPr>
            <a:grpSpLocks/>
          </p:cNvGrpSpPr>
          <p:nvPr/>
        </p:nvGrpSpPr>
        <p:grpSpPr bwMode="auto">
          <a:xfrm>
            <a:off x="463550" y="446088"/>
            <a:ext cx="8229600" cy="5719762"/>
            <a:chOff x="292" y="281"/>
            <a:chExt cx="5184" cy="3603"/>
          </a:xfrm>
        </p:grpSpPr>
        <p:sp>
          <p:nvSpPr>
            <p:cNvPr id="37892" name="Rectangle 2">
              <a:extLst>
                <a:ext uri="{FF2B5EF4-FFF2-40B4-BE49-F238E27FC236}">
                  <a16:creationId xmlns:a16="http://schemas.microsoft.com/office/drawing/2014/main" id="{2663BE51-D621-314D-805E-79B2AE64E6A1}"/>
                </a:ext>
              </a:extLst>
            </p:cNvPr>
            <p:cNvSpPr>
              <a:spLocks noChangeArrowheads="1"/>
            </p:cNvSpPr>
            <p:nvPr/>
          </p:nvSpPr>
          <p:spPr bwMode="auto">
            <a:xfrm>
              <a:off x="292"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Move and Store Substances</a:t>
              </a:r>
              <a:endParaRPr lang="en-US" altLang="en-US" sz="2800" dirty="0">
                <a:solidFill>
                  <a:schemeClr val="tx2"/>
                </a:solidFill>
              </a:endParaRPr>
            </a:p>
          </p:txBody>
        </p:sp>
        <p:sp>
          <p:nvSpPr>
            <p:cNvPr id="37893" name="Text Box 3">
              <a:extLst>
                <a:ext uri="{FF2B5EF4-FFF2-40B4-BE49-F238E27FC236}">
                  <a16:creationId xmlns:a16="http://schemas.microsoft.com/office/drawing/2014/main" id="{E459B3F4-1AAF-1848-BC71-5E5B81F5E8F8}"/>
                </a:ext>
              </a:extLst>
            </p:cNvPr>
            <p:cNvSpPr txBox="1">
              <a:spLocks noChangeArrowheads="1"/>
            </p:cNvSpPr>
            <p:nvPr/>
          </p:nvSpPr>
          <p:spPr bwMode="auto">
            <a:xfrm>
              <a:off x="519" y="970"/>
              <a:ext cx="4844" cy="13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Smooth muscle contractions, known as peristalsis, propel food through the digestive tract.</a:t>
              </a:r>
            </a:p>
            <a:p>
              <a:pPr eaLnBrk="1" hangingPunct="1">
                <a:lnSpc>
                  <a:spcPct val="85000"/>
                </a:lnSpc>
                <a:spcBef>
                  <a:spcPct val="0"/>
                </a:spcBef>
                <a:spcAft>
                  <a:spcPts val="900"/>
                </a:spcAft>
                <a:buSzPct val="80000"/>
              </a:pPr>
              <a:r>
                <a:rPr lang="en-US" altLang="en-US" sz="1800" dirty="0"/>
                <a:t>The contractions of ring-like bands of smooth muscle called sphincters control the outflow of the contents of a hollow organ, such as from the stomach to the small intestine.</a:t>
              </a:r>
            </a:p>
            <a:p>
              <a:pPr eaLnBrk="1" hangingPunct="1">
                <a:lnSpc>
                  <a:spcPct val="85000"/>
                </a:lnSpc>
                <a:spcBef>
                  <a:spcPct val="0"/>
                </a:spcBef>
                <a:spcAft>
                  <a:spcPct val="50000"/>
                </a:spcAft>
                <a:buSzPct val="80000"/>
              </a:pPr>
              <a:r>
                <a:rPr lang="en-US" altLang="en-US" sz="1800" dirty="0"/>
                <a:t>The temporary storage of food in the stomach and fluid in the urinary bladder is possible since sphincters can partially or fully close the out-lets to these structures.</a:t>
              </a:r>
            </a:p>
          </p:txBody>
        </p:sp>
        <p:grpSp>
          <p:nvGrpSpPr>
            <p:cNvPr id="37894" name="Group 16">
              <a:extLst>
                <a:ext uri="{FF2B5EF4-FFF2-40B4-BE49-F238E27FC236}">
                  <a16:creationId xmlns:a16="http://schemas.microsoft.com/office/drawing/2014/main" id="{BDB8812A-0A55-E143-9F0C-89907A38B0C1}"/>
                </a:ext>
              </a:extLst>
            </p:cNvPr>
            <p:cNvGrpSpPr>
              <a:grpSpLocks/>
            </p:cNvGrpSpPr>
            <p:nvPr/>
          </p:nvGrpSpPr>
          <p:grpSpPr bwMode="auto">
            <a:xfrm>
              <a:off x="582" y="3671"/>
              <a:ext cx="1990" cy="213"/>
              <a:chOff x="582" y="3671"/>
              <a:chExt cx="1990" cy="213"/>
            </a:xfrm>
          </p:grpSpPr>
          <p:sp>
            <p:nvSpPr>
              <p:cNvPr id="37895" name="Rectangle 17">
                <a:extLst>
                  <a:ext uri="{FF2B5EF4-FFF2-40B4-BE49-F238E27FC236}">
                    <a16:creationId xmlns:a16="http://schemas.microsoft.com/office/drawing/2014/main" id="{FBFC533D-DAC6-A044-9E85-025903CCC80C}"/>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37896" name="Rectangle 18">
                <a:extLst>
                  <a:ext uri="{FF2B5EF4-FFF2-40B4-BE49-F238E27FC236}">
                    <a16:creationId xmlns:a16="http://schemas.microsoft.com/office/drawing/2014/main" id="{964F38B0-170C-AC48-BC7D-259B77D045BA}"/>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37897" name="Rectangle 19">
                <a:extLst>
                  <a:ext uri="{FF2B5EF4-FFF2-40B4-BE49-F238E27FC236}">
                    <a16:creationId xmlns:a16="http://schemas.microsoft.com/office/drawing/2014/main" id="{E211A5E3-CF84-8643-9FDE-925598665C97}"/>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37898" name="Text Box 20">
                <a:extLst>
                  <a:ext uri="{FF2B5EF4-FFF2-40B4-BE49-F238E27FC236}">
                    <a16:creationId xmlns:a16="http://schemas.microsoft.com/office/drawing/2014/main" id="{9338EACA-22A7-254D-844D-5EAA59C7748D}"/>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292</a:t>
                </a:r>
                <a:endParaRPr lang="en-US" altLang="en-US" sz="1800" dirty="0">
                  <a:ea typeface="ＭＳ Ｐゴシック" panose="020B0600070205080204" pitchFamily="34" charset="-128"/>
                </a:endParaRPr>
              </a:p>
            </p:txBody>
          </p:sp>
          <p:sp>
            <p:nvSpPr>
              <p:cNvPr id="37899" name="Text Box 21">
                <a:extLst>
                  <a:ext uri="{FF2B5EF4-FFF2-40B4-BE49-F238E27FC236}">
                    <a16:creationId xmlns:a16="http://schemas.microsoft.com/office/drawing/2014/main" id="{2949713F-1EB1-164C-83DE-AE1FD07BC25E}"/>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328</a:t>
                </a:r>
                <a:endParaRPr lang="en-US" altLang="en-US" sz="1800" dirty="0">
                  <a:ea typeface="ＭＳ Ｐゴシック" panose="020B0600070205080204" pitchFamily="34" charset="-128"/>
                </a:endParaRPr>
              </a:p>
            </p:txBody>
          </p:sp>
          <p:sp>
            <p:nvSpPr>
              <p:cNvPr id="37900" name="Text Box 22">
                <a:extLst>
                  <a:ext uri="{FF2B5EF4-FFF2-40B4-BE49-F238E27FC236}">
                    <a16:creationId xmlns:a16="http://schemas.microsoft.com/office/drawing/2014/main" id="{8D9ECA56-A06C-F542-9F4A-57793BBC1763}"/>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302</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Number Placeholder 5">
            <a:extLst>
              <a:ext uri="{FF2B5EF4-FFF2-40B4-BE49-F238E27FC236}">
                <a16:creationId xmlns:a16="http://schemas.microsoft.com/office/drawing/2014/main" id="{3ECBE4F1-2B6B-A348-B1BA-2720A6FEE525}"/>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E4FC6153-6B85-AD4F-9090-97EFB23AAB82}" type="slidenum">
              <a:rPr lang="en-US" altLang="en-US" sz="1400"/>
              <a:pPr>
                <a:spcBef>
                  <a:spcPct val="0"/>
                </a:spcBef>
                <a:buFontTx/>
                <a:buNone/>
              </a:pPr>
              <a:t>18</a:t>
            </a:fld>
            <a:endParaRPr lang="en-US" altLang="en-US" sz="1400" dirty="0"/>
          </a:p>
        </p:txBody>
      </p:sp>
      <p:grpSp>
        <p:nvGrpSpPr>
          <p:cNvPr id="39939" name="Group 38">
            <a:extLst>
              <a:ext uri="{FF2B5EF4-FFF2-40B4-BE49-F238E27FC236}">
                <a16:creationId xmlns:a16="http://schemas.microsoft.com/office/drawing/2014/main" id="{DEA011AD-001F-AE4C-886C-B9485EB97544}"/>
              </a:ext>
            </a:extLst>
          </p:cNvPr>
          <p:cNvGrpSpPr>
            <a:grpSpLocks/>
          </p:cNvGrpSpPr>
          <p:nvPr/>
        </p:nvGrpSpPr>
        <p:grpSpPr bwMode="auto">
          <a:xfrm>
            <a:off x="463550" y="446088"/>
            <a:ext cx="8229600" cy="5719762"/>
            <a:chOff x="292" y="281"/>
            <a:chExt cx="5184" cy="3603"/>
          </a:xfrm>
        </p:grpSpPr>
        <p:sp>
          <p:nvSpPr>
            <p:cNvPr id="39940" name="Rectangle 3">
              <a:extLst>
                <a:ext uri="{FF2B5EF4-FFF2-40B4-BE49-F238E27FC236}">
                  <a16:creationId xmlns:a16="http://schemas.microsoft.com/office/drawing/2014/main" id="{2214566A-546D-D848-BF9C-96066E2DD21F}"/>
                </a:ext>
              </a:extLst>
            </p:cNvPr>
            <p:cNvSpPr>
              <a:spLocks noChangeArrowheads="1"/>
            </p:cNvSpPr>
            <p:nvPr/>
          </p:nvSpPr>
          <p:spPr bwMode="auto">
            <a:xfrm>
              <a:off x="292"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Move and Store Substances </a:t>
              </a:r>
              <a:r>
                <a:rPr lang="en-US" altLang="en-US" sz="2200" dirty="0">
                  <a:solidFill>
                    <a:srgbClr val="333333"/>
                  </a:solidFill>
                </a:rPr>
                <a:t>(continued)</a:t>
              </a:r>
              <a:endParaRPr lang="en-US" altLang="en-US" sz="2800" dirty="0">
                <a:solidFill>
                  <a:schemeClr val="tx2"/>
                </a:solidFill>
              </a:endParaRPr>
            </a:p>
          </p:txBody>
        </p:sp>
        <p:grpSp>
          <p:nvGrpSpPr>
            <p:cNvPr id="39941" name="Group 37">
              <a:extLst>
                <a:ext uri="{FF2B5EF4-FFF2-40B4-BE49-F238E27FC236}">
                  <a16:creationId xmlns:a16="http://schemas.microsoft.com/office/drawing/2014/main" id="{B9C9376E-4FFD-4643-B797-F9ADBE32CCCA}"/>
                </a:ext>
              </a:extLst>
            </p:cNvPr>
            <p:cNvGrpSpPr>
              <a:grpSpLocks/>
            </p:cNvGrpSpPr>
            <p:nvPr/>
          </p:nvGrpSpPr>
          <p:grpSpPr bwMode="auto">
            <a:xfrm>
              <a:off x="519" y="970"/>
              <a:ext cx="4731" cy="1819"/>
              <a:chOff x="519" y="970"/>
              <a:chExt cx="4731" cy="1819"/>
            </a:xfrm>
          </p:grpSpPr>
          <p:sp>
            <p:nvSpPr>
              <p:cNvPr id="39949" name="Text Box 5">
                <a:extLst>
                  <a:ext uri="{FF2B5EF4-FFF2-40B4-BE49-F238E27FC236}">
                    <a16:creationId xmlns:a16="http://schemas.microsoft.com/office/drawing/2014/main" id="{E67CA46A-6D96-E648-8B4A-280D125A8AF5}"/>
                  </a:ext>
                </a:extLst>
              </p:cNvPr>
              <p:cNvSpPr txBox="1">
                <a:spLocks noChangeArrowheads="1"/>
              </p:cNvSpPr>
              <p:nvPr/>
            </p:nvSpPr>
            <p:spPr bwMode="auto">
              <a:xfrm>
                <a:off x="519" y="970"/>
                <a:ext cx="4731" cy="10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Smooth muscle in the walls of blood vessels adjust their diameters to regulate blood flow (which is primarily under the control of the medulla oblongata).</a:t>
                </a:r>
              </a:p>
              <a:p>
                <a:pPr eaLnBrk="1" hangingPunct="1">
                  <a:lnSpc>
                    <a:spcPct val="85000"/>
                  </a:lnSpc>
                  <a:spcBef>
                    <a:spcPct val="0"/>
                  </a:spcBef>
                  <a:spcAft>
                    <a:spcPct val="50000"/>
                  </a:spcAft>
                  <a:buSzPct val="80000"/>
                </a:pPr>
                <a:r>
                  <a:rPr lang="en-US" altLang="en-US" sz="1800" dirty="0"/>
                  <a:t>Cardiac muscle contractions enable blood to be pumped through the arterial blood vessels in the systemic and pulmonary circulatory sys-tems.</a:t>
                </a:r>
              </a:p>
            </p:txBody>
          </p:sp>
          <p:sp>
            <p:nvSpPr>
              <p:cNvPr id="39950" name="Text Box 14">
                <a:extLst>
                  <a:ext uri="{FF2B5EF4-FFF2-40B4-BE49-F238E27FC236}">
                    <a16:creationId xmlns:a16="http://schemas.microsoft.com/office/drawing/2014/main" id="{5AB10AD7-353E-0447-827B-1E72FC230148}"/>
                  </a:ext>
                </a:extLst>
              </p:cNvPr>
              <p:cNvSpPr txBox="1">
                <a:spLocks noChangeArrowheads="1"/>
              </p:cNvSpPr>
              <p:nvPr/>
            </p:nvSpPr>
            <p:spPr bwMode="auto">
              <a:xfrm>
                <a:off x="1383" y="1963"/>
                <a:ext cx="3020" cy="8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860"/>
                  </a:lnSpc>
                  <a:spcBef>
                    <a:spcPct val="0"/>
                  </a:spcBef>
                  <a:spcAft>
                    <a:spcPct val="20000"/>
                  </a:spcAft>
                  <a:buFontTx/>
                  <a:buNone/>
                </a:pPr>
                <a:r>
                  <a:rPr lang="en-US" altLang="en-US" sz="1800" dirty="0">
                    <a:solidFill>
                      <a:srgbClr val="941100"/>
                    </a:solidFill>
                  </a:rPr>
                  <a:t>Systemic circulation is the general circulation of the blood through the body, as opposed to the pulmonary circulation of the blood from the heart to the lungs for oxygenation and elimination of carbon dioxide.</a:t>
                </a:r>
              </a:p>
            </p:txBody>
          </p:sp>
        </p:grpSp>
        <p:grpSp>
          <p:nvGrpSpPr>
            <p:cNvPr id="39942" name="Group 25">
              <a:extLst>
                <a:ext uri="{FF2B5EF4-FFF2-40B4-BE49-F238E27FC236}">
                  <a16:creationId xmlns:a16="http://schemas.microsoft.com/office/drawing/2014/main" id="{245F4C6D-91EA-214F-9C25-088B011D879C}"/>
                </a:ext>
              </a:extLst>
            </p:cNvPr>
            <p:cNvGrpSpPr>
              <a:grpSpLocks/>
            </p:cNvGrpSpPr>
            <p:nvPr/>
          </p:nvGrpSpPr>
          <p:grpSpPr bwMode="auto">
            <a:xfrm>
              <a:off x="582" y="3671"/>
              <a:ext cx="1990" cy="213"/>
              <a:chOff x="582" y="3671"/>
              <a:chExt cx="1990" cy="213"/>
            </a:xfrm>
          </p:grpSpPr>
          <p:sp>
            <p:nvSpPr>
              <p:cNvPr id="39943" name="Rectangle 26">
                <a:extLst>
                  <a:ext uri="{FF2B5EF4-FFF2-40B4-BE49-F238E27FC236}">
                    <a16:creationId xmlns:a16="http://schemas.microsoft.com/office/drawing/2014/main" id="{C547B0E1-05A6-0342-9569-4B906DD20781}"/>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39944" name="Rectangle 27">
                <a:extLst>
                  <a:ext uri="{FF2B5EF4-FFF2-40B4-BE49-F238E27FC236}">
                    <a16:creationId xmlns:a16="http://schemas.microsoft.com/office/drawing/2014/main" id="{003798BB-76FF-FE42-AF50-BC8313E0F115}"/>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39945" name="Rectangle 28">
                <a:extLst>
                  <a:ext uri="{FF2B5EF4-FFF2-40B4-BE49-F238E27FC236}">
                    <a16:creationId xmlns:a16="http://schemas.microsoft.com/office/drawing/2014/main" id="{A4D6331A-9C35-BE4D-8E4C-822F036514E0}"/>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39946" name="Text Box 29">
                <a:extLst>
                  <a:ext uri="{FF2B5EF4-FFF2-40B4-BE49-F238E27FC236}">
                    <a16:creationId xmlns:a16="http://schemas.microsoft.com/office/drawing/2014/main" id="{286F248E-576F-6846-A013-CBCCB7780D41}"/>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292</a:t>
                </a:r>
                <a:endParaRPr lang="en-US" altLang="en-US" sz="1800" dirty="0">
                  <a:ea typeface="ＭＳ Ｐゴシック" panose="020B0600070205080204" pitchFamily="34" charset="-128"/>
                </a:endParaRPr>
              </a:p>
            </p:txBody>
          </p:sp>
          <p:sp>
            <p:nvSpPr>
              <p:cNvPr id="39947" name="Text Box 30">
                <a:extLst>
                  <a:ext uri="{FF2B5EF4-FFF2-40B4-BE49-F238E27FC236}">
                    <a16:creationId xmlns:a16="http://schemas.microsoft.com/office/drawing/2014/main" id="{80DA1708-3C99-2148-9F34-A97E93553320}"/>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328</a:t>
                </a:r>
                <a:endParaRPr lang="en-US" altLang="en-US" sz="1800" dirty="0">
                  <a:ea typeface="ＭＳ Ｐゴシック" panose="020B0600070205080204" pitchFamily="34" charset="-128"/>
                </a:endParaRPr>
              </a:p>
            </p:txBody>
          </p:sp>
          <p:sp>
            <p:nvSpPr>
              <p:cNvPr id="39948" name="Text Box 31">
                <a:extLst>
                  <a:ext uri="{FF2B5EF4-FFF2-40B4-BE49-F238E27FC236}">
                    <a16:creationId xmlns:a16="http://schemas.microsoft.com/office/drawing/2014/main" id="{9F48DDDB-0926-A54C-84EF-D80A74F09B1C}"/>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302</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Number Placeholder 5">
            <a:extLst>
              <a:ext uri="{FF2B5EF4-FFF2-40B4-BE49-F238E27FC236}">
                <a16:creationId xmlns:a16="http://schemas.microsoft.com/office/drawing/2014/main" id="{5B7F91FF-2929-1643-99DA-6A29A74E8F04}"/>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0D08CD82-091D-D949-AF7B-98D430BE0140}" type="slidenum">
              <a:rPr lang="en-US" altLang="en-US" sz="1400"/>
              <a:pPr>
                <a:spcBef>
                  <a:spcPct val="0"/>
                </a:spcBef>
                <a:buFontTx/>
                <a:buNone/>
              </a:pPr>
              <a:t>19</a:t>
            </a:fld>
            <a:endParaRPr lang="en-US" altLang="en-US" sz="1400" dirty="0"/>
          </a:p>
        </p:txBody>
      </p:sp>
      <p:grpSp>
        <p:nvGrpSpPr>
          <p:cNvPr id="41987" name="Group 25">
            <a:extLst>
              <a:ext uri="{FF2B5EF4-FFF2-40B4-BE49-F238E27FC236}">
                <a16:creationId xmlns:a16="http://schemas.microsoft.com/office/drawing/2014/main" id="{C2028D01-2E0B-F344-9E20-12FFF639A84A}"/>
              </a:ext>
            </a:extLst>
          </p:cNvPr>
          <p:cNvGrpSpPr>
            <a:grpSpLocks/>
          </p:cNvGrpSpPr>
          <p:nvPr/>
        </p:nvGrpSpPr>
        <p:grpSpPr bwMode="auto">
          <a:xfrm>
            <a:off x="463550" y="446088"/>
            <a:ext cx="8229600" cy="5719762"/>
            <a:chOff x="292" y="281"/>
            <a:chExt cx="5184" cy="3603"/>
          </a:xfrm>
        </p:grpSpPr>
        <p:sp>
          <p:nvSpPr>
            <p:cNvPr id="41988" name="Rectangle 2">
              <a:extLst>
                <a:ext uri="{FF2B5EF4-FFF2-40B4-BE49-F238E27FC236}">
                  <a16:creationId xmlns:a16="http://schemas.microsoft.com/office/drawing/2014/main" id="{D5B9E0DD-0277-B645-B75E-F8AF6A915AFE}"/>
                </a:ext>
              </a:extLst>
            </p:cNvPr>
            <p:cNvSpPr>
              <a:spLocks noChangeArrowheads="1"/>
            </p:cNvSpPr>
            <p:nvPr/>
          </p:nvSpPr>
          <p:spPr bwMode="auto">
            <a:xfrm>
              <a:off x="292"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Generate Heat</a:t>
              </a:r>
              <a:endParaRPr lang="en-US" altLang="en-US" sz="2800" dirty="0">
                <a:solidFill>
                  <a:schemeClr val="tx2"/>
                </a:solidFill>
              </a:endParaRPr>
            </a:p>
          </p:txBody>
        </p:sp>
        <p:sp>
          <p:nvSpPr>
            <p:cNvPr id="41989" name="Text Box 3">
              <a:extLst>
                <a:ext uri="{FF2B5EF4-FFF2-40B4-BE49-F238E27FC236}">
                  <a16:creationId xmlns:a16="http://schemas.microsoft.com/office/drawing/2014/main" id="{AD9A9856-1336-8244-8AAD-BFC3278BC64C}"/>
                </a:ext>
              </a:extLst>
            </p:cNvPr>
            <p:cNvSpPr txBox="1">
              <a:spLocks noChangeArrowheads="1"/>
            </p:cNvSpPr>
            <p:nvPr/>
          </p:nvSpPr>
          <p:spPr bwMode="auto">
            <a:xfrm>
              <a:off x="519" y="970"/>
              <a:ext cx="4791" cy="11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r>
                <a:rPr lang="en-US" altLang="en-US" sz="1800" dirty="0"/>
                <a:t>Muscle contractions generate heat by a process called thermogenesis.</a:t>
              </a:r>
            </a:p>
            <a:p>
              <a:pPr eaLnBrk="1" hangingPunct="1">
                <a:lnSpc>
                  <a:spcPct val="85000"/>
                </a:lnSpc>
                <a:spcBef>
                  <a:spcPct val="0"/>
                </a:spcBef>
                <a:spcAft>
                  <a:spcPct val="50000"/>
                </a:spcAft>
                <a:buSzPct val="80000"/>
              </a:pPr>
              <a:r>
                <a:rPr lang="en-US" altLang="en-US" sz="1800" dirty="0"/>
                <a:t>Much of the heat generated from skeletal muscle contractions is used for maintaining core body temperature of about 98.6</a:t>
              </a:r>
              <a:r>
                <a:rPr lang="en-US" altLang="en-US" sz="1800" baseline="36000" dirty="0"/>
                <a:t>o</a:t>
              </a:r>
              <a:r>
                <a:rPr lang="en-US" altLang="en-US" sz="1800" dirty="0"/>
                <a:t>F (37</a:t>
              </a:r>
              <a:r>
                <a:rPr lang="en-US" altLang="en-US" sz="1800" baseline="36000" dirty="0"/>
                <a:t>o</a:t>
              </a:r>
              <a:r>
                <a:rPr lang="en-US" altLang="en-US" sz="1800" dirty="0"/>
                <a:t>C).</a:t>
              </a:r>
            </a:p>
            <a:p>
              <a:pPr eaLnBrk="1" hangingPunct="1">
                <a:lnSpc>
                  <a:spcPct val="85000"/>
                </a:lnSpc>
                <a:spcBef>
                  <a:spcPct val="0"/>
                </a:spcBef>
                <a:spcAft>
                  <a:spcPct val="50000"/>
                </a:spcAft>
                <a:buSzPct val="80000"/>
              </a:pPr>
              <a:r>
                <a:rPr lang="en-US" altLang="en-US" sz="1800" dirty="0"/>
                <a:t>Shivering, an involuntary contraction of skeletal muscles, increases the rate of heat production to help maintain core body temperature in cold environments.</a:t>
              </a:r>
            </a:p>
          </p:txBody>
        </p:sp>
        <p:grpSp>
          <p:nvGrpSpPr>
            <p:cNvPr id="41990" name="Group 15">
              <a:extLst>
                <a:ext uri="{FF2B5EF4-FFF2-40B4-BE49-F238E27FC236}">
                  <a16:creationId xmlns:a16="http://schemas.microsoft.com/office/drawing/2014/main" id="{755170BF-979B-FB48-932B-F0EA017FD103}"/>
                </a:ext>
              </a:extLst>
            </p:cNvPr>
            <p:cNvGrpSpPr>
              <a:grpSpLocks/>
            </p:cNvGrpSpPr>
            <p:nvPr/>
          </p:nvGrpSpPr>
          <p:grpSpPr bwMode="auto">
            <a:xfrm>
              <a:off x="582" y="3671"/>
              <a:ext cx="1990" cy="213"/>
              <a:chOff x="582" y="3671"/>
              <a:chExt cx="1990" cy="213"/>
            </a:xfrm>
          </p:grpSpPr>
          <p:sp>
            <p:nvSpPr>
              <p:cNvPr id="41991" name="Rectangle 16">
                <a:extLst>
                  <a:ext uri="{FF2B5EF4-FFF2-40B4-BE49-F238E27FC236}">
                    <a16:creationId xmlns:a16="http://schemas.microsoft.com/office/drawing/2014/main" id="{59CB662A-F58D-3F45-8B98-39BE2BE85DF7}"/>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41992" name="Rectangle 17">
                <a:extLst>
                  <a:ext uri="{FF2B5EF4-FFF2-40B4-BE49-F238E27FC236}">
                    <a16:creationId xmlns:a16="http://schemas.microsoft.com/office/drawing/2014/main" id="{C3657E47-4A19-7F4B-90EE-06EE153FC908}"/>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41993" name="Rectangle 18">
                <a:extLst>
                  <a:ext uri="{FF2B5EF4-FFF2-40B4-BE49-F238E27FC236}">
                    <a16:creationId xmlns:a16="http://schemas.microsoft.com/office/drawing/2014/main" id="{6AFC535A-8DEE-4940-AF99-F58F37472291}"/>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41994" name="Text Box 19">
                <a:extLst>
                  <a:ext uri="{FF2B5EF4-FFF2-40B4-BE49-F238E27FC236}">
                    <a16:creationId xmlns:a16="http://schemas.microsoft.com/office/drawing/2014/main" id="{BF664551-36B1-5E4C-87BE-98D968F865BB}"/>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292</a:t>
                </a:r>
                <a:endParaRPr lang="en-US" altLang="en-US" sz="1800" dirty="0">
                  <a:ea typeface="ＭＳ Ｐゴシック" panose="020B0600070205080204" pitchFamily="34" charset="-128"/>
                </a:endParaRPr>
              </a:p>
            </p:txBody>
          </p:sp>
          <p:sp>
            <p:nvSpPr>
              <p:cNvPr id="41995" name="Text Box 20">
                <a:extLst>
                  <a:ext uri="{FF2B5EF4-FFF2-40B4-BE49-F238E27FC236}">
                    <a16:creationId xmlns:a16="http://schemas.microsoft.com/office/drawing/2014/main" id="{C7B1ACB1-4014-6A4E-9ED2-E71FB6841D18}"/>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328</a:t>
                </a:r>
                <a:endParaRPr lang="en-US" altLang="en-US" sz="1800" dirty="0">
                  <a:ea typeface="ＭＳ Ｐゴシック" panose="020B0600070205080204" pitchFamily="34" charset="-128"/>
                </a:endParaRPr>
              </a:p>
            </p:txBody>
          </p:sp>
          <p:sp>
            <p:nvSpPr>
              <p:cNvPr id="41996" name="Text Box 21">
                <a:extLst>
                  <a:ext uri="{FF2B5EF4-FFF2-40B4-BE49-F238E27FC236}">
                    <a16:creationId xmlns:a16="http://schemas.microsoft.com/office/drawing/2014/main" id="{7BDC5CB3-99AF-7349-A7BC-9B6B6008AB58}"/>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302</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Number Placeholder 5">
            <a:extLst>
              <a:ext uri="{FF2B5EF4-FFF2-40B4-BE49-F238E27FC236}">
                <a16:creationId xmlns:a16="http://schemas.microsoft.com/office/drawing/2014/main" id="{864D3F8D-7F04-484C-9A81-B5A5630A0C67}"/>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0B272B5E-CD11-7E4E-8BD9-C3E3FDCB84B6}" type="slidenum">
              <a:rPr lang="en-US" altLang="en-US" sz="1400"/>
              <a:pPr>
                <a:spcBef>
                  <a:spcPct val="0"/>
                </a:spcBef>
                <a:buFontTx/>
                <a:buNone/>
              </a:pPr>
              <a:t>20</a:t>
            </a:fld>
            <a:endParaRPr lang="en-US" altLang="en-US" sz="1400" dirty="0"/>
          </a:p>
        </p:txBody>
      </p:sp>
      <p:grpSp>
        <p:nvGrpSpPr>
          <p:cNvPr id="44035" name="Group 25">
            <a:extLst>
              <a:ext uri="{FF2B5EF4-FFF2-40B4-BE49-F238E27FC236}">
                <a16:creationId xmlns:a16="http://schemas.microsoft.com/office/drawing/2014/main" id="{6F97A540-C308-5548-9C49-3A8015CBF05C}"/>
              </a:ext>
            </a:extLst>
          </p:cNvPr>
          <p:cNvGrpSpPr>
            <a:grpSpLocks/>
          </p:cNvGrpSpPr>
          <p:nvPr/>
        </p:nvGrpSpPr>
        <p:grpSpPr bwMode="auto">
          <a:xfrm>
            <a:off x="463550" y="446088"/>
            <a:ext cx="8229600" cy="5719762"/>
            <a:chOff x="292" y="281"/>
            <a:chExt cx="5184" cy="3603"/>
          </a:xfrm>
        </p:grpSpPr>
        <p:sp>
          <p:nvSpPr>
            <p:cNvPr id="44036" name="Rectangle 2">
              <a:extLst>
                <a:ext uri="{FF2B5EF4-FFF2-40B4-BE49-F238E27FC236}">
                  <a16:creationId xmlns:a16="http://schemas.microsoft.com/office/drawing/2014/main" id="{8FCF0469-92BC-7E4C-B400-3CB315FA42B7}"/>
                </a:ext>
              </a:extLst>
            </p:cNvPr>
            <p:cNvSpPr>
              <a:spLocks noChangeArrowheads="1"/>
            </p:cNvSpPr>
            <p:nvPr/>
          </p:nvSpPr>
          <p:spPr bwMode="auto">
            <a:xfrm>
              <a:off x="292"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Properties of Muscle Tissue</a:t>
              </a:r>
              <a:endParaRPr lang="en-US" altLang="en-US" sz="2800" dirty="0">
                <a:solidFill>
                  <a:schemeClr val="tx2"/>
                </a:solidFill>
              </a:endParaRPr>
            </a:p>
          </p:txBody>
        </p:sp>
        <p:sp>
          <p:nvSpPr>
            <p:cNvPr id="44037" name="Text Box 3">
              <a:extLst>
                <a:ext uri="{FF2B5EF4-FFF2-40B4-BE49-F238E27FC236}">
                  <a16:creationId xmlns:a16="http://schemas.microsoft.com/office/drawing/2014/main" id="{F64DD478-6F7B-DB47-A86E-499666AA1CC0}"/>
                </a:ext>
              </a:extLst>
            </p:cNvPr>
            <p:cNvSpPr txBox="1">
              <a:spLocks noChangeArrowheads="1"/>
            </p:cNvSpPr>
            <p:nvPr/>
          </p:nvSpPr>
          <p:spPr bwMode="auto">
            <a:xfrm>
              <a:off x="519" y="970"/>
              <a:ext cx="4765" cy="7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600"/>
                </a:spcAft>
                <a:buSzPct val="80000"/>
              </a:pPr>
              <a:r>
                <a:rPr lang="en-US" altLang="en-US" sz="1800" dirty="0"/>
                <a:t>Electrical excitability</a:t>
              </a:r>
            </a:p>
            <a:p>
              <a:pPr eaLnBrk="1" hangingPunct="1">
                <a:lnSpc>
                  <a:spcPct val="85000"/>
                </a:lnSpc>
                <a:spcBef>
                  <a:spcPct val="0"/>
                </a:spcBef>
                <a:spcAft>
                  <a:spcPts val="600"/>
                </a:spcAft>
                <a:buSzPct val="80000"/>
              </a:pPr>
              <a:r>
                <a:rPr lang="en-US" altLang="en-US" sz="1800" dirty="0"/>
                <a:t>Contractility</a:t>
              </a:r>
            </a:p>
            <a:p>
              <a:pPr eaLnBrk="1" hangingPunct="1">
                <a:lnSpc>
                  <a:spcPct val="85000"/>
                </a:lnSpc>
                <a:spcBef>
                  <a:spcPct val="0"/>
                </a:spcBef>
                <a:spcAft>
                  <a:spcPts val="600"/>
                </a:spcAft>
                <a:buSzPct val="80000"/>
              </a:pPr>
              <a:r>
                <a:rPr lang="en-US" altLang="en-US" sz="1800" dirty="0"/>
                <a:t>Extensibility</a:t>
              </a:r>
            </a:p>
            <a:p>
              <a:pPr eaLnBrk="1" hangingPunct="1">
                <a:lnSpc>
                  <a:spcPct val="85000"/>
                </a:lnSpc>
                <a:spcBef>
                  <a:spcPct val="0"/>
                </a:spcBef>
                <a:spcAft>
                  <a:spcPct val="50000"/>
                </a:spcAft>
                <a:buSzPct val="80000"/>
              </a:pPr>
              <a:r>
                <a:rPr lang="en-US" altLang="en-US" sz="1800" dirty="0"/>
                <a:t>Elasticity</a:t>
              </a:r>
            </a:p>
          </p:txBody>
        </p:sp>
        <p:grpSp>
          <p:nvGrpSpPr>
            <p:cNvPr id="44038" name="Group 15">
              <a:extLst>
                <a:ext uri="{FF2B5EF4-FFF2-40B4-BE49-F238E27FC236}">
                  <a16:creationId xmlns:a16="http://schemas.microsoft.com/office/drawing/2014/main" id="{378EE562-FB8F-5343-91DF-3FF667A12153}"/>
                </a:ext>
              </a:extLst>
            </p:cNvPr>
            <p:cNvGrpSpPr>
              <a:grpSpLocks/>
            </p:cNvGrpSpPr>
            <p:nvPr/>
          </p:nvGrpSpPr>
          <p:grpSpPr bwMode="auto">
            <a:xfrm>
              <a:off x="582" y="3671"/>
              <a:ext cx="1990" cy="213"/>
              <a:chOff x="582" y="3671"/>
              <a:chExt cx="1990" cy="213"/>
            </a:xfrm>
          </p:grpSpPr>
          <p:sp>
            <p:nvSpPr>
              <p:cNvPr id="44039" name="Rectangle 16">
                <a:extLst>
                  <a:ext uri="{FF2B5EF4-FFF2-40B4-BE49-F238E27FC236}">
                    <a16:creationId xmlns:a16="http://schemas.microsoft.com/office/drawing/2014/main" id="{DF74002B-CB5B-584C-92F1-AD18959C3204}"/>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44040" name="Rectangle 17">
                <a:extLst>
                  <a:ext uri="{FF2B5EF4-FFF2-40B4-BE49-F238E27FC236}">
                    <a16:creationId xmlns:a16="http://schemas.microsoft.com/office/drawing/2014/main" id="{2243954A-22BC-154C-8EAE-C010F23CC787}"/>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44041" name="Rectangle 18">
                <a:extLst>
                  <a:ext uri="{FF2B5EF4-FFF2-40B4-BE49-F238E27FC236}">
                    <a16:creationId xmlns:a16="http://schemas.microsoft.com/office/drawing/2014/main" id="{2A99D40B-82CD-EE43-B71D-7BBF436FF89F}"/>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44042" name="Text Box 19">
                <a:extLst>
                  <a:ext uri="{FF2B5EF4-FFF2-40B4-BE49-F238E27FC236}">
                    <a16:creationId xmlns:a16="http://schemas.microsoft.com/office/drawing/2014/main" id="{60EBBF50-70DE-0341-830D-9963D7E38582}"/>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292</a:t>
                </a:r>
                <a:endParaRPr lang="en-US" altLang="en-US" sz="1800" dirty="0">
                  <a:ea typeface="ＭＳ Ｐゴシック" panose="020B0600070205080204" pitchFamily="34" charset="-128"/>
                </a:endParaRPr>
              </a:p>
            </p:txBody>
          </p:sp>
          <p:sp>
            <p:nvSpPr>
              <p:cNvPr id="44043" name="Text Box 20">
                <a:extLst>
                  <a:ext uri="{FF2B5EF4-FFF2-40B4-BE49-F238E27FC236}">
                    <a16:creationId xmlns:a16="http://schemas.microsoft.com/office/drawing/2014/main" id="{55FFEF7A-81A3-6349-8CD2-06ABAFB68718}"/>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328</a:t>
                </a:r>
                <a:endParaRPr lang="en-US" altLang="en-US" sz="1800" dirty="0">
                  <a:ea typeface="ＭＳ Ｐゴシック" panose="020B0600070205080204" pitchFamily="34" charset="-128"/>
                </a:endParaRPr>
              </a:p>
            </p:txBody>
          </p:sp>
          <p:sp>
            <p:nvSpPr>
              <p:cNvPr id="44044" name="Text Box 21">
                <a:extLst>
                  <a:ext uri="{FF2B5EF4-FFF2-40B4-BE49-F238E27FC236}">
                    <a16:creationId xmlns:a16="http://schemas.microsoft.com/office/drawing/2014/main" id="{76710ED1-67C5-8D4E-82ED-124942BEF575}"/>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302</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Number Placeholder 5">
            <a:extLst>
              <a:ext uri="{FF2B5EF4-FFF2-40B4-BE49-F238E27FC236}">
                <a16:creationId xmlns:a16="http://schemas.microsoft.com/office/drawing/2014/main" id="{E220DB55-D55C-C74B-AEAE-2322592EE4CE}"/>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73782EEE-8C1A-764F-B1AD-D3F066B18209}" type="slidenum">
              <a:rPr lang="en-US" altLang="en-US" sz="1400"/>
              <a:pPr>
                <a:spcBef>
                  <a:spcPct val="0"/>
                </a:spcBef>
                <a:buFontTx/>
                <a:buNone/>
              </a:pPr>
              <a:t>21</a:t>
            </a:fld>
            <a:endParaRPr lang="en-US" altLang="en-US" sz="1400" dirty="0"/>
          </a:p>
        </p:txBody>
      </p:sp>
      <p:grpSp>
        <p:nvGrpSpPr>
          <p:cNvPr id="46096" name="Group 16">
            <a:extLst>
              <a:ext uri="{FF2B5EF4-FFF2-40B4-BE49-F238E27FC236}">
                <a16:creationId xmlns:a16="http://schemas.microsoft.com/office/drawing/2014/main" id="{5BE73F87-30FC-5D4B-BDD8-56640E3AE507}"/>
              </a:ext>
            </a:extLst>
          </p:cNvPr>
          <p:cNvGrpSpPr>
            <a:grpSpLocks/>
          </p:cNvGrpSpPr>
          <p:nvPr/>
        </p:nvGrpSpPr>
        <p:grpSpPr bwMode="auto">
          <a:xfrm>
            <a:off x="463550" y="446088"/>
            <a:ext cx="8229600" cy="5719762"/>
            <a:chOff x="292" y="281"/>
            <a:chExt cx="5184" cy="3603"/>
          </a:xfrm>
        </p:grpSpPr>
        <p:sp>
          <p:nvSpPr>
            <p:cNvPr id="46084" name="Rectangle 3">
              <a:extLst>
                <a:ext uri="{FF2B5EF4-FFF2-40B4-BE49-F238E27FC236}">
                  <a16:creationId xmlns:a16="http://schemas.microsoft.com/office/drawing/2014/main" id="{B075913B-B017-9D42-9624-9CC866BC6FA3}"/>
                </a:ext>
              </a:extLst>
            </p:cNvPr>
            <p:cNvSpPr>
              <a:spLocks noChangeArrowheads="1"/>
            </p:cNvSpPr>
            <p:nvPr/>
          </p:nvSpPr>
          <p:spPr bwMode="auto">
            <a:xfrm>
              <a:off x="292"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Electrical Excitability</a:t>
              </a:r>
              <a:endParaRPr lang="en-US" altLang="en-US" sz="2800" dirty="0">
                <a:solidFill>
                  <a:schemeClr val="tx2"/>
                </a:solidFill>
              </a:endParaRPr>
            </a:p>
          </p:txBody>
        </p:sp>
        <p:grpSp>
          <p:nvGrpSpPr>
            <p:cNvPr id="46095" name="Group 15">
              <a:extLst>
                <a:ext uri="{FF2B5EF4-FFF2-40B4-BE49-F238E27FC236}">
                  <a16:creationId xmlns:a16="http://schemas.microsoft.com/office/drawing/2014/main" id="{F85524A9-0840-1C4D-9EDA-096DAB9433B3}"/>
                </a:ext>
              </a:extLst>
            </p:cNvPr>
            <p:cNvGrpSpPr>
              <a:grpSpLocks/>
            </p:cNvGrpSpPr>
            <p:nvPr/>
          </p:nvGrpSpPr>
          <p:grpSpPr bwMode="auto">
            <a:xfrm>
              <a:off x="519" y="970"/>
              <a:ext cx="4877" cy="2041"/>
              <a:chOff x="519" y="970"/>
              <a:chExt cx="4877" cy="2041"/>
            </a:xfrm>
          </p:grpSpPr>
          <p:sp>
            <p:nvSpPr>
              <p:cNvPr id="46093" name="Text Box 5">
                <a:extLst>
                  <a:ext uri="{FF2B5EF4-FFF2-40B4-BE49-F238E27FC236}">
                    <a16:creationId xmlns:a16="http://schemas.microsoft.com/office/drawing/2014/main" id="{89BA47CF-6A44-D04C-B07F-A4BE6AE3E7CA}"/>
                  </a:ext>
                </a:extLst>
              </p:cNvPr>
              <p:cNvSpPr txBox="1">
                <a:spLocks noChangeArrowheads="1"/>
              </p:cNvSpPr>
              <p:nvPr/>
            </p:nvSpPr>
            <p:spPr bwMode="auto">
              <a:xfrm>
                <a:off x="519" y="970"/>
                <a:ext cx="4877" cy="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Muscle fibers and neurons possess the biophysical property of electrical excitability.</a:t>
                </a:r>
              </a:p>
              <a:p>
                <a:pPr eaLnBrk="1" hangingPunct="1">
                  <a:lnSpc>
                    <a:spcPct val="85000"/>
                  </a:lnSpc>
                  <a:spcBef>
                    <a:spcPct val="0"/>
                  </a:spcBef>
                  <a:spcAft>
                    <a:spcPts val="900"/>
                  </a:spcAft>
                  <a:buSzPct val="80000"/>
                </a:pPr>
                <a:r>
                  <a:rPr lang="en-US" altLang="en-US" sz="1800" dirty="0"/>
                  <a:t>Both respond to certain types of stimuli by generating electrical activity known as action potentials (neurons also generate graded potentials).</a:t>
                </a:r>
              </a:p>
              <a:p>
                <a:pPr eaLnBrk="1" hangingPunct="1">
                  <a:lnSpc>
                    <a:spcPct val="85000"/>
                  </a:lnSpc>
                  <a:spcBef>
                    <a:spcPct val="0"/>
                  </a:spcBef>
                  <a:spcAft>
                    <a:spcPct val="50000"/>
                  </a:spcAft>
                  <a:buSzPct val="80000"/>
                </a:pPr>
                <a:r>
                  <a:rPr lang="en-US" altLang="en-US" sz="1800" dirty="0"/>
                  <a:t>Action potentials are propagated along the plasma membrane of mus-cle fibers (and the axons of neurons) due to voltage-gated ion channels.</a:t>
                </a:r>
              </a:p>
            </p:txBody>
          </p:sp>
          <p:sp>
            <p:nvSpPr>
              <p:cNvPr id="46094" name="Text Box 18">
                <a:extLst>
                  <a:ext uri="{FF2B5EF4-FFF2-40B4-BE49-F238E27FC236}">
                    <a16:creationId xmlns:a16="http://schemas.microsoft.com/office/drawing/2014/main" id="{2454AFAC-42A9-8747-A836-80FCD770ED1E}"/>
                  </a:ext>
                </a:extLst>
              </p:cNvPr>
              <p:cNvSpPr txBox="1">
                <a:spLocks noChangeArrowheads="1"/>
              </p:cNvSpPr>
              <p:nvPr/>
            </p:nvSpPr>
            <p:spPr bwMode="auto">
              <a:xfrm>
                <a:off x="1316" y="2137"/>
                <a:ext cx="3137" cy="8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860"/>
                  </a:lnSpc>
                  <a:spcBef>
                    <a:spcPct val="0"/>
                  </a:spcBef>
                  <a:spcAft>
                    <a:spcPts val="0"/>
                  </a:spcAft>
                  <a:buFontTx/>
                  <a:buNone/>
                </a:pPr>
                <a:r>
                  <a:rPr lang="en-US" altLang="en-US" sz="1800" dirty="0">
                    <a:solidFill>
                      <a:srgbClr val="941100"/>
                    </a:solidFill>
                  </a:rPr>
                  <a:t>Biophysics = an interdisciplinary science that uses the methods of physics and physical chemistry to study biological systems.</a:t>
                </a:r>
              </a:p>
              <a:p>
                <a:pPr algn="ctr" eaLnBrk="1" hangingPunct="1">
                  <a:lnSpc>
                    <a:spcPts val="1860"/>
                  </a:lnSpc>
                  <a:spcBef>
                    <a:spcPct val="0"/>
                  </a:spcBef>
                  <a:spcAft>
                    <a:spcPts val="0"/>
                  </a:spcAft>
                  <a:buFontTx/>
                  <a:buNone/>
                </a:pPr>
                <a:r>
                  <a:rPr lang="en-US" altLang="en-US" sz="1800" dirty="0">
                    <a:solidFill>
                      <a:srgbClr val="941100"/>
                    </a:solidFill>
                  </a:rPr>
                  <a:t>  (https://www.wikipedia.org)</a:t>
                </a:r>
              </a:p>
              <a:p>
                <a:pPr algn="ctr" eaLnBrk="1" hangingPunct="1">
                  <a:lnSpc>
                    <a:spcPts val="1860"/>
                  </a:lnSpc>
                  <a:spcBef>
                    <a:spcPts val="600"/>
                  </a:spcBef>
                  <a:spcAft>
                    <a:spcPts val="0"/>
                  </a:spcAft>
                  <a:buFontTx/>
                  <a:buNone/>
                </a:pPr>
                <a:r>
                  <a:rPr lang="en-US" altLang="en-US" sz="1800" dirty="0">
                    <a:solidFill>
                      <a:srgbClr val="941100"/>
                    </a:solidFill>
                  </a:rPr>
                  <a:t>Propagate = travel or spread. </a:t>
                </a:r>
              </a:p>
            </p:txBody>
          </p:sp>
        </p:grpSp>
        <p:grpSp>
          <p:nvGrpSpPr>
            <p:cNvPr id="46086" name="Group 34">
              <a:extLst>
                <a:ext uri="{FF2B5EF4-FFF2-40B4-BE49-F238E27FC236}">
                  <a16:creationId xmlns:a16="http://schemas.microsoft.com/office/drawing/2014/main" id="{71A20F1A-3D89-9148-A7ED-E27C6962DCFF}"/>
                </a:ext>
              </a:extLst>
            </p:cNvPr>
            <p:cNvGrpSpPr>
              <a:grpSpLocks/>
            </p:cNvGrpSpPr>
            <p:nvPr/>
          </p:nvGrpSpPr>
          <p:grpSpPr bwMode="auto">
            <a:xfrm>
              <a:off x="582" y="3671"/>
              <a:ext cx="1990" cy="213"/>
              <a:chOff x="582" y="3671"/>
              <a:chExt cx="1990" cy="213"/>
            </a:xfrm>
          </p:grpSpPr>
          <p:sp>
            <p:nvSpPr>
              <p:cNvPr id="46087" name="Rectangle 35">
                <a:extLst>
                  <a:ext uri="{FF2B5EF4-FFF2-40B4-BE49-F238E27FC236}">
                    <a16:creationId xmlns:a16="http://schemas.microsoft.com/office/drawing/2014/main" id="{7016B1EB-D998-3646-B816-C9D3470C7757}"/>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46088" name="Rectangle 36">
                <a:extLst>
                  <a:ext uri="{FF2B5EF4-FFF2-40B4-BE49-F238E27FC236}">
                    <a16:creationId xmlns:a16="http://schemas.microsoft.com/office/drawing/2014/main" id="{D10C89A4-14C4-7645-8B86-5899F94B1717}"/>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46089" name="Rectangle 37">
                <a:extLst>
                  <a:ext uri="{FF2B5EF4-FFF2-40B4-BE49-F238E27FC236}">
                    <a16:creationId xmlns:a16="http://schemas.microsoft.com/office/drawing/2014/main" id="{C63FB04E-98C0-F84B-AB92-F6E720A1BF51}"/>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46090" name="Text Box 38">
                <a:extLst>
                  <a:ext uri="{FF2B5EF4-FFF2-40B4-BE49-F238E27FC236}">
                    <a16:creationId xmlns:a16="http://schemas.microsoft.com/office/drawing/2014/main" id="{8C01AFC5-EC33-694C-9ACF-33CED5C6B27D}"/>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292</a:t>
                </a:r>
                <a:endParaRPr lang="en-US" altLang="en-US" sz="1800" dirty="0">
                  <a:ea typeface="ＭＳ Ｐゴシック" panose="020B0600070205080204" pitchFamily="34" charset="-128"/>
                </a:endParaRPr>
              </a:p>
            </p:txBody>
          </p:sp>
          <p:sp>
            <p:nvSpPr>
              <p:cNvPr id="46091" name="Text Box 39">
                <a:extLst>
                  <a:ext uri="{FF2B5EF4-FFF2-40B4-BE49-F238E27FC236}">
                    <a16:creationId xmlns:a16="http://schemas.microsoft.com/office/drawing/2014/main" id="{406BB734-5B1E-764D-825E-62C2544E8857}"/>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328</a:t>
                </a:r>
                <a:endParaRPr lang="en-US" altLang="en-US" sz="1800" dirty="0">
                  <a:ea typeface="ＭＳ Ｐゴシック" panose="020B0600070205080204" pitchFamily="34" charset="-128"/>
                </a:endParaRPr>
              </a:p>
            </p:txBody>
          </p:sp>
          <p:sp>
            <p:nvSpPr>
              <p:cNvPr id="46092" name="Text Box 40">
                <a:extLst>
                  <a:ext uri="{FF2B5EF4-FFF2-40B4-BE49-F238E27FC236}">
                    <a16:creationId xmlns:a16="http://schemas.microsoft.com/office/drawing/2014/main" id="{BB6925FC-CCD1-6741-AEDD-9FD3D5A8C88B}"/>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302</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Number Placeholder 5">
            <a:extLst>
              <a:ext uri="{FF2B5EF4-FFF2-40B4-BE49-F238E27FC236}">
                <a16:creationId xmlns:a16="http://schemas.microsoft.com/office/drawing/2014/main" id="{8185CFAE-E683-694E-BD78-C5C913CC9BF1}"/>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8A0C5070-624B-8C47-AFA5-E1FECD7FA5B3}" type="slidenum">
              <a:rPr lang="en-US" altLang="en-US" sz="1400"/>
              <a:pPr>
                <a:spcBef>
                  <a:spcPct val="0"/>
                </a:spcBef>
                <a:buFontTx/>
                <a:buNone/>
              </a:pPr>
              <a:t>22</a:t>
            </a:fld>
            <a:endParaRPr lang="en-US" altLang="en-US" sz="1400" dirty="0"/>
          </a:p>
        </p:txBody>
      </p:sp>
      <p:grpSp>
        <p:nvGrpSpPr>
          <p:cNvPr id="48131" name="Group 40">
            <a:extLst>
              <a:ext uri="{FF2B5EF4-FFF2-40B4-BE49-F238E27FC236}">
                <a16:creationId xmlns:a16="http://schemas.microsoft.com/office/drawing/2014/main" id="{6A81AAA9-2891-5444-98AF-AE9C33620EDB}"/>
              </a:ext>
            </a:extLst>
          </p:cNvPr>
          <p:cNvGrpSpPr>
            <a:grpSpLocks/>
          </p:cNvGrpSpPr>
          <p:nvPr/>
        </p:nvGrpSpPr>
        <p:grpSpPr bwMode="auto">
          <a:xfrm>
            <a:off x="463550" y="446088"/>
            <a:ext cx="8229600" cy="5719762"/>
            <a:chOff x="292" y="281"/>
            <a:chExt cx="5184" cy="3603"/>
          </a:xfrm>
        </p:grpSpPr>
        <p:sp>
          <p:nvSpPr>
            <p:cNvPr id="48132" name="Rectangle 2">
              <a:extLst>
                <a:ext uri="{FF2B5EF4-FFF2-40B4-BE49-F238E27FC236}">
                  <a16:creationId xmlns:a16="http://schemas.microsoft.com/office/drawing/2014/main" id="{76F69646-D9A1-2A40-B60C-0EB6C51D4C9C}"/>
                </a:ext>
              </a:extLst>
            </p:cNvPr>
            <p:cNvSpPr>
              <a:spLocks noChangeArrowheads="1"/>
            </p:cNvSpPr>
            <p:nvPr/>
          </p:nvSpPr>
          <p:spPr bwMode="auto">
            <a:xfrm>
              <a:off x="292"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Electrical Excitability </a:t>
              </a:r>
              <a:r>
                <a:rPr lang="en-US" altLang="en-US" sz="2200" dirty="0">
                  <a:solidFill>
                    <a:srgbClr val="333333"/>
                  </a:solidFill>
                </a:rPr>
                <a:t>(continued)</a:t>
              </a:r>
              <a:endParaRPr lang="en-US" altLang="en-US" sz="2800" dirty="0">
                <a:solidFill>
                  <a:schemeClr val="tx2"/>
                </a:solidFill>
              </a:endParaRPr>
            </a:p>
          </p:txBody>
        </p:sp>
        <p:grpSp>
          <p:nvGrpSpPr>
            <p:cNvPr id="48133" name="Group 27">
              <a:extLst>
                <a:ext uri="{FF2B5EF4-FFF2-40B4-BE49-F238E27FC236}">
                  <a16:creationId xmlns:a16="http://schemas.microsoft.com/office/drawing/2014/main" id="{C47CEA63-839D-924C-977E-91D58E554153}"/>
                </a:ext>
              </a:extLst>
            </p:cNvPr>
            <p:cNvGrpSpPr>
              <a:grpSpLocks/>
            </p:cNvGrpSpPr>
            <p:nvPr/>
          </p:nvGrpSpPr>
          <p:grpSpPr bwMode="auto">
            <a:xfrm>
              <a:off x="519" y="970"/>
              <a:ext cx="4765" cy="1449"/>
              <a:chOff x="519" y="970"/>
              <a:chExt cx="4765" cy="1449"/>
            </a:xfrm>
          </p:grpSpPr>
          <p:sp>
            <p:nvSpPr>
              <p:cNvPr id="48141" name="Text Box 3">
                <a:extLst>
                  <a:ext uri="{FF2B5EF4-FFF2-40B4-BE49-F238E27FC236}">
                    <a16:creationId xmlns:a16="http://schemas.microsoft.com/office/drawing/2014/main" id="{C8D64580-7B6B-DF44-A04A-F7C614BBC25C}"/>
                  </a:ext>
                </a:extLst>
              </p:cNvPr>
              <p:cNvSpPr txBox="1">
                <a:spLocks noChangeArrowheads="1"/>
              </p:cNvSpPr>
              <p:nvPr/>
            </p:nvSpPr>
            <p:spPr bwMode="auto">
              <a:xfrm>
                <a:off x="519" y="970"/>
                <a:ext cx="4765" cy="1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23888" indent="-166688">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solidFill>
                      <a:srgbClr val="000000"/>
                    </a:solidFill>
                  </a:rPr>
                  <a:t>Two classes of stimuli that trigger action potentials in muscle fibers are:</a:t>
                </a:r>
              </a:p>
              <a:p>
                <a:pPr lvl="1" eaLnBrk="1" hangingPunct="1">
                  <a:lnSpc>
                    <a:spcPct val="85000"/>
                  </a:lnSpc>
                  <a:spcBef>
                    <a:spcPct val="0"/>
                  </a:spcBef>
                  <a:spcAft>
                    <a:spcPts val="600"/>
                  </a:spcAft>
                  <a:buSzPct val="80000"/>
                  <a:buFontTx/>
                  <a:buChar char="-"/>
                </a:pPr>
                <a:r>
                  <a:rPr lang="en-US" altLang="en-US" sz="1800" dirty="0"/>
                  <a:t>Chemical stimuli such as neurotransmitters released by neurons, hormones in the blood, and local changes in acid-base balance (pH).</a:t>
                </a:r>
              </a:p>
              <a:p>
                <a:pPr lvl="1" eaLnBrk="1" hangingPunct="1">
                  <a:lnSpc>
                    <a:spcPct val="85000"/>
                  </a:lnSpc>
                  <a:spcBef>
                    <a:spcPct val="0"/>
                  </a:spcBef>
                  <a:spcAft>
                    <a:spcPct val="30000"/>
                  </a:spcAft>
                  <a:buSzPct val="80000"/>
                  <a:buFontTx/>
                  <a:buChar char="-"/>
                </a:pPr>
                <a:r>
                  <a:rPr lang="en-US" altLang="en-US" sz="1800" dirty="0"/>
                  <a:t>Autorhythmic electrical signals from the pacemaker cells of the heart.</a:t>
                </a:r>
              </a:p>
            </p:txBody>
          </p:sp>
          <p:sp>
            <p:nvSpPr>
              <p:cNvPr id="48142" name="Text Box 13">
                <a:extLst>
                  <a:ext uri="{FF2B5EF4-FFF2-40B4-BE49-F238E27FC236}">
                    <a16:creationId xmlns:a16="http://schemas.microsoft.com/office/drawing/2014/main" id="{54CBB164-FCBA-0B4E-BBB1-0CDF9366D77E}"/>
                  </a:ext>
                </a:extLst>
              </p:cNvPr>
              <p:cNvSpPr txBox="1">
                <a:spLocks noChangeArrowheads="1"/>
              </p:cNvSpPr>
              <p:nvPr/>
            </p:nvSpPr>
            <p:spPr bwMode="auto">
              <a:xfrm>
                <a:off x="2011" y="2188"/>
                <a:ext cx="175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dirty="0">
                    <a:solidFill>
                      <a:srgbClr val="941100"/>
                    </a:solidFill>
                  </a:rPr>
                  <a:t>Auto- = the prefix for self.</a:t>
                </a:r>
              </a:p>
            </p:txBody>
          </p:sp>
        </p:grpSp>
        <p:grpSp>
          <p:nvGrpSpPr>
            <p:cNvPr id="48134" name="Group 30">
              <a:extLst>
                <a:ext uri="{FF2B5EF4-FFF2-40B4-BE49-F238E27FC236}">
                  <a16:creationId xmlns:a16="http://schemas.microsoft.com/office/drawing/2014/main" id="{24C490AB-B401-F146-97FF-083EF2CB643B}"/>
                </a:ext>
              </a:extLst>
            </p:cNvPr>
            <p:cNvGrpSpPr>
              <a:grpSpLocks/>
            </p:cNvGrpSpPr>
            <p:nvPr/>
          </p:nvGrpSpPr>
          <p:grpSpPr bwMode="auto">
            <a:xfrm>
              <a:off x="582" y="3671"/>
              <a:ext cx="1990" cy="213"/>
              <a:chOff x="582" y="3671"/>
              <a:chExt cx="1990" cy="213"/>
            </a:xfrm>
          </p:grpSpPr>
          <p:sp>
            <p:nvSpPr>
              <p:cNvPr id="48135" name="Rectangle 31">
                <a:extLst>
                  <a:ext uri="{FF2B5EF4-FFF2-40B4-BE49-F238E27FC236}">
                    <a16:creationId xmlns:a16="http://schemas.microsoft.com/office/drawing/2014/main" id="{5F9569CB-B3F5-3444-936C-31AD34FF4608}"/>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48136" name="Rectangle 32">
                <a:extLst>
                  <a:ext uri="{FF2B5EF4-FFF2-40B4-BE49-F238E27FC236}">
                    <a16:creationId xmlns:a16="http://schemas.microsoft.com/office/drawing/2014/main" id="{A9D5CEE7-337B-A64C-957C-BA2564E86B90}"/>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48137" name="Rectangle 33">
                <a:extLst>
                  <a:ext uri="{FF2B5EF4-FFF2-40B4-BE49-F238E27FC236}">
                    <a16:creationId xmlns:a16="http://schemas.microsoft.com/office/drawing/2014/main" id="{468CEB17-D408-D347-AB08-66885FBB5596}"/>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48138" name="Text Box 34">
                <a:extLst>
                  <a:ext uri="{FF2B5EF4-FFF2-40B4-BE49-F238E27FC236}">
                    <a16:creationId xmlns:a16="http://schemas.microsoft.com/office/drawing/2014/main" id="{CD482955-B06A-014C-9489-44E397B2D831}"/>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292</a:t>
                </a:r>
                <a:endParaRPr lang="en-US" altLang="en-US" sz="1800" dirty="0">
                  <a:ea typeface="ＭＳ Ｐゴシック" panose="020B0600070205080204" pitchFamily="34" charset="-128"/>
                </a:endParaRPr>
              </a:p>
            </p:txBody>
          </p:sp>
          <p:sp>
            <p:nvSpPr>
              <p:cNvPr id="48139" name="Text Box 35">
                <a:extLst>
                  <a:ext uri="{FF2B5EF4-FFF2-40B4-BE49-F238E27FC236}">
                    <a16:creationId xmlns:a16="http://schemas.microsoft.com/office/drawing/2014/main" id="{7CE6FD21-173F-FC47-8865-BBA3ABA32A77}"/>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328</a:t>
                </a:r>
                <a:endParaRPr lang="en-US" altLang="en-US" sz="1800" dirty="0">
                  <a:ea typeface="ＭＳ Ｐゴシック" panose="020B0600070205080204" pitchFamily="34" charset="-128"/>
                </a:endParaRPr>
              </a:p>
            </p:txBody>
          </p:sp>
          <p:sp>
            <p:nvSpPr>
              <p:cNvPr id="48140" name="Text Box 36">
                <a:extLst>
                  <a:ext uri="{FF2B5EF4-FFF2-40B4-BE49-F238E27FC236}">
                    <a16:creationId xmlns:a16="http://schemas.microsoft.com/office/drawing/2014/main" id="{DFDFED80-FBEF-CC40-B4D6-7C1500658CDD}"/>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302</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Number Placeholder 5">
            <a:extLst>
              <a:ext uri="{FF2B5EF4-FFF2-40B4-BE49-F238E27FC236}">
                <a16:creationId xmlns:a16="http://schemas.microsoft.com/office/drawing/2014/main" id="{796C72D7-DF4B-3D48-B4B5-86718C291BA5}"/>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0027140B-D86F-2C40-87EA-ECCF4E43CAFF}" type="slidenum">
              <a:rPr lang="en-US" altLang="en-US" sz="1400"/>
              <a:pPr>
                <a:spcBef>
                  <a:spcPct val="0"/>
                </a:spcBef>
                <a:buFontTx/>
                <a:buNone/>
              </a:pPr>
              <a:t>23</a:t>
            </a:fld>
            <a:endParaRPr lang="en-US" altLang="en-US" sz="1400" dirty="0"/>
          </a:p>
        </p:txBody>
      </p:sp>
      <p:grpSp>
        <p:nvGrpSpPr>
          <p:cNvPr id="50189" name="Group 13">
            <a:extLst>
              <a:ext uri="{FF2B5EF4-FFF2-40B4-BE49-F238E27FC236}">
                <a16:creationId xmlns:a16="http://schemas.microsoft.com/office/drawing/2014/main" id="{977B34E5-AC38-1448-99D5-123B73ECABEE}"/>
              </a:ext>
            </a:extLst>
          </p:cNvPr>
          <p:cNvGrpSpPr>
            <a:grpSpLocks/>
          </p:cNvGrpSpPr>
          <p:nvPr/>
        </p:nvGrpSpPr>
        <p:grpSpPr bwMode="auto">
          <a:xfrm>
            <a:off x="463550" y="446088"/>
            <a:ext cx="8229600" cy="5719762"/>
            <a:chOff x="292" y="281"/>
            <a:chExt cx="5184" cy="3603"/>
          </a:xfrm>
        </p:grpSpPr>
        <p:sp>
          <p:nvSpPr>
            <p:cNvPr id="50180" name="Rectangle 2">
              <a:extLst>
                <a:ext uri="{FF2B5EF4-FFF2-40B4-BE49-F238E27FC236}">
                  <a16:creationId xmlns:a16="http://schemas.microsoft.com/office/drawing/2014/main" id="{79A396A1-7852-E145-814B-C133611C5E55}"/>
                </a:ext>
              </a:extLst>
            </p:cNvPr>
            <p:cNvSpPr>
              <a:spLocks noChangeArrowheads="1"/>
            </p:cNvSpPr>
            <p:nvPr/>
          </p:nvSpPr>
          <p:spPr bwMode="auto">
            <a:xfrm>
              <a:off x="292"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Contractility</a:t>
              </a:r>
              <a:endParaRPr lang="en-US" altLang="en-US" sz="2800" dirty="0">
                <a:solidFill>
                  <a:schemeClr val="tx2"/>
                </a:solidFill>
              </a:endParaRPr>
            </a:p>
          </p:txBody>
        </p:sp>
        <p:sp>
          <p:nvSpPr>
            <p:cNvPr id="50181" name="Text Box 3">
              <a:extLst>
                <a:ext uri="{FF2B5EF4-FFF2-40B4-BE49-F238E27FC236}">
                  <a16:creationId xmlns:a16="http://schemas.microsoft.com/office/drawing/2014/main" id="{7AD2CB6A-F0FA-F74A-96DE-BCE34FFA00C9}"/>
                </a:ext>
              </a:extLst>
            </p:cNvPr>
            <p:cNvSpPr txBox="1">
              <a:spLocks noChangeArrowheads="1"/>
            </p:cNvSpPr>
            <p:nvPr/>
          </p:nvSpPr>
          <p:spPr bwMode="auto">
            <a:xfrm>
              <a:off x="519" y="970"/>
              <a:ext cx="4691" cy="11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Contractility is the ability of muscle fibers to shorten in response to an action potential.</a:t>
              </a:r>
            </a:p>
            <a:p>
              <a:pPr eaLnBrk="1" hangingPunct="1">
                <a:lnSpc>
                  <a:spcPct val="85000"/>
                </a:lnSpc>
                <a:spcBef>
                  <a:spcPct val="0"/>
                </a:spcBef>
                <a:spcAft>
                  <a:spcPts val="900"/>
                </a:spcAft>
                <a:buSzPct val="80000"/>
              </a:pPr>
              <a:r>
                <a:rPr lang="en-US" altLang="en-US" sz="1800" dirty="0"/>
                <a:t>A contracting skeletal muscle generates tension when it pulls on its attachment points of the skeleton.</a:t>
              </a:r>
            </a:p>
            <a:p>
              <a:pPr eaLnBrk="1" hangingPunct="1">
                <a:lnSpc>
                  <a:spcPct val="85000"/>
                </a:lnSpc>
                <a:spcBef>
                  <a:spcPct val="0"/>
                </a:spcBef>
                <a:spcAft>
                  <a:spcPct val="50000"/>
                </a:spcAft>
                <a:buSzPct val="80000"/>
              </a:pPr>
              <a:r>
                <a:rPr lang="en-US" altLang="en-US" sz="1800" dirty="0"/>
                <a:t>If the tension is sufficient to overcome the resistance of an object to be moved, the entire skeletal muscle shortens and movement occurs.</a:t>
              </a:r>
            </a:p>
          </p:txBody>
        </p:sp>
        <p:grpSp>
          <p:nvGrpSpPr>
            <p:cNvPr id="50182" name="Group 15">
              <a:extLst>
                <a:ext uri="{FF2B5EF4-FFF2-40B4-BE49-F238E27FC236}">
                  <a16:creationId xmlns:a16="http://schemas.microsoft.com/office/drawing/2014/main" id="{7AE2B070-2F22-6244-A115-CB8644BE371B}"/>
                </a:ext>
              </a:extLst>
            </p:cNvPr>
            <p:cNvGrpSpPr>
              <a:grpSpLocks/>
            </p:cNvGrpSpPr>
            <p:nvPr/>
          </p:nvGrpSpPr>
          <p:grpSpPr bwMode="auto">
            <a:xfrm>
              <a:off x="582" y="3671"/>
              <a:ext cx="1990" cy="213"/>
              <a:chOff x="582" y="3671"/>
              <a:chExt cx="1990" cy="213"/>
            </a:xfrm>
          </p:grpSpPr>
          <p:sp>
            <p:nvSpPr>
              <p:cNvPr id="50183" name="Rectangle 16">
                <a:extLst>
                  <a:ext uri="{FF2B5EF4-FFF2-40B4-BE49-F238E27FC236}">
                    <a16:creationId xmlns:a16="http://schemas.microsoft.com/office/drawing/2014/main" id="{3D076F99-DB4D-7845-9455-86317ABA7E67}"/>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50184" name="Rectangle 17">
                <a:extLst>
                  <a:ext uri="{FF2B5EF4-FFF2-40B4-BE49-F238E27FC236}">
                    <a16:creationId xmlns:a16="http://schemas.microsoft.com/office/drawing/2014/main" id="{14649648-86DA-FC45-8B08-74F4B829DBC9}"/>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50185" name="Rectangle 18">
                <a:extLst>
                  <a:ext uri="{FF2B5EF4-FFF2-40B4-BE49-F238E27FC236}">
                    <a16:creationId xmlns:a16="http://schemas.microsoft.com/office/drawing/2014/main" id="{D0168C0B-FD53-C34D-B83D-2BA572B60882}"/>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50186" name="Text Box 19">
                <a:extLst>
                  <a:ext uri="{FF2B5EF4-FFF2-40B4-BE49-F238E27FC236}">
                    <a16:creationId xmlns:a16="http://schemas.microsoft.com/office/drawing/2014/main" id="{DD0E79B2-E147-7744-9165-A789019AA7ED}"/>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293</a:t>
                </a:r>
                <a:endParaRPr lang="en-US" altLang="en-US" sz="1800" dirty="0">
                  <a:ea typeface="ＭＳ Ｐゴシック" panose="020B0600070205080204" pitchFamily="34" charset="-128"/>
                </a:endParaRPr>
              </a:p>
            </p:txBody>
          </p:sp>
          <p:sp>
            <p:nvSpPr>
              <p:cNvPr id="50187" name="Text Box 20">
                <a:extLst>
                  <a:ext uri="{FF2B5EF4-FFF2-40B4-BE49-F238E27FC236}">
                    <a16:creationId xmlns:a16="http://schemas.microsoft.com/office/drawing/2014/main" id="{D7DB4CBF-5BC0-AE49-BA7E-10BAAD553CDF}"/>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329</a:t>
                </a:r>
                <a:endParaRPr lang="en-US" altLang="en-US" sz="1800" dirty="0">
                  <a:ea typeface="ＭＳ Ｐゴシック" panose="020B0600070205080204" pitchFamily="34" charset="-128"/>
                </a:endParaRPr>
              </a:p>
            </p:txBody>
          </p:sp>
          <p:sp>
            <p:nvSpPr>
              <p:cNvPr id="50188" name="Text Box 21">
                <a:extLst>
                  <a:ext uri="{FF2B5EF4-FFF2-40B4-BE49-F238E27FC236}">
                    <a16:creationId xmlns:a16="http://schemas.microsoft.com/office/drawing/2014/main" id="{4D479009-F4E5-0F41-A3FB-9098AF564A5C}"/>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302</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Number Placeholder 5">
            <a:extLst>
              <a:ext uri="{FF2B5EF4-FFF2-40B4-BE49-F238E27FC236}">
                <a16:creationId xmlns:a16="http://schemas.microsoft.com/office/drawing/2014/main" id="{B2C65B58-11B1-AB41-9D32-B66833FC7DBE}"/>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2B3DDE11-F346-1444-8E46-12736B996AC6}" type="slidenum">
              <a:rPr lang="en-US" altLang="en-US" sz="1400"/>
              <a:pPr>
                <a:spcBef>
                  <a:spcPct val="0"/>
                </a:spcBef>
                <a:buFontTx/>
                <a:buNone/>
              </a:pPr>
              <a:t>24</a:t>
            </a:fld>
            <a:endParaRPr lang="en-US" altLang="en-US" sz="1400" dirty="0"/>
          </a:p>
        </p:txBody>
      </p:sp>
      <p:grpSp>
        <p:nvGrpSpPr>
          <p:cNvPr id="52227" name="Group 28">
            <a:extLst>
              <a:ext uri="{FF2B5EF4-FFF2-40B4-BE49-F238E27FC236}">
                <a16:creationId xmlns:a16="http://schemas.microsoft.com/office/drawing/2014/main" id="{5A30349E-E6C5-174A-9F7B-1F5664A5369D}"/>
              </a:ext>
            </a:extLst>
          </p:cNvPr>
          <p:cNvGrpSpPr>
            <a:grpSpLocks/>
          </p:cNvGrpSpPr>
          <p:nvPr/>
        </p:nvGrpSpPr>
        <p:grpSpPr bwMode="auto">
          <a:xfrm>
            <a:off x="463550" y="446088"/>
            <a:ext cx="8229600" cy="5719762"/>
            <a:chOff x="292" y="281"/>
            <a:chExt cx="5184" cy="3603"/>
          </a:xfrm>
        </p:grpSpPr>
        <p:sp>
          <p:nvSpPr>
            <p:cNvPr id="52228" name="Rectangle 2">
              <a:extLst>
                <a:ext uri="{FF2B5EF4-FFF2-40B4-BE49-F238E27FC236}">
                  <a16:creationId xmlns:a16="http://schemas.microsoft.com/office/drawing/2014/main" id="{74ABD7C3-638F-6B49-8E98-3D29816681A4}"/>
                </a:ext>
              </a:extLst>
            </p:cNvPr>
            <p:cNvSpPr>
              <a:spLocks noChangeArrowheads="1"/>
            </p:cNvSpPr>
            <p:nvPr/>
          </p:nvSpPr>
          <p:spPr bwMode="auto">
            <a:xfrm>
              <a:off x="292"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Extensibility</a:t>
              </a:r>
              <a:endParaRPr lang="en-US" altLang="en-US" sz="2800" dirty="0">
                <a:solidFill>
                  <a:schemeClr val="tx2"/>
                </a:solidFill>
              </a:endParaRPr>
            </a:p>
          </p:txBody>
        </p:sp>
        <p:sp>
          <p:nvSpPr>
            <p:cNvPr id="52229" name="Text Box 3">
              <a:extLst>
                <a:ext uri="{FF2B5EF4-FFF2-40B4-BE49-F238E27FC236}">
                  <a16:creationId xmlns:a16="http://schemas.microsoft.com/office/drawing/2014/main" id="{F69E5F27-22A9-DC43-B937-61C55846F12C}"/>
                </a:ext>
              </a:extLst>
            </p:cNvPr>
            <p:cNvSpPr txBox="1">
              <a:spLocks noChangeArrowheads="1"/>
            </p:cNvSpPr>
            <p:nvPr/>
          </p:nvSpPr>
          <p:spPr bwMode="auto">
            <a:xfrm>
              <a:off x="519" y="970"/>
              <a:ext cx="4781" cy="1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Extensibility is the ability of muscle to stretch to a certain extent with-out being damaged.</a:t>
              </a:r>
            </a:p>
            <a:p>
              <a:pPr eaLnBrk="1" hangingPunct="1">
                <a:lnSpc>
                  <a:spcPct val="85000"/>
                </a:lnSpc>
                <a:spcBef>
                  <a:spcPct val="0"/>
                </a:spcBef>
                <a:spcAft>
                  <a:spcPts val="900"/>
                </a:spcAft>
                <a:buSzPct val="80000"/>
              </a:pPr>
              <a:r>
                <a:rPr lang="en-US" altLang="en-US" sz="1800" dirty="0"/>
                <a:t>Muscle fibers can contract even when stretched, although the muscle tension they generate will be lessened.</a:t>
              </a:r>
            </a:p>
            <a:p>
              <a:pPr eaLnBrk="1" hangingPunct="1">
                <a:lnSpc>
                  <a:spcPct val="85000"/>
                </a:lnSpc>
                <a:spcBef>
                  <a:spcPct val="0"/>
                </a:spcBef>
                <a:spcAft>
                  <a:spcPts val="900"/>
                </a:spcAft>
                <a:buSzPct val="80000"/>
              </a:pPr>
              <a:r>
                <a:rPr lang="en-US" altLang="en-US" sz="1800" dirty="0"/>
                <a:t>This is due to the length-tension relationship, which will be discussed later in this lecture module.</a:t>
              </a:r>
            </a:p>
            <a:p>
              <a:pPr eaLnBrk="1" hangingPunct="1">
                <a:lnSpc>
                  <a:spcPct val="85000"/>
                </a:lnSpc>
                <a:spcBef>
                  <a:spcPct val="0"/>
                </a:spcBef>
                <a:spcAft>
                  <a:spcPct val="50000"/>
                </a:spcAft>
                <a:buSzPct val="80000"/>
              </a:pPr>
              <a:r>
                <a:rPr lang="en-US" altLang="en-US" sz="1800" dirty="0"/>
                <a:t>Smooth muscle is usually subject to the greatest amount of stretching; for example, a stomach full of food after a large dinner.</a:t>
              </a:r>
            </a:p>
          </p:txBody>
        </p:sp>
        <p:grpSp>
          <p:nvGrpSpPr>
            <p:cNvPr id="52230" name="Group 18">
              <a:extLst>
                <a:ext uri="{FF2B5EF4-FFF2-40B4-BE49-F238E27FC236}">
                  <a16:creationId xmlns:a16="http://schemas.microsoft.com/office/drawing/2014/main" id="{65B2A4AB-156C-4944-B4B3-4C8B4CF38DF0}"/>
                </a:ext>
              </a:extLst>
            </p:cNvPr>
            <p:cNvGrpSpPr>
              <a:grpSpLocks/>
            </p:cNvGrpSpPr>
            <p:nvPr/>
          </p:nvGrpSpPr>
          <p:grpSpPr bwMode="auto">
            <a:xfrm>
              <a:off x="582" y="3671"/>
              <a:ext cx="1990" cy="213"/>
              <a:chOff x="582" y="3671"/>
              <a:chExt cx="1990" cy="213"/>
            </a:xfrm>
          </p:grpSpPr>
          <p:sp>
            <p:nvSpPr>
              <p:cNvPr id="52231" name="Rectangle 19">
                <a:extLst>
                  <a:ext uri="{FF2B5EF4-FFF2-40B4-BE49-F238E27FC236}">
                    <a16:creationId xmlns:a16="http://schemas.microsoft.com/office/drawing/2014/main" id="{C10BBF3C-59DB-FC4C-8464-5EC07522C282}"/>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52232" name="Rectangle 20">
                <a:extLst>
                  <a:ext uri="{FF2B5EF4-FFF2-40B4-BE49-F238E27FC236}">
                    <a16:creationId xmlns:a16="http://schemas.microsoft.com/office/drawing/2014/main" id="{64E8FC20-41D5-8E44-9631-2B2EF677640D}"/>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52233" name="Rectangle 21">
                <a:extLst>
                  <a:ext uri="{FF2B5EF4-FFF2-40B4-BE49-F238E27FC236}">
                    <a16:creationId xmlns:a16="http://schemas.microsoft.com/office/drawing/2014/main" id="{15B61D1A-AE18-AE43-AD80-9FC7C29E0CC1}"/>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52234" name="Text Box 22">
                <a:extLst>
                  <a:ext uri="{FF2B5EF4-FFF2-40B4-BE49-F238E27FC236}">
                    <a16:creationId xmlns:a16="http://schemas.microsoft.com/office/drawing/2014/main" id="{EE1B3002-5505-7042-B7C9-87441EBF0E77}"/>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293</a:t>
                </a:r>
                <a:endParaRPr lang="en-US" altLang="en-US" sz="1800" dirty="0">
                  <a:ea typeface="ＭＳ Ｐゴシック" panose="020B0600070205080204" pitchFamily="34" charset="-128"/>
                </a:endParaRPr>
              </a:p>
            </p:txBody>
          </p:sp>
          <p:sp>
            <p:nvSpPr>
              <p:cNvPr id="52235" name="Text Box 23">
                <a:extLst>
                  <a:ext uri="{FF2B5EF4-FFF2-40B4-BE49-F238E27FC236}">
                    <a16:creationId xmlns:a16="http://schemas.microsoft.com/office/drawing/2014/main" id="{1EDC0B6E-34FF-3A41-89FF-229A81B0EB5C}"/>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329</a:t>
                </a:r>
                <a:endParaRPr lang="en-US" altLang="en-US" sz="1800" dirty="0">
                  <a:ea typeface="ＭＳ Ｐゴシック" panose="020B0600070205080204" pitchFamily="34" charset="-128"/>
                </a:endParaRPr>
              </a:p>
            </p:txBody>
          </p:sp>
          <p:sp>
            <p:nvSpPr>
              <p:cNvPr id="52236" name="Text Box 24">
                <a:extLst>
                  <a:ext uri="{FF2B5EF4-FFF2-40B4-BE49-F238E27FC236}">
                    <a16:creationId xmlns:a16="http://schemas.microsoft.com/office/drawing/2014/main" id="{FA950551-67B6-2149-B591-736E697632F2}"/>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303</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Number Placeholder 5">
            <a:extLst>
              <a:ext uri="{FF2B5EF4-FFF2-40B4-BE49-F238E27FC236}">
                <a16:creationId xmlns:a16="http://schemas.microsoft.com/office/drawing/2014/main" id="{F338F92D-99BE-B14A-8BEF-957EB82DA4E5}"/>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3EDE5108-D40F-D640-B0F0-935F4241B639}" type="slidenum">
              <a:rPr lang="en-US" altLang="en-US" sz="1400"/>
              <a:pPr>
                <a:spcBef>
                  <a:spcPct val="0"/>
                </a:spcBef>
                <a:buFontTx/>
                <a:buNone/>
              </a:pPr>
              <a:t>25</a:t>
            </a:fld>
            <a:endParaRPr lang="en-US" altLang="en-US" sz="1400" dirty="0"/>
          </a:p>
        </p:txBody>
      </p:sp>
      <p:grpSp>
        <p:nvGrpSpPr>
          <p:cNvPr id="54275" name="Group 25">
            <a:extLst>
              <a:ext uri="{FF2B5EF4-FFF2-40B4-BE49-F238E27FC236}">
                <a16:creationId xmlns:a16="http://schemas.microsoft.com/office/drawing/2014/main" id="{CF590D35-2594-0F47-A7B7-3C51E41F8F36}"/>
              </a:ext>
            </a:extLst>
          </p:cNvPr>
          <p:cNvGrpSpPr>
            <a:grpSpLocks/>
          </p:cNvGrpSpPr>
          <p:nvPr/>
        </p:nvGrpSpPr>
        <p:grpSpPr bwMode="auto">
          <a:xfrm>
            <a:off x="463550" y="446088"/>
            <a:ext cx="8229600" cy="5719762"/>
            <a:chOff x="292" y="281"/>
            <a:chExt cx="5184" cy="3603"/>
          </a:xfrm>
        </p:grpSpPr>
        <p:sp>
          <p:nvSpPr>
            <p:cNvPr id="54276" name="Rectangle 2">
              <a:extLst>
                <a:ext uri="{FF2B5EF4-FFF2-40B4-BE49-F238E27FC236}">
                  <a16:creationId xmlns:a16="http://schemas.microsoft.com/office/drawing/2014/main" id="{6D6C8969-F933-0F44-8C1C-344C97E38501}"/>
                </a:ext>
              </a:extLst>
            </p:cNvPr>
            <p:cNvSpPr>
              <a:spLocks noChangeArrowheads="1"/>
            </p:cNvSpPr>
            <p:nvPr/>
          </p:nvSpPr>
          <p:spPr bwMode="auto">
            <a:xfrm>
              <a:off x="292"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Elasticity</a:t>
              </a:r>
              <a:endParaRPr lang="en-US" altLang="en-US" sz="2800" dirty="0">
                <a:solidFill>
                  <a:schemeClr val="tx2"/>
                </a:solidFill>
              </a:endParaRPr>
            </a:p>
          </p:txBody>
        </p:sp>
        <p:sp>
          <p:nvSpPr>
            <p:cNvPr id="54277" name="Text Box 3">
              <a:extLst>
                <a:ext uri="{FF2B5EF4-FFF2-40B4-BE49-F238E27FC236}">
                  <a16:creationId xmlns:a16="http://schemas.microsoft.com/office/drawing/2014/main" id="{57BD3213-98A6-4247-B9CB-427AE4BE2356}"/>
                </a:ext>
              </a:extLst>
            </p:cNvPr>
            <p:cNvSpPr txBox="1">
              <a:spLocks noChangeArrowheads="1"/>
            </p:cNvSpPr>
            <p:nvPr/>
          </p:nvSpPr>
          <p:spPr bwMode="auto">
            <a:xfrm>
              <a:off x="519" y="970"/>
              <a:ext cx="4765" cy="5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Elasticity is the ability of a muscle fiber to return to its original length after contraction or extension.</a:t>
              </a:r>
            </a:p>
            <a:p>
              <a:pPr eaLnBrk="1" hangingPunct="1">
                <a:lnSpc>
                  <a:spcPct val="85000"/>
                </a:lnSpc>
                <a:spcBef>
                  <a:spcPct val="0"/>
                </a:spcBef>
                <a:spcAft>
                  <a:spcPct val="50000"/>
                </a:spcAft>
                <a:buSzPct val="80000"/>
              </a:pPr>
              <a:r>
                <a:rPr lang="en-US" altLang="en-US" sz="1800" dirty="0"/>
                <a:t>Muscle fibers, as we will discuss, have properties to maintain elasticity.</a:t>
              </a:r>
            </a:p>
          </p:txBody>
        </p:sp>
        <p:grpSp>
          <p:nvGrpSpPr>
            <p:cNvPr id="54278" name="Group 15">
              <a:extLst>
                <a:ext uri="{FF2B5EF4-FFF2-40B4-BE49-F238E27FC236}">
                  <a16:creationId xmlns:a16="http://schemas.microsoft.com/office/drawing/2014/main" id="{BEB62050-D53C-B14E-A429-D184CE6B9D34}"/>
                </a:ext>
              </a:extLst>
            </p:cNvPr>
            <p:cNvGrpSpPr>
              <a:grpSpLocks/>
            </p:cNvGrpSpPr>
            <p:nvPr/>
          </p:nvGrpSpPr>
          <p:grpSpPr bwMode="auto">
            <a:xfrm>
              <a:off x="582" y="3671"/>
              <a:ext cx="1990" cy="213"/>
              <a:chOff x="582" y="3671"/>
              <a:chExt cx="1990" cy="213"/>
            </a:xfrm>
          </p:grpSpPr>
          <p:sp>
            <p:nvSpPr>
              <p:cNvPr id="54279" name="Rectangle 16">
                <a:extLst>
                  <a:ext uri="{FF2B5EF4-FFF2-40B4-BE49-F238E27FC236}">
                    <a16:creationId xmlns:a16="http://schemas.microsoft.com/office/drawing/2014/main" id="{00D943AB-BBEE-C24F-BA1D-4FF703CC98C3}"/>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54280" name="Rectangle 17">
                <a:extLst>
                  <a:ext uri="{FF2B5EF4-FFF2-40B4-BE49-F238E27FC236}">
                    <a16:creationId xmlns:a16="http://schemas.microsoft.com/office/drawing/2014/main" id="{03546FF4-A20C-5A49-AF5F-B754983B39BD}"/>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54281" name="Rectangle 18">
                <a:extLst>
                  <a:ext uri="{FF2B5EF4-FFF2-40B4-BE49-F238E27FC236}">
                    <a16:creationId xmlns:a16="http://schemas.microsoft.com/office/drawing/2014/main" id="{1118D91B-505F-BC4C-B342-288E513C6AA9}"/>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54282" name="Text Box 19">
                <a:extLst>
                  <a:ext uri="{FF2B5EF4-FFF2-40B4-BE49-F238E27FC236}">
                    <a16:creationId xmlns:a16="http://schemas.microsoft.com/office/drawing/2014/main" id="{CA617830-63F2-2D45-BF1E-A0E912372B6D}"/>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293</a:t>
                </a:r>
                <a:endParaRPr lang="en-US" altLang="en-US" sz="1800" dirty="0">
                  <a:ea typeface="ＭＳ Ｐゴシック" panose="020B0600070205080204" pitchFamily="34" charset="-128"/>
                </a:endParaRPr>
              </a:p>
            </p:txBody>
          </p:sp>
          <p:sp>
            <p:nvSpPr>
              <p:cNvPr id="54283" name="Text Box 20">
                <a:extLst>
                  <a:ext uri="{FF2B5EF4-FFF2-40B4-BE49-F238E27FC236}">
                    <a16:creationId xmlns:a16="http://schemas.microsoft.com/office/drawing/2014/main" id="{C954747D-5F60-2342-8921-2C11E6C1375D}"/>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329</a:t>
                </a:r>
                <a:endParaRPr lang="en-US" altLang="en-US" sz="1800" dirty="0">
                  <a:ea typeface="ＭＳ Ｐゴシック" panose="020B0600070205080204" pitchFamily="34" charset="-128"/>
                </a:endParaRPr>
              </a:p>
            </p:txBody>
          </p:sp>
          <p:sp>
            <p:nvSpPr>
              <p:cNvPr id="54284" name="Text Box 21">
                <a:extLst>
                  <a:ext uri="{FF2B5EF4-FFF2-40B4-BE49-F238E27FC236}">
                    <a16:creationId xmlns:a16="http://schemas.microsoft.com/office/drawing/2014/main" id="{A578A195-439D-DC4F-ABB6-485519C5A3E9}"/>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303</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Number Placeholder 5">
            <a:extLst>
              <a:ext uri="{FF2B5EF4-FFF2-40B4-BE49-F238E27FC236}">
                <a16:creationId xmlns:a16="http://schemas.microsoft.com/office/drawing/2014/main" id="{B8229EC4-6F2B-3F40-914E-B4EFCE729BC5}"/>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5FB5B45E-7643-AB4F-ADE0-118BA2CAB228}" type="slidenum">
              <a:rPr lang="en-US" altLang="en-US" sz="1400"/>
              <a:pPr>
                <a:spcBef>
                  <a:spcPct val="0"/>
                </a:spcBef>
                <a:buFontTx/>
                <a:buNone/>
              </a:pPr>
              <a:t>26</a:t>
            </a:fld>
            <a:endParaRPr lang="en-US" altLang="en-US" sz="1400" dirty="0"/>
          </a:p>
        </p:txBody>
      </p:sp>
      <p:grpSp>
        <p:nvGrpSpPr>
          <p:cNvPr id="56323" name="Group 26">
            <a:extLst>
              <a:ext uri="{FF2B5EF4-FFF2-40B4-BE49-F238E27FC236}">
                <a16:creationId xmlns:a16="http://schemas.microsoft.com/office/drawing/2014/main" id="{27B5E540-DA99-9D46-B05D-96DB93A4006D}"/>
              </a:ext>
            </a:extLst>
          </p:cNvPr>
          <p:cNvGrpSpPr>
            <a:grpSpLocks/>
          </p:cNvGrpSpPr>
          <p:nvPr/>
        </p:nvGrpSpPr>
        <p:grpSpPr bwMode="auto">
          <a:xfrm>
            <a:off x="463550" y="446088"/>
            <a:ext cx="8229600" cy="3833818"/>
            <a:chOff x="292" y="281"/>
            <a:chExt cx="5184" cy="2415"/>
          </a:xfrm>
        </p:grpSpPr>
        <p:sp>
          <p:nvSpPr>
            <p:cNvPr id="56324" name="Rectangle 2">
              <a:extLst>
                <a:ext uri="{FF2B5EF4-FFF2-40B4-BE49-F238E27FC236}">
                  <a16:creationId xmlns:a16="http://schemas.microsoft.com/office/drawing/2014/main" id="{FAC0D60A-B7A6-E140-A703-E062174CA5A8}"/>
                </a:ext>
              </a:extLst>
            </p:cNvPr>
            <p:cNvSpPr>
              <a:spLocks noChangeArrowheads="1"/>
            </p:cNvSpPr>
            <p:nvPr/>
          </p:nvSpPr>
          <p:spPr bwMode="auto">
            <a:xfrm>
              <a:off x="292"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Structural Hierarchy of Muscle</a:t>
              </a:r>
              <a:endParaRPr lang="en-US" altLang="en-US" sz="2800" dirty="0">
                <a:solidFill>
                  <a:schemeClr val="tx2"/>
                </a:solidFill>
              </a:endParaRPr>
            </a:p>
          </p:txBody>
        </p:sp>
        <p:grpSp>
          <p:nvGrpSpPr>
            <p:cNvPr id="56325" name="Group 25">
              <a:extLst>
                <a:ext uri="{FF2B5EF4-FFF2-40B4-BE49-F238E27FC236}">
                  <a16:creationId xmlns:a16="http://schemas.microsoft.com/office/drawing/2014/main" id="{D7BE2FF1-DDF8-0B47-9A4C-F7A140B9D747}"/>
                </a:ext>
              </a:extLst>
            </p:cNvPr>
            <p:cNvGrpSpPr>
              <a:grpSpLocks/>
            </p:cNvGrpSpPr>
            <p:nvPr/>
          </p:nvGrpSpPr>
          <p:grpSpPr bwMode="auto">
            <a:xfrm>
              <a:off x="519" y="970"/>
              <a:ext cx="4903" cy="1726"/>
              <a:chOff x="519" y="970"/>
              <a:chExt cx="4903" cy="1726"/>
            </a:xfrm>
          </p:grpSpPr>
          <p:sp>
            <p:nvSpPr>
              <p:cNvPr id="56326" name="Text Box 3">
                <a:extLst>
                  <a:ext uri="{FF2B5EF4-FFF2-40B4-BE49-F238E27FC236}">
                    <a16:creationId xmlns:a16="http://schemas.microsoft.com/office/drawing/2014/main" id="{AEA09B83-ED95-5042-84A1-E74AB12CCA94}"/>
                  </a:ext>
                </a:extLst>
              </p:cNvPr>
              <p:cNvSpPr txBox="1">
                <a:spLocks noChangeArrowheads="1"/>
              </p:cNvSpPr>
              <p:nvPr/>
            </p:nvSpPr>
            <p:spPr bwMode="auto">
              <a:xfrm>
                <a:off x="519" y="970"/>
                <a:ext cx="4903" cy="12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600"/>
                  </a:spcAft>
                  <a:buSzPct val="80000"/>
                </a:pPr>
                <a:r>
                  <a:rPr lang="en-US" altLang="en-US" sz="1800" dirty="0"/>
                  <a:t>Whole muscle</a:t>
                </a:r>
              </a:p>
              <a:p>
                <a:pPr eaLnBrk="1" hangingPunct="1">
                  <a:lnSpc>
                    <a:spcPct val="85000"/>
                  </a:lnSpc>
                  <a:spcBef>
                    <a:spcPct val="0"/>
                  </a:spcBef>
                  <a:spcAft>
                    <a:spcPts val="600"/>
                  </a:spcAft>
                  <a:buSzPct val="80000"/>
                </a:pPr>
                <a:r>
                  <a:rPr lang="en-US" altLang="en-US" sz="1800" dirty="0"/>
                  <a:t>Muscle fibers</a:t>
                </a:r>
              </a:p>
              <a:p>
                <a:pPr eaLnBrk="1" hangingPunct="1">
                  <a:lnSpc>
                    <a:spcPct val="85000"/>
                  </a:lnSpc>
                  <a:spcBef>
                    <a:spcPct val="0"/>
                  </a:spcBef>
                  <a:spcAft>
                    <a:spcPts val="600"/>
                  </a:spcAft>
                  <a:buSzPct val="80000"/>
                </a:pPr>
                <a:r>
                  <a:rPr lang="en-US" altLang="en-US" sz="1800" dirty="0"/>
                  <a:t>Myofibrils—thread-like structures that can be observed using a light microscope</a:t>
                </a:r>
              </a:p>
              <a:p>
                <a:pPr eaLnBrk="1" hangingPunct="1">
                  <a:lnSpc>
                    <a:spcPct val="85000"/>
                  </a:lnSpc>
                  <a:spcBef>
                    <a:spcPct val="0"/>
                  </a:spcBef>
                  <a:spcAft>
                    <a:spcPts val="600"/>
                  </a:spcAft>
                  <a:buSzPct val="80000"/>
                </a:pPr>
                <a:r>
                  <a:rPr lang="en-US" altLang="en-US" sz="1800" dirty="0"/>
                  <a:t>Sarcomeres—basic functional unit of contraction</a:t>
                </a:r>
              </a:p>
              <a:p>
                <a:pPr eaLnBrk="1" hangingPunct="1">
                  <a:lnSpc>
                    <a:spcPct val="85000"/>
                  </a:lnSpc>
                  <a:spcBef>
                    <a:spcPct val="0"/>
                  </a:spcBef>
                  <a:spcAft>
                    <a:spcPct val="50000"/>
                  </a:spcAft>
                  <a:buSzPct val="80000"/>
                </a:pPr>
                <a:r>
                  <a:rPr lang="en-US" altLang="en-US" sz="1800" dirty="0"/>
                  <a:t>Myofilaments—thin and thick filaments that can be observed using an electron microscope</a:t>
                </a:r>
              </a:p>
            </p:txBody>
          </p:sp>
          <p:sp>
            <p:nvSpPr>
              <p:cNvPr id="56327" name="Text Box 12">
                <a:extLst>
                  <a:ext uri="{FF2B5EF4-FFF2-40B4-BE49-F238E27FC236}">
                    <a16:creationId xmlns:a16="http://schemas.microsoft.com/office/drawing/2014/main" id="{0A267A30-6509-0142-B97C-F09C8A61FAAC}"/>
                  </a:ext>
                </a:extLst>
              </p:cNvPr>
              <p:cNvSpPr txBox="1">
                <a:spLocks noChangeArrowheads="1"/>
              </p:cNvSpPr>
              <p:nvPr/>
            </p:nvSpPr>
            <p:spPr bwMode="auto">
              <a:xfrm>
                <a:off x="1443" y="2341"/>
                <a:ext cx="2885" cy="3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1800" dirty="0">
                    <a:solidFill>
                      <a:srgbClr val="011893"/>
                    </a:solidFill>
                  </a:rPr>
                  <a:t>Keep this top-to-bottom hierarchy in mind as we cover the upcoming slides. </a:t>
                </a:r>
              </a:p>
            </p:txBody>
          </p:sp>
        </p:grpSp>
      </p:grpSp>
    </p:spTree>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Number Placeholder 5">
            <a:extLst>
              <a:ext uri="{FF2B5EF4-FFF2-40B4-BE49-F238E27FC236}">
                <a16:creationId xmlns:a16="http://schemas.microsoft.com/office/drawing/2014/main" id="{2482645A-F892-5946-8E40-889EF357B84E}"/>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6152F345-9F2B-C642-8DD7-AD73F3523D3E}" type="slidenum">
              <a:rPr lang="en-US" altLang="en-US" sz="1400"/>
              <a:pPr>
                <a:spcBef>
                  <a:spcPct val="0"/>
                </a:spcBef>
                <a:buFontTx/>
                <a:buNone/>
              </a:pPr>
              <a:t>27</a:t>
            </a:fld>
            <a:endParaRPr lang="en-US" altLang="en-US" sz="1400" dirty="0"/>
          </a:p>
        </p:txBody>
      </p:sp>
      <p:sp>
        <p:nvSpPr>
          <p:cNvPr id="58371" name="Rectangle 2">
            <a:extLst>
              <a:ext uri="{FF2B5EF4-FFF2-40B4-BE49-F238E27FC236}">
                <a16:creationId xmlns:a16="http://schemas.microsoft.com/office/drawing/2014/main" id="{FD391720-7697-604F-A92C-F7685DC3EDB0}"/>
              </a:ext>
            </a:extLst>
          </p:cNvPr>
          <p:cNvSpPr>
            <a:spLocks noGrp="1" noChangeArrowheads="1"/>
          </p:cNvSpPr>
          <p:nvPr>
            <p:ph type="body" idx="1"/>
          </p:nvPr>
        </p:nvSpPr>
        <p:spPr>
          <a:xfrm>
            <a:off x="882650" y="882650"/>
            <a:ext cx="7394575" cy="4525963"/>
          </a:xfrm>
        </p:spPr>
        <p:txBody>
          <a:bodyPr/>
          <a:lstStyle/>
          <a:p>
            <a:pPr marL="0" indent="0" eaLnBrk="1" hangingPunct="1"/>
            <a:endParaRPr lang="en-US" altLang="en-US" dirty="0"/>
          </a:p>
          <a:p>
            <a:pPr marL="0" indent="0" eaLnBrk="1" hangingPunct="1"/>
            <a:endParaRPr lang="en-US" altLang="en-US" dirty="0"/>
          </a:p>
          <a:p>
            <a:pPr marL="0" indent="0" algn="ctr" eaLnBrk="1" hangingPunct="1">
              <a:lnSpc>
                <a:spcPct val="85000"/>
              </a:lnSpc>
              <a:buFontTx/>
              <a:buNone/>
            </a:pPr>
            <a:r>
              <a:rPr lang="en-US" altLang="en-US" sz="2800" dirty="0">
                <a:solidFill>
                  <a:srgbClr val="333333"/>
                </a:solidFill>
              </a:rPr>
              <a:t>Skeletal Muscle</a:t>
            </a:r>
            <a:endParaRPr lang="en-US" altLang="en-US" sz="2000" dirty="0"/>
          </a:p>
        </p:txBody>
      </p:sp>
      <p:sp>
        <p:nvSpPr>
          <p:cNvPr id="2" name="TextBox 1">
            <a:extLst>
              <a:ext uri="{FF2B5EF4-FFF2-40B4-BE49-F238E27FC236}">
                <a16:creationId xmlns:a16="http://schemas.microsoft.com/office/drawing/2014/main" id="{CCACA917-3365-7304-DDC0-063D19C37FA4}"/>
              </a:ext>
            </a:extLst>
          </p:cNvPr>
          <p:cNvSpPr txBox="1"/>
          <p:nvPr/>
        </p:nvSpPr>
        <p:spPr>
          <a:xfrm>
            <a:off x="1747776" y="3356658"/>
            <a:ext cx="5660021" cy="1118255"/>
          </a:xfrm>
          <a:prstGeom prst="rect">
            <a:avLst/>
          </a:prstGeom>
          <a:noFill/>
        </p:spPr>
        <p:txBody>
          <a:bodyPr wrap="square" rtlCol="0">
            <a:spAutoFit/>
          </a:bodyPr>
          <a:lstStyle/>
          <a:p>
            <a:pPr algn="ctr">
              <a:lnSpc>
                <a:spcPts val="1960"/>
              </a:lnSpc>
            </a:pPr>
            <a:r>
              <a:rPr lang="en-US" dirty="0">
                <a:solidFill>
                  <a:srgbClr val="011893"/>
                </a:solidFill>
              </a:rPr>
              <a:t>The remainder of this lecture module and the next module focus mostly on skeletal muscle.  Much of what is discussed also applies to cardiac muscle and smooth muscle.</a:t>
            </a:r>
          </a:p>
        </p:txBody>
      </p:sp>
    </p:spTree>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Number Placeholder 5">
            <a:extLst>
              <a:ext uri="{FF2B5EF4-FFF2-40B4-BE49-F238E27FC236}">
                <a16:creationId xmlns:a16="http://schemas.microsoft.com/office/drawing/2014/main" id="{3DA907FE-7D3E-994A-8529-255ED266038F}"/>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369588BD-3AD3-D54C-96B8-872D248D328F}" type="slidenum">
              <a:rPr lang="en-US" altLang="en-US" sz="1400"/>
              <a:pPr>
                <a:spcBef>
                  <a:spcPct val="0"/>
                </a:spcBef>
                <a:buFontTx/>
                <a:buNone/>
              </a:pPr>
              <a:t>28</a:t>
            </a:fld>
            <a:endParaRPr lang="en-US" altLang="en-US" sz="1400" dirty="0"/>
          </a:p>
        </p:txBody>
      </p:sp>
      <p:grpSp>
        <p:nvGrpSpPr>
          <p:cNvPr id="60419" name="Group 63">
            <a:extLst>
              <a:ext uri="{FF2B5EF4-FFF2-40B4-BE49-F238E27FC236}">
                <a16:creationId xmlns:a16="http://schemas.microsoft.com/office/drawing/2014/main" id="{66299EE6-9DF1-1F47-8D51-4E8156189264}"/>
              </a:ext>
            </a:extLst>
          </p:cNvPr>
          <p:cNvGrpSpPr>
            <a:grpSpLocks/>
          </p:cNvGrpSpPr>
          <p:nvPr/>
        </p:nvGrpSpPr>
        <p:grpSpPr bwMode="auto">
          <a:xfrm>
            <a:off x="463550" y="446088"/>
            <a:ext cx="8229600" cy="5719762"/>
            <a:chOff x="292" y="281"/>
            <a:chExt cx="5184" cy="3603"/>
          </a:xfrm>
        </p:grpSpPr>
        <p:sp>
          <p:nvSpPr>
            <p:cNvPr id="60420" name="Rectangle 2">
              <a:extLst>
                <a:ext uri="{FF2B5EF4-FFF2-40B4-BE49-F238E27FC236}">
                  <a16:creationId xmlns:a16="http://schemas.microsoft.com/office/drawing/2014/main" id="{03231882-C661-C040-B86B-59AB3AAB2824}"/>
                </a:ext>
              </a:extLst>
            </p:cNvPr>
            <p:cNvSpPr>
              <a:spLocks noChangeArrowheads="1"/>
            </p:cNvSpPr>
            <p:nvPr/>
          </p:nvSpPr>
          <p:spPr bwMode="auto">
            <a:xfrm>
              <a:off x="292"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Structure</a:t>
              </a:r>
              <a:endParaRPr lang="en-US" altLang="en-US" sz="2800" dirty="0">
                <a:solidFill>
                  <a:schemeClr val="tx2"/>
                </a:solidFill>
              </a:endParaRPr>
            </a:p>
          </p:txBody>
        </p:sp>
        <p:grpSp>
          <p:nvGrpSpPr>
            <p:cNvPr id="60421" name="Group 48">
              <a:extLst>
                <a:ext uri="{FF2B5EF4-FFF2-40B4-BE49-F238E27FC236}">
                  <a16:creationId xmlns:a16="http://schemas.microsoft.com/office/drawing/2014/main" id="{DC9F6C7D-981A-ED4E-9B64-F9E46CCA875E}"/>
                </a:ext>
              </a:extLst>
            </p:cNvPr>
            <p:cNvGrpSpPr>
              <a:grpSpLocks/>
            </p:cNvGrpSpPr>
            <p:nvPr/>
          </p:nvGrpSpPr>
          <p:grpSpPr bwMode="auto">
            <a:xfrm>
              <a:off x="519" y="970"/>
              <a:ext cx="4767" cy="1546"/>
              <a:chOff x="519" y="970"/>
              <a:chExt cx="4767" cy="1546"/>
            </a:xfrm>
          </p:grpSpPr>
          <p:sp>
            <p:nvSpPr>
              <p:cNvPr id="60433" name="Text Box 3">
                <a:extLst>
                  <a:ext uri="{FF2B5EF4-FFF2-40B4-BE49-F238E27FC236}">
                    <a16:creationId xmlns:a16="http://schemas.microsoft.com/office/drawing/2014/main" id="{B381C928-9E5C-5B46-B86B-3E465BE73351}"/>
                  </a:ext>
                </a:extLst>
              </p:cNvPr>
              <p:cNvSpPr txBox="1">
                <a:spLocks noChangeArrowheads="1"/>
              </p:cNvSpPr>
              <p:nvPr/>
            </p:nvSpPr>
            <p:spPr bwMode="auto">
              <a:xfrm>
                <a:off x="519" y="970"/>
                <a:ext cx="4767" cy="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A whole muscle has many skeletal muscle fibers positioned parallel to each other.</a:t>
                </a:r>
              </a:p>
              <a:p>
                <a:pPr eaLnBrk="1" hangingPunct="1">
                  <a:lnSpc>
                    <a:spcPct val="85000"/>
                  </a:lnSpc>
                  <a:spcBef>
                    <a:spcPct val="0"/>
                  </a:spcBef>
                  <a:spcAft>
                    <a:spcPts val="900"/>
                  </a:spcAft>
                  <a:buSzPct val="80000"/>
                </a:pPr>
                <a:r>
                  <a:rPr lang="en-US" altLang="en-US" sz="1800" dirty="0"/>
                  <a:t>The diameter of mature skeletal muscle fibers ranges from 10 to 100 </a:t>
                </a:r>
                <a:r>
                  <a:rPr lang="en-US" altLang="en-US" sz="1800" i="1" dirty="0">
                    <a:sym typeface="Symbol" pitchFamily="2" charset="2"/>
                  </a:rPr>
                  <a:t></a:t>
                </a:r>
                <a:r>
                  <a:rPr lang="en-US" altLang="en-US" sz="1800" dirty="0"/>
                  <a:t>m (microns).</a:t>
                </a:r>
              </a:p>
              <a:p>
                <a:pPr eaLnBrk="1" hangingPunct="1">
                  <a:lnSpc>
                    <a:spcPct val="85000"/>
                  </a:lnSpc>
                  <a:spcBef>
                    <a:spcPct val="0"/>
                  </a:spcBef>
                  <a:spcAft>
                    <a:spcPct val="50000"/>
                  </a:spcAft>
                  <a:buSzPct val="80000"/>
                </a:pPr>
                <a:r>
                  <a:rPr lang="en-US" altLang="en-US" sz="1800" dirty="0"/>
                  <a:t>A typical length is about 10 cm (four inches), although some fibers can be as long as 30 to 40 cm (12 to 16 inches).</a:t>
                </a:r>
              </a:p>
            </p:txBody>
          </p:sp>
          <p:sp>
            <p:nvSpPr>
              <p:cNvPr id="60434" name="Text Box 11">
                <a:extLst>
                  <a:ext uri="{FF2B5EF4-FFF2-40B4-BE49-F238E27FC236}">
                    <a16:creationId xmlns:a16="http://schemas.microsoft.com/office/drawing/2014/main" id="{B352AF02-2568-C843-A483-779D950CF155}"/>
                  </a:ext>
                </a:extLst>
              </p:cNvPr>
              <p:cNvSpPr txBox="1">
                <a:spLocks noChangeArrowheads="1"/>
              </p:cNvSpPr>
              <p:nvPr/>
            </p:nvSpPr>
            <p:spPr bwMode="auto">
              <a:xfrm>
                <a:off x="1415" y="2161"/>
                <a:ext cx="2942" cy="3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spcAft>
                    <a:spcPct val="20000"/>
                  </a:spcAft>
                  <a:buFontTx/>
                  <a:buNone/>
                </a:pPr>
                <a:r>
                  <a:rPr lang="en-US" altLang="en-US" sz="1800" dirty="0">
                    <a:solidFill>
                      <a:srgbClr val="941100"/>
                    </a:solidFill>
                  </a:rPr>
                  <a:t>1.0 </a:t>
                </a:r>
                <a:r>
                  <a:rPr lang="en-US" altLang="en-US" sz="1800" i="1" dirty="0">
                    <a:solidFill>
                      <a:srgbClr val="941100"/>
                    </a:solidFill>
                    <a:sym typeface="Symbol" pitchFamily="2" charset="2"/>
                  </a:rPr>
                  <a:t></a:t>
                </a:r>
                <a:r>
                  <a:rPr lang="en-US" altLang="en-US" sz="1800" dirty="0">
                    <a:solidFill>
                      <a:srgbClr val="941100"/>
                    </a:solidFill>
                  </a:rPr>
                  <a:t>m (micron) = 1.0 x 10</a:t>
                </a:r>
                <a:r>
                  <a:rPr lang="en-US" altLang="en-US" sz="1800" baseline="30000" dirty="0">
                    <a:solidFill>
                      <a:srgbClr val="941100"/>
                    </a:solidFill>
                  </a:rPr>
                  <a:t>-6</a:t>
                </a:r>
                <a:r>
                  <a:rPr lang="en-US" altLang="en-US" sz="1800" dirty="0">
                    <a:solidFill>
                      <a:srgbClr val="941100"/>
                    </a:solidFill>
                  </a:rPr>
                  <a:t> meters (m) = one millionth of a meter.</a:t>
                </a:r>
              </a:p>
            </p:txBody>
          </p:sp>
        </p:grpSp>
        <p:grpSp>
          <p:nvGrpSpPr>
            <p:cNvPr id="60422" name="Group 62">
              <a:extLst>
                <a:ext uri="{FF2B5EF4-FFF2-40B4-BE49-F238E27FC236}">
                  <a16:creationId xmlns:a16="http://schemas.microsoft.com/office/drawing/2014/main" id="{3D1DC9A8-BA37-2948-957D-E01AA6E5EE71}"/>
                </a:ext>
              </a:extLst>
            </p:cNvPr>
            <p:cNvGrpSpPr>
              <a:grpSpLocks/>
            </p:cNvGrpSpPr>
            <p:nvPr/>
          </p:nvGrpSpPr>
          <p:grpSpPr bwMode="auto">
            <a:xfrm>
              <a:off x="582" y="3671"/>
              <a:ext cx="2994" cy="213"/>
              <a:chOff x="582" y="3671"/>
              <a:chExt cx="2994" cy="213"/>
            </a:xfrm>
          </p:grpSpPr>
          <p:grpSp>
            <p:nvGrpSpPr>
              <p:cNvPr id="60423" name="Group 51">
                <a:extLst>
                  <a:ext uri="{FF2B5EF4-FFF2-40B4-BE49-F238E27FC236}">
                    <a16:creationId xmlns:a16="http://schemas.microsoft.com/office/drawing/2014/main" id="{DE240430-21A4-FF4B-A860-6EA24CE85196}"/>
                  </a:ext>
                </a:extLst>
              </p:cNvPr>
              <p:cNvGrpSpPr>
                <a:grpSpLocks/>
              </p:cNvGrpSpPr>
              <p:nvPr/>
            </p:nvGrpSpPr>
            <p:grpSpPr bwMode="auto">
              <a:xfrm>
                <a:off x="582" y="3671"/>
                <a:ext cx="1990" cy="213"/>
                <a:chOff x="582" y="3671"/>
                <a:chExt cx="1990" cy="213"/>
              </a:xfrm>
            </p:grpSpPr>
            <p:sp>
              <p:nvSpPr>
                <p:cNvPr id="60427" name="Rectangle 52">
                  <a:extLst>
                    <a:ext uri="{FF2B5EF4-FFF2-40B4-BE49-F238E27FC236}">
                      <a16:creationId xmlns:a16="http://schemas.microsoft.com/office/drawing/2014/main" id="{C6ED18C0-ACF7-F94F-8885-990B340ECEE0}"/>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60428" name="Rectangle 53">
                  <a:extLst>
                    <a:ext uri="{FF2B5EF4-FFF2-40B4-BE49-F238E27FC236}">
                      <a16:creationId xmlns:a16="http://schemas.microsoft.com/office/drawing/2014/main" id="{0B97EA5F-1B58-FD43-A1CB-BE8D4DCD4D2E}"/>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60429" name="Rectangle 54">
                  <a:extLst>
                    <a:ext uri="{FF2B5EF4-FFF2-40B4-BE49-F238E27FC236}">
                      <a16:creationId xmlns:a16="http://schemas.microsoft.com/office/drawing/2014/main" id="{B3E3B1DD-CCB6-174B-A944-D81F249A2885}"/>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60430" name="Text Box 55">
                  <a:extLst>
                    <a:ext uri="{FF2B5EF4-FFF2-40B4-BE49-F238E27FC236}">
                      <a16:creationId xmlns:a16="http://schemas.microsoft.com/office/drawing/2014/main" id="{959F2CEE-B745-0B45-A109-C940EFEF54DD}"/>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295</a:t>
                  </a:r>
                  <a:endParaRPr lang="en-US" altLang="en-US" sz="1800" dirty="0">
                    <a:ea typeface="ＭＳ Ｐゴシック" panose="020B0600070205080204" pitchFamily="34" charset="-128"/>
                  </a:endParaRPr>
                </a:p>
              </p:txBody>
            </p:sp>
            <p:sp>
              <p:nvSpPr>
                <p:cNvPr id="60431" name="Text Box 56">
                  <a:extLst>
                    <a:ext uri="{FF2B5EF4-FFF2-40B4-BE49-F238E27FC236}">
                      <a16:creationId xmlns:a16="http://schemas.microsoft.com/office/drawing/2014/main" id="{116FA9F9-3AAA-B541-A2A2-53BE78A08CA1}"/>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331</a:t>
                  </a:r>
                  <a:endParaRPr lang="en-US" altLang="en-US" sz="1800" dirty="0">
                    <a:ea typeface="ＭＳ Ｐゴシック" panose="020B0600070205080204" pitchFamily="34" charset="-128"/>
                  </a:endParaRPr>
                </a:p>
              </p:txBody>
            </p:sp>
            <p:sp>
              <p:nvSpPr>
                <p:cNvPr id="60432" name="Text Box 57">
                  <a:extLst>
                    <a:ext uri="{FF2B5EF4-FFF2-40B4-BE49-F238E27FC236}">
                      <a16:creationId xmlns:a16="http://schemas.microsoft.com/office/drawing/2014/main" id="{10DD4C94-69AC-DC4E-BD39-5334E95253E2}"/>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305</a:t>
                  </a:r>
                  <a:endParaRPr lang="en-US" altLang="en-US" sz="1800" dirty="0">
                    <a:ea typeface="ＭＳ Ｐゴシック" panose="020B0600070205080204" pitchFamily="34" charset="-128"/>
                  </a:endParaRPr>
                </a:p>
              </p:txBody>
            </p:sp>
          </p:grpSp>
          <p:grpSp>
            <p:nvGrpSpPr>
              <p:cNvPr id="60424" name="Group 61">
                <a:extLst>
                  <a:ext uri="{FF2B5EF4-FFF2-40B4-BE49-F238E27FC236}">
                    <a16:creationId xmlns:a16="http://schemas.microsoft.com/office/drawing/2014/main" id="{24C355CF-3DFF-BC42-901E-9E68E0CF35E6}"/>
                  </a:ext>
                </a:extLst>
              </p:cNvPr>
              <p:cNvGrpSpPr>
                <a:grpSpLocks/>
              </p:cNvGrpSpPr>
              <p:nvPr/>
            </p:nvGrpSpPr>
            <p:grpSpPr bwMode="auto">
              <a:xfrm>
                <a:off x="2845" y="3671"/>
                <a:ext cx="731" cy="213"/>
                <a:chOff x="2845" y="3671"/>
                <a:chExt cx="731" cy="213"/>
              </a:xfrm>
            </p:grpSpPr>
            <p:sp>
              <p:nvSpPr>
                <p:cNvPr id="60425" name="Rectangle 59">
                  <a:extLst>
                    <a:ext uri="{FF2B5EF4-FFF2-40B4-BE49-F238E27FC236}">
                      <a16:creationId xmlns:a16="http://schemas.microsoft.com/office/drawing/2014/main" id="{2A1D9809-32AD-7143-960F-33E7BC308E2A}"/>
                    </a:ext>
                  </a:extLst>
                </p:cNvPr>
                <p:cNvSpPr>
                  <a:spLocks noChangeArrowheads="1"/>
                </p:cNvSpPr>
                <p:nvPr/>
              </p:nvSpPr>
              <p:spPr bwMode="auto">
                <a:xfrm>
                  <a:off x="2845"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60426" name="Text Box 60">
                  <a:extLst>
                    <a:ext uri="{FF2B5EF4-FFF2-40B4-BE49-F238E27FC236}">
                      <a16:creationId xmlns:a16="http://schemas.microsoft.com/office/drawing/2014/main" id="{DC78F3AA-ADA9-3C49-B4CD-D5DB370F78DC}"/>
                    </a:ext>
                  </a:extLst>
                </p:cNvPr>
                <p:cNvSpPr txBox="1">
                  <a:spLocks noChangeArrowheads="1"/>
                </p:cNvSpPr>
                <p:nvPr/>
              </p:nvSpPr>
              <p:spPr bwMode="auto">
                <a:xfrm>
                  <a:off x="2891" y="3687"/>
                  <a:ext cx="642"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10.2</a:t>
                  </a:r>
                </a:p>
              </p:txBody>
            </p:sp>
          </p:grpSp>
        </p:grpSp>
      </p:grpSp>
    </p:spTree>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Number Placeholder 5">
            <a:extLst>
              <a:ext uri="{FF2B5EF4-FFF2-40B4-BE49-F238E27FC236}">
                <a16:creationId xmlns:a16="http://schemas.microsoft.com/office/drawing/2014/main" id="{1B29A6F9-F34A-7D40-BC0A-628AD02026A5}"/>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C5EC0AC7-075F-FE4F-B1AD-A2773CC215B9}" type="slidenum">
              <a:rPr lang="en-US" altLang="en-US" sz="1400"/>
              <a:pPr>
                <a:spcBef>
                  <a:spcPct val="0"/>
                </a:spcBef>
                <a:buFontTx/>
                <a:buNone/>
              </a:pPr>
              <a:t>29</a:t>
            </a:fld>
            <a:endParaRPr lang="en-US" altLang="en-US" sz="1400" dirty="0"/>
          </a:p>
        </p:txBody>
      </p:sp>
      <p:grpSp>
        <p:nvGrpSpPr>
          <p:cNvPr id="62467" name="Group 22">
            <a:extLst>
              <a:ext uri="{FF2B5EF4-FFF2-40B4-BE49-F238E27FC236}">
                <a16:creationId xmlns:a16="http://schemas.microsoft.com/office/drawing/2014/main" id="{A27D285F-F5D3-0F4D-9928-3442DB88D830}"/>
              </a:ext>
            </a:extLst>
          </p:cNvPr>
          <p:cNvGrpSpPr>
            <a:grpSpLocks/>
          </p:cNvGrpSpPr>
          <p:nvPr/>
        </p:nvGrpSpPr>
        <p:grpSpPr bwMode="auto">
          <a:xfrm>
            <a:off x="463550" y="446088"/>
            <a:ext cx="8229600" cy="4032250"/>
            <a:chOff x="292" y="281"/>
            <a:chExt cx="5184" cy="2540"/>
          </a:xfrm>
        </p:grpSpPr>
        <p:sp>
          <p:nvSpPr>
            <p:cNvPr id="62468" name="Rectangle 3">
              <a:extLst>
                <a:ext uri="{FF2B5EF4-FFF2-40B4-BE49-F238E27FC236}">
                  <a16:creationId xmlns:a16="http://schemas.microsoft.com/office/drawing/2014/main" id="{F6097AC3-1212-6C4D-8FFE-AF683E5EF815}"/>
                </a:ext>
              </a:extLst>
            </p:cNvPr>
            <p:cNvSpPr>
              <a:spLocks noChangeArrowheads="1"/>
            </p:cNvSpPr>
            <p:nvPr/>
          </p:nvSpPr>
          <p:spPr bwMode="auto">
            <a:xfrm>
              <a:off x="292"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Muscle Fiber</a:t>
              </a:r>
              <a:endParaRPr lang="en-US" altLang="en-US" sz="2800" dirty="0">
                <a:solidFill>
                  <a:schemeClr val="tx2"/>
                </a:solidFill>
              </a:endParaRPr>
            </a:p>
          </p:txBody>
        </p:sp>
        <p:grpSp>
          <p:nvGrpSpPr>
            <p:cNvPr id="62469" name="Group 21">
              <a:extLst>
                <a:ext uri="{FF2B5EF4-FFF2-40B4-BE49-F238E27FC236}">
                  <a16:creationId xmlns:a16="http://schemas.microsoft.com/office/drawing/2014/main" id="{F9F0CE03-4322-B24E-AA5E-37411489FE87}"/>
                </a:ext>
              </a:extLst>
            </p:cNvPr>
            <p:cNvGrpSpPr>
              <a:grpSpLocks/>
            </p:cNvGrpSpPr>
            <p:nvPr/>
          </p:nvGrpSpPr>
          <p:grpSpPr bwMode="auto">
            <a:xfrm>
              <a:off x="1775" y="759"/>
              <a:ext cx="2814" cy="2062"/>
              <a:chOff x="1775" y="759"/>
              <a:chExt cx="2814" cy="2062"/>
            </a:xfrm>
          </p:grpSpPr>
          <p:pic>
            <p:nvPicPr>
              <p:cNvPr id="62470" name="Picture 14" descr="muscle_fiber">
                <a:extLst>
                  <a:ext uri="{FF2B5EF4-FFF2-40B4-BE49-F238E27FC236}">
                    <a16:creationId xmlns:a16="http://schemas.microsoft.com/office/drawing/2014/main" id="{AA959DCF-80CC-6D43-9119-C33F8D9AC86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75" y="759"/>
                <a:ext cx="2526" cy="18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471" name="Rectangle 15">
                <a:extLst>
                  <a:ext uri="{FF2B5EF4-FFF2-40B4-BE49-F238E27FC236}">
                    <a16:creationId xmlns:a16="http://schemas.microsoft.com/office/drawing/2014/main" id="{480F3C55-BE3D-E746-8D50-75C88A802A17}"/>
                  </a:ext>
                </a:extLst>
              </p:cNvPr>
              <p:cNvSpPr>
                <a:spLocks noChangeArrowheads="1"/>
              </p:cNvSpPr>
              <p:nvPr/>
            </p:nvSpPr>
            <p:spPr bwMode="auto">
              <a:xfrm>
                <a:off x="2336" y="812"/>
                <a:ext cx="1112" cy="256"/>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62472" name="Text Box 17">
                <a:extLst>
                  <a:ext uri="{FF2B5EF4-FFF2-40B4-BE49-F238E27FC236}">
                    <a16:creationId xmlns:a16="http://schemas.microsoft.com/office/drawing/2014/main" id="{15498D80-0703-DE48-A385-B24EA0126BA6}"/>
                  </a:ext>
                </a:extLst>
              </p:cNvPr>
              <p:cNvSpPr txBox="1">
                <a:spLocks noChangeArrowheads="1"/>
              </p:cNvSpPr>
              <p:nvPr/>
            </p:nvSpPr>
            <p:spPr bwMode="auto">
              <a:xfrm>
                <a:off x="3127" y="2656"/>
                <a:ext cx="1462"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en-US" sz="1100" dirty="0"/>
                  <a:t>https://www.crossfitoakland.com</a:t>
                </a:r>
                <a:endParaRPr lang="en-US" altLang="en-US" sz="1800" dirty="0"/>
              </a:p>
            </p:txBody>
          </p:sp>
        </p:grpSp>
      </p:grpSp>
    </p:spTree>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Number Placeholder 5">
            <a:extLst>
              <a:ext uri="{FF2B5EF4-FFF2-40B4-BE49-F238E27FC236}">
                <a16:creationId xmlns:a16="http://schemas.microsoft.com/office/drawing/2014/main" id="{8464BAB6-4C4F-AB43-A828-579ACECB0A94}"/>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D2892474-B131-1A44-AD4D-C597895E6C37}" type="slidenum">
              <a:rPr lang="en-US" altLang="en-US" sz="1400"/>
              <a:pPr>
                <a:spcBef>
                  <a:spcPct val="0"/>
                </a:spcBef>
                <a:buFontTx/>
                <a:buNone/>
              </a:pPr>
              <a:t>30</a:t>
            </a:fld>
            <a:endParaRPr lang="en-US" altLang="en-US" sz="1400" dirty="0"/>
          </a:p>
        </p:txBody>
      </p:sp>
      <p:grpSp>
        <p:nvGrpSpPr>
          <p:cNvPr id="64529" name="Group 17">
            <a:extLst>
              <a:ext uri="{FF2B5EF4-FFF2-40B4-BE49-F238E27FC236}">
                <a16:creationId xmlns:a16="http://schemas.microsoft.com/office/drawing/2014/main" id="{DADE48A1-8A1A-EB40-B14F-95719D83A32F}"/>
              </a:ext>
            </a:extLst>
          </p:cNvPr>
          <p:cNvGrpSpPr>
            <a:grpSpLocks/>
          </p:cNvGrpSpPr>
          <p:nvPr/>
        </p:nvGrpSpPr>
        <p:grpSpPr bwMode="auto">
          <a:xfrm>
            <a:off x="463550" y="446088"/>
            <a:ext cx="8229600" cy="5719762"/>
            <a:chOff x="292" y="281"/>
            <a:chExt cx="5184" cy="3603"/>
          </a:xfrm>
        </p:grpSpPr>
        <p:sp>
          <p:nvSpPr>
            <p:cNvPr id="64516" name="Rectangle 3">
              <a:extLst>
                <a:ext uri="{FF2B5EF4-FFF2-40B4-BE49-F238E27FC236}">
                  <a16:creationId xmlns:a16="http://schemas.microsoft.com/office/drawing/2014/main" id="{22CAD942-331B-BA40-B6A1-68048023EDA8}"/>
                </a:ext>
              </a:extLst>
            </p:cNvPr>
            <p:cNvSpPr>
              <a:spLocks noChangeArrowheads="1"/>
            </p:cNvSpPr>
            <p:nvPr/>
          </p:nvSpPr>
          <p:spPr bwMode="auto">
            <a:xfrm>
              <a:off x="292"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Embryonic Development</a:t>
              </a:r>
              <a:endParaRPr lang="en-US" altLang="en-US" sz="2800" dirty="0">
                <a:solidFill>
                  <a:schemeClr val="tx2"/>
                </a:solidFill>
              </a:endParaRPr>
            </a:p>
          </p:txBody>
        </p:sp>
        <p:grpSp>
          <p:nvGrpSpPr>
            <p:cNvPr id="64527" name="Group 15">
              <a:extLst>
                <a:ext uri="{FF2B5EF4-FFF2-40B4-BE49-F238E27FC236}">
                  <a16:creationId xmlns:a16="http://schemas.microsoft.com/office/drawing/2014/main" id="{2B82271B-6272-A940-9571-6367555A74D1}"/>
                </a:ext>
              </a:extLst>
            </p:cNvPr>
            <p:cNvGrpSpPr>
              <a:grpSpLocks/>
            </p:cNvGrpSpPr>
            <p:nvPr/>
          </p:nvGrpSpPr>
          <p:grpSpPr bwMode="auto">
            <a:xfrm>
              <a:off x="519" y="970"/>
              <a:ext cx="4577" cy="2600"/>
              <a:chOff x="519" y="970"/>
              <a:chExt cx="4577" cy="2600"/>
            </a:xfrm>
          </p:grpSpPr>
          <p:sp>
            <p:nvSpPr>
              <p:cNvPr id="64525" name="Text Box 8">
                <a:extLst>
                  <a:ext uri="{FF2B5EF4-FFF2-40B4-BE49-F238E27FC236}">
                    <a16:creationId xmlns:a16="http://schemas.microsoft.com/office/drawing/2014/main" id="{FB51CEE3-47F6-7C41-B756-A486348AB5CB}"/>
                  </a:ext>
                </a:extLst>
              </p:cNvPr>
              <p:cNvSpPr txBox="1">
                <a:spLocks noChangeArrowheads="1"/>
              </p:cNvSpPr>
              <p:nvPr/>
            </p:nvSpPr>
            <p:spPr bwMode="auto">
              <a:xfrm>
                <a:off x="519" y="970"/>
                <a:ext cx="4577" cy="1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During embryonic development, </a:t>
                </a:r>
                <a:r>
                  <a:rPr lang="en-US" altLang="en-US" sz="1800"/>
                  <a:t>a skeletal muscle </a:t>
                </a:r>
                <a:r>
                  <a:rPr lang="en-US" altLang="en-US" sz="1800" dirty="0"/>
                  <a:t>fiber fuses from 100 or more mesodermal cells called myoblasts.</a:t>
                </a:r>
              </a:p>
              <a:p>
                <a:pPr eaLnBrk="1" hangingPunct="1">
                  <a:lnSpc>
                    <a:spcPct val="85000"/>
                  </a:lnSpc>
                  <a:spcBef>
                    <a:spcPct val="0"/>
                  </a:spcBef>
                  <a:spcAft>
                    <a:spcPts val="900"/>
                  </a:spcAft>
                  <a:buSzPct val="80000"/>
                </a:pPr>
                <a:r>
                  <a:rPr lang="en-US" altLang="en-US" sz="1800" dirty="0"/>
                  <a:t>Thus, a skeletal muscle fiber can have as 100 or more individual nuclei (unlike the other muscle fiber types that have one nucleus).</a:t>
                </a:r>
              </a:p>
              <a:p>
                <a:pPr eaLnBrk="1" hangingPunct="1">
                  <a:lnSpc>
                    <a:spcPct val="85000"/>
                  </a:lnSpc>
                  <a:spcBef>
                    <a:spcPct val="0"/>
                  </a:spcBef>
                  <a:spcAft>
                    <a:spcPts val="900"/>
                  </a:spcAft>
                  <a:buSzPct val="80000"/>
                </a:pPr>
                <a:r>
                  <a:rPr lang="en-US" altLang="en-US" sz="1800" dirty="0"/>
                  <a:t>Muscle fibers lose almost all ability to undergo further cell division once fusion has occurred.</a:t>
                </a:r>
              </a:p>
              <a:p>
                <a:pPr eaLnBrk="1" hangingPunct="1">
                  <a:lnSpc>
                    <a:spcPct val="85000"/>
                  </a:lnSpc>
                  <a:spcBef>
                    <a:spcPct val="0"/>
                  </a:spcBef>
                  <a:spcAft>
                    <a:spcPct val="50000"/>
                  </a:spcAft>
                  <a:buSzPct val="80000"/>
                </a:pPr>
                <a:r>
                  <a:rPr lang="en-US" altLang="en-US" sz="1800" dirty="0"/>
                  <a:t>The number of skeletal muscle fibers are established before birth, and most last a lifetime. </a:t>
                </a:r>
              </a:p>
            </p:txBody>
          </p:sp>
          <p:sp>
            <p:nvSpPr>
              <p:cNvPr id="64526" name="Text Box 9">
                <a:extLst>
                  <a:ext uri="{FF2B5EF4-FFF2-40B4-BE49-F238E27FC236}">
                    <a16:creationId xmlns:a16="http://schemas.microsoft.com/office/drawing/2014/main" id="{937FA5EC-60D5-B248-ACFE-AC433A6B2ED3}"/>
                  </a:ext>
                </a:extLst>
              </p:cNvPr>
              <p:cNvSpPr txBox="1">
                <a:spLocks noChangeArrowheads="1"/>
              </p:cNvSpPr>
              <p:nvPr/>
            </p:nvSpPr>
            <p:spPr bwMode="auto">
              <a:xfrm>
                <a:off x="1110" y="2494"/>
                <a:ext cx="3541" cy="10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760"/>
                  </a:lnSpc>
                  <a:spcBef>
                    <a:spcPct val="0"/>
                  </a:spcBef>
                  <a:buFontTx/>
                  <a:buNone/>
                </a:pPr>
                <a:r>
                  <a:rPr lang="en-US" altLang="en-US" sz="1700" dirty="0">
                    <a:solidFill>
                      <a:srgbClr val="941100"/>
                    </a:solidFill>
                  </a:rPr>
                  <a:t>Mesoderm = one of the three primary germ cell layers—the other two are the ectoderm and endoderm—in the very early embryo. The mesoderm is the middle layer.  It differentiates to gives rise to a number of tissues and structures including bone, muscle, connective tissue, and the middle layer of the skin.</a:t>
                </a:r>
              </a:p>
              <a:p>
                <a:pPr algn="ctr" eaLnBrk="1" hangingPunct="1">
                  <a:lnSpc>
                    <a:spcPts val="1760"/>
                  </a:lnSpc>
                  <a:spcBef>
                    <a:spcPct val="0"/>
                  </a:spcBef>
                  <a:buFontTx/>
                  <a:buNone/>
                </a:pPr>
                <a:r>
                  <a:rPr lang="en-US" altLang="en-US" sz="1700" dirty="0">
                    <a:solidFill>
                      <a:srgbClr val="941100"/>
                    </a:solidFill>
                  </a:rPr>
                  <a:t>(https://www.medterms.com)  </a:t>
                </a:r>
              </a:p>
            </p:txBody>
          </p:sp>
        </p:grpSp>
        <p:grpSp>
          <p:nvGrpSpPr>
            <p:cNvPr id="64528" name="Group 16">
              <a:extLst>
                <a:ext uri="{FF2B5EF4-FFF2-40B4-BE49-F238E27FC236}">
                  <a16:creationId xmlns:a16="http://schemas.microsoft.com/office/drawing/2014/main" id="{476CE0E7-9566-7243-B202-07AFAE6C1226}"/>
                </a:ext>
              </a:extLst>
            </p:cNvPr>
            <p:cNvGrpSpPr>
              <a:grpSpLocks/>
            </p:cNvGrpSpPr>
            <p:nvPr/>
          </p:nvGrpSpPr>
          <p:grpSpPr bwMode="auto">
            <a:xfrm>
              <a:off x="582" y="3671"/>
              <a:ext cx="1990" cy="213"/>
              <a:chOff x="582" y="3671"/>
              <a:chExt cx="1990" cy="213"/>
            </a:xfrm>
          </p:grpSpPr>
          <p:sp>
            <p:nvSpPr>
              <p:cNvPr id="64519" name="Rectangle 22">
                <a:extLst>
                  <a:ext uri="{FF2B5EF4-FFF2-40B4-BE49-F238E27FC236}">
                    <a16:creationId xmlns:a16="http://schemas.microsoft.com/office/drawing/2014/main" id="{DA4A82C3-53E9-1F4F-A0DB-BD2568ACE3FA}"/>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64520" name="Rectangle 23">
                <a:extLst>
                  <a:ext uri="{FF2B5EF4-FFF2-40B4-BE49-F238E27FC236}">
                    <a16:creationId xmlns:a16="http://schemas.microsoft.com/office/drawing/2014/main" id="{C30B4B0C-1ADE-BE4C-A8C5-1CA9F461B9D1}"/>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64521" name="Rectangle 24">
                <a:extLst>
                  <a:ext uri="{FF2B5EF4-FFF2-40B4-BE49-F238E27FC236}">
                    <a16:creationId xmlns:a16="http://schemas.microsoft.com/office/drawing/2014/main" id="{472C38B5-0FCA-634E-8F4D-54189F61ABE9}"/>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64522" name="Text Box 25">
                <a:extLst>
                  <a:ext uri="{FF2B5EF4-FFF2-40B4-BE49-F238E27FC236}">
                    <a16:creationId xmlns:a16="http://schemas.microsoft.com/office/drawing/2014/main" id="{70A0468A-F8F6-204B-B330-33C7BC337667}"/>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295</a:t>
                </a:r>
                <a:endParaRPr lang="en-US" altLang="en-US" sz="1800" dirty="0">
                  <a:ea typeface="ＭＳ Ｐゴシック" panose="020B0600070205080204" pitchFamily="34" charset="-128"/>
                </a:endParaRPr>
              </a:p>
            </p:txBody>
          </p:sp>
          <p:sp>
            <p:nvSpPr>
              <p:cNvPr id="64523" name="Text Box 26">
                <a:extLst>
                  <a:ext uri="{FF2B5EF4-FFF2-40B4-BE49-F238E27FC236}">
                    <a16:creationId xmlns:a16="http://schemas.microsoft.com/office/drawing/2014/main" id="{A8B16747-3632-054C-B0F8-D45710CC82DB}"/>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331</a:t>
                </a:r>
                <a:endParaRPr lang="en-US" altLang="en-US" sz="1800" dirty="0">
                  <a:ea typeface="ＭＳ Ｐゴシック" panose="020B0600070205080204" pitchFamily="34" charset="-128"/>
                </a:endParaRPr>
              </a:p>
            </p:txBody>
          </p:sp>
          <p:sp>
            <p:nvSpPr>
              <p:cNvPr id="64524" name="Text Box 27">
                <a:extLst>
                  <a:ext uri="{FF2B5EF4-FFF2-40B4-BE49-F238E27FC236}">
                    <a16:creationId xmlns:a16="http://schemas.microsoft.com/office/drawing/2014/main" id="{F51E5B08-AACD-494B-9362-FA0A1663FDDB}"/>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305</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Number Placeholder 5">
            <a:extLst>
              <a:ext uri="{FF2B5EF4-FFF2-40B4-BE49-F238E27FC236}">
                <a16:creationId xmlns:a16="http://schemas.microsoft.com/office/drawing/2014/main" id="{02177967-7ACF-2A4E-907F-1FF7EA87A8B2}"/>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273E3AAE-F1C3-F146-B5DD-CB27C52CA0E0}" type="slidenum">
              <a:rPr lang="en-US" altLang="en-US" sz="1400"/>
              <a:pPr>
                <a:spcBef>
                  <a:spcPct val="0"/>
                </a:spcBef>
                <a:buFontTx/>
                <a:buNone/>
              </a:pPr>
              <a:t>31</a:t>
            </a:fld>
            <a:endParaRPr lang="en-US" altLang="en-US" sz="1400" dirty="0"/>
          </a:p>
        </p:txBody>
      </p:sp>
      <p:grpSp>
        <p:nvGrpSpPr>
          <p:cNvPr id="66563" name="Group 1045">
            <a:extLst>
              <a:ext uri="{FF2B5EF4-FFF2-40B4-BE49-F238E27FC236}">
                <a16:creationId xmlns:a16="http://schemas.microsoft.com/office/drawing/2014/main" id="{F7D4D58C-907C-5A46-A269-C5D244C47859}"/>
              </a:ext>
            </a:extLst>
          </p:cNvPr>
          <p:cNvGrpSpPr>
            <a:grpSpLocks/>
          </p:cNvGrpSpPr>
          <p:nvPr/>
        </p:nvGrpSpPr>
        <p:grpSpPr bwMode="auto">
          <a:xfrm>
            <a:off x="463550" y="446088"/>
            <a:ext cx="8229600" cy="5719762"/>
            <a:chOff x="292" y="281"/>
            <a:chExt cx="5184" cy="3603"/>
          </a:xfrm>
        </p:grpSpPr>
        <p:sp>
          <p:nvSpPr>
            <p:cNvPr id="66564" name="Rectangle 1026">
              <a:extLst>
                <a:ext uri="{FF2B5EF4-FFF2-40B4-BE49-F238E27FC236}">
                  <a16:creationId xmlns:a16="http://schemas.microsoft.com/office/drawing/2014/main" id="{A202C34B-BFD4-E14E-B8A2-D985B68DFDA1}"/>
                </a:ext>
              </a:extLst>
            </p:cNvPr>
            <p:cNvSpPr>
              <a:spLocks noChangeArrowheads="1"/>
            </p:cNvSpPr>
            <p:nvPr/>
          </p:nvSpPr>
          <p:spPr bwMode="auto">
            <a:xfrm>
              <a:off x="292"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Skeletal Muscle Repair</a:t>
              </a:r>
              <a:endParaRPr lang="en-US" altLang="en-US" sz="2800" dirty="0">
                <a:solidFill>
                  <a:schemeClr val="tx2"/>
                </a:solidFill>
              </a:endParaRPr>
            </a:p>
          </p:txBody>
        </p:sp>
        <p:sp>
          <p:nvSpPr>
            <p:cNvPr id="66565" name="Text Box 1027">
              <a:extLst>
                <a:ext uri="{FF2B5EF4-FFF2-40B4-BE49-F238E27FC236}">
                  <a16:creationId xmlns:a16="http://schemas.microsoft.com/office/drawing/2014/main" id="{2BE3B1C0-9541-0E47-9062-8734F8174745}"/>
                </a:ext>
              </a:extLst>
            </p:cNvPr>
            <p:cNvSpPr txBox="1">
              <a:spLocks noChangeArrowheads="1"/>
            </p:cNvSpPr>
            <p:nvPr/>
          </p:nvSpPr>
          <p:spPr bwMode="auto">
            <a:xfrm>
              <a:off x="519" y="970"/>
              <a:ext cx="4709" cy="16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A few myoblasts persist in mature skeletal muscle—they are known as satellite cells.</a:t>
              </a:r>
            </a:p>
            <a:p>
              <a:pPr eaLnBrk="1" hangingPunct="1">
                <a:lnSpc>
                  <a:spcPct val="85000"/>
                </a:lnSpc>
                <a:spcBef>
                  <a:spcPct val="0"/>
                </a:spcBef>
                <a:spcAft>
                  <a:spcPts val="900"/>
                </a:spcAft>
                <a:buSzPct val="80000"/>
              </a:pPr>
              <a:r>
                <a:rPr lang="en-US" altLang="en-US" sz="1800" dirty="0"/>
                <a:t>These cells retain a capacity to fuse with one another in damaged muscle fibers to regenerate a very limited number of muscle fibers.</a:t>
              </a:r>
            </a:p>
            <a:p>
              <a:pPr eaLnBrk="1" hangingPunct="1">
                <a:lnSpc>
                  <a:spcPct val="85000"/>
                </a:lnSpc>
                <a:spcBef>
                  <a:spcPct val="0"/>
                </a:spcBef>
                <a:spcAft>
                  <a:spcPts val="900"/>
                </a:spcAft>
                <a:buSzPct val="80000"/>
              </a:pPr>
              <a:r>
                <a:rPr lang="en-US" altLang="en-US" sz="1800" dirty="0"/>
                <a:t>The number of muscle fibers that can be regenerated from satellite cells cannot compensate for a substantial amount of muscle damage. </a:t>
              </a:r>
            </a:p>
            <a:p>
              <a:pPr eaLnBrk="1" hangingPunct="1">
                <a:lnSpc>
                  <a:spcPct val="85000"/>
                </a:lnSpc>
                <a:spcBef>
                  <a:spcPct val="0"/>
                </a:spcBef>
                <a:spcAft>
                  <a:spcPct val="50000"/>
                </a:spcAft>
                <a:buSzPct val="80000"/>
              </a:pPr>
              <a:r>
                <a:rPr lang="en-US" altLang="en-US" sz="1800" dirty="0"/>
                <a:t>Damaged muscle tissue usually undergoes fibrosis, the replacement of muscle fibers by scar tissue.</a:t>
              </a:r>
            </a:p>
            <a:p>
              <a:pPr eaLnBrk="1" hangingPunct="1">
                <a:lnSpc>
                  <a:spcPct val="85000"/>
                </a:lnSpc>
                <a:spcBef>
                  <a:spcPct val="0"/>
                </a:spcBef>
                <a:spcAft>
                  <a:spcPct val="50000"/>
                </a:spcAft>
                <a:buSzPct val="80000"/>
              </a:pPr>
              <a:r>
                <a:rPr lang="en-US" altLang="en-US" sz="1800" dirty="0"/>
                <a:t>Scar tissue has no capability to contract and produce muscle tension.</a:t>
              </a:r>
            </a:p>
          </p:txBody>
        </p:sp>
        <p:grpSp>
          <p:nvGrpSpPr>
            <p:cNvPr id="66566" name="Group 1035">
              <a:extLst>
                <a:ext uri="{FF2B5EF4-FFF2-40B4-BE49-F238E27FC236}">
                  <a16:creationId xmlns:a16="http://schemas.microsoft.com/office/drawing/2014/main" id="{0BBB5BC6-F236-FC4E-A593-650D868E2CB9}"/>
                </a:ext>
              </a:extLst>
            </p:cNvPr>
            <p:cNvGrpSpPr>
              <a:grpSpLocks/>
            </p:cNvGrpSpPr>
            <p:nvPr/>
          </p:nvGrpSpPr>
          <p:grpSpPr bwMode="auto">
            <a:xfrm>
              <a:off x="582" y="3671"/>
              <a:ext cx="1990" cy="213"/>
              <a:chOff x="582" y="3671"/>
              <a:chExt cx="1990" cy="213"/>
            </a:xfrm>
          </p:grpSpPr>
          <p:sp>
            <p:nvSpPr>
              <p:cNvPr id="66567" name="Rectangle 1036">
                <a:extLst>
                  <a:ext uri="{FF2B5EF4-FFF2-40B4-BE49-F238E27FC236}">
                    <a16:creationId xmlns:a16="http://schemas.microsoft.com/office/drawing/2014/main" id="{6B66C91E-8EDE-034A-A127-6BEEC6A7DC20}"/>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66568" name="Rectangle 1037">
                <a:extLst>
                  <a:ext uri="{FF2B5EF4-FFF2-40B4-BE49-F238E27FC236}">
                    <a16:creationId xmlns:a16="http://schemas.microsoft.com/office/drawing/2014/main" id="{4FB41D05-021A-B841-88D9-8D643115F788}"/>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66569" name="Rectangle 1038">
                <a:extLst>
                  <a:ext uri="{FF2B5EF4-FFF2-40B4-BE49-F238E27FC236}">
                    <a16:creationId xmlns:a16="http://schemas.microsoft.com/office/drawing/2014/main" id="{F593A23F-A488-FC41-8C53-F59F751AF70B}"/>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66570" name="Text Box 1039">
                <a:extLst>
                  <a:ext uri="{FF2B5EF4-FFF2-40B4-BE49-F238E27FC236}">
                    <a16:creationId xmlns:a16="http://schemas.microsoft.com/office/drawing/2014/main" id="{AED4A8AB-C05F-6B45-826C-180855F4B124}"/>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295</a:t>
                </a:r>
                <a:endParaRPr lang="en-US" altLang="en-US" sz="1800" dirty="0">
                  <a:ea typeface="ＭＳ Ｐゴシック" panose="020B0600070205080204" pitchFamily="34" charset="-128"/>
                </a:endParaRPr>
              </a:p>
            </p:txBody>
          </p:sp>
          <p:sp>
            <p:nvSpPr>
              <p:cNvPr id="66571" name="Text Box 1040">
                <a:extLst>
                  <a:ext uri="{FF2B5EF4-FFF2-40B4-BE49-F238E27FC236}">
                    <a16:creationId xmlns:a16="http://schemas.microsoft.com/office/drawing/2014/main" id="{C279F39C-15C1-6240-BF37-DAC625FC7CAE}"/>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331</a:t>
                </a:r>
                <a:endParaRPr lang="en-US" altLang="en-US" sz="1800" dirty="0">
                  <a:ea typeface="ＭＳ Ｐゴシック" panose="020B0600070205080204" pitchFamily="34" charset="-128"/>
                </a:endParaRPr>
              </a:p>
            </p:txBody>
          </p:sp>
          <p:sp>
            <p:nvSpPr>
              <p:cNvPr id="66572" name="Text Box 1041">
                <a:extLst>
                  <a:ext uri="{FF2B5EF4-FFF2-40B4-BE49-F238E27FC236}">
                    <a16:creationId xmlns:a16="http://schemas.microsoft.com/office/drawing/2014/main" id="{92EA52D6-549B-B449-BFF9-01BDABB838AC}"/>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305</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Number Placeholder 5">
            <a:extLst>
              <a:ext uri="{FF2B5EF4-FFF2-40B4-BE49-F238E27FC236}">
                <a16:creationId xmlns:a16="http://schemas.microsoft.com/office/drawing/2014/main" id="{1DDB3569-D4E2-0E4E-810D-D478CA5419E8}"/>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5163C36E-E48B-964E-9BB2-96DB187C54D3}" type="slidenum">
              <a:rPr lang="en-US" altLang="en-US" sz="1400"/>
              <a:pPr>
                <a:spcBef>
                  <a:spcPct val="0"/>
                </a:spcBef>
                <a:buFontTx/>
                <a:buNone/>
              </a:pPr>
              <a:t>32</a:t>
            </a:fld>
            <a:endParaRPr lang="en-US" altLang="en-US" sz="1400" dirty="0"/>
          </a:p>
        </p:txBody>
      </p:sp>
      <p:grpSp>
        <p:nvGrpSpPr>
          <p:cNvPr id="68611" name="Group 55">
            <a:extLst>
              <a:ext uri="{FF2B5EF4-FFF2-40B4-BE49-F238E27FC236}">
                <a16:creationId xmlns:a16="http://schemas.microsoft.com/office/drawing/2014/main" id="{C34FF76D-443D-F14D-9D54-877E278B5110}"/>
              </a:ext>
            </a:extLst>
          </p:cNvPr>
          <p:cNvGrpSpPr>
            <a:grpSpLocks/>
          </p:cNvGrpSpPr>
          <p:nvPr/>
        </p:nvGrpSpPr>
        <p:grpSpPr bwMode="auto">
          <a:xfrm>
            <a:off x="463549" y="446088"/>
            <a:ext cx="8229604" cy="5719762"/>
            <a:chOff x="292" y="281"/>
            <a:chExt cx="5184" cy="3603"/>
          </a:xfrm>
        </p:grpSpPr>
        <p:sp>
          <p:nvSpPr>
            <p:cNvPr id="68612" name="Rectangle 2">
              <a:extLst>
                <a:ext uri="{FF2B5EF4-FFF2-40B4-BE49-F238E27FC236}">
                  <a16:creationId xmlns:a16="http://schemas.microsoft.com/office/drawing/2014/main" id="{F4943A0D-7370-F042-8970-DAD772C158FE}"/>
                </a:ext>
              </a:extLst>
            </p:cNvPr>
            <p:cNvSpPr>
              <a:spLocks noChangeArrowheads="1"/>
            </p:cNvSpPr>
            <p:nvPr/>
          </p:nvSpPr>
          <p:spPr bwMode="auto">
            <a:xfrm>
              <a:off x="292"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Muscle Growth</a:t>
              </a:r>
              <a:endParaRPr lang="en-US" altLang="en-US" sz="2800" dirty="0">
                <a:solidFill>
                  <a:schemeClr val="tx2"/>
                </a:solidFill>
              </a:endParaRPr>
            </a:p>
          </p:txBody>
        </p:sp>
        <p:grpSp>
          <p:nvGrpSpPr>
            <p:cNvPr id="68613" name="Group 54">
              <a:extLst>
                <a:ext uri="{FF2B5EF4-FFF2-40B4-BE49-F238E27FC236}">
                  <a16:creationId xmlns:a16="http://schemas.microsoft.com/office/drawing/2014/main" id="{C819BD9C-419D-1840-A092-62CEF6E4AE9E}"/>
                </a:ext>
              </a:extLst>
            </p:cNvPr>
            <p:cNvGrpSpPr>
              <a:grpSpLocks/>
            </p:cNvGrpSpPr>
            <p:nvPr/>
          </p:nvGrpSpPr>
          <p:grpSpPr bwMode="auto">
            <a:xfrm>
              <a:off x="519" y="970"/>
              <a:ext cx="4721" cy="2498"/>
              <a:chOff x="519" y="970"/>
              <a:chExt cx="4721" cy="2498"/>
            </a:xfrm>
          </p:grpSpPr>
          <p:sp>
            <p:nvSpPr>
              <p:cNvPr id="68621" name="Text Box 3">
                <a:extLst>
                  <a:ext uri="{FF2B5EF4-FFF2-40B4-BE49-F238E27FC236}">
                    <a16:creationId xmlns:a16="http://schemas.microsoft.com/office/drawing/2014/main" id="{C8A2A7A7-A748-C745-8626-6AEF5ED98EED}"/>
                  </a:ext>
                </a:extLst>
              </p:cNvPr>
              <p:cNvSpPr txBox="1">
                <a:spLocks noChangeArrowheads="1"/>
              </p:cNvSpPr>
              <p:nvPr/>
            </p:nvSpPr>
            <p:spPr bwMode="auto">
              <a:xfrm>
                <a:off x="519" y="970"/>
                <a:ext cx="4721" cy="16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Skeletal muscle growth after birth is due to hypertrophy, an enlarge-ment of existing muscle fibers.</a:t>
                </a:r>
              </a:p>
              <a:p>
                <a:pPr eaLnBrk="1" hangingPunct="1">
                  <a:lnSpc>
                    <a:spcPct val="85000"/>
                  </a:lnSpc>
                  <a:spcBef>
                    <a:spcPct val="0"/>
                  </a:spcBef>
                  <a:spcAft>
                    <a:spcPts val="900"/>
                  </a:spcAft>
                  <a:buSzPct val="80000"/>
                </a:pPr>
                <a:r>
                  <a:rPr lang="en-US" altLang="en-US" sz="1800" dirty="0"/>
                  <a:t>Human growth hormone (hGH) and other hormones stimulate an increase in the size of the skeletal muscle fibers in childhood and especially at puberty.</a:t>
                </a:r>
              </a:p>
              <a:p>
                <a:pPr eaLnBrk="1" hangingPunct="1">
                  <a:lnSpc>
                    <a:spcPct val="85000"/>
                  </a:lnSpc>
                  <a:spcBef>
                    <a:spcPct val="0"/>
                  </a:spcBef>
                  <a:spcAft>
                    <a:spcPts val="900"/>
                  </a:spcAft>
                  <a:buSzPct val="80000"/>
                </a:pPr>
                <a:r>
                  <a:rPr lang="en-US" altLang="en-US" sz="1800" dirty="0"/>
                  <a:t>Androgens, a class of hormones that includes testosterone, promote enlargement of the skeletal muscle fibers through protein synthesis.</a:t>
                </a:r>
              </a:p>
              <a:p>
                <a:pPr eaLnBrk="1" hangingPunct="1">
                  <a:lnSpc>
                    <a:spcPct val="85000"/>
                  </a:lnSpc>
                  <a:spcBef>
                    <a:spcPct val="0"/>
                  </a:spcBef>
                  <a:spcAft>
                    <a:spcPct val="50000"/>
                  </a:spcAft>
                  <a:buSzPct val="80000"/>
                </a:pPr>
                <a:r>
                  <a:rPr lang="en-US" altLang="en-US" sz="1800" dirty="0"/>
                  <a:t>This process accelerates at puberty, and it increases muscle mass and strength.</a:t>
                </a:r>
              </a:p>
            </p:txBody>
          </p:sp>
          <p:sp>
            <p:nvSpPr>
              <p:cNvPr id="68622" name="Text Box 11">
                <a:extLst>
                  <a:ext uri="{FF2B5EF4-FFF2-40B4-BE49-F238E27FC236}">
                    <a16:creationId xmlns:a16="http://schemas.microsoft.com/office/drawing/2014/main" id="{9BEA14C3-3911-CE48-8CF3-50B3FACCC27F}"/>
                  </a:ext>
                </a:extLst>
              </p:cNvPr>
              <p:cNvSpPr txBox="1">
                <a:spLocks noChangeArrowheads="1"/>
              </p:cNvSpPr>
              <p:nvPr/>
            </p:nvSpPr>
            <p:spPr bwMode="auto">
              <a:xfrm>
                <a:off x="1074" y="2575"/>
                <a:ext cx="3624" cy="8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860"/>
                  </a:lnSpc>
                  <a:spcBef>
                    <a:spcPct val="0"/>
                  </a:spcBef>
                  <a:spcAft>
                    <a:spcPts val="0"/>
                  </a:spcAft>
                  <a:buFontTx/>
                  <a:buNone/>
                </a:pPr>
                <a:r>
                  <a:rPr lang="en-US" altLang="en-US" sz="1800" dirty="0">
                    <a:solidFill>
                      <a:srgbClr val="941100"/>
                    </a:solidFill>
                  </a:rPr>
                  <a:t>Contrast hypertrophy with:</a:t>
                </a:r>
              </a:p>
              <a:p>
                <a:pPr algn="ctr" eaLnBrk="1" hangingPunct="1">
                  <a:lnSpc>
                    <a:spcPts val="1860"/>
                  </a:lnSpc>
                  <a:spcBef>
                    <a:spcPts val="300"/>
                  </a:spcBef>
                  <a:buFontTx/>
                  <a:buNone/>
                </a:pPr>
                <a:r>
                  <a:rPr lang="en-US" altLang="en-US" sz="1800" dirty="0">
                    <a:solidFill>
                      <a:srgbClr val="941100"/>
                    </a:solidFill>
                  </a:rPr>
                  <a:t>Hyperplasia = increase in the number of muscle fibers.</a:t>
                </a:r>
              </a:p>
              <a:p>
                <a:pPr algn="ctr" eaLnBrk="1" hangingPunct="1">
                  <a:lnSpc>
                    <a:spcPts val="1860"/>
                  </a:lnSpc>
                  <a:spcBef>
                    <a:spcPts val="600"/>
                  </a:spcBef>
                  <a:buNone/>
                </a:pPr>
                <a:r>
                  <a:rPr lang="en-US" sz="1800" dirty="0">
                    <a:solidFill>
                      <a:srgbClr val="011893"/>
                    </a:solidFill>
                  </a:rPr>
                  <a:t>Human growth hormone (hGH) and androgens will be covered in the lecture modules on endocrinology.</a:t>
                </a:r>
              </a:p>
              <a:p>
                <a:pPr algn="ctr" eaLnBrk="1" hangingPunct="1">
                  <a:lnSpc>
                    <a:spcPct val="85000"/>
                  </a:lnSpc>
                  <a:spcBef>
                    <a:spcPct val="0"/>
                  </a:spcBef>
                  <a:buFontTx/>
                  <a:buNone/>
                </a:pPr>
                <a:endParaRPr lang="en-US" altLang="en-US" sz="1800" dirty="0">
                  <a:solidFill>
                    <a:srgbClr val="941100"/>
                  </a:solidFill>
                </a:endParaRPr>
              </a:p>
            </p:txBody>
          </p:sp>
        </p:grpSp>
        <p:grpSp>
          <p:nvGrpSpPr>
            <p:cNvPr id="68614" name="Group 43">
              <a:extLst>
                <a:ext uri="{FF2B5EF4-FFF2-40B4-BE49-F238E27FC236}">
                  <a16:creationId xmlns:a16="http://schemas.microsoft.com/office/drawing/2014/main" id="{5955A43E-B0F0-7C48-AA90-13B635647491}"/>
                </a:ext>
              </a:extLst>
            </p:cNvPr>
            <p:cNvGrpSpPr>
              <a:grpSpLocks/>
            </p:cNvGrpSpPr>
            <p:nvPr/>
          </p:nvGrpSpPr>
          <p:grpSpPr bwMode="auto">
            <a:xfrm>
              <a:off x="582" y="3671"/>
              <a:ext cx="1990" cy="213"/>
              <a:chOff x="582" y="3671"/>
              <a:chExt cx="1990" cy="213"/>
            </a:xfrm>
          </p:grpSpPr>
          <p:sp>
            <p:nvSpPr>
              <p:cNvPr id="68615" name="Rectangle 44">
                <a:extLst>
                  <a:ext uri="{FF2B5EF4-FFF2-40B4-BE49-F238E27FC236}">
                    <a16:creationId xmlns:a16="http://schemas.microsoft.com/office/drawing/2014/main" id="{CEF52F42-2B62-E14A-9DE4-34BB262A035E}"/>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68616" name="Rectangle 45">
                <a:extLst>
                  <a:ext uri="{FF2B5EF4-FFF2-40B4-BE49-F238E27FC236}">
                    <a16:creationId xmlns:a16="http://schemas.microsoft.com/office/drawing/2014/main" id="{4CA56741-04F2-6548-B27E-C445A56F50E9}"/>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68617" name="Rectangle 46">
                <a:extLst>
                  <a:ext uri="{FF2B5EF4-FFF2-40B4-BE49-F238E27FC236}">
                    <a16:creationId xmlns:a16="http://schemas.microsoft.com/office/drawing/2014/main" id="{D0520C84-9297-8E48-9E23-B7F6A10349BF}"/>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68618" name="Text Box 47">
                <a:extLst>
                  <a:ext uri="{FF2B5EF4-FFF2-40B4-BE49-F238E27FC236}">
                    <a16:creationId xmlns:a16="http://schemas.microsoft.com/office/drawing/2014/main" id="{3AAF315F-4B19-1144-BF35-82BC250C581F}"/>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295</a:t>
                </a:r>
                <a:endParaRPr lang="en-US" altLang="en-US" sz="1800" dirty="0">
                  <a:ea typeface="ＭＳ Ｐゴシック" panose="020B0600070205080204" pitchFamily="34" charset="-128"/>
                </a:endParaRPr>
              </a:p>
            </p:txBody>
          </p:sp>
          <p:sp>
            <p:nvSpPr>
              <p:cNvPr id="68619" name="Text Box 48">
                <a:extLst>
                  <a:ext uri="{FF2B5EF4-FFF2-40B4-BE49-F238E27FC236}">
                    <a16:creationId xmlns:a16="http://schemas.microsoft.com/office/drawing/2014/main" id="{6D9E9966-F4C0-A04F-9609-47CACB2477EC}"/>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331</a:t>
                </a:r>
                <a:endParaRPr lang="en-US" altLang="en-US" sz="1800" dirty="0">
                  <a:ea typeface="ＭＳ Ｐゴシック" panose="020B0600070205080204" pitchFamily="34" charset="-128"/>
                </a:endParaRPr>
              </a:p>
            </p:txBody>
          </p:sp>
          <p:sp>
            <p:nvSpPr>
              <p:cNvPr id="68620" name="Text Box 49">
                <a:extLst>
                  <a:ext uri="{FF2B5EF4-FFF2-40B4-BE49-F238E27FC236}">
                    <a16:creationId xmlns:a16="http://schemas.microsoft.com/office/drawing/2014/main" id="{BFFEE14F-0C0C-5840-85E0-F25BF934E138}"/>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305</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Number Placeholder 5">
            <a:extLst>
              <a:ext uri="{FF2B5EF4-FFF2-40B4-BE49-F238E27FC236}">
                <a16:creationId xmlns:a16="http://schemas.microsoft.com/office/drawing/2014/main" id="{EBD35C02-8746-D045-B5EB-DA2EF7A5DF84}"/>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123707F3-7D94-9440-AF53-F60402164FF4}" type="slidenum">
              <a:rPr lang="en-US" altLang="en-US" sz="1400"/>
              <a:pPr>
                <a:spcBef>
                  <a:spcPct val="0"/>
                </a:spcBef>
                <a:buFontTx/>
                <a:buNone/>
              </a:pPr>
              <a:t>33</a:t>
            </a:fld>
            <a:endParaRPr lang="en-US" altLang="en-US" sz="1400" dirty="0"/>
          </a:p>
        </p:txBody>
      </p:sp>
      <p:grpSp>
        <p:nvGrpSpPr>
          <p:cNvPr id="70659" name="Group 44">
            <a:extLst>
              <a:ext uri="{FF2B5EF4-FFF2-40B4-BE49-F238E27FC236}">
                <a16:creationId xmlns:a16="http://schemas.microsoft.com/office/drawing/2014/main" id="{BB29AD8C-B863-DE47-8BC7-5F5995F7FF67}"/>
              </a:ext>
            </a:extLst>
          </p:cNvPr>
          <p:cNvGrpSpPr>
            <a:grpSpLocks/>
          </p:cNvGrpSpPr>
          <p:nvPr/>
        </p:nvGrpSpPr>
        <p:grpSpPr bwMode="auto">
          <a:xfrm>
            <a:off x="463550" y="446088"/>
            <a:ext cx="8229600" cy="5719762"/>
            <a:chOff x="292" y="281"/>
            <a:chExt cx="5184" cy="3603"/>
          </a:xfrm>
        </p:grpSpPr>
        <p:sp>
          <p:nvSpPr>
            <p:cNvPr id="70660" name="Rectangle 2">
              <a:extLst>
                <a:ext uri="{FF2B5EF4-FFF2-40B4-BE49-F238E27FC236}">
                  <a16:creationId xmlns:a16="http://schemas.microsoft.com/office/drawing/2014/main" id="{BD574E1E-CDDB-374D-A370-490242C84F24}"/>
                </a:ext>
              </a:extLst>
            </p:cNvPr>
            <p:cNvSpPr>
              <a:spLocks noChangeArrowheads="1"/>
            </p:cNvSpPr>
            <p:nvPr/>
          </p:nvSpPr>
          <p:spPr bwMode="auto">
            <a:xfrm>
              <a:off x="292"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Nuclei, Sarcolemma, and T Tubules</a:t>
              </a:r>
              <a:endParaRPr lang="en-US" altLang="en-US" sz="2800" dirty="0">
                <a:solidFill>
                  <a:schemeClr val="tx2"/>
                </a:solidFill>
              </a:endParaRPr>
            </a:p>
          </p:txBody>
        </p:sp>
        <p:grpSp>
          <p:nvGrpSpPr>
            <p:cNvPr id="70661" name="Group 29">
              <a:extLst>
                <a:ext uri="{FF2B5EF4-FFF2-40B4-BE49-F238E27FC236}">
                  <a16:creationId xmlns:a16="http://schemas.microsoft.com/office/drawing/2014/main" id="{0C839250-47CE-BD4C-8E57-C0C9B937B39F}"/>
                </a:ext>
              </a:extLst>
            </p:cNvPr>
            <p:cNvGrpSpPr>
              <a:grpSpLocks/>
            </p:cNvGrpSpPr>
            <p:nvPr/>
          </p:nvGrpSpPr>
          <p:grpSpPr bwMode="auto">
            <a:xfrm>
              <a:off x="519" y="970"/>
              <a:ext cx="4735" cy="1859"/>
              <a:chOff x="519" y="970"/>
              <a:chExt cx="4735" cy="1859"/>
            </a:xfrm>
          </p:grpSpPr>
          <p:sp>
            <p:nvSpPr>
              <p:cNvPr id="70673" name="Text Box 3">
                <a:extLst>
                  <a:ext uri="{FF2B5EF4-FFF2-40B4-BE49-F238E27FC236}">
                    <a16:creationId xmlns:a16="http://schemas.microsoft.com/office/drawing/2014/main" id="{D10641AE-DCE8-0245-932F-BEEBEDD2C521}"/>
                  </a:ext>
                </a:extLst>
              </p:cNvPr>
              <p:cNvSpPr txBox="1">
                <a:spLocks noChangeArrowheads="1"/>
              </p:cNvSpPr>
              <p:nvPr/>
            </p:nvSpPr>
            <p:spPr bwMode="auto">
              <a:xfrm>
                <a:off x="519" y="970"/>
                <a:ext cx="4735" cy="12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The nuclei of a skeletal muscle fiber are located just beneath the sar-colemma, the name for the plasma membrane of a muscle fiber cell.</a:t>
                </a:r>
              </a:p>
              <a:p>
                <a:pPr eaLnBrk="1" hangingPunct="1">
                  <a:lnSpc>
                    <a:spcPct val="85000"/>
                  </a:lnSpc>
                  <a:spcBef>
                    <a:spcPct val="0"/>
                  </a:spcBef>
                  <a:spcAft>
                    <a:spcPts val="900"/>
                  </a:spcAft>
                  <a:buSzPct val="80000"/>
                </a:pPr>
                <a:r>
                  <a:rPr lang="en-US" altLang="en-US" sz="1800" dirty="0"/>
                  <a:t>Thousands of invaginations known as transverse (T) tubules tunnel from the surface of the sarcolemma toward the center of the muscle fiber.</a:t>
                </a:r>
              </a:p>
              <a:p>
                <a:pPr eaLnBrk="1" hangingPunct="1">
                  <a:lnSpc>
                    <a:spcPct val="85000"/>
                  </a:lnSpc>
                  <a:spcBef>
                    <a:spcPct val="0"/>
                  </a:spcBef>
                  <a:spcAft>
                    <a:spcPct val="50000"/>
                  </a:spcAft>
                  <a:buSzPct val="80000"/>
                </a:pPr>
                <a:r>
                  <a:rPr lang="en-US" altLang="en-US" sz="1800" dirty="0"/>
                  <a:t>The tubules, which open to the outside of the muscle fiber, are filled with the same interstitial fluid that surrounds cells.</a:t>
                </a:r>
              </a:p>
            </p:txBody>
          </p:sp>
          <p:sp>
            <p:nvSpPr>
              <p:cNvPr id="70674" name="Text Box 14">
                <a:extLst>
                  <a:ext uri="{FF2B5EF4-FFF2-40B4-BE49-F238E27FC236}">
                    <a16:creationId xmlns:a16="http://schemas.microsoft.com/office/drawing/2014/main" id="{A0CE73D2-A78C-CF4D-A201-C7ED48BCB02E}"/>
                  </a:ext>
                </a:extLst>
              </p:cNvPr>
              <p:cNvSpPr txBox="1">
                <a:spLocks noChangeArrowheads="1"/>
              </p:cNvSpPr>
              <p:nvPr/>
            </p:nvSpPr>
            <p:spPr bwMode="auto">
              <a:xfrm>
                <a:off x="1365" y="2277"/>
                <a:ext cx="3038" cy="5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spcAft>
                    <a:spcPts val="600"/>
                  </a:spcAft>
                  <a:buFontTx/>
                  <a:buNone/>
                </a:pPr>
                <a:r>
                  <a:rPr lang="en-US" altLang="en-US" sz="1800" dirty="0">
                    <a:solidFill>
                      <a:srgbClr val="941100"/>
                    </a:solidFill>
                  </a:rPr>
                  <a:t>Invagination = folded inward.</a:t>
                </a:r>
              </a:p>
              <a:p>
                <a:pPr algn="ctr" eaLnBrk="1" hangingPunct="1">
                  <a:lnSpc>
                    <a:spcPct val="85000"/>
                  </a:lnSpc>
                  <a:spcBef>
                    <a:spcPct val="0"/>
                  </a:spcBef>
                  <a:buFontTx/>
                  <a:buNone/>
                </a:pPr>
                <a:r>
                  <a:rPr lang="en-US" altLang="en-US" sz="1800" dirty="0">
                    <a:solidFill>
                      <a:srgbClr val="941100"/>
                    </a:solidFill>
                  </a:rPr>
                  <a:t>Interstitial fluid = extracellular fluid found in the microscopic spaces between cells.</a:t>
                </a:r>
              </a:p>
            </p:txBody>
          </p:sp>
        </p:grpSp>
        <p:grpSp>
          <p:nvGrpSpPr>
            <p:cNvPr id="70662" name="Group 33">
              <a:extLst>
                <a:ext uri="{FF2B5EF4-FFF2-40B4-BE49-F238E27FC236}">
                  <a16:creationId xmlns:a16="http://schemas.microsoft.com/office/drawing/2014/main" id="{6BB5CA37-3AB5-844F-9079-006B163C61E6}"/>
                </a:ext>
              </a:extLst>
            </p:cNvPr>
            <p:cNvGrpSpPr>
              <a:grpSpLocks/>
            </p:cNvGrpSpPr>
            <p:nvPr/>
          </p:nvGrpSpPr>
          <p:grpSpPr bwMode="auto">
            <a:xfrm>
              <a:off x="582" y="3671"/>
              <a:ext cx="2994" cy="213"/>
              <a:chOff x="582" y="3671"/>
              <a:chExt cx="2994" cy="213"/>
            </a:xfrm>
          </p:grpSpPr>
          <p:grpSp>
            <p:nvGrpSpPr>
              <p:cNvPr id="70663" name="Group 34">
                <a:extLst>
                  <a:ext uri="{FF2B5EF4-FFF2-40B4-BE49-F238E27FC236}">
                    <a16:creationId xmlns:a16="http://schemas.microsoft.com/office/drawing/2014/main" id="{2B7AE7ED-CA2F-D24D-9374-48DA4B403D85}"/>
                  </a:ext>
                </a:extLst>
              </p:cNvPr>
              <p:cNvGrpSpPr>
                <a:grpSpLocks/>
              </p:cNvGrpSpPr>
              <p:nvPr/>
            </p:nvGrpSpPr>
            <p:grpSpPr bwMode="auto">
              <a:xfrm>
                <a:off x="582" y="3671"/>
                <a:ext cx="1990" cy="213"/>
                <a:chOff x="582" y="3671"/>
                <a:chExt cx="1990" cy="213"/>
              </a:xfrm>
            </p:grpSpPr>
            <p:sp>
              <p:nvSpPr>
                <p:cNvPr id="70667" name="Rectangle 35">
                  <a:extLst>
                    <a:ext uri="{FF2B5EF4-FFF2-40B4-BE49-F238E27FC236}">
                      <a16:creationId xmlns:a16="http://schemas.microsoft.com/office/drawing/2014/main" id="{78B4ABFE-3177-5646-BCEB-3733594D5D8F}"/>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70668" name="Rectangle 36">
                  <a:extLst>
                    <a:ext uri="{FF2B5EF4-FFF2-40B4-BE49-F238E27FC236}">
                      <a16:creationId xmlns:a16="http://schemas.microsoft.com/office/drawing/2014/main" id="{CDE12594-8EF1-4049-AD1A-C9B467586DFC}"/>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70669" name="Rectangle 37">
                  <a:extLst>
                    <a:ext uri="{FF2B5EF4-FFF2-40B4-BE49-F238E27FC236}">
                      <a16:creationId xmlns:a16="http://schemas.microsoft.com/office/drawing/2014/main" id="{975EC2F4-29F1-BE4C-B50C-46F45DF86551}"/>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70670" name="Text Box 38">
                  <a:extLst>
                    <a:ext uri="{FF2B5EF4-FFF2-40B4-BE49-F238E27FC236}">
                      <a16:creationId xmlns:a16="http://schemas.microsoft.com/office/drawing/2014/main" id="{A0BF542A-94F5-5B40-84FF-F348BEA23C8D}"/>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295</a:t>
                  </a:r>
                  <a:endParaRPr lang="en-US" altLang="en-US" sz="1800" dirty="0">
                    <a:ea typeface="ＭＳ Ｐゴシック" panose="020B0600070205080204" pitchFamily="34" charset="-128"/>
                  </a:endParaRPr>
                </a:p>
              </p:txBody>
            </p:sp>
            <p:sp>
              <p:nvSpPr>
                <p:cNvPr id="70671" name="Text Box 39">
                  <a:extLst>
                    <a:ext uri="{FF2B5EF4-FFF2-40B4-BE49-F238E27FC236}">
                      <a16:creationId xmlns:a16="http://schemas.microsoft.com/office/drawing/2014/main" id="{518C6566-6811-EB4C-9513-5A4EE6D7591F}"/>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331</a:t>
                  </a:r>
                  <a:endParaRPr lang="en-US" altLang="en-US" sz="1800" dirty="0">
                    <a:ea typeface="ＭＳ Ｐゴシック" panose="020B0600070205080204" pitchFamily="34" charset="-128"/>
                  </a:endParaRPr>
                </a:p>
              </p:txBody>
            </p:sp>
            <p:sp>
              <p:nvSpPr>
                <p:cNvPr id="70672" name="Text Box 40">
                  <a:extLst>
                    <a:ext uri="{FF2B5EF4-FFF2-40B4-BE49-F238E27FC236}">
                      <a16:creationId xmlns:a16="http://schemas.microsoft.com/office/drawing/2014/main" id="{77CBAF37-E719-164A-AEF7-933A4509B186}"/>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305</a:t>
                  </a:r>
                  <a:endParaRPr lang="en-US" altLang="en-US" sz="1800" dirty="0">
                    <a:ea typeface="ＭＳ Ｐゴシック" panose="020B0600070205080204" pitchFamily="34" charset="-128"/>
                  </a:endParaRPr>
                </a:p>
              </p:txBody>
            </p:sp>
          </p:grpSp>
          <p:grpSp>
            <p:nvGrpSpPr>
              <p:cNvPr id="70664" name="Group 41">
                <a:extLst>
                  <a:ext uri="{FF2B5EF4-FFF2-40B4-BE49-F238E27FC236}">
                    <a16:creationId xmlns:a16="http://schemas.microsoft.com/office/drawing/2014/main" id="{3F3F40D7-B862-674A-B22F-49EA1E701AE4}"/>
                  </a:ext>
                </a:extLst>
              </p:cNvPr>
              <p:cNvGrpSpPr>
                <a:grpSpLocks/>
              </p:cNvGrpSpPr>
              <p:nvPr/>
            </p:nvGrpSpPr>
            <p:grpSpPr bwMode="auto">
              <a:xfrm>
                <a:off x="2845" y="3671"/>
                <a:ext cx="731" cy="213"/>
                <a:chOff x="2845" y="3671"/>
                <a:chExt cx="731" cy="213"/>
              </a:xfrm>
            </p:grpSpPr>
            <p:sp>
              <p:nvSpPr>
                <p:cNvPr id="70665" name="Rectangle 42">
                  <a:extLst>
                    <a:ext uri="{FF2B5EF4-FFF2-40B4-BE49-F238E27FC236}">
                      <a16:creationId xmlns:a16="http://schemas.microsoft.com/office/drawing/2014/main" id="{817B55E0-812A-4C42-A845-770FB931A74E}"/>
                    </a:ext>
                  </a:extLst>
                </p:cNvPr>
                <p:cNvSpPr>
                  <a:spLocks noChangeArrowheads="1"/>
                </p:cNvSpPr>
                <p:nvPr/>
              </p:nvSpPr>
              <p:spPr bwMode="auto">
                <a:xfrm>
                  <a:off x="2845"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70666" name="Text Box 43">
                  <a:extLst>
                    <a:ext uri="{FF2B5EF4-FFF2-40B4-BE49-F238E27FC236}">
                      <a16:creationId xmlns:a16="http://schemas.microsoft.com/office/drawing/2014/main" id="{AC9B5912-55BB-B54E-BF59-25C190D804D6}"/>
                    </a:ext>
                  </a:extLst>
                </p:cNvPr>
                <p:cNvSpPr txBox="1">
                  <a:spLocks noChangeArrowheads="1"/>
                </p:cNvSpPr>
                <p:nvPr/>
              </p:nvSpPr>
              <p:spPr bwMode="auto">
                <a:xfrm>
                  <a:off x="2891" y="3687"/>
                  <a:ext cx="642"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10.2</a:t>
                  </a:r>
                </a:p>
              </p:txBody>
            </p:sp>
          </p:grpSp>
        </p:grpSp>
      </p:grpSp>
    </p:spTree>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Number Placeholder 5">
            <a:extLst>
              <a:ext uri="{FF2B5EF4-FFF2-40B4-BE49-F238E27FC236}">
                <a16:creationId xmlns:a16="http://schemas.microsoft.com/office/drawing/2014/main" id="{BB7511F0-2FFB-6C4C-A620-F5F1DE1113AC}"/>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97AF9033-AFB3-B449-BD1A-ECA4D570FFBC}" type="slidenum">
              <a:rPr lang="en-US" altLang="en-US" sz="1400"/>
              <a:pPr>
                <a:spcBef>
                  <a:spcPct val="0"/>
                </a:spcBef>
                <a:buFontTx/>
                <a:buNone/>
              </a:pPr>
              <a:t>34</a:t>
            </a:fld>
            <a:endParaRPr lang="en-US" altLang="en-US" sz="1400" dirty="0"/>
          </a:p>
        </p:txBody>
      </p:sp>
      <p:grpSp>
        <p:nvGrpSpPr>
          <p:cNvPr id="72707" name="Group 35">
            <a:extLst>
              <a:ext uri="{FF2B5EF4-FFF2-40B4-BE49-F238E27FC236}">
                <a16:creationId xmlns:a16="http://schemas.microsoft.com/office/drawing/2014/main" id="{A160304D-62CB-DE4F-9D53-481B8CE07647}"/>
              </a:ext>
            </a:extLst>
          </p:cNvPr>
          <p:cNvGrpSpPr>
            <a:grpSpLocks/>
          </p:cNvGrpSpPr>
          <p:nvPr/>
        </p:nvGrpSpPr>
        <p:grpSpPr bwMode="auto">
          <a:xfrm>
            <a:off x="463550" y="446088"/>
            <a:ext cx="8229600" cy="5719762"/>
            <a:chOff x="292" y="281"/>
            <a:chExt cx="5184" cy="3603"/>
          </a:xfrm>
        </p:grpSpPr>
        <p:sp>
          <p:nvSpPr>
            <p:cNvPr id="72708" name="Rectangle 3">
              <a:extLst>
                <a:ext uri="{FF2B5EF4-FFF2-40B4-BE49-F238E27FC236}">
                  <a16:creationId xmlns:a16="http://schemas.microsoft.com/office/drawing/2014/main" id="{742F4653-8722-CD41-8781-993D06EA5F9C}"/>
                </a:ext>
              </a:extLst>
            </p:cNvPr>
            <p:cNvSpPr>
              <a:spLocks noChangeArrowheads="1"/>
            </p:cNvSpPr>
            <p:nvPr/>
          </p:nvSpPr>
          <p:spPr bwMode="auto">
            <a:xfrm>
              <a:off x="292"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Nuclei, Sarcolemma, and T Tubules </a:t>
              </a:r>
              <a:r>
                <a:rPr lang="en-US" altLang="en-US" sz="2200" dirty="0">
                  <a:solidFill>
                    <a:srgbClr val="333333"/>
                  </a:solidFill>
                </a:rPr>
                <a:t>(continued)</a:t>
              </a:r>
              <a:endParaRPr lang="en-US" altLang="en-US" sz="2200" dirty="0">
                <a:solidFill>
                  <a:schemeClr val="tx2"/>
                </a:solidFill>
              </a:endParaRPr>
            </a:p>
          </p:txBody>
        </p:sp>
        <p:sp>
          <p:nvSpPr>
            <p:cNvPr id="72709" name="Text Box 5">
              <a:extLst>
                <a:ext uri="{FF2B5EF4-FFF2-40B4-BE49-F238E27FC236}">
                  <a16:creationId xmlns:a16="http://schemas.microsoft.com/office/drawing/2014/main" id="{88A84B39-FA59-A349-97E6-018D56B0908F}"/>
                </a:ext>
              </a:extLst>
            </p:cNvPr>
            <p:cNvSpPr txBox="1">
              <a:spLocks noChangeArrowheads="1"/>
            </p:cNvSpPr>
            <p:nvPr/>
          </p:nvSpPr>
          <p:spPr bwMode="auto">
            <a:xfrm>
              <a:off x="519" y="970"/>
              <a:ext cx="4658" cy="10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Muscle action potentials that trigger muscle contractions propagate along the sarcolemma, and deep into the interior of muscle fibers via the T tubules.</a:t>
              </a:r>
            </a:p>
            <a:p>
              <a:pPr eaLnBrk="1" hangingPunct="1">
                <a:lnSpc>
                  <a:spcPct val="85000"/>
                </a:lnSpc>
                <a:spcBef>
                  <a:spcPct val="0"/>
                </a:spcBef>
                <a:spcAft>
                  <a:spcPct val="50000"/>
                </a:spcAft>
                <a:buSzPct val="80000"/>
              </a:pPr>
              <a:r>
                <a:rPr lang="en-US" altLang="en-US" sz="1800" dirty="0"/>
                <a:t>The arrangement assures that a muscle action potential excites all parts of a muscle fiber simultaneously for smooth, precise contrac-tions.</a:t>
              </a:r>
            </a:p>
          </p:txBody>
        </p:sp>
        <p:grpSp>
          <p:nvGrpSpPr>
            <p:cNvPr id="72710" name="Group 24">
              <a:extLst>
                <a:ext uri="{FF2B5EF4-FFF2-40B4-BE49-F238E27FC236}">
                  <a16:creationId xmlns:a16="http://schemas.microsoft.com/office/drawing/2014/main" id="{9C147020-3321-5B4C-8E63-DC7D037B5583}"/>
                </a:ext>
              </a:extLst>
            </p:cNvPr>
            <p:cNvGrpSpPr>
              <a:grpSpLocks/>
            </p:cNvGrpSpPr>
            <p:nvPr/>
          </p:nvGrpSpPr>
          <p:grpSpPr bwMode="auto">
            <a:xfrm>
              <a:off x="582" y="3671"/>
              <a:ext cx="2994" cy="213"/>
              <a:chOff x="582" y="3671"/>
              <a:chExt cx="2994" cy="213"/>
            </a:xfrm>
          </p:grpSpPr>
          <p:grpSp>
            <p:nvGrpSpPr>
              <p:cNvPr id="72711" name="Group 25">
                <a:extLst>
                  <a:ext uri="{FF2B5EF4-FFF2-40B4-BE49-F238E27FC236}">
                    <a16:creationId xmlns:a16="http://schemas.microsoft.com/office/drawing/2014/main" id="{1895D671-4EE4-EC4A-A401-6E3882E51859}"/>
                  </a:ext>
                </a:extLst>
              </p:cNvPr>
              <p:cNvGrpSpPr>
                <a:grpSpLocks/>
              </p:cNvGrpSpPr>
              <p:nvPr/>
            </p:nvGrpSpPr>
            <p:grpSpPr bwMode="auto">
              <a:xfrm>
                <a:off x="582" y="3671"/>
                <a:ext cx="1990" cy="213"/>
                <a:chOff x="582" y="3671"/>
                <a:chExt cx="1990" cy="213"/>
              </a:xfrm>
            </p:grpSpPr>
            <p:sp>
              <p:nvSpPr>
                <p:cNvPr id="72715" name="Rectangle 26">
                  <a:extLst>
                    <a:ext uri="{FF2B5EF4-FFF2-40B4-BE49-F238E27FC236}">
                      <a16:creationId xmlns:a16="http://schemas.microsoft.com/office/drawing/2014/main" id="{E2DA3AE7-B9E1-1D45-AE2B-310F9E35EC6F}"/>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72716" name="Rectangle 27">
                  <a:extLst>
                    <a:ext uri="{FF2B5EF4-FFF2-40B4-BE49-F238E27FC236}">
                      <a16:creationId xmlns:a16="http://schemas.microsoft.com/office/drawing/2014/main" id="{EAABA6DE-E675-DD40-809E-E0F2AE0A22A2}"/>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72717" name="Rectangle 28">
                  <a:extLst>
                    <a:ext uri="{FF2B5EF4-FFF2-40B4-BE49-F238E27FC236}">
                      <a16:creationId xmlns:a16="http://schemas.microsoft.com/office/drawing/2014/main" id="{B2E13A9F-FBD3-7548-A5F7-8EF7CD0ABDE7}"/>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72718" name="Text Box 29">
                  <a:extLst>
                    <a:ext uri="{FF2B5EF4-FFF2-40B4-BE49-F238E27FC236}">
                      <a16:creationId xmlns:a16="http://schemas.microsoft.com/office/drawing/2014/main" id="{231C956C-E2CE-F84C-B1CB-12B9B8DBA7F0}"/>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295</a:t>
                  </a:r>
                  <a:endParaRPr lang="en-US" altLang="en-US" sz="1800" dirty="0">
                    <a:ea typeface="ＭＳ Ｐゴシック" panose="020B0600070205080204" pitchFamily="34" charset="-128"/>
                  </a:endParaRPr>
                </a:p>
              </p:txBody>
            </p:sp>
            <p:sp>
              <p:nvSpPr>
                <p:cNvPr id="72719" name="Text Box 30">
                  <a:extLst>
                    <a:ext uri="{FF2B5EF4-FFF2-40B4-BE49-F238E27FC236}">
                      <a16:creationId xmlns:a16="http://schemas.microsoft.com/office/drawing/2014/main" id="{BCA6F004-F1C6-8643-A0B6-D60FC12A31E2}"/>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331</a:t>
                  </a:r>
                  <a:endParaRPr lang="en-US" altLang="en-US" sz="1800" dirty="0">
                    <a:ea typeface="ＭＳ Ｐゴシック" panose="020B0600070205080204" pitchFamily="34" charset="-128"/>
                  </a:endParaRPr>
                </a:p>
              </p:txBody>
            </p:sp>
            <p:sp>
              <p:nvSpPr>
                <p:cNvPr id="72720" name="Text Box 31">
                  <a:extLst>
                    <a:ext uri="{FF2B5EF4-FFF2-40B4-BE49-F238E27FC236}">
                      <a16:creationId xmlns:a16="http://schemas.microsoft.com/office/drawing/2014/main" id="{4240188D-269A-6549-87ED-EBF39B356DA2}"/>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305</a:t>
                  </a:r>
                  <a:endParaRPr lang="en-US" altLang="en-US" sz="1800" dirty="0">
                    <a:ea typeface="ＭＳ Ｐゴシック" panose="020B0600070205080204" pitchFamily="34" charset="-128"/>
                  </a:endParaRPr>
                </a:p>
              </p:txBody>
            </p:sp>
          </p:grpSp>
          <p:grpSp>
            <p:nvGrpSpPr>
              <p:cNvPr id="72712" name="Group 32">
                <a:extLst>
                  <a:ext uri="{FF2B5EF4-FFF2-40B4-BE49-F238E27FC236}">
                    <a16:creationId xmlns:a16="http://schemas.microsoft.com/office/drawing/2014/main" id="{F8C29EC4-3C11-EA47-AB84-046DB45ABD0A}"/>
                  </a:ext>
                </a:extLst>
              </p:cNvPr>
              <p:cNvGrpSpPr>
                <a:grpSpLocks/>
              </p:cNvGrpSpPr>
              <p:nvPr/>
            </p:nvGrpSpPr>
            <p:grpSpPr bwMode="auto">
              <a:xfrm>
                <a:off x="2845" y="3671"/>
                <a:ext cx="731" cy="213"/>
                <a:chOff x="2845" y="3671"/>
                <a:chExt cx="731" cy="213"/>
              </a:xfrm>
            </p:grpSpPr>
            <p:sp>
              <p:nvSpPr>
                <p:cNvPr id="72713" name="Rectangle 33">
                  <a:extLst>
                    <a:ext uri="{FF2B5EF4-FFF2-40B4-BE49-F238E27FC236}">
                      <a16:creationId xmlns:a16="http://schemas.microsoft.com/office/drawing/2014/main" id="{0EC6E981-133B-F644-AE7A-0BA7F2156AD1}"/>
                    </a:ext>
                  </a:extLst>
                </p:cNvPr>
                <p:cNvSpPr>
                  <a:spLocks noChangeArrowheads="1"/>
                </p:cNvSpPr>
                <p:nvPr/>
              </p:nvSpPr>
              <p:spPr bwMode="auto">
                <a:xfrm>
                  <a:off x="2845"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72714" name="Text Box 34">
                  <a:extLst>
                    <a:ext uri="{FF2B5EF4-FFF2-40B4-BE49-F238E27FC236}">
                      <a16:creationId xmlns:a16="http://schemas.microsoft.com/office/drawing/2014/main" id="{0DBD31C1-49D7-5F44-B0DF-C0BAE14AAA21}"/>
                    </a:ext>
                  </a:extLst>
                </p:cNvPr>
                <p:cNvSpPr txBox="1">
                  <a:spLocks noChangeArrowheads="1"/>
                </p:cNvSpPr>
                <p:nvPr/>
              </p:nvSpPr>
              <p:spPr bwMode="auto">
                <a:xfrm>
                  <a:off x="2891" y="3687"/>
                  <a:ext cx="642"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10.2</a:t>
                  </a:r>
                </a:p>
              </p:txBody>
            </p:sp>
          </p:grpSp>
        </p:grpSp>
      </p:grpSp>
      <p:sp>
        <p:nvSpPr>
          <p:cNvPr id="2" name="TextBox 1">
            <a:extLst>
              <a:ext uri="{FF2B5EF4-FFF2-40B4-BE49-F238E27FC236}">
                <a16:creationId xmlns:a16="http://schemas.microsoft.com/office/drawing/2014/main" id="{46CE4C5D-CDB9-E4E6-3D15-99EEDB14FBE9}"/>
              </a:ext>
            </a:extLst>
          </p:cNvPr>
          <p:cNvSpPr txBox="1"/>
          <p:nvPr/>
        </p:nvSpPr>
        <p:spPr>
          <a:xfrm>
            <a:off x="2735091" y="3101912"/>
            <a:ext cx="3679212" cy="369332"/>
          </a:xfrm>
          <a:prstGeom prst="rect">
            <a:avLst/>
          </a:prstGeom>
          <a:noFill/>
        </p:spPr>
        <p:txBody>
          <a:bodyPr wrap="none" rtlCol="0">
            <a:spAutoFit/>
          </a:bodyPr>
          <a:lstStyle/>
          <a:p>
            <a:r>
              <a:rPr lang="en-US" dirty="0">
                <a:solidFill>
                  <a:srgbClr val="941100"/>
                </a:solidFill>
              </a:rPr>
              <a:t>Propagate = in this context, travel.</a:t>
            </a:r>
          </a:p>
        </p:txBody>
      </p:sp>
    </p:spTree>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Number Placeholder 5">
            <a:extLst>
              <a:ext uri="{FF2B5EF4-FFF2-40B4-BE49-F238E27FC236}">
                <a16:creationId xmlns:a16="http://schemas.microsoft.com/office/drawing/2014/main" id="{DB81F18F-330F-6A41-8FD2-36E5CDB72A6F}"/>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03DB32D6-1CB9-3049-AA35-E6CA1E412739}" type="slidenum">
              <a:rPr lang="en-US" altLang="en-US" sz="1400"/>
              <a:pPr>
                <a:spcBef>
                  <a:spcPct val="0"/>
                </a:spcBef>
                <a:buFontTx/>
                <a:buNone/>
              </a:pPr>
              <a:t>35</a:t>
            </a:fld>
            <a:endParaRPr lang="en-US" altLang="en-US" sz="1400" dirty="0"/>
          </a:p>
        </p:txBody>
      </p:sp>
      <p:grpSp>
        <p:nvGrpSpPr>
          <p:cNvPr id="74755" name="Group 47">
            <a:extLst>
              <a:ext uri="{FF2B5EF4-FFF2-40B4-BE49-F238E27FC236}">
                <a16:creationId xmlns:a16="http://schemas.microsoft.com/office/drawing/2014/main" id="{B00A5349-9E91-5A4C-9A77-073D49BD4B2D}"/>
              </a:ext>
            </a:extLst>
          </p:cNvPr>
          <p:cNvGrpSpPr>
            <a:grpSpLocks/>
          </p:cNvGrpSpPr>
          <p:nvPr/>
        </p:nvGrpSpPr>
        <p:grpSpPr bwMode="auto">
          <a:xfrm>
            <a:off x="463550" y="446088"/>
            <a:ext cx="8229600" cy="5719762"/>
            <a:chOff x="292" y="281"/>
            <a:chExt cx="5184" cy="3603"/>
          </a:xfrm>
        </p:grpSpPr>
        <p:sp>
          <p:nvSpPr>
            <p:cNvPr id="74756" name="Rectangle 2">
              <a:extLst>
                <a:ext uri="{FF2B5EF4-FFF2-40B4-BE49-F238E27FC236}">
                  <a16:creationId xmlns:a16="http://schemas.microsoft.com/office/drawing/2014/main" id="{E1EA9DA8-BA0E-7D40-9ADE-FE0321EF5706}"/>
                </a:ext>
              </a:extLst>
            </p:cNvPr>
            <p:cNvSpPr>
              <a:spLocks noChangeArrowheads="1"/>
            </p:cNvSpPr>
            <p:nvPr/>
          </p:nvSpPr>
          <p:spPr bwMode="auto">
            <a:xfrm>
              <a:off x="292"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Sarcoplasm</a:t>
              </a:r>
              <a:endParaRPr lang="en-US" altLang="en-US" sz="2800" dirty="0">
                <a:solidFill>
                  <a:schemeClr val="tx2"/>
                </a:solidFill>
              </a:endParaRPr>
            </a:p>
          </p:txBody>
        </p:sp>
        <p:sp>
          <p:nvSpPr>
            <p:cNvPr id="74757" name="Text Box 3">
              <a:extLst>
                <a:ext uri="{FF2B5EF4-FFF2-40B4-BE49-F238E27FC236}">
                  <a16:creationId xmlns:a16="http://schemas.microsoft.com/office/drawing/2014/main" id="{4B47E84C-90AD-D743-A1A4-16B918B31BCF}"/>
                </a:ext>
              </a:extLst>
            </p:cNvPr>
            <p:cNvSpPr txBox="1">
              <a:spLocks noChangeArrowheads="1"/>
            </p:cNvSpPr>
            <p:nvPr/>
          </p:nvSpPr>
          <p:spPr bwMode="auto">
            <a:xfrm>
              <a:off x="519" y="970"/>
              <a:ext cx="4887" cy="16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Within the interior of the sarcolemma is the sarcoplasm, the cytoplasm of a muscle fiber.</a:t>
              </a:r>
            </a:p>
            <a:p>
              <a:pPr eaLnBrk="1" hangingPunct="1">
                <a:lnSpc>
                  <a:spcPct val="85000"/>
                </a:lnSpc>
                <a:spcBef>
                  <a:spcPct val="0"/>
                </a:spcBef>
                <a:spcAft>
                  <a:spcPts val="900"/>
                </a:spcAft>
                <a:buSzPct val="80000"/>
              </a:pPr>
              <a:r>
                <a:rPr lang="en-US" altLang="en-US" sz="1800" dirty="0"/>
                <a:t>The sarcoplasm contains a large amount of glycogen, a macromolecule formed from glucose molecules, for use in the regeneration of ATP in the muscle fiber. </a:t>
              </a:r>
            </a:p>
            <a:p>
              <a:pPr eaLnBrk="1" hangingPunct="1">
                <a:lnSpc>
                  <a:spcPct val="85000"/>
                </a:lnSpc>
                <a:spcBef>
                  <a:spcPct val="0"/>
                </a:spcBef>
                <a:spcAft>
                  <a:spcPts val="900"/>
                </a:spcAft>
                <a:buSzPct val="80000"/>
              </a:pPr>
              <a:r>
                <a:rPr lang="en-US" altLang="en-US" sz="1800" dirty="0"/>
                <a:t>The sarcoplasm also contains myoglobin, a protein molecule found only in muscle fibers.</a:t>
              </a:r>
            </a:p>
            <a:p>
              <a:pPr eaLnBrk="1" hangingPunct="1">
                <a:lnSpc>
                  <a:spcPct val="85000"/>
                </a:lnSpc>
                <a:spcBef>
                  <a:spcPct val="0"/>
                </a:spcBef>
                <a:spcAft>
                  <a:spcPct val="50000"/>
                </a:spcAft>
                <a:buSzPct val="80000"/>
              </a:pPr>
              <a:r>
                <a:rPr lang="en-US" altLang="en-US" sz="1800" dirty="0"/>
                <a:t>Myoglobin has similarities to hemoglobin, which binds to and transports oxygen in red blood cells.</a:t>
              </a:r>
            </a:p>
          </p:txBody>
        </p:sp>
        <p:grpSp>
          <p:nvGrpSpPr>
            <p:cNvPr id="74758" name="Group 36">
              <a:extLst>
                <a:ext uri="{FF2B5EF4-FFF2-40B4-BE49-F238E27FC236}">
                  <a16:creationId xmlns:a16="http://schemas.microsoft.com/office/drawing/2014/main" id="{0777764D-DEFB-A946-A88A-9FD538D3D436}"/>
                </a:ext>
              </a:extLst>
            </p:cNvPr>
            <p:cNvGrpSpPr>
              <a:grpSpLocks/>
            </p:cNvGrpSpPr>
            <p:nvPr/>
          </p:nvGrpSpPr>
          <p:grpSpPr bwMode="auto">
            <a:xfrm>
              <a:off x="582" y="3671"/>
              <a:ext cx="2994" cy="213"/>
              <a:chOff x="582" y="3671"/>
              <a:chExt cx="2994" cy="213"/>
            </a:xfrm>
          </p:grpSpPr>
          <p:grpSp>
            <p:nvGrpSpPr>
              <p:cNvPr id="74759" name="Group 37">
                <a:extLst>
                  <a:ext uri="{FF2B5EF4-FFF2-40B4-BE49-F238E27FC236}">
                    <a16:creationId xmlns:a16="http://schemas.microsoft.com/office/drawing/2014/main" id="{E213714C-4542-1343-A0E6-6297B492CF15}"/>
                  </a:ext>
                </a:extLst>
              </p:cNvPr>
              <p:cNvGrpSpPr>
                <a:grpSpLocks/>
              </p:cNvGrpSpPr>
              <p:nvPr/>
            </p:nvGrpSpPr>
            <p:grpSpPr bwMode="auto">
              <a:xfrm>
                <a:off x="582" y="3671"/>
                <a:ext cx="1990" cy="213"/>
                <a:chOff x="582" y="3671"/>
                <a:chExt cx="1990" cy="213"/>
              </a:xfrm>
            </p:grpSpPr>
            <p:sp>
              <p:nvSpPr>
                <p:cNvPr id="74763" name="Rectangle 38">
                  <a:extLst>
                    <a:ext uri="{FF2B5EF4-FFF2-40B4-BE49-F238E27FC236}">
                      <a16:creationId xmlns:a16="http://schemas.microsoft.com/office/drawing/2014/main" id="{D62E0B46-6969-5149-A4CC-0975390D95EC}"/>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74764" name="Rectangle 39">
                  <a:extLst>
                    <a:ext uri="{FF2B5EF4-FFF2-40B4-BE49-F238E27FC236}">
                      <a16:creationId xmlns:a16="http://schemas.microsoft.com/office/drawing/2014/main" id="{6E9DFAA4-FD0B-4740-AC37-8F6DFDD13D8C}"/>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74765" name="Rectangle 40">
                  <a:extLst>
                    <a:ext uri="{FF2B5EF4-FFF2-40B4-BE49-F238E27FC236}">
                      <a16:creationId xmlns:a16="http://schemas.microsoft.com/office/drawing/2014/main" id="{33A62F26-3173-8744-B12D-966E87AB777E}"/>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74766" name="Text Box 41">
                  <a:extLst>
                    <a:ext uri="{FF2B5EF4-FFF2-40B4-BE49-F238E27FC236}">
                      <a16:creationId xmlns:a16="http://schemas.microsoft.com/office/drawing/2014/main" id="{BD07504D-5352-4541-BB5B-153B3A4B786C}"/>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295</a:t>
                  </a:r>
                  <a:endParaRPr lang="en-US" altLang="en-US" sz="1800" dirty="0">
                    <a:ea typeface="ＭＳ Ｐゴシック" panose="020B0600070205080204" pitchFamily="34" charset="-128"/>
                  </a:endParaRPr>
                </a:p>
              </p:txBody>
            </p:sp>
            <p:sp>
              <p:nvSpPr>
                <p:cNvPr id="74767" name="Text Box 42">
                  <a:extLst>
                    <a:ext uri="{FF2B5EF4-FFF2-40B4-BE49-F238E27FC236}">
                      <a16:creationId xmlns:a16="http://schemas.microsoft.com/office/drawing/2014/main" id="{8B15F70C-34B6-9A45-BEC6-B56B7E361A93}"/>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331</a:t>
                  </a:r>
                  <a:endParaRPr lang="en-US" altLang="en-US" sz="1800" dirty="0">
                    <a:ea typeface="ＭＳ Ｐゴシック" panose="020B0600070205080204" pitchFamily="34" charset="-128"/>
                  </a:endParaRPr>
                </a:p>
              </p:txBody>
            </p:sp>
            <p:sp>
              <p:nvSpPr>
                <p:cNvPr id="74768" name="Text Box 43">
                  <a:extLst>
                    <a:ext uri="{FF2B5EF4-FFF2-40B4-BE49-F238E27FC236}">
                      <a16:creationId xmlns:a16="http://schemas.microsoft.com/office/drawing/2014/main" id="{F15C69CE-3C77-D441-94C7-E33475E0927C}"/>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305</a:t>
                  </a:r>
                  <a:endParaRPr lang="en-US" altLang="en-US" sz="1800" dirty="0">
                    <a:ea typeface="ＭＳ Ｐゴシック" panose="020B0600070205080204" pitchFamily="34" charset="-128"/>
                  </a:endParaRPr>
                </a:p>
              </p:txBody>
            </p:sp>
          </p:grpSp>
          <p:grpSp>
            <p:nvGrpSpPr>
              <p:cNvPr id="74760" name="Group 44">
                <a:extLst>
                  <a:ext uri="{FF2B5EF4-FFF2-40B4-BE49-F238E27FC236}">
                    <a16:creationId xmlns:a16="http://schemas.microsoft.com/office/drawing/2014/main" id="{6FF01960-8553-D342-B3A3-DA6B6627CB5F}"/>
                  </a:ext>
                </a:extLst>
              </p:cNvPr>
              <p:cNvGrpSpPr>
                <a:grpSpLocks/>
              </p:cNvGrpSpPr>
              <p:nvPr/>
            </p:nvGrpSpPr>
            <p:grpSpPr bwMode="auto">
              <a:xfrm>
                <a:off x="2845" y="3671"/>
                <a:ext cx="731" cy="213"/>
                <a:chOff x="2845" y="3671"/>
                <a:chExt cx="731" cy="213"/>
              </a:xfrm>
            </p:grpSpPr>
            <p:sp>
              <p:nvSpPr>
                <p:cNvPr id="74761" name="Rectangle 45">
                  <a:extLst>
                    <a:ext uri="{FF2B5EF4-FFF2-40B4-BE49-F238E27FC236}">
                      <a16:creationId xmlns:a16="http://schemas.microsoft.com/office/drawing/2014/main" id="{01CC9BC0-D279-264C-8C41-E071247E116A}"/>
                    </a:ext>
                  </a:extLst>
                </p:cNvPr>
                <p:cNvSpPr>
                  <a:spLocks noChangeArrowheads="1"/>
                </p:cNvSpPr>
                <p:nvPr/>
              </p:nvSpPr>
              <p:spPr bwMode="auto">
                <a:xfrm>
                  <a:off x="2845"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74762" name="Text Box 46">
                  <a:extLst>
                    <a:ext uri="{FF2B5EF4-FFF2-40B4-BE49-F238E27FC236}">
                      <a16:creationId xmlns:a16="http://schemas.microsoft.com/office/drawing/2014/main" id="{B88844AC-5A7B-2140-9395-BC29D897ABF3}"/>
                    </a:ext>
                  </a:extLst>
                </p:cNvPr>
                <p:cNvSpPr txBox="1">
                  <a:spLocks noChangeArrowheads="1"/>
                </p:cNvSpPr>
                <p:nvPr/>
              </p:nvSpPr>
              <p:spPr bwMode="auto">
                <a:xfrm>
                  <a:off x="2891" y="3687"/>
                  <a:ext cx="642"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10.2</a:t>
                  </a:r>
                </a:p>
              </p:txBody>
            </p:sp>
          </p:grpSp>
        </p:grpSp>
      </p:grpSp>
    </p:spTree>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Number Placeholder 5">
            <a:extLst>
              <a:ext uri="{FF2B5EF4-FFF2-40B4-BE49-F238E27FC236}">
                <a16:creationId xmlns:a16="http://schemas.microsoft.com/office/drawing/2014/main" id="{0BABD99A-D37E-284B-8092-F8EEBFAB4747}"/>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1A558CA8-ED62-6344-9347-1B92355ABCC4}" type="slidenum">
              <a:rPr lang="en-US" altLang="en-US" sz="1400"/>
              <a:pPr>
                <a:spcBef>
                  <a:spcPct val="0"/>
                </a:spcBef>
                <a:buFontTx/>
                <a:buNone/>
              </a:pPr>
              <a:t>36</a:t>
            </a:fld>
            <a:endParaRPr lang="en-US" altLang="en-US" sz="1400" dirty="0"/>
          </a:p>
        </p:txBody>
      </p:sp>
      <p:grpSp>
        <p:nvGrpSpPr>
          <p:cNvPr id="76825" name="Group 25">
            <a:extLst>
              <a:ext uri="{FF2B5EF4-FFF2-40B4-BE49-F238E27FC236}">
                <a16:creationId xmlns:a16="http://schemas.microsoft.com/office/drawing/2014/main" id="{131AF05E-6F97-684C-9C12-CFE534808B37}"/>
              </a:ext>
            </a:extLst>
          </p:cNvPr>
          <p:cNvGrpSpPr>
            <a:grpSpLocks/>
          </p:cNvGrpSpPr>
          <p:nvPr/>
        </p:nvGrpSpPr>
        <p:grpSpPr bwMode="auto">
          <a:xfrm>
            <a:off x="463550" y="446088"/>
            <a:ext cx="8229600" cy="5719762"/>
            <a:chOff x="292" y="281"/>
            <a:chExt cx="5184" cy="3603"/>
          </a:xfrm>
        </p:grpSpPr>
        <p:sp>
          <p:nvSpPr>
            <p:cNvPr id="76804" name="Rectangle 2">
              <a:extLst>
                <a:ext uri="{FF2B5EF4-FFF2-40B4-BE49-F238E27FC236}">
                  <a16:creationId xmlns:a16="http://schemas.microsoft.com/office/drawing/2014/main" id="{9D8089FF-CFEB-B748-89D8-45FE4F42D183}"/>
                </a:ext>
              </a:extLst>
            </p:cNvPr>
            <p:cNvSpPr>
              <a:spLocks noChangeArrowheads="1"/>
            </p:cNvSpPr>
            <p:nvPr/>
          </p:nvSpPr>
          <p:spPr bwMode="auto">
            <a:xfrm>
              <a:off x="292"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Myoglobin and Mitochondria</a:t>
              </a:r>
              <a:endParaRPr lang="en-US" altLang="en-US" sz="2800" dirty="0">
                <a:solidFill>
                  <a:schemeClr val="tx2"/>
                </a:solidFill>
              </a:endParaRPr>
            </a:p>
          </p:txBody>
        </p:sp>
        <p:grpSp>
          <p:nvGrpSpPr>
            <p:cNvPr id="76824" name="Group 24">
              <a:extLst>
                <a:ext uri="{FF2B5EF4-FFF2-40B4-BE49-F238E27FC236}">
                  <a16:creationId xmlns:a16="http://schemas.microsoft.com/office/drawing/2014/main" id="{93D7CFDC-6C2D-F14F-96D8-7F5F2EC97AD0}"/>
                </a:ext>
              </a:extLst>
            </p:cNvPr>
            <p:cNvGrpSpPr>
              <a:grpSpLocks/>
            </p:cNvGrpSpPr>
            <p:nvPr/>
          </p:nvGrpSpPr>
          <p:grpSpPr bwMode="auto">
            <a:xfrm>
              <a:off x="519" y="970"/>
              <a:ext cx="4607" cy="2238"/>
              <a:chOff x="519" y="970"/>
              <a:chExt cx="4607" cy="2238"/>
            </a:xfrm>
          </p:grpSpPr>
          <p:sp>
            <p:nvSpPr>
              <p:cNvPr id="76813" name="Text Box 3">
                <a:extLst>
                  <a:ext uri="{FF2B5EF4-FFF2-40B4-BE49-F238E27FC236}">
                    <a16:creationId xmlns:a16="http://schemas.microsoft.com/office/drawing/2014/main" id="{7B95943E-AC1F-F94D-A635-F0482DCE6256}"/>
                  </a:ext>
                </a:extLst>
              </p:cNvPr>
              <p:cNvSpPr txBox="1">
                <a:spLocks noChangeArrowheads="1"/>
              </p:cNvSpPr>
              <p:nvPr/>
            </p:nvSpPr>
            <p:spPr bwMode="auto">
              <a:xfrm>
                <a:off x="519" y="970"/>
                <a:ext cx="4607" cy="13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Myoglobin binds oxygen (O</a:t>
                </a:r>
                <a:r>
                  <a:rPr lang="en-US" altLang="en-US" sz="1800" baseline="-15000" dirty="0"/>
                  <a:t>2</a:t>
                </a:r>
                <a:r>
                  <a:rPr lang="en-US" altLang="en-US" sz="1800" dirty="0"/>
                  <a:t>) that passively diffuse into the muscle fibers from the interstitial fluid and the oxygenated blood in the cap-illaries.</a:t>
                </a:r>
              </a:p>
              <a:p>
                <a:pPr eaLnBrk="1" hangingPunct="1">
                  <a:lnSpc>
                    <a:spcPct val="85000"/>
                  </a:lnSpc>
                  <a:spcBef>
                    <a:spcPct val="0"/>
                  </a:spcBef>
                  <a:spcAft>
                    <a:spcPts val="900"/>
                  </a:spcAft>
                  <a:buSzPct val="80000"/>
                </a:pPr>
                <a:r>
                  <a:rPr lang="en-US" altLang="en-US" sz="1800" dirty="0"/>
                  <a:t>Myoglobin releases O</a:t>
                </a:r>
                <a:r>
                  <a:rPr lang="en-US" altLang="en-US" sz="1800" baseline="-15000" dirty="0"/>
                  <a:t>2</a:t>
                </a:r>
                <a:r>
                  <a:rPr lang="en-US" altLang="en-US" sz="1800" dirty="0"/>
                  <a:t> when needed by the mitochondria for ATP production.</a:t>
                </a:r>
              </a:p>
              <a:p>
                <a:pPr eaLnBrk="1" hangingPunct="1">
                  <a:lnSpc>
                    <a:spcPct val="85000"/>
                  </a:lnSpc>
                  <a:spcBef>
                    <a:spcPct val="0"/>
                  </a:spcBef>
                  <a:spcAft>
                    <a:spcPct val="50000"/>
                  </a:spcAft>
                  <a:buSzPct val="80000"/>
                </a:pPr>
                <a:r>
                  <a:rPr lang="en-US" altLang="en-US" sz="1800" dirty="0"/>
                  <a:t>The mitochondria, arranged in rows in a muscle fiber, are adjacent to motor proteins to provide a continuous source of ATP for muscle fiber contraction.</a:t>
                </a:r>
              </a:p>
            </p:txBody>
          </p:sp>
          <p:sp>
            <p:nvSpPr>
              <p:cNvPr id="76814" name="Text Box 42">
                <a:extLst>
                  <a:ext uri="{FF2B5EF4-FFF2-40B4-BE49-F238E27FC236}">
                    <a16:creationId xmlns:a16="http://schemas.microsoft.com/office/drawing/2014/main" id="{2A2A9408-679F-984A-97B5-38C07CF53AE1}"/>
                  </a:ext>
                </a:extLst>
              </p:cNvPr>
              <p:cNvSpPr txBox="1">
                <a:spLocks noChangeArrowheads="1"/>
              </p:cNvSpPr>
              <p:nvPr/>
            </p:nvSpPr>
            <p:spPr bwMode="auto">
              <a:xfrm>
                <a:off x="1283" y="2408"/>
                <a:ext cx="3201" cy="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1800" dirty="0">
                    <a:solidFill>
                      <a:srgbClr val="941100"/>
                    </a:solidFill>
                  </a:rPr>
                  <a:t>Motor proteins = the protein molecules actin and myosin that make up the thin and thick filaments and are responsible for the muscle contraction process—more about the motor proteins in this lecture module.</a:t>
                </a:r>
              </a:p>
            </p:txBody>
          </p:sp>
        </p:grpSp>
        <p:grpSp>
          <p:nvGrpSpPr>
            <p:cNvPr id="76820" name="Group 20">
              <a:extLst>
                <a:ext uri="{FF2B5EF4-FFF2-40B4-BE49-F238E27FC236}">
                  <a16:creationId xmlns:a16="http://schemas.microsoft.com/office/drawing/2014/main" id="{4CE34071-AA20-1944-9079-91D1CB59D3B7}"/>
                </a:ext>
              </a:extLst>
            </p:cNvPr>
            <p:cNvGrpSpPr>
              <a:grpSpLocks/>
            </p:cNvGrpSpPr>
            <p:nvPr/>
          </p:nvGrpSpPr>
          <p:grpSpPr bwMode="auto">
            <a:xfrm>
              <a:off x="582" y="3671"/>
              <a:ext cx="1990" cy="213"/>
              <a:chOff x="582" y="3671"/>
              <a:chExt cx="1990" cy="213"/>
            </a:xfrm>
          </p:grpSpPr>
          <p:sp>
            <p:nvSpPr>
              <p:cNvPr id="76807" name="Rectangle 47">
                <a:extLst>
                  <a:ext uri="{FF2B5EF4-FFF2-40B4-BE49-F238E27FC236}">
                    <a16:creationId xmlns:a16="http://schemas.microsoft.com/office/drawing/2014/main" id="{27A723A6-C607-D140-9777-7B9D2D62F29C}"/>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76808" name="Rectangle 48">
                <a:extLst>
                  <a:ext uri="{FF2B5EF4-FFF2-40B4-BE49-F238E27FC236}">
                    <a16:creationId xmlns:a16="http://schemas.microsoft.com/office/drawing/2014/main" id="{0091561D-7D11-C94E-BAA4-772AA9475FA8}"/>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76809" name="Rectangle 49">
                <a:extLst>
                  <a:ext uri="{FF2B5EF4-FFF2-40B4-BE49-F238E27FC236}">
                    <a16:creationId xmlns:a16="http://schemas.microsoft.com/office/drawing/2014/main" id="{F74A1546-AE2C-854C-9F65-C2D8AD998E65}"/>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76810" name="Text Box 50">
                <a:extLst>
                  <a:ext uri="{FF2B5EF4-FFF2-40B4-BE49-F238E27FC236}">
                    <a16:creationId xmlns:a16="http://schemas.microsoft.com/office/drawing/2014/main" id="{6C1791DA-058C-5F44-9ACE-B993D94986CC}"/>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295</a:t>
                </a:r>
                <a:endParaRPr lang="en-US" altLang="en-US" sz="1800" dirty="0">
                  <a:ea typeface="ＭＳ Ｐゴシック" panose="020B0600070205080204" pitchFamily="34" charset="-128"/>
                </a:endParaRPr>
              </a:p>
            </p:txBody>
          </p:sp>
          <p:sp>
            <p:nvSpPr>
              <p:cNvPr id="76811" name="Text Box 51">
                <a:extLst>
                  <a:ext uri="{FF2B5EF4-FFF2-40B4-BE49-F238E27FC236}">
                    <a16:creationId xmlns:a16="http://schemas.microsoft.com/office/drawing/2014/main" id="{3CE378BE-8C58-5F48-89A0-9F11FB5AC7BA}"/>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331</a:t>
                </a:r>
                <a:endParaRPr lang="en-US" altLang="en-US" sz="1800" dirty="0">
                  <a:ea typeface="ＭＳ Ｐゴシック" panose="020B0600070205080204" pitchFamily="34" charset="-128"/>
                </a:endParaRPr>
              </a:p>
            </p:txBody>
          </p:sp>
          <p:sp>
            <p:nvSpPr>
              <p:cNvPr id="76812" name="Text Box 52">
                <a:extLst>
                  <a:ext uri="{FF2B5EF4-FFF2-40B4-BE49-F238E27FC236}">
                    <a16:creationId xmlns:a16="http://schemas.microsoft.com/office/drawing/2014/main" id="{E2E5C155-8AE0-3340-909C-A7E0B2BCA7D8}"/>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305</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Number Placeholder 5">
            <a:extLst>
              <a:ext uri="{FF2B5EF4-FFF2-40B4-BE49-F238E27FC236}">
                <a16:creationId xmlns:a16="http://schemas.microsoft.com/office/drawing/2014/main" id="{2722FFB5-6A51-3A48-B9C2-E3BD155FC0BC}"/>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7B7DD4FA-1763-4348-8966-A1BE797011C6}" type="slidenum">
              <a:rPr lang="en-US" altLang="en-US" sz="1400"/>
              <a:pPr>
                <a:spcBef>
                  <a:spcPct val="0"/>
                </a:spcBef>
                <a:buFontTx/>
                <a:buNone/>
              </a:pPr>
              <a:t>37</a:t>
            </a:fld>
            <a:endParaRPr lang="en-US" altLang="en-US" sz="1400" dirty="0"/>
          </a:p>
        </p:txBody>
      </p:sp>
      <p:grpSp>
        <p:nvGrpSpPr>
          <p:cNvPr id="78851" name="Group 42">
            <a:extLst>
              <a:ext uri="{FF2B5EF4-FFF2-40B4-BE49-F238E27FC236}">
                <a16:creationId xmlns:a16="http://schemas.microsoft.com/office/drawing/2014/main" id="{4D706542-5EE8-6F4F-9E85-C9DB5EF39C5B}"/>
              </a:ext>
            </a:extLst>
          </p:cNvPr>
          <p:cNvGrpSpPr>
            <a:grpSpLocks/>
          </p:cNvGrpSpPr>
          <p:nvPr/>
        </p:nvGrpSpPr>
        <p:grpSpPr bwMode="auto">
          <a:xfrm>
            <a:off x="463550" y="446088"/>
            <a:ext cx="8229600" cy="5719762"/>
            <a:chOff x="292" y="281"/>
            <a:chExt cx="5184" cy="3603"/>
          </a:xfrm>
        </p:grpSpPr>
        <p:grpSp>
          <p:nvGrpSpPr>
            <p:cNvPr id="78852" name="Group 29">
              <a:extLst>
                <a:ext uri="{FF2B5EF4-FFF2-40B4-BE49-F238E27FC236}">
                  <a16:creationId xmlns:a16="http://schemas.microsoft.com/office/drawing/2014/main" id="{D6B616A7-75DD-4B40-953C-9BEECAC2C002}"/>
                </a:ext>
              </a:extLst>
            </p:cNvPr>
            <p:cNvGrpSpPr>
              <a:grpSpLocks/>
            </p:cNvGrpSpPr>
            <p:nvPr/>
          </p:nvGrpSpPr>
          <p:grpSpPr bwMode="auto">
            <a:xfrm>
              <a:off x="292" y="281"/>
              <a:ext cx="5184" cy="2152"/>
              <a:chOff x="292" y="281"/>
              <a:chExt cx="5184" cy="2152"/>
            </a:xfrm>
          </p:grpSpPr>
          <p:sp>
            <p:nvSpPr>
              <p:cNvPr id="78864" name="Rectangle 2">
                <a:extLst>
                  <a:ext uri="{FF2B5EF4-FFF2-40B4-BE49-F238E27FC236}">
                    <a16:creationId xmlns:a16="http://schemas.microsoft.com/office/drawing/2014/main" id="{43F0190F-E17B-5141-9BDF-B47DFE809085}"/>
                  </a:ext>
                </a:extLst>
              </p:cNvPr>
              <p:cNvSpPr>
                <a:spLocks noChangeArrowheads="1"/>
              </p:cNvSpPr>
              <p:nvPr/>
            </p:nvSpPr>
            <p:spPr bwMode="auto">
              <a:xfrm>
                <a:off x="292"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Myofibrils</a:t>
                </a:r>
                <a:endParaRPr lang="en-US" altLang="en-US" sz="2800" dirty="0">
                  <a:solidFill>
                    <a:schemeClr val="tx2"/>
                  </a:solidFill>
                </a:endParaRPr>
              </a:p>
            </p:txBody>
          </p:sp>
          <p:sp>
            <p:nvSpPr>
              <p:cNvPr id="78865" name="Text Box 3">
                <a:extLst>
                  <a:ext uri="{FF2B5EF4-FFF2-40B4-BE49-F238E27FC236}">
                    <a16:creationId xmlns:a16="http://schemas.microsoft.com/office/drawing/2014/main" id="{171CDC58-1DF6-054E-92DF-B29BD4A355E5}"/>
                  </a:ext>
                </a:extLst>
              </p:cNvPr>
              <p:cNvSpPr txBox="1">
                <a:spLocks noChangeArrowheads="1"/>
              </p:cNvSpPr>
              <p:nvPr/>
            </p:nvSpPr>
            <p:spPr bwMode="auto">
              <a:xfrm>
                <a:off x="519" y="970"/>
                <a:ext cx="4783" cy="1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When viewed using a light microscope, the sarcoplasm appears to contain very thin threads.</a:t>
                </a:r>
              </a:p>
              <a:p>
                <a:pPr eaLnBrk="1" hangingPunct="1">
                  <a:lnSpc>
                    <a:spcPct val="85000"/>
                  </a:lnSpc>
                  <a:spcBef>
                    <a:spcPct val="0"/>
                  </a:spcBef>
                  <a:spcAft>
                    <a:spcPts val="900"/>
                  </a:spcAft>
                  <a:buSzPct val="80000"/>
                </a:pPr>
                <a:r>
                  <a:rPr lang="en-US" altLang="en-US" sz="1800" dirty="0"/>
                  <a:t>The threads, known as myofibrils, are the contractile organelles of a muscle fiber.</a:t>
                </a:r>
              </a:p>
              <a:p>
                <a:pPr eaLnBrk="1" hangingPunct="1">
                  <a:lnSpc>
                    <a:spcPct val="85000"/>
                  </a:lnSpc>
                  <a:spcBef>
                    <a:spcPct val="0"/>
                  </a:spcBef>
                  <a:spcAft>
                    <a:spcPts val="900"/>
                  </a:spcAft>
                  <a:buSzPct val="80000"/>
                </a:pPr>
                <a:r>
                  <a:rPr lang="en-US" altLang="en-US" sz="1800" dirty="0"/>
                  <a:t>They are about 2 </a:t>
                </a:r>
                <a:r>
                  <a:rPr lang="en-US" altLang="en-US" sz="1800" i="1" dirty="0">
                    <a:sym typeface="Symbol" pitchFamily="2" charset="2"/>
                  </a:rPr>
                  <a:t></a:t>
                </a:r>
                <a:r>
                  <a:rPr lang="en-US" altLang="en-US" sz="1800" dirty="0"/>
                  <a:t>m in diameter and extend the length of the muscle fiber.</a:t>
                </a:r>
              </a:p>
              <a:p>
                <a:pPr eaLnBrk="1" hangingPunct="1">
                  <a:lnSpc>
                    <a:spcPct val="85000"/>
                  </a:lnSpc>
                  <a:spcBef>
                    <a:spcPct val="0"/>
                  </a:spcBef>
                  <a:spcAft>
                    <a:spcPct val="50000"/>
                  </a:spcAft>
                  <a:buSzPct val="80000"/>
                </a:pPr>
                <a:r>
                  <a:rPr lang="en-US" altLang="en-US" sz="1800" dirty="0"/>
                  <a:t>Their striations, or bands, make an entire skeletal muscle fiber appear striated (more about this shortly).</a:t>
                </a:r>
              </a:p>
            </p:txBody>
          </p:sp>
        </p:grpSp>
        <p:grpSp>
          <p:nvGrpSpPr>
            <p:cNvPr id="78853" name="Group 31">
              <a:extLst>
                <a:ext uri="{FF2B5EF4-FFF2-40B4-BE49-F238E27FC236}">
                  <a16:creationId xmlns:a16="http://schemas.microsoft.com/office/drawing/2014/main" id="{105F8339-15D6-BE41-8CA4-19B7176C48A7}"/>
                </a:ext>
              </a:extLst>
            </p:cNvPr>
            <p:cNvGrpSpPr>
              <a:grpSpLocks/>
            </p:cNvGrpSpPr>
            <p:nvPr/>
          </p:nvGrpSpPr>
          <p:grpSpPr bwMode="auto">
            <a:xfrm>
              <a:off x="582" y="3671"/>
              <a:ext cx="2994" cy="213"/>
              <a:chOff x="582" y="3671"/>
              <a:chExt cx="2994" cy="213"/>
            </a:xfrm>
          </p:grpSpPr>
          <p:grpSp>
            <p:nvGrpSpPr>
              <p:cNvPr id="78854" name="Group 32">
                <a:extLst>
                  <a:ext uri="{FF2B5EF4-FFF2-40B4-BE49-F238E27FC236}">
                    <a16:creationId xmlns:a16="http://schemas.microsoft.com/office/drawing/2014/main" id="{27770517-026F-264D-AB9E-4DE48837FE3E}"/>
                  </a:ext>
                </a:extLst>
              </p:cNvPr>
              <p:cNvGrpSpPr>
                <a:grpSpLocks/>
              </p:cNvGrpSpPr>
              <p:nvPr/>
            </p:nvGrpSpPr>
            <p:grpSpPr bwMode="auto">
              <a:xfrm>
                <a:off x="582" y="3671"/>
                <a:ext cx="1990" cy="213"/>
                <a:chOff x="582" y="3671"/>
                <a:chExt cx="1990" cy="213"/>
              </a:xfrm>
            </p:grpSpPr>
            <p:sp>
              <p:nvSpPr>
                <p:cNvPr id="78858" name="Rectangle 33">
                  <a:extLst>
                    <a:ext uri="{FF2B5EF4-FFF2-40B4-BE49-F238E27FC236}">
                      <a16:creationId xmlns:a16="http://schemas.microsoft.com/office/drawing/2014/main" id="{DCCA846C-1F31-EC4F-A98C-3F64B0FFDB00}"/>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78859" name="Rectangle 34">
                  <a:extLst>
                    <a:ext uri="{FF2B5EF4-FFF2-40B4-BE49-F238E27FC236}">
                      <a16:creationId xmlns:a16="http://schemas.microsoft.com/office/drawing/2014/main" id="{522EFBDB-FE2A-0742-9E70-BF74103C220B}"/>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78860" name="Rectangle 35">
                  <a:extLst>
                    <a:ext uri="{FF2B5EF4-FFF2-40B4-BE49-F238E27FC236}">
                      <a16:creationId xmlns:a16="http://schemas.microsoft.com/office/drawing/2014/main" id="{275EF241-2C35-BB43-8E6B-24BCF2D0DDAF}"/>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78861" name="Text Box 36">
                  <a:extLst>
                    <a:ext uri="{FF2B5EF4-FFF2-40B4-BE49-F238E27FC236}">
                      <a16:creationId xmlns:a16="http://schemas.microsoft.com/office/drawing/2014/main" id="{31A314E9-FADF-0B4E-A3BF-34D61868F0F0}"/>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295</a:t>
                  </a:r>
                  <a:endParaRPr lang="en-US" altLang="en-US" sz="1800" dirty="0">
                    <a:ea typeface="ＭＳ Ｐゴシック" panose="020B0600070205080204" pitchFamily="34" charset="-128"/>
                  </a:endParaRPr>
                </a:p>
              </p:txBody>
            </p:sp>
            <p:sp>
              <p:nvSpPr>
                <p:cNvPr id="78862" name="Text Box 37">
                  <a:extLst>
                    <a:ext uri="{FF2B5EF4-FFF2-40B4-BE49-F238E27FC236}">
                      <a16:creationId xmlns:a16="http://schemas.microsoft.com/office/drawing/2014/main" id="{3155FB41-E84C-8B4B-A914-0DDF44E6629B}"/>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331</a:t>
                  </a:r>
                  <a:endParaRPr lang="en-US" altLang="en-US" sz="1800" dirty="0">
                    <a:ea typeface="ＭＳ Ｐゴシック" panose="020B0600070205080204" pitchFamily="34" charset="-128"/>
                  </a:endParaRPr>
                </a:p>
              </p:txBody>
            </p:sp>
            <p:sp>
              <p:nvSpPr>
                <p:cNvPr id="78863" name="Text Box 38">
                  <a:extLst>
                    <a:ext uri="{FF2B5EF4-FFF2-40B4-BE49-F238E27FC236}">
                      <a16:creationId xmlns:a16="http://schemas.microsoft.com/office/drawing/2014/main" id="{8321369C-0E4F-5F4E-9F4D-A5F349723ADB}"/>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305</a:t>
                  </a:r>
                  <a:endParaRPr lang="en-US" altLang="en-US" sz="1800" dirty="0">
                    <a:ea typeface="ＭＳ Ｐゴシック" panose="020B0600070205080204" pitchFamily="34" charset="-128"/>
                  </a:endParaRPr>
                </a:p>
              </p:txBody>
            </p:sp>
          </p:grpSp>
          <p:grpSp>
            <p:nvGrpSpPr>
              <p:cNvPr id="78855" name="Group 39">
                <a:extLst>
                  <a:ext uri="{FF2B5EF4-FFF2-40B4-BE49-F238E27FC236}">
                    <a16:creationId xmlns:a16="http://schemas.microsoft.com/office/drawing/2014/main" id="{1387DA9F-2FF8-3348-AEE7-9F5F84EF5D5B}"/>
                  </a:ext>
                </a:extLst>
              </p:cNvPr>
              <p:cNvGrpSpPr>
                <a:grpSpLocks/>
              </p:cNvGrpSpPr>
              <p:nvPr/>
            </p:nvGrpSpPr>
            <p:grpSpPr bwMode="auto">
              <a:xfrm>
                <a:off x="2845" y="3671"/>
                <a:ext cx="731" cy="213"/>
                <a:chOff x="2845" y="3671"/>
                <a:chExt cx="731" cy="213"/>
              </a:xfrm>
            </p:grpSpPr>
            <p:sp>
              <p:nvSpPr>
                <p:cNvPr id="78856" name="Rectangle 40">
                  <a:extLst>
                    <a:ext uri="{FF2B5EF4-FFF2-40B4-BE49-F238E27FC236}">
                      <a16:creationId xmlns:a16="http://schemas.microsoft.com/office/drawing/2014/main" id="{7E20FA3C-B852-314E-A360-6EB477BD3D7B}"/>
                    </a:ext>
                  </a:extLst>
                </p:cNvPr>
                <p:cNvSpPr>
                  <a:spLocks noChangeArrowheads="1"/>
                </p:cNvSpPr>
                <p:nvPr/>
              </p:nvSpPr>
              <p:spPr bwMode="auto">
                <a:xfrm>
                  <a:off x="2845"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78857" name="Text Box 41">
                  <a:extLst>
                    <a:ext uri="{FF2B5EF4-FFF2-40B4-BE49-F238E27FC236}">
                      <a16:creationId xmlns:a16="http://schemas.microsoft.com/office/drawing/2014/main" id="{A9AB7C90-6684-9C42-B217-C17088B581E2}"/>
                    </a:ext>
                  </a:extLst>
                </p:cNvPr>
                <p:cNvSpPr txBox="1">
                  <a:spLocks noChangeArrowheads="1"/>
                </p:cNvSpPr>
                <p:nvPr/>
              </p:nvSpPr>
              <p:spPr bwMode="auto">
                <a:xfrm>
                  <a:off x="2891" y="3687"/>
                  <a:ext cx="642"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10.2</a:t>
                  </a:r>
                </a:p>
              </p:txBody>
            </p:sp>
          </p:grpSp>
        </p:grpSp>
      </p:grpSp>
      <p:sp>
        <p:nvSpPr>
          <p:cNvPr id="2" name="TextBox 1">
            <a:extLst>
              <a:ext uri="{FF2B5EF4-FFF2-40B4-BE49-F238E27FC236}">
                <a16:creationId xmlns:a16="http://schemas.microsoft.com/office/drawing/2014/main" id="{13576DFF-1BC6-C677-003C-3F5A3515948D}"/>
              </a:ext>
            </a:extLst>
          </p:cNvPr>
          <p:cNvSpPr txBox="1"/>
          <p:nvPr/>
        </p:nvSpPr>
        <p:spPr>
          <a:xfrm>
            <a:off x="2467778" y="3954050"/>
            <a:ext cx="4245538" cy="579646"/>
          </a:xfrm>
          <a:prstGeom prst="rect">
            <a:avLst/>
          </a:prstGeom>
          <a:noFill/>
        </p:spPr>
        <p:txBody>
          <a:bodyPr wrap="square" rtlCol="0">
            <a:spAutoFit/>
          </a:bodyPr>
          <a:lstStyle/>
          <a:p>
            <a:pPr algn="ctr">
              <a:lnSpc>
                <a:spcPts val="1860"/>
              </a:lnSpc>
            </a:pPr>
            <a:r>
              <a:rPr lang="en-US" dirty="0">
                <a:solidFill>
                  <a:srgbClr val="941100"/>
                </a:solidFill>
              </a:rPr>
              <a:t>Organelle = specialized structures within a cell that have specific functions.</a:t>
            </a:r>
          </a:p>
        </p:txBody>
      </p:sp>
    </p:spTree>
  </p:cSld>
  <p:clrMapOvr>
    <a:masterClrMapping/>
  </p:clrMapOvr>
  <p:transition spd="med"/>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Number Placeholder 5">
            <a:extLst>
              <a:ext uri="{FF2B5EF4-FFF2-40B4-BE49-F238E27FC236}">
                <a16:creationId xmlns:a16="http://schemas.microsoft.com/office/drawing/2014/main" id="{BBFF04DB-52EA-A545-A701-A1635F370DB2}"/>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BF0BD613-523A-C34C-9712-2AEF2B3F8DF1}" type="slidenum">
              <a:rPr lang="en-US" altLang="en-US" sz="1400"/>
              <a:pPr>
                <a:spcBef>
                  <a:spcPct val="0"/>
                </a:spcBef>
                <a:buFontTx/>
                <a:buNone/>
              </a:pPr>
              <a:t>38</a:t>
            </a:fld>
            <a:endParaRPr lang="en-US" altLang="en-US" sz="1400" dirty="0"/>
          </a:p>
        </p:txBody>
      </p:sp>
      <p:grpSp>
        <p:nvGrpSpPr>
          <p:cNvPr id="80913" name="Group 17">
            <a:extLst>
              <a:ext uri="{FF2B5EF4-FFF2-40B4-BE49-F238E27FC236}">
                <a16:creationId xmlns:a16="http://schemas.microsoft.com/office/drawing/2014/main" id="{D9DF8964-DCA3-F04E-94F7-C2E9EC1E84EA}"/>
              </a:ext>
            </a:extLst>
          </p:cNvPr>
          <p:cNvGrpSpPr>
            <a:grpSpLocks/>
          </p:cNvGrpSpPr>
          <p:nvPr/>
        </p:nvGrpSpPr>
        <p:grpSpPr bwMode="auto">
          <a:xfrm>
            <a:off x="463550" y="446088"/>
            <a:ext cx="8229600" cy="5719762"/>
            <a:chOff x="292" y="281"/>
            <a:chExt cx="5184" cy="3603"/>
          </a:xfrm>
        </p:grpSpPr>
        <p:sp>
          <p:nvSpPr>
            <p:cNvPr id="80900" name="Rectangle 2">
              <a:extLst>
                <a:ext uri="{FF2B5EF4-FFF2-40B4-BE49-F238E27FC236}">
                  <a16:creationId xmlns:a16="http://schemas.microsoft.com/office/drawing/2014/main" id="{703D1D78-AEFD-4246-B9E5-52C28E33F337}"/>
                </a:ext>
              </a:extLst>
            </p:cNvPr>
            <p:cNvSpPr>
              <a:spLocks noChangeArrowheads="1"/>
            </p:cNvSpPr>
            <p:nvPr/>
          </p:nvSpPr>
          <p:spPr bwMode="auto">
            <a:xfrm>
              <a:off x="292"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Sarcoplasmic Reticulum</a:t>
              </a:r>
              <a:endParaRPr lang="en-US" altLang="en-US" sz="2800" dirty="0">
                <a:solidFill>
                  <a:schemeClr val="tx2"/>
                </a:solidFill>
              </a:endParaRPr>
            </a:p>
          </p:txBody>
        </p:sp>
        <p:sp>
          <p:nvSpPr>
            <p:cNvPr id="80901" name="Text Box 3">
              <a:extLst>
                <a:ext uri="{FF2B5EF4-FFF2-40B4-BE49-F238E27FC236}">
                  <a16:creationId xmlns:a16="http://schemas.microsoft.com/office/drawing/2014/main" id="{014E66AA-2FDE-0342-B36B-C400FE7F1B11}"/>
                </a:ext>
              </a:extLst>
            </p:cNvPr>
            <p:cNvSpPr txBox="1">
              <a:spLocks noChangeArrowheads="1"/>
            </p:cNvSpPr>
            <p:nvPr/>
          </p:nvSpPr>
          <p:spPr bwMode="auto">
            <a:xfrm>
              <a:off x="519" y="970"/>
              <a:ext cx="4784" cy="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The sarcoplasmic reticulum (SR) is a fluid-filled system of tubes and sacs that surround the myofibrils.</a:t>
              </a:r>
            </a:p>
            <a:p>
              <a:pPr eaLnBrk="1" hangingPunct="1">
                <a:lnSpc>
                  <a:spcPct val="85000"/>
                </a:lnSpc>
                <a:spcBef>
                  <a:spcPct val="0"/>
                </a:spcBef>
                <a:spcAft>
                  <a:spcPts val="900"/>
                </a:spcAft>
                <a:buSzPct val="80000"/>
              </a:pPr>
              <a:r>
                <a:rPr lang="en-US" altLang="en-US" sz="1800" dirty="0"/>
                <a:t>The SR is similar in structure to the smooth endoplasmic reticulum in non-muscle cells.</a:t>
              </a:r>
            </a:p>
            <a:p>
              <a:pPr eaLnBrk="1" hangingPunct="1">
                <a:lnSpc>
                  <a:spcPct val="85000"/>
                </a:lnSpc>
                <a:spcBef>
                  <a:spcPct val="0"/>
                </a:spcBef>
                <a:spcAft>
                  <a:spcPct val="50000"/>
                </a:spcAft>
                <a:buSzPct val="80000"/>
              </a:pPr>
              <a:r>
                <a:rPr lang="en-US" altLang="en-US" sz="1800" dirty="0"/>
                <a:t>The SR stores calcium ions (Ca</a:t>
              </a:r>
              <a:r>
                <a:rPr lang="en-US" altLang="en-US" sz="1800" baseline="20000" dirty="0"/>
                <a:t>2+</a:t>
              </a:r>
              <a:r>
                <a:rPr lang="en-US" altLang="en-US" sz="1800" dirty="0"/>
                <a:t>) that trigger the muscle contraction process.</a:t>
              </a:r>
            </a:p>
          </p:txBody>
        </p:sp>
        <p:grpSp>
          <p:nvGrpSpPr>
            <p:cNvPr id="80902" name="Group 32">
              <a:extLst>
                <a:ext uri="{FF2B5EF4-FFF2-40B4-BE49-F238E27FC236}">
                  <a16:creationId xmlns:a16="http://schemas.microsoft.com/office/drawing/2014/main" id="{3FAFED30-018F-0840-AB03-42F78B0674CF}"/>
                </a:ext>
              </a:extLst>
            </p:cNvPr>
            <p:cNvGrpSpPr>
              <a:grpSpLocks/>
            </p:cNvGrpSpPr>
            <p:nvPr/>
          </p:nvGrpSpPr>
          <p:grpSpPr bwMode="auto">
            <a:xfrm>
              <a:off x="582" y="3671"/>
              <a:ext cx="2994" cy="213"/>
              <a:chOff x="582" y="3671"/>
              <a:chExt cx="2994" cy="213"/>
            </a:xfrm>
          </p:grpSpPr>
          <p:grpSp>
            <p:nvGrpSpPr>
              <p:cNvPr id="80903" name="Group 33">
                <a:extLst>
                  <a:ext uri="{FF2B5EF4-FFF2-40B4-BE49-F238E27FC236}">
                    <a16:creationId xmlns:a16="http://schemas.microsoft.com/office/drawing/2014/main" id="{D3F567BA-017C-3F4D-8AD9-F8365482D4C8}"/>
                  </a:ext>
                </a:extLst>
              </p:cNvPr>
              <p:cNvGrpSpPr>
                <a:grpSpLocks/>
              </p:cNvGrpSpPr>
              <p:nvPr/>
            </p:nvGrpSpPr>
            <p:grpSpPr bwMode="auto">
              <a:xfrm>
                <a:off x="582" y="3671"/>
                <a:ext cx="1990" cy="213"/>
                <a:chOff x="582" y="3671"/>
                <a:chExt cx="1990" cy="213"/>
              </a:xfrm>
            </p:grpSpPr>
            <p:sp>
              <p:nvSpPr>
                <p:cNvPr id="80907" name="Rectangle 34">
                  <a:extLst>
                    <a:ext uri="{FF2B5EF4-FFF2-40B4-BE49-F238E27FC236}">
                      <a16:creationId xmlns:a16="http://schemas.microsoft.com/office/drawing/2014/main" id="{73ED43DA-2163-CB4D-91C1-17AED3FD4183}"/>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80908" name="Rectangle 35">
                  <a:extLst>
                    <a:ext uri="{FF2B5EF4-FFF2-40B4-BE49-F238E27FC236}">
                      <a16:creationId xmlns:a16="http://schemas.microsoft.com/office/drawing/2014/main" id="{0A69D860-986F-F143-8823-8D6F59BF46C8}"/>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80909" name="Rectangle 36">
                  <a:extLst>
                    <a:ext uri="{FF2B5EF4-FFF2-40B4-BE49-F238E27FC236}">
                      <a16:creationId xmlns:a16="http://schemas.microsoft.com/office/drawing/2014/main" id="{BDEC8F6E-AC67-E14E-8288-BA52C269CA1B}"/>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80910" name="Text Box 37">
                  <a:extLst>
                    <a:ext uri="{FF2B5EF4-FFF2-40B4-BE49-F238E27FC236}">
                      <a16:creationId xmlns:a16="http://schemas.microsoft.com/office/drawing/2014/main" id="{DEE2BBC0-EC29-524B-9F52-0D60AB8690FA}"/>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295</a:t>
                  </a:r>
                  <a:endParaRPr lang="en-US" altLang="en-US" sz="1800" dirty="0">
                    <a:ea typeface="ＭＳ Ｐゴシック" panose="020B0600070205080204" pitchFamily="34" charset="-128"/>
                  </a:endParaRPr>
                </a:p>
              </p:txBody>
            </p:sp>
            <p:sp>
              <p:nvSpPr>
                <p:cNvPr id="80911" name="Text Box 38">
                  <a:extLst>
                    <a:ext uri="{FF2B5EF4-FFF2-40B4-BE49-F238E27FC236}">
                      <a16:creationId xmlns:a16="http://schemas.microsoft.com/office/drawing/2014/main" id="{724177C5-72C0-C24D-A812-6F38F0D4F7CD}"/>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331</a:t>
                  </a:r>
                  <a:endParaRPr lang="en-US" altLang="en-US" sz="1800" dirty="0">
                    <a:ea typeface="ＭＳ Ｐゴシック" panose="020B0600070205080204" pitchFamily="34" charset="-128"/>
                  </a:endParaRPr>
                </a:p>
              </p:txBody>
            </p:sp>
            <p:sp>
              <p:nvSpPr>
                <p:cNvPr id="80912" name="Text Box 39">
                  <a:extLst>
                    <a:ext uri="{FF2B5EF4-FFF2-40B4-BE49-F238E27FC236}">
                      <a16:creationId xmlns:a16="http://schemas.microsoft.com/office/drawing/2014/main" id="{613EAB27-EA84-684E-91EB-459E6BA48452}"/>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305</a:t>
                  </a:r>
                  <a:endParaRPr lang="en-US" altLang="en-US" sz="1800" dirty="0">
                    <a:ea typeface="ＭＳ Ｐゴシック" panose="020B0600070205080204" pitchFamily="34" charset="-128"/>
                  </a:endParaRPr>
                </a:p>
              </p:txBody>
            </p:sp>
          </p:grpSp>
          <p:grpSp>
            <p:nvGrpSpPr>
              <p:cNvPr id="80904" name="Group 40">
                <a:extLst>
                  <a:ext uri="{FF2B5EF4-FFF2-40B4-BE49-F238E27FC236}">
                    <a16:creationId xmlns:a16="http://schemas.microsoft.com/office/drawing/2014/main" id="{689A2A1C-0924-D04A-BBB4-865E6C938477}"/>
                  </a:ext>
                </a:extLst>
              </p:cNvPr>
              <p:cNvGrpSpPr>
                <a:grpSpLocks/>
              </p:cNvGrpSpPr>
              <p:nvPr/>
            </p:nvGrpSpPr>
            <p:grpSpPr bwMode="auto">
              <a:xfrm>
                <a:off x="2845" y="3671"/>
                <a:ext cx="731" cy="213"/>
                <a:chOff x="2845" y="3671"/>
                <a:chExt cx="731" cy="213"/>
              </a:xfrm>
            </p:grpSpPr>
            <p:sp>
              <p:nvSpPr>
                <p:cNvPr id="80905" name="Rectangle 41">
                  <a:extLst>
                    <a:ext uri="{FF2B5EF4-FFF2-40B4-BE49-F238E27FC236}">
                      <a16:creationId xmlns:a16="http://schemas.microsoft.com/office/drawing/2014/main" id="{75C901FF-A81C-864D-80EA-5D2255EDDDA5}"/>
                    </a:ext>
                  </a:extLst>
                </p:cNvPr>
                <p:cNvSpPr>
                  <a:spLocks noChangeArrowheads="1"/>
                </p:cNvSpPr>
                <p:nvPr/>
              </p:nvSpPr>
              <p:spPr bwMode="auto">
                <a:xfrm>
                  <a:off x="2845"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80906" name="Text Box 42">
                  <a:extLst>
                    <a:ext uri="{FF2B5EF4-FFF2-40B4-BE49-F238E27FC236}">
                      <a16:creationId xmlns:a16="http://schemas.microsoft.com/office/drawing/2014/main" id="{B298B3A8-A834-CD4D-B6C6-96CEF934ED83}"/>
                    </a:ext>
                  </a:extLst>
                </p:cNvPr>
                <p:cNvSpPr txBox="1">
                  <a:spLocks noChangeArrowheads="1"/>
                </p:cNvSpPr>
                <p:nvPr/>
              </p:nvSpPr>
              <p:spPr bwMode="auto">
                <a:xfrm>
                  <a:off x="2891" y="3687"/>
                  <a:ext cx="642"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10.2</a:t>
                  </a:r>
                </a:p>
              </p:txBody>
            </p:sp>
          </p:grpSp>
        </p:grpSp>
      </p:grpSp>
    </p:spTree>
  </p:cSld>
  <p:clrMapOvr>
    <a:masterClrMapping/>
  </p:clrMapOvr>
  <p:transition spd="med"/>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Number Placeholder 5">
            <a:extLst>
              <a:ext uri="{FF2B5EF4-FFF2-40B4-BE49-F238E27FC236}">
                <a16:creationId xmlns:a16="http://schemas.microsoft.com/office/drawing/2014/main" id="{E413AD09-22C5-4E46-8ED6-A47013D6999C}"/>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C872FCB1-8FC3-4448-A080-B8760588D75A}" type="slidenum">
              <a:rPr lang="en-US" altLang="en-US" sz="1400"/>
              <a:pPr>
                <a:spcBef>
                  <a:spcPct val="0"/>
                </a:spcBef>
                <a:buFontTx/>
                <a:buNone/>
              </a:pPr>
              <a:t>39</a:t>
            </a:fld>
            <a:endParaRPr lang="en-US" altLang="en-US" sz="1400" dirty="0"/>
          </a:p>
        </p:txBody>
      </p:sp>
      <p:grpSp>
        <p:nvGrpSpPr>
          <p:cNvPr id="82947" name="Group 69">
            <a:extLst>
              <a:ext uri="{FF2B5EF4-FFF2-40B4-BE49-F238E27FC236}">
                <a16:creationId xmlns:a16="http://schemas.microsoft.com/office/drawing/2014/main" id="{42EBC6ED-F05A-B44E-AD08-E267B2BB1782}"/>
              </a:ext>
            </a:extLst>
          </p:cNvPr>
          <p:cNvGrpSpPr>
            <a:grpSpLocks/>
          </p:cNvGrpSpPr>
          <p:nvPr/>
        </p:nvGrpSpPr>
        <p:grpSpPr bwMode="auto">
          <a:xfrm>
            <a:off x="463550" y="446088"/>
            <a:ext cx="8229601" cy="5719762"/>
            <a:chOff x="292" y="281"/>
            <a:chExt cx="5184" cy="3603"/>
          </a:xfrm>
        </p:grpSpPr>
        <p:sp>
          <p:nvSpPr>
            <p:cNvPr id="82948" name="Rectangle 2">
              <a:extLst>
                <a:ext uri="{FF2B5EF4-FFF2-40B4-BE49-F238E27FC236}">
                  <a16:creationId xmlns:a16="http://schemas.microsoft.com/office/drawing/2014/main" id="{825AED8C-68A1-D345-A2E5-B16FA70F522E}"/>
                </a:ext>
              </a:extLst>
            </p:cNvPr>
            <p:cNvSpPr>
              <a:spLocks noChangeArrowheads="1"/>
            </p:cNvSpPr>
            <p:nvPr/>
          </p:nvSpPr>
          <p:spPr bwMode="auto">
            <a:xfrm>
              <a:off x="292"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Myofilaments</a:t>
              </a:r>
              <a:endParaRPr lang="en-US" altLang="en-US" sz="2800" dirty="0">
                <a:solidFill>
                  <a:schemeClr val="tx2"/>
                </a:solidFill>
              </a:endParaRPr>
            </a:p>
          </p:txBody>
        </p:sp>
        <p:grpSp>
          <p:nvGrpSpPr>
            <p:cNvPr id="82949" name="Group 68">
              <a:extLst>
                <a:ext uri="{FF2B5EF4-FFF2-40B4-BE49-F238E27FC236}">
                  <a16:creationId xmlns:a16="http://schemas.microsoft.com/office/drawing/2014/main" id="{4FCF4C91-197B-5A4C-9AE5-7D97BCBBC911}"/>
                </a:ext>
              </a:extLst>
            </p:cNvPr>
            <p:cNvGrpSpPr>
              <a:grpSpLocks/>
            </p:cNvGrpSpPr>
            <p:nvPr/>
          </p:nvGrpSpPr>
          <p:grpSpPr bwMode="auto">
            <a:xfrm>
              <a:off x="519" y="970"/>
              <a:ext cx="4609" cy="1909"/>
              <a:chOff x="519" y="970"/>
              <a:chExt cx="4609" cy="1909"/>
            </a:xfrm>
          </p:grpSpPr>
          <p:sp>
            <p:nvSpPr>
              <p:cNvPr id="82961" name="Text Box 3">
                <a:extLst>
                  <a:ext uri="{FF2B5EF4-FFF2-40B4-BE49-F238E27FC236}">
                    <a16:creationId xmlns:a16="http://schemas.microsoft.com/office/drawing/2014/main" id="{75731CE2-0ED8-7746-909E-A22B004D9EF6}"/>
                  </a:ext>
                </a:extLst>
              </p:cNvPr>
              <p:cNvSpPr txBox="1">
                <a:spLocks noChangeArrowheads="1"/>
              </p:cNvSpPr>
              <p:nvPr/>
            </p:nvSpPr>
            <p:spPr bwMode="auto">
              <a:xfrm>
                <a:off x="519" y="970"/>
                <a:ext cx="4609" cy="1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Smaller protein structures, known as thin filaments and thick fila-ments (collectively known as myofilaments), are found within the myofibrils.</a:t>
                </a:r>
              </a:p>
              <a:p>
                <a:pPr eaLnBrk="1" hangingPunct="1">
                  <a:lnSpc>
                    <a:spcPct val="85000"/>
                  </a:lnSpc>
                  <a:spcBef>
                    <a:spcPct val="0"/>
                  </a:spcBef>
                  <a:spcAft>
                    <a:spcPts val="900"/>
                  </a:spcAft>
                  <a:buSzPct val="80000"/>
                </a:pPr>
                <a:r>
                  <a:rPr lang="en-US" altLang="en-US" sz="1800" dirty="0"/>
                  <a:t>The filaments can be observed using a transmission electron mi-croscope.</a:t>
                </a:r>
              </a:p>
              <a:p>
                <a:pPr eaLnBrk="1" hangingPunct="1">
                  <a:lnSpc>
                    <a:spcPct val="85000"/>
                  </a:lnSpc>
                  <a:spcBef>
                    <a:spcPct val="0"/>
                  </a:spcBef>
                  <a:spcAft>
                    <a:spcPts val="900"/>
                  </a:spcAft>
                  <a:buSzPct val="80000"/>
                </a:pPr>
                <a:r>
                  <a:rPr lang="en-US" altLang="en-US" sz="1800" dirty="0"/>
                  <a:t>The thin filaments are about 8 nm and the thick filaments are about 16 nm in diameter.</a:t>
                </a:r>
              </a:p>
              <a:p>
                <a:pPr eaLnBrk="1" hangingPunct="1">
                  <a:lnSpc>
                    <a:spcPct val="85000"/>
                  </a:lnSpc>
                  <a:spcBef>
                    <a:spcPct val="0"/>
                  </a:spcBef>
                  <a:spcAft>
                    <a:spcPct val="50000"/>
                  </a:spcAft>
                  <a:buSzPct val="80000"/>
                </a:pPr>
                <a:r>
                  <a:rPr lang="en-US" altLang="en-US" sz="1800" dirty="0"/>
                  <a:t>Both types of myofilaments are 1 to 2 </a:t>
                </a:r>
                <a:r>
                  <a:rPr lang="en-US" altLang="en-US" sz="1800" i="1" dirty="0"/>
                  <a:t>u</a:t>
                </a:r>
                <a:r>
                  <a:rPr lang="en-US" altLang="en-US" sz="1800" dirty="0"/>
                  <a:t>m long.</a:t>
                </a:r>
              </a:p>
            </p:txBody>
          </p:sp>
          <p:sp>
            <p:nvSpPr>
              <p:cNvPr id="82962" name="Text Box 9">
                <a:extLst>
                  <a:ext uri="{FF2B5EF4-FFF2-40B4-BE49-F238E27FC236}">
                    <a16:creationId xmlns:a16="http://schemas.microsoft.com/office/drawing/2014/main" id="{6ED26B8F-772E-C64C-AE1C-51F888EDAB27}"/>
                  </a:ext>
                </a:extLst>
              </p:cNvPr>
              <p:cNvSpPr txBox="1">
                <a:spLocks noChangeArrowheads="1"/>
              </p:cNvSpPr>
              <p:nvPr/>
            </p:nvSpPr>
            <p:spPr bwMode="auto">
              <a:xfrm>
                <a:off x="1073" y="2514"/>
                <a:ext cx="3624"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860"/>
                  </a:lnSpc>
                  <a:spcBef>
                    <a:spcPct val="0"/>
                  </a:spcBef>
                  <a:buFontTx/>
                  <a:buNone/>
                </a:pPr>
                <a:r>
                  <a:rPr lang="en-US" altLang="en-US" sz="1800" dirty="0">
                    <a:solidFill>
                      <a:srgbClr val="941100"/>
                    </a:solidFill>
                  </a:rPr>
                  <a:t>1.0 nm (nanometer) = 1.0 x 10</a:t>
                </a:r>
                <a:r>
                  <a:rPr lang="en-US" altLang="en-US" sz="1800" baseline="30000" dirty="0">
                    <a:solidFill>
                      <a:srgbClr val="941100"/>
                    </a:solidFill>
                  </a:rPr>
                  <a:t>-9</a:t>
                </a:r>
                <a:r>
                  <a:rPr lang="en-US" altLang="en-US" sz="1800" dirty="0">
                    <a:solidFill>
                      <a:srgbClr val="941100"/>
                    </a:solidFill>
                  </a:rPr>
                  <a:t> meters = one billionth of a meter</a:t>
                </a:r>
              </a:p>
            </p:txBody>
          </p:sp>
        </p:grpSp>
        <p:grpSp>
          <p:nvGrpSpPr>
            <p:cNvPr id="82950" name="Group 56">
              <a:extLst>
                <a:ext uri="{FF2B5EF4-FFF2-40B4-BE49-F238E27FC236}">
                  <a16:creationId xmlns:a16="http://schemas.microsoft.com/office/drawing/2014/main" id="{D5FF792D-D978-514F-ACD8-1044D6B85620}"/>
                </a:ext>
              </a:extLst>
            </p:cNvPr>
            <p:cNvGrpSpPr>
              <a:grpSpLocks/>
            </p:cNvGrpSpPr>
            <p:nvPr/>
          </p:nvGrpSpPr>
          <p:grpSpPr bwMode="auto">
            <a:xfrm>
              <a:off x="582" y="3671"/>
              <a:ext cx="2994" cy="213"/>
              <a:chOff x="582" y="3671"/>
              <a:chExt cx="2994" cy="213"/>
            </a:xfrm>
          </p:grpSpPr>
          <p:grpSp>
            <p:nvGrpSpPr>
              <p:cNvPr id="82951" name="Group 57">
                <a:extLst>
                  <a:ext uri="{FF2B5EF4-FFF2-40B4-BE49-F238E27FC236}">
                    <a16:creationId xmlns:a16="http://schemas.microsoft.com/office/drawing/2014/main" id="{45A0E495-AF60-7443-8AD8-1EEC089E2B11}"/>
                  </a:ext>
                </a:extLst>
              </p:cNvPr>
              <p:cNvGrpSpPr>
                <a:grpSpLocks/>
              </p:cNvGrpSpPr>
              <p:nvPr/>
            </p:nvGrpSpPr>
            <p:grpSpPr bwMode="auto">
              <a:xfrm>
                <a:off x="582" y="3671"/>
                <a:ext cx="1990" cy="213"/>
                <a:chOff x="582" y="3671"/>
                <a:chExt cx="1990" cy="213"/>
              </a:xfrm>
            </p:grpSpPr>
            <p:sp>
              <p:nvSpPr>
                <p:cNvPr id="82955" name="Rectangle 58">
                  <a:extLst>
                    <a:ext uri="{FF2B5EF4-FFF2-40B4-BE49-F238E27FC236}">
                      <a16:creationId xmlns:a16="http://schemas.microsoft.com/office/drawing/2014/main" id="{09E082CB-76F7-AD42-A280-654871086FC5}"/>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82956" name="Rectangle 59">
                  <a:extLst>
                    <a:ext uri="{FF2B5EF4-FFF2-40B4-BE49-F238E27FC236}">
                      <a16:creationId xmlns:a16="http://schemas.microsoft.com/office/drawing/2014/main" id="{DC11FD72-4961-F449-BE33-818CFF3A77A7}"/>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82957" name="Rectangle 60">
                  <a:extLst>
                    <a:ext uri="{FF2B5EF4-FFF2-40B4-BE49-F238E27FC236}">
                      <a16:creationId xmlns:a16="http://schemas.microsoft.com/office/drawing/2014/main" id="{0170F927-44ED-DD4D-91A9-6BA4BCE16C5C}"/>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82958" name="Text Box 61">
                  <a:extLst>
                    <a:ext uri="{FF2B5EF4-FFF2-40B4-BE49-F238E27FC236}">
                      <a16:creationId xmlns:a16="http://schemas.microsoft.com/office/drawing/2014/main" id="{9B08F690-F65B-7F40-9737-6B642A68694E}"/>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298</a:t>
                  </a:r>
                  <a:endParaRPr lang="en-US" altLang="en-US" sz="1800" dirty="0">
                    <a:ea typeface="ＭＳ Ｐゴシック" panose="020B0600070205080204" pitchFamily="34" charset="-128"/>
                  </a:endParaRPr>
                </a:p>
              </p:txBody>
            </p:sp>
            <p:sp>
              <p:nvSpPr>
                <p:cNvPr id="82959" name="Text Box 62">
                  <a:extLst>
                    <a:ext uri="{FF2B5EF4-FFF2-40B4-BE49-F238E27FC236}">
                      <a16:creationId xmlns:a16="http://schemas.microsoft.com/office/drawing/2014/main" id="{E15E7720-AB7B-2649-A098-B533397A854A}"/>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334</a:t>
                  </a:r>
                  <a:endParaRPr lang="en-US" altLang="en-US" sz="1800" dirty="0">
                    <a:ea typeface="ＭＳ Ｐゴシック" panose="020B0600070205080204" pitchFamily="34" charset="-128"/>
                  </a:endParaRPr>
                </a:p>
              </p:txBody>
            </p:sp>
            <p:sp>
              <p:nvSpPr>
                <p:cNvPr id="82960" name="Text Box 63">
                  <a:extLst>
                    <a:ext uri="{FF2B5EF4-FFF2-40B4-BE49-F238E27FC236}">
                      <a16:creationId xmlns:a16="http://schemas.microsoft.com/office/drawing/2014/main" id="{A82B5345-FA96-5046-B3F0-87EF4D489C12}"/>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305</a:t>
                  </a:r>
                  <a:endParaRPr lang="en-US" altLang="en-US" sz="1800" dirty="0">
                    <a:ea typeface="ＭＳ Ｐゴシック" panose="020B0600070205080204" pitchFamily="34" charset="-128"/>
                  </a:endParaRPr>
                </a:p>
              </p:txBody>
            </p:sp>
          </p:grpSp>
          <p:grpSp>
            <p:nvGrpSpPr>
              <p:cNvPr id="82952" name="Group 64">
                <a:extLst>
                  <a:ext uri="{FF2B5EF4-FFF2-40B4-BE49-F238E27FC236}">
                    <a16:creationId xmlns:a16="http://schemas.microsoft.com/office/drawing/2014/main" id="{FD9A0815-C277-A74E-A25A-18A3453A1C23}"/>
                  </a:ext>
                </a:extLst>
              </p:cNvPr>
              <p:cNvGrpSpPr>
                <a:grpSpLocks/>
              </p:cNvGrpSpPr>
              <p:nvPr/>
            </p:nvGrpSpPr>
            <p:grpSpPr bwMode="auto">
              <a:xfrm>
                <a:off x="2845" y="3671"/>
                <a:ext cx="731" cy="213"/>
                <a:chOff x="2845" y="3671"/>
                <a:chExt cx="731" cy="213"/>
              </a:xfrm>
            </p:grpSpPr>
            <p:sp>
              <p:nvSpPr>
                <p:cNvPr id="82953" name="Rectangle 65">
                  <a:extLst>
                    <a:ext uri="{FF2B5EF4-FFF2-40B4-BE49-F238E27FC236}">
                      <a16:creationId xmlns:a16="http://schemas.microsoft.com/office/drawing/2014/main" id="{52F2AAAE-8ED4-2442-A962-17055E21B769}"/>
                    </a:ext>
                  </a:extLst>
                </p:cNvPr>
                <p:cNvSpPr>
                  <a:spLocks noChangeArrowheads="1"/>
                </p:cNvSpPr>
                <p:nvPr/>
              </p:nvSpPr>
              <p:spPr bwMode="auto">
                <a:xfrm>
                  <a:off x="2845"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82954" name="Text Box 66">
                  <a:extLst>
                    <a:ext uri="{FF2B5EF4-FFF2-40B4-BE49-F238E27FC236}">
                      <a16:creationId xmlns:a16="http://schemas.microsoft.com/office/drawing/2014/main" id="{4CD32233-9355-BF48-A4AE-70B5DD36C4E3}"/>
                    </a:ext>
                  </a:extLst>
                </p:cNvPr>
                <p:cNvSpPr txBox="1">
                  <a:spLocks noChangeArrowheads="1"/>
                </p:cNvSpPr>
                <p:nvPr/>
              </p:nvSpPr>
              <p:spPr bwMode="auto">
                <a:xfrm>
                  <a:off x="2891" y="3687"/>
                  <a:ext cx="642"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10.2</a:t>
                  </a:r>
                </a:p>
              </p:txBody>
            </p:sp>
          </p:grpSp>
        </p:grpSp>
      </p:grpSp>
    </p:spTree>
  </p:cSld>
  <p:clrMapOvr>
    <a:masterClrMapping/>
  </p:clrMapOvr>
  <p:transition spd="med"/>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Slide Number Placeholder 5">
            <a:extLst>
              <a:ext uri="{FF2B5EF4-FFF2-40B4-BE49-F238E27FC236}">
                <a16:creationId xmlns:a16="http://schemas.microsoft.com/office/drawing/2014/main" id="{67F67165-5C20-914A-88CD-B29BD7C87054}"/>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255A4043-3F6D-DF4F-B4EA-4D057B535B45}" type="slidenum">
              <a:rPr lang="en-US" altLang="en-US" sz="1400"/>
              <a:pPr>
                <a:spcBef>
                  <a:spcPct val="0"/>
                </a:spcBef>
                <a:buFontTx/>
                <a:buNone/>
              </a:pPr>
              <a:t>40</a:t>
            </a:fld>
            <a:endParaRPr lang="en-US" altLang="en-US" sz="1400" dirty="0"/>
          </a:p>
        </p:txBody>
      </p:sp>
      <p:grpSp>
        <p:nvGrpSpPr>
          <p:cNvPr id="113667" name="Group 10">
            <a:extLst>
              <a:ext uri="{FF2B5EF4-FFF2-40B4-BE49-F238E27FC236}">
                <a16:creationId xmlns:a16="http://schemas.microsoft.com/office/drawing/2014/main" id="{8353861F-4A86-1347-9527-E4E8D10C1005}"/>
              </a:ext>
            </a:extLst>
          </p:cNvPr>
          <p:cNvGrpSpPr>
            <a:grpSpLocks/>
          </p:cNvGrpSpPr>
          <p:nvPr/>
        </p:nvGrpSpPr>
        <p:grpSpPr bwMode="auto">
          <a:xfrm>
            <a:off x="463550" y="446088"/>
            <a:ext cx="8229600" cy="5735638"/>
            <a:chOff x="292" y="281"/>
            <a:chExt cx="5184" cy="3613"/>
          </a:xfrm>
        </p:grpSpPr>
        <p:sp>
          <p:nvSpPr>
            <p:cNvPr id="113668" name="Rectangle 3">
              <a:extLst>
                <a:ext uri="{FF2B5EF4-FFF2-40B4-BE49-F238E27FC236}">
                  <a16:creationId xmlns:a16="http://schemas.microsoft.com/office/drawing/2014/main" id="{995EC967-61F0-B44D-8801-A39788217D43}"/>
                </a:ext>
              </a:extLst>
            </p:cNvPr>
            <p:cNvSpPr>
              <a:spLocks noChangeArrowheads="1"/>
            </p:cNvSpPr>
            <p:nvPr/>
          </p:nvSpPr>
          <p:spPr bwMode="auto">
            <a:xfrm>
              <a:off x="292"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Myofilaments </a:t>
              </a:r>
              <a:r>
                <a:rPr lang="en-US" altLang="en-US" sz="2200" dirty="0">
                  <a:solidFill>
                    <a:srgbClr val="333333"/>
                  </a:solidFill>
                </a:rPr>
                <a:t>(continued)</a:t>
              </a:r>
              <a:endParaRPr lang="en-US" altLang="en-US" sz="2200" dirty="0">
                <a:solidFill>
                  <a:schemeClr val="tx2"/>
                </a:solidFill>
              </a:endParaRPr>
            </a:p>
          </p:txBody>
        </p:sp>
        <p:grpSp>
          <p:nvGrpSpPr>
            <p:cNvPr id="113669" name="Group 9">
              <a:extLst>
                <a:ext uri="{FF2B5EF4-FFF2-40B4-BE49-F238E27FC236}">
                  <a16:creationId xmlns:a16="http://schemas.microsoft.com/office/drawing/2014/main" id="{6DB1611A-3E66-9C41-B013-206925F001A0}"/>
                </a:ext>
              </a:extLst>
            </p:cNvPr>
            <p:cNvGrpSpPr>
              <a:grpSpLocks/>
            </p:cNvGrpSpPr>
            <p:nvPr/>
          </p:nvGrpSpPr>
          <p:grpSpPr bwMode="auto">
            <a:xfrm>
              <a:off x="1076" y="996"/>
              <a:ext cx="3620" cy="2898"/>
              <a:chOff x="1076" y="996"/>
              <a:chExt cx="3620" cy="2898"/>
            </a:xfrm>
          </p:grpSpPr>
          <p:grpSp>
            <p:nvGrpSpPr>
              <p:cNvPr id="113670" name="Group 5">
                <a:extLst>
                  <a:ext uri="{FF2B5EF4-FFF2-40B4-BE49-F238E27FC236}">
                    <a16:creationId xmlns:a16="http://schemas.microsoft.com/office/drawing/2014/main" id="{0810C216-132B-1247-BE51-9E41214C8CAD}"/>
                  </a:ext>
                </a:extLst>
              </p:cNvPr>
              <p:cNvGrpSpPr>
                <a:grpSpLocks/>
              </p:cNvGrpSpPr>
              <p:nvPr/>
            </p:nvGrpSpPr>
            <p:grpSpPr bwMode="auto">
              <a:xfrm>
                <a:off x="1815" y="996"/>
                <a:ext cx="2536" cy="2103"/>
                <a:chOff x="1567" y="996"/>
                <a:chExt cx="2536" cy="2103"/>
              </a:xfrm>
            </p:grpSpPr>
            <p:pic>
              <p:nvPicPr>
                <p:cNvPr id="113672" name="Picture 6" descr="775px-Sarcomere">
                  <a:extLst>
                    <a:ext uri="{FF2B5EF4-FFF2-40B4-BE49-F238E27FC236}">
                      <a16:creationId xmlns:a16="http://schemas.microsoft.com/office/drawing/2014/main" id="{EFDBBCAC-E378-C641-A08A-E31434652FB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67" y="996"/>
                  <a:ext cx="2536" cy="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3673" name="Text Box 7">
                  <a:extLst>
                    <a:ext uri="{FF2B5EF4-FFF2-40B4-BE49-F238E27FC236}">
                      <a16:creationId xmlns:a16="http://schemas.microsoft.com/office/drawing/2014/main" id="{7B176085-0C4C-4342-8A40-160B13ED872F}"/>
                    </a:ext>
                  </a:extLst>
                </p:cNvPr>
                <p:cNvSpPr txBox="1">
                  <a:spLocks noChangeArrowheads="1"/>
                </p:cNvSpPr>
                <p:nvPr/>
              </p:nvSpPr>
              <p:spPr bwMode="auto">
                <a:xfrm>
                  <a:off x="1719" y="2934"/>
                  <a:ext cx="1167"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dirty="0"/>
                    <a:t>https://www.wikimedia.org</a:t>
                  </a:r>
                  <a:endParaRPr lang="en-US" altLang="en-US" sz="1800" dirty="0"/>
                </a:p>
              </p:txBody>
            </p:sp>
          </p:grpSp>
          <p:sp>
            <p:nvSpPr>
              <p:cNvPr id="113671" name="Text Box 8">
                <a:extLst>
                  <a:ext uri="{FF2B5EF4-FFF2-40B4-BE49-F238E27FC236}">
                    <a16:creationId xmlns:a16="http://schemas.microsoft.com/office/drawing/2014/main" id="{CD1E62A8-995B-8948-8A5B-E3E600A8B666}"/>
                  </a:ext>
                </a:extLst>
              </p:cNvPr>
              <p:cNvSpPr txBox="1">
                <a:spLocks noChangeArrowheads="1"/>
              </p:cNvSpPr>
              <p:nvPr/>
            </p:nvSpPr>
            <p:spPr bwMode="auto">
              <a:xfrm>
                <a:off x="1076" y="3173"/>
                <a:ext cx="3620" cy="7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860"/>
                  </a:lnSpc>
                  <a:spcBef>
                    <a:spcPts val="0"/>
                  </a:spcBef>
                  <a:spcAft>
                    <a:spcPts val="0"/>
                  </a:spcAft>
                  <a:buFontTx/>
                  <a:buNone/>
                </a:pPr>
                <a:r>
                  <a:rPr lang="en-US" altLang="en-US" sz="1800" dirty="0">
                    <a:solidFill>
                      <a:schemeClr val="accent6"/>
                    </a:solidFill>
                  </a:rPr>
                  <a:t>The sarcomere is the basic functional unit of muscle contraction.</a:t>
                </a:r>
              </a:p>
              <a:p>
                <a:pPr algn="ctr" eaLnBrk="1" hangingPunct="1">
                  <a:lnSpc>
                    <a:spcPts val="1860"/>
                  </a:lnSpc>
                  <a:spcBef>
                    <a:spcPts val="300"/>
                  </a:spcBef>
                  <a:spcAft>
                    <a:spcPts val="0"/>
                  </a:spcAft>
                  <a:buFontTx/>
                  <a:buNone/>
                </a:pPr>
                <a:r>
                  <a:rPr lang="en-US" altLang="en-US" sz="1800" dirty="0">
                    <a:solidFill>
                      <a:srgbClr val="941100"/>
                    </a:solidFill>
                  </a:rPr>
                  <a:t>The horizontal thick filaments are shown in red, and the thin filaments in blue.</a:t>
                </a:r>
              </a:p>
            </p:txBody>
          </p:sp>
        </p:grpSp>
      </p:grpSp>
      <p:sp>
        <p:nvSpPr>
          <p:cNvPr id="2" name="TextBox 1">
            <a:extLst>
              <a:ext uri="{FF2B5EF4-FFF2-40B4-BE49-F238E27FC236}">
                <a16:creationId xmlns:a16="http://schemas.microsoft.com/office/drawing/2014/main" id="{DD751F0F-0EDC-E245-B82A-88C7C2D64CF5}"/>
              </a:ext>
            </a:extLst>
          </p:cNvPr>
          <p:cNvSpPr txBox="1"/>
          <p:nvPr/>
        </p:nvSpPr>
        <p:spPr>
          <a:xfrm>
            <a:off x="914401" y="2142915"/>
            <a:ext cx="1975943" cy="746358"/>
          </a:xfrm>
          <a:prstGeom prst="rect">
            <a:avLst/>
          </a:prstGeom>
          <a:noFill/>
        </p:spPr>
        <p:txBody>
          <a:bodyPr wrap="square" rtlCol="0">
            <a:spAutoFit/>
          </a:bodyPr>
          <a:lstStyle/>
          <a:p>
            <a:pPr algn="ctr">
              <a:lnSpc>
                <a:spcPts val="1720"/>
              </a:lnSpc>
            </a:pPr>
            <a:r>
              <a:rPr lang="en-US" sz="1600" dirty="0">
                <a:solidFill>
                  <a:srgbClr val="011893"/>
                </a:solidFill>
              </a:rPr>
              <a:t>A single, simplified sarcomere is shown.</a:t>
            </a:r>
          </a:p>
        </p:txBody>
      </p:sp>
    </p:spTree>
    <p:extLst>
      <p:ext uri="{BB962C8B-B14F-4D97-AF65-F5344CB8AC3E}">
        <p14:creationId xmlns:p14="http://schemas.microsoft.com/office/powerpoint/2010/main" val="1650772963"/>
      </p:ext>
    </p:extLst>
  </p:cSld>
  <p:clrMapOvr>
    <a:masterClrMapping/>
  </p:clrMapOvr>
  <p:transition spd="med"/>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Number Placeholder 5">
            <a:extLst>
              <a:ext uri="{FF2B5EF4-FFF2-40B4-BE49-F238E27FC236}">
                <a16:creationId xmlns:a16="http://schemas.microsoft.com/office/drawing/2014/main" id="{928168C2-0029-E14D-ADBD-C4666DBF2869}"/>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8F22F188-3619-BE49-9F91-DE5CEC3C07C0}" type="slidenum">
              <a:rPr lang="en-US" altLang="en-US" sz="1400"/>
              <a:pPr>
                <a:spcBef>
                  <a:spcPct val="0"/>
                </a:spcBef>
                <a:buFontTx/>
                <a:buNone/>
              </a:pPr>
              <a:t>41</a:t>
            </a:fld>
            <a:endParaRPr lang="en-US" altLang="en-US" sz="1400" dirty="0"/>
          </a:p>
        </p:txBody>
      </p:sp>
      <p:grpSp>
        <p:nvGrpSpPr>
          <p:cNvPr id="85010" name="Group 18">
            <a:extLst>
              <a:ext uri="{FF2B5EF4-FFF2-40B4-BE49-F238E27FC236}">
                <a16:creationId xmlns:a16="http://schemas.microsoft.com/office/drawing/2014/main" id="{B2DD9D16-E7F1-194C-8B57-96CD42D19FDB}"/>
              </a:ext>
            </a:extLst>
          </p:cNvPr>
          <p:cNvGrpSpPr>
            <a:grpSpLocks/>
          </p:cNvGrpSpPr>
          <p:nvPr/>
        </p:nvGrpSpPr>
        <p:grpSpPr bwMode="auto">
          <a:xfrm>
            <a:off x="463550" y="446088"/>
            <a:ext cx="8229600" cy="5719762"/>
            <a:chOff x="292" y="281"/>
            <a:chExt cx="5184" cy="3603"/>
          </a:xfrm>
        </p:grpSpPr>
        <p:sp>
          <p:nvSpPr>
            <p:cNvPr id="84996" name="Rectangle 2">
              <a:extLst>
                <a:ext uri="{FF2B5EF4-FFF2-40B4-BE49-F238E27FC236}">
                  <a16:creationId xmlns:a16="http://schemas.microsoft.com/office/drawing/2014/main" id="{B2365350-BEFF-4B45-8A75-551585B9BD9F}"/>
                </a:ext>
              </a:extLst>
            </p:cNvPr>
            <p:cNvSpPr>
              <a:spLocks noChangeArrowheads="1"/>
            </p:cNvSpPr>
            <p:nvPr/>
          </p:nvSpPr>
          <p:spPr bwMode="auto">
            <a:xfrm>
              <a:off x="292"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Arrangement of Myofilaments</a:t>
              </a:r>
              <a:endParaRPr lang="en-US" altLang="en-US" sz="2800" dirty="0">
                <a:solidFill>
                  <a:schemeClr val="tx2"/>
                </a:solidFill>
              </a:endParaRPr>
            </a:p>
          </p:txBody>
        </p:sp>
        <p:sp>
          <p:nvSpPr>
            <p:cNvPr id="84997" name="Text Box 3">
              <a:extLst>
                <a:ext uri="{FF2B5EF4-FFF2-40B4-BE49-F238E27FC236}">
                  <a16:creationId xmlns:a16="http://schemas.microsoft.com/office/drawing/2014/main" id="{99266B49-0A04-4C45-8DB8-C2CCCC08D1BA}"/>
                </a:ext>
              </a:extLst>
            </p:cNvPr>
            <p:cNvSpPr txBox="1">
              <a:spLocks noChangeArrowheads="1"/>
            </p:cNvSpPr>
            <p:nvPr/>
          </p:nvSpPr>
          <p:spPr bwMode="auto">
            <a:xfrm>
              <a:off x="519" y="970"/>
              <a:ext cx="4711" cy="12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One thick filament is arranged with four thin filaments—each filament is a motor protein.</a:t>
              </a:r>
            </a:p>
            <a:p>
              <a:pPr eaLnBrk="1" hangingPunct="1">
                <a:lnSpc>
                  <a:spcPct val="85000"/>
                </a:lnSpc>
                <a:spcBef>
                  <a:spcPct val="0"/>
                </a:spcBef>
                <a:spcAft>
                  <a:spcPts val="900"/>
                </a:spcAft>
                <a:buSzPct val="80000"/>
              </a:pPr>
              <a:r>
                <a:rPr lang="en-US" altLang="en-US" sz="1800" dirty="0"/>
                <a:t>The thin and thick filaments overlap one another to a certain extent, depending on whether the muscle is relaxed, contracted, or stretched.</a:t>
              </a:r>
            </a:p>
            <a:p>
              <a:pPr eaLnBrk="1" hangingPunct="1">
                <a:lnSpc>
                  <a:spcPct val="85000"/>
                </a:lnSpc>
                <a:spcBef>
                  <a:spcPct val="0"/>
                </a:spcBef>
                <a:spcAft>
                  <a:spcPct val="50000"/>
                </a:spcAft>
                <a:buSzPct val="80000"/>
              </a:pPr>
              <a:r>
                <a:rPr lang="en-US" altLang="en-US" sz="1800" dirty="0"/>
                <a:t>The myofilaments do not extend the length of a myofibril but are in a short compartment known as a sarcomere, which is the functional unit of contraction.</a:t>
              </a:r>
            </a:p>
          </p:txBody>
        </p:sp>
        <p:grpSp>
          <p:nvGrpSpPr>
            <p:cNvPr id="84998" name="Group 31">
              <a:extLst>
                <a:ext uri="{FF2B5EF4-FFF2-40B4-BE49-F238E27FC236}">
                  <a16:creationId xmlns:a16="http://schemas.microsoft.com/office/drawing/2014/main" id="{8C48A16F-734C-0944-97BB-2A988D4B4970}"/>
                </a:ext>
              </a:extLst>
            </p:cNvPr>
            <p:cNvGrpSpPr>
              <a:grpSpLocks/>
            </p:cNvGrpSpPr>
            <p:nvPr/>
          </p:nvGrpSpPr>
          <p:grpSpPr bwMode="auto">
            <a:xfrm>
              <a:off x="582" y="3671"/>
              <a:ext cx="2994" cy="213"/>
              <a:chOff x="582" y="3671"/>
              <a:chExt cx="2994" cy="213"/>
            </a:xfrm>
          </p:grpSpPr>
          <p:grpSp>
            <p:nvGrpSpPr>
              <p:cNvPr id="84999" name="Group 32">
                <a:extLst>
                  <a:ext uri="{FF2B5EF4-FFF2-40B4-BE49-F238E27FC236}">
                    <a16:creationId xmlns:a16="http://schemas.microsoft.com/office/drawing/2014/main" id="{203C8CF8-B65D-1E43-8E6E-FE6FBF2AA693}"/>
                  </a:ext>
                </a:extLst>
              </p:cNvPr>
              <p:cNvGrpSpPr>
                <a:grpSpLocks/>
              </p:cNvGrpSpPr>
              <p:nvPr/>
            </p:nvGrpSpPr>
            <p:grpSpPr bwMode="auto">
              <a:xfrm>
                <a:off x="582" y="3671"/>
                <a:ext cx="1990" cy="213"/>
                <a:chOff x="582" y="3671"/>
                <a:chExt cx="1990" cy="213"/>
              </a:xfrm>
            </p:grpSpPr>
            <p:sp>
              <p:nvSpPr>
                <p:cNvPr id="85003" name="Rectangle 33">
                  <a:extLst>
                    <a:ext uri="{FF2B5EF4-FFF2-40B4-BE49-F238E27FC236}">
                      <a16:creationId xmlns:a16="http://schemas.microsoft.com/office/drawing/2014/main" id="{FD72AC9D-3A34-8847-B973-3354C15D71B3}"/>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85004" name="Rectangle 34">
                  <a:extLst>
                    <a:ext uri="{FF2B5EF4-FFF2-40B4-BE49-F238E27FC236}">
                      <a16:creationId xmlns:a16="http://schemas.microsoft.com/office/drawing/2014/main" id="{4DC058CE-6E33-7340-9E4A-5F8295E2B9E9}"/>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85005" name="Rectangle 35">
                  <a:extLst>
                    <a:ext uri="{FF2B5EF4-FFF2-40B4-BE49-F238E27FC236}">
                      <a16:creationId xmlns:a16="http://schemas.microsoft.com/office/drawing/2014/main" id="{2E0FFB38-8816-CA47-AA83-046C31DA0F9F}"/>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85006" name="Text Box 36">
                  <a:extLst>
                    <a:ext uri="{FF2B5EF4-FFF2-40B4-BE49-F238E27FC236}">
                      <a16:creationId xmlns:a16="http://schemas.microsoft.com/office/drawing/2014/main" id="{B393F8ED-3A8C-DD40-B576-5C4E3E7D86FC}"/>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298</a:t>
                  </a:r>
                  <a:endParaRPr lang="en-US" altLang="en-US" sz="1800" dirty="0">
                    <a:ea typeface="ＭＳ Ｐゴシック" panose="020B0600070205080204" pitchFamily="34" charset="-128"/>
                  </a:endParaRPr>
                </a:p>
              </p:txBody>
            </p:sp>
            <p:sp>
              <p:nvSpPr>
                <p:cNvPr id="85007" name="Text Box 37">
                  <a:extLst>
                    <a:ext uri="{FF2B5EF4-FFF2-40B4-BE49-F238E27FC236}">
                      <a16:creationId xmlns:a16="http://schemas.microsoft.com/office/drawing/2014/main" id="{2D9334BA-C31A-D44A-B6E4-3CFE57E542D0}"/>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334</a:t>
                  </a:r>
                  <a:endParaRPr lang="en-US" altLang="en-US" sz="1800" dirty="0">
                    <a:ea typeface="ＭＳ Ｐゴシック" panose="020B0600070205080204" pitchFamily="34" charset="-128"/>
                  </a:endParaRPr>
                </a:p>
              </p:txBody>
            </p:sp>
            <p:sp>
              <p:nvSpPr>
                <p:cNvPr id="85008" name="Text Box 38">
                  <a:extLst>
                    <a:ext uri="{FF2B5EF4-FFF2-40B4-BE49-F238E27FC236}">
                      <a16:creationId xmlns:a16="http://schemas.microsoft.com/office/drawing/2014/main" id="{2B303038-FC72-A04A-B57B-22E039941840}"/>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307</a:t>
                  </a:r>
                  <a:endParaRPr lang="en-US" altLang="en-US" sz="1800" dirty="0">
                    <a:ea typeface="ＭＳ Ｐゴシック" panose="020B0600070205080204" pitchFamily="34" charset="-128"/>
                  </a:endParaRPr>
                </a:p>
              </p:txBody>
            </p:sp>
          </p:grpSp>
          <p:grpSp>
            <p:nvGrpSpPr>
              <p:cNvPr id="85000" name="Group 39">
                <a:extLst>
                  <a:ext uri="{FF2B5EF4-FFF2-40B4-BE49-F238E27FC236}">
                    <a16:creationId xmlns:a16="http://schemas.microsoft.com/office/drawing/2014/main" id="{1361E81B-3D18-4545-81ED-031697320E3C}"/>
                  </a:ext>
                </a:extLst>
              </p:cNvPr>
              <p:cNvGrpSpPr>
                <a:grpSpLocks/>
              </p:cNvGrpSpPr>
              <p:nvPr/>
            </p:nvGrpSpPr>
            <p:grpSpPr bwMode="auto">
              <a:xfrm>
                <a:off x="2845" y="3671"/>
                <a:ext cx="731" cy="213"/>
                <a:chOff x="2845" y="3671"/>
                <a:chExt cx="731" cy="213"/>
              </a:xfrm>
            </p:grpSpPr>
            <p:sp>
              <p:nvSpPr>
                <p:cNvPr id="85001" name="Rectangle 40">
                  <a:extLst>
                    <a:ext uri="{FF2B5EF4-FFF2-40B4-BE49-F238E27FC236}">
                      <a16:creationId xmlns:a16="http://schemas.microsoft.com/office/drawing/2014/main" id="{A0810680-0990-3949-AF76-26E8EEEA0F96}"/>
                    </a:ext>
                  </a:extLst>
                </p:cNvPr>
                <p:cNvSpPr>
                  <a:spLocks noChangeArrowheads="1"/>
                </p:cNvSpPr>
                <p:nvPr/>
              </p:nvSpPr>
              <p:spPr bwMode="auto">
                <a:xfrm>
                  <a:off x="2845"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85002" name="Text Box 41">
                  <a:extLst>
                    <a:ext uri="{FF2B5EF4-FFF2-40B4-BE49-F238E27FC236}">
                      <a16:creationId xmlns:a16="http://schemas.microsoft.com/office/drawing/2014/main" id="{D576D294-BD3B-314C-90C4-2DD210670ADA}"/>
                    </a:ext>
                  </a:extLst>
                </p:cNvPr>
                <p:cNvSpPr txBox="1">
                  <a:spLocks noChangeArrowheads="1"/>
                </p:cNvSpPr>
                <p:nvPr/>
              </p:nvSpPr>
              <p:spPr bwMode="auto">
                <a:xfrm>
                  <a:off x="2891" y="3687"/>
                  <a:ext cx="642"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10.3</a:t>
                  </a:r>
                </a:p>
              </p:txBody>
            </p:sp>
          </p:grpSp>
        </p:grpSp>
      </p:grpSp>
    </p:spTree>
  </p:cSld>
  <p:clrMapOvr>
    <a:masterClrMapping/>
  </p:clrMapOvr>
  <p:transition spd="med"/>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lide Number Placeholder 5">
            <a:extLst>
              <a:ext uri="{FF2B5EF4-FFF2-40B4-BE49-F238E27FC236}">
                <a16:creationId xmlns:a16="http://schemas.microsoft.com/office/drawing/2014/main" id="{37DB9799-B5B8-754C-82DB-5AE70863024E}"/>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DFA6C17A-16C5-974F-A9FA-B4D35FF04474}" type="slidenum">
              <a:rPr lang="en-US" altLang="en-US" sz="1400"/>
              <a:pPr>
                <a:spcBef>
                  <a:spcPct val="0"/>
                </a:spcBef>
                <a:buFontTx/>
                <a:buNone/>
              </a:pPr>
              <a:t>42</a:t>
            </a:fld>
            <a:endParaRPr lang="en-US" altLang="en-US" sz="1400" dirty="0"/>
          </a:p>
        </p:txBody>
      </p:sp>
      <p:grpSp>
        <p:nvGrpSpPr>
          <p:cNvPr id="87043" name="Group 1051">
            <a:extLst>
              <a:ext uri="{FF2B5EF4-FFF2-40B4-BE49-F238E27FC236}">
                <a16:creationId xmlns:a16="http://schemas.microsoft.com/office/drawing/2014/main" id="{07DE28CD-BEA1-A64E-8D75-44364C5CE033}"/>
              </a:ext>
            </a:extLst>
          </p:cNvPr>
          <p:cNvGrpSpPr>
            <a:grpSpLocks/>
          </p:cNvGrpSpPr>
          <p:nvPr/>
        </p:nvGrpSpPr>
        <p:grpSpPr bwMode="auto">
          <a:xfrm>
            <a:off x="463550" y="446088"/>
            <a:ext cx="8229600" cy="5719762"/>
            <a:chOff x="292" y="281"/>
            <a:chExt cx="5184" cy="3603"/>
          </a:xfrm>
        </p:grpSpPr>
        <p:sp>
          <p:nvSpPr>
            <p:cNvPr id="87044" name="Rectangle 1027">
              <a:extLst>
                <a:ext uri="{FF2B5EF4-FFF2-40B4-BE49-F238E27FC236}">
                  <a16:creationId xmlns:a16="http://schemas.microsoft.com/office/drawing/2014/main" id="{3CA92DDB-4F6C-714E-A165-1B7416860A4A}"/>
                </a:ext>
              </a:extLst>
            </p:cNvPr>
            <p:cNvSpPr>
              <a:spLocks noChangeArrowheads="1"/>
            </p:cNvSpPr>
            <p:nvPr/>
          </p:nvSpPr>
          <p:spPr bwMode="auto">
            <a:xfrm>
              <a:off x="292"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Arrangement of Myofilaments </a:t>
              </a:r>
              <a:r>
                <a:rPr lang="en-US" altLang="en-US" sz="2200" dirty="0">
                  <a:solidFill>
                    <a:srgbClr val="333333"/>
                  </a:solidFill>
                </a:rPr>
                <a:t>(continued)</a:t>
              </a:r>
              <a:endParaRPr lang="en-US" altLang="en-US" sz="2800" dirty="0">
                <a:solidFill>
                  <a:schemeClr val="tx2"/>
                </a:solidFill>
              </a:endParaRPr>
            </a:p>
          </p:txBody>
        </p:sp>
        <p:sp>
          <p:nvSpPr>
            <p:cNvPr id="87045" name="Text Box 1028">
              <a:extLst>
                <a:ext uri="{FF2B5EF4-FFF2-40B4-BE49-F238E27FC236}">
                  <a16:creationId xmlns:a16="http://schemas.microsoft.com/office/drawing/2014/main" id="{AC3EA6FF-5ED0-A64B-99A4-2CBADB07B56F}"/>
                </a:ext>
              </a:extLst>
            </p:cNvPr>
            <p:cNvSpPr txBox="1">
              <a:spLocks noChangeArrowheads="1"/>
            </p:cNvSpPr>
            <p:nvPr/>
          </p:nvSpPr>
          <p:spPr bwMode="auto">
            <a:xfrm>
              <a:off x="519" y="970"/>
              <a:ext cx="4665" cy="7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Narrow regions of proteins called Z discs separate one sarcomere from the next.</a:t>
              </a:r>
            </a:p>
            <a:p>
              <a:pPr eaLnBrk="1" hangingPunct="1">
                <a:lnSpc>
                  <a:spcPct val="85000"/>
                </a:lnSpc>
                <a:spcBef>
                  <a:spcPct val="0"/>
                </a:spcBef>
                <a:spcAft>
                  <a:spcPct val="50000"/>
                </a:spcAft>
                <a:buSzPct val="80000"/>
              </a:pPr>
              <a:r>
                <a:rPr lang="en-US" altLang="en-US" sz="1800" dirty="0"/>
                <a:t>The Z discs, bands, zones, and lines within a sarcomere are shown in the electron micrograph in Figure 10.3.</a:t>
              </a:r>
            </a:p>
          </p:txBody>
        </p:sp>
        <p:grpSp>
          <p:nvGrpSpPr>
            <p:cNvPr id="87046" name="Group 1048">
              <a:extLst>
                <a:ext uri="{FF2B5EF4-FFF2-40B4-BE49-F238E27FC236}">
                  <a16:creationId xmlns:a16="http://schemas.microsoft.com/office/drawing/2014/main" id="{7EF1C865-2F45-6E48-8626-D0621B70D5EF}"/>
                </a:ext>
              </a:extLst>
            </p:cNvPr>
            <p:cNvGrpSpPr>
              <a:grpSpLocks/>
            </p:cNvGrpSpPr>
            <p:nvPr/>
          </p:nvGrpSpPr>
          <p:grpSpPr bwMode="auto">
            <a:xfrm>
              <a:off x="582" y="3671"/>
              <a:ext cx="2994" cy="213"/>
              <a:chOff x="582" y="3671"/>
              <a:chExt cx="2994" cy="213"/>
            </a:xfrm>
          </p:grpSpPr>
          <p:grpSp>
            <p:nvGrpSpPr>
              <p:cNvPr id="87047" name="Group 1037">
                <a:extLst>
                  <a:ext uri="{FF2B5EF4-FFF2-40B4-BE49-F238E27FC236}">
                    <a16:creationId xmlns:a16="http://schemas.microsoft.com/office/drawing/2014/main" id="{3A34FA85-44B4-1645-9DA8-56315669C76D}"/>
                  </a:ext>
                </a:extLst>
              </p:cNvPr>
              <p:cNvGrpSpPr>
                <a:grpSpLocks/>
              </p:cNvGrpSpPr>
              <p:nvPr/>
            </p:nvGrpSpPr>
            <p:grpSpPr bwMode="auto">
              <a:xfrm>
                <a:off x="582" y="3671"/>
                <a:ext cx="1990" cy="213"/>
                <a:chOff x="582" y="3671"/>
                <a:chExt cx="1990" cy="213"/>
              </a:xfrm>
            </p:grpSpPr>
            <p:sp>
              <p:nvSpPr>
                <p:cNvPr id="87051" name="Rectangle 1038">
                  <a:extLst>
                    <a:ext uri="{FF2B5EF4-FFF2-40B4-BE49-F238E27FC236}">
                      <a16:creationId xmlns:a16="http://schemas.microsoft.com/office/drawing/2014/main" id="{3F46DC50-852F-2D4B-854F-9D6F7D154BB3}"/>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87052" name="Rectangle 1039">
                  <a:extLst>
                    <a:ext uri="{FF2B5EF4-FFF2-40B4-BE49-F238E27FC236}">
                      <a16:creationId xmlns:a16="http://schemas.microsoft.com/office/drawing/2014/main" id="{EA5E93A6-0134-3249-9E91-30A38E17C2AC}"/>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87053" name="Rectangle 1040">
                  <a:extLst>
                    <a:ext uri="{FF2B5EF4-FFF2-40B4-BE49-F238E27FC236}">
                      <a16:creationId xmlns:a16="http://schemas.microsoft.com/office/drawing/2014/main" id="{CC6D4A18-A4CF-144B-A4B2-CDB461AE9F1B}"/>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87054" name="Text Box 1041">
                  <a:extLst>
                    <a:ext uri="{FF2B5EF4-FFF2-40B4-BE49-F238E27FC236}">
                      <a16:creationId xmlns:a16="http://schemas.microsoft.com/office/drawing/2014/main" id="{3E22BBE4-C95C-AE46-A7BB-7FA9FB283D32}"/>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298</a:t>
                  </a:r>
                  <a:endParaRPr lang="en-US" altLang="en-US" sz="1800" dirty="0">
                    <a:ea typeface="ＭＳ Ｐゴシック" panose="020B0600070205080204" pitchFamily="34" charset="-128"/>
                  </a:endParaRPr>
                </a:p>
              </p:txBody>
            </p:sp>
            <p:sp>
              <p:nvSpPr>
                <p:cNvPr id="87055" name="Text Box 1042">
                  <a:extLst>
                    <a:ext uri="{FF2B5EF4-FFF2-40B4-BE49-F238E27FC236}">
                      <a16:creationId xmlns:a16="http://schemas.microsoft.com/office/drawing/2014/main" id="{11FD793F-B6F2-2042-B967-BA735C79271D}"/>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334</a:t>
                  </a:r>
                  <a:endParaRPr lang="en-US" altLang="en-US" sz="1800" dirty="0">
                    <a:ea typeface="ＭＳ Ｐゴシック" panose="020B0600070205080204" pitchFamily="34" charset="-128"/>
                  </a:endParaRPr>
                </a:p>
              </p:txBody>
            </p:sp>
            <p:sp>
              <p:nvSpPr>
                <p:cNvPr id="87056" name="Text Box 1043">
                  <a:extLst>
                    <a:ext uri="{FF2B5EF4-FFF2-40B4-BE49-F238E27FC236}">
                      <a16:creationId xmlns:a16="http://schemas.microsoft.com/office/drawing/2014/main" id="{89A0BE4C-B6CE-FE4E-A089-B0E54AC6AEC2}"/>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308</a:t>
                  </a:r>
                  <a:endParaRPr lang="en-US" altLang="en-US" sz="1800" dirty="0">
                    <a:ea typeface="ＭＳ Ｐゴシック" panose="020B0600070205080204" pitchFamily="34" charset="-128"/>
                  </a:endParaRPr>
                </a:p>
              </p:txBody>
            </p:sp>
          </p:grpSp>
          <p:grpSp>
            <p:nvGrpSpPr>
              <p:cNvPr id="87048" name="Group 1047">
                <a:extLst>
                  <a:ext uri="{FF2B5EF4-FFF2-40B4-BE49-F238E27FC236}">
                    <a16:creationId xmlns:a16="http://schemas.microsoft.com/office/drawing/2014/main" id="{F93F174D-F25F-C148-945B-4CA0B3387009}"/>
                  </a:ext>
                </a:extLst>
              </p:cNvPr>
              <p:cNvGrpSpPr>
                <a:grpSpLocks/>
              </p:cNvGrpSpPr>
              <p:nvPr/>
            </p:nvGrpSpPr>
            <p:grpSpPr bwMode="auto">
              <a:xfrm>
                <a:off x="2845" y="3671"/>
                <a:ext cx="731" cy="213"/>
                <a:chOff x="2845" y="3671"/>
                <a:chExt cx="731" cy="213"/>
              </a:xfrm>
            </p:grpSpPr>
            <p:sp>
              <p:nvSpPr>
                <p:cNvPr id="87049" name="Rectangle 1045">
                  <a:extLst>
                    <a:ext uri="{FF2B5EF4-FFF2-40B4-BE49-F238E27FC236}">
                      <a16:creationId xmlns:a16="http://schemas.microsoft.com/office/drawing/2014/main" id="{E5DF6985-5736-0D42-AA68-88AAEBCC0C7B}"/>
                    </a:ext>
                  </a:extLst>
                </p:cNvPr>
                <p:cNvSpPr>
                  <a:spLocks noChangeArrowheads="1"/>
                </p:cNvSpPr>
                <p:nvPr/>
              </p:nvSpPr>
              <p:spPr bwMode="auto">
                <a:xfrm>
                  <a:off x="2845"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87050" name="Text Box 1046">
                  <a:extLst>
                    <a:ext uri="{FF2B5EF4-FFF2-40B4-BE49-F238E27FC236}">
                      <a16:creationId xmlns:a16="http://schemas.microsoft.com/office/drawing/2014/main" id="{088F0F83-9570-384D-960D-914965E32C4B}"/>
                    </a:ext>
                  </a:extLst>
                </p:cNvPr>
                <p:cNvSpPr txBox="1">
                  <a:spLocks noChangeArrowheads="1"/>
                </p:cNvSpPr>
                <p:nvPr/>
              </p:nvSpPr>
              <p:spPr bwMode="auto">
                <a:xfrm>
                  <a:off x="2907" y="3687"/>
                  <a:ext cx="607"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Table 10.1</a:t>
                  </a:r>
                </a:p>
              </p:txBody>
            </p:sp>
          </p:grpSp>
        </p:grpSp>
      </p:grpSp>
    </p:spTree>
  </p:cSld>
  <p:clrMapOvr>
    <a:masterClrMapping/>
  </p:clrMapOvr>
  <p:transition spd="med"/>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Number Placeholder 5">
            <a:extLst>
              <a:ext uri="{FF2B5EF4-FFF2-40B4-BE49-F238E27FC236}">
                <a16:creationId xmlns:a16="http://schemas.microsoft.com/office/drawing/2014/main" id="{A5E5CE3C-4917-7C4A-B101-A6074D674500}"/>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341850D9-79F5-1141-8E3F-D6C6FE4BE223}" type="slidenum">
              <a:rPr lang="en-US" altLang="en-US" sz="1400"/>
              <a:pPr>
                <a:spcBef>
                  <a:spcPct val="0"/>
                </a:spcBef>
                <a:buFontTx/>
                <a:buNone/>
              </a:pPr>
              <a:t>43</a:t>
            </a:fld>
            <a:endParaRPr lang="en-US" altLang="en-US" sz="1400" dirty="0"/>
          </a:p>
        </p:txBody>
      </p:sp>
      <p:grpSp>
        <p:nvGrpSpPr>
          <p:cNvPr id="89093" name="Group 1043">
            <a:extLst>
              <a:ext uri="{FF2B5EF4-FFF2-40B4-BE49-F238E27FC236}">
                <a16:creationId xmlns:a16="http://schemas.microsoft.com/office/drawing/2014/main" id="{0837DD71-8CCC-E842-AA4A-3244F4231377}"/>
              </a:ext>
            </a:extLst>
          </p:cNvPr>
          <p:cNvGrpSpPr>
            <a:grpSpLocks/>
          </p:cNvGrpSpPr>
          <p:nvPr/>
        </p:nvGrpSpPr>
        <p:grpSpPr bwMode="auto">
          <a:xfrm>
            <a:off x="1320805" y="1585913"/>
            <a:ext cx="6602416" cy="3465513"/>
            <a:chOff x="832" y="999"/>
            <a:chExt cx="4159" cy="2183"/>
          </a:xfrm>
        </p:grpSpPr>
        <p:grpSp>
          <p:nvGrpSpPr>
            <p:cNvPr id="89094" name="Group 1038">
              <a:extLst>
                <a:ext uri="{FF2B5EF4-FFF2-40B4-BE49-F238E27FC236}">
                  <a16:creationId xmlns:a16="http://schemas.microsoft.com/office/drawing/2014/main" id="{CC888031-0CA5-8B4A-8CBF-3C825A5E6EAA}"/>
                </a:ext>
              </a:extLst>
            </p:cNvPr>
            <p:cNvGrpSpPr>
              <a:grpSpLocks/>
            </p:cNvGrpSpPr>
            <p:nvPr/>
          </p:nvGrpSpPr>
          <p:grpSpPr bwMode="auto">
            <a:xfrm>
              <a:off x="832" y="999"/>
              <a:ext cx="4159" cy="1116"/>
              <a:chOff x="832" y="1583"/>
              <a:chExt cx="4159" cy="1116"/>
            </a:xfrm>
          </p:grpSpPr>
          <p:pic>
            <p:nvPicPr>
              <p:cNvPr id="89096" name="Picture 1036" descr="MuscleL1">
                <a:extLst>
                  <a:ext uri="{FF2B5EF4-FFF2-40B4-BE49-F238E27FC236}">
                    <a16:creationId xmlns:a16="http://schemas.microsoft.com/office/drawing/2014/main" id="{3F41D7B5-8B7D-D542-BAE0-EBDA92AB892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2" y="1583"/>
                <a:ext cx="4099" cy="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9097" name="Text Box 1037">
                <a:extLst>
                  <a:ext uri="{FF2B5EF4-FFF2-40B4-BE49-F238E27FC236}">
                    <a16:creationId xmlns:a16="http://schemas.microsoft.com/office/drawing/2014/main" id="{AD4268A7-C6B4-7C4F-B9D1-A4D58BE42B5A}"/>
                  </a:ext>
                </a:extLst>
              </p:cNvPr>
              <p:cNvSpPr txBox="1">
                <a:spLocks noChangeArrowheads="1"/>
              </p:cNvSpPr>
              <p:nvPr/>
            </p:nvSpPr>
            <p:spPr bwMode="auto">
              <a:xfrm>
                <a:off x="3943" y="2534"/>
                <a:ext cx="1048"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dirty="0"/>
                  <a:t>https://www.ks.uiuc.edu</a:t>
                </a:r>
              </a:p>
            </p:txBody>
          </p:sp>
        </p:grpSp>
        <p:sp>
          <p:nvSpPr>
            <p:cNvPr id="89095" name="Text Box 1042">
              <a:extLst>
                <a:ext uri="{FF2B5EF4-FFF2-40B4-BE49-F238E27FC236}">
                  <a16:creationId xmlns:a16="http://schemas.microsoft.com/office/drawing/2014/main" id="{D338DDEA-8BA1-5E47-89FD-074A712850D5}"/>
                </a:ext>
              </a:extLst>
            </p:cNvPr>
            <p:cNvSpPr txBox="1">
              <a:spLocks noChangeArrowheads="1"/>
            </p:cNvSpPr>
            <p:nvPr/>
          </p:nvSpPr>
          <p:spPr bwMode="auto">
            <a:xfrm>
              <a:off x="1087" y="2154"/>
              <a:ext cx="3578" cy="10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860"/>
                </a:lnSpc>
                <a:spcBef>
                  <a:spcPct val="0"/>
                </a:spcBef>
                <a:buFontTx/>
                <a:buNone/>
              </a:pPr>
              <a:r>
                <a:rPr lang="en-US" altLang="en-US" sz="1800" dirty="0">
                  <a:solidFill>
                    <a:srgbClr val="000080"/>
                  </a:solidFill>
                </a:rPr>
                <a:t>T</a:t>
              </a:r>
              <a:r>
                <a:rPr lang="en-US" altLang="en-US" sz="1800" dirty="0">
                  <a:solidFill>
                    <a:srgbClr val="011893"/>
                  </a:solidFill>
                </a:rPr>
                <a:t>ransmission electron micrograph—note that each sarcomere within a muscle fiber (and there are many) contains thin and thick filaments.</a:t>
              </a:r>
            </a:p>
            <a:p>
              <a:pPr algn="ctr" eaLnBrk="1" hangingPunct="1">
                <a:lnSpc>
                  <a:spcPts val="1860"/>
                </a:lnSpc>
                <a:spcBef>
                  <a:spcPts val="600"/>
                </a:spcBef>
                <a:buFontTx/>
                <a:buNone/>
              </a:pPr>
              <a:r>
                <a:rPr lang="en-US" altLang="en-US" sz="1800" dirty="0">
                  <a:solidFill>
                    <a:srgbClr val="011893"/>
                  </a:solidFill>
                </a:rPr>
                <a:t>The lines and bands are what give skeletal muscle and cardiac muscle their striated (striped) appearances.</a:t>
              </a:r>
            </a:p>
          </p:txBody>
        </p:sp>
      </p:grpSp>
      <p:sp>
        <p:nvSpPr>
          <p:cNvPr id="10" name="Rectangle 2">
            <a:extLst>
              <a:ext uri="{FF2B5EF4-FFF2-40B4-BE49-F238E27FC236}">
                <a16:creationId xmlns:a16="http://schemas.microsoft.com/office/drawing/2014/main" id="{B3099706-CD78-C94E-9E47-95FE3FBC15E7}"/>
              </a:ext>
            </a:extLst>
          </p:cNvPr>
          <p:cNvSpPr>
            <a:spLocks noChangeArrowheads="1"/>
          </p:cNvSpPr>
          <p:nvPr/>
        </p:nvSpPr>
        <p:spPr bwMode="auto">
          <a:xfrm>
            <a:off x="463550" y="44608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Discs, Bands, Zones, and Lines</a:t>
            </a:r>
            <a:endParaRPr lang="en-US" altLang="en-US" sz="2800" dirty="0">
              <a:solidFill>
                <a:schemeClr val="tx2"/>
              </a:solidFill>
            </a:endParaRPr>
          </a:p>
        </p:txBody>
      </p:sp>
    </p:spTree>
  </p:cSld>
  <p:clrMapOvr>
    <a:masterClrMapping/>
  </p:clrMapOvr>
  <p:transition spd="med"/>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Number Placeholder 5">
            <a:extLst>
              <a:ext uri="{FF2B5EF4-FFF2-40B4-BE49-F238E27FC236}">
                <a16:creationId xmlns:a16="http://schemas.microsoft.com/office/drawing/2014/main" id="{A2A885E4-944B-044F-9E2A-0C6D86668AAE}"/>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2166E207-E1C1-C646-A383-8B8CEFAE0E48}" type="slidenum">
              <a:rPr lang="en-US" altLang="en-US" sz="1400"/>
              <a:pPr>
                <a:spcBef>
                  <a:spcPct val="0"/>
                </a:spcBef>
                <a:buFontTx/>
                <a:buNone/>
              </a:pPr>
              <a:t>44</a:t>
            </a:fld>
            <a:endParaRPr lang="en-US" altLang="en-US" sz="1400" dirty="0"/>
          </a:p>
        </p:txBody>
      </p:sp>
      <p:grpSp>
        <p:nvGrpSpPr>
          <p:cNvPr id="91139" name="Group 54">
            <a:extLst>
              <a:ext uri="{FF2B5EF4-FFF2-40B4-BE49-F238E27FC236}">
                <a16:creationId xmlns:a16="http://schemas.microsoft.com/office/drawing/2014/main" id="{172315D6-AED4-3D43-B542-0EED92AC1D25}"/>
              </a:ext>
            </a:extLst>
          </p:cNvPr>
          <p:cNvGrpSpPr>
            <a:grpSpLocks/>
          </p:cNvGrpSpPr>
          <p:nvPr/>
        </p:nvGrpSpPr>
        <p:grpSpPr bwMode="auto">
          <a:xfrm>
            <a:off x="463550" y="446088"/>
            <a:ext cx="8229600" cy="5719762"/>
            <a:chOff x="292" y="281"/>
            <a:chExt cx="5184" cy="3603"/>
          </a:xfrm>
        </p:grpSpPr>
        <p:sp>
          <p:nvSpPr>
            <p:cNvPr id="91140" name="Rectangle 2">
              <a:extLst>
                <a:ext uri="{FF2B5EF4-FFF2-40B4-BE49-F238E27FC236}">
                  <a16:creationId xmlns:a16="http://schemas.microsoft.com/office/drawing/2014/main" id="{59C6CF95-9984-E544-8C05-3D696293DFE4}"/>
                </a:ext>
              </a:extLst>
            </p:cNvPr>
            <p:cNvSpPr>
              <a:spLocks noChangeArrowheads="1"/>
            </p:cNvSpPr>
            <p:nvPr/>
          </p:nvSpPr>
          <p:spPr bwMode="auto">
            <a:xfrm>
              <a:off x="292"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Z Disc, A Band, and I Band</a:t>
              </a:r>
              <a:endParaRPr lang="en-US" altLang="en-US" sz="2800" dirty="0">
                <a:solidFill>
                  <a:schemeClr val="tx2"/>
                </a:solidFill>
              </a:endParaRPr>
            </a:p>
          </p:txBody>
        </p:sp>
        <p:sp>
          <p:nvSpPr>
            <p:cNvPr id="91141" name="Text Box 3">
              <a:extLst>
                <a:ext uri="{FF2B5EF4-FFF2-40B4-BE49-F238E27FC236}">
                  <a16:creationId xmlns:a16="http://schemas.microsoft.com/office/drawing/2014/main" id="{F2388432-473C-B249-8AB6-7A1755AD7571}"/>
                </a:ext>
              </a:extLst>
            </p:cNvPr>
            <p:cNvSpPr txBox="1">
              <a:spLocks noChangeArrowheads="1"/>
            </p:cNvSpPr>
            <p:nvPr/>
          </p:nvSpPr>
          <p:spPr bwMode="auto">
            <a:xfrm>
              <a:off x="519" y="970"/>
              <a:ext cx="4760" cy="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Z disc—narrow plates of dense protein that separate the two ends of adjacent sarcomeres.</a:t>
              </a:r>
            </a:p>
            <a:p>
              <a:pPr eaLnBrk="1" hangingPunct="1">
                <a:lnSpc>
                  <a:spcPct val="85000"/>
                </a:lnSpc>
                <a:spcBef>
                  <a:spcPct val="0"/>
                </a:spcBef>
                <a:spcAft>
                  <a:spcPts val="900"/>
                </a:spcAft>
                <a:buSzPct val="80000"/>
              </a:pPr>
              <a:r>
                <a:rPr lang="en-US" altLang="en-US" sz="1800" dirty="0"/>
                <a:t>A band—dark, middle portion of sarcomeres where the thin filaments overlap the thick elements.</a:t>
              </a:r>
            </a:p>
            <a:p>
              <a:pPr eaLnBrk="1" hangingPunct="1">
                <a:lnSpc>
                  <a:spcPct val="85000"/>
                </a:lnSpc>
                <a:spcBef>
                  <a:spcPct val="0"/>
                </a:spcBef>
                <a:spcAft>
                  <a:spcPct val="50000"/>
                </a:spcAft>
                <a:buSzPct val="80000"/>
              </a:pPr>
              <a:r>
                <a:rPr lang="en-US" altLang="en-US" sz="1800" dirty="0"/>
                <a:t>I band—lighter portion of sarcomeres that contain thin filaments but no thick filaments.</a:t>
              </a:r>
            </a:p>
          </p:txBody>
        </p:sp>
        <p:grpSp>
          <p:nvGrpSpPr>
            <p:cNvPr id="91142" name="Group 43">
              <a:extLst>
                <a:ext uri="{FF2B5EF4-FFF2-40B4-BE49-F238E27FC236}">
                  <a16:creationId xmlns:a16="http://schemas.microsoft.com/office/drawing/2014/main" id="{44E0104C-7EA7-3841-A1D1-23066BAAB5B0}"/>
                </a:ext>
              </a:extLst>
            </p:cNvPr>
            <p:cNvGrpSpPr>
              <a:grpSpLocks/>
            </p:cNvGrpSpPr>
            <p:nvPr/>
          </p:nvGrpSpPr>
          <p:grpSpPr bwMode="auto">
            <a:xfrm>
              <a:off x="582" y="3671"/>
              <a:ext cx="2994" cy="213"/>
              <a:chOff x="582" y="3671"/>
              <a:chExt cx="2994" cy="213"/>
            </a:xfrm>
          </p:grpSpPr>
          <p:grpSp>
            <p:nvGrpSpPr>
              <p:cNvPr id="91143" name="Group 44">
                <a:extLst>
                  <a:ext uri="{FF2B5EF4-FFF2-40B4-BE49-F238E27FC236}">
                    <a16:creationId xmlns:a16="http://schemas.microsoft.com/office/drawing/2014/main" id="{078B27CB-33E7-0345-AB80-26E23E503355}"/>
                  </a:ext>
                </a:extLst>
              </p:cNvPr>
              <p:cNvGrpSpPr>
                <a:grpSpLocks/>
              </p:cNvGrpSpPr>
              <p:nvPr/>
            </p:nvGrpSpPr>
            <p:grpSpPr bwMode="auto">
              <a:xfrm>
                <a:off x="582" y="3671"/>
                <a:ext cx="1990" cy="213"/>
                <a:chOff x="582" y="3671"/>
                <a:chExt cx="1990" cy="213"/>
              </a:xfrm>
            </p:grpSpPr>
            <p:sp>
              <p:nvSpPr>
                <p:cNvPr id="91147" name="Rectangle 45">
                  <a:extLst>
                    <a:ext uri="{FF2B5EF4-FFF2-40B4-BE49-F238E27FC236}">
                      <a16:creationId xmlns:a16="http://schemas.microsoft.com/office/drawing/2014/main" id="{35834728-D2BE-0F48-9AD9-FFE171AAFCDC}"/>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91148" name="Rectangle 46">
                  <a:extLst>
                    <a:ext uri="{FF2B5EF4-FFF2-40B4-BE49-F238E27FC236}">
                      <a16:creationId xmlns:a16="http://schemas.microsoft.com/office/drawing/2014/main" id="{B309B162-1588-1944-BBC8-5FB592494FBD}"/>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91149" name="Rectangle 47">
                  <a:extLst>
                    <a:ext uri="{FF2B5EF4-FFF2-40B4-BE49-F238E27FC236}">
                      <a16:creationId xmlns:a16="http://schemas.microsoft.com/office/drawing/2014/main" id="{99E4AD27-817C-0142-A052-1AC651540993}"/>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91150" name="Text Box 48">
                  <a:extLst>
                    <a:ext uri="{FF2B5EF4-FFF2-40B4-BE49-F238E27FC236}">
                      <a16:creationId xmlns:a16="http://schemas.microsoft.com/office/drawing/2014/main" id="{F711F37B-B662-224C-9F63-5D47FA3A5E53}"/>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298</a:t>
                  </a:r>
                  <a:endParaRPr lang="en-US" altLang="en-US" sz="1800" dirty="0">
                    <a:ea typeface="ＭＳ Ｐゴシック" panose="020B0600070205080204" pitchFamily="34" charset="-128"/>
                  </a:endParaRPr>
                </a:p>
              </p:txBody>
            </p:sp>
            <p:sp>
              <p:nvSpPr>
                <p:cNvPr id="91151" name="Text Box 49">
                  <a:extLst>
                    <a:ext uri="{FF2B5EF4-FFF2-40B4-BE49-F238E27FC236}">
                      <a16:creationId xmlns:a16="http://schemas.microsoft.com/office/drawing/2014/main" id="{2EED3ADB-00DD-5D48-9FDC-B2609332BAA3}"/>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334</a:t>
                  </a:r>
                  <a:endParaRPr lang="en-US" altLang="en-US" sz="1800" dirty="0">
                    <a:ea typeface="ＭＳ Ｐゴシック" panose="020B0600070205080204" pitchFamily="34" charset="-128"/>
                  </a:endParaRPr>
                </a:p>
              </p:txBody>
            </p:sp>
            <p:sp>
              <p:nvSpPr>
                <p:cNvPr id="91152" name="Text Box 50">
                  <a:extLst>
                    <a:ext uri="{FF2B5EF4-FFF2-40B4-BE49-F238E27FC236}">
                      <a16:creationId xmlns:a16="http://schemas.microsoft.com/office/drawing/2014/main" id="{A7C34ABB-9860-9B46-A324-700E53868A9E}"/>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308</a:t>
                  </a:r>
                  <a:endParaRPr lang="en-US" altLang="en-US" sz="1800" dirty="0">
                    <a:ea typeface="ＭＳ Ｐゴシック" panose="020B0600070205080204" pitchFamily="34" charset="-128"/>
                  </a:endParaRPr>
                </a:p>
              </p:txBody>
            </p:sp>
          </p:grpSp>
          <p:grpSp>
            <p:nvGrpSpPr>
              <p:cNvPr id="91144" name="Group 51">
                <a:extLst>
                  <a:ext uri="{FF2B5EF4-FFF2-40B4-BE49-F238E27FC236}">
                    <a16:creationId xmlns:a16="http://schemas.microsoft.com/office/drawing/2014/main" id="{66AF40F7-D1EF-724B-A44C-FEDAA85CB7DE}"/>
                  </a:ext>
                </a:extLst>
              </p:cNvPr>
              <p:cNvGrpSpPr>
                <a:grpSpLocks/>
              </p:cNvGrpSpPr>
              <p:nvPr/>
            </p:nvGrpSpPr>
            <p:grpSpPr bwMode="auto">
              <a:xfrm>
                <a:off x="2845" y="3671"/>
                <a:ext cx="731" cy="213"/>
                <a:chOff x="2845" y="3671"/>
                <a:chExt cx="731" cy="213"/>
              </a:xfrm>
            </p:grpSpPr>
            <p:sp>
              <p:nvSpPr>
                <p:cNvPr id="91145" name="Rectangle 52">
                  <a:extLst>
                    <a:ext uri="{FF2B5EF4-FFF2-40B4-BE49-F238E27FC236}">
                      <a16:creationId xmlns:a16="http://schemas.microsoft.com/office/drawing/2014/main" id="{30EAEDCD-1953-4340-A12D-155D289BB3E3}"/>
                    </a:ext>
                  </a:extLst>
                </p:cNvPr>
                <p:cNvSpPr>
                  <a:spLocks noChangeArrowheads="1"/>
                </p:cNvSpPr>
                <p:nvPr/>
              </p:nvSpPr>
              <p:spPr bwMode="auto">
                <a:xfrm>
                  <a:off x="2845"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91146" name="Text Box 53">
                  <a:extLst>
                    <a:ext uri="{FF2B5EF4-FFF2-40B4-BE49-F238E27FC236}">
                      <a16:creationId xmlns:a16="http://schemas.microsoft.com/office/drawing/2014/main" id="{739B18FE-D463-A449-8BD6-E424E606E1B5}"/>
                    </a:ext>
                  </a:extLst>
                </p:cNvPr>
                <p:cNvSpPr txBox="1">
                  <a:spLocks noChangeArrowheads="1"/>
                </p:cNvSpPr>
                <p:nvPr/>
              </p:nvSpPr>
              <p:spPr bwMode="auto">
                <a:xfrm>
                  <a:off x="2907" y="3687"/>
                  <a:ext cx="607"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Table 10.1</a:t>
                  </a:r>
                </a:p>
              </p:txBody>
            </p:sp>
          </p:grpSp>
        </p:grpSp>
      </p:grpSp>
    </p:spTree>
  </p:cSld>
  <p:clrMapOvr>
    <a:masterClrMapping/>
  </p:clrMapOvr>
  <p:transition spd="med"/>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Number Placeholder 5">
            <a:extLst>
              <a:ext uri="{FF2B5EF4-FFF2-40B4-BE49-F238E27FC236}">
                <a16:creationId xmlns:a16="http://schemas.microsoft.com/office/drawing/2014/main" id="{0DDEA522-A1BA-0240-BA4E-F868F6490850}"/>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97C81B55-9AC3-1746-931D-DB8CFE0B06BC}" type="slidenum">
              <a:rPr lang="en-US" altLang="en-US" sz="1400"/>
              <a:pPr>
                <a:spcBef>
                  <a:spcPct val="0"/>
                </a:spcBef>
                <a:buFontTx/>
                <a:buNone/>
              </a:pPr>
              <a:t>45</a:t>
            </a:fld>
            <a:endParaRPr lang="en-US" altLang="en-US" sz="1400" dirty="0"/>
          </a:p>
        </p:txBody>
      </p:sp>
      <p:grpSp>
        <p:nvGrpSpPr>
          <p:cNvPr id="93187" name="Group 2">
            <a:extLst>
              <a:ext uri="{FF2B5EF4-FFF2-40B4-BE49-F238E27FC236}">
                <a16:creationId xmlns:a16="http://schemas.microsoft.com/office/drawing/2014/main" id="{6B9FA1BB-3852-314E-B962-9210749F6365}"/>
              </a:ext>
            </a:extLst>
          </p:cNvPr>
          <p:cNvGrpSpPr>
            <a:grpSpLocks/>
          </p:cNvGrpSpPr>
          <p:nvPr/>
        </p:nvGrpSpPr>
        <p:grpSpPr bwMode="auto">
          <a:xfrm>
            <a:off x="463550" y="446088"/>
            <a:ext cx="8229600" cy="5719762"/>
            <a:chOff x="292" y="281"/>
            <a:chExt cx="5184" cy="3603"/>
          </a:xfrm>
        </p:grpSpPr>
        <p:sp>
          <p:nvSpPr>
            <p:cNvPr id="93188" name="Rectangle 3">
              <a:extLst>
                <a:ext uri="{FF2B5EF4-FFF2-40B4-BE49-F238E27FC236}">
                  <a16:creationId xmlns:a16="http://schemas.microsoft.com/office/drawing/2014/main" id="{30CE21AF-FC03-CA4B-AB63-0FABB60E3C49}"/>
                </a:ext>
              </a:extLst>
            </p:cNvPr>
            <p:cNvSpPr>
              <a:spLocks noChangeArrowheads="1"/>
            </p:cNvSpPr>
            <p:nvPr/>
          </p:nvSpPr>
          <p:spPr bwMode="auto">
            <a:xfrm>
              <a:off x="292"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H Zone and M Line</a:t>
              </a:r>
              <a:endParaRPr lang="en-US" altLang="en-US" sz="2800" dirty="0">
                <a:solidFill>
                  <a:schemeClr val="tx2"/>
                </a:solidFill>
              </a:endParaRPr>
            </a:p>
          </p:txBody>
        </p:sp>
        <p:sp>
          <p:nvSpPr>
            <p:cNvPr id="93189" name="Text Box 4">
              <a:extLst>
                <a:ext uri="{FF2B5EF4-FFF2-40B4-BE49-F238E27FC236}">
                  <a16:creationId xmlns:a16="http://schemas.microsoft.com/office/drawing/2014/main" id="{2F89FEB7-EB60-404D-9D3E-886AFBFB9684}"/>
                </a:ext>
              </a:extLst>
            </p:cNvPr>
            <p:cNvSpPr txBox="1">
              <a:spLocks noChangeArrowheads="1"/>
            </p:cNvSpPr>
            <p:nvPr/>
          </p:nvSpPr>
          <p:spPr bwMode="auto">
            <a:xfrm>
              <a:off x="519" y="970"/>
              <a:ext cx="4775" cy="9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buFont typeface="Times" pitchFamily="2" charset="0"/>
                <a:buChar char="•"/>
              </a:pPr>
              <a:r>
                <a:rPr lang="en-US" altLang="en-US" sz="1800" dirty="0"/>
                <a:t>H zone—light, narrow region at the midline of the sarcomeres that contains thick filaments but no thin filaments.</a:t>
              </a:r>
            </a:p>
            <a:p>
              <a:pPr eaLnBrk="1" hangingPunct="1">
                <a:lnSpc>
                  <a:spcPct val="85000"/>
                </a:lnSpc>
                <a:spcBef>
                  <a:spcPct val="0"/>
                </a:spcBef>
                <a:spcAft>
                  <a:spcPct val="50000"/>
                </a:spcAft>
                <a:buSzPct val="80000"/>
              </a:pPr>
              <a:r>
                <a:rPr lang="en-US" altLang="en-US" sz="1800" dirty="0"/>
                <a:t>M line—dark, narrow region in the center of the H zone that contains proteins to maintain the position of the thick filaments at the center of the sarcomeres.</a:t>
              </a:r>
            </a:p>
          </p:txBody>
        </p:sp>
        <p:grpSp>
          <p:nvGrpSpPr>
            <p:cNvPr id="93190" name="Group 5">
              <a:extLst>
                <a:ext uri="{FF2B5EF4-FFF2-40B4-BE49-F238E27FC236}">
                  <a16:creationId xmlns:a16="http://schemas.microsoft.com/office/drawing/2014/main" id="{FD431A64-C529-5A42-B646-48120FB200A2}"/>
                </a:ext>
              </a:extLst>
            </p:cNvPr>
            <p:cNvGrpSpPr>
              <a:grpSpLocks/>
            </p:cNvGrpSpPr>
            <p:nvPr/>
          </p:nvGrpSpPr>
          <p:grpSpPr bwMode="auto">
            <a:xfrm>
              <a:off x="582" y="3671"/>
              <a:ext cx="2994" cy="213"/>
              <a:chOff x="582" y="3671"/>
              <a:chExt cx="2994" cy="213"/>
            </a:xfrm>
          </p:grpSpPr>
          <p:grpSp>
            <p:nvGrpSpPr>
              <p:cNvPr id="93191" name="Group 6">
                <a:extLst>
                  <a:ext uri="{FF2B5EF4-FFF2-40B4-BE49-F238E27FC236}">
                    <a16:creationId xmlns:a16="http://schemas.microsoft.com/office/drawing/2014/main" id="{F0DB0056-27B1-894B-9287-2EED48E4A4F1}"/>
                  </a:ext>
                </a:extLst>
              </p:cNvPr>
              <p:cNvGrpSpPr>
                <a:grpSpLocks/>
              </p:cNvGrpSpPr>
              <p:nvPr/>
            </p:nvGrpSpPr>
            <p:grpSpPr bwMode="auto">
              <a:xfrm>
                <a:off x="582" y="3671"/>
                <a:ext cx="1990" cy="213"/>
                <a:chOff x="582" y="3671"/>
                <a:chExt cx="1990" cy="213"/>
              </a:xfrm>
            </p:grpSpPr>
            <p:sp>
              <p:nvSpPr>
                <p:cNvPr id="93195" name="Rectangle 7">
                  <a:extLst>
                    <a:ext uri="{FF2B5EF4-FFF2-40B4-BE49-F238E27FC236}">
                      <a16:creationId xmlns:a16="http://schemas.microsoft.com/office/drawing/2014/main" id="{EAB17388-FF42-C84E-B846-632E97FD090A}"/>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93196" name="Rectangle 8">
                  <a:extLst>
                    <a:ext uri="{FF2B5EF4-FFF2-40B4-BE49-F238E27FC236}">
                      <a16:creationId xmlns:a16="http://schemas.microsoft.com/office/drawing/2014/main" id="{BCC1A0C0-1B99-E845-A8A1-9BFB90AEF3C6}"/>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93197" name="Rectangle 9">
                  <a:extLst>
                    <a:ext uri="{FF2B5EF4-FFF2-40B4-BE49-F238E27FC236}">
                      <a16:creationId xmlns:a16="http://schemas.microsoft.com/office/drawing/2014/main" id="{AD996EC2-B7D3-4340-A842-A7DE686AF0A3}"/>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93198" name="Text Box 10">
                  <a:extLst>
                    <a:ext uri="{FF2B5EF4-FFF2-40B4-BE49-F238E27FC236}">
                      <a16:creationId xmlns:a16="http://schemas.microsoft.com/office/drawing/2014/main" id="{70C6B8EA-8819-6248-B11A-83BDA2DB9D75}"/>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298</a:t>
                  </a:r>
                  <a:endParaRPr lang="en-US" altLang="en-US" sz="1800" dirty="0">
                    <a:ea typeface="ＭＳ Ｐゴシック" panose="020B0600070205080204" pitchFamily="34" charset="-128"/>
                  </a:endParaRPr>
                </a:p>
              </p:txBody>
            </p:sp>
            <p:sp>
              <p:nvSpPr>
                <p:cNvPr id="93199" name="Text Box 11">
                  <a:extLst>
                    <a:ext uri="{FF2B5EF4-FFF2-40B4-BE49-F238E27FC236}">
                      <a16:creationId xmlns:a16="http://schemas.microsoft.com/office/drawing/2014/main" id="{F8565691-43C3-E846-A081-8222FC37FD33}"/>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334</a:t>
                  </a:r>
                  <a:endParaRPr lang="en-US" altLang="en-US" sz="1800" dirty="0">
                    <a:ea typeface="ＭＳ Ｐゴシック" panose="020B0600070205080204" pitchFamily="34" charset="-128"/>
                  </a:endParaRPr>
                </a:p>
              </p:txBody>
            </p:sp>
            <p:sp>
              <p:nvSpPr>
                <p:cNvPr id="93200" name="Text Box 12">
                  <a:extLst>
                    <a:ext uri="{FF2B5EF4-FFF2-40B4-BE49-F238E27FC236}">
                      <a16:creationId xmlns:a16="http://schemas.microsoft.com/office/drawing/2014/main" id="{83B665B5-55EC-FF4E-A3F6-45D1D210CF87}"/>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308</a:t>
                  </a:r>
                  <a:endParaRPr lang="en-US" altLang="en-US" sz="1800" dirty="0">
                    <a:ea typeface="ＭＳ Ｐゴシック" panose="020B0600070205080204" pitchFamily="34" charset="-128"/>
                  </a:endParaRPr>
                </a:p>
              </p:txBody>
            </p:sp>
          </p:grpSp>
          <p:grpSp>
            <p:nvGrpSpPr>
              <p:cNvPr id="93192" name="Group 13">
                <a:extLst>
                  <a:ext uri="{FF2B5EF4-FFF2-40B4-BE49-F238E27FC236}">
                    <a16:creationId xmlns:a16="http://schemas.microsoft.com/office/drawing/2014/main" id="{F119A6C9-11CD-D841-B9F6-6EADC1B2AF6A}"/>
                  </a:ext>
                </a:extLst>
              </p:cNvPr>
              <p:cNvGrpSpPr>
                <a:grpSpLocks/>
              </p:cNvGrpSpPr>
              <p:nvPr/>
            </p:nvGrpSpPr>
            <p:grpSpPr bwMode="auto">
              <a:xfrm>
                <a:off x="2845" y="3671"/>
                <a:ext cx="731" cy="213"/>
                <a:chOff x="2845" y="3671"/>
                <a:chExt cx="731" cy="213"/>
              </a:xfrm>
            </p:grpSpPr>
            <p:sp>
              <p:nvSpPr>
                <p:cNvPr id="93193" name="Rectangle 14">
                  <a:extLst>
                    <a:ext uri="{FF2B5EF4-FFF2-40B4-BE49-F238E27FC236}">
                      <a16:creationId xmlns:a16="http://schemas.microsoft.com/office/drawing/2014/main" id="{319AD598-CCE1-5644-9353-D116307C51C4}"/>
                    </a:ext>
                  </a:extLst>
                </p:cNvPr>
                <p:cNvSpPr>
                  <a:spLocks noChangeArrowheads="1"/>
                </p:cNvSpPr>
                <p:nvPr/>
              </p:nvSpPr>
              <p:spPr bwMode="auto">
                <a:xfrm>
                  <a:off x="2845"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93194" name="Text Box 15">
                  <a:extLst>
                    <a:ext uri="{FF2B5EF4-FFF2-40B4-BE49-F238E27FC236}">
                      <a16:creationId xmlns:a16="http://schemas.microsoft.com/office/drawing/2014/main" id="{CEEC67BD-1F75-CD4C-95D6-931CE2AFB9CB}"/>
                    </a:ext>
                  </a:extLst>
                </p:cNvPr>
                <p:cNvSpPr txBox="1">
                  <a:spLocks noChangeArrowheads="1"/>
                </p:cNvSpPr>
                <p:nvPr/>
              </p:nvSpPr>
              <p:spPr bwMode="auto">
                <a:xfrm>
                  <a:off x="2907" y="3687"/>
                  <a:ext cx="607"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Table 10.1</a:t>
                  </a:r>
                </a:p>
              </p:txBody>
            </p:sp>
          </p:grpSp>
        </p:grpSp>
      </p:grpSp>
    </p:spTree>
  </p:cSld>
  <p:clrMapOvr>
    <a:masterClrMapping/>
  </p:clrMapOvr>
  <p:transition spd="med"/>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Slide Number Placeholder 5">
            <a:extLst>
              <a:ext uri="{FF2B5EF4-FFF2-40B4-BE49-F238E27FC236}">
                <a16:creationId xmlns:a16="http://schemas.microsoft.com/office/drawing/2014/main" id="{926935E0-E92B-D545-AC68-B04C0CD94E0A}"/>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0BD765DA-26A8-8841-A4FE-55E456E60C02}" type="slidenum">
              <a:rPr lang="en-US" altLang="en-US" sz="1400"/>
              <a:pPr>
                <a:spcBef>
                  <a:spcPct val="0"/>
                </a:spcBef>
                <a:buFontTx/>
                <a:buNone/>
              </a:pPr>
              <a:t>46</a:t>
            </a:fld>
            <a:endParaRPr lang="en-US" altLang="en-US" sz="1400" dirty="0"/>
          </a:p>
        </p:txBody>
      </p:sp>
      <p:grpSp>
        <p:nvGrpSpPr>
          <p:cNvPr id="95235" name="Group 53">
            <a:extLst>
              <a:ext uri="{FF2B5EF4-FFF2-40B4-BE49-F238E27FC236}">
                <a16:creationId xmlns:a16="http://schemas.microsoft.com/office/drawing/2014/main" id="{6DAE9418-DCC6-E84B-A026-E6DCD88F03F1}"/>
              </a:ext>
            </a:extLst>
          </p:cNvPr>
          <p:cNvGrpSpPr>
            <a:grpSpLocks/>
          </p:cNvGrpSpPr>
          <p:nvPr/>
        </p:nvGrpSpPr>
        <p:grpSpPr bwMode="auto">
          <a:xfrm>
            <a:off x="463550" y="446088"/>
            <a:ext cx="8229600" cy="5719762"/>
            <a:chOff x="292" y="281"/>
            <a:chExt cx="5184" cy="3603"/>
          </a:xfrm>
        </p:grpSpPr>
        <p:sp>
          <p:nvSpPr>
            <p:cNvPr id="95236" name="Rectangle 2">
              <a:extLst>
                <a:ext uri="{FF2B5EF4-FFF2-40B4-BE49-F238E27FC236}">
                  <a16:creationId xmlns:a16="http://schemas.microsoft.com/office/drawing/2014/main" id="{6522BFDD-77EF-684A-B2FA-DC8AA1450AC6}"/>
                </a:ext>
              </a:extLst>
            </p:cNvPr>
            <p:cNvSpPr>
              <a:spLocks noChangeArrowheads="1"/>
            </p:cNvSpPr>
            <p:nvPr/>
          </p:nvSpPr>
          <p:spPr bwMode="auto">
            <a:xfrm>
              <a:off x="292"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Types of Muscle Proteins</a:t>
              </a:r>
              <a:endParaRPr lang="en-US" altLang="en-US" sz="2800" dirty="0">
                <a:solidFill>
                  <a:schemeClr val="tx2"/>
                </a:solidFill>
              </a:endParaRPr>
            </a:p>
          </p:txBody>
        </p:sp>
        <p:sp>
          <p:nvSpPr>
            <p:cNvPr id="95237" name="Text Box 3">
              <a:extLst>
                <a:ext uri="{FF2B5EF4-FFF2-40B4-BE49-F238E27FC236}">
                  <a16:creationId xmlns:a16="http://schemas.microsoft.com/office/drawing/2014/main" id="{489ED03C-3D83-334B-BC1F-5A00A24A6B3B}"/>
                </a:ext>
              </a:extLst>
            </p:cNvPr>
            <p:cNvSpPr txBox="1">
              <a:spLocks noChangeArrowheads="1"/>
            </p:cNvSpPr>
            <p:nvPr/>
          </p:nvSpPr>
          <p:spPr bwMode="auto">
            <a:xfrm>
              <a:off x="519" y="970"/>
              <a:ext cx="4473" cy="14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defRPr>
              </a:lvl1pPr>
              <a:lvl2pPr marL="623888" indent="-166688">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Sarcomeres contain three types of proteins—motor, regulatory, and structural.</a:t>
              </a:r>
            </a:p>
            <a:p>
              <a:pPr lvl="1" eaLnBrk="1" hangingPunct="1">
                <a:lnSpc>
                  <a:spcPct val="85000"/>
                </a:lnSpc>
                <a:spcBef>
                  <a:spcPct val="0"/>
                </a:spcBef>
                <a:spcAft>
                  <a:spcPts val="600"/>
                </a:spcAft>
                <a:buSzPct val="80000"/>
                <a:buFontTx/>
                <a:buChar char="-"/>
              </a:pPr>
              <a:r>
                <a:rPr lang="en-US" altLang="en-US" sz="1800" dirty="0"/>
                <a:t>Motor (or contractile) proteins generate mechanical force for muscle contractions.</a:t>
              </a:r>
            </a:p>
            <a:p>
              <a:pPr lvl="1" eaLnBrk="1" hangingPunct="1">
                <a:lnSpc>
                  <a:spcPct val="85000"/>
                </a:lnSpc>
                <a:spcBef>
                  <a:spcPct val="0"/>
                </a:spcBef>
                <a:spcAft>
                  <a:spcPts val="600"/>
                </a:spcAft>
                <a:buSzPct val="80000"/>
                <a:buFontTx/>
                <a:buChar char="-"/>
              </a:pPr>
              <a:r>
                <a:rPr lang="en-US" altLang="en-US" sz="1800" dirty="0"/>
                <a:t>Regulatory proteins switch the muscle contraction process on and off.</a:t>
              </a:r>
            </a:p>
            <a:p>
              <a:pPr lvl="1" eaLnBrk="1" hangingPunct="1">
                <a:lnSpc>
                  <a:spcPct val="85000"/>
                </a:lnSpc>
                <a:spcBef>
                  <a:spcPct val="0"/>
                </a:spcBef>
                <a:spcAft>
                  <a:spcPct val="50000"/>
                </a:spcAft>
                <a:buSzPct val="80000"/>
                <a:buFontTx/>
                <a:buChar char="-"/>
              </a:pPr>
              <a:r>
                <a:rPr lang="en-US" altLang="en-US" sz="1800" dirty="0"/>
                <a:t>Structural proteins keep the thin and thick filaments in proper alignment.</a:t>
              </a:r>
            </a:p>
          </p:txBody>
        </p:sp>
        <p:grpSp>
          <p:nvGrpSpPr>
            <p:cNvPr id="95238" name="Group 42">
              <a:extLst>
                <a:ext uri="{FF2B5EF4-FFF2-40B4-BE49-F238E27FC236}">
                  <a16:creationId xmlns:a16="http://schemas.microsoft.com/office/drawing/2014/main" id="{9050CE70-B2A4-FE43-829D-49848B5FA193}"/>
                </a:ext>
              </a:extLst>
            </p:cNvPr>
            <p:cNvGrpSpPr>
              <a:grpSpLocks/>
            </p:cNvGrpSpPr>
            <p:nvPr/>
          </p:nvGrpSpPr>
          <p:grpSpPr bwMode="auto">
            <a:xfrm>
              <a:off x="582" y="3671"/>
              <a:ext cx="2994" cy="213"/>
              <a:chOff x="582" y="3671"/>
              <a:chExt cx="2994" cy="213"/>
            </a:xfrm>
          </p:grpSpPr>
          <p:grpSp>
            <p:nvGrpSpPr>
              <p:cNvPr id="95239" name="Group 43">
                <a:extLst>
                  <a:ext uri="{FF2B5EF4-FFF2-40B4-BE49-F238E27FC236}">
                    <a16:creationId xmlns:a16="http://schemas.microsoft.com/office/drawing/2014/main" id="{C8451DDD-FD47-9A42-BBB5-017E1B405CF8}"/>
                  </a:ext>
                </a:extLst>
              </p:cNvPr>
              <p:cNvGrpSpPr>
                <a:grpSpLocks/>
              </p:cNvGrpSpPr>
              <p:nvPr/>
            </p:nvGrpSpPr>
            <p:grpSpPr bwMode="auto">
              <a:xfrm>
                <a:off x="582" y="3671"/>
                <a:ext cx="1990" cy="213"/>
                <a:chOff x="582" y="3671"/>
                <a:chExt cx="1990" cy="213"/>
              </a:xfrm>
            </p:grpSpPr>
            <p:sp>
              <p:nvSpPr>
                <p:cNvPr id="95243" name="Rectangle 44">
                  <a:extLst>
                    <a:ext uri="{FF2B5EF4-FFF2-40B4-BE49-F238E27FC236}">
                      <a16:creationId xmlns:a16="http://schemas.microsoft.com/office/drawing/2014/main" id="{94710C61-BCE1-6B49-A534-91E08E20906B}"/>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95244" name="Rectangle 45">
                  <a:extLst>
                    <a:ext uri="{FF2B5EF4-FFF2-40B4-BE49-F238E27FC236}">
                      <a16:creationId xmlns:a16="http://schemas.microsoft.com/office/drawing/2014/main" id="{E0611161-1F6E-5240-9B95-63D953D9DF61}"/>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95245" name="Rectangle 46">
                  <a:extLst>
                    <a:ext uri="{FF2B5EF4-FFF2-40B4-BE49-F238E27FC236}">
                      <a16:creationId xmlns:a16="http://schemas.microsoft.com/office/drawing/2014/main" id="{F871F70B-9B95-F94A-B77D-31A05ACEC169}"/>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95246" name="Text Box 47">
                  <a:extLst>
                    <a:ext uri="{FF2B5EF4-FFF2-40B4-BE49-F238E27FC236}">
                      <a16:creationId xmlns:a16="http://schemas.microsoft.com/office/drawing/2014/main" id="{B959207D-DABE-4A4C-B088-51B72268881C}"/>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299</a:t>
                  </a:r>
                  <a:endParaRPr lang="en-US" altLang="en-US" sz="1800" dirty="0">
                    <a:ea typeface="ＭＳ Ｐゴシック" panose="020B0600070205080204" pitchFamily="34" charset="-128"/>
                  </a:endParaRPr>
                </a:p>
              </p:txBody>
            </p:sp>
            <p:sp>
              <p:nvSpPr>
                <p:cNvPr id="95247" name="Text Box 48">
                  <a:extLst>
                    <a:ext uri="{FF2B5EF4-FFF2-40B4-BE49-F238E27FC236}">
                      <a16:creationId xmlns:a16="http://schemas.microsoft.com/office/drawing/2014/main" id="{F034C4B3-BB5E-0E48-88E8-363862D4D17D}"/>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335</a:t>
                  </a:r>
                  <a:endParaRPr lang="en-US" altLang="en-US" sz="1800" dirty="0">
                    <a:ea typeface="ＭＳ Ｐゴシック" panose="020B0600070205080204" pitchFamily="34" charset="-128"/>
                  </a:endParaRPr>
                </a:p>
              </p:txBody>
            </p:sp>
            <p:sp>
              <p:nvSpPr>
                <p:cNvPr id="95248" name="Text Box 49">
                  <a:extLst>
                    <a:ext uri="{FF2B5EF4-FFF2-40B4-BE49-F238E27FC236}">
                      <a16:creationId xmlns:a16="http://schemas.microsoft.com/office/drawing/2014/main" id="{76274517-F16B-8C44-BEF9-656D11007D92}"/>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310</a:t>
                  </a:r>
                  <a:endParaRPr lang="en-US" altLang="en-US" sz="1800" dirty="0">
                    <a:ea typeface="ＭＳ Ｐゴシック" panose="020B0600070205080204" pitchFamily="34" charset="-128"/>
                  </a:endParaRPr>
                </a:p>
              </p:txBody>
            </p:sp>
          </p:grpSp>
          <p:grpSp>
            <p:nvGrpSpPr>
              <p:cNvPr id="95240" name="Group 50">
                <a:extLst>
                  <a:ext uri="{FF2B5EF4-FFF2-40B4-BE49-F238E27FC236}">
                    <a16:creationId xmlns:a16="http://schemas.microsoft.com/office/drawing/2014/main" id="{462DD0F9-91E0-A043-BE1A-7D44CA7AE17F}"/>
                  </a:ext>
                </a:extLst>
              </p:cNvPr>
              <p:cNvGrpSpPr>
                <a:grpSpLocks/>
              </p:cNvGrpSpPr>
              <p:nvPr/>
            </p:nvGrpSpPr>
            <p:grpSpPr bwMode="auto">
              <a:xfrm>
                <a:off x="2845" y="3671"/>
                <a:ext cx="731" cy="213"/>
                <a:chOff x="2845" y="3671"/>
                <a:chExt cx="731" cy="213"/>
              </a:xfrm>
            </p:grpSpPr>
            <p:sp>
              <p:nvSpPr>
                <p:cNvPr id="95241" name="Rectangle 51">
                  <a:extLst>
                    <a:ext uri="{FF2B5EF4-FFF2-40B4-BE49-F238E27FC236}">
                      <a16:creationId xmlns:a16="http://schemas.microsoft.com/office/drawing/2014/main" id="{A3D6E54E-26DD-2E4B-B193-6BF9FBE1CF1D}"/>
                    </a:ext>
                  </a:extLst>
                </p:cNvPr>
                <p:cNvSpPr>
                  <a:spLocks noChangeArrowheads="1"/>
                </p:cNvSpPr>
                <p:nvPr/>
              </p:nvSpPr>
              <p:spPr bwMode="auto">
                <a:xfrm>
                  <a:off x="2845"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95242" name="Text Box 52">
                  <a:extLst>
                    <a:ext uri="{FF2B5EF4-FFF2-40B4-BE49-F238E27FC236}">
                      <a16:creationId xmlns:a16="http://schemas.microsoft.com/office/drawing/2014/main" id="{9BE67AC9-E47C-F649-9621-DF8E0EAE9F45}"/>
                    </a:ext>
                  </a:extLst>
                </p:cNvPr>
                <p:cNvSpPr txBox="1">
                  <a:spLocks noChangeArrowheads="1"/>
                </p:cNvSpPr>
                <p:nvPr/>
              </p:nvSpPr>
              <p:spPr bwMode="auto">
                <a:xfrm>
                  <a:off x="2907" y="3687"/>
                  <a:ext cx="607"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Table 10.2</a:t>
                  </a:r>
                </a:p>
              </p:txBody>
            </p:sp>
          </p:grpSp>
        </p:grpSp>
      </p:grpSp>
    </p:spTree>
  </p:cSld>
  <p:clrMapOvr>
    <a:masterClrMapping/>
  </p:clrMapOvr>
  <p:transition spd="med"/>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Number Placeholder 5">
            <a:extLst>
              <a:ext uri="{FF2B5EF4-FFF2-40B4-BE49-F238E27FC236}">
                <a16:creationId xmlns:a16="http://schemas.microsoft.com/office/drawing/2014/main" id="{C39C7B5A-D393-574F-85C3-4F3655F7C58F}"/>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F7E2E9D2-B20D-2746-8E3A-8D2AEE843BFF}" type="slidenum">
              <a:rPr lang="en-US" altLang="en-US" sz="1400"/>
              <a:pPr>
                <a:spcBef>
                  <a:spcPct val="0"/>
                </a:spcBef>
                <a:buFontTx/>
                <a:buNone/>
              </a:pPr>
              <a:t>47</a:t>
            </a:fld>
            <a:endParaRPr lang="en-US" altLang="en-US" sz="1400" dirty="0"/>
          </a:p>
        </p:txBody>
      </p:sp>
      <p:grpSp>
        <p:nvGrpSpPr>
          <p:cNvPr id="97297" name="Group 17">
            <a:extLst>
              <a:ext uri="{FF2B5EF4-FFF2-40B4-BE49-F238E27FC236}">
                <a16:creationId xmlns:a16="http://schemas.microsoft.com/office/drawing/2014/main" id="{CFC145BA-1925-6140-AED7-20502A6ED5C5}"/>
              </a:ext>
            </a:extLst>
          </p:cNvPr>
          <p:cNvGrpSpPr>
            <a:grpSpLocks/>
          </p:cNvGrpSpPr>
          <p:nvPr/>
        </p:nvGrpSpPr>
        <p:grpSpPr bwMode="auto">
          <a:xfrm>
            <a:off x="463550" y="446088"/>
            <a:ext cx="8229600" cy="5719762"/>
            <a:chOff x="292" y="281"/>
            <a:chExt cx="5184" cy="3603"/>
          </a:xfrm>
        </p:grpSpPr>
        <p:sp>
          <p:nvSpPr>
            <p:cNvPr id="97284" name="Rectangle 2">
              <a:extLst>
                <a:ext uri="{FF2B5EF4-FFF2-40B4-BE49-F238E27FC236}">
                  <a16:creationId xmlns:a16="http://schemas.microsoft.com/office/drawing/2014/main" id="{03473250-140A-0342-8920-C6A633CB05CB}"/>
                </a:ext>
              </a:extLst>
            </p:cNvPr>
            <p:cNvSpPr>
              <a:spLocks noChangeArrowheads="1"/>
            </p:cNvSpPr>
            <p:nvPr/>
          </p:nvSpPr>
          <p:spPr bwMode="auto">
            <a:xfrm>
              <a:off x="292"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Types of Muscle Proteins </a:t>
              </a:r>
              <a:r>
                <a:rPr lang="en-US" altLang="en-US" sz="2200" dirty="0">
                  <a:solidFill>
                    <a:srgbClr val="333333"/>
                  </a:solidFill>
                </a:rPr>
                <a:t>(continued)</a:t>
              </a:r>
              <a:endParaRPr lang="en-US" altLang="en-US" sz="2800" dirty="0">
                <a:solidFill>
                  <a:schemeClr val="tx2"/>
                </a:solidFill>
              </a:endParaRPr>
            </a:p>
          </p:txBody>
        </p:sp>
        <p:sp>
          <p:nvSpPr>
            <p:cNvPr id="97285" name="Text Box 3">
              <a:extLst>
                <a:ext uri="{FF2B5EF4-FFF2-40B4-BE49-F238E27FC236}">
                  <a16:creationId xmlns:a16="http://schemas.microsoft.com/office/drawing/2014/main" id="{D7B0B874-FAEB-2C4B-B549-007099A8D55E}"/>
                </a:ext>
              </a:extLst>
            </p:cNvPr>
            <p:cNvSpPr txBox="1">
              <a:spLocks noChangeArrowheads="1"/>
            </p:cNvSpPr>
            <p:nvPr/>
          </p:nvSpPr>
          <p:spPr bwMode="auto">
            <a:xfrm>
              <a:off x="519" y="970"/>
              <a:ext cx="4626" cy="7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Motor or contractile proteins—myosin and actin.</a:t>
              </a:r>
            </a:p>
            <a:p>
              <a:pPr eaLnBrk="1" hangingPunct="1">
                <a:lnSpc>
                  <a:spcPct val="85000"/>
                </a:lnSpc>
                <a:spcBef>
                  <a:spcPct val="0"/>
                </a:spcBef>
                <a:spcAft>
                  <a:spcPts val="900"/>
                </a:spcAft>
                <a:buSzPct val="80000"/>
              </a:pPr>
              <a:r>
                <a:rPr lang="en-US" altLang="en-US" sz="1800" dirty="0"/>
                <a:t>Regulatory proteins—tropomyosin and troponin.</a:t>
              </a:r>
            </a:p>
            <a:p>
              <a:pPr eaLnBrk="1" hangingPunct="1">
                <a:lnSpc>
                  <a:spcPct val="85000"/>
                </a:lnSpc>
                <a:spcBef>
                  <a:spcPct val="0"/>
                </a:spcBef>
                <a:spcAft>
                  <a:spcPct val="50000"/>
                </a:spcAft>
                <a:buSzPct val="80000"/>
              </a:pPr>
              <a:r>
                <a:rPr lang="en-US" altLang="en-US" sz="1800" dirty="0"/>
                <a:t>Structural proteins—titin, </a:t>
              </a:r>
              <a:r>
                <a:rPr lang="en-US" altLang="en-US" sz="1800" dirty="0">
                  <a:sym typeface="Symbol" pitchFamily="2" charset="2"/>
                </a:rPr>
                <a:t></a:t>
              </a:r>
              <a:r>
                <a:rPr lang="en-US" altLang="en-US" sz="1800" dirty="0"/>
                <a:t>-actin, myomesin, nebulin, dystrophin, and others.</a:t>
              </a:r>
            </a:p>
          </p:txBody>
        </p:sp>
        <p:grpSp>
          <p:nvGrpSpPr>
            <p:cNvPr id="97286" name="Group 31">
              <a:extLst>
                <a:ext uri="{FF2B5EF4-FFF2-40B4-BE49-F238E27FC236}">
                  <a16:creationId xmlns:a16="http://schemas.microsoft.com/office/drawing/2014/main" id="{FA9C1472-CCCB-9D45-B4A2-57EDC87AA2F6}"/>
                </a:ext>
              </a:extLst>
            </p:cNvPr>
            <p:cNvGrpSpPr>
              <a:grpSpLocks/>
            </p:cNvGrpSpPr>
            <p:nvPr/>
          </p:nvGrpSpPr>
          <p:grpSpPr bwMode="auto">
            <a:xfrm>
              <a:off x="582" y="3671"/>
              <a:ext cx="2994" cy="213"/>
              <a:chOff x="582" y="3671"/>
              <a:chExt cx="2994" cy="213"/>
            </a:xfrm>
          </p:grpSpPr>
          <p:grpSp>
            <p:nvGrpSpPr>
              <p:cNvPr id="97287" name="Group 32">
                <a:extLst>
                  <a:ext uri="{FF2B5EF4-FFF2-40B4-BE49-F238E27FC236}">
                    <a16:creationId xmlns:a16="http://schemas.microsoft.com/office/drawing/2014/main" id="{2A400D0C-8C23-0C41-8E6F-F71F7075E7F4}"/>
                  </a:ext>
                </a:extLst>
              </p:cNvPr>
              <p:cNvGrpSpPr>
                <a:grpSpLocks/>
              </p:cNvGrpSpPr>
              <p:nvPr/>
            </p:nvGrpSpPr>
            <p:grpSpPr bwMode="auto">
              <a:xfrm>
                <a:off x="582" y="3671"/>
                <a:ext cx="1990" cy="213"/>
                <a:chOff x="582" y="3671"/>
                <a:chExt cx="1990" cy="213"/>
              </a:xfrm>
            </p:grpSpPr>
            <p:sp>
              <p:nvSpPr>
                <p:cNvPr id="97291" name="Rectangle 33">
                  <a:extLst>
                    <a:ext uri="{FF2B5EF4-FFF2-40B4-BE49-F238E27FC236}">
                      <a16:creationId xmlns:a16="http://schemas.microsoft.com/office/drawing/2014/main" id="{9E1AEC69-EAB7-AC4A-9EAA-5CE476900A54}"/>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97292" name="Rectangle 34">
                  <a:extLst>
                    <a:ext uri="{FF2B5EF4-FFF2-40B4-BE49-F238E27FC236}">
                      <a16:creationId xmlns:a16="http://schemas.microsoft.com/office/drawing/2014/main" id="{497C102D-A031-D94B-99FD-A4B70ACA8A24}"/>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97293" name="Rectangle 35">
                  <a:extLst>
                    <a:ext uri="{FF2B5EF4-FFF2-40B4-BE49-F238E27FC236}">
                      <a16:creationId xmlns:a16="http://schemas.microsoft.com/office/drawing/2014/main" id="{BA588A56-81FB-F444-851A-AFC7EF02EC3A}"/>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97294" name="Text Box 36">
                  <a:extLst>
                    <a:ext uri="{FF2B5EF4-FFF2-40B4-BE49-F238E27FC236}">
                      <a16:creationId xmlns:a16="http://schemas.microsoft.com/office/drawing/2014/main" id="{8C9BEF37-0E37-0A49-88B2-2B8E02C5C77C}"/>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299</a:t>
                  </a:r>
                  <a:endParaRPr lang="en-US" altLang="en-US" sz="1800" dirty="0">
                    <a:ea typeface="ＭＳ Ｐゴシック" panose="020B0600070205080204" pitchFamily="34" charset="-128"/>
                  </a:endParaRPr>
                </a:p>
              </p:txBody>
            </p:sp>
            <p:sp>
              <p:nvSpPr>
                <p:cNvPr id="97295" name="Text Box 37">
                  <a:extLst>
                    <a:ext uri="{FF2B5EF4-FFF2-40B4-BE49-F238E27FC236}">
                      <a16:creationId xmlns:a16="http://schemas.microsoft.com/office/drawing/2014/main" id="{EFC959A6-1BC2-5E4A-8A24-727DE523F1B8}"/>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335</a:t>
                  </a:r>
                  <a:endParaRPr lang="en-US" altLang="en-US" sz="1800" dirty="0">
                    <a:ea typeface="ＭＳ Ｐゴシック" panose="020B0600070205080204" pitchFamily="34" charset="-128"/>
                  </a:endParaRPr>
                </a:p>
              </p:txBody>
            </p:sp>
            <p:sp>
              <p:nvSpPr>
                <p:cNvPr id="97296" name="Text Box 38">
                  <a:extLst>
                    <a:ext uri="{FF2B5EF4-FFF2-40B4-BE49-F238E27FC236}">
                      <a16:creationId xmlns:a16="http://schemas.microsoft.com/office/drawing/2014/main" id="{500568FE-FB38-1E4E-B4C9-FD011F9EBFCA}"/>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310</a:t>
                  </a:r>
                  <a:endParaRPr lang="en-US" altLang="en-US" sz="1800" dirty="0">
                    <a:ea typeface="ＭＳ Ｐゴシック" panose="020B0600070205080204" pitchFamily="34" charset="-128"/>
                  </a:endParaRPr>
                </a:p>
              </p:txBody>
            </p:sp>
          </p:grpSp>
          <p:grpSp>
            <p:nvGrpSpPr>
              <p:cNvPr id="97288" name="Group 39">
                <a:extLst>
                  <a:ext uri="{FF2B5EF4-FFF2-40B4-BE49-F238E27FC236}">
                    <a16:creationId xmlns:a16="http://schemas.microsoft.com/office/drawing/2014/main" id="{6773578D-003C-1240-BD45-9D83E130C921}"/>
                  </a:ext>
                </a:extLst>
              </p:cNvPr>
              <p:cNvGrpSpPr>
                <a:grpSpLocks/>
              </p:cNvGrpSpPr>
              <p:nvPr/>
            </p:nvGrpSpPr>
            <p:grpSpPr bwMode="auto">
              <a:xfrm>
                <a:off x="2845" y="3671"/>
                <a:ext cx="731" cy="213"/>
                <a:chOff x="2845" y="3671"/>
                <a:chExt cx="731" cy="213"/>
              </a:xfrm>
            </p:grpSpPr>
            <p:sp>
              <p:nvSpPr>
                <p:cNvPr id="97289" name="Rectangle 40">
                  <a:extLst>
                    <a:ext uri="{FF2B5EF4-FFF2-40B4-BE49-F238E27FC236}">
                      <a16:creationId xmlns:a16="http://schemas.microsoft.com/office/drawing/2014/main" id="{926F7B89-4EC9-094B-B036-44814683EECB}"/>
                    </a:ext>
                  </a:extLst>
                </p:cNvPr>
                <p:cNvSpPr>
                  <a:spLocks noChangeArrowheads="1"/>
                </p:cNvSpPr>
                <p:nvPr/>
              </p:nvSpPr>
              <p:spPr bwMode="auto">
                <a:xfrm>
                  <a:off x="2845"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97290" name="Text Box 41">
                  <a:extLst>
                    <a:ext uri="{FF2B5EF4-FFF2-40B4-BE49-F238E27FC236}">
                      <a16:creationId xmlns:a16="http://schemas.microsoft.com/office/drawing/2014/main" id="{DF9BED85-4E4E-334C-8C29-CCFAFC21440F}"/>
                    </a:ext>
                  </a:extLst>
                </p:cNvPr>
                <p:cNvSpPr txBox="1">
                  <a:spLocks noChangeArrowheads="1"/>
                </p:cNvSpPr>
                <p:nvPr/>
              </p:nvSpPr>
              <p:spPr bwMode="auto">
                <a:xfrm>
                  <a:off x="2907" y="3687"/>
                  <a:ext cx="607"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Table 10.2</a:t>
                  </a:r>
                </a:p>
              </p:txBody>
            </p:sp>
          </p:grpSp>
        </p:grpSp>
      </p:grpSp>
    </p:spTree>
  </p:cSld>
  <p:clrMapOvr>
    <a:masterClrMapping/>
  </p:clrMapOvr>
  <p:transition spd="med"/>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Number Placeholder 5">
            <a:extLst>
              <a:ext uri="{FF2B5EF4-FFF2-40B4-BE49-F238E27FC236}">
                <a16:creationId xmlns:a16="http://schemas.microsoft.com/office/drawing/2014/main" id="{424E610A-F7BA-184F-8807-7FE80701D2FF}"/>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FF5DB67F-FA7D-3047-AB9F-1B1AC51436B8}" type="slidenum">
              <a:rPr lang="en-US" altLang="en-US" sz="1400"/>
              <a:pPr>
                <a:spcBef>
                  <a:spcPct val="0"/>
                </a:spcBef>
                <a:buFontTx/>
                <a:buNone/>
              </a:pPr>
              <a:t>48</a:t>
            </a:fld>
            <a:endParaRPr lang="en-US" altLang="en-US" sz="1400" dirty="0"/>
          </a:p>
        </p:txBody>
      </p:sp>
      <p:grpSp>
        <p:nvGrpSpPr>
          <p:cNvPr id="99355" name="Group 27">
            <a:extLst>
              <a:ext uri="{FF2B5EF4-FFF2-40B4-BE49-F238E27FC236}">
                <a16:creationId xmlns:a16="http://schemas.microsoft.com/office/drawing/2014/main" id="{2D58BD64-F36E-2845-BC1F-740F529652A1}"/>
              </a:ext>
            </a:extLst>
          </p:cNvPr>
          <p:cNvGrpSpPr>
            <a:grpSpLocks/>
          </p:cNvGrpSpPr>
          <p:nvPr/>
        </p:nvGrpSpPr>
        <p:grpSpPr bwMode="auto">
          <a:xfrm>
            <a:off x="463550" y="446088"/>
            <a:ext cx="8229600" cy="5719762"/>
            <a:chOff x="292" y="281"/>
            <a:chExt cx="5184" cy="3603"/>
          </a:xfrm>
        </p:grpSpPr>
        <p:sp>
          <p:nvSpPr>
            <p:cNvPr id="99332" name="Rectangle 2">
              <a:extLst>
                <a:ext uri="{FF2B5EF4-FFF2-40B4-BE49-F238E27FC236}">
                  <a16:creationId xmlns:a16="http://schemas.microsoft.com/office/drawing/2014/main" id="{25AB819C-20EE-1346-8A32-370EDC0CAAF2}"/>
                </a:ext>
              </a:extLst>
            </p:cNvPr>
            <p:cNvSpPr>
              <a:spLocks noChangeArrowheads="1"/>
            </p:cNvSpPr>
            <p:nvPr/>
          </p:nvSpPr>
          <p:spPr bwMode="auto">
            <a:xfrm>
              <a:off x="292"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Motor Proteins</a:t>
              </a:r>
              <a:endParaRPr lang="en-US" altLang="en-US" sz="2800" dirty="0">
                <a:solidFill>
                  <a:schemeClr val="tx2"/>
                </a:solidFill>
              </a:endParaRPr>
            </a:p>
          </p:txBody>
        </p:sp>
        <p:grpSp>
          <p:nvGrpSpPr>
            <p:cNvPr id="99333" name="Group 47">
              <a:extLst>
                <a:ext uri="{FF2B5EF4-FFF2-40B4-BE49-F238E27FC236}">
                  <a16:creationId xmlns:a16="http://schemas.microsoft.com/office/drawing/2014/main" id="{AD639B1A-1595-B34C-AEDF-5C99A2A2CCBC}"/>
                </a:ext>
              </a:extLst>
            </p:cNvPr>
            <p:cNvGrpSpPr>
              <a:grpSpLocks/>
            </p:cNvGrpSpPr>
            <p:nvPr/>
          </p:nvGrpSpPr>
          <p:grpSpPr bwMode="auto">
            <a:xfrm>
              <a:off x="582" y="3671"/>
              <a:ext cx="4601" cy="213"/>
              <a:chOff x="582" y="3671"/>
              <a:chExt cx="4601" cy="213"/>
            </a:xfrm>
          </p:grpSpPr>
          <p:grpSp>
            <p:nvGrpSpPr>
              <p:cNvPr id="99337" name="Group 26">
                <a:extLst>
                  <a:ext uri="{FF2B5EF4-FFF2-40B4-BE49-F238E27FC236}">
                    <a16:creationId xmlns:a16="http://schemas.microsoft.com/office/drawing/2014/main" id="{805A1E07-1BBB-A646-8787-ED0C735D61FA}"/>
                  </a:ext>
                </a:extLst>
              </p:cNvPr>
              <p:cNvGrpSpPr>
                <a:grpSpLocks/>
              </p:cNvGrpSpPr>
              <p:nvPr/>
            </p:nvGrpSpPr>
            <p:grpSpPr bwMode="auto">
              <a:xfrm>
                <a:off x="582" y="3671"/>
                <a:ext cx="1990" cy="213"/>
                <a:chOff x="582" y="3671"/>
                <a:chExt cx="1990" cy="213"/>
              </a:xfrm>
            </p:grpSpPr>
            <p:sp>
              <p:nvSpPr>
                <p:cNvPr id="99348" name="Rectangle 27">
                  <a:extLst>
                    <a:ext uri="{FF2B5EF4-FFF2-40B4-BE49-F238E27FC236}">
                      <a16:creationId xmlns:a16="http://schemas.microsoft.com/office/drawing/2014/main" id="{C0E67636-10CE-2540-B1E0-503AB98ACE65}"/>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99349" name="Rectangle 28">
                  <a:extLst>
                    <a:ext uri="{FF2B5EF4-FFF2-40B4-BE49-F238E27FC236}">
                      <a16:creationId xmlns:a16="http://schemas.microsoft.com/office/drawing/2014/main" id="{4C87FCD3-D1DB-9E43-9290-F3DA6C13B6A1}"/>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99350" name="Rectangle 29">
                  <a:extLst>
                    <a:ext uri="{FF2B5EF4-FFF2-40B4-BE49-F238E27FC236}">
                      <a16:creationId xmlns:a16="http://schemas.microsoft.com/office/drawing/2014/main" id="{6BE493A2-7406-1E4D-B9F6-E2C3E3735125}"/>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99351" name="Text Box 30">
                  <a:extLst>
                    <a:ext uri="{FF2B5EF4-FFF2-40B4-BE49-F238E27FC236}">
                      <a16:creationId xmlns:a16="http://schemas.microsoft.com/office/drawing/2014/main" id="{E7E3AE04-8177-4D47-AF6E-68472B0CF271}"/>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299</a:t>
                  </a:r>
                  <a:endParaRPr lang="en-US" altLang="en-US" sz="1800" dirty="0">
                    <a:ea typeface="ＭＳ Ｐゴシック" panose="020B0600070205080204" pitchFamily="34" charset="-128"/>
                  </a:endParaRPr>
                </a:p>
              </p:txBody>
            </p:sp>
            <p:sp>
              <p:nvSpPr>
                <p:cNvPr id="99352" name="Text Box 31">
                  <a:extLst>
                    <a:ext uri="{FF2B5EF4-FFF2-40B4-BE49-F238E27FC236}">
                      <a16:creationId xmlns:a16="http://schemas.microsoft.com/office/drawing/2014/main" id="{523FFCDF-3B35-D740-81EF-1096498F501A}"/>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335</a:t>
                  </a:r>
                  <a:endParaRPr lang="en-US" altLang="en-US" sz="1800" dirty="0">
                    <a:ea typeface="ＭＳ Ｐゴシック" panose="020B0600070205080204" pitchFamily="34" charset="-128"/>
                  </a:endParaRPr>
                </a:p>
              </p:txBody>
            </p:sp>
            <p:sp>
              <p:nvSpPr>
                <p:cNvPr id="99353" name="Text Box 32">
                  <a:extLst>
                    <a:ext uri="{FF2B5EF4-FFF2-40B4-BE49-F238E27FC236}">
                      <a16:creationId xmlns:a16="http://schemas.microsoft.com/office/drawing/2014/main" id="{2B770133-C120-E74E-947E-6CB8858AFA91}"/>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310</a:t>
                  </a:r>
                  <a:endParaRPr lang="en-US" altLang="en-US" sz="1800" dirty="0">
                    <a:ea typeface="ＭＳ Ｐゴシック" panose="020B0600070205080204" pitchFamily="34" charset="-128"/>
                  </a:endParaRPr>
                </a:p>
              </p:txBody>
            </p:sp>
          </p:grpSp>
          <p:grpSp>
            <p:nvGrpSpPr>
              <p:cNvPr id="99338" name="Group 37">
                <a:extLst>
                  <a:ext uri="{FF2B5EF4-FFF2-40B4-BE49-F238E27FC236}">
                    <a16:creationId xmlns:a16="http://schemas.microsoft.com/office/drawing/2014/main" id="{220AE1AF-09D5-6C4D-B26C-9B5180BD315F}"/>
                  </a:ext>
                </a:extLst>
              </p:cNvPr>
              <p:cNvGrpSpPr>
                <a:grpSpLocks/>
              </p:cNvGrpSpPr>
              <p:nvPr/>
            </p:nvGrpSpPr>
            <p:grpSpPr bwMode="auto">
              <a:xfrm>
                <a:off x="2846" y="3671"/>
                <a:ext cx="2337" cy="213"/>
                <a:chOff x="2846" y="3671"/>
                <a:chExt cx="2337" cy="213"/>
              </a:xfrm>
            </p:grpSpPr>
            <p:grpSp>
              <p:nvGrpSpPr>
                <p:cNvPr id="99339" name="Group 38">
                  <a:extLst>
                    <a:ext uri="{FF2B5EF4-FFF2-40B4-BE49-F238E27FC236}">
                      <a16:creationId xmlns:a16="http://schemas.microsoft.com/office/drawing/2014/main" id="{4226B54C-510C-8F45-B6EF-77231605A7CF}"/>
                    </a:ext>
                  </a:extLst>
                </p:cNvPr>
                <p:cNvGrpSpPr>
                  <a:grpSpLocks/>
                </p:cNvGrpSpPr>
                <p:nvPr/>
              </p:nvGrpSpPr>
              <p:grpSpPr bwMode="auto">
                <a:xfrm>
                  <a:off x="2846" y="3671"/>
                  <a:ext cx="731" cy="213"/>
                  <a:chOff x="2846" y="3671"/>
                  <a:chExt cx="731" cy="213"/>
                </a:xfrm>
              </p:grpSpPr>
              <p:sp>
                <p:nvSpPr>
                  <p:cNvPr id="99346" name="Rectangle 39">
                    <a:extLst>
                      <a:ext uri="{FF2B5EF4-FFF2-40B4-BE49-F238E27FC236}">
                        <a16:creationId xmlns:a16="http://schemas.microsoft.com/office/drawing/2014/main" id="{46DDC234-1643-3942-873A-7C336B01051E}"/>
                      </a:ext>
                    </a:extLst>
                  </p:cNvPr>
                  <p:cNvSpPr>
                    <a:spLocks noChangeArrowheads="1"/>
                  </p:cNvSpPr>
                  <p:nvPr/>
                </p:nvSpPr>
                <p:spPr bwMode="auto">
                  <a:xfrm>
                    <a:off x="2846" y="3671"/>
                    <a:ext cx="731" cy="213"/>
                  </a:xfrm>
                  <a:prstGeom prst="rect">
                    <a:avLst/>
                  </a:prstGeom>
                  <a:solidFill>
                    <a:schemeClr val="bg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99347" name="Text Box 40">
                    <a:extLst>
                      <a:ext uri="{FF2B5EF4-FFF2-40B4-BE49-F238E27FC236}">
                        <a16:creationId xmlns:a16="http://schemas.microsoft.com/office/drawing/2014/main" id="{3A61DE35-23C7-E74E-9813-A1215ADAEBF2}"/>
                      </a:ext>
                    </a:extLst>
                  </p:cNvPr>
                  <p:cNvSpPr txBox="1">
                    <a:spLocks noChangeArrowheads="1"/>
                  </p:cNvSpPr>
                  <p:nvPr/>
                </p:nvSpPr>
                <p:spPr bwMode="auto">
                  <a:xfrm>
                    <a:off x="2892" y="3687"/>
                    <a:ext cx="642" cy="18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10.4</a:t>
                    </a:r>
                  </a:p>
                </p:txBody>
              </p:sp>
            </p:grpSp>
            <p:grpSp>
              <p:nvGrpSpPr>
                <p:cNvPr id="99340" name="Group 41">
                  <a:extLst>
                    <a:ext uri="{FF2B5EF4-FFF2-40B4-BE49-F238E27FC236}">
                      <a16:creationId xmlns:a16="http://schemas.microsoft.com/office/drawing/2014/main" id="{D25DA74C-D294-F141-8C3F-4E074D9F40FD}"/>
                    </a:ext>
                  </a:extLst>
                </p:cNvPr>
                <p:cNvGrpSpPr>
                  <a:grpSpLocks/>
                </p:cNvGrpSpPr>
                <p:nvPr/>
              </p:nvGrpSpPr>
              <p:grpSpPr bwMode="auto">
                <a:xfrm>
                  <a:off x="3649" y="3671"/>
                  <a:ext cx="731" cy="213"/>
                  <a:chOff x="3649" y="3671"/>
                  <a:chExt cx="731" cy="213"/>
                </a:xfrm>
              </p:grpSpPr>
              <p:sp>
                <p:nvSpPr>
                  <p:cNvPr id="99344" name="Rectangle 42">
                    <a:extLst>
                      <a:ext uri="{FF2B5EF4-FFF2-40B4-BE49-F238E27FC236}">
                        <a16:creationId xmlns:a16="http://schemas.microsoft.com/office/drawing/2014/main" id="{8099CF2C-4377-414E-9AEC-9269ECAE75F5}"/>
                      </a:ext>
                    </a:extLst>
                  </p:cNvPr>
                  <p:cNvSpPr>
                    <a:spLocks noChangeArrowheads="1"/>
                  </p:cNvSpPr>
                  <p:nvPr/>
                </p:nvSpPr>
                <p:spPr bwMode="auto">
                  <a:xfrm>
                    <a:off x="3649" y="3671"/>
                    <a:ext cx="731"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99345" name="Text Box 43">
                    <a:extLst>
                      <a:ext uri="{FF2B5EF4-FFF2-40B4-BE49-F238E27FC236}">
                        <a16:creationId xmlns:a16="http://schemas.microsoft.com/office/drawing/2014/main" id="{87235F89-00FD-354A-ADF1-03497B100F29}"/>
                      </a:ext>
                    </a:extLst>
                  </p:cNvPr>
                  <p:cNvSpPr txBox="1">
                    <a:spLocks noChangeArrowheads="1"/>
                  </p:cNvSpPr>
                  <p:nvPr/>
                </p:nvSpPr>
                <p:spPr bwMode="auto">
                  <a:xfrm>
                    <a:off x="3695" y="3687"/>
                    <a:ext cx="642" cy="183"/>
                  </a:xfrm>
                  <a:prstGeom prst="rect">
                    <a:avLst/>
                  </a:prstGeom>
                  <a:solidFill>
                    <a:srgbClr val="CC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10.4</a:t>
                    </a:r>
                  </a:p>
                </p:txBody>
              </p:sp>
            </p:grpSp>
            <p:grpSp>
              <p:nvGrpSpPr>
                <p:cNvPr id="99341" name="Group 44">
                  <a:extLst>
                    <a:ext uri="{FF2B5EF4-FFF2-40B4-BE49-F238E27FC236}">
                      <a16:creationId xmlns:a16="http://schemas.microsoft.com/office/drawing/2014/main" id="{265AF531-8AD3-494D-8BD5-BB6582AB66E4}"/>
                    </a:ext>
                  </a:extLst>
                </p:cNvPr>
                <p:cNvGrpSpPr>
                  <a:grpSpLocks/>
                </p:cNvGrpSpPr>
                <p:nvPr/>
              </p:nvGrpSpPr>
              <p:grpSpPr bwMode="auto">
                <a:xfrm>
                  <a:off x="4452" y="3671"/>
                  <a:ext cx="731" cy="213"/>
                  <a:chOff x="4452" y="3671"/>
                  <a:chExt cx="731" cy="213"/>
                </a:xfrm>
              </p:grpSpPr>
              <p:sp>
                <p:nvSpPr>
                  <p:cNvPr id="99342" name="Rectangle 45">
                    <a:extLst>
                      <a:ext uri="{FF2B5EF4-FFF2-40B4-BE49-F238E27FC236}">
                        <a16:creationId xmlns:a16="http://schemas.microsoft.com/office/drawing/2014/main" id="{0D814A08-BB2F-F948-8B49-5AB2087526DF}"/>
                      </a:ext>
                    </a:extLst>
                  </p:cNvPr>
                  <p:cNvSpPr>
                    <a:spLocks noChangeArrowheads="1"/>
                  </p:cNvSpPr>
                  <p:nvPr/>
                </p:nvSpPr>
                <p:spPr bwMode="auto">
                  <a:xfrm>
                    <a:off x="4452" y="3671"/>
                    <a:ext cx="731"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99343" name="Text Box 46">
                    <a:extLst>
                      <a:ext uri="{FF2B5EF4-FFF2-40B4-BE49-F238E27FC236}">
                        <a16:creationId xmlns:a16="http://schemas.microsoft.com/office/drawing/2014/main" id="{52FF4473-3446-4846-BACD-5C7FB8F14FAC}"/>
                      </a:ext>
                    </a:extLst>
                  </p:cNvPr>
                  <p:cNvSpPr txBox="1">
                    <a:spLocks noChangeArrowheads="1"/>
                  </p:cNvSpPr>
                  <p:nvPr/>
                </p:nvSpPr>
                <p:spPr bwMode="auto">
                  <a:xfrm>
                    <a:off x="4502" y="3687"/>
                    <a:ext cx="642" cy="183"/>
                  </a:xfrm>
                  <a:prstGeom prst="rect">
                    <a:avLst/>
                  </a:prstGeom>
                  <a:solidFill>
                    <a:srgbClr val="FF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10.5</a:t>
                    </a:r>
                  </a:p>
                </p:txBody>
              </p:sp>
            </p:grpSp>
          </p:grpSp>
        </p:grpSp>
        <p:grpSp>
          <p:nvGrpSpPr>
            <p:cNvPr id="99354" name="Group 26">
              <a:extLst>
                <a:ext uri="{FF2B5EF4-FFF2-40B4-BE49-F238E27FC236}">
                  <a16:creationId xmlns:a16="http://schemas.microsoft.com/office/drawing/2014/main" id="{2CD65FC5-7B0A-F048-936A-B9449377A0B0}"/>
                </a:ext>
              </a:extLst>
            </p:cNvPr>
            <p:cNvGrpSpPr>
              <a:grpSpLocks/>
            </p:cNvGrpSpPr>
            <p:nvPr/>
          </p:nvGrpSpPr>
          <p:grpSpPr bwMode="auto">
            <a:xfrm>
              <a:off x="519" y="970"/>
              <a:ext cx="4793" cy="2085"/>
              <a:chOff x="519" y="970"/>
              <a:chExt cx="4793" cy="2085"/>
            </a:xfrm>
          </p:grpSpPr>
          <p:sp>
            <p:nvSpPr>
              <p:cNvPr id="99335" name="Text Box 3">
                <a:extLst>
                  <a:ext uri="{FF2B5EF4-FFF2-40B4-BE49-F238E27FC236}">
                    <a16:creationId xmlns:a16="http://schemas.microsoft.com/office/drawing/2014/main" id="{9FED6EAF-FA78-C342-9757-98A2A6135645}"/>
                  </a:ext>
                </a:extLst>
              </p:cNvPr>
              <p:cNvSpPr txBox="1">
                <a:spLocks noChangeArrowheads="1"/>
              </p:cNvSpPr>
              <p:nvPr/>
            </p:nvSpPr>
            <p:spPr bwMode="auto">
              <a:xfrm>
                <a:off x="519" y="970"/>
                <a:ext cx="4793" cy="11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Motor proteins produce movement by using ATP to generate mech-anical force.</a:t>
                </a:r>
              </a:p>
              <a:p>
                <a:pPr eaLnBrk="1" hangingPunct="1">
                  <a:lnSpc>
                    <a:spcPct val="85000"/>
                  </a:lnSpc>
                  <a:spcBef>
                    <a:spcPct val="0"/>
                  </a:spcBef>
                  <a:spcAft>
                    <a:spcPts val="900"/>
                  </a:spcAft>
                  <a:buSzPct val="80000"/>
                </a:pPr>
                <a:r>
                  <a:rPr lang="en-US" altLang="en-US" sz="1800" dirty="0"/>
                  <a:t>Myosin is the motor or contractile protein of the thick filaments.</a:t>
                </a:r>
              </a:p>
              <a:p>
                <a:pPr eaLnBrk="1" hangingPunct="1">
                  <a:lnSpc>
                    <a:spcPct val="85000"/>
                  </a:lnSpc>
                  <a:spcBef>
                    <a:spcPct val="0"/>
                  </a:spcBef>
                  <a:spcAft>
                    <a:spcPts val="900"/>
                  </a:spcAft>
                  <a:buSzPct val="80000"/>
                </a:pPr>
                <a:r>
                  <a:rPr lang="en-US" altLang="en-US" sz="1800" dirty="0"/>
                  <a:t>A myosin molecule looks (sort of) like two golf clubs twisted together, with two individual heads and a combined tail.</a:t>
                </a:r>
              </a:p>
              <a:p>
                <a:pPr eaLnBrk="1" hangingPunct="1">
                  <a:lnSpc>
                    <a:spcPct val="85000"/>
                  </a:lnSpc>
                  <a:spcBef>
                    <a:spcPct val="0"/>
                  </a:spcBef>
                  <a:spcAft>
                    <a:spcPct val="50000"/>
                  </a:spcAft>
                  <a:buSzPct val="80000"/>
                </a:pPr>
                <a:r>
                  <a:rPr lang="en-US" altLang="en-US" sz="1800" dirty="0"/>
                  <a:t>About 300 myosin molecules form one thick filament.</a:t>
                </a:r>
              </a:p>
            </p:txBody>
          </p:sp>
          <p:pic>
            <p:nvPicPr>
              <p:cNvPr id="99336" name="Picture 49" descr="Myosin">
                <a:extLst>
                  <a:ext uri="{FF2B5EF4-FFF2-40B4-BE49-F238E27FC236}">
                    <a16:creationId xmlns:a16="http://schemas.microsoft.com/office/drawing/2014/main" id="{F184341D-1959-654A-88A1-9667571B911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0" y="2331"/>
                <a:ext cx="3760" cy="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transition spd="med"/>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Slide Number Placeholder 5">
            <a:extLst>
              <a:ext uri="{FF2B5EF4-FFF2-40B4-BE49-F238E27FC236}">
                <a16:creationId xmlns:a16="http://schemas.microsoft.com/office/drawing/2014/main" id="{E007A51B-BCE9-284D-931E-939EF7FC48B7}"/>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7AD7B6FB-75BE-7745-9DC9-1F41622498C7}" type="slidenum">
              <a:rPr lang="en-US" altLang="en-US" sz="1400"/>
              <a:pPr>
                <a:spcBef>
                  <a:spcPct val="0"/>
                </a:spcBef>
                <a:buFontTx/>
                <a:buNone/>
              </a:pPr>
              <a:t>49</a:t>
            </a:fld>
            <a:endParaRPr lang="en-US" altLang="en-US" sz="1400" dirty="0"/>
          </a:p>
        </p:txBody>
      </p:sp>
      <p:grpSp>
        <p:nvGrpSpPr>
          <p:cNvPr id="101379" name="Group 56">
            <a:extLst>
              <a:ext uri="{FF2B5EF4-FFF2-40B4-BE49-F238E27FC236}">
                <a16:creationId xmlns:a16="http://schemas.microsoft.com/office/drawing/2014/main" id="{161CA8B6-6C23-FE42-B711-6B2B987CF5E5}"/>
              </a:ext>
            </a:extLst>
          </p:cNvPr>
          <p:cNvGrpSpPr>
            <a:grpSpLocks/>
          </p:cNvGrpSpPr>
          <p:nvPr/>
        </p:nvGrpSpPr>
        <p:grpSpPr bwMode="auto">
          <a:xfrm>
            <a:off x="463550" y="446088"/>
            <a:ext cx="8229600" cy="5719762"/>
            <a:chOff x="292" y="281"/>
            <a:chExt cx="5184" cy="3603"/>
          </a:xfrm>
        </p:grpSpPr>
        <p:sp>
          <p:nvSpPr>
            <p:cNvPr id="101380" name="Rectangle 9">
              <a:extLst>
                <a:ext uri="{FF2B5EF4-FFF2-40B4-BE49-F238E27FC236}">
                  <a16:creationId xmlns:a16="http://schemas.microsoft.com/office/drawing/2014/main" id="{DDF19512-CCDF-7D44-A173-D47F19AB8A59}"/>
                </a:ext>
              </a:extLst>
            </p:cNvPr>
            <p:cNvSpPr>
              <a:spLocks noChangeArrowheads="1"/>
            </p:cNvSpPr>
            <p:nvPr/>
          </p:nvSpPr>
          <p:spPr bwMode="auto">
            <a:xfrm>
              <a:off x="292"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Motor Proteins </a:t>
              </a:r>
              <a:r>
                <a:rPr lang="en-US" altLang="en-US" sz="2200" dirty="0">
                  <a:solidFill>
                    <a:srgbClr val="333333"/>
                  </a:solidFill>
                </a:rPr>
                <a:t>(continued)</a:t>
              </a:r>
              <a:endParaRPr lang="en-US" altLang="en-US" sz="2800" dirty="0">
                <a:solidFill>
                  <a:schemeClr val="tx2"/>
                </a:solidFill>
              </a:endParaRPr>
            </a:p>
          </p:txBody>
        </p:sp>
        <p:grpSp>
          <p:nvGrpSpPr>
            <p:cNvPr id="101381" name="Group 52">
              <a:extLst>
                <a:ext uri="{FF2B5EF4-FFF2-40B4-BE49-F238E27FC236}">
                  <a16:creationId xmlns:a16="http://schemas.microsoft.com/office/drawing/2014/main" id="{74F45289-3752-F342-9B97-033C09E4F2A8}"/>
                </a:ext>
              </a:extLst>
            </p:cNvPr>
            <p:cNvGrpSpPr>
              <a:grpSpLocks/>
            </p:cNvGrpSpPr>
            <p:nvPr/>
          </p:nvGrpSpPr>
          <p:grpSpPr bwMode="auto">
            <a:xfrm>
              <a:off x="582" y="3671"/>
              <a:ext cx="4601" cy="213"/>
              <a:chOff x="582" y="3671"/>
              <a:chExt cx="4601" cy="213"/>
            </a:xfrm>
          </p:grpSpPr>
          <p:grpSp>
            <p:nvGrpSpPr>
              <p:cNvPr id="101385" name="Group 27">
                <a:extLst>
                  <a:ext uri="{FF2B5EF4-FFF2-40B4-BE49-F238E27FC236}">
                    <a16:creationId xmlns:a16="http://schemas.microsoft.com/office/drawing/2014/main" id="{A575BE59-3192-C544-BFED-2129F528BAC4}"/>
                  </a:ext>
                </a:extLst>
              </p:cNvPr>
              <p:cNvGrpSpPr>
                <a:grpSpLocks/>
              </p:cNvGrpSpPr>
              <p:nvPr/>
            </p:nvGrpSpPr>
            <p:grpSpPr bwMode="auto">
              <a:xfrm>
                <a:off x="582" y="3671"/>
                <a:ext cx="1990" cy="213"/>
                <a:chOff x="582" y="3671"/>
                <a:chExt cx="1990" cy="213"/>
              </a:xfrm>
            </p:grpSpPr>
            <p:sp>
              <p:nvSpPr>
                <p:cNvPr id="101396" name="Rectangle 28">
                  <a:extLst>
                    <a:ext uri="{FF2B5EF4-FFF2-40B4-BE49-F238E27FC236}">
                      <a16:creationId xmlns:a16="http://schemas.microsoft.com/office/drawing/2014/main" id="{B50A881F-37CC-5D44-9292-852B7BCC6B01}"/>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01397" name="Rectangle 29">
                  <a:extLst>
                    <a:ext uri="{FF2B5EF4-FFF2-40B4-BE49-F238E27FC236}">
                      <a16:creationId xmlns:a16="http://schemas.microsoft.com/office/drawing/2014/main" id="{4E9E08EF-549B-814B-B441-09F19CDF7EE5}"/>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01398" name="Rectangle 30">
                  <a:extLst>
                    <a:ext uri="{FF2B5EF4-FFF2-40B4-BE49-F238E27FC236}">
                      <a16:creationId xmlns:a16="http://schemas.microsoft.com/office/drawing/2014/main" id="{C6C2E392-D1C5-4440-B71E-D08B27D20453}"/>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01399" name="Text Box 31">
                  <a:extLst>
                    <a:ext uri="{FF2B5EF4-FFF2-40B4-BE49-F238E27FC236}">
                      <a16:creationId xmlns:a16="http://schemas.microsoft.com/office/drawing/2014/main" id="{10988D78-0F73-F142-B8AD-EFF1EF37E1BD}"/>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299</a:t>
                  </a:r>
                  <a:endParaRPr lang="en-US" altLang="en-US" sz="1800" dirty="0">
                    <a:ea typeface="ＭＳ Ｐゴシック" panose="020B0600070205080204" pitchFamily="34" charset="-128"/>
                  </a:endParaRPr>
                </a:p>
              </p:txBody>
            </p:sp>
            <p:sp>
              <p:nvSpPr>
                <p:cNvPr id="101400" name="Text Box 32">
                  <a:extLst>
                    <a:ext uri="{FF2B5EF4-FFF2-40B4-BE49-F238E27FC236}">
                      <a16:creationId xmlns:a16="http://schemas.microsoft.com/office/drawing/2014/main" id="{C44EADE1-CF07-974A-88BD-A65561238FAE}"/>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335</a:t>
                  </a:r>
                  <a:endParaRPr lang="en-US" altLang="en-US" sz="1800" dirty="0">
                    <a:ea typeface="ＭＳ Ｐゴシック" panose="020B0600070205080204" pitchFamily="34" charset="-128"/>
                  </a:endParaRPr>
                </a:p>
              </p:txBody>
            </p:sp>
            <p:sp>
              <p:nvSpPr>
                <p:cNvPr id="101401" name="Text Box 33">
                  <a:extLst>
                    <a:ext uri="{FF2B5EF4-FFF2-40B4-BE49-F238E27FC236}">
                      <a16:creationId xmlns:a16="http://schemas.microsoft.com/office/drawing/2014/main" id="{030550B9-99B5-7845-8179-57D85B8D004F}"/>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310</a:t>
                  </a:r>
                  <a:endParaRPr lang="en-US" altLang="en-US" sz="1800" dirty="0">
                    <a:ea typeface="ＭＳ Ｐゴシック" panose="020B0600070205080204" pitchFamily="34" charset="-128"/>
                  </a:endParaRPr>
                </a:p>
              </p:txBody>
            </p:sp>
          </p:grpSp>
          <p:grpSp>
            <p:nvGrpSpPr>
              <p:cNvPr id="101386" name="Group 51">
                <a:extLst>
                  <a:ext uri="{FF2B5EF4-FFF2-40B4-BE49-F238E27FC236}">
                    <a16:creationId xmlns:a16="http://schemas.microsoft.com/office/drawing/2014/main" id="{ACBA3C7F-067A-A64F-894B-9506F8BBC627}"/>
                  </a:ext>
                </a:extLst>
              </p:cNvPr>
              <p:cNvGrpSpPr>
                <a:grpSpLocks/>
              </p:cNvGrpSpPr>
              <p:nvPr/>
            </p:nvGrpSpPr>
            <p:grpSpPr bwMode="auto">
              <a:xfrm>
                <a:off x="2846" y="3671"/>
                <a:ext cx="2337" cy="213"/>
                <a:chOff x="2846" y="3671"/>
                <a:chExt cx="2337" cy="213"/>
              </a:xfrm>
            </p:grpSpPr>
            <p:grpSp>
              <p:nvGrpSpPr>
                <p:cNvPr id="101387" name="Group 48">
                  <a:extLst>
                    <a:ext uri="{FF2B5EF4-FFF2-40B4-BE49-F238E27FC236}">
                      <a16:creationId xmlns:a16="http://schemas.microsoft.com/office/drawing/2014/main" id="{88510604-DDD7-6A43-9772-D9B026048154}"/>
                    </a:ext>
                  </a:extLst>
                </p:cNvPr>
                <p:cNvGrpSpPr>
                  <a:grpSpLocks/>
                </p:cNvGrpSpPr>
                <p:nvPr/>
              </p:nvGrpSpPr>
              <p:grpSpPr bwMode="auto">
                <a:xfrm>
                  <a:off x="2846" y="3671"/>
                  <a:ext cx="731" cy="213"/>
                  <a:chOff x="2846" y="3671"/>
                  <a:chExt cx="731" cy="213"/>
                </a:xfrm>
              </p:grpSpPr>
              <p:sp>
                <p:nvSpPr>
                  <p:cNvPr id="101394" name="Rectangle 40">
                    <a:extLst>
                      <a:ext uri="{FF2B5EF4-FFF2-40B4-BE49-F238E27FC236}">
                        <a16:creationId xmlns:a16="http://schemas.microsoft.com/office/drawing/2014/main" id="{961BF418-4178-E147-B3BB-EB032A494067}"/>
                      </a:ext>
                    </a:extLst>
                  </p:cNvPr>
                  <p:cNvSpPr>
                    <a:spLocks noChangeArrowheads="1"/>
                  </p:cNvSpPr>
                  <p:nvPr/>
                </p:nvSpPr>
                <p:spPr bwMode="auto">
                  <a:xfrm>
                    <a:off x="2846" y="3671"/>
                    <a:ext cx="731" cy="213"/>
                  </a:xfrm>
                  <a:prstGeom prst="rect">
                    <a:avLst/>
                  </a:prstGeom>
                  <a:solidFill>
                    <a:schemeClr val="bg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01395" name="Text Box 41">
                    <a:extLst>
                      <a:ext uri="{FF2B5EF4-FFF2-40B4-BE49-F238E27FC236}">
                        <a16:creationId xmlns:a16="http://schemas.microsoft.com/office/drawing/2014/main" id="{D4FCFA23-3628-9746-8D09-DB4E98D5D201}"/>
                      </a:ext>
                    </a:extLst>
                  </p:cNvPr>
                  <p:cNvSpPr txBox="1">
                    <a:spLocks noChangeArrowheads="1"/>
                  </p:cNvSpPr>
                  <p:nvPr/>
                </p:nvSpPr>
                <p:spPr bwMode="auto">
                  <a:xfrm>
                    <a:off x="2892" y="3687"/>
                    <a:ext cx="642" cy="18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10.4</a:t>
                    </a:r>
                  </a:p>
                </p:txBody>
              </p:sp>
            </p:grpSp>
            <p:grpSp>
              <p:nvGrpSpPr>
                <p:cNvPr id="101388" name="Group 49">
                  <a:extLst>
                    <a:ext uri="{FF2B5EF4-FFF2-40B4-BE49-F238E27FC236}">
                      <a16:creationId xmlns:a16="http://schemas.microsoft.com/office/drawing/2014/main" id="{299A32C4-5168-B14D-ADAF-C5ADB110E949}"/>
                    </a:ext>
                  </a:extLst>
                </p:cNvPr>
                <p:cNvGrpSpPr>
                  <a:grpSpLocks/>
                </p:cNvGrpSpPr>
                <p:nvPr/>
              </p:nvGrpSpPr>
              <p:grpSpPr bwMode="auto">
                <a:xfrm>
                  <a:off x="3649" y="3671"/>
                  <a:ext cx="731" cy="213"/>
                  <a:chOff x="3649" y="3671"/>
                  <a:chExt cx="731" cy="213"/>
                </a:xfrm>
              </p:grpSpPr>
              <p:sp>
                <p:nvSpPr>
                  <p:cNvPr id="101392" name="Rectangle 43">
                    <a:extLst>
                      <a:ext uri="{FF2B5EF4-FFF2-40B4-BE49-F238E27FC236}">
                        <a16:creationId xmlns:a16="http://schemas.microsoft.com/office/drawing/2014/main" id="{1C9EA32C-3360-3848-86FE-42A8DD9706C6}"/>
                      </a:ext>
                    </a:extLst>
                  </p:cNvPr>
                  <p:cNvSpPr>
                    <a:spLocks noChangeArrowheads="1"/>
                  </p:cNvSpPr>
                  <p:nvPr/>
                </p:nvSpPr>
                <p:spPr bwMode="auto">
                  <a:xfrm>
                    <a:off x="3649" y="3671"/>
                    <a:ext cx="731"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01393" name="Text Box 44">
                    <a:extLst>
                      <a:ext uri="{FF2B5EF4-FFF2-40B4-BE49-F238E27FC236}">
                        <a16:creationId xmlns:a16="http://schemas.microsoft.com/office/drawing/2014/main" id="{BA0CFBEC-F5BF-304F-82B0-97DC96BB265A}"/>
                      </a:ext>
                    </a:extLst>
                  </p:cNvPr>
                  <p:cNvSpPr txBox="1">
                    <a:spLocks noChangeArrowheads="1"/>
                  </p:cNvSpPr>
                  <p:nvPr/>
                </p:nvSpPr>
                <p:spPr bwMode="auto">
                  <a:xfrm>
                    <a:off x="3695" y="3687"/>
                    <a:ext cx="642" cy="183"/>
                  </a:xfrm>
                  <a:prstGeom prst="rect">
                    <a:avLst/>
                  </a:prstGeom>
                  <a:solidFill>
                    <a:srgbClr val="CC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10.4</a:t>
                    </a:r>
                  </a:p>
                </p:txBody>
              </p:sp>
            </p:grpSp>
            <p:grpSp>
              <p:nvGrpSpPr>
                <p:cNvPr id="101389" name="Group 50">
                  <a:extLst>
                    <a:ext uri="{FF2B5EF4-FFF2-40B4-BE49-F238E27FC236}">
                      <a16:creationId xmlns:a16="http://schemas.microsoft.com/office/drawing/2014/main" id="{B6F91FC8-6306-684E-B1EF-1016D68E3D0B}"/>
                    </a:ext>
                  </a:extLst>
                </p:cNvPr>
                <p:cNvGrpSpPr>
                  <a:grpSpLocks/>
                </p:cNvGrpSpPr>
                <p:nvPr/>
              </p:nvGrpSpPr>
              <p:grpSpPr bwMode="auto">
                <a:xfrm>
                  <a:off x="4452" y="3671"/>
                  <a:ext cx="731" cy="213"/>
                  <a:chOff x="4452" y="3671"/>
                  <a:chExt cx="731" cy="213"/>
                </a:xfrm>
              </p:grpSpPr>
              <p:sp>
                <p:nvSpPr>
                  <p:cNvPr id="101390" name="Rectangle 46">
                    <a:extLst>
                      <a:ext uri="{FF2B5EF4-FFF2-40B4-BE49-F238E27FC236}">
                        <a16:creationId xmlns:a16="http://schemas.microsoft.com/office/drawing/2014/main" id="{210F6DE1-D45E-E947-819B-6C9C3584E453}"/>
                      </a:ext>
                    </a:extLst>
                  </p:cNvPr>
                  <p:cNvSpPr>
                    <a:spLocks noChangeArrowheads="1"/>
                  </p:cNvSpPr>
                  <p:nvPr/>
                </p:nvSpPr>
                <p:spPr bwMode="auto">
                  <a:xfrm>
                    <a:off x="4452" y="3671"/>
                    <a:ext cx="731"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01391" name="Text Box 47">
                    <a:extLst>
                      <a:ext uri="{FF2B5EF4-FFF2-40B4-BE49-F238E27FC236}">
                        <a16:creationId xmlns:a16="http://schemas.microsoft.com/office/drawing/2014/main" id="{B595BEAE-7BDA-6B48-BF69-B0BEABA39462}"/>
                      </a:ext>
                    </a:extLst>
                  </p:cNvPr>
                  <p:cNvSpPr txBox="1">
                    <a:spLocks noChangeArrowheads="1"/>
                  </p:cNvSpPr>
                  <p:nvPr/>
                </p:nvSpPr>
                <p:spPr bwMode="auto">
                  <a:xfrm>
                    <a:off x="4502" y="3687"/>
                    <a:ext cx="642" cy="183"/>
                  </a:xfrm>
                  <a:prstGeom prst="rect">
                    <a:avLst/>
                  </a:prstGeom>
                  <a:solidFill>
                    <a:srgbClr val="FF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10.5</a:t>
                    </a:r>
                  </a:p>
                </p:txBody>
              </p:sp>
            </p:grpSp>
          </p:grpSp>
        </p:grpSp>
        <p:grpSp>
          <p:nvGrpSpPr>
            <p:cNvPr id="101382" name="Group 55">
              <a:extLst>
                <a:ext uri="{FF2B5EF4-FFF2-40B4-BE49-F238E27FC236}">
                  <a16:creationId xmlns:a16="http://schemas.microsoft.com/office/drawing/2014/main" id="{22A5CAA5-E215-F146-92AE-E35A1E36722D}"/>
                </a:ext>
              </a:extLst>
            </p:cNvPr>
            <p:cNvGrpSpPr>
              <a:grpSpLocks/>
            </p:cNvGrpSpPr>
            <p:nvPr/>
          </p:nvGrpSpPr>
          <p:grpSpPr bwMode="auto">
            <a:xfrm>
              <a:off x="519" y="970"/>
              <a:ext cx="4739" cy="1999"/>
              <a:chOff x="519" y="970"/>
              <a:chExt cx="4739" cy="1999"/>
            </a:xfrm>
          </p:grpSpPr>
          <p:sp>
            <p:nvSpPr>
              <p:cNvPr id="101383" name="Text Box 3">
                <a:extLst>
                  <a:ext uri="{FF2B5EF4-FFF2-40B4-BE49-F238E27FC236}">
                    <a16:creationId xmlns:a16="http://schemas.microsoft.com/office/drawing/2014/main" id="{D621D4CD-CC57-6645-87A9-34CB1739529A}"/>
                  </a:ext>
                </a:extLst>
              </p:cNvPr>
              <p:cNvSpPr txBox="1">
                <a:spLocks noChangeArrowheads="1"/>
              </p:cNvSpPr>
              <p:nvPr/>
            </p:nvSpPr>
            <p:spPr bwMode="auto">
              <a:xfrm>
                <a:off x="519" y="970"/>
                <a:ext cx="4739" cy="9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Actin is the motor protein in the thin filaments.</a:t>
                </a:r>
              </a:p>
              <a:p>
                <a:pPr eaLnBrk="1" hangingPunct="1">
                  <a:lnSpc>
                    <a:spcPct val="85000"/>
                  </a:lnSpc>
                  <a:spcBef>
                    <a:spcPct val="0"/>
                  </a:spcBef>
                  <a:spcAft>
                    <a:spcPts val="900"/>
                  </a:spcAft>
                  <a:buSzPct val="80000"/>
                </a:pPr>
                <a:r>
                  <a:rPr lang="en-US" altLang="en-US" sz="1800" dirty="0"/>
                  <a:t>Individual actin molecules are joined to form two filaments a helical shape.</a:t>
                </a:r>
              </a:p>
              <a:p>
                <a:pPr eaLnBrk="1" hangingPunct="1">
                  <a:lnSpc>
                    <a:spcPct val="85000"/>
                  </a:lnSpc>
                  <a:spcBef>
                    <a:spcPct val="0"/>
                  </a:spcBef>
                  <a:spcAft>
                    <a:spcPct val="50000"/>
                  </a:spcAft>
                  <a:buSzPct val="80000"/>
                </a:pPr>
                <a:r>
                  <a:rPr lang="en-US" altLang="en-US" sz="1800" dirty="0"/>
                  <a:t>The actin molecules have myosin binding sites where myosin heads of the thick filaments can attach themselves to form crossbridges.</a:t>
                </a:r>
              </a:p>
            </p:txBody>
          </p:sp>
          <p:pic>
            <p:nvPicPr>
              <p:cNvPr id="101384" name="Picture 54" descr="actin2">
                <a:extLst>
                  <a:ext uri="{FF2B5EF4-FFF2-40B4-BE49-F238E27FC236}">
                    <a16:creationId xmlns:a16="http://schemas.microsoft.com/office/drawing/2014/main" id="{F2889D23-E9AB-064B-8569-77F6D1BD244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68" y="1892"/>
                <a:ext cx="2630" cy="10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transition spd="med"/>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Slide Number Placeholder 5">
            <a:extLst>
              <a:ext uri="{FF2B5EF4-FFF2-40B4-BE49-F238E27FC236}">
                <a16:creationId xmlns:a16="http://schemas.microsoft.com/office/drawing/2014/main" id="{8A31B941-6344-E14E-A613-625FF602C84A}"/>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908F5099-1318-7F47-89B1-7D7A4EC240E3}" type="slidenum">
              <a:rPr lang="en-US" altLang="en-US" sz="1400"/>
              <a:pPr>
                <a:spcBef>
                  <a:spcPct val="0"/>
                </a:spcBef>
                <a:buFontTx/>
                <a:buNone/>
              </a:pPr>
              <a:t>50</a:t>
            </a:fld>
            <a:endParaRPr lang="en-US" altLang="en-US" sz="1400" dirty="0"/>
          </a:p>
        </p:txBody>
      </p:sp>
      <p:grpSp>
        <p:nvGrpSpPr>
          <p:cNvPr id="103427" name="Group 45">
            <a:extLst>
              <a:ext uri="{FF2B5EF4-FFF2-40B4-BE49-F238E27FC236}">
                <a16:creationId xmlns:a16="http://schemas.microsoft.com/office/drawing/2014/main" id="{9BDD82B2-3503-754E-842A-BB81598BB52F}"/>
              </a:ext>
            </a:extLst>
          </p:cNvPr>
          <p:cNvGrpSpPr>
            <a:grpSpLocks/>
          </p:cNvGrpSpPr>
          <p:nvPr/>
        </p:nvGrpSpPr>
        <p:grpSpPr bwMode="auto">
          <a:xfrm>
            <a:off x="463550" y="446088"/>
            <a:ext cx="8229600" cy="5719762"/>
            <a:chOff x="292" y="281"/>
            <a:chExt cx="5184" cy="3603"/>
          </a:xfrm>
        </p:grpSpPr>
        <p:sp>
          <p:nvSpPr>
            <p:cNvPr id="103428" name="Rectangle 2">
              <a:extLst>
                <a:ext uri="{FF2B5EF4-FFF2-40B4-BE49-F238E27FC236}">
                  <a16:creationId xmlns:a16="http://schemas.microsoft.com/office/drawing/2014/main" id="{7DABC733-6A4F-004E-8334-E4DEF81D9773}"/>
                </a:ext>
              </a:extLst>
            </p:cNvPr>
            <p:cNvSpPr>
              <a:spLocks noChangeArrowheads="1"/>
            </p:cNvSpPr>
            <p:nvPr/>
          </p:nvSpPr>
          <p:spPr bwMode="auto">
            <a:xfrm>
              <a:off x="292"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Regulatory Proteins</a:t>
              </a:r>
              <a:endParaRPr lang="en-US" altLang="en-US" sz="2800" dirty="0">
                <a:solidFill>
                  <a:schemeClr val="tx2"/>
                </a:solidFill>
              </a:endParaRPr>
            </a:p>
          </p:txBody>
        </p:sp>
        <p:sp>
          <p:nvSpPr>
            <p:cNvPr id="103429" name="Text Box 3">
              <a:extLst>
                <a:ext uri="{FF2B5EF4-FFF2-40B4-BE49-F238E27FC236}">
                  <a16:creationId xmlns:a16="http://schemas.microsoft.com/office/drawing/2014/main" id="{DEBA4DF0-D4E2-F044-B4B5-695209813C09}"/>
                </a:ext>
              </a:extLst>
            </p:cNvPr>
            <p:cNvSpPr txBox="1">
              <a:spLocks noChangeArrowheads="1"/>
            </p:cNvSpPr>
            <p:nvPr/>
          </p:nvSpPr>
          <p:spPr bwMode="auto">
            <a:xfrm>
              <a:off x="519" y="970"/>
              <a:ext cx="4716" cy="12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Thin filaments also contain the regulatory proteins, tropomyosin and troponin.</a:t>
              </a:r>
            </a:p>
            <a:p>
              <a:pPr eaLnBrk="1" hangingPunct="1">
                <a:lnSpc>
                  <a:spcPct val="85000"/>
                </a:lnSpc>
                <a:spcBef>
                  <a:spcPct val="0"/>
                </a:spcBef>
                <a:spcAft>
                  <a:spcPts val="900"/>
                </a:spcAft>
                <a:buSzPct val="80000"/>
              </a:pPr>
              <a:r>
                <a:rPr lang="en-US" altLang="en-US" sz="1800" dirty="0"/>
                <a:t>In relaxed muscle fibers, the myosin heads of the thick filaments are blocked from binding to actin because strands of tropomyosin cover up the myosin binding sites on the thin filaments.</a:t>
              </a:r>
            </a:p>
            <a:p>
              <a:pPr eaLnBrk="1" hangingPunct="1">
                <a:lnSpc>
                  <a:spcPct val="85000"/>
                </a:lnSpc>
                <a:spcBef>
                  <a:spcPct val="0"/>
                </a:spcBef>
                <a:spcAft>
                  <a:spcPct val="50000"/>
                </a:spcAft>
                <a:buSzPct val="80000"/>
              </a:pPr>
              <a:r>
                <a:rPr lang="en-US" altLang="en-US" sz="1800" dirty="0"/>
                <a:t>The tropomyosin strands are held in place on the thin filaments by the troponin molecules.</a:t>
              </a:r>
            </a:p>
          </p:txBody>
        </p:sp>
        <p:grpSp>
          <p:nvGrpSpPr>
            <p:cNvPr id="103430" name="Group 44">
              <a:extLst>
                <a:ext uri="{FF2B5EF4-FFF2-40B4-BE49-F238E27FC236}">
                  <a16:creationId xmlns:a16="http://schemas.microsoft.com/office/drawing/2014/main" id="{A2C38F5F-9FB4-4D4E-AE26-11E0710CD4FE}"/>
                </a:ext>
              </a:extLst>
            </p:cNvPr>
            <p:cNvGrpSpPr>
              <a:grpSpLocks/>
            </p:cNvGrpSpPr>
            <p:nvPr/>
          </p:nvGrpSpPr>
          <p:grpSpPr bwMode="auto">
            <a:xfrm>
              <a:off x="582" y="3671"/>
              <a:ext cx="4601" cy="213"/>
              <a:chOff x="582" y="3671"/>
              <a:chExt cx="4601" cy="213"/>
            </a:xfrm>
          </p:grpSpPr>
          <p:grpSp>
            <p:nvGrpSpPr>
              <p:cNvPr id="103431" name="Group 23">
                <a:extLst>
                  <a:ext uri="{FF2B5EF4-FFF2-40B4-BE49-F238E27FC236}">
                    <a16:creationId xmlns:a16="http://schemas.microsoft.com/office/drawing/2014/main" id="{50FDF018-3651-1744-8A49-4DB86DFBFF02}"/>
                  </a:ext>
                </a:extLst>
              </p:cNvPr>
              <p:cNvGrpSpPr>
                <a:grpSpLocks/>
              </p:cNvGrpSpPr>
              <p:nvPr/>
            </p:nvGrpSpPr>
            <p:grpSpPr bwMode="auto">
              <a:xfrm>
                <a:off x="582" y="3671"/>
                <a:ext cx="1990" cy="213"/>
                <a:chOff x="582" y="3671"/>
                <a:chExt cx="1990" cy="213"/>
              </a:xfrm>
            </p:grpSpPr>
            <p:sp>
              <p:nvSpPr>
                <p:cNvPr id="103442" name="Rectangle 24">
                  <a:extLst>
                    <a:ext uri="{FF2B5EF4-FFF2-40B4-BE49-F238E27FC236}">
                      <a16:creationId xmlns:a16="http://schemas.microsoft.com/office/drawing/2014/main" id="{6A7F5497-8F51-944A-BFB4-0598309B67C8}"/>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03443" name="Rectangle 25">
                  <a:extLst>
                    <a:ext uri="{FF2B5EF4-FFF2-40B4-BE49-F238E27FC236}">
                      <a16:creationId xmlns:a16="http://schemas.microsoft.com/office/drawing/2014/main" id="{1095A420-66B6-104A-AA55-0773E3EDBA49}"/>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03444" name="Rectangle 26">
                  <a:extLst>
                    <a:ext uri="{FF2B5EF4-FFF2-40B4-BE49-F238E27FC236}">
                      <a16:creationId xmlns:a16="http://schemas.microsoft.com/office/drawing/2014/main" id="{B186E5BD-500B-9B44-9F1F-DFBFD1466839}"/>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03445" name="Text Box 27">
                  <a:extLst>
                    <a:ext uri="{FF2B5EF4-FFF2-40B4-BE49-F238E27FC236}">
                      <a16:creationId xmlns:a16="http://schemas.microsoft.com/office/drawing/2014/main" id="{A2F6B216-D064-BB4D-BD07-D8291C7CDF77}"/>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300</a:t>
                  </a:r>
                  <a:endParaRPr lang="en-US" altLang="en-US" sz="1800" dirty="0">
                    <a:ea typeface="ＭＳ Ｐゴシック" panose="020B0600070205080204" pitchFamily="34" charset="-128"/>
                  </a:endParaRPr>
                </a:p>
              </p:txBody>
            </p:sp>
            <p:sp>
              <p:nvSpPr>
                <p:cNvPr id="103446" name="Text Box 28">
                  <a:extLst>
                    <a:ext uri="{FF2B5EF4-FFF2-40B4-BE49-F238E27FC236}">
                      <a16:creationId xmlns:a16="http://schemas.microsoft.com/office/drawing/2014/main" id="{FB5E673B-98D0-8040-B67D-4C80C2DD0C3E}"/>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335</a:t>
                  </a:r>
                  <a:endParaRPr lang="en-US" altLang="en-US" sz="1800" dirty="0">
                    <a:ea typeface="ＭＳ Ｐゴシック" panose="020B0600070205080204" pitchFamily="34" charset="-128"/>
                  </a:endParaRPr>
                </a:p>
              </p:txBody>
            </p:sp>
            <p:sp>
              <p:nvSpPr>
                <p:cNvPr id="103447" name="Text Box 29">
                  <a:extLst>
                    <a:ext uri="{FF2B5EF4-FFF2-40B4-BE49-F238E27FC236}">
                      <a16:creationId xmlns:a16="http://schemas.microsoft.com/office/drawing/2014/main" id="{224BF16C-22AA-1243-B13D-8B8D8E8E51AE}"/>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310</a:t>
                  </a:r>
                  <a:endParaRPr lang="en-US" altLang="en-US" sz="1800" dirty="0">
                    <a:ea typeface="ＭＳ Ｐゴシック" panose="020B0600070205080204" pitchFamily="34" charset="-128"/>
                  </a:endParaRPr>
                </a:p>
              </p:txBody>
            </p:sp>
          </p:grpSp>
          <p:grpSp>
            <p:nvGrpSpPr>
              <p:cNvPr id="103432" name="Group 34">
                <a:extLst>
                  <a:ext uri="{FF2B5EF4-FFF2-40B4-BE49-F238E27FC236}">
                    <a16:creationId xmlns:a16="http://schemas.microsoft.com/office/drawing/2014/main" id="{AA85A886-4C0C-0246-9302-416DE3B02A48}"/>
                  </a:ext>
                </a:extLst>
              </p:cNvPr>
              <p:cNvGrpSpPr>
                <a:grpSpLocks/>
              </p:cNvGrpSpPr>
              <p:nvPr/>
            </p:nvGrpSpPr>
            <p:grpSpPr bwMode="auto">
              <a:xfrm>
                <a:off x="2846" y="3671"/>
                <a:ext cx="2337" cy="213"/>
                <a:chOff x="2846" y="3671"/>
                <a:chExt cx="2337" cy="213"/>
              </a:xfrm>
            </p:grpSpPr>
            <p:grpSp>
              <p:nvGrpSpPr>
                <p:cNvPr id="103433" name="Group 35">
                  <a:extLst>
                    <a:ext uri="{FF2B5EF4-FFF2-40B4-BE49-F238E27FC236}">
                      <a16:creationId xmlns:a16="http://schemas.microsoft.com/office/drawing/2014/main" id="{407CE41F-E07F-8E41-A967-0ED222F85A38}"/>
                    </a:ext>
                  </a:extLst>
                </p:cNvPr>
                <p:cNvGrpSpPr>
                  <a:grpSpLocks/>
                </p:cNvGrpSpPr>
                <p:nvPr/>
              </p:nvGrpSpPr>
              <p:grpSpPr bwMode="auto">
                <a:xfrm>
                  <a:off x="2846" y="3671"/>
                  <a:ext cx="731" cy="213"/>
                  <a:chOff x="2846" y="3671"/>
                  <a:chExt cx="731" cy="213"/>
                </a:xfrm>
              </p:grpSpPr>
              <p:sp>
                <p:nvSpPr>
                  <p:cNvPr id="103440" name="Rectangle 36">
                    <a:extLst>
                      <a:ext uri="{FF2B5EF4-FFF2-40B4-BE49-F238E27FC236}">
                        <a16:creationId xmlns:a16="http://schemas.microsoft.com/office/drawing/2014/main" id="{30263C17-DE01-3B49-9A1B-EC787B63BCA1}"/>
                      </a:ext>
                    </a:extLst>
                  </p:cNvPr>
                  <p:cNvSpPr>
                    <a:spLocks noChangeArrowheads="1"/>
                  </p:cNvSpPr>
                  <p:nvPr/>
                </p:nvSpPr>
                <p:spPr bwMode="auto">
                  <a:xfrm>
                    <a:off x="2846" y="3671"/>
                    <a:ext cx="731" cy="213"/>
                  </a:xfrm>
                  <a:prstGeom prst="rect">
                    <a:avLst/>
                  </a:prstGeom>
                  <a:solidFill>
                    <a:schemeClr val="bg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03441" name="Text Box 37">
                    <a:extLst>
                      <a:ext uri="{FF2B5EF4-FFF2-40B4-BE49-F238E27FC236}">
                        <a16:creationId xmlns:a16="http://schemas.microsoft.com/office/drawing/2014/main" id="{D7B4BC1B-4BA4-F24C-91F6-7DF7A1FDA567}"/>
                      </a:ext>
                    </a:extLst>
                  </p:cNvPr>
                  <p:cNvSpPr txBox="1">
                    <a:spLocks noChangeArrowheads="1"/>
                  </p:cNvSpPr>
                  <p:nvPr/>
                </p:nvSpPr>
                <p:spPr bwMode="auto">
                  <a:xfrm>
                    <a:off x="2892" y="3687"/>
                    <a:ext cx="642" cy="18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10.4</a:t>
                    </a:r>
                  </a:p>
                </p:txBody>
              </p:sp>
            </p:grpSp>
            <p:grpSp>
              <p:nvGrpSpPr>
                <p:cNvPr id="103434" name="Group 38">
                  <a:extLst>
                    <a:ext uri="{FF2B5EF4-FFF2-40B4-BE49-F238E27FC236}">
                      <a16:creationId xmlns:a16="http://schemas.microsoft.com/office/drawing/2014/main" id="{F7FF1D0E-F37C-974B-A830-629F2652FA99}"/>
                    </a:ext>
                  </a:extLst>
                </p:cNvPr>
                <p:cNvGrpSpPr>
                  <a:grpSpLocks/>
                </p:cNvGrpSpPr>
                <p:nvPr/>
              </p:nvGrpSpPr>
              <p:grpSpPr bwMode="auto">
                <a:xfrm>
                  <a:off x="3649" y="3671"/>
                  <a:ext cx="731" cy="213"/>
                  <a:chOff x="3649" y="3671"/>
                  <a:chExt cx="731" cy="213"/>
                </a:xfrm>
              </p:grpSpPr>
              <p:sp>
                <p:nvSpPr>
                  <p:cNvPr id="103438" name="Rectangle 39">
                    <a:extLst>
                      <a:ext uri="{FF2B5EF4-FFF2-40B4-BE49-F238E27FC236}">
                        <a16:creationId xmlns:a16="http://schemas.microsoft.com/office/drawing/2014/main" id="{F063D620-EBF9-0541-BA4A-A45A8CF4A955}"/>
                      </a:ext>
                    </a:extLst>
                  </p:cNvPr>
                  <p:cNvSpPr>
                    <a:spLocks noChangeArrowheads="1"/>
                  </p:cNvSpPr>
                  <p:nvPr/>
                </p:nvSpPr>
                <p:spPr bwMode="auto">
                  <a:xfrm>
                    <a:off x="3649" y="3671"/>
                    <a:ext cx="731"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03439" name="Text Box 40">
                    <a:extLst>
                      <a:ext uri="{FF2B5EF4-FFF2-40B4-BE49-F238E27FC236}">
                        <a16:creationId xmlns:a16="http://schemas.microsoft.com/office/drawing/2014/main" id="{C84820E8-A397-5C47-970A-5065E356D49C}"/>
                      </a:ext>
                    </a:extLst>
                  </p:cNvPr>
                  <p:cNvSpPr txBox="1">
                    <a:spLocks noChangeArrowheads="1"/>
                  </p:cNvSpPr>
                  <p:nvPr/>
                </p:nvSpPr>
                <p:spPr bwMode="auto">
                  <a:xfrm>
                    <a:off x="3695" y="3687"/>
                    <a:ext cx="642" cy="183"/>
                  </a:xfrm>
                  <a:prstGeom prst="rect">
                    <a:avLst/>
                  </a:prstGeom>
                  <a:solidFill>
                    <a:srgbClr val="CC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10.4</a:t>
                    </a:r>
                  </a:p>
                </p:txBody>
              </p:sp>
            </p:grpSp>
            <p:grpSp>
              <p:nvGrpSpPr>
                <p:cNvPr id="103435" name="Group 41">
                  <a:extLst>
                    <a:ext uri="{FF2B5EF4-FFF2-40B4-BE49-F238E27FC236}">
                      <a16:creationId xmlns:a16="http://schemas.microsoft.com/office/drawing/2014/main" id="{0FBA821F-76CB-0A46-BC07-7644B8F7E1CC}"/>
                    </a:ext>
                  </a:extLst>
                </p:cNvPr>
                <p:cNvGrpSpPr>
                  <a:grpSpLocks/>
                </p:cNvGrpSpPr>
                <p:nvPr/>
              </p:nvGrpSpPr>
              <p:grpSpPr bwMode="auto">
                <a:xfrm>
                  <a:off x="4452" y="3671"/>
                  <a:ext cx="731" cy="213"/>
                  <a:chOff x="4452" y="3671"/>
                  <a:chExt cx="731" cy="213"/>
                </a:xfrm>
              </p:grpSpPr>
              <p:sp>
                <p:nvSpPr>
                  <p:cNvPr id="103436" name="Rectangle 42">
                    <a:extLst>
                      <a:ext uri="{FF2B5EF4-FFF2-40B4-BE49-F238E27FC236}">
                        <a16:creationId xmlns:a16="http://schemas.microsoft.com/office/drawing/2014/main" id="{E7133AFE-DA82-0846-ABBA-39D1945800C1}"/>
                      </a:ext>
                    </a:extLst>
                  </p:cNvPr>
                  <p:cNvSpPr>
                    <a:spLocks noChangeArrowheads="1"/>
                  </p:cNvSpPr>
                  <p:nvPr/>
                </p:nvSpPr>
                <p:spPr bwMode="auto">
                  <a:xfrm>
                    <a:off x="4452" y="3671"/>
                    <a:ext cx="731"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03437" name="Text Box 43">
                    <a:extLst>
                      <a:ext uri="{FF2B5EF4-FFF2-40B4-BE49-F238E27FC236}">
                        <a16:creationId xmlns:a16="http://schemas.microsoft.com/office/drawing/2014/main" id="{594FB8F3-87C1-E544-AEC8-97BE2CBE6319}"/>
                      </a:ext>
                    </a:extLst>
                  </p:cNvPr>
                  <p:cNvSpPr txBox="1">
                    <a:spLocks noChangeArrowheads="1"/>
                  </p:cNvSpPr>
                  <p:nvPr/>
                </p:nvSpPr>
                <p:spPr bwMode="auto">
                  <a:xfrm>
                    <a:off x="4502" y="3687"/>
                    <a:ext cx="642" cy="183"/>
                  </a:xfrm>
                  <a:prstGeom prst="rect">
                    <a:avLst/>
                  </a:prstGeom>
                  <a:solidFill>
                    <a:srgbClr val="FF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10.5</a:t>
                    </a:r>
                  </a:p>
                </p:txBody>
              </p:sp>
            </p:grpSp>
          </p:grpSp>
        </p:grpSp>
      </p:grpSp>
    </p:spTree>
  </p:cSld>
  <p:clrMapOvr>
    <a:masterClrMapping/>
  </p:clrMapOvr>
  <p:transition spd="med"/>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Number Placeholder 5">
            <a:extLst>
              <a:ext uri="{FF2B5EF4-FFF2-40B4-BE49-F238E27FC236}">
                <a16:creationId xmlns:a16="http://schemas.microsoft.com/office/drawing/2014/main" id="{55848E17-2694-C84D-856B-A895A3B34197}"/>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367F434A-0548-1B4D-A222-3F376FD506A8}" type="slidenum">
              <a:rPr lang="en-US" altLang="en-US" sz="1400"/>
              <a:pPr>
                <a:spcBef>
                  <a:spcPct val="0"/>
                </a:spcBef>
                <a:buFontTx/>
                <a:buNone/>
              </a:pPr>
              <a:t>51</a:t>
            </a:fld>
            <a:endParaRPr lang="en-US" altLang="en-US" sz="1400" dirty="0"/>
          </a:p>
        </p:txBody>
      </p:sp>
      <p:grpSp>
        <p:nvGrpSpPr>
          <p:cNvPr id="119811" name="Group 2">
            <a:extLst>
              <a:ext uri="{FF2B5EF4-FFF2-40B4-BE49-F238E27FC236}">
                <a16:creationId xmlns:a16="http://schemas.microsoft.com/office/drawing/2014/main" id="{E75560B1-DFF1-7144-B8F2-93C4EEFC167B}"/>
              </a:ext>
            </a:extLst>
          </p:cNvPr>
          <p:cNvGrpSpPr>
            <a:grpSpLocks/>
          </p:cNvGrpSpPr>
          <p:nvPr/>
        </p:nvGrpSpPr>
        <p:grpSpPr bwMode="auto">
          <a:xfrm>
            <a:off x="463550" y="446088"/>
            <a:ext cx="8229600" cy="4732340"/>
            <a:chOff x="292" y="281"/>
            <a:chExt cx="5184" cy="2981"/>
          </a:xfrm>
        </p:grpSpPr>
        <p:sp>
          <p:nvSpPr>
            <p:cNvPr id="119812" name="Rectangle 3">
              <a:extLst>
                <a:ext uri="{FF2B5EF4-FFF2-40B4-BE49-F238E27FC236}">
                  <a16:creationId xmlns:a16="http://schemas.microsoft.com/office/drawing/2014/main" id="{088B7D72-B6A5-5E43-817B-8C518E05B5B2}"/>
                </a:ext>
              </a:extLst>
            </p:cNvPr>
            <p:cNvSpPr>
              <a:spLocks noChangeArrowheads="1"/>
            </p:cNvSpPr>
            <p:nvPr/>
          </p:nvSpPr>
          <p:spPr bwMode="auto">
            <a:xfrm>
              <a:off x="292"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Myosin Binding Sites</a:t>
              </a:r>
              <a:endParaRPr lang="en-US" altLang="en-US" sz="2800" dirty="0">
                <a:solidFill>
                  <a:schemeClr val="tx2"/>
                </a:solidFill>
              </a:endParaRPr>
            </a:p>
          </p:txBody>
        </p:sp>
        <p:grpSp>
          <p:nvGrpSpPr>
            <p:cNvPr id="119813" name="Group 4">
              <a:extLst>
                <a:ext uri="{FF2B5EF4-FFF2-40B4-BE49-F238E27FC236}">
                  <a16:creationId xmlns:a16="http://schemas.microsoft.com/office/drawing/2014/main" id="{B876A048-3AA3-5D4D-A76F-4B97E4C27FAF}"/>
                </a:ext>
              </a:extLst>
            </p:cNvPr>
            <p:cNvGrpSpPr>
              <a:grpSpLocks/>
            </p:cNvGrpSpPr>
            <p:nvPr/>
          </p:nvGrpSpPr>
          <p:grpSpPr bwMode="auto">
            <a:xfrm>
              <a:off x="1962" y="1004"/>
              <a:ext cx="1855" cy="2258"/>
              <a:chOff x="1962" y="1004"/>
              <a:chExt cx="1855" cy="2258"/>
            </a:xfrm>
          </p:grpSpPr>
          <p:pic>
            <p:nvPicPr>
              <p:cNvPr id="119814" name="Picture 5" descr="tropomyosin">
                <a:extLst>
                  <a:ext uri="{FF2B5EF4-FFF2-40B4-BE49-F238E27FC236}">
                    <a16:creationId xmlns:a16="http://schemas.microsoft.com/office/drawing/2014/main" id="{4E3539F9-2879-014C-8587-E5D0710E07D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2" y="1004"/>
                <a:ext cx="1855" cy="2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9815" name="Text Box 6">
                <a:extLst>
                  <a:ext uri="{FF2B5EF4-FFF2-40B4-BE49-F238E27FC236}">
                    <a16:creationId xmlns:a16="http://schemas.microsoft.com/office/drawing/2014/main" id="{B3CFFD98-CBF6-FE43-96CE-C85D616F7C3E}"/>
                  </a:ext>
                </a:extLst>
              </p:cNvPr>
              <p:cNvSpPr txBox="1">
                <a:spLocks noChangeArrowheads="1"/>
              </p:cNvSpPr>
              <p:nvPr/>
            </p:nvSpPr>
            <p:spPr bwMode="auto">
              <a:xfrm>
                <a:off x="2031" y="3097"/>
                <a:ext cx="1291"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dirty="0"/>
                  <a:t>https://www.sigmaaldrich.com</a:t>
                </a:r>
              </a:p>
            </p:txBody>
          </p:sp>
        </p:grpSp>
      </p:grpSp>
    </p:spTree>
  </p:cSld>
  <p:clrMapOvr>
    <a:masterClrMapping/>
  </p:clrMapOvr>
  <p:transition spd="med"/>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Slide Number Placeholder 5">
            <a:extLst>
              <a:ext uri="{FF2B5EF4-FFF2-40B4-BE49-F238E27FC236}">
                <a16:creationId xmlns:a16="http://schemas.microsoft.com/office/drawing/2014/main" id="{40244A32-4066-294B-90A5-7E8E1845D7D2}"/>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83F35F9D-D6A7-4545-8111-B04DCBA2EBB9}" type="slidenum">
              <a:rPr lang="en-US" altLang="en-US" sz="1400"/>
              <a:pPr>
                <a:spcBef>
                  <a:spcPct val="0"/>
                </a:spcBef>
                <a:buFontTx/>
                <a:buNone/>
              </a:pPr>
              <a:t>52</a:t>
            </a:fld>
            <a:endParaRPr lang="en-US" altLang="en-US" sz="1400" dirty="0"/>
          </a:p>
        </p:txBody>
      </p:sp>
      <p:grpSp>
        <p:nvGrpSpPr>
          <p:cNvPr id="105475" name="Group 30">
            <a:extLst>
              <a:ext uri="{FF2B5EF4-FFF2-40B4-BE49-F238E27FC236}">
                <a16:creationId xmlns:a16="http://schemas.microsoft.com/office/drawing/2014/main" id="{7CA632F9-DF9D-F34B-B507-7D85B7A09E82}"/>
              </a:ext>
            </a:extLst>
          </p:cNvPr>
          <p:cNvGrpSpPr>
            <a:grpSpLocks/>
          </p:cNvGrpSpPr>
          <p:nvPr/>
        </p:nvGrpSpPr>
        <p:grpSpPr bwMode="auto">
          <a:xfrm>
            <a:off x="463550" y="446088"/>
            <a:ext cx="8229600" cy="5719762"/>
            <a:chOff x="292" y="281"/>
            <a:chExt cx="5184" cy="3603"/>
          </a:xfrm>
        </p:grpSpPr>
        <p:sp>
          <p:nvSpPr>
            <p:cNvPr id="105476" name="Rectangle 2">
              <a:extLst>
                <a:ext uri="{FF2B5EF4-FFF2-40B4-BE49-F238E27FC236}">
                  <a16:creationId xmlns:a16="http://schemas.microsoft.com/office/drawing/2014/main" id="{0C99AE20-90BE-E245-B06A-126E1AE46B28}"/>
                </a:ext>
              </a:extLst>
            </p:cNvPr>
            <p:cNvSpPr>
              <a:spLocks noChangeArrowheads="1"/>
            </p:cNvSpPr>
            <p:nvPr/>
          </p:nvSpPr>
          <p:spPr bwMode="auto">
            <a:xfrm>
              <a:off x="292"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Structural Proteins</a:t>
              </a:r>
              <a:endParaRPr lang="en-US" altLang="en-US" sz="2800" dirty="0">
                <a:solidFill>
                  <a:schemeClr val="tx2"/>
                </a:solidFill>
              </a:endParaRPr>
            </a:p>
          </p:txBody>
        </p:sp>
        <p:sp>
          <p:nvSpPr>
            <p:cNvPr id="105477" name="Text Box 3">
              <a:extLst>
                <a:ext uri="{FF2B5EF4-FFF2-40B4-BE49-F238E27FC236}">
                  <a16:creationId xmlns:a16="http://schemas.microsoft.com/office/drawing/2014/main" id="{5271C1D1-1CCB-A345-923C-79B17FB4C34F}"/>
                </a:ext>
              </a:extLst>
            </p:cNvPr>
            <p:cNvSpPr txBox="1">
              <a:spLocks noChangeArrowheads="1"/>
            </p:cNvSpPr>
            <p:nvPr/>
          </p:nvSpPr>
          <p:spPr bwMode="auto">
            <a:xfrm>
              <a:off x="519" y="970"/>
              <a:ext cx="4706" cy="1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Muscle fibers contain about a dozen different structural proteins that contribute to the alignment, stability, elasticity, and extensibility of the myofibrils.</a:t>
              </a:r>
            </a:p>
            <a:p>
              <a:pPr eaLnBrk="1" hangingPunct="1">
                <a:lnSpc>
                  <a:spcPct val="85000"/>
                </a:lnSpc>
                <a:spcBef>
                  <a:spcPct val="0"/>
                </a:spcBef>
                <a:spcAft>
                  <a:spcPts val="900"/>
                </a:spcAft>
                <a:buSzPct val="80000"/>
              </a:pPr>
              <a:r>
                <a:rPr lang="en-US" altLang="en-US" sz="1800" dirty="0"/>
                <a:t>Titin, a structural protein, is the third most abundant protein in skeletal muscle fibers (after myosin and actin). </a:t>
              </a:r>
            </a:p>
            <a:p>
              <a:pPr eaLnBrk="1" hangingPunct="1">
                <a:lnSpc>
                  <a:spcPct val="85000"/>
                </a:lnSpc>
                <a:spcBef>
                  <a:spcPct val="0"/>
                </a:spcBef>
                <a:spcAft>
                  <a:spcPct val="50000"/>
                </a:spcAft>
                <a:buSzPct val="80000"/>
              </a:pPr>
              <a:r>
                <a:rPr lang="en-US" altLang="en-US" sz="1800" dirty="0"/>
                <a:t>Titin aligns the Z disc to the M line to align and stabilize the exact position of the thick filament in relationship to the four thin filaments.</a:t>
              </a:r>
            </a:p>
            <a:p>
              <a:pPr eaLnBrk="1" hangingPunct="1">
                <a:lnSpc>
                  <a:spcPct val="85000"/>
                </a:lnSpc>
                <a:spcBef>
                  <a:spcPct val="0"/>
                </a:spcBef>
                <a:spcAft>
                  <a:spcPts val="900"/>
                </a:spcAft>
                <a:buSzPct val="80000"/>
              </a:pPr>
              <a:r>
                <a:rPr lang="en-US" altLang="en-US" sz="1800" dirty="0"/>
                <a:t>Titin can be stretched about four times its resting length and still recoil without damage.</a:t>
              </a:r>
            </a:p>
            <a:p>
              <a:pPr eaLnBrk="1" hangingPunct="1">
                <a:lnSpc>
                  <a:spcPct val="85000"/>
                </a:lnSpc>
                <a:spcBef>
                  <a:spcPct val="0"/>
                </a:spcBef>
                <a:spcAft>
                  <a:spcPct val="50000"/>
                </a:spcAft>
                <a:buSzPct val="80000"/>
              </a:pPr>
              <a:r>
                <a:rPr lang="en-US" altLang="en-US" sz="1800" dirty="0"/>
                <a:t>This stretch accounts for much of the extensibility and elasticity of the myofibrils within a muscle fiber.</a:t>
              </a:r>
            </a:p>
          </p:txBody>
        </p:sp>
        <p:grpSp>
          <p:nvGrpSpPr>
            <p:cNvPr id="105478" name="Group 20">
              <a:extLst>
                <a:ext uri="{FF2B5EF4-FFF2-40B4-BE49-F238E27FC236}">
                  <a16:creationId xmlns:a16="http://schemas.microsoft.com/office/drawing/2014/main" id="{E0853A1F-08DE-8C49-BA20-E360FBF1050C}"/>
                </a:ext>
              </a:extLst>
            </p:cNvPr>
            <p:cNvGrpSpPr>
              <a:grpSpLocks/>
            </p:cNvGrpSpPr>
            <p:nvPr/>
          </p:nvGrpSpPr>
          <p:grpSpPr bwMode="auto">
            <a:xfrm>
              <a:off x="582" y="3671"/>
              <a:ext cx="1990" cy="213"/>
              <a:chOff x="582" y="3671"/>
              <a:chExt cx="1990" cy="213"/>
            </a:xfrm>
          </p:grpSpPr>
          <p:sp>
            <p:nvSpPr>
              <p:cNvPr id="105479" name="Rectangle 21">
                <a:extLst>
                  <a:ext uri="{FF2B5EF4-FFF2-40B4-BE49-F238E27FC236}">
                    <a16:creationId xmlns:a16="http://schemas.microsoft.com/office/drawing/2014/main" id="{123F88FE-BA7C-734F-BEA7-9E5820F26CE9}"/>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05480" name="Rectangle 22">
                <a:extLst>
                  <a:ext uri="{FF2B5EF4-FFF2-40B4-BE49-F238E27FC236}">
                    <a16:creationId xmlns:a16="http://schemas.microsoft.com/office/drawing/2014/main" id="{7BE18BEB-6710-CF43-9A4B-CA1473F189FA}"/>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05481" name="Rectangle 23">
                <a:extLst>
                  <a:ext uri="{FF2B5EF4-FFF2-40B4-BE49-F238E27FC236}">
                    <a16:creationId xmlns:a16="http://schemas.microsoft.com/office/drawing/2014/main" id="{3440CEEE-1F35-B843-9B8A-35F9F8110921}"/>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05482" name="Text Box 24">
                <a:extLst>
                  <a:ext uri="{FF2B5EF4-FFF2-40B4-BE49-F238E27FC236}">
                    <a16:creationId xmlns:a16="http://schemas.microsoft.com/office/drawing/2014/main" id="{238467BE-3629-884F-823C-E2792C8938F7}"/>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300</a:t>
                </a:r>
                <a:endParaRPr lang="en-US" altLang="en-US" sz="1800" dirty="0">
                  <a:ea typeface="ＭＳ Ｐゴシック" panose="020B0600070205080204" pitchFamily="34" charset="-128"/>
                </a:endParaRPr>
              </a:p>
            </p:txBody>
          </p:sp>
          <p:sp>
            <p:nvSpPr>
              <p:cNvPr id="105483" name="Text Box 25">
                <a:extLst>
                  <a:ext uri="{FF2B5EF4-FFF2-40B4-BE49-F238E27FC236}">
                    <a16:creationId xmlns:a16="http://schemas.microsoft.com/office/drawing/2014/main" id="{42AD038E-642C-8F41-8E76-40E80EB52B17}"/>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335</a:t>
                </a:r>
                <a:endParaRPr lang="en-US" altLang="en-US" sz="1800" dirty="0">
                  <a:ea typeface="ＭＳ Ｐゴシック" panose="020B0600070205080204" pitchFamily="34" charset="-128"/>
                </a:endParaRPr>
              </a:p>
            </p:txBody>
          </p:sp>
          <p:sp>
            <p:nvSpPr>
              <p:cNvPr id="105484" name="Text Box 26">
                <a:extLst>
                  <a:ext uri="{FF2B5EF4-FFF2-40B4-BE49-F238E27FC236}">
                    <a16:creationId xmlns:a16="http://schemas.microsoft.com/office/drawing/2014/main" id="{F9FB0E5F-5467-024C-B734-4E8D6591CB6C}"/>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310</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Slide Number Placeholder 5">
            <a:extLst>
              <a:ext uri="{FF2B5EF4-FFF2-40B4-BE49-F238E27FC236}">
                <a16:creationId xmlns:a16="http://schemas.microsoft.com/office/drawing/2014/main" id="{A4B6E52A-C528-C844-AFF3-63B607AF91AF}"/>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7D7FB38A-4E06-634A-B448-EE39B32937F9}" type="slidenum">
              <a:rPr lang="en-US" altLang="en-US" sz="1400"/>
              <a:pPr>
                <a:spcBef>
                  <a:spcPct val="0"/>
                </a:spcBef>
                <a:buFontTx/>
                <a:buNone/>
              </a:pPr>
              <a:t>53</a:t>
            </a:fld>
            <a:endParaRPr lang="en-US" altLang="en-US" sz="1400" dirty="0"/>
          </a:p>
        </p:txBody>
      </p:sp>
      <p:grpSp>
        <p:nvGrpSpPr>
          <p:cNvPr id="107523" name="Group 26">
            <a:extLst>
              <a:ext uri="{FF2B5EF4-FFF2-40B4-BE49-F238E27FC236}">
                <a16:creationId xmlns:a16="http://schemas.microsoft.com/office/drawing/2014/main" id="{D5D055A0-E007-A642-BE42-16290A7ADFB8}"/>
              </a:ext>
            </a:extLst>
          </p:cNvPr>
          <p:cNvGrpSpPr>
            <a:grpSpLocks/>
          </p:cNvGrpSpPr>
          <p:nvPr/>
        </p:nvGrpSpPr>
        <p:grpSpPr bwMode="auto">
          <a:xfrm>
            <a:off x="463550" y="466729"/>
            <a:ext cx="8229600" cy="5699128"/>
            <a:chOff x="292" y="294"/>
            <a:chExt cx="5184" cy="3590"/>
          </a:xfrm>
        </p:grpSpPr>
        <p:sp>
          <p:nvSpPr>
            <p:cNvPr id="107524" name="Rectangle 3">
              <a:extLst>
                <a:ext uri="{FF2B5EF4-FFF2-40B4-BE49-F238E27FC236}">
                  <a16:creationId xmlns:a16="http://schemas.microsoft.com/office/drawing/2014/main" id="{8B9518EC-BA6E-274C-8FE0-B5803532E7BD}"/>
                </a:ext>
              </a:extLst>
            </p:cNvPr>
            <p:cNvSpPr>
              <a:spLocks noChangeArrowheads="1"/>
            </p:cNvSpPr>
            <p:nvPr/>
          </p:nvSpPr>
          <p:spPr bwMode="auto">
            <a:xfrm>
              <a:off x="292" y="294"/>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Structural Proteins—Dystrophin</a:t>
              </a:r>
            </a:p>
          </p:txBody>
        </p:sp>
        <p:sp>
          <p:nvSpPr>
            <p:cNvPr id="107525" name="Text Box 5">
              <a:extLst>
                <a:ext uri="{FF2B5EF4-FFF2-40B4-BE49-F238E27FC236}">
                  <a16:creationId xmlns:a16="http://schemas.microsoft.com/office/drawing/2014/main" id="{2397FFA6-BBFC-EF4C-A6EF-8AE2B7FB3DD4}"/>
                </a:ext>
              </a:extLst>
            </p:cNvPr>
            <p:cNvSpPr txBox="1">
              <a:spLocks noChangeArrowheads="1"/>
            </p:cNvSpPr>
            <p:nvPr/>
          </p:nvSpPr>
          <p:spPr bwMode="auto">
            <a:xfrm>
              <a:off x="519" y="970"/>
              <a:ext cx="4764" cy="1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r>
                <a:rPr lang="en-US" altLang="en-US" sz="1800" dirty="0"/>
                <a:t>Dystrophin serves as an anchor for the myofilaments—the DMD gene codes for the protein.</a:t>
              </a:r>
            </a:p>
            <a:p>
              <a:pPr eaLnBrk="1" hangingPunct="1">
                <a:lnSpc>
                  <a:spcPct val="85000"/>
                </a:lnSpc>
                <a:spcBef>
                  <a:spcPct val="0"/>
                </a:spcBef>
                <a:spcAft>
                  <a:spcPct val="50000"/>
                </a:spcAft>
                <a:buSzPct val="80000"/>
              </a:pPr>
              <a:r>
                <a:rPr lang="en-US" altLang="en-US" sz="1800" dirty="0"/>
                <a:t>A defective DMD gene results in Duchenne muscular dystrophy, an X-linked disorder.</a:t>
              </a:r>
            </a:p>
            <a:p>
              <a:pPr eaLnBrk="1" hangingPunct="1">
                <a:lnSpc>
                  <a:spcPct val="85000"/>
                </a:lnSpc>
                <a:spcBef>
                  <a:spcPct val="0"/>
                </a:spcBef>
                <a:spcAft>
                  <a:spcPct val="50000"/>
                </a:spcAft>
                <a:buSzPct val="80000"/>
              </a:pPr>
              <a:r>
                <a:rPr lang="en-US" altLang="en-US" sz="1800" dirty="0"/>
                <a:t>The condition is characterized by a progressive weakening of skeletal muscle especially in boys, who need the defective gene on the one X chromosome.</a:t>
              </a:r>
            </a:p>
            <a:p>
              <a:pPr eaLnBrk="1" hangingPunct="1">
                <a:lnSpc>
                  <a:spcPct val="85000"/>
                </a:lnSpc>
                <a:spcBef>
                  <a:spcPct val="0"/>
                </a:spcBef>
                <a:spcAft>
                  <a:spcPct val="50000"/>
                </a:spcAft>
                <a:buSzPct val="80000"/>
              </a:pPr>
              <a:r>
                <a:rPr lang="en-US" altLang="en-US" sz="1800" dirty="0"/>
                <a:t>In comparison, girls would need the defective gene on each of the two X chromosomes, which is much less likely to occur. </a:t>
              </a:r>
            </a:p>
          </p:txBody>
        </p:sp>
        <p:grpSp>
          <p:nvGrpSpPr>
            <p:cNvPr id="107526" name="Group 16">
              <a:extLst>
                <a:ext uri="{FF2B5EF4-FFF2-40B4-BE49-F238E27FC236}">
                  <a16:creationId xmlns:a16="http://schemas.microsoft.com/office/drawing/2014/main" id="{56EA6A70-7A4B-3844-B26C-31C4F0252F65}"/>
                </a:ext>
              </a:extLst>
            </p:cNvPr>
            <p:cNvGrpSpPr>
              <a:grpSpLocks/>
            </p:cNvGrpSpPr>
            <p:nvPr/>
          </p:nvGrpSpPr>
          <p:grpSpPr bwMode="auto">
            <a:xfrm>
              <a:off x="582" y="3671"/>
              <a:ext cx="1990" cy="213"/>
              <a:chOff x="582" y="3671"/>
              <a:chExt cx="1990" cy="213"/>
            </a:xfrm>
          </p:grpSpPr>
          <p:sp>
            <p:nvSpPr>
              <p:cNvPr id="107527" name="Rectangle 17">
                <a:extLst>
                  <a:ext uri="{FF2B5EF4-FFF2-40B4-BE49-F238E27FC236}">
                    <a16:creationId xmlns:a16="http://schemas.microsoft.com/office/drawing/2014/main" id="{88D4ADB1-3A8A-0B4A-8C23-CD2BC8C7F61A}"/>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07528" name="Rectangle 18">
                <a:extLst>
                  <a:ext uri="{FF2B5EF4-FFF2-40B4-BE49-F238E27FC236}">
                    <a16:creationId xmlns:a16="http://schemas.microsoft.com/office/drawing/2014/main" id="{C4F7E6F7-45AC-A647-9685-4E122B0A1F05}"/>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07529" name="Rectangle 19">
                <a:extLst>
                  <a:ext uri="{FF2B5EF4-FFF2-40B4-BE49-F238E27FC236}">
                    <a16:creationId xmlns:a16="http://schemas.microsoft.com/office/drawing/2014/main" id="{4FF3AC96-AA05-2949-B8B2-5ABA8FA89901}"/>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07530" name="Text Box 20">
                <a:extLst>
                  <a:ext uri="{FF2B5EF4-FFF2-40B4-BE49-F238E27FC236}">
                    <a16:creationId xmlns:a16="http://schemas.microsoft.com/office/drawing/2014/main" id="{59945CB0-2803-9449-83AD-2703AF060BD1}"/>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300</a:t>
                </a:r>
                <a:endParaRPr lang="en-US" altLang="en-US" sz="1800" dirty="0">
                  <a:ea typeface="ＭＳ Ｐゴシック" panose="020B0600070205080204" pitchFamily="34" charset="-128"/>
                </a:endParaRPr>
              </a:p>
            </p:txBody>
          </p:sp>
          <p:sp>
            <p:nvSpPr>
              <p:cNvPr id="107531" name="Text Box 21">
                <a:extLst>
                  <a:ext uri="{FF2B5EF4-FFF2-40B4-BE49-F238E27FC236}">
                    <a16:creationId xmlns:a16="http://schemas.microsoft.com/office/drawing/2014/main" id="{2160877A-0631-5C4A-8D8D-59CEF3BCCB5A}"/>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336</a:t>
                </a:r>
                <a:endParaRPr lang="en-US" altLang="en-US" sz="1800" dirty="0">
                  <a:ea typeface="ＭＳ Ｐゴシック" panose="020B0600070205080204" pitchFamily="34" charset="-128"/>
                </a:endParaRPr>
              </a:p>
            </p:txBody>
          </p:sp>
          <p:sp>
            <p:nvSpPr>
              <p:cNvPr id="107532" name="Text Box 22">
                <a:extLst>
                  <a:ext uri="{FF2B5EF4-FFF2-40B4-BE49-F238E27FC236}">
                    <a16:creationId xmlns:a16="http://schemas.microsoft.com/office/drawing/2014/main" id="{37240B5F-09A7-8640-9CE2-5A3CBC28DEFC}"/>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310</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Slide Number Placeholder 5">
            <a:extLst>
              <a:ext uri="{FF2B5EF4-FFF2-40B4-BE49-F238E27FC236}">
                <a16:creationId xmlns:a16="http://schemas.microsoft.com/office/drawing/2014/main" id="{6D12BE5C-5753-6148-BCCF-3DAA0B23B042}"/>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30A2AC87-39F6-5244-AE1A-72383799A144}" type="slidenum">
              <a:rPr lang="en-US" altLang="en-US" sz="1400"/>
              <a:pPr>
                <a:spcBef>
                  <a:spcPct val="0"/>
                </a:spcBef>
                <a:buFontTx/>
                <a:buNone/>
              </a:pPr>
              <a:t>54</a:t>
            </a:fld>
            <a:endParaRPr lang="en-US" altLang="en-US" sz="1400" dirty="0"/>
          </a:p>
        </p:txBody>
      </p:sp>
      <p:sp>
        <p:nvSpPr>
          <p:cNvPr id="109571" name="Rectangle 2">
            <a:extLst>
              <a:ext uri="{FF2B5EF4-FFF2-40B4-BE49-F238E27FC236}">
                <a16:creationId xmlns:a16="http://schemas.microsoft.com/office/drawing/2014/main" id="{456C019B-77D6-8C4B-80C7-AF18F6FAE4CB}"/>
              </a:ext>
            </a:extLst>
          </p:cNvPr>
          <p:cNvSpPr>
            <a:spLocks noGrp="1" noChangeArrowheads="1"/>
          </p:cNvSpPr>
          <p:nvPr>
            <p:ph type="body" idx="1"/>
          </p:nvPr>
        </p:nvSpPr>
        <p:spPr>
          <a:xfrm>
            <a:off x="1404938" y="885825"/>
            <a:ext cx="6348412" cy="4645025"/>
          </a:xfrm>
        </p:spPr>
        <p:txBody>
          <a:bodyPr/>
          <a:lstStyle/>
          <a:p>
            <a:pPr marL="0" indent="0" eaLnBrk="1" hangingPunct="1"/>
            <a:endParaRPr lang="en-US" altLang="en-US" dirty="0"/>
          </a:p>
          <a:p>
            <a:pPr marL="0" indent="0" eaLnBrk="1" hangingPunct="1"/>
            <a:endParaRPr lang="en-US" altLang="en-US" dirty="0"/>
          </a:p>
          <a:p>
            <a:pPr marL="0" indent="0" algn="ctr" eaLnBrk="1" hangingPunct="1">
              <a:lnSpc>
                <a:spcPct val="85000"/>
              </a:lnSpc>
              <a:buFontTx/>
              <a:buNone/>
            </a:pPr>
            <a:r>
              <a:rPr lang="en-US" altLang="en-US" sz="2800" dirty="0">
                <a:solidFill>
                  <a:srgbClr val="333333"/>
                </a:solidFill>
              </a:rPr>
              <a:t>Muscle Contraction and Relaxation</a:t>
            </a:r>
            <a:endParaRPr lang="en-US" altLang="en-US" sz="2000" dirty="0"/>
          </a:p>
        </p:txBody>
      </p:sp>
    </p:spTree>
  </p:cSld>
  <p:clrMapOvr>
    <a:masterClrMapping/>
  </p:clrMapOvr>
  <p:transition spd="med"/>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Slide Number Placeholder 5">
            <a:extLst>
              <a:ext uri="{FF2B5EF4-FFF2-40B4-BE49-F238E27FC236}">
                <a16:creationId xmlns:a16="http://schemas.microsoft.com/office/drawing/2014/main" id="{D9E335C8-4236-A743-AA7E-1EF00DD182FD}"/>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39079ABE-0BB2-9147-AF15-B5FCF4BA570B}" type="slidenum">
              <a:rPr lang="en-US" altLang="en-US" sz="1400"/>
              <a:pPr>
                <a:spcBef>
                  <a:spcPct val="0"/>
                </a:spcBef>
                <a:buFontTx/>
                <a:buNone/>
              </a:pPr>
              <a:t>55</a:t>
            </a:fld>
            <a:endParaRPr lang="en-US" altLang="en-US" sz="1400" dirty="0"/>
          </a:p>
        </p:txBody>
      </p:sp>
      <p:grpSp>
        <p:nvGrpSpPr>
          <p:cNvPr id="111649" name="Group 33">
            <a:extLst>
              <a:ext uri="{FF2B5EF4-FFF2-40B4-BE49-F238E27FC236}">
                <a16:creationId xmlns:a16="http://schemas.microsoft.com/office/drawing/2014/main" id="{70596951-AB44-AD46-BBC3-EF8EF545E395}"/>
              </a:ext>
            </a:extLst>
          </p:cNvPr>
          <p:cNvGrpSpPr>
            <a:grpSpLocks/>
          </p:cNvGrpSpPr>
          <p:nvPr/>
        </p:nvGrpSpPr>
        <p:grpSpPr bwMode="auto">
          <a:xfrm>
            <a:off x="463550" y="446088"/>
            <a:ext cx="8229600" cy="5719762"/>
            <a:chOff x="292" y="281"/>
            <a:chExt cx="5184" cy="3603"/>
          </a:xfrm>
        </p:grpSpPr>
        <p:sp>
          <p:nvSpPr>
            <p:cNvPr id="111620" name="Rectangle 3">
              <a:extLst>
                <a:ext uri="{FF2B5EF4-FFF2-40B4-BE49-F238E27FC236}">
                  <a16:creationId xmlns:a16="http://schemas.microsoft.com/office/drawing/2014/main" id="{A8FE0184-06F5-C640-B325-841FE4E5D1FD}"/>
                </a:ext>
              </a:extLst>
            </p:cNvPr>
            <p:cNvSpPr>
              <a:spLocks noChangeArrowheads="1"/>
            </p:cNvSpPr>
            <p:nvPr/>
          </p:nvSpPr>
          <p:spPr bwMode="auto">
            <a:xfrm>
              <a:off x="292"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Contraction Mechanism</a:t>
              </a:r>
              <a:endParaRPr lang="en-US" altLang="en-US" sz="2800" dirty="0">
                <a:solidFill>
                  <a:schemeClr val="tx2"/>
                </a:solidFill>
              </a:endParaRPr>
            </a:p>
          </p:txBody>
        </p:sp>
        <p:grpSp>
          <p:nvGrpSpPr>
            <p:cNvPr id="111621" name="Group 35">
              <a:extLst>
                <a:ext uri="{FF2B5EF4-FFF2-40B4-BE49-F238E27FC236}">
                  <a16:creationId xmlns:a16="http://schemas.microsoft.com/office/drawing/2014/main" id="{4120EA0E-F8C3-8743-B78C-20169C2BF18A}"/>
                </a:ext>
              </a:extLst>
            </p:cNvPr>
            <p:cNvGrpSpPr>
              <a:grpSpLocks/>
            </p:cNvGrpSpPr>
            <p:nvPr/>
          </p:nvGrpSpPr>
          <p:grpSpPr bwMode="auto">
            <a:xfrm>
              <a:off x="582" y="3671"/>
              <a:ext cx="4601" cy="213"/>
              <a:chOff x="582" y="3671"/>
              <a:chExt cx="4601" cy="213"/>
            </a:xfrm>
          </p:grpSpPr>
          <p:grpSp>
            <p:nvGrpSpPr>
              <p:cNvPr id="111627" name="Group 14">
                <a:extLst>
                  <a:ext uri="{FF2B5EF4-FFF2-40B4-BE49-F238E27FC236}">
                    <a16:creationId xmlns:a16="http://schemas.microsoft.com/office/drawing/2014/main" id="{29A403BD-246E-A845-8B1D-63A428F8C90A}"/>
                  </a:ext>
                </a:extLst>
              </p:cNvPr>
              <p:cNvGrpSpPr>
                <a:grpSpLocks/>
              </p:cNvGrpSpPr>
              <p:nvPr/>
            </p:nvGrpSpPr>
            <p:grpSpPr bwMode="auto">
              <a:xfrm>
                <a:off x="582" y="3671"/>
                <a:ext cx="1990" cy="213"/>
                <a:chOff x="582" y="3671"/>
                <a:chExt cx="1990" cy="213"/>
              </a:xfrm>
            </p:grpSpPr>
            <p:sp>
              <p:nvSpPr>
                <p:cNvPr id="111638" name="Rectangle 15">
                  <a:extLst>
                    <a:ext uri="{FF2B5EF4-FFF2-40B4-BE49-F238E27FC236}">
                      <a16:creationId xmlns:a16="http://schemas.microsoft.com/office/drawing/2014/main" id="{D1A4D961-A2F2-F245-8C91-DD8A33286168}"/>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11639" name="Rectangle 16">
                  <a:extLst>
                    <a:ext uri="{FF2B5EF4-FFF2-40B4-BE49-F238E27FC236}">
                      <a16:creationId xmlns:a16="http://schemas.microsoft.com/office/drawing/2014/main" id="{A44EF7BD-BA7B-A54C-B759-131FBDE4FFFB}"/>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11640" name="Rectangle 17">
                  <a:extLst>
                    <a:ext uri="{FF2B5EF4-FFF2-40B4-BE49-F238E27FC236}">
                      <a16:creationId xmlns:a16="http://schemas.microsoft.com/office/drawing/2014/main" id="{9C81A3BD-4BC3-084B-8E5F-53CCD5EA3107}"/>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11641" name="Text Box 18">
                  <a:extLst>
                    <a:ext uri="{FF2B5EF4-FFF2-40B4-BE49-F238E27FC236}">
                      <a16:creationId xmlns:a16="http://schemas.microsoft.com/office/drawing/2014/main" id="{9CA9FDAE-22CE-7B43-8DA0-4A8EF8CC3E3A}"/>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302</a:t>
                  </a:r>
                  <a:endParaRPr lang="en-US" altLang="en-US" sz="1800" dirty="0">
                    <a:ea typeface="ＭＳ Ｐゴシック" panose="020B0600070205080204" pitchFamily="34" charset="-128"/>
                  </a:endParaRPr>
                </a:p>
              </p:txBody>
            </p:sp>
            <p:sp>
              <p:nvSpPr>
                <p:cNvPr id="111642" name="Text Box 19">
                  <a:extLst>
                    <a:ext uri="{FF2B5EF4-FFF2-40B4-BE49-F238E27FC236}">
                      <a16:creationId xmlns:a16="http://schemas.microsoft.com/office/drawing/2014/main" id="{2AD3850D-B1AC-9540-878D-D7019A501AFC}"/>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338</a:t>
                  </a:r>
                  <a:endParaRPr lang="en-US" altLang="en-US" sz="1800" dirty="0">
                    <a:ea typeface="ＭＳ Ｐゴシック" panose="020B0600070205080204" pitchFamily="34" charset="-128"/>
                  </a:endParaRPr>
                </a:p>
              </p:txBody>
            </p:sp>
            <p:sp>
              <p:nvSpPr>
                <p:cNvPr id="111643" name="Text Box 20">
                  <a:extLst>
                    <a:ext uri="{FF2B5EF4-FFF2-40B4-BE49-F238E27FC236}">
                      <a16:creationId xmlns:a16="http://schemas.microsoft.com/office/drawing/2014/main" id="{E4C6CF72-D43C-EC46-8574-7A54DB4CCDD0}"/>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310</a:t>
                  </a:r>
                  <a:endParaRPr lang="en-US" altLang="en-US" sz="1800" dirty="0">
                    <a:ea typeface="ＭＳ Ｐゴシック" panose="020B0600070205080204" pitchFamily="34" charset="-128"/>
                  </a:endParaRPr>
                </a:p>
              </p:txBody>
            </p:sp>
          </p:grpSp>
          <p:grpSp>
            <p:nvGrpSpPr>
              <p:cNvPr id="111628" name="Group 25">
                <a:extLst>
                  <a:ext uri="{FF2B5EF4-FFF2-40B4-BE49-F238E27FC236}">
                    <a16:creationId xmlns:a16="http://schemas.microsoft.com/office/drawing/2014/main" id="{5D720674-CAD8-6843-ACF1-BA83332E20B3}"/>
                  </a:ext>
                </a:extLst>
              </p:cNvPr>
              <p:cNvGrpSpPr>
                <a:grpSpLocks/>
              </p:cNvGrpSpPr>
              <p:nvPr/>
            </p:nvGrpSpPr>
            <p:grpSpPr bwMode="auto">
              <a:xfrm>
                <a:off x="2846" y="3671"/>
                <a:ext cx="2337" cy="213"/>
                <a:chOff x="2846" y="3671"/>
                <a:chExt cx="2337" cy="213"/>
              </a:xfrm>
            </p:grpSpPr>
            <p:grpSp>
              <p:nvGrpSpPr>
                <p:cNvPr id="111629" name="Group 26">
                  <a:extLst>
                    <a:ext uri="{FF2B5EF4-FFF2-40B4-BE49-F238E27FC236}">
                      <a16:creationId xmlns:a16="http://schemas.microsoft.com/office/drawing/2014/main" id="{653458CD-A80D-584D-ACBB-F5F7674A73C4}"/>
                    </a:ext>
                  </a:extLst>
                </p:cNvPr>
                <p:cNvGrpSpPr>
                  <a:grpSpLocks/>
                </p:cNvGrpSpPr>
                <p:nvPr/>
              </p:nvGrpSpPr>
              <p:grpSpPr bwMode="auto">
                <a:xfrm>
                  <a:off x="2846" y="3671"/>
                  <a:ext cx="731" cy="213"/>
                  <a:chOff x="2846" y="3671"/>
                  <a:chExt cx="731" cy="213"/>
                </a:xfrm>
              </p:grpSpPr>
              <p:sp>
                <p:nvSpPr>
                  <p:cNvPr id="111636" name="Rectangle 27">
                    <a:extLst>
                      <a:ext uri="{FF2B5EF4-FFF2-40B4-BE49-F238E27FC236}">
                        <a16:creationId xmlns:a16="http://schemas.microsoft.com/office/drawing/2014/main" id="{74153E2A-E2DE-8B44-8E8B-834D043B526C}"/>
                      </a:ext>
                    </a:extLst>
                  </p:cNvPr>
                  <p:cNvSpPr>
                    <a:spLocks noChangeArrowheads="1"/>
                  </p:cNvSpPr>
                  <p:nvPr/>
                </p:nvSpPr>
                <p:spPr bwMode="auto">
                  <a:xfrm>
                    <a:off x="2846" y="3671"/>
                    <a:ext cx="731" cy="213"/>
                  </a:xfrm>
                  <a:prstGeom prst="rect">
                    <a:avLst/>
                  </a:prstGeom>
                  <a:solidFill>
                    <a:schemeClr val="bg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11637" name="Text Box 28">
                    <a:extLst>
                      <a:ext uri="{FF2B5EF4-FFF2-40B4-BE49-F238E27FC236}">
                        <a16:creationId xmlns:a16="http://schemas.microsoft.com/office/drawing/2014/main" id="{7058FAFB-5B14-174F-B9BC-AB056BE56B9B}"/>
                      </a:ext>
                    </a:extLst>
                  </p:cNvPr>
                  <p:cNvSpPr txBox="1">
                    <a:spLocks noChangeArrowheads="1"/>
                  </p:cNvSpPr>
                  <p:nvPr/>
                </p:nvSpPr>
                <p:spPr bwMode="auto">
                  <a:xfrm>
                    <a:off x="2892" y="3687"/>
                    <a:ext cx="642" cy="18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10.5</a:t>
                    </a:r>
                  </a:p>
                </p:txBody>
              </p:sp>
            </p:grpSp>
            <p:grpSp>
              <p:nvGrpSpPr>
                <p:cNvPr id="111630" name="Group 29">
                  <a:extLst>
                    <a:ext uri="{FF2B5EF4-FFF2-40B4-BE49-F238E27FC236}">
                      <a16:creationId xmlns:a16="http://schemas.microsoft.com/office/drawing/2014/main" id="{E33C3AF0-C50A-E848-AF09-B755E8DB7021}"/>
                    </a:ext>
                  </a:extLst>
                </p:cNvPr>
                <p:cNvGrpSpPr>
                  <a:grpSpLocks/>
                </p:cNvGrpSpPr>
                <p:nvPr/>
              </p:nvGrpSpPr>
              <p:grpSpPr bwMode="auto">
                <a:xfrm>
                  <a:off x="3649" y="3671"/>
                  <a:ext cx="731" cy="213"/>
                  <a:chOff x="3649" y="3671"/>
                  <a:chExt cx="731" cy="213"/>
                </a:xfrm>
              </p:grpSpPr>
              <p:sp>
                <p:nvSpPr>
                  <p:cNvPr id="111634" name="Rectangle 30">
                    <a:extLst>
                      <a:ext uri="{FF2B5EF4-FFF2-40B4-BE49-F238E27FC236}">
                        <a16:creationId xmlns:a16="http://schemas.microsoft.com/office/drawing/2014/main" id="{4199EA29-8F30-AA4F-BA2C-1ED8EF680610}"/>
                      </a:ext>
                    </a:extLst>
                  </p:cNvPr>
                  <p:cNvSpPr>
                    <a:spLocks noChangeArrowheads="1"/>
                  </p:cNvSpPr>
                  <p:nvPr/>
                </p:nvSpPr>
                <p:spPr bwMode="auto">
                  <a:xfrm>
                    <a:off x="3649" y="3671"/>
                    <a:ext cx="731"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11635" name="Text Box 31">
                    <a:extLst>
                      <a:ext uri="{FF2B5EF4-FFF2-40B4-BE49-F238E27FC236}">
                        <a16:creationId xmlns:a16="http://schemas.microsoft.com/office/drawing/2014/main" id="{EB9FA187-DCD0-274C-B0D4-A005A99EE582}"/>
                      </a:ext>
                    </a:extLst>
                  </p:cNvPr>
                  <p:cNvSpPr txBox="1">
                    <a:spLocks noChangeArrowheads="1"/>
                  </p:cNvSpPr>
                  <p:nvPr/>
                </p:nvSpPr>
                <p:spPr bwMode="auto">
                  <a:xfrm>
                    <a:off x="3695" y="3687"/>
                    <a:ext cx="642" cy="183"/>
                  </a:xfrm>
                  <a:prstGeom prst="rect">
                    <a:avLst/>
                  </a:prstGeom>
                  <a:solidFill>
                    <a:srgbClr val="CC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10.5</a:t>
                    </a:r>
                  </a:p>
                </p:txBody>
              </p:sp>
            </p:grpSp>
            <p:grpSp>
              <p:nvGrpSpPr>
                <p:cNvPr id="111631" name="Group 32">
                  <a:extLst>
                    <a:ext uri="{FF2B5EF4-FFF2-40B4-BE49-F238E27FC236}">
                      <a16:creationId xmlns:a16="http://schemas.microsoft.com/office/drawing/2014/main" id="{A169DC36-B5B2-1D41-ADBB-8F14AB7D553D}"/>
                    </a:ext>
                  </a:extLst>
                </p:cNvPr>
                <p:cNvGrpSpPr>
                  <a:grpSpLocks/>
                </p:cNvGrpSpPr>
                <p:nvPr/>
              </p:nvGrpSpPr>
              <p:grpSpPr bwMode="auto">
                <a:xfrm>
                  <a:off x="4452" y="3671"/>
                  <a:ext cx="731" cy="213"/>
                  <a:chOff x="4452" y="3671"/>
                  <a:chExt cx="731" cy="213"/>
                </a:xfrm>
              </p:grpSpPr>
              <p:sp>
                <p:nvSpPr>
                  <p:cNvPr id="111632" name="Rectangle 33">
                    <a:extLst>
                      <a:ext uri="{FF2B5EF4-FFF2-40B4-BE49-F238E27FC236}">
                        <a16:creationId xmlns:a16="http://schemas.microsoft.com/office/drawing/2014/main" id="{25C90CEC-E8C1-6C4E-A969-979B4E420E17}"/>
                      </a:ext>
                    </a:extLst>
                  </p:cNvPr>
                  <p:cNvSpPr>
                    <a:spLocks noChangeArrowheads="1"/>
                  </p:cNvSpPr>
                  <p:nvPr/>
                </p:nvSpPr>
                <p:spPr bwMode="auto">
                  <a:xfrm>
                    <a:off x="4452" y="3671"/>
                    <a:ext cx="731"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11633" name="Text Box 34">
                    <a:extLst>
                      <a:ext uri="{FF2B5EF4-FFF2-40B4-BE49-F238E27FC236}">
                        <a16:creationId xmlns:a16="http://schemas.microsoft.com/office/drawing/2014/main" id="{E3489D52-E1E4-324E-AE9A-252F42768F1F}"/>
                      </a:ext>
                    </a:extLst>
                  </p:cNvPr>
                  <p:cNvSpPr txBox="1">
                    <a:spLocks noChangeArrowheads="1"/>
                  </p:cNvSpPr>
                  <p:nvPr/>
                </p:nvSpPr>
                <p:spPr bwMode="auto">
                  <a:xfrm>
                    <a:off x="4502" y="3687"/>
                    <a:ext cx="642" cy="183"/>
                  </a:xfrm>
                  <a:prstGeom prst="rect">
                    <a:avLst/>
                  </a:prstGeom>
                  <a:solidFill>
                    <a:srgbClr val="FF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10.6</a:t>
                    </a:r>
                  </a:p>
                </p:txBody>
              </p:sp>
            </p:grpSp>
          </p:grpSp>
        </p:grpSp>
        <p:grpSp>
          <p:nvGrpSpPr>
            <p:cNvPr id="111648" name="Group 32">
              <a:extLst>
                <a:ext uri="{FF2B5EF4-FFF2-40B4-BE49-F238E27FC236}">
                  <a16:creationId xmlns:a16="http://schemas.microsoft.com/office/drawing/2014/main" id="{EDA41351-10ED-D54D-B809-11504E993A76}"/>
                </a:ext>
              </a:extLst>
            </p:cNvPr>
            <p:cNvGrpSpPr>
              <a:grpSpLocks/>
            </p:cNvGrpSpPr>
            <p:nvPr/>
          </p:nvGrpSpPr>
          <p:grpSpPr bwMode="auto">
            <a:xfrm>
              <a:off x="519" y="970"/>
              <a:ext cx="4788" cy="2390"/>
              <a:chOff x="519" y="970"/>
              <a:chExt cx="4788" cy="2390"/>
            </a:xfrm>
          </p:grpSpPr>
          <p:sp>
            <p:nvSpPr>
              <p:cNvPr id="111623" name="Text Box 4">
                <a:extLst>
                  <a:ext uri="{FF2B5EF4-FFF2-40B4-BE49-F238E27FC236}">
                    <a16:creationId xmlns:a16="http://schemas.microsoft.com/office/drawing/2014/main" id="{E6B59FFE-EACB-E14E-B4FD-55916B9F4D65}"/>
                  </a:ext>
                </a:extLst>
              </p:cNvPr>
              <p:cNvSpPr txBox="1">
                <a:spLocks noChangeArrowheads="1"/>
              </p:cNvSpPr>
              <p:nvPr/>
            </p:nvSpPr>
            <p:spPr bwMode="auto">
              <a:xfrm>
                <a:off x="519" y="970"/>
                <a:ext cx="4788" cy="13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Muscle contractions were once thought to be the result the folding of contractile organelles in a manner similar to squeezing an accordion.</a:t>
                </a:r>
              </a:p>
              <a:p>
                <a:pPr eaLnBrk="1" hangingPunct="1">
                  <a:lnSpc>
                    <a:spcPct val="85000"/>
                  </a:lnSpc>
                  <a:spcBef>
                    <a:spcPct val="0"/>
                  </a:spcBef>
                  <a:spcAft>
                    <a:spcPts val="900"/>
                  </a:spcAft>
                  <a:buSzPct val="80000"/>
                </a:pPr>
                <a:r>
                  <a:rPr lang="en-US" altLang="en-US" sz="1800" dirty="0"/>
                  <a:t>With the invention of electron microscopy, we now know the thin and thick filaments slide past each other in the muscle contraction process.</a:t>
                </a:r>
              </a:p>
              <a:p>
                <a:pPr eaLnBrk="1" hangingPunct="1">
                  <a:lnSpc>
                    <a:spcPct val="85000"/>
                  </a:lnSpc>
                  <a:spcBef>
                    <a:spcPct val="0"/>
                  </a:spcBef>
                  <a:spcAft>
                    <a:spcPts val="900"/>
                  </a:spcAft>
                  <a:buSzPct val="80000"/>
                </a:pPr>
                <a:r>
                  <a:rPr lang="en-US" altLang="en-US" sz="1800" dirty="0"/>
                  <a:t>This process is called the sliding filament mechanism.</a:t>
                </a:r>
              </a:p>
              <a:p>
                <a:pPr eaLnBrk="1" hangingPunct="1">
                  <a:lnSpc>
                    <a:spcPct val="85000"/>
                  </a:lnSpc>
                  <a:spcBef>
                    <a:spcPct val="0"/>
                  </a:spcBef>
                  <a:spcAft>
                    <a:spcPct val="50000"/>
                  </a:spcAft>
                  <a:buSzPct val="80000"/>
                </a:pPr>
                <a:r>
                  <a:rPr lang="en-US" altLang="en-US" sz="1800" dirty="0"/>
                  <a:t>The mechanism is the same in skeletal, cardiac, and smooth muscle fibers.</a:t>
                </a:r>
              </a:p>
            </p:txBody>
          </p:sp>
          <p:grpSp>
            <p:nvGrpSpPr>
              <p:cNvPr id="111647" name="Group 31">
                <a:extLst>
                  <a:ext uri="{FF2B5EF4-FFF2-40B4-BE49-F238E27FC236}">
                    <a16:creationId xmlns:a16="http://schemas.microsoft.com/office/drawing/2014/main" id="{FECB9542-0002-4647-B3DD-EF0AAD6ADB7F}"/>
                  </a:ext>
                </a:extLst>
              </p:cNvPr>
              <p:cNvGrpSpPr>
                <a:grpSpLocks/>
              </p:cNvGrpSpPr>
              <p:nvPr/>
            </p:nvGrpSpPr>
            <p:grpSpPr bwMode="auto">
              <a:xfrm>
                <a:off x="2182" y="2354"/>
                <a:ext cx="2194" cy="1006"/>
                <a:chOff x="2182" y="2354"/>
                <a:chExt cx="2194" cy="1006"/>
              </a:xfrm>
            </p:grpSpPr>
            <p:pic>
              <p:nvPicPr>
                <p:cNvPr id="111625" name="Picture 37" descr="Steve_Jordan_Accordion_Blac">
                  <a:extLst>
                    <a:ext uri="{FF2B5EF4-FFF2-40B4-BE49-F238E27FC236}">
                      <a16:creationId xmlns:a16="http://schemas.microsoft.com/office/drawing/2014/main" id="{46D772A9-631A-4F4B-A3B4-8AB477CCC23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82" y="2354"/>
                  <a:ext cx="1402" cy="10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1626" name="Text Box 38">
                  <a:extLst>
                    <a:ext uri="{FF2B5EF4-FFF2-40B4-BE49-F238E27FC236}">
                      <a16:creationId xmlns:a16="http://schemas.microsoft.com/office/drawing/2014/main" id="{2F77C0B6-002F-F74C-97BD-31366DF1F9A3}"/>
                    </a:ext>
                  </a:extLst>
                </p:cNvPr>
                <p:cNvSpPr txBox="1">
                  <a:spLocks noChangeArrowheads="1"/>
                </p:cNvSpPr>
                <p:nvPr/>
              </p:nvSpPr>
              <p:spPr bwMode="auto">
                <a:xfrm>
                  <a:off x="3620" y="2744"/>
                  <a:ext cx="75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dirty="0"/>
                    <a:t>Accordion</a:t>
                  </a:r>
                </a:p>
              </p:txBody>
            </p:sp>
          </p:grpSp>
        </p:grpSp>
      </p:grpSp>
    </p:spTree>
  </p:cSld>
  <p:clrMapOvr>
    <a:masterClrMapping/>
  </p:clrMapOvr>
  <p:transition spd="med"/>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Slide Number Placeholder 5">
            <a:extLst>
              <a:ext uri="{FF2B5EF4-FFF2-40B4-BE49-F238E27FC236}">
                <a16:creationId xmlns:a16="http://schemas.microsoft.com/office/drawing/2014/main" id="{67F67165-5C20-914A-88CD-B29BD7C87054}"/>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255A4043-3F6D-DF4F-B4EA-4D057B535B45}" type="slidenum">
              <a:rPr lang="en-US" altLang="en-US" sz="1400"/>
              <a:pPr>
                <a:spcBef>
                  <a:spcPct val="0"/>
                </a:spcBef>
                <a:buFontTx/>
                <a:buNone/>
              </a:pPr>
              <a:t>56</a:t>
            </a:fld>
            <a:endParaRPr lang="en-US" altLang="en-US" sz="1400" dirty="0"/>
          </a:p>
        </p:txBody>
      </p:sp>
      <p:grpSp>
        <p:nvGrpSpPr>
          <p:cNvPr id="113667" name="Group 10">
            <a:extLst>
              <a:ext uri="{FF2B5EF4-FFF2-40B4-BE49-F238E27FC236}">
                <a16:creationId xmlns:a16="http://schemas.microsoft.com/office/drawing/2014/main" id="{8353861F-4A86-1347-9527-E4E8D10C1005}"/>
              </a:ext>
            </a:extLst>
          </p:cNvPr>
          <p:cNvGrpSpPr>
            <a:grpSpLocks/>
          </p:cNvGrpSpPr>
          <p:nvPr/>
        </p:nvGrpSpPr>
        <p:grpSpPr bwMode="auto">
          <a:xfrm>
            <a:off x="463550" y="446088"/>
            <a:ext cx="8229600" cy="5192713"/>
            <a:chOff x="292" y="281"/>
            <a:chExt cx="5184" cy="3271"/>
          </a:xfrm>
        </p:grpSpPr>
        <p:sp>
          <p:nvSpPr>
            <p:cNvPr id="113668" name="Rectangle 3">
              <a:extLst>
                <a:ext uri="{FF2B5EF4-FFF2-40B4-BE49-F238E27FC236}">
                  <a16:creationId xmlns:a16="http://schemas.microsoft.com/office/drawing/2014/main" id="{995EC967-61F0-B44D-8801-A39788217D43}"/>
                </a:ext>
              </a:extLst>
            </p:cNvPr>
            <p:cNvSpPr>
              <a:spLocks noChangeArrowheads="1"/>
            </p:cNvSpPr>
            <p:nvPr/>
          </p:nvSpPr>
          <p:spPr bwMode="auto">
            <a:xfrm>
              <a:off x="292"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Myofilaments </a:t>
              </a:r>
              <a:r>
                <a:rPr lang="en-US" altLang="en-US" sz="2200" dirty="0">
                  <a:solidFill>
                    <a:srgbClr val="333333"/>
                  </a:solidFill>
                </a:rPr>
                <a:t>(continued)</a:t>
              </a:r>
              <a:endParaRPr lang="en-US" altLang="en-US" sz="2200" dirty="0">
                <a:solidFill>
                  <a:schemeClr val="tx2"/>
                </a:solidFill>
              </a:endParaRPr>
            </a:p>
          </p:txBody>
        </p:sp>
        <p:grpSp>
          <p:nvGrpSpPr>
            <p:cNvPr id="113669" name="Group 9">
              <a:extLst>
                <a:ext uri="{FF2B5EF4-FFF2-40B4-BE49-F238E27FC236}">
                  <a16:creationId xmlns:a16="http://schemas.microsoft.com/office/drawing/2014/main" id="{6DB1611A-3E66-9C41-B013-206925F001A0}"/>
                </a:ext>
              </a:extLst>
            </p:cNvPr>
            <p:cNvGrpSpPr>
              <a:grpSpLocks/>
            </p:cNvGrpSpPr>
            <p:nvPr/>
          </p:nvGrpSpPr>
          <p:grpSpPr bwMode="auto">
            <a:xfrm>
              <a:off x="1213" y="996"/>
              <a:ext cx="3342" cy="2556"/>
              <a:chOff x="1213" y="996"/>
              <a:chExt cx="3342" cy="2556"/>
            </a:xfrm>
          </p:grpSpPr>
          <p:grpSp>
            <p:nvGrpSpPr>
              <p:cNvPr id="113670" name="Group 5">
                <a:extLst>
                  <a:ext uri="{FF2B5EF4-FFF2-40B4-BE49-F238E27FC236}">
                    <a16:creationId xmlns:a16="http://schemas.microsoft.com/office/drawing/2014/main" id="{0810C216-132B-1247-BE51-9E41214C8CAD}"/>
                  </a:ext>
                </a:extLst>
              </p:cNvPr>
              <p:cNvGrpSpPr>
                <a:grpSpLocks/>
              </p:cNvGrpSpPr>
              <p:nvPr/>
            </p:nvGrpSpPr>
            <p:grpSpPr bwMode="auto">
              <a:xfrm>
                <a:off x="1815" y="996"/>
                <a:ext cx="2536" cy="2103"/>
                <a:chOff x="1567" y="996"/>
                <a:chExt cx="2536" cy="2103"/>
              </a:xfrm>
            </p:grpSpPr>
            <p:pic>
              <p:nvPicPr>
                <p:cNvPr id="113672" name="Picture 6" descr="775px-Sarcomere">
                  <a:extLst>
                    <a:ext uri="{FF2B5EF4-FFF2-40B4-BE49-F238E27FC236}">
                      <a16:creationId xmlns:a16="http://schemas.microsoft.com/office/drawing/2014/main" id="{EFDBBCAC-E378-C641-A08A-E31434652FB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67" y="996"/>
                  <a:ext cx="2536" cy="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3673" name="Text Box 7">
                  <a:extLst>
                    <a:ext uri="{FF2B5EF4-FFF2-40B4-BE49-F238E27FC236}">
                      <a16:creationId xmlns:a16="http://schemas.microsoft.com/office/drawing/2014/main" id="{7B176085-0C4C-4342-8A40-160B13ED872F}"/>
                    </a:ext>
                  </a:extLst>
                </p:cNvPr>
                <p:cNvSpPr txBox="1">
                  <a:spLocks noChangeArrowheads="1"/>
                </p:cNvSpPr>
                <p:nvPr/>
              </p:nvSpPr>
              <p:spPr bwMode="auto">
                <a:xfrm>
                  <a:off x="1719" y="2934"/>
                  <a:ext cx="1167"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dirty="0"/>
                    <a:t>https://www.wikimedia.org</a:t>
                  </a:r>
                  <a:endParaRPr lang="en-US" altLang="en-US" sz="1800" dirty="0"/>
                </a:p>
              </p:txBody>
            </p:sp>
          </p:grpSp>
          <p:sp>
            <p:nvSpPr>
              <p:cNvPr id="113671" name="Text Box 8">
                <a:extLst>
                  <a:ext uri="{FF2B5EF4-FFF2-40B4-BE49-F238E27FC236}">
                    <a16:creationId xmlns:a16="http://schemas.microsoft.com/office/drawing/2014/main" id="{CD1E62A8-995B-8948-8A5B-E3E600A8B666}"/>
                  </a:ext>
                </a:extLst>
              </p:cNvPr>
              <p:cNvSpPr txBox="1">
                <a:spLocks noChangeArrowheads="1"/>
              </p:cNvSpPr>
              <p:nvPr/>
            </p:nvSpPr>
            <p:spPr bwMode="auto">
              <a:xfrm>
                <a:off x="1213" y="3187"/>
                <a:ext cx="3342"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860"/>
                  </a:lnSpc>
                  <a:spcBef>
                    <a:spcPts val="300"/>
                  </a:spcBef>
                  <a:spcAft>
                    <a:spcPts val="0"/>
                  </a:spcAft>
                  <a:buFontTx/>
                  <a:buNone/>
                </a:pPr>
                <a:r>
                  <a:rPr lang="en-US" altLang="en-US" sz="1800" dirty="0">
                    <a:solidFill>
                      <a:schemeClr val="accent6"/>
                    </a:solidFill>
                  </a:rPr>
                  <a:t>The horizontal thick filaments are shown in red, and the thin filaments in blue.</a:t>
                </a:r>
              </a:p>
            </p:txBody>
          </p:sp>
        </p:grpSp>
      </p:grpSp>
      <p:sp>
        <p:nvSpPr>
          <p:cNvPr id="2" name="TextBox 1">
            <a:extLst>
              <a:ext uri="{FF2B5EF4-FFF2-40B4-BE49-F238E27FC236}">
                <a16:creationId xmlns:a16="http://schemas.microsoft.com/office/drawing/2014/main" id="{DD751F0F-0EDC-E245-B82A-88C7C2D64CF5}"/>
              </a:ext>
            </a:extLst>
          </p:cNvPr>
          <p:cNvSpPr txBox="1"/>
          <p:nvPr/>
        </p:nvSpPr>
        <p:spPr>
          <a:xfrm>
            <a:off x="914401" y="2142915"/>
            <a:ext cx="1975943" cy="746358"/>
          </a:xfrm>
          <a:prstGeom prst="rect">
            <a:avLst/>
          </a:prstGeom>
          <a:noFill/>
        </p:spPr>
        <p:txBody>
          <a:bodyPr wrap="square" rtlCol="0">
            <a:spAutoFit/>
          </a:bodyPr>
          <a:lstStyle/>
          <a:p>
            <a:pPr algn="ctr">
              <a:lnSpc>
                <a:spcPts val="1720"/>
              </a:lnSpc>
            </a:pPr>
            <a:r>
              <a:rPr lang="en-US" sz="1600" dirty="0">
                <a:solidFill>
                  <a:srgbClr val="011893"/>
                </a:solidFill>
              </a:rPr>
              <a:t>A single, simplified sarcomere is shown.</a:t>
            </a:r>
          </a:p>
        </p:txBody>
      </p:sp>
    </p:spTree>
    <p:extLst>
      <p:ext uri="{BB962C8B-B14F-4D97-AF65-F5344CB8AC3E}">
        <p14:creationId xmlns:p14="http://schemas.microsoft.com/office/powerpoint/2010/main" val="1462667636"/>
      </p:ext>
    </p:extLst>
  </p:cSld>
  <p:clrMapOvr>
    <a:masterClrMapping/>
  </p:clrMapOvr>
  <p:transition spd="med"/>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Slide Number Placeholder 5">
            <a:extLst>
              <a:ext uri="{FF2B5EF4-FFF2-40B4-BE49-F238E27FC236}">
                <a16:creationId xmlns:a16="http://schemas.microsoft.com/office/drawing/2014/main" id="{2AE88207-53CA-B74C-8E20-79BC787B5B18}"/>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5CEFAE05-5EAC-084C-8FE5-AF6C0A9DD570}" type="slidenum">
              <a:rPr lang="en-US" altLang="en-US" sz="1400"/>
              <a:pPr>
                <a:spcBef>
                  <a:spcPct val="0"/>
                </a:spcBef>
                <a:buFontTx/>
                <a:buNone/>
              </a:pPr>
              <a:t>57</a:t>
            </a:fld>
            <a:endParaRPr lang="en-US" altLang="en-US" sz="1400" dirty="0"/>
          </a:p>
        </p:txBody>
      </p:sp>
      <p:grpSp>
        <p:nvGrpSpPr>
          <p:cNvPr id="115736" name="Group 24">
            <a:extLst>
              <a:ext uri="{FF2B5EF4-FFF2-40B4-BE49-F238E27FC236}">
                <a16:creationId xmlns:a16="http://schemas.microsoft.com/office/drawing/2014/main" id="{14F7E1FF-4EDE-DF42-88BD-56A842B621B8}"/>
              </a:ext>
            </a:extLst>
          </p:cNvPr>
          <p:cNvGrpSpPr>
            <a:grpSpLocks/>
          </p:cNvGrpSpPr>
          <p:nvPr/>
        </p:nvGrpSpPr>
        <p:grpSpPr bwMode="auto">
          <a:xfrm>
            <a:off x="465138" y="447675"/>
            <a:ext cx="8229600" cy="5718175"/>
            <a:chOff x="293" y="282"/>
            <a:chExt cx="5184" cy="3602"/>
          </a:xfrm>
        </p:grpSpPr>
        <p:sp>
          <p:nvSpPr>
            <p:cNvPr id="115716" name="Rectangle 3">
              <a:extLst>
                <a:ext uri="{FF2B5EF4-FFF2-40B4-BE49-F238E27FC236}">
                  <a16:creationId xmlns:a16="http://schemas.microsoft.com/office/drawing/2014/main" id="{54975ABA-7977-BA47-9AF8-8B665591F9F8}"/>
                </a:ext>
              </a:extLst>
            </p:cNvPr>
            <p:cNvSpPr>
              <a:spLocks noChangeArrowheads="1"/>
            </p:cNvSpPr>
            <p:nvPr/>
          </p:nvSpPr>
          <p:spPr bwMode="auto">
            <a:xfrm>
              <a:off x="293"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Sliding Filament Mechanism </a:t>
              </a:r>
              <a:r>
                <a:rPr lang="en-US" altLang="en-US" sz="2200" dirty="0">
                  <a:solidFill>
                    <a:srgbClr val="333333"/>
                  </a:solidFill>
                </a:rPr>
                <a:t>(continued)</a:t>
              </a:r>
              <a:endParaRPr lang="en-US" altLang="en-US" sz="2800" dirty="0">
                <a:solidFill>
                  <a:schemeClr val="tx2"/>
                </a:solidFill>
              </a:endParaRPr>
            </a:p>
          </p:txBody>
        </p:sp>
        <p:sp>
          <p:nvSpPr>
            <p:cNvPr id="115717" name="Text Box 11">
              <a:extLst>
                <a:ext uri="{FF2B5EF4-FFF2-40B4-BE49-F238E27FC236}">
                  <a16:creationId xmlns:a16="http://schemas.microsoft.com/office/drawing/2014/main" id="{CD1F1050-DF65-354B-93BA-CCFEEB96587A}"/>
                </a:ext>
              </a:extLst>
            </p:cNvPr>
            <p:cNvSpPr txBox="1">
              <a:spLocks noChangeArrowheads="1"/>
            </p:cNvSpPr>
            <p:nvPr/>
          </p:nvSpPr>
          <p:spPr bwMode="auto">
            <a:xfrm>
              <a:off x="516" y="967"/>
              <a:ext cx="4529" cy="16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A muscle contraction occurs when the myosin heads in the thick filaments attach to and “walk” along the molecular chains of actin in thin filaments.</a:t>
              </a:r>
            </a:p>
            <a:p>
              <a:pPr eaLnBrk="1" hangingPunct="1">
                <a:lnSpc>
                  <a:spcPct val="85000"/>
                </a:lnSpc>
                <a:spcBef>
                  <a:spcPct val="0"/>
                </a:spcBef>
                <a:spcAft>
                  <a:spcPts val="900"/>
                </a:spcAft>
                <a:buSzPct val="80000"/>
              </a:pPr>
              <a:r>
                <a:rPr lang="en-US" altLang="en-US" sz="1800" dirty="0"/>
                <a:t>The attachments that are formed are called crossbridges.</a:t>
              </a:r>
            </a:p>
            <a:p>
              <a:pPr eaLnBrk="1" hangingPunct="1">
                <a:lnSpc>
                  <a:spcPct val="85000"/>
                </a:lnSpc>
                <a:spcBef>
                  <a:spcPct val="0"/>
                </a:spcBef>
                <a:spcAft>
                  <a:spcPts val="900"/>
                </a:spcAft>
                <a:buSzPct val="80000"/>
              </a:pPr>
              <a:r>
                <a:rPr lang="en-US" altLang="en-US" sz="1800" dirty="0"/>
                <a:t>The thin filaments slide inward and meet at the M line of the sarco-mere.</a:t>
              </a:r>
            </a:p>
            <a:p>
              <a:pPr eaLnBrk="1" hangingPunct="1">
                <a:lnSpc>
                  <a:spcPct val="85000"/>
                </a:lnSpc>
                <a:spcBef>
                  <a:spcPct val="0"/>
                </a:spcBef>
                <a:spcAft>
                  <a:spcPts val="900"/>
                </a:spcAft>
                <a:buSzPct val="80000"/>
              </a:pPr>
              <a:r>
                <a:rPr lang="en-US" altLang="en-US" sz="1800" dirty="0"/>
                <a:t>The simultaneous shortening of many sarcomeres within a muscle fiber shortens the entire muscle fiber to produce mechanical force for muscle tension.</a:t>
              </a:r>
            </a:p>
          </p:txBody>
        </p:sp>
        <p:grpSp>
          <p:nvGrpSpPr>
            <p:cNvPr id="115718" name="Group 40">
              <a:extLst>
                <a:ext uri="{FF2B5EF4-FFF2-40B4-BE49-F238E27FC236}">
                  <a16:creationId xmlns:a16="http://schemas.microsoft.com/office/drawing/2014/main" id="{E449851B-A2DD-D249-ADD8-FB9B62FEB9A5}"/>
                </a:ext>
              </a:extLst>
            </p:cNvPr>
            <p:cNvGrpSpPr>
              <a:grpSpLocks/>
            </p:cNvGrpSpPr>
            <p:nvPr/>
          </p:nvGrpSpPr>
          <p:grpSpPr bwMode="auto">
            <a:xfrm>
              <a:off x="582" y="3671"/>
              <a:ext cx="4601" cy="213"/>
              <a:chOff x="582" y="3671"/>
              <a:chExt cx="4601" cy="213"/>
            </a:xfrm>
          </p:grpSpPr>
          <p:grpSp>
            <p:nvGrpSpPr>
              <p:cNvPr id="115719" name="Group 19">
                <a:extLst>
                  <a:ext uri="{FF2B5EF4-FFF2-40B4-BE49-F238E27FC236}">
                    <a16:creationId xmlns:a16="http://schemas.microsoft.com/office/drawing/2014/main" id="{7E585ED1-4F7C-5D4F-9669-F4E28D5F1EF0}"/>
                  </a:ext>
                </a:extLst>
              </p:cNvPr>
              <p:cNvGrpSpPr>
                <a:grpSpLocks/>
              </p:cNvGrpSpPr>
              <p:nvPr/>
            </p:nvGrpSpPr>
            <p:grpSpPr bwMode="auto">
              <a:xfrm>
                <a:off x="582" y="3671"/>
                <a:ext cx="1990" cy="213"/>
                <a:chOff x="582" y="3671"/>
                <a:chExt cx="1990" cy="213"/>
              </a:xfrm>
            </p:grpSpPr>
            <p:sp>
              <p:nvSpPr>
                <p:cNvPr id="115730" name="Rectangle 20">
                  <a:extLst>
                    <a:ext uri="{FF2B5EF4-FFF2-40B4-BE49-F238E27FC236}">
                      <a16:creationId xmlns:a16="http://schemas.microsoft.com/office/drawing/2014/main" id="{9C1EAD0F-E85A-5948-95B0-A4E28EC89FF4}"/>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15731" name="Rectangle 21">
                  <a:extLst>
                    <a:ext uri="{FF2B5EF4-FFF2-40B4-BE49-F238E27FC236}">
                      <a16:creationId xmlns:a16="http://schemas.microsoft.com/office/drawing/2014/main" id="{F2A8F472-73A9-B643-ADB6-DA4F4A3C3B2C}"/>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15732" name="Rectangle 22">
                  <a:extLst>
                    <a:ext uri="{FF2B5EF4-FFF2-40B4-BE49-F238E27FC236}">
                      <a16:creationId xmlns:a16="http://schemas.microsoft.com/office/drawing/2014/main" id="{9837536A-1FBC-9B4A-A870-A323A1C9508B}"/>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15733" name="Text Box 23">
                  <a:extLst>
                    <a:ext uri="{FF2B5EF4-FFF2-40B4-BE49-F238E27FC236}">
                      <a16:creationId xmlns:a16="http://schemas.microsoft.com/office/drawing/2014/main" id="{2F7EBB3F-6110-3040-88E3-1F06C3B21D4C}"/>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302</a:t>
                  </a:r>
                  <a:endParaRPr lang="en-US" altLang="en-US" sz="1800" dirty="0">
                    <a:ea typeface="ＭＳ Ｐゴシック" panose="020B0600070205080204" pitchFamily="34" charset="-128"/>
                  </a:endParaRPr>
                </a:p>
              </p:txBody>
            </p:sp>
            <p:sp>
              <p:nvSpPr>
                <p:cNvPr id="115734" name="Text Box 24">
                  <a:extLst>
                    <a:ext uri="{FF2B5EF4-FFF2-40B4-BE49-F238E27FC236}">
                      <a16:creationId xmlns:a16="http://schemas.microsoft.com/office/drawing/2014/main" id="{08409C5E-E762-5D4A-A08E-0F65BF8744E9}"/>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338</a:t>
                  </a:r>
                  <a:endParaRPr lang="en-US" altLang="en-US" sz="1800" dirty="0">
                    <a:ea typeface="ＭＳ Ｐゴシック" panose="020B0600070205080204" pitchFamily="34" charset="-128"/>
                  </a:endParaRPr>
                </a:p>
              </p:txBody>
            </p:sp>
            <p:sp>
              <p:nvSpPr>
                <p:cNvPr id="115735" name="Text Box 25">
                  <a:extLst>
                    <a:ext uri="{FF2B5EF4-FFF2-40B4-BE49-F238E27FC236}">
                      <a16:creationId xmlns:a16="http://schemas.microsoft.com/office/drawing/2014/main" id="{7B3EFB7C-986D-F94A-8A95-00C9FACDE585}"/>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310</a:t>
                  </a:r>
                  <a:endParaRPr lang="en-US" altLang="en-US" sz="1800" dirty="0">
                    <a:ea typeface="ＭＳ Ｐゴシック" panose="020B0600070205080204" pitchFamily="34" charset="-128"/>
                  </a:endParaRPr>
                </a:p>
              </p:txBody>
            </p:sp>
          </p:grpSp>
          <p:grpSp>
            <p:nvGrpSpPr>
              <p:cNvPr id="115720" name="Group 30">
                <a:extLst>
                  <a:ext uri="{FF2B5EF4-FFF2-40B4-BE49-F238E27FC236}">
                    <a16:creationId xmlns:a16="http://schemas.microsoft.com/office/drawing/2014/main" id="{BE3D0755-FD09-5647-AE8D-D8C435A21051}"/>
                  </a:ext>
                </a:extLst>
              </p:cNvPr>
              <p:cNvGrpSpPr>
                <a:grpSpLocks/>
              </p:cNvGrpSpPr>
              <p:nvPr/>
            </p:nvGrpSpPr>
            <p:grpSpPr bwMode="auto">
              <a:xfrm>
                <a:off x="2846" y="3671"/>
                <a:ext cx="2337" cy="213"/>
                <a:chOff x="2846" y="3671"/>
                <a:chExt cx="2337" cy="213"/>
              </a:xfrm>
            </p:grpSpPr>
            <p:grpSp>
              <p:nvGrpSpPr>
                <p:cNvPr id="115721" name="Group 31">
                  <a:extLst>
                    <a:ext uri="{FF2B5EF4-FFF2-40B4-BE49-F238E27FC236}">
                      <a16:creationId xmlns:a16="http://schemas.microsoft.com/office/drawing/2014/main" id="{66819587-6311-1341-9E0D-8CFE04341501}"/>
                    </a:ext>
                  </a:extLst>
                </p:cNvPr>
                <p:cNvGrpSpPr>
                  <a:grpSpLocks/>
                </p:cNvGrpSpPr>
                <p:nvPr/>
              </p:nvGrpSpPr>
              <p:grpSpPr bwMode="auto">
                <a:xfrm>
                  <a:off x="2846" y="3671"/>
                  <a:ext cx="731" cy="213"/>
                  <a:chOff x="2846" y="3671"/>
                  <a:chExt cx="731" cy="213"/>
                </a:xfrm>
              </p:grpSpPr>
              <p:sp>
                <p:nvSpPr>
                  <p:cNvPr id="115728" name="Rectangle 32">
                    <a:extLst>
                      <a:ext uri="{FF2B5EF4-FFF2-40B4-BE49-F238E27FC236}">
                        <a16:creationId xmlns:a16="http://schemas.microsoft.com/office/drawing/2014/main" id="{303126E8-5DBF-F942-8244-E73676673C42}"/>
                      </a:ext>
                    </a:extLst>
                  </p:cNvPr>
                  <p:cNvSpPr>
                    <a:spLocks noChangeArrowheads="1"/>
                  </p:cNvSpPr>
                  <p:nvPr/>
                </p:nvSpPr>
                <p:spPr bwMode="auto">
                  <a:xfrm>
                    <a:off x="2846" y="3671"/>
                    <a:ext cx="731" cy="213"/>
                  </a:xfrm>
                  <a:prstGeom prst="rect">
                    <a:avLst/>
                  </a:prstGeom>
                  <a:solidFill>
                    <a:schemeClr val="bg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15729" name="Text Box 33">
                    <a:extLst>
                      <a:ext uri="{FF2B5EF4-FFF2-40B4-BE49-F238E27FC236}">
                        <a16:creationId xmlns:a16="http://schemas.microsoft.com/office/drawing/2014/main" id="{749E4324-EFCA-1144-BC00-679FE3D16181}"/>
                      </a:ext>
                    </a:extLst>
                  </p:cNvPr>
                  <p:cNvSpPr txBox="1">
                    <a:spLocks noChangeArrowheads="1"/>
                  </p:cNvSpPr>
                  <p:nvPr/>
                </p:nvSpPr>
                <p:spPr bwMode="auto">
                  <a:xfrm>
                    <a:off x="2892" y="3687"/>
                    <a:ext cx="642" cy="18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10.5</a:t>
                    </a:r>
                  </a:p>
                </p:txBody>
              </p:sp>
            </p:grpSp>
            <p:grpSp>
              <p:nvGrpSpPr>
                <p:cNvPr id="115722" name="Group 34">
                  <a:extLst>
                    <a:ext uri="{FF2B5EF4-FFF2-40B4-BE49-F238E27FC236}">
                      <a16:creationId xmlns:a16="http://schemas.microsoft.com/office/drawing/2014/main" id="{3EA040F5-9E8D-C745-A438-385C46022522}"/>
                    </a:ext>
                  </a:extLst>
                </p:cNvPr>
                <p:cNvGrpSpPr>
                  <a:grpSpLocks/>
                </p:cNvGrpSpPr>
                <p:nvPr/>
              </p:nvGrpSpPr>
              <p:grpSpPr bwMode="auto">
                <a:xfrm>
                  <a:off x="3649" y="3671"/>
                  <a:ext cx="731" cy="213"/>
                  <a:chOff x="3649" y="3671"/>
                  <a:chExt cx="731" cy="213"/>
                </a:xfrm>
              </p:grpSpPr>
              <p:sp>
                <p:nvSpPr>
                  <p:cNvPr id="115726" name="Rectangle 35">
                    <a:extLst>
                      <a:ext uri="{FF2B5EF4-FFF2-40B4-BE49-F238E27FC236}">
                        <a16:creationId xmlns:a16="http://schemas.microsoft.com/office/drawing/2014/main" id="{0704031A-FE27-2349-85F3-1C94F6F9000B}"/>
                      </a:ext>
                    </a:extLst>
                  </p:cNvPr>
                  <p:cNvSpPr>
                    <a:spLocks noChangeArrowheads="1"/>
                  </p:cNvSpPr>
                  <p:nvPr/>
                </p:nvSpPr>
                <p:spPr bwMode="auto">
                  <a:xfrm>
                    <a:off x="3649" y="3671"/>
                    <a:ext cx="731"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15727" name="Text Box 36">
                    <a:extLst>
                      <a:ext uri="{FF2B5EF4-FFF2-40B4-BE49-F238E27FC236}">
                        <a16:creationId xmlns:a16="http://schemas.microsoft.com/office/drawing/2014/main" id="{0B0B33E3-7C0A-BB41-8B69-057D0A654466}"/>
                      </a:ext>
                    </a:extLst>
                  </p:cNvPr>
                  <p:cNvSpPr txBox="1">
                    <a:spLocks noChangeArrowheads="1"/>
                  </p:cNvSpPr>
                  <p:nvPr/>
                </p:nvSpPr>
                <p:spPr bwMode="auto">
                  <a:xfrm>
                    <a:off x="3695" y="3687"/>
                    <a:ext cx="642" cy="183"/>
                  </a:xfrm>
                  <a:prstGeom prst="rect">
                    <a:avLst/>
                  </a:prstGeom>
                  <a:solidFill>
                    <a:srgbClr val="CC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10.5</a:t>
                    </a:r>
                  </a:p>
                </p:txBody>
              </p:sp>
            </p:grpSp>
            <p:grpSp>
              <p:nvGrpSpPr>
                <p:cNvPr id="115723" name="Group 37">
                  <a:extLst>
                    <a:ext uri="{FF2B5EF4-FFF2-40B4-BE49-F238E27FC236}">
                      <a16:creationId xmlns:a16="http://schemas.microsoft.com/office/drawing/2014/main" id="{5D7B6AE3-67EF-4D45-B560-746F4582C8BA}"/>
                    </a:ext>
                  </a:extLst>
                </p:cNvPr>
                <p:cNvGrpSpPr>
                  <a:grpSpLocks/>
                </p:cNvGrpSpPr>
                <p:nvPr/>
              </p:nvGrpSpPr>
              <p:grpSpPr bwMode="auto">
                <a:xfrm>
                  <a:off x="4452" y="3671"/>
                  <a:ext cx="731" cy="213"/>
                  <a:chOff x="4452" y="3671"/>
                  <a:chExt cx="731" cy="213"/>
                </a:xfrm>
              </p:grpSpPr>
              <p:sp>
                <p:nvSpPr>
                  <p:cNvPr id="115724" name="Rectangle 38">
                    <a:extLst>
                      <a:ext uri="{FF2B5EF4-FFF2-40B4-BE49-F238E27FC236}">
                        <a16:creationId xmlns:a16="http://schemas.microsoft.com/office/drawing/2014/main" id="{3D40BE98-F759-0942-A8CF-6CE3958FBB35}"/>
                      </a:ext>
                    </a:extLst>
                  </p:cNvPr>
                  <p:cNvSpPr>
                    <a:spLocks noChangeArrowheads="1"/>
                  </p:cNvSpPr>
                  <p:nvPr/>
                </p:nvSpPr>
                <p:spPr bwMode="auto">
                  <a:xfrm>
                    <a:off x="4452" y="3671"/>
                    <a:ext cx="731"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15725" name="Text Box 39">
                    <a:extLst>
                      <a:ext uri="{FF2B5EF4-FFF2-40B4-BE49-F238E27FC236}">
                        <a16:creationId xmlns:a16="http://schemas.microsoft.com/office/drawing/2014/main" id="{A20DD4D4-0F34-2F4A-90B6-668D762302ED}"/>
                      </a:ext>
                    </a:extLst>
                  </p:cNvPr>
                  <p:cNvSpPr txBox="1">
                    <a:spLocks noChangeArrowheads="1"/>
                  </p:cNvSpPr>
                  <p:nvPr/>
                </p:nvSpPr>
                <p:spPr bwMode="auto">
                  <a:xfrm>
                    <a:off x="4502" y="3687"/>
                    <a:ext cx="642" cy="183"/>
                  </a:xfrm>
                  <a:prstGeom prst="rect">
                    <a:avLst/>
                  </a:prstGeom>
                  <a:solidFill>
                    <a:srgbClr val="FF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10.6</a:t>
                    </a:r>
                  </a:p>
                </p:txBody>
              </p:sp>
            </p:grpSp>
          </p:grpSp>
        </p:grpSp>
      </p:grpSp>
    </p:spTree>
  </p:cSld>
  <p:clrMapOvr>
    <a:masterClrMapping/>
  </p:clrMapOvr>
  <p:transition spd="med"/>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Slide Number Placeholder 5">
            <a:extLst>
              <a:ext uri="{FF2B5EF4-FFF2-40B4-BE49-F238E27FC236}">
                <a16:creationId xmlns:a16="http://schemas.microsoft.com/office/drawing/2014/main" id="{8E87BF76-0A0F-6E44-972A-5CEBED341273}"/>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64DD6A5E-D106-7F49-9A4D-146342A3C515}" type="slidenum">
              <a:rPr lang="en-US" altLang="en-US" sz="1400"/>
              <a:pPr>
                <a:spcBef>
                  <a:spcPct val="0"/>
                </a:spcBef>
                <a:buFontTx/>
                <a:buNone/>
              </a:pPr>
              <a:t>58</a:t>
            </a:fld>
            <a:endParaRPr lang="en-US" altLang="en-US" sz="1400" dirty="0"/>
          </a:p>
        </p:txBody>
      </p:sp>
      <p:grpSp>
        <p:nvGrpSpPr>
          <p:cNvPr id="117763" name="Group 46">
            <a:extLst>
              <a:ext uri="{FF2B5EF4-FFF2-40B4-BE49-F238E27FC236}">
                <a16:creationId xmlns:a16="http://schemas.microsoft.com/office/drawing/2014/main" id="{400FAD7E-F7DA-DC4D-8B2D-2E01DDEC9806}"/>
              </a:ext>
            </a:extLst>
          </p:cNvPr>
          <p:cNvGrpSpPr>
            <a:grpSpLocks/>
          </p:cNvGrpSpPr>
          <p:nvPr/>
        </p:nvGrpSpPr>
        <p:grpSpPr bwMode="auto">
          <a:xfrm>
            <a:off x="463550" y="446088"/>
            <a:ext cx="8229600" cy="5719762"/>
            <a:chOff x="292" y="281"/>
            <a:chExt cx="5184" cy="3603"/>
          </a:xfrm>
        </p:grpSpPr>
        <p:sp>
          <p:nvSpPr>
            <p:cNvPr id="117764" name="Rectangle 2">
              <a:extLst>
                <a:ext uri="{FF2B5EF4-FFF2-40B4-BE49-F238E27FC236}">
                  <a16:creationId xmlns:a16="http://schemas.microsoft.com/office/drawing/2014/main" id="{9E935036-DCB2-A141-B31E-4F0E09855FEA}"/>
                </a:ext>
              </a:extLst>
            </p:cNvPr>
            <p:cNvSpPr>
              <a:spLocks noChangeArrowheads="1"/>
            </p:cNvSpPr>
            <p:nvPr/>
          </p:nvSpPr>
          <p:spPr bwMode="auto">
            <a:xfrm>
              <a:off x="292"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Initiation of the Muscle Contraction Process</a:t>
              </a:r>
              <a:endParaRPr lang="en-US" altLang="en-US" sz="2800" dirty="0">
                <a:solidFill>
                  <a:schemeClr val="tx2"/>
                </a:solidFill>
              </a:endParaRPr>
            </a:p>
          </p:txBody>
        </p:sp>
        <p:sp>
          <p:nvSpPr>
            <p:cNvPr id="117765" name="Text Box 3">
              <a:extLst>
                <a:ext uri="{FF2B5EF4-FFF2-40B4-BE49-F238E27FC236}">
                  <a16:creationId xmlns:a16="http://schemas.microsoft.com/office/drawing/2014/main" id="{D19A12E1-136C-614E-99E2-883F7744EF32}"/>
                </a:ext>
              </a:extLst>
            </p:cNvPr>
            <p:cNvSpPr txBox="1">
              <a:spLocks noChangeArrowheads="1"/>
            </p:cNvSpPr>
            <p:nvPr/>
          </p:nvSpPr>
          <p:spPr bwMode="auto">
            <a:xfrm>
              <a:off x="519" y="970"/>
              <a:ext cx="4798" cy="16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In response to a muscle action potential, the sarcoplasmic reticulum releases calcium ions (Ca</a:t>
              </a:r>
              <a:r>
                <a:rPr lang="en-US" altLang="en-US" sz="1800" baseline="30000" dirty="0"/>
                <a:t>2+</a:t>
              </a:r>
              <a:r>
                <a:rPr lang="en-US" altLang="en-US" sz="1800" dirty="0"/>
                <a:t>)</a:t>
              </a:r>
              <a:r>
                <a:rPr lang="en-US" altLang="en-US" sz="1800" baseline="30000" dirty="0"/>
                <a:t> </a:t>
              </a:r>
              <a:r>
                <a:rPr lang="en-US" altLang="en-US" sz="1800" dirty="0"/>
                <a:t>into the sarcoplasm to initiate a muscle contraction.</a:t>
              </a:r>
            </a:p>
            <a:p>
              <a:pPr eaLnBrk="1" hangingPunct="1">
                <a:lnSpc>
                  <a:spcPct val="85000"/>
                </a:lnSpc>
                <a:spcBef>
                  <a:spcPct val="0"/>
                </a:spcBef>
                <a:spcAft>
                  <a:spcPts val="900"/>
                </a:spcAft>
                <a:buSzPct val="80000"/>
              </a:pPr>
              <a:r>
                <a:rPr lang="en-US" altLang="en-US" sz="1800" dirty="0"/>
                <a:t>Ca</a:t>
              </a:r>
              <a:r>
                <a:rPr lang="en-US" altLang="en-US" sz="1800" baseline="30000" dirty="0"/>
                <a:t>2+ </a:t>
              </a:r>
              <a:r>
                <a:rPr lang="en-US" altLang="en-US" sz="1800" dirty="0"/>
                <a:t>binds to troponin, which displaces tropomyosin from the myosin-binding sites on actin.</a:t>
              </a:r>
            </a:p>
            <a:p>
              <a:pPr eaLnBrk="1" hangingPunct="1">
                <a:lnSpc>
                  <a:spcPct val="85000"/>
                </a:lnSpc>
                <a:spcBef>
                  <a:spcPct val="0"/>
                </a:spcBef>
                <a:spcAft>
                  <a:spcPts val="900"/>
                </a:spcAft>
                <a:buSzPct val="80000"/>
              </a:pPr>
              <a:r>
                <a:rPr lang="en-US" altLang="en-US" sz="1800" dirty="0"/>
                <a:t>The contraction cycle begins when the binding sites on the actin mole-cules are exposed to the myosin heads.</a:t>
              </a:r>
            </a:p>
            <a:p>
              <a:pPr eaLnBrk="1" hangingPunct="1">
                <a:lnSpc>
                  <a:spcPct val="85000"/>
                </a:lnSpc>
                <a:spcBef>
                  <a:spcPct val="0"/>
                </a:spcBef>
                <a:spcAft>
                  <a:spcPct val="50000"/>
                </a:spcAft>
                <a:buSzPct val="80000"/>
              </a:pPr>
              <a:r>
                <a:rPr lang="en-US" altLang="en-US" sz="1800" dirty="0"/>
                <a:t>This event leads to the sequence of events, known as the contraction cycle.</a:t>
              </a:r>
            </a:p>
          </p:txBody>
        </p:sp>
        <p:grpSp>
          <p:nvGrpSpPr>
            <p:cNvPr id="117766" name="Group 36">
              <a:extLst>
                <a:ext uri="{FF2B5EF4-FFF2-40B4-BE49-F238E27FC236}">
                  <a16:creationId xmlns:a16="http://schemas.microsoft.com/office/drawing/2014/main" id="{B145503D-2B55-7E45-B06C-1F597AFA9341}"/>
                </a:ext>
              </a:extLst>
            </p:cNvPr>
            <p:cNvGrpSpPr>
              <a:grpSpLocks/>
            </p:cNvGrpSpPr>
            <p:nvPr/>
          </p:nvGrpSpPr>
          <p:grpSpPr bwMode="auto">
            <a:xfrm>
              <a:off x="582" y="3671"/>
              <a:ext cx="1990" cy="213"/>
              <a:chOff x="582" y="3671"/>
              <a:chExt cx="1990" cy="213"/>
            </a:xfrm>
          </p:grpSpPr>
          <p:sp>
            <p:nvSpPr>
              <p:cNvPr id="117767" name="Rectangle 37">
                <a:extLst>
                  <a:ext uri="{FF2B5EF4-FFF2-40B4-BE49-F238E27FC236}">
                    <a16:creationId xmlns:a16="http://schemas.microsoft.com/office/drawing/2014/main" id="{4BF86283-0145-EF4E-A106-F4DE67027FF0}"/>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17768" name="Rectangle 38">
                <a:extLst>
                  <a:ext uri="{FF2B5EF4-FFF2-40B4-BE49-F238E27FC236}">
                    <a16:creationId xmlns:a16="http://schemas.microsoft.com/office/drawing/2014/main" id="{4CFEFDC0-0986-314C-8478-EA4B30B773DA}"/>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17769" name="Rectangle 39">
                <a:extLst>
                  <a:ext uri="{FF2B5EF4-FFF2-40B4-BE49-F238E27FC236}">
                    <a16:creationId xmlns:a16="http://schemas.microsoft.com/office/drawing/2014/main" id="{5195FE8A-799D-B249-A0DB-039C1DA1AC52}"/>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17770" name="Text Box 40">
                <a:extLst>
                  <a:ext uri="{FF2B5EF4-FFF2-40B4-BE49-F238E27FC236}">
                    <a16:creationId xmlns:a16="http://schemas.microsoft.com/office/drawing/2014/main" id="{0F2E7DDD-2A7D-0442-8928-9BD06ED890B3}"/>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302</a:t>
                </a:r>
                <a:endParaRPr lang="en-US" altLang="en-US" sz="1800" dirty="0">
                  <a:ea typeface="ＭＳ Ｐゴシック" panose="020B0600070205080204" pitchFamily="34" charset="-128"/>
                </a:endParaRPr>
              </a:p>
            </p:txBody>
          </p:sp>
          <p:sp>
            <p:nvSpPr>
              <p:cNvPr id="117771" name="Text Box 41">
                <a:extLst>
                  <a:ext uri="{FF2B5EF4-FFF2-40B4-BE49-F238E27FC236}">
                    <a16:creationId xmlns:a16="http://schemas.microsoft.com/office/drawing/2014/main" id="{2D40EB47-539E-7747-BE01-2E22B5B8FAF4}"/>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338</a:t>
                </a:r>
                <a:endParaRPr lang="en-US" altLang="en-US" sz="1800" dirty="0">
                  <a:ea typeface="ＭＳ Ｐゴシック" panose="020B0600070205080204" pitchFamily="34" charset="-128"/>
                </a:endParaRPr>
              </a:p>
            </p:txBody>
          </p:sp>
          <p:sp>
            <p:nvSpPr>
              <p:cNvPr id="117772" name="Text Box 42">
                <a:extLst>
                  <a:ext uri="{FF2B5EF4-FFF2-40B4-BE49-F238E27FC236}">
                    <a16:creationId xmlns:a16="http://schemas.microsoft.com/office/drawing/2014/main" id="{65D0F0B1-F98F-D042-9FD6-F293A1F91E18}"/>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312</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Slide Number Placeholder 5">
            <a:extLst>
              <a:ext uri="{FF2B5EF4-FFF2-40B4-BE49-F238E27FC236}">
                <a16:creationId xmlns:a16="http://schemas.microsoft.com/office/drawing/2014/main" id="{5FE0D297-0A0B-504A-A977-8E60873E7503}"/>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A7085CB5-3FD1-6B4E-8D6D-3E1FD931AF15}" type="slidenum">
              <a:rPr lang="en-US" altLang="en-US" sz="1400"/>
              <a:pPr>
                <a:spcBef>
                  <a:spcPct val="0"/>
                </a:spcBef>
                <a:buFontTx/>
                <a:buNone/>
              </a:pPr>
              <a:t>59</a:t>
            </a:fld>
            <a:endParaRPr lang="en-US" altLang="en-US" sz="1400" dirty="0"/>
          </a:p>
        </p:txBody>
      </p:sp>
      <p:grpSp>
        <p:nvGrpSpPr>
          <p:cNvPr id="121859" name="Group 49">
            <a:extLst>
              <a:ext uri="{FF2B5EF4-FFF2-40B4-BE49-F238E27FC236}">
                <a16:creationId xmlns:a16="http://schemas.microsoft.com/office/drawing/2014/main" id="{2E754773-D18A-DB46-9DB0-D76F3DD9831F}"/>
              </a:ext>
            </a:extLst>
          </p:cNvPr>
          <p:cNvGrpSpPr>
            <a:grpSpLocks/>
          </p:cNvGrpSpPr>
          <p:nvPr/>
        </p:nvGrpSpPr>
        <p:grpSpPr bwMode="auto">
          <a:xfrm>
            <a:off x="463550" y="446088"/>
            <a:ext cx="8229600" cy="5719762"/>
            <a:chOff x="292" y="281"/>
            <a:chExt cx="5184" cy="3603"/>
          </a:xfrm>
        </p:grpSpPr>
        <p:sp>
          <p:nvSpPr>
            <p:cNvPr id="121860" name="Rectangle 2">
              <a:extLst>
                <a:ext uri="{FF2B5EF4-FFF2-40B4-BE49-F238E27FC236}">
                  <a16:creationId xmlns:a16="http://schemas.microsoft.com/office/drawing/2014/main" id="{218B88CE-08FF-4C4E-98C6-DFD286199707}"/>
                </a:ext>
              </a:extLst>
            </p:cNvPr>
            <p:cNvSpPr>
              <a:spLocks noChangeArrowheads="1"/>
            </p:cNvSpPr>
            <p:nvPr/>
          </p:nvSpPr>
          <p:spPr bwMode="auto">
            <a:xfrm>
              <a:off x="292"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Steps in the Muscle Contraction Cycle</a:t>
              </a:r>
              <a:endParaRPr lang="en-US" altLang="en-US" sz="2800" dirty="0">
                <a:solidFill>
                  <a:schemeClr val="tx2"/>
                </a:solidFill>
              </a:endParaRPr>
            </a:p>
          </p:txBody>
        </p:sp>
        <p:sp>
          <p:nvSpPr>
            <p:cNvPr id="121861" name="Text Box 3">
              <a:extLst>
                <a:ext uri="{FF2B5EF4-FFF2-40B4-BE49-F238E27FC236}">
                  <a16:creationId xmlns:a16="http://schemas.microsoft.com/office/drawing/2014/main" id="{20D7E4A6-650C-804E-AB0B-8A474B8E082F}"/>
                </a:ext>
              </a:extLst>
            </p:cNvPr>
            <p:cNvSpPr txBox="1">
              <a:spLocks noChangeArrowheads="1"/>
            </p:cNvSpPr>
            <p:nvPr/>
          </p:nvSpPr>
          <p:spPr bwMode="auto">
            <a:xfrm>
              <a:off x="519" y="1225"/>
              <a:ext cx="4550" cy="7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a:solidFill>
                    <a:schemeClr val="tx1"/>
                  </a:solidFill>
                  <a:latin typeface="Arial" panose="020B0604020202020204" pitchFamily="34" charset="0"/>
                </a:defRPr>
              </a:lvl1pPr>
              <a:lvl2pPr marL="800100" indent="-342900">
                <a:defRPr>
                  <a:solidFill>
                    <a:schemeClr val="tx1"/>
                  </a:solidFill>
                  <a:latin typeface="Arial" panose="020B0604020202020204" pitchFamily="34" charset="0"/>
                </a:defRPr>
              </a:lvl2pPr>
              <a:lvl3pPr marL="1257300" indent="-342900">
                <a:defRPr>
                  <a:solidFill>
                    <a:schemeClr val="tx1"/>
                  </a:solidFill>
                  <a:latin typeface="Arial" panose="020B0604020202020204" pitchFamily="34" charset="0"/>
                </a:defRPr>
              </a:lvl3pPr>
              <a:lvl4pPr marL="1714500" indent="-342900">
                <a:defRPr>
                  <a:solidFill>
                    <a:schemeClr val="tx1"/>
                  </a:solidFill>
                  <a:latin typeface="Arial" panose="020B0604020202020204" pitchFamily="34" charset="0"/>
                </a:defRPr>
              </a:lvl4pPr>
              <a:lvl5pPr marL="2171700" indent="-342900">
                <a:defRPr>
                  <a:solidFill>
                    <a:schemeClr val="tx1"/>
                  </a:solidFill>
                  <a:latin typeface="Arial" panose="020B0604020202020204" pitchFamily="34" charset="0"/>
                </a:defRPr>
              </a:lvl5pPr>
              <a:lvl6pPr marL="2628900" indent="-342900" eaLnBrk="0" fontAlgn="base" hangingPunct="0">
                <a:spcBef>
                  <a:spcPct val="0"/>
                </a:spcBef>
                <a:spcAft>
                  <a:spcPct val="0"/>
                </a:spcAft>
                <a:defRPr>
                  <a:solidFill>
                    <a:schemeClr val="tx1"/>
                  </a:solidFill>
                  <a:latin typeface="Arial" panose="020B0604020202020204" pitchFamily="34" charset="0"/>
                </a:defRPr>
              </a:lvl6pPr>
              <a:lvl7pPr marL="3086100" indent="-342900" eaLnBrk="0" fontAlgn="base" hangingPunct="0">
                <a:spcBef>
                  <a:spcPct val="0"/>
                </a:spcBef>
                <a:spcAft>
                  <a:spcPct val="0"/>
                </a:spcAft>
                <a:defRPr>
                  <a:solidFill>
                    <a:schemeClr val="tx1"/>
                  </a:solidFill>
                  <a:latin typeface="Arial" panose="020B0604020202020204" pitchFamily="34" charset="0"/>
                </a:defRPr>
              </a:lvl7pPr>
              <a:lvl8pPr marL="3543300" indent="-342900" eaLnBrk="0" fontAlgn="base" hangingPunct="0">
                <a:spcBef>
                  <a:spcPct val="0"/>
                </a:spcBef>
                <a:spcAft>
                  <a:spcPct val="0"/>
                </a:spcAft>
                <a:defRPr>
                  <a:solidFill>
                    <a:schemeClr val="tx1"/>
                  </a:solidFill>
                  <a:latin typeface="Arial" panose="020B0604020202020204" pitchFamily="34" charset="0"/>
                </a:defRPr>
              </a:lvl8pPr>
              <a:lvl9pPr marL="4000500" indent="-3429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600"/>
                </a:spcAft>
                <a:buSzPct val="90000"/>
                <a:buFont typeface="Arial" panose="020B0604020202020204" pitchFamily="34" charset="0"/>
                <a:buAutoNum type="arabicPeriod"/>
              </a:pPr>
              <a:r>
                <a:rPr lang="en-US" altLang="en-US" dirty="0"/>
                <a:t>ATP hydrolysis</a:t>
              </a:r>
            </a:p>
            <a:p>
              <a:pPr eaLnBrk="1" hangingPunct="1">
                <a:lnSpc>
                  <a:spcPct val="85000"/>
                </a:lnSpc>
                <a:spcAft>
                  <a:spcPts val="600"/>
                </a:spcAft>
                <a:buSzPct val="90000"/>
                <a:buFont typeface="Arial" panose="020B0604020202020204" pitchFamily="34" charset="0"/>
                <a:buAutoNum type="arabicPeriod"/>
              </a:pPr>
              <a:r>
                <a:rPr lang="en-US" altLang="en-US" dirty="0"/>
                <a:t>Attachment of myosin heads to actin to form crossbridges</a:t>
              </a:r>
            </a:p>
            <a:p>
              <a:pPr eaLnBrk="1" hangingPunct="1">
                <a:lnSpc>
                  <a:spcPct val="85000"/>
                </a:lnSpc>
                <a:spcAft>
                  <a:spcPts val="600"/>
                </a:spcAft>
                <a:buSzPct val="90000"/>
                <a:buFont typeface="Arial" panose="020B0604020202020204" pitchFamily="34" charset="0"/>
                <a:buAutoNum type="arabicPeriod"/>
              </a:pPr>
              <a:r>
                <a:rPr lang="en-US" altLang="en-US" dirty="0"/>
                <a:t>Power stroke</a:t>
              </a:r>
            </a:p>
            <a:p>
              <a:pPr eaLnBrk="1" hangingPunct="1">
                <a:lnSpc>
                  <a:spcPct val="85000"/>
                </a:lnSpc>
                <a:spcAft>
                  <a:spcPct val="50000"/>
                </a:spcAft>
                <a:buSzPct val="90000"/>
                <a:buFont typeface="Arial" panose="020B0604020202020204" pitchFamily="34" charset="0"/>
                <a:buAutoNum type="arabicPeriod"/>
              </a:pPr>
              <a:r>
                <a:rPr lang="en-US" altLang="en-US" dirty="0"/>
                <a:t>Detachment of the myosin heads from actin</a:t>
              </a:r>
            </a:p>
          </p:txBody>
        </p:sp>
        <p:grpSp>
          <p:nvGrpSpPr>
            <p:cNvPr id="121862" name="Group 48">
              <a:extLst>
                <a:ext uri="{FF2B5EF4-FFF2-40B4-BE49-F238E27FC236}">
                  <a16:creationId xmlns:a16="http://schemas.microsoft.com/office/drawing/2014/main" id="{98FB9FBB-2836-FE42-8DAA-CC2A61F331BD}"/>
                </a:ext>
              </a:extLst>
            </p:cNvPr>
            <p:cNvGrpSpPr>
              <a:grpSpLocks/>
            </p:cNvGrpSpPr>
            <p:nvPr/>
          </p:nvGrpSpPr>
          <p:grpSpPr bwMode="auto">
            <a:xfrm>
              <a:off x="582" y="3671"/>
              <a:ext cx="4601" cy="213"/>
              <a:chOff x="582" y="3671"/>
              <a:chExt cx="4601" cy="213"/>
            </a:xfrm>
          </p:grpSpPr>
          <p:grpSp>
            <p:nvGrpSpPr>
              <p:cNvPr id="121863" name="Group 27">
                <a:extLst>
                  <a:ext uri="{FF2B5EF4-FFF2-40B4-BE49-F238E27FC236}">
                    <a16:creationId xmlns:a16="http://schemas.microsoft.com/office/drawing/2014/main" id="{4520FAE9-795C-A740-9175-78640C77EB41}"/>
                  </a:ext>
                </a:extLst>
              </p:cNvPr>
              <p:cNvGrpSpPr>
                <a:grpSpLocks/>
              </p:cNvGrpSpPr>
              <p:nvPr/>
            </p:nvGrpSpPr>
            <p:grpSpPr bwMode="auto">
              <a:xfrm>
                <a:off x="582" y="3671"/>
                <a:ext cx="1990" cy="213"/>
                <a:chOff x="582" y="3671"/>
                <a:chExt cx="1990" cy="213"/>
              </a:xfrm>
            </p:grpSpPr>
            <p:sp>
              <p:nvSpPr>
                <p:cNvPr id="121874" name="Rectangle 28">
                  <a:extLst>
                    <a:ext uri="{FF2B5EF4-FFF2-40B4-BE49-F238E27FC236}">
                      <a16:creationId xmlns:a16="http://schemas.microsoft.com/office/drawing/2014/main" id="{AC563D8D-0EFD-E94B-B5D5-A6B0D016A004}"/>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21875" name="Rectangle 29">
                  <a:extLst>
                    <a:ext uri="{FF2B5EF4-FFF2-40B4-BE49-F238E27FC236}">
                      <a16:creationId xmlns:a16="http://schemas.microsoft.com/office/drawing/2014/main" id="{EF7F6762-F9C4-2845-8B2B-BEB3EE4A5675}"/>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21876" name="Rectangle 30">
                  <a:extLst>
                    <a:ext uri="{FF2B5EF4-FFF2-40B4-BE49-F238E27FC236}">
                      <a16:creationId xmlns:a16="http://schemas.microsoft.com/office/drawing/2014/main" id="{EC5C0DA3-C779-1E4E-8276-E6F8097DFD5A}"/>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21877" name="Text Box 31">
                  <a:extLst>
                    <a:ext uri="{FF2B5EF4-FFF2-40B4-BE49-F238E27FC236}">
                      <a16:creationId xmlns:a16="http://schemas.microsoft.com/office/drawing/2014/main" id="{82B105BE-FFA6-3046-8EB4-3D5F2946FA91}"/>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302</a:t>
                  </a:r>
                  <a:endParaRPr lang="en-US" altLang="en-US" sz="1800" dirty="0">
                    <a:ea typeface="ＭＳ Ｐゴシック" panose="020B0600070205080204" pitchFamily="34" charset="-128"/>
                  </a:endParaRPr>
                </a:p>
              </p:txBody>
            </p:sp>
            <p:sp>
              <p:nvSpPr>
                <p:cNvPr id="121878" name="Text Box 32">
                  <a:extLst>
                    <a:ext uri="{FF2B5EF4-FFF2-40B4-BE49-F238E27FC236}">
                      <a16:creationId xmlns:a16="http://schemas.microsoft.com/office/drawing/2014/main" id="{2429630C-6C33-4547-BC01-9A46F1A6BD5E}"/>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339</a:t>
                  </a:r>
                  <a:endParaRPr lang="en-US" altLang="en-US" sz="1800" dirty="0">
                    <a:ea typeface="ＭＳ Ｐゴシック" panose="020B0600070205080204" pitchFamily="34" charset="-128"/>
                  </a:endParaRPr>
                </a:p>
              </p:txBody>
            </p:sp>
            <p:sp>
              <p:nvSpPr>
                <p:cNvPr id="121879" name="Text Box 33">
                  <a:extLst>
                    <a:ext uri="{FF2B5EF4-FFF2-40B4-BE49-F238E27FC236}">
                      <a16:creationId xmlns:a16="http://schemas.microsoft.com/office/drawing/2014/main" id="{3A60C292-543A-F84D-AA52-FE13FA5D0E65}"/>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312</a:t>
                  </a:r>
                  <a:endParaRPr lang="en-US" altLang="en-US" sz="1800" dirty="0">
                    <a:ea typeface="ＭＳ Ｐゴシック" panose="020B0600070205080204" pitchFamily="34" charset="-128"/>
                  </a:endParaRPr>
                </a:p>
              </p:txBody>
            </p:sp>
          </p:grpSp>
          <p:grpSp>
            <p:nvGrpSpPr>
              <p:cNvPr id="121864" name="Group 38">
                <a:extLst>
                  <a:ext uri="{FF2B5EF4-FFF2-40B4-BE49-F238E27FC236}">
                    <a16:creationId xmlns:a16="http://schemas.microsoft.com/office/drawing/2014/main" id="{01623EFC-0630-1949-9F1E-D04957EB82A2}"/>
                  </a:ext>
                </a:extLst>
              </p:cNvPr>
              <p:cNvGrpSpPr>
                <a:grpSpLocks/>
              </p:cNvGrpSpPr>
              <p:nvPr/>
            </p:nvGrpSpPr>
            <p:grpSpPr bwMode="auto">
              <a:xfrm>
                <a:off x="2846" y="3671"/>
                <a:ext cx="2337" cy="213"/>
                <a:chOff x="2846" y="3671"/>
                <a:chExt cx="2337" cy="213"/>
              </a:xfrm>
            </p:grpSpPr>
            <p:grpSp>
              <p:nvGrpSpPr>
                <p:cNvPr id="121865" name="Group 39">
                  <a:extLst>
                    <a:ext uri="{FF2B5EF4-FFF2-40B4-BE49-F238E27FC236}">
                      <a16:creationId xmlns:a16="http://schemas.microsoft.com/office/drawing/2014/main" id="{C8B36618-EEB1-3C45-B63B-26AE2D376C63}"/>
                    </a:ext>
                  </a:extLst>
                </p:cNvPr>
                <p:cNvGrpSpPr>
                  <a:grpSpLocks/>
                </p:cNvGrpSpPr>
                <p:nvPr/>
              </p:nvGrpSpPr>
              <p:grpSpPr bwMode="auto">
                <a:xfrm>
                  <a:off x="2846" y="3671"/>
                  <a:ext cx="731" cy="213"/>
                  <a:chOff x="2846" y="3671"/>
                  <a:chExt cx="731" cy="213"/>
                </a:xfrm>
              </p:grpSpPr>
              <p:sp>
                <p:nvSpPr>
                  <p:cNvPr id="121872" name="Rectangle 40">
                    <a:extLst>
                      <a:ext uri="{FF2B5EF4-FFF2-40B4-BE49-F238E27FC236}">
                        <a16:creationId xmlns:a16="http://schemas.microsoft.com/office/drawing/2014/main" id="{9229E44A-EB88-3244-A4E0-43126B77E806}"/>
                      </a:ext>
                    </a:extLst>
                  </p:cNvPr>
                  <p:cNvSpPr>
                    <a:spLocks noChangeArrowheads="1"/>
                  </p:cNvSpPr>
                  <p:nvPr/>
                </p:nvSpPr>
                <p:spPr bwMode="auto">
                  <a:xfrm>
                    <a:off x="2846" y="3671"/>
                    <a:ext cx="731" cy="213"/>
                  </a:xfrm>
                  <a:prstGeom prst="rect">
                    <a:avLst/>
                  </a:prstGeom>
                  <a:solidFill>
                    <a:schemeClr val="bg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21873" name="Text Box 41">
                    <a:extLst>
                      <a:ext uri="{FF2B5EF4-FFF2-40B4-BE49-F238E27FC236}">
                        <a16:creationId xmlns:a16="http://schemas.microsoft.com/office/drawing/2014/main" id="{7986FF9C-2168-A040-BF69-2962BBBFB059}"/>
                      </a:ext>
                    </a:extLst>
                  </p:cNvPr>
                  <p:cNvSpPr txBox="1">
                    <a:spLocks noChangeArrowheads="1"/>
                  </p:cNvSpPr>
                  <p:nvPr/>
                </p:nvSpPr>
                <p:spPr bwMode="auto">
                  <a:xfrm>
                    <a:off x="2892" y="3687"/>
                    <a:ext cx="642" cy="18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10.6</a:t>
                    </a:r>
                  </a:p>
                </p:txBody>
              </p:sp>
            </p:grpSp>
            <p:grpSp>
              <p:nvGrpSpPr>
                <p:cNvPr id="121866" name="Group 42">
                  <a:extLst>
                    <a:ext uri="{FF2B5EF4-FFF2-40B4-BE49-F238E27FC236}">
                      <a16:creationId xmlns:a16="http://schemas.microsoft.com/office/drawing/2014/main" id="{560F9D79-253B-2047-A32C-083B0769825F}"/>
                    </a:ext>
                  </a:extLst>
                </p:cNvPr>
                <p:cNvGrpSpPr>
                  <a:grpSpLocks/>
                </p:cNvGrpSpPr>
                <p:nvPr/>
              </p:nvGrpSpPr>
              <p:grpSpPr bwMode="auto">
                <a:xfrm>
                  <a:off x="3649" y="3671"/>
                  <a:ext cx="731" cy="213"/>
                  <a:chOff x="3649" y="3671"/>
                  <a:chExt cx="731" cy="213"/>
                </a:xfrm>
              </p:grpSpPr>
              <p:sp>
                <p:nvSpPr>
                  <p:cNvPr id="121870" name="Rectangle 43">
                    <a:extLst>
                      <a:ext uri="{FF2B5EF4-FFF2-40B4-BE49-F238E27FC236}">
                        <a16:creationId xmlns:a16="http://schemas.microsoft.com/office/drawing/2014/main" id="{D002874F-2051-664F-B93B-47122CE39208}"/>
                      </a:ext>
                    </a:extLst>
                  </p:cNvPr>
                  <p:cNvSpPr>
                    <a:spLocks noChangeArrowheads="1"/>
                  </p:cNvSpPr>
                  <p:nvPr/>
                </p:nvSpPr>
                <p:spPr bwMode="auto">
                  <a:xfrm>
                    <a:off x="3649" y="3671"/>
                    <a:ext cx="731"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21871" name="Text Box 44">
                    <a:extLst>
                      <a:ext uri="{FF2B5EF4-FFF2-40B4-BE49-F238E27FC236}">
                        <a16:creationId xmlns:a16="http://schemas.microsoft.com/office/drawing/2014/main" id="{E51D1280-191B-354E-8B57-12EE53FB03F8}"/>
                      </a:ext>
                    </a:extLst>
                  </p:cNvPr>
                  <p:cNvSpPr txBox="1">
                    <a:spLocks noChangeArrowheads="1"/>
                  </p:cNvSpPr>
                  <p:nvPr/>
                </p:nvSpPr>
                <p:spPr bwMode="auto">
                  <a:xfrm>
                    <a:off x="3695" y="3687"/>
                    <a:ext cx="642" cy="183"/>
                  </a:xfrm>
                  <a:prstGeom prst="rect">
                    <a:avLst/>
                  </a:prstGeom>
                  <a:solidFill>
                    <a:srgbClr val="CC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10.6</a:t>
                    </a:r>
                  </a:p>
                </p:txBody>
              </p:sp>
            </p:grpSp>
            <p:grpSp>
              <p:nvGrpSpPr>
                <p:cNvPr id="121867" name="Group 45">
                  <a:extLst>
                    <a:ext uri="{FF2B5EF4-FFF2-40B4-BE49-F238E27FC236}">
                      <a16:creationId xmlns:a16="http://schemas.microsoft.com/office/drawing/2014/main" id="{F7608AF6-FC92-AB48-9C3A-13F3FEA4018E}"/>
                    </a:ext>
                  </a:extLst>
                </p:cNvPr>
                <p:cNvGrpSpPr>
                  <a:grpSpLocks/>
                </p:cNvGrpSpPr>
                <p:nvPr/>
              </p:nvGrpSpPr>
              <p:grpSpPr bwMode="auto">
                <a:xfrm>
                  <a:off x="4452" y="3671"/>
                  <a:ext cx="731" cy="213"/>
                  <a:chOff x="4452" y="3671"/>
                  <a:chExt cx="731" cy="213"/>
                </a:xfrm>
              </p:grpSpPr>
              <p:sp>
                <p:nvSpPr>
                  <p:cNvPr id="121868" name="Rectangle 46">
                    <a:extLst>
                      <a:ext uri="{FF2B5EF4-FFF2-40B4-BE49-F238E27FC236}">
                        <a16:creationId xmlns:a16="http://schemas.microsoft.com/office/drawing/2014/main" id="{C9A10960-B3F8-244E-B057-A692ECB176BA}"/>
                      </a:ext>
                    </a:extLst>
                  </p:cNvPr>
                  <p:cNvSpPr>
                    <a:spLocks noChangeArrowheads="1"/>
                  </p:cNvSpPr>
                  <p:nvPr/>
                </p:nvSpPr>
                <p:spPr bwMode="auto">
                  <a:xfrm>
                    <a:off x="4452" y="3671"/>
                    <a:ext cx="731"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21869" name="Text Box 47">
                    <a:extLst>
                      <a:ext uri="{FF2B5EF4-FFF2-40B4-BE49-F238E27FC236}">
                        <a16:creationId xmlns:a16="http://schemas.microsoft.com/office/drawing/2014/main" id="{F1E7EDB1-C76F-7B49-A85E-28728208D5F7}"/>
                      </a:ext>
                    </a:extLst>
                  </p:cNvPr>
                  <p:cNvSpPr txBox="1">
                    <a:spLocks noChangeArrowheads="1"/>
                  </p:cNvSpPr>
                  <p:nvPr/>
                </p:nvSpPr>
                <p:spPr bwMode="auto">
                  <a:xfrm>
                    <a:off x="4502" y="3687"/>
                    <a:ext cx="642" cy="183"/>
                  </a:xfrm>
                  <a:prstGeom prst="rect">
                    <a:avLst/>
                  </a:prstGeom>
                  <a:solidFill>
                    <a:srgbClr val="FF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10.7</a:t>
                    </a:r>
                  </a:p>
                </p:txBody>
              </p:sp>
            </p:grpSp>
          </p:grpSp>
        </p:grpSp>
      </p:grpSp>
      <p:sp>
        <p:nvSpPr>
          <p:cNvPr id="2" name="TextBox 1">
            <a:extLst>
              <a:ext uri="{FF2B5EF4-FFF2-40B4-BE49-F238E27FC236}">
                <a16:creationId xmlns:a16="http://schemas.microsoft.com/office/drawing/2014/main" id="{1DCE42C7-7F4F-B8D1-D301-9E1B7B7E50F4}"/>
              </a:ext>
            </a:extLst>
          </p:cNvPr>
          <p:cNvSpPr txBox="1"/>
          <p:nvPr/>
        </p:nvSpPr>
        <p:spPr>
          <a:xfrm>
            <a:off x="2210762" y="1504708"/>
            <a:ext cx="4737194" cy="369332"/>
          </a:xfrm>
          <a:prstGeom prst="rect">
            <a:avLst/>
          </a:prstGeom>
          <a:noFill/>
        </p:spPr>
        <p:txBody>
          <a:bodyPr wrap="none" rtlCol="0">
            <a:spAutoFit/>
          </a:bodyPr>
          <a:lstStyle/>
          <a:p>
            <a:r>
              <a:rPr lang="en-US" dirty="0">
                <a:solidFill>
                  <a:schemeClr val="accent6"/>
                </a:solidFill>
              </a:rPr>
              <a:t>The muscle contraction cycle has four steps:</a:t>
            </a:r>
          </a:p>
        </p:txBody>
      </p:sp>
    </p:spTree>
  </p:cSld>
  <p:clrMapOvr>
    <a:masterClrMapping/>
  </p:clrMapOvr>
  <p:transition spd="med"/>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Slide Number Placeholder 5">
            <a:extLst>
              <a:ext uri="{FF2B5EF4-FFF2-40B4-BE49-F238E27FC236}">
                <a16:creationId xmlns:a16="http://schemas.microsoft.com/office/drawing/2014/main" id="{4B2620DB-D7BA-4C4C-85DB-913BCCB0FB01}"/>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FC9D6419-7448-354B-806B-327513053FB9}" type="slidenum">
              <a:rPr lang="en-US" altLang="en-US" sz="1400"/>
              <a:pPr>
                <a:spcBef>
                  <a:spcPct val="0"/>
                </a:spcBef>
                <a:buFontTx/>
                <a:buNone/>
              </a:pPr>
              <a:t>60</a:t>
            </a:fld>
            <a:endParaRPr lang="en-US" altLang="en-US" sz="1400" dirty="0"/>
          </a:p>
        </p:txBody>
      </p:sp>
      <p:grpSp>
        <p:nvGrpSpPr>
          <p:cNvPr id="123931" name="Group 27">
            <a:extLst>
              <a:ext uri="{FF2B5EF4-FFF2-40B4-BE49-F238E27FC236}">
                <a16:creationId xmlns:a16="http://schemas.microsoft.com/office/drawing/2014/main" id="{1DA5F3AF-105E-C24A-A16C-17D0C759FFCC}"/>
              </a:ext>
            </a:extLst>
          </p:cNvPr>
          <p:cNvGrpSpPr>
            <a:grpSpLocks/>
          </p:cNvGrpSpPr>
          <p:nvPr/>
        </p:nvGrpSpPr>
        <p:grpSpPr bwMode="auto">
          <a:xfrm>
            <a:off x="463550" y="446088"/>
            <a:ext cx="8229600" cy="5719762"/>
            <a:chOff x="292" y="281"/>
            <a:chExt cx="5184" cy="3603"/>
          </a:xfrm>
        </p:grpSpPr>
        <p:sp>
          <p:nvSpPr>
            <p:cNvPr id="123908" name="Rectangle 2">
              <a:extLst>
                <a:ext uri="{FF2B5EF4-FFF2-40B4-BE49-F238E27FC236}">
                  <a16:creationId xmlns:a16="http://schemas.microsoft.com/office/drawing/2014/main" id="{D26D27CE-8E4C-0947-A472-7E7CB9404E0C}"/>
                </a:ext>
              </a:extLst>
            </p:cNvPr>
            <p:cNvSpPr>
              <a:spLocks noChangeArrowheads="1"/>
            </p:cNvSpPr>
            <p:nvPr/>
          </p:nvSpPr>
          <p:spPr bwMode="auto">
            <a:xfrm>
              <a:off x="292"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ATP Hydrolysis</a:t>
              </a:r>
              <a:endParaRPr lang="en-US" altLang="en-US" sz="2800" dirty="0">
                <a:solidFill>
                  <a:schemeClr val="tx2"/>
                </a:solidFill>
              </a:endParaRPr>
            </a:p>
          </p:txBody>
        </p:sp>
        <p:grpSp>
          <p:nvGrpSpPr>
            <p:cNvPr id="123930" name="Group 26">
              <a:extLst>
                <a:ext uri="{FF2B5EF4-FFF2-40B4-BE49-F238E27FC236}">
                  <a16:creationId xmlns:a16="http://schemas.microsoft.com/office/drawing/2014/main" id="{2CE1B639-543C-224E-8BF6-39F9F7A1BA73}"/>
                </a:ext>
              </a:extLst>
            </p:cNvPr>
            <p:cNvGrpSpPr>
              <a:grpSpLocks/>
            </p:cNvGrpSpPr>
            <p:nvPr/>
          </p:nvGrpSpPr>
          <p:grpSpPr bwMode="auto">
            <a:xfrm>
              <a:off x="519" y="970"/>
              <a:ext cx="4890" cy="1430"/>
              <a:chOff x="519" y="970"/>
              <a:chExt cx="4890" cy="1430"/>
            </a:xfrm>
          </p:grpSpPr>
          <p:sp>
            <p:nvSpPr>
              <p:cNvPr id="123928" name="Text Box 3">
                <a:extLst>
                  <a:ext uri="{FF2B5EF4-FFF2-40B4-BE49-F238E27FC236}">
                    <a16:creationId xmlns:a16="http://schemas.microsoft.com/office/drawing/2014/main" id="{E927DB64-D8ED-8C4F-921C-864310AFBB00}"/>
                  </a:ext>
                </a:extLst>
              </p:cNvPr>
              <p:cNvSpPr txBox="1">
                <a:spLocks noChangeArrowheads="1"/>
              </p:cNvSpPr>
              <p:nvPr/>
            </p:nvSpPr>
            <p:spPr bwMode="auto">
              <a:xfrm>
                <a:off x="519" y="970"/>
                <a:ext cx="4890" cy="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Each myosin head has an ATP binding site and ATPase—an enzyme that hydrolyzes ATP to ADP.</a:t>
                </a:r>
              </a:p>
              <a:p>
                <a:pPr eaLnBrk="1" hangingPunct="1">
                  <a:lnSpc>
                    <a:spcPct val="85000"/>
                  </a:lnSpc>
                  <a:spcBef>
                    <a:spcPct val="0"/>
                  </a:spcBef>
                  <a:spcAft>
                    <a:spcPts val="900"/>
                  </a:spcAft>
                  <a:buSzPct val="80000"/>
                </a:pPr>
                <a:r>
                  <a:rPr lang="en-US" altLang="en-US" sz="1800" dirty="0"/>
                  <a:t>The hydrolysis of ATP to ADP plus an energy-rich phosphate group en-ergizes the myosin head.</a:t>
                </a:r>
              </a:p>
              <a:p>
                <a:pPr eaLnBrk="1" hangingPunct="1">
                  <a:lnSpc>
                    <a:spcPct val="85000"/>
                  </a:lnSpc>
                  <a:spcBef>
                    <a:spcPct val="0"/>
                  </a:spcBef>
                  <a:spcAft>
                    <a:spcPct val="50000"/>
                  </a:spcAft>
                  <a:buSzPct val="80000"/>
                </a:pPr>
                <a:r>
                  <a:rPr lang="en-US" altLang="en-US" sz="1800" dirty="0"/>
                  <a:t>At this stage, the ADP molecule and phosphate group remain attached to the myosin head.</a:t>
                </a:r>
              </a:p>
            </p:txBody>
          </p:sp>
          <p:sp>
            <p:nvSpPr>
              <p:cNvPr id="123929" name="Text Box 24">
                <a:extLst>
                  <a:ext uri="{FF2B5EF4-FFF2-40B4-BE49-F238E27FC236}">
                    <a16:creationId xmlns:a16="http://schemas.microsoft.com/office/drawing/2014/main" id="{1443591B-30FB-0741-83A7-7625C73FF951}"/>
                  </a:ext>
                </a:extLst>
              </p:cNvPr>
              <p:cNvSpPr txBox="1">
                <a:spLocks noChangeArrowheads="1"/>
              </p:cNvSpPr>
              <p:nvPr/>
            </p:nvSpPr>
            <p:spPr bwMode="auto">
              <a:xfrm>
                <a:off x="1856" y="2167"/>
                <a:ext cx="2103"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1800" dirty="0">
                  <a:solidFill>
                    <a:srgbClr val="011893"/>
                  </a:solidFill>
                </a:endParaRPr>
              </a:p>
            </p:txBody>
          </p:sp>
        </p:grpSp>
        <p:grpSp>
          <p:nvGrpSpPr>
            <p:cNvPr id="123910" name="Group 53">
              <a:extLst>
                <a:ext uri="{FF2B5EF4-FFF2-40B4-BE49-F238E27FC236}">
                  <a16:creationId xmlns:a16="http://schemas.microsoft.com/office/drawing/2014/main" id="{19612B4E-340A-0940-89F4-8BABAF7273CC}"/>
                </a:ext>
              </a:extLst>
            </p:cNvPr>
            <p:cNvGrpSpPr>
              <a:grpSpLocks/>
            </p:cNvGrpSpPr>
            <p:nvPr/>
          </p:nvGrpSpPr>
          <p:grpSpPr bwMode="auto">
            <a:xfrm>
              <a:off x="582" y="3671"/>
              <a:ext cx="4601" cy="213"/>
              <a:chOff x="582" y="3671"/>
              <a:chExt cx="4601" cy="213"/>
            </a:xfrm>
          </p:grpSpPr>
          <p:grpSp>
            <p:nvGrpSpPr>
              <p:cNvPr id="123911" name="Group 32">
                <a:extLst>
                  <a:ext uri="{FF2B5EF4-FFF2-40B4-BE49-F238E27FC236}">
                    <a16:creationId xmlns:a16="http://schemas.microsoft.com/office/drawing/2014/main" id="{D07F43DA-4044-0042-8040-B49AA791DA96}"/>
                  </a:ext>
                </a:extLst>
              </p:cNvPr>
              <p:cNvGrpSpPr>
                <a:grpSpLocks/>
              </p:cNvGrpSpPr>
              <p:nvPr/>
            </p:nvGrpSpPr>
            <p:grpSpPr bwMode="auto">
              <a:xfrm>
                <a:off x="582" y="3671"/>
                <a:ext cx="1990" cy="213"/>
                <a:chOff x="582" y="3671"/>
                <a:chExt cx="1990" cy="213"/>
              </a:xfrm>
            </p:grpSpPr>
            <p:sp>
              <p:nvSpPr>
                <p:cNvPr id="123922" name="Rectangle 33">
                  <a:extLst>
                    <a:ext uri="{FF2B5EF4-FFF2-40B4-BE49-F238E27FC236}">
                      <a16:creationId xmlns:a16="http://schemas.microsoft.com/office/drawing/2014/main" id="{E0D5A032-1BD6-AD4A-B9F1-9DA3D05C5576}"/>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23923" name="Rectangle 34">
                  <a:extLst>
                    <a:ext uri="{FF2B5EF4-FFF2-40B4-BE49-F238E27FC236}">
                      <a16:creationId xmlns:a16="http://schemas.microsoft.com/office/drawing/2014/main" id="{B733BA90-35A0-174B-BBAB-8DAC1D175BBB}"/>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23924" name="Rectangle 35">
                  <a:extLst>
                    <a:ext uri="{FF2B5EF4-FFF2-40B4-BE49-F238E27FC236}">
                      <a16:creationId xmlns:a16="http://schemas.microsoft.com/office/drawing/2014/main" id="{125F6DBB-C7ED-A448-A631-5028FA0C3FF8}"/>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23925" name="Text Box 36">
                  <a:extLst>
                    <a:ext uri="{FF2B5EF4-FFF2-40B4-BE49-F238E27FC236}">
                      <a16:creationId xmlns:a16="http://schemas.microsoft.com/office/drawing/2014/main" id="{A63B983F-E0AD-2C4B-B357-EEBC198F193C}"/>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302</a:t>
                  </a:r>
                  <a:endParaRPr lang="en-US" altLang="en-US" sz="1800" dirty="0">
                    <a:ea typeface="ＭＳ Ｐゴシック" panose="020B0600070205080204" pitchFamily="34" charset="-128"/>
                  </a:endParaRPr>
                </a:p>
              </p:txBody>
            </p:sp>
            <p:sp>
              <p:nvSpPr>
                <p:cNvPr id="123926" name="Text Box 37">
                  <a:extLst>
                    <a:ext uri="{FF2B5EF4-FFF2-40B4-BE49-F238E27FC236}">
                      <a16:creationId xmlns:a16="http://schemas.microsoft.com/office/drawing/2014/main" id="{D33E4993-FE0C-B84D-93E2-333073594E65}"/>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339</a:t>
                  </a:r>
                  <a:endParaRPr lang="en-US" altLang="en-US" sz="1800" dirty="0">
                    <a:ea typeface="ＭＳ Ｐゴシック" panose="020B0600070205080204" pitchFamily="34" charset="-128"/>
                  </a:endParaRPr>
                </a:p>
              </p:txBody>
            </p:sp>
            <p:sp>
              <p:nvSpPr>
                <p:cNvPr id="123927" name="Text Box 38">
                  <a:extLst>
                    <a:ext uri="{FF2B5EF4-FFF2-40B4-BE49-F238E27FC236}">
                      <a16:creationId xmlns:a16="http://schemas.microsoft.com/office/drawing/2014/main" id="{23C1DA3F-EADB-A14E-AAC8-F568976F71A5}"/>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312</a:t>
                  </a:r>
                  <a:endParaRPr lang="en-US" altLang="en-US" sz="1800" dirty="0">
                    <a:ea typeface="ＭＳ Ｐゴシック" panose="020B0600070205080204" pitchFamily="34" charset="-128"/>
                  </a:endParaRPr>
                </a:p>
              </p:txBody>
            </p:sp>
          </p:grpSp>
          <p:grpSp>
            <p:nvGrpSpPr>
              <p:cNvPr id="123912" name="Group 43">
                <a:extLst>
                  <a:ext uri="{FF2B5EF4-FFF2-40B4-BE49-F238E27FC236}">
                    <a16:creationId xmlns:a16="http://schemas.microsoft.com/office/drawing/2014/main" id="{17AC15C5-DBC5-4846-92A4-0BEA2D8252B4}"/>
                  </a:ext>
                </a:extLst>
              </p:cNvPr>
              <p:cNvGrpSpPr>
                <a:grpSpLocks/>
              </p:cNvGrpSpPr>
              <p:nvPr/>
            </p:nvGrpSpPr>
            <p:grpSpPr bwMode="auto">
              <a:xfrm>
                <a:off x="2846" y="3671"/>
                <a:ext cx="2337" cy="213"/>
                <a:chOff x="2846" y="3671"/>
                <a:chExt cx="2337" cy="213"/>
              </a:xfrm>
            </p:grpSpPr>
            <p:grpSp>
              <p:nvGrpSpPr>
                <p:cNvPr id="123913" name="Group 44">
                  <a:extLst>
                    <a:ext uri="{FF2B5EF4-FFF2-40B4-BE49-F238E27FC236}">
                      <a16:creationId xmlns:a16="http://schemas.microsoft.com/office/drawing/2014/main" id="{629B19B6-73CF-1F41-850F-CC0236D9F722}"/>
                    </a:ext>
                  </a:extLst>
                </p:cNvPr>
                <p:cNvGrpSpPr>
                  <a:grpSpLocks/>
                </p:cNvGrpSpPr>
                <p:nvPr/>
              </p:nvGrpSpPr>
              <p:grpSpPr bwMode="auto">
                <a:xfrm>
                  <a:off x="2846" y="3671"/>
                  <a:ext cx="731" cy="213"/>
                  <a:chOff x="2846" y="3671"/>
                  <a:chExt cx="731" cy="213"/>
                </a:xfrm>
              </p:grpSpPr>
              <p:sp>
                <p:nvSpPr>
                  <p:cNvPr id="123920" name="Rectangle 45">
                    <a:extLst>
                      <a:ext uri="{FF2B5EF4-FFF2-40B4-BE49-F238E27FC236}">
                        <a16:creationId xmlns:a16="http://schemas.microsoft.com/office/drawing/2014/main" id="{078B9D51-5ADC-3443-BCF8-16B8CD44E0E2}"/>
                      </a:ext>
                    </a:extLst>
                  </p:cNvPr>
                  <p:cNvSpPr>
                    <a:spLocks noChangeArrowheads="1"/>
                  </p:cNvSpPr>
                  <p:nvPr/>
                </p:nvSpPr>
                <p:spPr bwMode="auto">
                  <a:xfrm>
                    <a:off x="2846" y="3671"/>
                    <a:ext cx="731" cy="213"/>
                  </a:xfrm>
                  <a:prstGeom prst="rect">
                    <a:avLst/>
                  </a:prstGeom>
                  <a:solidFill>
                    <a:schemeClr val="bg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23921" name="Text Box 46">
                    <a:extLst>
                      <a:ext uri="{FF2B5EF4-FFF2-40B4-BE49-F238E27FC236}">
                        <a16:creationId xmlns:a16="http://schemas.microsoft.com/office/drawing/2014/main" id="{BC6DBD20-808A-CC42-9FA7-63DD981FE43C}"/>
                      </a:ext>
                    </a:extLst>
                  </p:cNvPr>
                  <p:cNvSpPr txBox="1">
                    <a:spLocks noChangeArrowheads="1"/>
                  </p:cNvSpPr>
                  <p:nvPr/>
                </p:nvSpPr>
                <p:spPr bwMode="auto">
                  <a:xfrm>
                    <a:off x="2892" y="3687"/>
                    <a:ext cx="642" cy="18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Figure 10.6</a:t>
                    </a:r>
                  </a:p>
                </p:txBody>
              </p:sp>
            </p:grpSp>
            <p:grpSp>
              <p:nvGrpSpPr>
                <p:cNvPr id="123914" name="Group 47">
                  <a:extLst>
                    <a:ext uri="{FF2B5EF4-FFF2-40B4-BE49-F238E27FC236}">
                      <a16:creationId xmlns:a16="http://schemas.microsoft.com/office/drawing/2014/main" id="{8668BCE8-2E55-8543-B1F1-93A54AD280DB}"/>
                    </a:ext>
                  </a:extLst>
                </p:cNvPr>
                <p:cNvGrpSpPr>
                  <a:grpSpLocks/>
                </p:cNvGrpSpPr>
                <p:nvPr/>
              </p:nvGrpSpPr>
              <p:grpSpPr bwMode="auto">
                <a:xfrm>
                  <a:off x="3649" y="3671"/>
                  <a:ext cx="731" cy="213"/>
                  <a:chOff x="3649" y="3671"/>
                  <a:chExt cx="731" cy="213"/>
                </a:xfrm>
              </p:grpSpPr>
              <p:sp>
                <p:nvSpPr>
                  <p:cNvPr id="123918" name="Rectangle 48">
                    <a:extLst>
                      <a:ext uri="{FF2B5EF4-FFF2-40B4-BE49-F238E27FC236}">
                        <a16:creationId xmlns:a16="http://schemas.microsoft.com/office/drawing/2014/main" id="{34C57CA7-B672-4B48-9681-0932CD192DB0}"/>
                      </a:ext>
                    </a:extLst>
                  </p:cNvPr>
                  <p:cNvSpPr>
                    <a:spLocks noChangeArrowheads="1"/>
                  </p:cNvSpPr>
                  <p:nvPr/>
                </p:nvSpPr>
                <p:spPr bwMode="auto">
                  <a:xfrm>
                    <a:off x="3649" y="3671"/>
                    <a:ext cx="731"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23919" name="Text Box 49">
                    <a:extLst>
                      <a:ext uri="{FF2B5EF4-FFF2-40B4-BE49-F238E27FC236}">
                        <a16:creationId xmlns:a16="http://schemas.microsoft.com/office/drawing/2014/main" id="{A360D85A-5287-4040-958C-9294FAB8F264}"/>
                      </a:ext>
                    </a:extLst>
                  </p:cNvPr>
                  <p:cNvSpPr txBox="1">
                    <a:spLocks noChangeArrowheads="1"/>
                  </p:cNvSpPr>
                  <p:nvPr/>
                </p:nvSpPr>
                <p:spPr bwMode="auto">
                  <a:xfrm>
                    <a:off x="3695" y="3687"/>
                    <a:ext cx="642" cy="183"/>
                  </a:xfrm>
                  <a:prstGeom prst="rect">
                    <a:avLst/>
                  </a:prstGeom>
                  <a:solidFill>
                    <a:srgbClr val="CC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Figure 10.6</a:t>
                    </a:r>
                  </a:p>
                </p:txBody>
              </p:sp>
            </p:grpSp>
            <p:grpSp>
              <p:nvGrpSpPr>
                <p:cNvPr id="123915" name="Group 50">
                  <a:extLst>
                    <a:ext uri="{FF2B5EF4-FFF2-40B4-BE49-F238E27FC236}">
                      <a16:creationId xmlns:a16="http://schemas.microsoft.com/office/drawing/2014/main" id="{97E05D4B-3DB3-6C4B-BAEA-A234F224AD14}"/>
                    </a:ext>
                  </a:extLst>
                </p:cNvPr>
                <p:cNvGrpSpPr>
                  <a:grpSpLocks/>
                </p:cNvGrpSpPr>
                <p:nvPr/>
              </p:nvGrpSpPr>
              <p:grpSpPr bwMode="auto">
                <a:xfrm>
                  <a:off x="4452" y="3671"/>
                  <a:ext cx="731" cy="213"/>
                  <a:chOff x="4452" y="3671"/>
                  <a:chExt cx="731" cy="213"/>
                </a:xfrm>
              </p:grpSpPr>
              <p:sp>
                <p:nvSpPr>
                  <p:cNvPr id="123916" name="Rectangle 51">
                    <a:extLst>
                      <a:ext uri="{FF2B5EF4-FFF2-40B4-BE49-F238E27FC236}">
                        <a16:creationId xmlns:a16="http://schemas.microsoft.com/office/drawing/2014/main" id="{0337B389-A082-DD4A-A615-250FAE1EF75E}"/>
                      </a:ext>
                    </a:extLst>
                  </p:cNvPr>
                  <p:cNvSpPr>
                    <a:spLocks noChangeArrowheads="1"/>
                  </p:cNvSpPr>
                  <p:nvPr/>
                </p:nvSpPr>
                <p:spPr bwMode="auto">
                  <a:xfrm>
                    <a:off x="4452" y="3671"/>
                    <a:ext cx="731"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23917" name="Text Box 52">
                    <a:extLst>
                      <a:ext uri="{FF2B5EF4-FFF2-40B4-BE49-F238E27FC236}">
                        <a16:creationId xmlns:a16="http://schemas.microsoft.com/office/drawing/2014/main" id="{BA171E3A-5E93-D34E-ADED-15C84E0C3BB1}"/>
                      </a:ext>
                    </a:extLst>
                  </p:cNvPr>
                  <p:cNvSpPr txBox="1">
                    <a:spLocks noChangeArrowheads="1"/>
                  </p:cNvSpPr>
                  <p:nvPr/>
                </p:nvSpPr>
                <p:spPr bwMode="auto">
                  <a:xfrm>
                    <a:off x="4502" y="3687"/>
                    <a:ext cx="642" cy="183"/>
                  </a:xfrm>
                  <a:prstGeom prst="rect">
                    <a:avLst/>
                  </a:prstGeom>
                  <a:solidFill>
                    <a:srgbClr val="FF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Figure 10.7</a:t>
                    </a:r>
                  </a:p>
                </p:txBody>
              </p:sp>
            </p:grpSp>
          </p:grpSp>
        </p:grpSp>
      </p:grpSp>
      <p:sp>
        <p:nvSpPr>
          <p:cNvPr id="2" name="TextBox 1">
            <a:extLst>
              <a:ext uri="{FF2B5EF4-FFF2-40B4-BE49-F238E27FC236}">
                <a16:creationId xmlns:a16="http://schemas.microsoft.com/office/drawing/2014/main" id="{7A812362-9FA6-F870-1331-1DBEEEB76118}"/>
              </a:ext>
            </a:extLst>
          </p:cNvPr>
          <p:cNvSpPr txBox="1"/>
          <p:nvPr/>
        </p:nvSpPr>
        <p:spPr>
          <a:xfrm>
            <a:off x="1551008" y="3310355"/>
            <a:ext cx="6076709" cy="1900520"/>
          </a:xfrm>
          <a:prstGeom prst="rect">
            <a:avLst/>
          </a:prstGeom>
          <a:noFill/>
        </p:spPr>
        <p:txBody>
          <a:bodyPr wrap="square" rtlCol="0">
            <a:spAutoFit/>
          </a:bodyPr>
          <a:lstStyle/>
          <a:p>
            <a:pPr algn="ctr" eaLnBrk="1" hangingPunct="1">
              <a:lnSpc>
                <a:spcPts val="1860"/>
              </a:lnSpc>
              <a:spcBef>
                <a:spcPct val="0"/>
              </a:spcBef>
              <a:buFontTx/>
              <a:buNone/>
            </a:pPr>
            <a:r>
              <a:rPr lang="en-US" altLang="en-US" sz="1800" dirty="0">
                <a:solidFill>
                  <a:srgbClr val="011893"/>
                </a:solidFill>
              </a:rPr>
              <a:t>ATP hydrolysis:</a:t>
            </a:r>
          </a:p>
          <a:p>
            <a:pPr algn="ctr" eaLnBrk="1" hangingPunct="1">
              <a:lnSpc>
                <a:spcPts val="1860"/>
              </a:lnSpc>
              <a:spcBef>
                <a:spcPts val="300"/>
              </a:spcBef>
              <a:buFontTx/>
              <a:buNone/>
            </a:pPr>
            <a:r>
              <a:rPr lang="en-US" altLang="en-US" sz="1800" dirty="0">
                <a:solidFill>
                  <a:srgbClr val="011893"/>
                </a:solidFill>
              </a:rPr>
              <a:t>ATP --&gt; ADP + phosphate group</a:t>
            </a:r>
          </a:p>
          <a:p>
            <a:pPr algn="ctr">
              <a:lnSpc>
                <a:spcPts val="1860"/>
              </a:lnSpc>
              <a:spcBef>
                <a:spcPts val="1200"/>
              </a:spcBef>
            </a:pPr>
            <a:r>
              <a:rPr lang="en-US" dirty="0">
                <a:solidFill>
                  <a:srgbClr val="941100"/>
                </a:solidFill>
              </a:rPr>
              <a:t>ATP = adenosine triphosphate (three phosphate groups)</a:t>
            </a:r>
          </a:p>
          <a:p>
            <a:pPr algn="ctr">
              <a:lnSpc>
                <a:spcPts val="1860"/>
              </a:lnSpc>
              <a:spcBef>
                <a:spcPts val="600"/>
              </a:spcBef>
            </a:pPr>
            <a:r>
              <a:rPr lang="en-US" dirty="0">
                <a:solidFill>
                  <a:srgbClr val="941100"/>
                </a:solidFill>
              </a:rPr>
              <a:t>ADP = adenosine diphosphate (two phosphate groups)</a:t>
            </a:r>
          </a:p>
          <a:p>
            <a:pPr algn="ctr">
              <a:lnSpc>
                <a:spcPts val="1860"/>
              </a:lnSpc>
              <a:spcBef>
                <a:spcPts val="600"/>
              </a:spcBef>
            </a:pPr>
            <a:r>
              <a:rPr lang="en-US" dirty="0">
                <a:solidFill>
                  <a:srgbClr val="941100"/>
                </a:solidFill>
              </a:rPr>
              <a:t>Hydrolysis = chemical breakdown of a compound due to its reaction with water.</a:t>
            </a:r>
          </a:p>
        </p:txBody>
      </p:sp>
    </p:spTree>
  </p:cSld>
  <p:clrMapOvr>
    <a:masterClrMapping/>
  </p:clrMapOvr>
  <p:transition spd="med"/>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Slide Number Placeholder 5">
            <a:extLst>
              <a:ext uri="{FF2B5EF4-FFF2-40B4-BE49-F238E27FC236}">
                <a16:creationId xmlns:a16="http://schemas.microsoft.com/office/drawing/2014/main" id="{393B5317-2E13-D440-A5B2-DA29170A3D72}"/>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0C1B9BEB-35EC-0049-8E83-32D3801F6DE3}" type="slidenum">
              <a:rPr lang="en-US" altLang="en-US" sz="1400"/>
              <a:pPr>
                <a:spcBef>
                  <a:spcPct val="0"/>
                </a:spcBef>
                <a:buFontTx/>
                <a:buNone/>
              </a:pPr>
              <a:t>61</a:t>
            </a:fld>
            <a:endParaRPr lang="en-US" altLang="en-US" sz="1400" dirty="0"/>
          </a:p>
        </p:txBody>
      </p:sp>
      <p:grpSp>
        <p:nvGrpSpPr>
          <p:cNvPr id="125955" name="Group 47">
            <a:extLst>
              <a:ext uri="{FF2B5EF4-FFF2-40B4-BE49-F238E27FC236}">
                <a16:creationId xmlns:a16="http://schemas.microsoft.com/office/drawing/2014/main" id="{8017BC2A-640C-374D-BA0C-C6F04F9E5F0B}"/>
              </a:ext>
            </a:extLst>
          </p:cNvPr>
          <p:cNvGrpSpPr>
            <a:grpSpLocks/>
          </p:cNvGrpSpPr>
          <p:nvPr/>
        </p:nvGrpSpPr>
        <p:grpSpPr bwMode="auto">
          <a:xfrm>
            <a:off x="463550" y="446088"/>
            <a:ext cx="8229600" cy="5719762"/>
            <a:chOff x="292" y="281"/>
            <a:chExt cx="5184" cy="3603"/>
          </a:xfrm>
        </p:grpSpPr>
        <p:sp>
          <p:nvSpPr>
            <p:cNvPr id="125956" name="Rectangle 2">
              <a:extLst>
                <a:ext uri="{FF2B5EF4-FFF2-40B4-BE49-F238E27FC236}">
                  <a16:creationId xmlns:a16="http://schemas.microsoft.com/office/drawing/2014/main" id="{84D3647E-A6F1-9849-97E3-93E85A5BF089}"/>
                </a:ext>
              </a:extLst>
            </p:cNvPr>
            <p:cNvSpPr>
              <a:spLocks noChangeArrowheads="1"/>
            </p:cNvSpPr>
            <p:nvPr/>
          </p:nvSpPr>
          <p:spPr bwMode="auto">
            <a:xfrm>
              <a:off x="292"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Crossbridge Formation</a:t>
              </a:r>
              <a:endParaRPr lang="en-US" altLang="en-US" sz="2800" dirty="0">
                <a:solidFill>
                  <a:schemeClr val="tx2"/>
                </a:solidFill>
              </a:endParaRPr>
            </a:p>
          </p:txBody>
        </p:sp>
        <p:sp>
          <p:nvSpPr>
            <p:cNvPr id="125957" name="Text Box 3">
              <a:extLst>
                <a:ext uri="{FF2B5EF4-FFF2-40B4-BE49-F238E27FC236}">
                  <a16:creationId xmlns:a16="http://schemas.microsoft.com/office/drawing/2014/main" id="{973E7B84-4FDA-0C44-A3B5-AC9E71A99377}"/>
                </a:ext>
              </a:extLst>
            </p:cNvPr>
            <p:cNvSpPr txBox="1">
              <a:spLocks noChangeArrowheads="1"/>
            </p:cNvSpPr>
            <p:nvPr/>
          </p:nvSpPr>
          <p:spPr bwMode="auto">
            <a:xfrm>
              <a:off x="519" y="970"/>
              <a:ext cx="4627" cy="7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The energized myosin head attaches to the myosin-binding site on actin to form a crossbridge.</a:t>
              </a:r>
            </a:p>
            <a:p>
              <a:pPr eaLnBrk="1" hangingPunct="1">
                <a:lnSpc>
                  <a:spcPct val="85000"/>
                </a:lnSpc>
                <a:spcBef>
                  <a:spcPct val="0"/>
                </a:spcBef>
                <a:spcAft>
                  <a:spcPct val="50000"/>
                </a:spcAft>
                <a:buSzPct val="80000"/>
              </a:pPr>
              <a:r>
                <a:rPr lang="en-US" altLang="en-US" sz="1800" dirty="0"/>
                <a:t>The phosphate group is released, but ADP remains attached to the myosin molecule in the crossbridge.</a:t>
              </a:r>
            </a:p>
          </p:txBody>
        </p:sp>
        <p:grpSp>
          <p:nvGrpSpPr>
            <p:cNvPr id="125958" name="Group 46">
              <a:extLst>
                <a:ext uri="{FF2B5EF4-FFF2-40B4-BE49-F238E27FC236}">
                  <a16:creationId xmlns:a16="http://schemas.microsoft.com/office/drawing/2014/main" id="{1C7AED19-5A9A-0348-9A70-FFFBF2073678}"/>
                </a:ext>
              </a:extLst>
            </p:cNvPr>
            <p:cNvGrpSpPr>
              <a:grpSpLocks/>
            </p:cNvGrpSpPr>
            <p:nvPr/>
          </p:nvGrpSpPr>
          <p:grpSpPr bwMode="auto">
            <a:xfrm>
              <a:off x="582" y="3671"/>
              <a:ext cx="4601" cy="213"/>
              <a:chOff x="582" y="3671"/>
              <a:chExt cx="4601" cy="213"/>
            </a:xfrm>
          </p:grpSpPr>
          <p:grpSp>
            <p:nvGrpSpPr>
              <p:cNvPr id="125959" name="Group 24">
                <a:extLst>
                  <a:ext uri="{FF2B5EF4-FFF2-40B4-BE49-F238E27FC236}">
                    <a16:creationId xmlns:a16="http://schemas.microsoft.com/office/drawing/2014/main" id="{C954129B-B283-144E-A4F5-8572B24ECC7C}"/>
                  </a:ext>
                </a:extLst>
              </p:cNvPr>
              <p:cNvGrpSpPr>
                <a:grpSpLocks/>
              </p:cNvGrpSpPr>
              <p:nvPr/>
            </p:nvGrpSpPr>
            <p:grpSpPr bwMode="auto">
              <a:xfrm>
                <a:off x="582" y="3671"/>
                <a:ext cx="1990" cy="213"/>
                <a:chOff x="582" y="3671"/>
                <a:chExt cx="1990" cy="213"/>
              </a:xfrm>
            </p:grpSpPr>
            <p:sp>
              <p:nvSpPr>
                <p:cNvPr id="125970" name="Rectangle 25">
                  <a:extLst>
                    <a:ext uri="{FF2B5EF4-FFF2-40B4-BE49-F238E27FC236}">
                      <a16:creationId xmlns:a16="http://schemas.microsoft.com/office/drawing/2014/main" id="{B4A3281A-6C96-7846-A4DD-2165F6EB4BA4}"/>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25971" name="Rectangle 26">
                  <a:extLst>
                    <a:ext uri="{FF2B5EF4-FFF2-40B4-BE49-F238E27FC236}">
                      <a16:creationId xmlns:a16="http://schemas.microsoft.com/office/drawing/2014/main" id="{F658467F-A692-E74A-9BFC-DF23E0F87EA8}"/>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25972" name="Rectangle 27">
                  <a:extLst>
                    <a:ext uri="{FF2B5EF4-FFF2-40B4-BE49-F238E27FC236}">
                      <a16:creationId xmlns:a16="http://schemas.microsoft.com/office/drawing/2014/main" id="{54E1A3AC-B986-A64E-BF64-2F00248ACE78}"/>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25973" name="Text Box 28">
                  <a:extLst>
                    <a:ext uri="{FF2B5EF4-FFF2-40B4-BE49-F238E27FC236}">
                      <a16:creationId xmlns:a16="http://schemas.microsoft.com/office/drawing/2014/main" id="{8023345E-7FEE-BA45-BE41-DE8CE0BE76D2}"/>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303</a:t>
                  </a:r>
                  <a:endParaRPr lang="en-US" altLang="en-US" sz="1800" dirty="0">
                    <a:ea typeface="ＭＳ Ｐゴシック" panose="020B0600070205080204" pitchFamily="34" charset="-128"/>
                  </a:endParaRPr>
                </a:p>
              </p:txBody>
            </p:sp>
            <p:sp>
              <p:nvSpPr>
                <p:cNvPr id="125974" name="Text Box 29">
                  <a:extLst>
                    <a:ext uri="{FF2B5EF4-FFF2-40B4-BE49-F238E27FC236}">
                      <a16:creationId xmlns:a16="http://schemas.microsoft.com/office/drawing/2014/main" id="{962E698F-D9F0-2145-8390-2AC312B492C4}"/>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339</a:t>
                  </a:r>
                  <a:endParaRPr lang="en-US" altLang="en-US" sz="1800" dirty="0">
                    <a:ea typeface="ＭＳ Ｐゴシック" panose="020B0600070205080204" pitchFamily="34" charset="-128"/>
                  </a:endParaRPr>
                </a:p>
              </p:txBody>
            </p:sp>
            <p:sp>
              <p:nvSpPr>
                <p:cNvPr id="125975" name="Text Box 30">
                  <a:extLst>
                    <a:ext uri="{FF2B5EF4-FFF2-40B4-BE49-F238E27FC236}">
                      <a16:creationId xmlns:a16="http://schemas.microsoft.com/office/drawing/2014/main" id="{10041465-ED40-444B-86B3-1AD46868F470}"/>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312</a:t>
                  </a:r>
                  <a:endParaRPr lang="en-US" altLang="en-US" sz="1800" dirty="0">
                    <a:ea typeface="ＭＳ Ｐゴシック" panose="020B0600070205080204" pitchFamily="34" charset="-128"/>
                  </a:endParaRPr>
                </a:p>
              </p:txBody>
            </p:sp>
          </p:grpSp>
          <p:grpSp>
            <p:nvGrpSpPr>
              <p:cNvPr id="125960" name="Group 36">
                <a:extLst>
                  <a:ext uri="{FF2B5EF4-FFF2-40B4-BE49-F238E27FC236}">
                    <a16:creationId xmlns:a16="http://schemas.microsoft.com/office/drawing/2014/main" id="{098152E8-1B6B-434C-B241-72DE358BF7DE}"/>
                  </a:ext>
                </a:extLst>
              </p:cNvPr>
              <p:cNvGrpSpPr>
                <a:grpSpLocks/>
              </p:cNvGrpSpPr>
              <p:nvPr/>
            </p:nvGrpSpPr>
            <p:grpSpPr bwMode="auto">
              <a:xfrm>
                <a:off x="2846" y="3671"/>
                <a:ext cx="2337" cy="213"/>
                <a:chOff x="2846" y="3671"/>
                <a:chExt cx="2337" cy="213"/>
              </a:xfrm>
            </p:grpSpPr>
            <p:grpSp>
              <p:nvGrpSpPr>
                <p:cNvPr id="125961" name="Group 37">
                  <a:extLst>
                    <a:ext uri="{FF2B5EF4-FFF2-40B4-BE49-F238E27FC236}">
                      <a16:creationId xmlns:a16="http://schemas.microsoft.com/office/drawing/2014/main" id="{4C8AC5F8-A14F-4D4F-879E-D2D5F260ECB3}"/>
                    </a:ext>
                  </a:extLst>
                </p:cNvPr>
                <p:cNvGrpSpPr>
                  <a:grpSpLocks/>
                </p:cNvGrpSpPr>
                <p:nvPr/>
              </p:nvGrpSpPr>
              <p:grpSpPr bwMode="auto">
                <a:xfrm>
                  <a:off x="2846" y="3671"/>
                  <a:ext cx="731" cy="213"/>
                  <a:chOff x="2846" y="3671"/>
                  <a:chExt cx="731" cy="213"/>
                </a:xfrm>
              </p:grpSpPr>
              <p:sp>
                <p:nvSpPr>
                  <p:cNvPr id="125968" name="Rectangle 38">
                    <a:extLst>
                      <a:ext uri="{FF2B5EF4-FFF2-40B4-BE49-F238E27FC236}">
                        <a16:creationId xmlns:a16="http://schemas.microsoft.com/office/drawing/2014/main" id="{ADD75564-28CF-BD46-810E-B0329DFFFAD5}"/>
                      </a:ext>
                    </a:extLst>
                  </p:cNvPr>
                  <p:cNvSpPr>
                    <a:spLocks noChangeArrowheads="1"/>
                  </p:cNvSpPr>
                  <p:nvPr/>
                </p:nvSpPr>
                <p:spPr bwMode="auto">
                  <a:xfrm>
                    <a:off x="2846" y="3671"/>
                    <a:ext cx="731" cy="213"/>
                  </a:xfrm>
                  <a:prstGeom prst="rect">
                    <a:avLst/>
                  </a:prstGeom>
                  <a:solidFill>
                    <a:schemeClr val="bg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25969" name="Text Box 39">
                    <a:extLst>
                      <a:ext uri="{FF2B5EF4-FFF2-40B4-BE49-F238E27FC236}">
                        <a16:creationId xmlns:a16="http://schemas.microsoft.com/office/drawing/2014/main" id="{D65DE03C-97B0-1049-B184-C22631C5CD94}"/>
                      </a:ext>
                    </a:extLst>
                  </p:cNvPr>
                  <p:cNvSpPr txBox="1">
                    <a:spLocks noChangeArrowheads="1"/>
                  </p:cNvSpPr>
                  <p:nvPr/>
                </p:nvSpPr>
                <p:spPr bwMode="auto">
                  <a:xfrm>
                    <a:off x="2892" y="3687"/>
                    <a:ext cx="642" cy="18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Figure 10.6</a:t>
                    </a:r>
                  </a:p>
                </p:txBody>
              </p:sp>
            </p:grpSp>
            <p:grpSp>
              <p:nvGrpSpPr>
                <p:cNvPr id="125962" name="Group 40">
                  <a:extLst>
                    <a:ext uri="{FF2B5EF4-FFF2-40B4-BE49-F238E27FC236}">
                      <a16:creationId xmlns:a16="http://schemas.microsoft.com/office/drawing/2014/main" id="{603A9A7A-FA94-1C46-B2F3-F908DD4C6A52}"/>
                    </a:ext>
                  </a:extLst>
                </p:cNvPr>
                <p:cNvGrpSpPr>
                  <a:grpSpLocks/>
                </p:cNvGrpSpPr>
                <p:nvPr/>
              </p:nvGrpSpPr>
              <p:grpSpPr bwMode="auto">
                <a:xfrm>
                  <a:off x="3649" y="3671"/>
                  <a:ext cx="731" cy="213"/>
                  <a:chOff x="3649" y="3671"/>
                  <a:chExt cx="731" cy="213"/>
                </a:xfrm>
              </p:grpSpPr>
              <p:sp>
                <p:nvSpPr>
                  <p:cNvPr id="125966" name="Rectangle 41">
                    <a:extLst>
                      <a:ext uri="{FF2B5EF4-FFF2-40B4-BE49-F238E27FC236}">
                        <a16:creationId xmlns:a16="http://schemas.microsoft.com/office/drawing/2014/main" id="{E2819110-8F7A-5A4F-B6A3-70423C8A5D38}"/>
                      </a:ext>
                    </a:extLst>
                  </p:cNvPr>
                  <p:cNvSpPr>
                    <a:spLocks noChangeArrowheads="1"/>
                  </p:cNvSpPr>
                  <p:nvPr/>
                </p:nvSpPr>
                <p:spPr bwMode="auto">
                  <a:xfrm>
                    <a:off x="3649" y="3671"/>
                    <a:ext cx="731"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25967" name="Text Box 42">
                    <a:extLst>
                      <a:ext uri="{FF2B5EF4-FFF2-40B4-BE49-F238E27FC236}">
                        <a16:creationId xmlns:a16="http://schemas.microsoft.com/office/drawing/2014/main" id="{8388AE0C-66DB-344B-9A19-9341AE53D12C}"/>
                      </a:ext>
                    </a:extLst>
                  </p:cNvPr>
                  <p:cNvSpPr txBox="1">
                    <a:spLocks noChangeArrowheads="1"/>
                  </p:cNvSpPr>
                  <p:nvPr/>
                </p:nvSpPr>
                <p:spPr bwMode="auto">
                  <a:xfrm>
                    <a:off x="3695" y="3687"/>
                    <a:ext cx="642" cy="183"/>
                  </a:xfrm>
                  <a:prstGeom prst="rect">
                    <a:avLst/>
                  </a:prstGeom>
                  <a:solidFill>
                    <a:srgbClr val="CC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Figure 10.6</a:t>
                    </a:r>
                  </a:p>
                </p:txBody>
              </p:sp>
            </p:grpSp>
            <p:grpSp>
              <p:nvGrpSpPr>
                <p:cNvPr id="125963" name="Group 43">
                  <a:extLst>
                    <a:ext uri="{FF2B5EF4-FFF2-40B4-BE49-F238E27FC236}">
                      <a16:creationId xmlns:a16="http://schemas.microsoft.com/office/drawing/2014/main" id="{1885F2A0-7D51-0249-B2E7-0A1DB312464C}"/>
                    </a:ext>
                  </a:extLst>
                </p:cNvPr>
                <p:cNvGrpSpPr>
                  <a:grpSpLocks/>
                </p:cNvGrpSpPr>
                <p:nvPr/>
              </p:nvGrpSpPr>
              <p:grpSpPr bwMode="auto">
                <a:xfrm>
                  <a:off x="4452" y="3671"/>
                  <a:ext cx="731" cy="213"/>
                  <a:chOff x="4452" y="3671"/>
                  <a:chExt cx="731" cy="213"/>
                </a:xfrm>
              </p:grpSpPr>
              <p:sp>
                <p:nvSpPr>
                  <p:cNvPr id="125964" name="Rectangle 44">
                    <a:extLst>
                      <a:ext uri="{FF2B5EF4-FFF2-40B4-BE49-F238E27FC236}">
                        <a16:creationId xmlns:a16="http://schemas.microsoft.com/office/drawing/2014/main" id="{AA38AE14-6E8D-8249-B783-93DAC4E8AE12}"/>
                      </a:ext>
                    </a:extLst>
                  </p:cNvPr>
                  <p:cNvSpPr>
                    <a:spLocks noChangeArrowheads="1"/>
                  </p:cNvSpPr>
                  <p:nvPr/>
                </p:nvSpPr>
                <p:spPr bwMode="auto">
                  <a:xfrm>
                    <a:off x="4452" y="3671"/>
                    <a:ext cx="731"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25965" name="Text Box 45">
                    <a:extLst>
                      <a:ext uri="{FF2B5EF4-FFF2-40B4-BE49-F238E27FC236}">
                        <a16:creationId xmlns:a16="http://schemas.microsoft.com/office/drawing/2014/main" id="{876E1A39-DE81-6C44-970C-6F50691CDDA9}"/>
                      </a:ext>
                    </a:extLst>
                  </p:cNvPr>
                  <p:cNvSpPr txBox="1">
                    <a:spLocks noChangeArrowheads="1"/>
                  </p:cNvSpPr>
                  <p:nvPr/>
                </p:nvSpPr>
                <p:spPr bwMode="auto">
                  <a:xfrm>
                    <a:off x="4502" y="3687"/>
                    <a:ext cx="642" cy="183"/>
                  </a:xfrm>
                  <a:prstGeom prst="rect">
                    <a:avLst/>
                  </a:prstGeom>
                  <a:solidFill>
                    <a:srgbClr val="FF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Figure 10.7</a:t>
                    </a:r>
                  </a:p>
                </p:txBody>
              </p:sp>
            </p:grpSp>
          </p:grpSp>
        </p:grpSp>
      </p:grpSp>
    </p:spTree>
  </p:cSld>
  <p:clrMapOvr>
    <a:masterClrMapping/>
  </p:clrMapOvr>
  <p:transition spd="med"/>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Slide Number Placeholder 5">
            <a:extLst>
              <a:ext uri="{FF2B5EF4-FFF2-40B4-BE49-F238E27FC236}">
                <a16:creationId xmlns:a16="http://schemas.microsoft.com/office/drawing/2014/main" id="{3C8030E2-A6E0-284B-98E3-F223571B2176}"/>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A52EB048-6F2B-9F43-8276-FD0B6528ADB8}" type="slidenum">
              <a:rPr lang="en-US" altLang="en-US" sz="1400"/>
              <a:pPr>
                <a:spcBef>
                  <a:spcPct val="0"/>
                </a:spcBef>
                <a:buFontTx/>
                <a:buNone/>
              </a:pPr>
              <a:t>62</a:t>
            </a:fld>
            <a:endParaRPr lang="en-US" altLang="en-US" sz="1400" dirty="0"/>
          </a:p>
        </p:txBody>
      </p:sp>
      <p:grpSp>
        <p:nvGrpSpPr>
          <p:cNvPr id="128009" name="Group 9">
            <a:extLst>
              <a:ext uri="{FF2B5EF4-FFF2-40B4-BE49-F238E27FC236}">
                <a16:creationId xmlns:a16="http://schemas.microsoft.com/office/drawing/2014/main" id="{16EB2133-2FD5-5847-9053-73228B508A3F}"/>
              </a:ext>
            </a:extLst>
          </p:cNvPr>
          <p:cNvGrpSpPr>
            <a:grpSpLocks/>
          </p:cNvGrpSpPr>
          <p:nvPr/>
        </p:nvGrpSpPr>
        <p:grpSpPr bwMode="auto">
          <a:xfrm>
            <a:off x="463550" y="446088"/>
            <a:ext cx="8229600" cy="3238500"/>
            <a:chOff x="292" y="281"/>
            <a:chExt cx="5184" cy="2040"/>
          </a:xfrm>
        </p:grpSpPr>
        <p:sp>
          <p:nvSpPr>
            <p:cNvPr id="128004" name="Rectangle 3">
              <a:extLst>
                <a:ext uri="{FF2B5EF4-FFF2-40B4-BE49-F238E27FC236}">
                  <a16:creationId xmlns:a16="http://schemas.microsoft.com/office/drawing/2014/main" id="{F953B388-AD89-ED42-A301-91707E274E6F}"/>
                </a:ext>
              </a:extLst>
            </p:cNvPr>
            <p:cNvSpPr>
              <a:spLocks noChangeArrowheads="1"/>
            </p:cNvSpPr>
            <p:nvPr/>
          </p:nvSpPr>
          <p:spPr bwMode="auto">
            <a:xfrm>
              <a:off x="292"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A Single Crossbridge (Among Many)</a:t>
              </a:r>
              <a:endParaRPr lang="en-US" altLang="en-US" sz="2800" dirty="0">
                <a:solidFill>
                  <a:schemeClr val="tx2"/>
                </a:solidFill>
              </a:endParaRPr>
            </a:p>
          </p:txBody>
        </p:sp>
        <p:grpSp>
          <p:nvGrpSpPr>
            <p:cNvPr id="128008" name="Group 8">
              <a:extLst>
                <a:ext uri="{FF2B5EF4-FFF2-40B4-BE49-F238E27FC236}">
                  <a16:creationId xmlns:a16="http://schemas.microsoft.com/office/drawing/2014/main" id="{706CD6A7-7FB3-DD4E-9528-74BB9AF9C91D}"/>
                </a:ext>
              </a:extLst>
            </p:cNvPr>
            <p:cNvGrpSpPr>
              <a:grpSpLocks/>
            </p:cNvGrpSpPr>
            <p:nvPr/>
          </p:nvGrpSpPr>
          <p:grpSpPr bwMode="auto">
            <a:xfrm>
              <a:off x="1458" y="977"/>
              <a:ext cx="2845" cy="1344"/>
              <a:chOff x="1458" y="977"/>
              <a:chExt cx="2845" cy="1344"/>
            </a:xfrm>
          </p:grpSpPr>
          <p:pic>
            <p:nvPicPr>
              <p:cNvPr id="128006" name="Picture 12" descr="090104 fig3 myosin">
                <a:extLst>
                  <a:ext uri="{FF2B5EF4-FFF2-40B4-BE49-F238E27FC236}">
                    <a16:creationId xmlns:a16="http://schemas.microsoft.com/office/drawing/2014/main" id="{46894067-7977-9540-B904-C193B070218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58" y="977"/>
                <a:ext cx="2845" cy="1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8007" name="Rectangle 13">
                <a:extLst>
                  <a:ext uri="{FF2B5EF4-FFF2-40B4-BE49-F238E27FC236}">
                    <a16:creationId xmlns:a16="http://schemas.microsoft.com/office/drawing/2014/main" id="{42C86CB3-08F8-FA47-BDB9-F7FA59EE355E}"/>
                  </a:ext>
                </a:extLst>
              </p:cNvPr>
              <p:cNvSpPr>
                <a:spLocks noChangeArrowheads="1"/>
              </p:cNvSpPr>
              <p:nvPr/>
            </p:nvSpPr>
            <p:spPr bwMode="auto">
              <a:xfrm>
                <a:off x="3352" y="2156"/>
                <a:ext cx="880"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dirty="0"/>
                  <a:t>https://www.arn.org</a:t>
                </a:r>
                <a:endParaRPr lang="en-US" altLang="en-US" sz="1800" dirty="0"/>
              </a:p>
            </p:txBody>
          </p:sp>
        </p:grpSp>
      </p:grpSp>
      <p:sp>
        <p:nvSpPr>
          <p:cNvPr id="2" name="TextBox 1">
            <a:extLst>
              <a:ext uri="{FF2B5EF4-FFF2-40B4-BE49-F238E27FC236}">
                <a16:creationId xmlns:a16="http://schemas.microsoft.com/office/drawing/2014/main" id="{FBC25973-A3AF-853A-EF39-0A598FD870E9}"/>
              </a:ext>
            </a:extLst>
          </p:cNvPr>
          <p:cNvSpPr txBox="1"/>
          <p:nvPr/>
        </p:nvSpPr>
        <p:spPr>
          <a:xfrm>
            <a:off x="2260874" y="3784917"/>
            <a:ext cx="4637637" cy="605294"/>
          </a:xfrm>
          <a:prstGeom prst="rect">
            <a:avLst/>
          </a:prstGeom>
          <a:noFill/>
        </p:spPr>
        <p:txBody>
          <a:bodyPr wrap="square" rtlCol="0">
            <a:spAutoFit/>
          </a:bodyPr>
          <a:lstStyle/>
          <a:p>
            <a:pPr algn="ctr">
              <a:lnSpc>
                <a:spcPts val="1960"/>
              </a:lnSpc>
            </a:pPr>
            <a:r>
              <a:rPr lang="en-US" dirty="0">
                <a:solidFill>
                  <a:srgbClr val="011893"/>
                </a:solidFill>
              </a:rPr>
              <a:t>The energized myosin head binds to a myosin binding site on an actin molecule.</a:t>
            </a:r>
          </a:p>
        </p:txBody>
      </p:sp>
    </p:spTree>
  </p:cSld>
  <p:clrMapOvr>
    <a:masterClrMapping/>
  </p:clrMapOvr>
  <p:transition spd="med"/>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Slide Number Placeholder 5">
            <a:extLst>
              <a:ext uri="{FF2B5EF4-FFF2-40B4-BE49-F238E27FC236}">
                <a16:creationId xmlns:a16="http://schemas.microsoft.com/office/drawing/2014/main" id="{F2B93779-CEF9-184E-AAC8-7BAFC5338961}"/>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6B172FC2-131B-104C-8C97-38C96BAE02E8}" type="slidenum">
              <a:rPr lang="en-US" altLang="en-US" sz="1400"/>
              <a:pPr>
                <a:spcBef>
                  <a:spcPct val="0"/>
                </a:spcBef>
                <a:buFontTx/>
                <a:buNone/>
              </a:pPr>
              <a:t>63</a:t>
            </a:fld>
            <a:endParaRPr lang="en-US" altLang="en-US" sz="1400" dirty="0"/>
          </a:p>
        </p:txBody>
      </p:sp>
      <p:grpSp>
        <p:nvGrpSpPr>
          <p:cNvPr id="130051" name="Group 49">
            <a:extLst>
              <a:ext uri="{FF2B5EF4-FFF2-40B4-BE49-F238E27FC236}">
                <a16:creationId xmlns:a16="http://schemas.microsoft.com/office/drawing/2014/main" id="{50D783D3-742B-FD41-B66F-476173E45B7F}"/>
              </a:ext>
            </a:extLst>
          </p:cNvPr>
          <p:cNvGrpSpPr>
            <a:grpSpLocks/>
          </p:cNvGrpSpPr>
          <p:nvPr/>
        </p:nvGrpSpPr>
        <p:grpSpPr bwMode="auto">
          <a:xfrm>
            <a:off x="463550" y="446088"/>
            <a:ext cx="8229600" cy="5719762"/>
            <a:chOff x="292" y="281"/>
            <a:chExt cx="5184" cy="3603"/>
          </a:xfrm>
        </p:grpSpPr>
        <p:sp>
          <p:nvSpPr>
            <p:cNvPr id="130052" name="Rectangle 2">
              <a:extLst>
                <a:ext uri="{FF2B5EF4-FFF2-40B4-BE49-F238E27FC236}">
                  <a16:creationId xmlns:a16="http://schemas.microsoft.com/office/drawing/2014/main" id="{AA158121-57EA-1F46-B4FB-37B83AF8B685}"/>
                </a:ext>
              </a:extLst>
            </p:cNvPr>
            <p:cNvSpPr>
              <a:spLocks noChangeArrowheads="1"/>
            </p:cNvSpPr>
            <p:nvPr/>
          </p:nvSpPr>
          <p:spPr bwMode="auto">
            <a:xfrm>
              <a:off x="292"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Power Stroke</a:t>
              </a:r>
              <a:endParaRPr lang="en-US" altLang="en-US" sz="2800" dirty="0">
                <a:solidFill>
                  <a:schemeClr val="tx2"/>
                </a:solidFill>
              </a:endParaRPr>
            </a:p>
          </p:txBody>
        </p:sp>
        <p:sp>
          <p:nvSpPr>
            <p:cNvPr id="130053" name="Text Box 3">
              <a:extLst>
                <a:ext uri="{FF2B5EF4-FFF2-40B4-BE49-F238E27FC236}">
                  <a16:creationId xmlns:a16="http://schemas.microsoft.com/office/drawing/2014/main" id="{2041010A-37F8-9E47-8E2A-CED93219BCAE}"/>
                </a:ext>
              </a:extLst>
            </p:cNvPr>
            <p:cNvSpPr txBox="1">
              <a:spLocks noChangeArrowheads="1"/>
            </p:cNvSpPr>
            <p:nvPr/>
          </p:nvSpPr>
          <p:spPr bwMode="auto">
            <a:xfrm>
              <a:off x="519" y="970"/>
              <a:ext cx="4731" cy="9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The crossbridge rotates and releases its ADP molecule in the power stroke.</a:t>
              </a:r>
            </a:p>
            <a:p>
              <a:pPr eaLnBrk="1" hangingPunct="1">
                <a:lnSpc>
                  <a:spcPct val="85000"/>
                </a:lnSpc>
                <a:spcBef>
                  <a:spcPct val="0"/>
                </a:spcBef>
                <a:spcAft>
                  <a:spcPts val="900"/>
                </a:spcAft>
                <a:buSzPct val="80000"/>
              </a:pPr>
              <a:r>
                <a:rPr lang="en-US" altLang="en-US" sz="1800" dirty="0"/>
                <a:t>Mechanical force is generated for muscle tension.</a:t>
              </a:r>
            </a:p>
            <a:p>
              <a:pPr eaLnBrk="1" hangingPunct="1">
                <a:lnSpc>
                  <a:spcPct val="85000"/>
                </a:lnSpc>
                <a:spcBef>
                  <a:spcPct val="0"/>
                </a:spcBef>
                <a:spcAft>
                  <a:spcPct val="50000"/>
                </a:spcAft>
                <a:buSzPct val="80000"/>
              </a:pPr>
              <a:r>
                <a:rPr lang="en-US" altLang="en-US" sz="1800" dirty="0"/>
                <a:t>The force generated by many crossbridges enables the thin filaments to slide past the thick filament toward the M line.</a:t>
              </a:r>
            </a:p>
          </p:txBody>
        </p:sp>
        <p:grpSp>
          <p:nvGrpSpPr>
            <p:cNvPr id="130054" name="Group 48">
              <a:extLst>
                <a:ext uri="{FF2B5EF4-FFF2-40B4-BE49-F238E27FC236}">
                  <a16:creationId xmlns:a16="http://schemas.microsoft.com/office/drawing/2014/main" id="{B4CF935D-4844-4C49-AB32-5E877612CE2D}"/>
                </a:ext>
              </a:extLst>
            </p:cNvPr>
            <p:cNvGrpSpPr>
              <a:grpSpLocks/>
            </p:cNvGrpSpPr>
            <p:nvPr/>
          </p:nvGrpSpPr>
          <p:grpSpPr bwMode="auto">
            <a:xfrm>
              <a:off x="582" y="3671"/>
              <a:ext cx="4601" cy="213"/>
              <a:chOff x="582" y="3671"/>
              <a:chExt cx="4601" cy="213"/>
            </a:xfrm>
          </p:grpSpPr>
          <p:grpSp>
            <p:nvGrpSpPr>
              <p:cNvPr id="130055" name="Group 26">
                <a:extLst>
                  <a:ext uri="{FF2B5EF4-FFF2-40B4-BE49-F238E27FC236}">
                    <a16:creationId xmlns:a16="http://schemas.microsoft.com/office/drawing/2014/main" id="{64AAB01F-DC7E-2643-BA59-A42FBE4908B6}"/>
                  </a:ext>
                </a:extLst>
              </p:cNvPr>
              <p:cNvGrpSpPr>
                <a:grpSpLocks/>
              </p:cNvGrpSpPr>
              <p:nvPr/>
            </p:nvGrpSpPr>
            <p:grpSpPr bwMode="auto">
              <a:xfrm>
                <a:off x="582" y="3671"/>
                <a:ext cx="1990" cy="213"/>
                <a:chOff x="582" y="3671"/>
                <a:chExt cx="1990" cy="213"/>
              </a:xfrm>
            </p:grpSpPr>
            <p:sp>
              <p:nvSpPr>
                <p:cNvPr id="130066" name="Rectangle 27">
                  <a:extLst>
                    <a:ext uri="{FF2B5EF4-FFF2-40B4-BE49-F238E27FC236}">
                      <a16:creationId xmlns:a16="http://schemas.microsoft.com/office/drawing/2014/main" id="{00834492-FEAA-5B42-B6A2-2F05AF19C19A}"/>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30067" name="Rectangle 28">
                  <a:extLst>
                    <a:ext uri="{FF2B5EF4-FFF2-40B4-BE49-F238E27FC236}">
                      <a16:creationId xmlns:a16="http://schemas.microsoft.com/office/drawing/2014/main" id="{B7C7C626-C709-2744-B41B-D56ACC1C1C39}"/>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30068" name="Rectangle 29">
                  <a:extLst>
                    <a:ext uri="{FF2B5EF4-FFF2-40B4-BE49-F238E27FC236}">
                      <a16:creationId xmlns:a16="http://schemas.microsoft.com/office/drawing/2014/main" id="{A2678AF5-DFD2-F94D-B02C-0F364B1A7E1D}"/>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30069" name="Text Box 30">
                  <a:extLst>
                    <a:ext uri="{FF2B5EF4-FFF2-40B4-BE49-F238E27FC236}">
                      <a16:creationId xmlns:a16="http://schemas.microsoft.com/office/drawing/2014/main" id="{6FAFC3E8-9E07-9649-8DB9-FE41CD71F24E}"/>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303</a:t>
                  </a:r>
                  <a:endParaRPr lang="en-US" altLang="en-US" sz="1800" dirty="0">
                    <a:ea typeface="ＭＳ Ｐゴシック" panose="020B0600070205080204" pitchFamily="34" charset="-128"/>
                  </a:endParaRPr>
                </a:p>
              </p:txBody>
            </p:sp>
            <p:sp>
              <p:nvSpPr>
                <p:cNvPr id="130070" name="Text Box 31">
                  <a:extLst>
                    <a:ext uri="{FF2B5EF4-FFF2-40B4-BE49-F238E27FC236}">
                      <a16:creationId xmlns:a16="http://schemas.microsoft.com/office/drawing/2014/main" id="{8A0BFF91-D891-1245-99E7-B8819E53A7A2}"/>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339</a:t>
                  </a:r>
                  <a:endParaRPr lang="en-US" altLang="en-US" sz="1800" dirty="0">
                    <a:ea typeface="ＭＳ Ｐゴシック" panose="020B0600070205080204" pitchFamily="34" charset="-128"/>
                  </a:endParaRPr>
                </a:p>
              </p:txBody>
            </p:sp>
            <p:sp>
              <p:nvSpPr>
                <p:cNvPr id="130071" name="Text Box 32">
                  <a:extLst>
                    <a:ext uri="{FF2B5EF4-FFF2-40B4-BE49-F238E27FC236}">
                      <a16:creationId xmlns:a16="http://schemas.microsoft.com/office/drawing/2014/main" id="{B1C9D616-ACB9-674A-AA3C-425831C6FE09}"/>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312</a:t>
                  </a:r>
                  <a:endParaRPr lang="en-US" altLang="en-US" sz="1800" dirty="0">
                    <a:ea typeface="ＭＳ Ｐゴシック" panose="020B0600070205080204" pitchFamily="34" charset="-128"/>
                  </a:endParaRPr>
                </a:p>
              </p:txBody>
            </p:sp>
          </p:grpSp>
          <p:grpSp>
            <p:nvGrpSpPr>
              <p:cNvPr id="130056" name="Group 38">
                <a:extLst>
                  <a:ext uri="{FF2B5EF4-FFF2-40B4-BE49-F238E27FC236}">
                    <a16:creationId xmlns:a16="http://schemas.microsoft.com/office/drawing/2014/main" id="{195C20D1-1240-9E4D-AA19-49993A1FAC72}"/>
                  </a:ext>
                </a:extLst>
              </p:cNvPr>
              <p:cNvGrpSpPr>
                <a:grpSpLocks/>
              </p:cNvGrpSpPr>
              <p:nvPr/>
            </p:nvGrpSpPr>
            <p:grpSpPr bwMode="auto">
              <a:xfrm>
                <a:off x="2846" y="3671"/>
                <a:ext cx="2337" cy="213"/>
                <a:chOff x="2846" y="3671"/>
                <a:chExt cx="2337" cy="213"/>
              </a:xfrm>
            </p:grpSpPr>
            <p:grpSp>
              <p:nvGrpSpPr>
                <p:cNvPr id="130057" name="Group 39">
                  <a:extLst>
                    <a:ext uri="{FF2B5EF4-FFF2-40B4-BE49-F238E27FC236}">
                      <a16:creationId xmlns:a16="http://schemas.microsoft.com/office/drawing/2014/main" id="{EC5C959D-9751-B345-9773-B2BB55CF498C}"/>
                    </a:ext>
                  </a:extLst>
                </p:cNvPr>
                <p:cNvGrpSpPr>
                  <a:grpSpLocks/>
                </p:cNvGrpSpPr>
                <p:nvPr/>
              </p:nvGrpSpPr>
              <p:grpSpPr bwMode="auto">
                <a:xfrm>
                  <a:off x="2846" y="3671"/>
                  <a:ext cx="731" cy="213"/>
                  <a:chOff x="2846" y="3671"/>
                  <a:chExt cx="731" cy="213"/>
                </a:xfrm>
              </p:grpSpPr>
              <p:sp>
                <p:nvSpPr>
                  <p:cNvPr id="130064" name="Rectangle 40">
                    <a:extLst>
                      <a:ext uri="{FF2B5EF4-FFF2-40B4-BE49-F238E27FC236}">
                        <a16:creationId xmlns:a16="http://schemas.microsoft.com/office/drawing/2014/main" id="{1C9A7E88-AE61-7040-A795-51F0B7885C96}"/>
                      </a:ext>
                    </a:extLst>
                  </p:cNvPr>
                  <p:cNvSpPr>
                    <a:spLocks noChangeArrowheads="1"/>
                  </p:cNvSpPr>
                  <p:nvPr/>
                </p:nvSpPr>
                <p:spPr bwMode="auto">
                  <a:xfrm>
                    <a:off x="2846" y="3671"/>
                    <a:ext cx="731" cy="213"/>
                  </a:xfrm>
                  <a:prstGeom prst="rect">
                    <a:avLst/>
                  </a:prstGeom>
                  <a:solidFill>
                    <a:schemeClr val="bg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30065" name="Text Box 41">
                    <a:extLst>
                      <a:ext uri="{FF2B5EF4-FFF2-40B4-BE49-F238E27FC236}">
                        <a16:creationId xmlns:a16="http://schemas.microsoft.com/office/drawing/2014/main" id="{617DA79D-F6C3-E240-9F42-DBEF7CB6C9DA}"/>
                      </a:ext>
                    </a:extLst>
                  </p:cNvPr>
                  <p:cNvSpPr txBox="1">
                    <a:spLocks noChangeArrowheads="1"/>
                  </p:cNvSpPr>
                  <p:nvPr/>
                </p:nvSpPr>
                <p:spPr bwMode="auto">
                  <a:xfrm>
                    <a:off x="2892" y="3687"/>
                    <a:ext cx="642" cy="18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Figure 10.6</a:t>
                    </a:r>
                  </a:p>
                </p:txBody>
              </p:sp>
            </p:grpSp>
            <p:grpSp>
              <p:nvGrpSpPr>
                <p:cNvPr id="130058" name="Group 42">
                  <a:extLst>
                    <a:ext uri="{FF2B5EF4-FFF2-40B4-BE49-F238E27FC236}">
                      <a16:creationId xmlns:a16="http://schemas.microsoft.com/office/drawing/2014/main" id="{113A0F5D-604D-6346-8703-994EA5F71592}"/>
                    </a:ext>
                  </a:extLst>
                </p:cNvPr>
                <p:cNvGrpSpPr>
                  <a:grpSpLocks/>
                </p:cNvGrpSpPr>
                <p:nvPr/>
              </p:nvGrpSpPr>
              <p:grpSpPr bwMode="auto">
                <a:xfrm>
                  <a:off x="3649" y="3671"/>
                  <a:ext cx="731" cy="213"/>
                  <a:chOff x="3649" y="3671"/>
                  <a:chExt cx="731" cy="213"/>
                </a:xfrm>
              </p:grpSpPr>
              <p:sp>
                <p:nvSpPr>
                  <p:cNvPr id="130062" name="Rectangle 43">
                    <a:extLst>
                      <a:ext uri="{FF2B5EF4-FFF2-40B4-BE49-F238E27FC236}">
                        <a16:creationId xmlns:a16="http://schemas.microsoft.com/office/drawing/2014/main" id="{31E270F1-D10C-DE48-9EFE-B66B0940B3C2}"/>
                      </a:ext>
                    </a:extLst>
                  </p:cNvPr>
                  <p:cNvSpPr>
                    <a:spLocks noChangeArrowheads="1"/>
                  </p:cNvSpPr>
                  <p:nvPr/>
                </p:nvSpPr>
                <p:spPr bwMode="auto">
                  <a:xfrm>
                    <a:off x="3649" y="3671"/>
                    <a:ext cx="731"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30063" name="Text Box 44">
                    <a:extLst>
                      <a:ext uri="{FF2B5EF4-FFF2-40B4-BE49-F238E27FC236}">
                        <a16:creationId xmlns:a16="http://schemas.microsoft.com/office/drawing/2014/main" id="{2BF1277D-D3A6-B448-A7DB-632CF1C43874}"/>
                      </a:ext>
                    </a:extLst>
                  </p:cNvPr>
                  <p:cNvSpPr txBox="1">
                    <a:spLocks noChangeArrowheads="1"/>
                  </p:cNvSpPr>
                  <p:nvPr/>
                </p:nvSpPr>
                <p:spPr bwMode="auto">
                  <a:xfrm>
                    <a:off x="3695" y="3687"/>
                    <a:ext cx="642" cy="183"/>
                  </a:xfrm>
                  <a:prstGeom prst="rect">
                    <a:avLst/>
                  </a:prstGeom>
                  <a:solidFill>
                    <a:srgbClr val="CC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Figure 10.6</a:t>
                    </a:r>
                  </a:p>
                </p:txBody>
              </p:sp>
            </p:grpSp>
            <p:grpSp>
              <p:nvGrpSpPr>
                <p:cNvPr id="130059" name="Group 45">
                  <a:extLst>
                    <a:ext uri="{FF2B5EF4-FFF2-40B4-BE49-F238E27FC236}">
                      <a16:creationId xmlns:a16="http://schemas.microsoft.com/office/drawing/2014/main" id="{A250DD2E-5A7B-EF47-BF49-82E694E11338}"/>
                    </a:ext>
                  </a:extLst>
                </p:cNvPr>
                <p:cNvGrpSpPr>
                  <a:grpSpLocks/>
                </p:cNvGrpSpPr>
                <p:nvPr/>
              </p:nvGrpSpPr>
              <p:grpSpPr bwMode="auto">
                <a:xfrm>
                  <a:off x="4452" y="3671"/>
                  <a:ext cx="731" cy="213"/>
                  <a:chOff x="4452" y="3671"/>
                  <a:chExt cx="731" cy="213"/>
                </a:xfrm>
              </p:grpSpPr>
              <p:sp>
                <p:nvSpPr>
                  <p:cNvPr id="130060" name="Rectangle 46">
                    <a:extLst>
                      <a:ext uri="{FF2B5EF4-FFF2-40B4-BE49-F238E27FC236}">
                        <a16:creationId xmlns:a16="http://schemas.microsoft.com/office/drawing/2014/main" id="{74293CF2-E73C-3C44-BC2B-F4C28B2AB0A5}"/>
                      </a:ext>
                    </a:extLst>
                  </p:cNvPr>
                  <p:cNvSpPr>
                    <a:spLocks noChangeArrowheads="1"/>
                  </p:cNvSpPr>
                  <p:nvPr/>
                </p:nvSpPr>
                <p:spPr bwMode="auto">
                  <a:xfrm>
                    <a:off x="4452" y="3671"/>
                    <a:ext cx="731"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30061" name="Text Box 47">
                    <a:extLst>
                      <a:ext uri="{FF2B5EF4-FFF2-40B4-BE49-F238E27FC236}">
                        <a16:creationId xmlns:a16="http://schemas.microsoft.com/office/drawing/2014/main" id="{7D0DE03D-FE6B-5246-8066-FBDCFCDA2B80}"/>
                      </a:ext>
                    </a:extLst>
                  </p:cNvPr>
                  <p:cNvSpPr txBox="1">
                    <a:spLocks noChangeArrowheads="1"/>
                  </p:cNvSpPr>
                  <p:nvPr/>
                </p:nvSpPr>
                <p:spPr bwMode="auto">
                  <a:xfrm>
                    <a:off x="4502" y="3687"/>
                    <a:ext cx="642" cy="183"/>
                  </a:xfrm>
                  <a:prstGeom prst="rect">
                    <a:avLst/>
                  </a:prstGeom>
                  <a:solidFill>
                    <a:srgbClr val="FF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Figure 10.7</a:t>
                    </a:r>
                  </a:p>
                </p:txBody>
              </p:sp>
            </p:grpSp>
          </p:grpSp>
        </p:grpSp>
      </p:grpSp>
    </p:spTree>
  </p:cSld>
  <p:clrMapOvr>
    <a:masterClrMapping/>
  </p:clrMapOvr>
  <p:transition spd="med"/>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Slide Number Placeholder 5">
            <a:extLst>
              <a:ext uri="{FF2B5EF4-FFF2-40B4-BE49-F238E27FC236}">
                <a16:creationId xmlns:a16="http://schemas.microsoft.com/office/drawing/2014/main" id="{4CF7F47F-2437-8342-AB8A-A02CF6323C60}"/>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6115E602-71BF-084D-9364-455A27D28930}" type="slidenum">
              <a:rPr lang="en-US" altLang="en-US" sz="1400"/>
              <a:pPr>
                <a:spcBef>
                  <a:spcPct val="0"/>
                </a:spcBef>
                <a:buFontTx/>
                <a:buNone/>
              </a:pPr>
              <a:t>64</a:t>
            </a:fld>
            <a:endParaRPr lang="en-US" altLang="en-US" sz="1400" dirty="0"/>
          </a:p>
        </p:txBody>
      </p:sp>
      <p:grpSp>
        <p:nvGrpSpPr>
          <p:cNvPr id="132099" name="Group 49">
            <a:extLst>
              <a:ext uri="{FF2B5EF4-FFF2-40B4-BE49-F238E27FC236}">
                <a16:creationId xmlns:a16="http://schemas.microsoft.com/office/drawing/2014/main" id="{942EA9AE-D3FA-D342-B422-177A63B2FBD4}"/>
              </a:ext>
            </a:extLst>
          </p:cNvPr>
          <p:cNvGrpSpPr>
            <a:grpSpLocks/>
          </p:cNvGrpSpPr>
          <p:nvPr/>
        </p:nvGrpSpPr>
        <p:grpSpPr bwMode="auto">
          <a:xfrm>
            <a:off x="463550" y="446088"/>
            <a:ext cx="8229600" cy="5719762"/>
            <a:chOff x="292" y="281"/>
            <a:chExt cx="5184" cy="3603"/>
          </a:xfrm>
        </p:grpSpPr>
        <p:sp>
          <p:nvSpPr>
            <p:cNvPr id="132100" name="Rectangle 2">
              <a:extLst>
                <a:ext uri="{FF2B5EF4-FFF2-40B4-BE49-F238E27FC236}">
                  <a16:creationId xmlns:a16="http://schemas.microsoft.com/office/drawing/2014/main" id="{CD47D8E3-C4AE-1A4B-B237-9F4B6EF94107}"/>
                </a:ext>
              </a:extLst>
            </p:cNvPr>
            <p:cNvSpPr>
              <a:spLocks noChangeArrowheads="1"/>
            </p:cNvSpPr>
            <p:nvPr/>
          </p:nvSpPr>
          <p:spPr bwMode="auto">
            <a:xfrm>
              <a:off x="292"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Detachment</a:t>
              </a:r>
              <a:endParaRPr lang="en-US" altLang="en-US" sz="2800" dirty="0">
                <a:solidFill>
                  <a:schemeClr val="tx2"/>
                </a:solidFill>
              </a:endParaRPr>
            </a:p>
          </p:txBody>
        </p:sp>
        <p:sp>
          <p:nvSpPr>
            <p:cNvPr id="132101" name="Text Box 3">
              <a:extLst>
                <a:ext uri="{FF2B5EF4-FFF2-40B4-BE49-F238E27FC236}">
                  <a16:creationId xmlns:a16="http://schemas.microsoft.com/office/drawing/2014/main" id="{7D493EC9-CAE7-4D4C-BEA6-B34B0C5AB7B8}"/>
                </a:ext>
              </a:extLst>
            </p:cNvPr>
            <p:cNvSpPr txBox="1">
              <a:spLocks noChangeArrowheads="1"/>
            </p:cNvSpPr>
            <p:nvPr/>
          </p:nvSpPr>
          <p:spPr bwMode="auto">
            <a:xfrm>
              <a:off x="519" y="970"/>
              <a:ext cx="4619" cy="7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The crossbridge between the myosin head and the myosin binding site on actin is still in place at the end of the power stroke.</a:t>
              </a:r>
            </a:p>
            <a:p>
              <a:pPr eaLnBrk="1" hangingPunct="1">
                <a:lnSpc>
                  <a:spcPct val="85000"/>
                </a:lnSpc>
                <a:spcBef>
                  <a:spcPct val="0"/>
                </a:spcBef>
                <a:spcAft>
                  <a:spcPct val="50000"/>
                </a:spcAft>
                <a:buSzPct val="80000"/>
              </a:pPr>
              <a:r>
                <a:rPr lang="en-US" altLang="en-US" sz="1800" dirty="0"/>
                <a:t>The myosin head then detaches from actin so it can bind to another ATP molecule for continuing the contraction cycle.</a:t>
              </a:r>
            </a:p>
          </p:txBody>
        </p:sp>
        <p:grpSp>
          <p:nvGrpSpPr>
            <p:cNvPr id="132102" name="Group 47">
              <a:extLst>
                <a:ext uri="{FF2B5EF4-FFF2-40B4-BE49-F238E27FC236}">
                  <a16:creationId xmlns:a16="http://schemas.microsoft.com/office/drawing/2014/main" id="{07A1C4F2-B95B-E14F-B4AB-55FAE10EBCB9}"/>
                </a:ext>
              </a:extLst>
            </p:cNvPr>
            <p:cNvGrpSpPr>
              <a:grpSpLocks/>
            </p:cNvGrpSpPr>
            <p:nvPr/>
          </p:nvGrpSpPr>
          <p:grpSpPr bwMode="auto">
            <a:xfrm>
              <a:off x="582" y="3671"/>
              <a:ext cx="4601" cy="213"/>
              <a:chOff x="582" y="3671"/>
              <a:chExt cx="4601" cy="213"/>
            </a:xfrm>
          </p:grpSpPr>
          <p:grpSp>
            <p:nvGrpSpPr>
              <p:cNvPr id="132103" name="Group 26">
                <a:extLst>
                  <a:ext uri="{FF2B5EF4-FFF2-40B4-BE49-F238E27FC236}">
                    <a16:creationId xmlns:a16="http://schemas.microsoft.com/office/drawing/2014/main" id="{18FCFEC8-6A62-BE41-B621-EE0BF878B603}"/>
                  </a:ext>
                </a:extLst>
              </p:cNvPr>
              <p:cNvGrpSpPr>
                <a:grpSpLocks/>
              </p:cNvGrpSpPr>
              <p:nvPr/>
            </p:nvGrpSpPr>
            <p:grpSpPr bwMode="auto">
              <a:xfrm>
                <a:off x="582" y="3671"/>
                <a:ext cx="1990" cy="213"/>
                <a:chOff x="582" y="3671"/>
                <a:chExt cx="1990" cy="213"/>
              </a:xfrm>
            </p:grpSpPr>
            <p:sp>
              <p:nvSpPr>
                <p:cNvPr id="132114" name="Rectangle 27">
                  <a:extLst>
                    <a:ext uri="{FF2B5EF4-FFF2-40B4-BE49-F238E27FC236}">
                      <a16:creationId xmlns:a16="http://schemas.microsoft.com/office/drawing/2014/main" id="{2748173C-445D-3643-96E2-96BF5D90D571}"/>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32115" name="Rectangle 28">
                  <a:extLst>
                    <a:ext uri="{FF2B5EF4-FFF2-40B4-BE49-F238E27FC236}">
                      <a16:creationId xmlns:a16="http://schemas.microsoft.com/office/drawing/2014/main" id="{D511BC99-6088-E143-A3B7-9A38D5E800F3}"/>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32116" name="Rectangle 29">
                  <a:extLst>
                    <a:ext uri="{FF2B5EF4-FFF2-40B4-BE49-F238E27FC236}">
                      <a16:creationId xmlns:a16="http://schemas.microsoft.com/office/drawing/2014/main" id="{07A87BDC-56AF-054A-9415-C8B9D917EDF8}"/>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32117" name="Text Box 30">
                  <a:extLst>
                    <a:ext uri="{FF2B5EF4-FFF2-40B4-BE49-F238E27FC236}">
                      <a16:creationId xmlns:a16="http://schemas.microsoft.com/office/drawing/2014/main" id="{E635F8BC-6B35-8942-946E-968D575C74EE}"/>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303</a:t>
                  </a:r>
                  <a:endParaRPr lang="en-US" altLang="en-US" sz="1800" dirty="0">
                    <a:ea typeface="ＭＳ Ｐゴシック" panose="020B0600070205080204" pitchFamily="34" charset="-128"/>
                  </a:endParaRPr>
                </a:p>
              </p:txBody>
            </p:sp>
            <p:sp>
              <p:nvSpPr>
                <p:cNvPr id="132118" name="Text Box 31">
                  <a:extLst>
                    <a:ext uri="{FF2B5EF4-FFF2-40B4-BE49-F238E27FC236}">
                      <a16:creationId xmlns:a16="http://schemas.microsoft.com/office/drawing/2014/main" id="{B2D994BC-BC14-B64F-8830-2C585C0EFBE4}"/>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339</a:t>
                  </a:r>
                  <a:endParaRPr lang="en-US" altLang="en-US" sz="1800" dirty="0">
                    <a:ea typeface="ＭＳ Ｐゴシック" panose="020B0600070205080204" pitchFamily="34" charset="-128"/>
                  </a:endParaRPr>
                </a:p>
              </p:txBody>
            </p:sp>
            <p:sp>
              <p:nvSpPr>
                <p:cNvPr id="132119" name="Text Box 32">
                  <a:extLst>
                    <a:ext uri="{FF2B5EF4-FFF2-40B4-BE49-F238E27FC236}">
                      <a16:creationId xmlns:a16="http://schemas.microsoft.com/office/drawing/2014/main" id="{A9B51179-F854-7848-A4C3-1C8CF40B53F4}"/>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312</a:t>
                  </a:r>
                  <a:endParaRPr lang="en-US" altLang="en-US" sz="1800" dirty="0">
                    <a:ea typeface="ＭＳ Ｐゴシック" panose="020B0600070205080204" pitchFamily="34" charset="-128"/>
                  </a:endParaRPr>
                </a:p>
              </p:txBody>
            </p:sp>
          </p:grpSp>
          <p:grpSp>
            <p:nvGrpSpPr>
              <p:cNvPr id="132104" name="Group 37">
                <a:extLst>
                  <a:ext uri="{FF2B5EF4-FFF2-40B4-BE49-F238E27FC236}">
                    <a16:creationId xmlns:a16="http://schemas.microsoft.com/office/drawing/2014/main" id="{8263A070-26DF-3D4A-B86A-59FA0F56C904}"/>
                  </a:ext>
                </a:extLst>
              </p:cNvPr>
              <p:cNvGrpSpPr>
                <a:grpSpLocks/>
              </p:cNvGrpSpPr>
              <p:nvPr/>
            </p:nvGrpSpPr>
            <p:grpSpPr bwMode="auto">
              <a:xfrm>
                <a:off x="2846" y="3671"/>
                <a:ext cx="2337" cy="213"/>
                <a:chOff x="2846" y="3671"/>
                <a:chExt cx="2337" cy="213"/>
              </a:xfrm>
            </p:grpSpPr>
            <p:grpSp>
              <p:nvGrpSpPr>
                <p:cNvPr id="132105" name="Group 38">
                  <a:extLst>
                    <a:ext uri="{FF2B5EF4-FFF2-40B4-BE49-F238E27FC236}">
                      <a16:creationId xmlns:a16="http://schemas.microsoft.com/office/drawing/2014/main" id="{00166B67-0606-494D-AE92-31D9CC322C42}"/>
                    </a:ext>
                  </a:extLst>
                </p:cNvPr>
                <p:cNvGrpSpPr>
                  <a:grpSpLocks/>
                </p:cNvGrpSpPr>
                <p:nvPr/>
              </p:nvGrpSpPr>
              <p:grpSpPr bwMode="auto">
                <a:xfrm>
                  <a:off x="2846" y="3671"/>
                  <a:ext cx="731" cy="213"/>
                  <a:chOff x="2846" y="3671"/>
                  <a:chExt cx="731" cy="213"/>
                </a:xfrm>
              </p:grpSpPr>
              <p:sp>
                <p:nvSpPr>
                  <p:cNvPr id="132112" name="Rectangle 39">
                    <a:extLst>
                      <a:ext uri="{FF2B5EF4-FFF2-40B4-BE49-F238E27FC236}">
                        <a16:creationId xmlns:a16="http://schemas.microsoft.com/office/drawing/2014/main" id="{D5660D3C-65DF-3C48-9785-D395E82CB598}"/>
                      </a:ext>
                    </a:extLst>
                  </p:cNvPr>
                  <p:cNvSpPr>
                    <a:spLocks noChangeArrowheads="1"/>
                  </p:cNvSpPr>
                  <p:nvPr/>
                </p:nvSpPr>
                <p:spPr bwMode="auto">
                  <a:xfrm>
                    <a:off x="2846" y="3671"/>
                    <a:ext cx="731" cy="213"/>
                  </a:xfrm>
                  <a:prstGeom prst="rect">
                    <a:avLst/>
                  </a:prstGeom>
                  <a:solidFill>
                    <a:schemeClr val="bg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32113" name="Text Box 40">
                    <a:extLst>
                      <a:ext uri="{FF2B5EF4-FFF2-40B4-BE49-F238E27FC236}">
                        <a16:creationId xmlns:a16="http://schemas.microsoft.com/office/drawing/2014/main" id="{08FEC864-3DD7-CD4F-BB4D-587FF69E1DB3}"/>
                      </a:ext>
                    </a:extLst>
                  </p:cNvPr>
                  <p:cNvSpPr txBox="1">
                    <a:spLocks noChangeArrowheads="1"/>
                  </p:cNvSpPr>
                  <p:nvPr/>
                </p:nvSpPr>
                <p:spPr bwMode="auto">
                  <a:xfrm>
                    <a:off x="2892" y="3687"/>
                    <a:ext cx="642" cy="18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Figure 10.6</a:t>
                    </a:r>
                  </a:p>
                </p:txBody>
              </p:sp>
            </p:grpSp>
            <p:grpSp>
              <p:nvGrpSpPr>
                <p:cNvPr id="132106" name="Group 41">
                  <a:extLst>
                    <a:ext uri="{FF2B5EF4-FFF2-40B4-BE49-F238E27FC236}">
                      <a16:creationId xmlns:a16="http://schemas.microsoft.com/office/drawing/2014/main" id="{53B8515A-B5EE-1A4D-92B0-FE0FE95C4B72}"/>
                    </a:ext>
                  </a:extLst>
                </p:cNvPr>
                <p:cNvGrpSpPr>
                  <a:grpSpLocks/>
                </p:cNvGrpSpPr>
                <p:nvPr/>
              </p:nvGrpSpPr>
              <p:grpSpPr bwMode="auto">
                <a:xfrm>
                  <a:off x="3649" y="3671"/>
                  <a:ext cx="731" cy="213"/>
                  <a:chOff x="3649" y="3671"/>
                  <a:chExt cx="731" cy="213"/>
                </a:xfrm>
              </p:grpSpPr>
              <p:sp>
                <p:nvSpPr>
                  <p:cNvPr id="132110" name="Rectangle 42">
                    <a:extLst>
                      <a:ext uri="{FF2B5EF4-FFF2-40B4-BE49-F238E27FC236}">
                        <a16:creationId xmlns:a16="http://schemas.microsoft.com/office/drawing/2014/main" id="{4FAC7110-62A6-6C4B-992C-3523A2A09E04}"/>
                      </a:ext>
                    </a:extLst>
                  </p:cNvPr>
                  <p:cNvSpPr>
                    <a:spLocks noChangeArrowheads="1"/>
                  </p:cNvSpPr>
                  <p:nvPr/>
                </p:nvSpPr>
                <p:spPr bwMode="auto">
                  <a:xfrm>
                    <a:off x="3649" y="3671"/>
                    <a:ext cx="731"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32111" name="Text Box 43">
                    <a:extLst>
                      <a:ext uri="{FF2B5EF4-FFF2-40B4-BE49-F238E27FC236}">
                        <a16:creationId xmlns:a16="http://schemas.microsoft.com/office/drawing/2014/main" id="{BE59BA8E-AD79-994C-8D64-247EB873FD04}"/>
                      </a:ext>
                    </a:extLst>
                  </p:cNvPr>
                  <p:cNvSpPr txBox="1">
                    <a:spLocks noChangeArrowheads="1"/>
                  </p:cNvSpPr>
                  <p:nvPr/>
                </p:nvSpPr>
                <p:spPr bwMode="auto">
                  <a:xfrm>
                    <a:off x="3695" y="3687"/>
                    <a:ext cx="642" cy="183"/>
                  </a:xfrm>
                  <a:prstGeom prst="rect">
                    <a:avLst/>
                  </a:prstGeom>
                  <a:solidFill>
                    <a:srgbClr val="CC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Figure 10.6</a:t>
                    </a:r>
                  </a:p>
                </p:txBody>
              </p:sp>
            </p:grpSp>
            <p:grpSp>
              <p:nvGrpSpPr>
                <p:cNvPr id="132107" name="Group 44">
                  <a:extLst>
                    <a:ext uri="{FF2B5EF4-FFF2-40B4-BE49-F238E27FC236}">
                      <a16:creationId xmlns:a16="http://schemas.microsoft.com/office/drawing/2014/main" id="{2CA95726-B992-434F-823A-23A8812B9735}"/>
                    </a:ext>
                  </a:extLst>
                </p:cNvPr>
                <p:cNvGrpSpPr>
                  <a:grpSpLocks/>
                </p:cNvGrpSpPr>
                <p:nvPr/>
              </p:nvGrpSpPr>
              <p:grpSpPr bwMode="auto">
                <a:xfrm>
                  <a:off x="4452" y="3671"/>
                  <a:ext cx="731" cy="213"/>
                  <a:chOff x="4452" y="3671"/>
                  <a:chExt cx="731" cy="213"/>
                </a:xfrm>
              </p:grpSpPr>
              <p:sp>
                <p:nvSpPr>
                  <p:cNvPr id="132108" name="Rectangle 45">
                    <a:extLst>
                      <a:ext uri="{FF2B5EF4-FFF2-40B4-BE49-F238E27FC236}">
                        <a16:creationId xmlns:a16="http://schemas.microsoft.com/office/drawing/2014/main" id="{43AFC8BB-B8F5-6D4A-BD50-C917A3CE06F6}"/>
                      </a:ext>
                    </a:extLst>
                  </p:cNvPr>
                  <p:cNvSpPr>
                    <a:spLocks noChangeArrowheads="1"/>
                  </p:cNvSpPr>
                  <p:nvPr/>
                </p:nvSpPr>
                <p:spPr bwMode="auto">
                  <a:xfrm>
                    <a:off x="4452" y="3671"/>
                    <a:ext cx="731"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32109" name="Text Box 46">
                    <a:extLst>
                      <a:ext uri="{FF2B5EF4-FFF2-40B4-BE49-F238E27FC236}">
                        <a16:creationId xmlns:a16="http://schemas.microsoft.com/office/drawing/2014/main" id="{B2EF6B50-AC24-F946-A25A-D28ADFD88884}"/>
                      </a:ext>
                    </a:extLst>
                  </p:cNvPr>
                  <p:cNvSpPr txBox="1">
                    <a:spLocks noChangeArrowheads="1"/>
                  </p:cNvSpPr>
                  <p:nvPr/>
                </p:nvSpPr>
                <p:spPr bwMode="auto">
                  <a:xfrm>
                    <a:off x="4502" y="3687"/>
                    <a:ext cx="642" cy="183"/>
                  </a:xfrm>
                  <a:prstGeom prst="rect">
                    <a:avLst/>
                  </a:prstGeom>
                  <a:solidFill>
                    <a:srgbClr val="FF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Figure 10.7</a:t>
                    </a:r>
                  </a:p>
                </p:txBody>
              </p:sp>
            </p:grpSp>
          </p:grpSp>
        </p:grpSp>
      </p:grpSp>
    </p:spTree>
  </p:cSld>
  <p:clrMapOvr>
    <a:masterClrMapping/>
  </p:clrMapOvr>
  <p:transition spd="med"/>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Slide Number Placeholder 5">
            <a:extLst>
              <a:ext uri="{FF2B5EF4-FFF2-40B4-BE49-F238E27FC236}">
                <a16:creationId xmlns:a16="http://schemas.microsoft.com/office/drawing/2014/main" id="{78E2E24F-248C-D146-B1F2-0156E2EA5665}"/>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7643A309-44E1-9342-9011-BB774B774846}" type="slidenum">
              <a:rPr lang="en-US" altLang="en-US" sz="1400"/>
              <a:pPr>
                <a:spcBef>
                  <a:spcPct val="0"/>
                </a:spcBef>
                <a:buFontTx/>
                <a:buNone/>
              </a:pPr>
              <a:t>65</a:t>
            </a:fld>
            <a:endParaRPr lang="en-US" altLang="en-US" sz="1400" dirty="0"/>
          </a:p>
        </p:txBody>
      </p:sp>
      <p:grpSp>
        <p:nvGrpSpPr>
          <p:cNvPr id="134147" name="Group 30">
            <a:extLst>
              <a:ext uri="{FF2B5EF4-FFF2-40B4-BE49-F238E27FC236}">
                <a16:creationId xmlns:a16="http://schemas.microsoft.com/office/drawing/2014/main" id="{77A1E2DE-9FF2-A64D-8870-1D0B8138C2FB}"/>
              </a:ext>
            </a:extLst>
          </p:cNvPr>
          <p:cNvGrpSpPr>
            <a:grpSpLocks/>
          </p:cNvGrpSpPr>
          <p:nvPr/>
        </p:nvGrpSpPr>
        <p:grpSpPr bwMode="auto">
          <a:xfrm>
            <a:off x="463550" y="446088"/>
            <a:ext cx="8229600" cy="5719762"/>
            <a:chOff x="292" y="281"/>
            <a:chExt cx="5184" cy="3603"/>
          </a:xfrm>
        </p:grpSpPr>
        <p:sp>
          <p:nvSpPr>
            <p:cNvPr id="134148" name="Rectangle 2">
              <a:extLst>
                <a:ext uri="{FF2B5EF4-FFF2-40B4-BE49-F238E27FC236}">
                  <a16:creationId xmlns:a16="http://schemas.microsoft.com/office/drawing/2014/main" id="{56BC2D1B-7DCE-E147-A22F-5C941630E3D8}"/>
                </a:ext>
              </a:extLst>
            </p:cNvPr>
            <p:cNvSpPr>
              <a:spLocks noChangeArrowheads="1"/>
            </p:cNvSpPr>
            <p:nvPr/>
          </p:nvSpPr>
          <p:spPr bwMode="auto">
            <a:xfrm>
              <a:off x="292"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Muscle Contraction Cycle—Repetition</a:t>
              </a:r>
              <a:endParaRPr lang="en-US" altLang="en-US" sz="2800" dirty="0">
                <a:solidFill>
                  <a:schemeClr val="tx2"/>
                </a:solidFill>
              </a:endParaRPr>
            </a:p>
          </p:txBody>
        </p:sp>
        <p:sp>
          <p:nvSpPr>
            <p:cNvPr id="134149" name="Text Box 3">
              <a:extLst>
                <a:ext uri="{FF2B5EF4-FFF2-40B4-BE49-F238E27FC236}">
                  <a16:creationId xmlns:a16="http://schemas.microsoft.com/office/drawing/2014/main" id="{EB3C4292-B8EE-8749-A671-5E2D2E2193A0}"/>
                </a:ext>
              </a:extLst>
            </p:cNvPr>
            <p:cNvSpPr txBox="1">
              <a:spLocks noChangeArrowheads="1"/>
            </p:cNvSpPr>
            <p:nvPr/>
          </p:nvSpPr>
          <p:spPr bwMode="auto">
            <a:xfrm>
              <a:off x="519" y="970"/>
              <a:ext cx="4518" cy="12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The contraction cycle can continue as long as sufficient amounts of Ca</a:t>
              </a:r>
              <a:r>
                <a:rPr lang="en-US" altLang="en-US" sz="1800" baseline="30000" dirty="0"/>
                <a:t>2+ </a:t>
              </a:r>
              <a:r>
                <a:rPr lang="en-US" altLang="en-US" sz="1800" dirty="0"/>
                <a:t>and ATP</a:t>
              </a:r>
              <a:r>
                <a:rPr lang="en-US" altLang="en-US" sz="1800" baseline="30000" dirty="0"/>
                <a:t> </a:t>
              </a:r>
              <a:r>
                <a:rPr lang="en-US" altLang="en-US" sz="1800" dirty="0"/>
                <a:t>are available.</a:t>
              </a:r>
            </a:p>
            <a:p>
              <a:pPr eaLnBrk="1" hangingPunct="1">
                <a:lnSpc>
                  <a:spcPct val="85000"/>
                </a:lnSpc>
                <a:spcBef>
                  <a:spcPct val="0"/>
                </a:spcBef>
                <a:spcAft>
                  <a:spcPts val="900"/>
                </a:spcAft>
                <a:buSzPct val="80000"/>
              </a:pPr>
              <a:r>
                <a:rPr lang="en-US" altLang="en-US" sz="1800" dirty="0"/>
                <a:t>The crossbridges rotate during each power stroke, much like a ratchet wrench, to pull the thin filaments closer and closer toward the M line.</a:t>
              </a:r>
            </a:p>
            <a:p>
              <a:pPr eaLnBrk="1" hangingPunct="1">
                <a:lnSpc>
                  <a:spcPct val="85000"/>
                </a:lnSpc>
                <a:spcBef>
                  <a:spcPct val="0"/>
                </a:spcBef>
                <a:spcAft>
                  <a:spcPct val="50000"/>
                </a:spcAft>
                <a:buSzPct val="80000"/>
              </a:pPr>
              <a:r>
                <a:rPr lang="en-US" altLang="en-US" sz="1800" dirty="0"/>
                <a:t>The result is the progressive shortening of the entire sarcomere to produce contraction.</a:t>
              </a:r>
            </a:p>
          </p:txBody>
        </p:sp>
        <p:grpSp>
          <p:nvGrpSpPr>
            <p:cNvPr id="134150" name="Group 20">
              <a:extLst>
                <a:ext uri="{FF2B5EF4-FFF2-40B4-BE49-F238E27FC236}">
                  <a16:creationId xmlns:a16="http://schemas.microsoft.com/office/drawing/2014/main" id="{2AB11475-0F4E-A441-87A1-462A273C8F0C}"/>
                </a:ext>
              </a:extLst>
            </p:cNvPr>
            <p:cNvGrpSpPr>
              <a:grpSpLocks/>
            </p:cNvGrpSpPr>
            <p:nvPr/>
          </p:nvGrpSpPr>
          <p:grpSpPr bwMode="auto">
            <a:xfrm>
              <a:off x="582" y="3671"/>
              <a:ext cx="1990" cy="213"/>
              <a:chOff x="582" y="3671"/>
              <a:chExt cx="1990" cy="213"/>
            </a:xfrm>
          </p:grpSpPr>
          <p:sp>
            <p:nvSpPr>
              <p:cNvPr id="134151" name="Rectangle 21">
                <a:extLst>
                  <a:ext uri="{FF2B5EF4-FFF2-40B4-BE49-F238E27FC236}">
                    <a16:creationId xmlns:a16="http://schemas.microsoft.com/office/drawing/2014/main" id="{1BF128F8-5325-2340-A6B6-3E311AD2A3DE}"/>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34152" name="Rectangle 22">
                <a:extLst>
                  <a:ext uri="{FF2B5EF4-FFF2-40B4-BE49-F238E27FC236}">
                    <a16:creationId xmlns:a16="http://schemas.microsoft.com/office/drawing/2014/main" id="{E83E8BE0-D186-F040-B64C-C2AFE3F91C6C}"/>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34153" name="Rectangle 23">
                <a:extLst>
                  <a:ext uri="{FF2B5EF4-FFF2-40B4-BE49-F238E27FC236}">
                    <a16:creationId xmlns:a16="http://schemas.microsoft.com/office/drawing/2014/main" id="{43EA66F2-8997-6A42-9C1F-D060CBD51E31}"/>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34154" name="Text Box 24">
                <a:extLst>
                  <a:ext uri="{FF2B5EF4-FFF2-40B4-BE49-F238E27FC236}">
                    <a16:creationId xmlns:a16="http://schemas.microsoft.com/office/drawing/2014/main" id="{28FF4074-09A3-C341-9C36-D716717B0B41}"/>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303</a:t>
                </a:r>
                <a:endParaRPr lang="en-US" altLang="en-US" sz="1800" dirty="0">
                  <a:ea typeface="ＭＳ Ｐゴシック" panose="020B0600070205080204" pitchFamily="34" charset="-128"/>
                </a:endParaRPr>
              </a:p>
            </p:txBody>
          </p:sp>
          <p:sp>
            <p:nvSpPr>
              <p:cNvPr id="134155" name="Text Box 25">
                <a:extLst>
                  <a:ext uri="{FF2B5EF4-FFF2-40B4-BE49-F238E27FC236}">
                    <a16:creationId xmlns:a16="http://schemas.microsoft.com/office/drawing/2014/main" id="{37DD8E37-7BC5-7F4C-9CE1-56F5C276311E}"/>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339</a:t>
                </a:r>
                <a:endParaRPr lang="en-US" altLang="en-US" sz="1800" dirty="0">
                  <a:ea typeface="ＭＳ Ｐゴシック" panose="020B0600070205080204" pitchFamily="34" charset="-128"/>
                </a:endParaRPr>
              </a:p>
            </p:txBody>
          </p:sp>
          <p:sp>
            <p:nvSpPr>
              <p:cNvPr id="134156" name="Text Box 26">
                <a:extLst>
                  <a:ext uri="{FF2B5EF4-FFF2-40B4-BE49-F238E27FC236}">
                    <a16:creationId xmlns:a16="http://schemas.microsoft.com/office/drawing/2014/main" id="{6D4AB2E9-45D6-E946-9D8A-FD0DF5878688}"/>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312</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Slide Number Placeholder 5">
            <a:extLst>
              <a:ext uri="{FF2B5EF4-FFF2-40B4-BE49-F238E27FC236}">
                <a16:creationId xmlns:a16="http://schemas.microsoft.com/office/drawing/2014/main" id="{AEF89224-956A-E64F-B1BA-8A23BDF45739}"/>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C9D2597E-F603-DF4B-B683-FFB7CCA3E254}" type="slidenum">
              <a:rPr lang="en-US" altLang="en-US" sz="1400"/>
              <a:pPr>
                <a:spcBef>
                  <a:spcPct val="0"/>
                </a:spcBef>
                <a:buFontTx/>
                <a:buNone/>
              </a:pPr>
              <a:t>66</a:t>
            </a:fld>
            <a:endParaRPr lang="en-US" altLang="en-US" sz="1400" dirty="0"/>
          </a:p>
        </p:txBody>
      </p:sp>
      <p:grpSp>
        <p:nvGrpSpPr>
          <p:cNvPr id="136205" name="Group 13">
            <a:extLst>
              <a:ext uri="{FF2B5EF4-FFF2-40B4-BE49-F238E27FC236}">
                <a16:creationId xmlns:a16="http://schemas.microsoft.com/office/drawing/2014/main" id="{77C61B20-9D9C-564E-BDD8-2533CECD7E80}"/>
              </a:ext>
            </a:extLst>
          </p:cNvPr>
          <p:cNvGrpSpPr>
            <a:grpSpLocks/>
          </p:cNvGrpSpPr>
          <p:nvPr/>
        </p:nvGrpSpPr>
        <p:grpSpPr bwMode="auto">
          <a:xfrm>
            <a:off x="463550" y="446088"/>
            <a:ext cx="8229600" cy="5719762"/>
            <a:chOff x="292" y="281"/>
            <a:chExt cx="5184" cy="3603"/>
          </a:xfrm>
        </p:grpSpPr>
        <p:sp>
          <p:nvSpPr>
            <p:cNvPr id="136196" name="Rectangle 3">
              <a:extLst>
                <a:ext uri="{FF2B5EF4-FFF2-40B4-BE49-F238E27FC236}">
                  <a16:creationId xmlns:a16="http://schemas.microsoft.com/office/drawing/2014/main" id="{28F5FD34-7526-B04E-8FFD-7BC8CE13334D}"/>
                </a:ext>
              </a:extLst>
            </p:cNvPr>
            <p:cNvSpPr>
              <a:spLocks noChangeArrowheads="1"/>
            </p:cNvSpPr>
            <p:nvPr/>
          </p:nvSpPr>
          <p:spPr bwMode="auto">
            <a:xfrm>
              <a:off x="292"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Muscle Contraction Cycle—Repetition </a:t>
              </a:r>
              <a:r>
                <a:rPr lang="en-US" altLang="en-US" sz="2200" dirty="0">
                  <a:solidFill>
                    <a:srgbClr val="333333"/>
                  </a:solidFill>
                </a:rPr>
                <a:t>(continued)</a:t>
              </a:r>
              <a:endParaRPr lang="en-US" altLang="en-US" sz="2800" dirty="0">
                <a:solidFill>
                  <a:schemeClr val="tx2"/>
                </a:solidFill>
              </a:endParaRPr>
            </a:p>
          </p:txBody>
        </p:sp>
        <p:sp>
          <p:nvSpPr>
            <p:cNvPr id="136197" name="Text Box 5">
              <a:extLst>
                <a:ext uri="{FF2B5EF4-FFF2-40B4-BE49-F238E27FC236}">
                  <a16:creationId xmlns:a16="http://schemas.microsoft.com/office/drawing/2014/main" id="{D46027D3-21EF-1942-8D57-DB44C556787E}"/>
                </a:ext>
              </a:extLst>
            </p:cNvPr>
            <p:cNvSpPr txBox="1">
              <a:spLocks noChangeArrowheads="1"/>
            </p:cNvSpPr>
            <p:nvPr/>
          </p:nvSpPr>
          <p:spPr bwMode="auto">
            <a:xfrm>
              <a:off x="519" y="970"/>
              <a:ext cx="4869" cy="11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Within a sarcomere, about 600 crossbridges attach and detach five times per second.</a:t>
              </a:r>
            </a:p>
            <a:p>
              <a:pPr eaLnBrk="1" hangingPunct="1">
                <a:lnSpc>
                  <a:spcPct val="85000"/>
                </a:lnSpc>
                <a:spcBef>
                  <a:spcPct val="0"/>
                </a:spcBef>
                <a:spcAft>
                  <a:spcPts val="900"/>
                </a:spcAft>
                <a:buSzPct val="80000"/>
              </a:pPr>
              <a:r>
                <a:rPr lang="en-US" altLang="en-US" sz="1800" dirty="0"/>
                <a:t>At any given instant, some myosin heads are attached to the myosin binding sites on actin to form crossbridges.</a:t>
              </a:r>
            </a:p>
            <a:p>
              <a:pPr eaLnBrk="1" hangingPunct="1">
                <a:lnSpc>
                  <a:spcPct val="85000"/>
                </a:lnSpc>
                <a:spcBef>
                  <a:spcPct val="0"/>
                </a:spcBef>
                <a:spcAft>
                  <a:spcPct val="50000"/>
                </a:spcAft>
                <a:buSzPct val="80000"/>
              </a:pPr>
              <a:r>
                <a:rPr lang="en-US" altLang="en-US" sz="1800" dirty="0"/>
                <a:t>Other myosin heads detach from the myosin binding sites and are ready to bind again to form new crossbridges.</a:t>
              </a:r>
            </a:p>
          </p:txBody>
        </p:sp>
        <p:grpSp>
          <p:nvGrpSpPr>
            <p:cNvPr id="136198" name="Group 19">
              <a:extLst>
                <a:ext uri="{FF2B5EF4-FFF2-40B4-BE49-F238E27FC236}">
                  <a16:creationId xmlns:a16="http://schemas.microsoft.com/office/drawing/2014/main" id="{64FECCE2-31B7-0A47-B126-F4E3B6546A24}"/>
                </a:ext>
              </a:extLst>
            </p:cNvPr>
            <p:cNvGrpSpPr>
              <a:grpSpLocks/>
            </p:cNvGrpSpPr>
            <p:nvPr/>
          </p:nvGrpSpPr>
          <p:grpSpPr bwMode="auto">
            <a:xfrm>
              <a:off x="582" y="3671"/>
              <a:ext cx="1990" cy="213"/>
              <a:chOff x="582" y="3671"/>
              <a:chExt cx="1990" cy="213"/>
            </a:xfrm>
          </p:grpSpPr>
          <p:sp>
            <p:nvSpPr>
              <p:cNvPr id="136199" name="Rectangle 20">
                <a:extLst>
                  <a:ext uri="{FF2B5EF4-FFF2-40B4-BE49-F238E27FC236}">
                    <a16:creationId xmlns:a16="http://schemas.microsoft.com/office/drawing/2014/main" id="{09129D4A-6D09-E349-B3A5-20BE442360AB}"/>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36200" name="Rectangle 21">
                <a:extLst>
                  <a:ext uri="{FF2B5EF4-FFF2-40B4-BE49-F238E27FC236}">
                    <a16:creationId xmlns:a16="http://schemas.microsoft.com/office/drawing/2014/main" id="{981086C4-F8AE-B74C-9B26-B07DEC48E3D0}"/>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36201" name="Rectangle 22">
                <a:extLst>
                  <a:ext uri="{FF2B5EF4-FFF2-40B4-BE49-F238E27FC236}">
                    <a16:creationId xmlns:a16="http://schemas.microsoft.com/office/drawing/2014/main" id="{42F98DE7-A326-6B44-AF9F-4663900C9462}"/>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36202" name="Text Box 23">
                <a:extLst>
                  <a:ext uri="{FF2B5EF4-FFF2-40B4-BE49-F238E27FC236}">
                    <a16:creationId xmlns:a16="http://schemas.microsoft.com/office/drawing/2014/main" id="{C530757B-44F1-1C42-B8F7-E105B4E68099}"/>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303</a:t>
                </a:r>
                <a:endParaRPr lang="en-US" altLang="en-US" sz="1800" dirty="0">
                  <a:ea typeface="ＭＳ Ｐゴシック" panose="020B0600070205080204" pitchFamily="34" charset="-128"/>
                </a:endParaRPr>
              </a:p>
            </p:txBody>
          </p:sp>
          <p:sp>
            <p:nvSpPr>
              <p:cNvPr id="136203" name="Text Box 24">
                <a:extLst>
                  <a:ext uri="{FF2B5EF4-FFF2-40B4-BE49-F238E27FC236}">
                    <a16:creationId xmlns:a16="http://schemas.microsoft.com/office/drawing/2014/main" id="{1AC6D613-0F7C-624F-8864-442C59523671}"/>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339</a:t>
                </a:r>
                <a:endParaRPr lang="en-US" altLang="en-US" sz="1800" dirty="0">
                  <a:ea typeface="ＭＳ Ｐゴシック" panose="020B0600070205080204" pitchFamily="34" charset="-128"/>
                </a:endParaRPr>
              </a:p>
            </p:txBody>
          </p:sp>
          <p:sp>
            <p:nvSpPr>
              <p:cNvPr id="136204" name="Text Box 25">
                <a:extLst>
                  <a:ext uri="{FF2B5EF4-FFF2-40B4-BE49-F238E27FC236}">
                    <a16:creationId xmlns:a16="http://schemas.microsoft.com/office/drawing/2014/main" id="{6658B3C6-5026-C44D-A498-73AF1ED713A5}"/>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312</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Slide Number Placeholder 5">
            <a:extLst>
              <a:ext uri="{FF2B5EF4-FFF2-40B4-BE49-F238E27FC236}">
                <a16:creationId xmlns:a16="http://schemas.microsoft.com/office/drawing/2014/main" id="{A8EEBD61-4F1C-D844-8E00-70C3FA3053D8}"/>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D7CD9CBD-E118-384B-AF4F-DAEA985C5650}" type="slidenum">
              <a:rPr lang="en-US" altLang="en-US" sz="1400"/>
              <a:pPr>
                <a:spcBef>
                  <a:spcPct val="0"/>
                </a:spcBef>
                <a:buFontTx/>
                <a:buNone/>
              </a:pPr>
              <a:t>67</a:t>
            </a:fld>
            <a:endParaRPr lang="en-US" altLang="en-US" sz="1400" dirty="0"/>
          </a:p>
        </p:txBody>
      </p:sp>
      <p:grpSp>
        <p:nvGrpSpPr>
          <p:cNvPr id="138254" name="Group 14">
            <a:extLst>
              <a:ext uri="{FF2B5EF4-FFF2-40B4-BE49-F238E27FC236}">
                <a16:creationId xmlns:a16="http://schemas.microsoft.com/office/drawing/2014/main" id="{2B3A15CD-AFB6-A64A-943F-B216BF763872}"/>
              </a:ext>
            </a:extLst>
          </p:cNvPr>
          <p:cNvGrpSpPr>
            <a:grpSpLocks/>
          </p:cNvGrpSpPr>
          <p:nvPr/>
        </p:nvGrpSpPr>
        <p:grpSpPr bwMode="auto">
          <a:xfrm>
            <a:off x="463550" y="446088"/>
            <a:ext cx="8229600" cy="5719762"/>
            <a:chOff x="292" y="281"/>
            <a:chExt cx="5184" cy="3603"/>
          </a:xfrm>
        </p:grpSpPr>
        <p:sp>
          <p:nvSpPr>
            <p:cNvPr id="138244" name="Rectangle 2">
              <a:extLst>
                <a:ext uri="{FF2B5EF4-FFF2-40B4-BE49-F238E27FC236}">
                  <a16:creationId xmlns:a16="http://schemas.microsoft.com/office/drawing/2014/main" id="{5FAA9C9D-6EC5-C147-BCA8-638CF18278BF}"/>
                </a:ext>
              </a:extLst>
            </p:cNvPr>
            <p:cNvSpPr>
              <a:spLocks noChangeArrowheads="1"/>
            </p:cNvSpPr>
            <p:nvPr/>
          </p:nvSpPr>
          <p:spPr bwMode="auto">
            <a:xfrm>
              <a:off x="292"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Repetition </a:t>
              </a:r>
              <a:r>
                <a:rPr lang="en-US" altLang="en-US" sz="2200" dirty="0">
                  <a:solidFill>
                    <a:srgbClr val="333333"/>
                  </a:solidFill>
                </a:rPr>
                <a:t>(continued)</a:t>
              </a:r>
            </a:p>
          </p:txBody>
        </p:sp>
        <p:sp>
          <p:nvSpPr>
            <p:cNvPr id="138245" name="Text Box 3">
              <a:extLst>
                <a:ext uri="{FF2B5EF4-FFF2-40B4-BE49-F238E27FC236}">
                  <a16:creationId xmlns:a16="http://schemas.microsoft.com/office/drawing/2014/main" id="{6FCB799C-34F9-0B4D-9A21-F72D1B257B67}"/>
                </a:ext>
              </a:extLst>
            </p:cNvPr>
            <p:cNvSpPr txBox="1">
              <a:spLocks noChangeArrowheads="1"/>
            </p:cNvSpPr>
            <p:nvPr/>
          </p:nvSpPr>
          <p:spPr bwMode="auto">
            <a:xfrm>
              <a:off x="519" y="970"/>
              <a:ext cx="4700" cy="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The continued movement of crossbridges produces the mechanical force that draws the Z discs toward each other to shorten the sarco-mere.</a:t>
              </a:r>
            </a:p>
            <a:p>
              <a:pPr eaLnBrk="1" hangingPunct="1">
                <a:lnSpc>
                  <a:spcPct val="85000"/>
                </a:lnSpc>
                <a:spcBef>
                  <a:spcPct val="0"/>
                </a:spcBef>
                <a:spcAft>
                  <a:spcPts val="900"/>
                </a:spcAft>
                <a:buSzPct val="80000"/>
              </a:pPr>
              <a:r>
                <a:rPr lang="en-US" altLang="en-US" sz="1800" dirty="0"/>
                <a:t>In a maximum contraction, the distance between the two Z discs can shorten by about 50 percent of the sarcomere’s resting length.</a:t>
              </a:r>
            </a:p>
          </p:txBody>
        </p:sp>
        <p:grpSp>
          <p:nvGrpSpPr>
            <p:cNvPr id="138246" name="Group 18">
              <a:extLst>
                <a:ext uri="{FF2B5EF4-FFF2-40B4-BE49-F238E27FC236}">
                  <a16:creationId xmlns:a16="http://schemas.microsoft.com/office/drawing/2014/main" id="{71237E7C-60C2-9449-8B57-72E130D1A253}"/>
                </a:ext>
              </a:extLst>
            </p:cNvPr>
            <p:cNvGrpSpPr>
              <a:grpSpLocks/>
            </p:cNvGrpSpPr>
            <p:nvPr/>
          </p:nvGrpSpPr>
          <p:grpSpPr bwMode="auto">
            <a:xfrm>
              <a:off x="582" y="3671"/>
              <a:ext cx="1990" cy="213"/>
              <a:chOff x="582" y="3671"/>
              <a:chExt cx="1990" cy="213"/>
            </a:xfrm>
          </p:grpSpPr>
          <p:sp>
            <p:nvSpPr>
              <p:cNvPr id="138247" name="Rectangle 19">
                <a:extLst>
                  <a:ext uri="{FF2B5EF4-FFF2-40B4-BE49-F238E27FC236}">
                    <a16:creationId xmlns:a16="http://schemas.microsoft.com/office/drawing/2014/main" id="{7D39504C-6D12-7449-BC61-3D9590549189}"/>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38248" name="Rectangle 20">
                <a:extLst>
                  <a:ext uri="{FF2B5EF4-FFF2-40B4-BE49-F238E27FC236}">
                    <a16:creationId xmlns:a16="http://schemas.microsoft.com/office/drawing/2014/main" id="{40F53D1D-A754-DB45-8BD6-B6931061E09A}"/>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38249" name="Rectangle 21">
                <a:extLst>
                  <a:ext uri="{FF2B5EF4-FFF2-40B4-BE49-F238E27FC236}">
                    <a16:creationId xmlns:a16="http://schemas.microsoft.com/office/drawing/2014/main" id="{72123805-4B13-7743-BAA8-24B04D46A81B}"/>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38250" name="Text Box 22">
                <a:extLst>
                  <a:ext uri="{FF2B5EF4-FFF2-40B4-BE49-F238E27FC236}">
                    <a16:creationId xmlns:a16="http://schemas.microsoft.com/office/drawing/2014/main" id="{4969AB56-A2AE-3C4C-8662-348DB9D67268}"/>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303</a:t>
                </a:r>
                <a:endParaRPr lang="en-US" altLang="en-US" sz="1800" dirty="0">
                  <a:ea typeface="ＭＳ Ｐゴシック" panose="020B0600070205080204" pitchFamily="34" charset="-128"/>
                </a:endParaRPr>
              </a:p>
            </p:txBody>
          </p:sp>
          <p:sp>
            <p:nvSpPr>
              <p:cNvPr id="138251" name="Text Box 23">
                <a:extLst>
                  <a:ext uri="{FF2B5EF4-FFF2-40B4-BE49-F238E27FC236}">
                    <a16:creationId xmlns:a16="http://schemas.microsoft.com/office/drawing/2014/main" id="{A7A0B762-C311-5C44-9405-9EFD4D40CED2}"/>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339</a:t>
                </a:r>
                <a:endParaRPr lang="en-US" altLang="en-US" sz="1800" dirty="0">
                  <a:ea typeface="ＭＳ Ｐゴシック" panose="020B0600070205080204" pitchFamily="34" charset="-128"/>
                </a:endParaRPr>
              </a:p>
            </p:txBody>
          </p:sp>
          <p:sp>
            <p:nvSpPr>
              <p:cNvPr id="138252" name="Text Box 24">
                <a:extLst>
                  <a:ext uri="{FF2B5EF4-FFF2-40B4-BE49-F238E27FC236}">
                    <a16:creationId xmlns:a16="http://schemas.microsoft.com/office/drawing/2014/main" id="{337C4D4F-5DB5-0949-9A31-932B9140FD36}"/>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312</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Slide Number Placeholder 5">
            <a:extLst>
              <a:ext uri="{FF2B5EF4-FFF2-40B4-BE49-F238E27FC236}">
                <a16:creationId xmlns:a16="http://schemas.microsoft.com/office/drawing/2014/main" id="{A020EAA2-AF86-3844-8C49-2D90CAE67DE0}"/>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8E3175AB-CF6B-774B-B9BA-C384163AC6FD}" type="slidenum">
              <a:rPr lang="en-US" altLang="en-US" sz="1400"/>
              <a:pPr>
                <a:spcBef>
                  <a:spcPct val="0"/>
                </a:spcBef>
                <a:buFontTx/>
                <a:buNone/>
              </a:pPr>
              <a:t>68</a:t>
            </a:fld>
            <a:endParaRPr lang="en-US" altLang="en-US" sz="1400" dirty="0"/>
          </a:p>
        </p:txBody>
      </p:sp>
      <p:grpSp>
        <p:nvGrpSpPr>
          <p:cNvPr id="140301" name="Group 13">
            <a:extLst>
              <a:ext uri="{FF2B5EF4-FFF2-40B4-BE49-F238E27FC236}">
                <a16:creationId xmlns:a16="http://schemas.microsoft.com/office/drawing/2014/main" id="{EE80A416-4E5F-6843-9E53-EF2CC1CDEBAB}"/>
              </a:ext>
            </a:extLst>
          </p:cNvPr>
          <p:cNvGrpSpPr>
            <a:grpSpLocks/>
          </p:cNvGrpSpPr>
          <p:nvPr/>
        </p:nvGrpSpPr>
        <p:grpSpPr bwMode="auto">
          <a:xfrm>
            <a:off x="463550" y="446088"/>
            <a:ext cx="8229600" cy="5719762"/>
            <a:chOff x="292" y="281"/>
            <a:chExt cx="5184" cy="3603"/>
          </a:xfrm>
        </p:grpSpPr>
        <p:sp>
          <p:nvSpPr>
            <p:cNvPr id="140292" name="Rectangle 3">
              <a:extLst>
                <a:ext uri="{FF2B5EF4-FFF2-40B4-BE49-F238E27FC236}">
                  <a16:creationId xmlns:a16="http://schemas.microsoft.com/office/drawing/2014/main" id="{9E60AF27-475F-B149-9F39-6FD0B373C033}"/>
                </a:ext>
              </a:extLst>
            </p:cNvPr>
            <p:cNvSpPr>
              <a:spLocks noChangeArrowheads="1"/>
            </p:cNvSpPr>
            <p:nvPr/>
          </p:nvSpPr>
          <p:spPr bwMode="auto">
            <a:xfrm>
              <a:off x="292"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Muscle Shortening</a:t>
              </a:r>
              <a:endParaRPr lang="en-US" altLang="en-US" sz="2800" dirty="0">
                <a:solidFill>
                  <a:schemeClr val="tx2"/>
                </a:solidFill>
              </a:endParaRPr>
            </a:p>
          </p:txBody>
        </p:sp>
        <p:sp>
          <p:nvSpPr>
            <p:cNvPr id="140293" name="Text Box 5">
              <a:extLst>
                <a:ext uri="{FF2B5EF4-FFF2-40B4-BE49-F238E27FC236}">
                  <a16:creationId xmlns:a16="http://schemas.microsoft.com/office/drawing/2014/main" id="{4535DAAF-B020-F645-9E0B-0601577DBA4A}"/>
                </a:ext>
              </a:extLst>
            </p:cNvPr>
            <p:cNvSpPr txBox="1">
              <a:spLocks noChangeArrowheads="1"/>
            </p:cNvSpPr>
            <p:nvPr/>
          </p:nvSpPr>
          <p:spPr bwMode="auto">
            <a:xfrm>
              <a:off x="519" y="970"/>
              <a:ext cx="4605" cy="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As the many sarcomeres in skeletal muscle fibers simultaneously shorten, the muscle pulls on their connective tissue coverings and the tendons. </a:t>
              </a:r>
            </a:p>
            <a:p>
              <a:pPr eaLnBrk="1" hangingPunct="1">
                <a:lnSpc>
                  <a:spcPct val="85000"/>
                </a:lnSpc>
                <a:spcBef>
                  <a:spcPct val="0"/>
                </a:spcBef>
                <a:spcAft>
                  <a:spcPct val="50000"/>
                </a:spcAft>
                <a:buSzPct val="80000"/>
              </a:pPr>
              <a:r>
                <a:rPr lang="en-US" altLang="en-US" sz="1800" dirty="0"/>
                <a:t>The tension on the tendons pulls on the bones, resulting in skeletal movement.</a:t>
              </a:r>
            </a:p>
          </p:txBody>
        </p:sp>
        <p:grpSp>
          <p:nvGrpSpPr>
            <p:cNvPr id="140294" name="Group 19">
              <a:extLst>
                <a:ext uri="{FF2B5EF4-FFF2-40B4-BE49-F238E27FC236}">
                  <a16:creationId xmlns:a16="http://schemas.microsoft.com/office/drawing/2014/main" id="{9FC4B291-F26D-E94A-BA61-8F59D5D29DA0}"/>
                </a:ext>
              </a:extLst>
            </p:cNvPr>
            <p:cNvGrpSpPr>
              <a:grpSpLocks/>
            </p:cNvGrpSpPr>
            <p:nvPr/>
          </p:nvGrpSpPr>
          <p:grpSpPr bwMode="auto">
            <a:xfrm>
              <a:off x="582" y="3671"/>
              <a:ext cx="1990" cy="213"/>
              <a:chOff x="582" y="3671"/>
              <a:chExt cx="1990" cy="213"/>
            </a:xfrm>
          </p:grpSpPr>
          <p:sp>
            <p:nvSpPr>
              <p:cNvPr id="140295" name="Rectangle 20">
                <a:extLst>
                  <a:ext uri="{FF2B5EF4-FFF2-40B4-BE49-F238E27FC236}">
                    <a16:creationId xmlns:a16="http://schemas.microsoft.com/office/drawing/2014/main" id="{6D4CA6B2-FB1A-2341-A510-1E7BC3650C99}"/>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40296" name="Rectangle 21">
                <a:extLst>
                  <a:ext uri="{FF2B5EF4-FFF2-40B4-BE49-F238E27FC236}">
                    <a16:creationId xmlns:a16="http://schemas.microsoft.com/office/drawing/2014/main" id="{E9CCFC10-A0E5-D144-A16B-A240091C2B5B}"/>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40297" name="Rectangle 22">
                <a:extLst>
                  <a:ext uri="{FF2B5EF4-FFF2-40B4-BE49-F238E27FC236}">
                    <a16:creationId xmlns:a16="http://schemas.microsoft.com/office/drawing/2014/main" id="{6102159F-9757-D945-B2E3-DC96E9E2F09B}"/>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40298" name="Text Box 23">
                <a:extLst>
                  <a:ext uri="{FF2B5EF4-FFF2-40B4-BE49-F238E27FC236}">
                    <a16:creationId xmlns:a16="http://schemas.microsoft.com/office/drawing/2014/main" id="{EB82A4CE-41FB-DB4A-815E-766C8E936654}"/>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303</a:t>
                </a:r>
                <a:endParaRPr lang="en-US" altLang="en-US" sz="1800" dirty="0">
                  <a:ea typeface="ＭＳ Ｐゴシック" panose="020B0600070205080204" pitchFamily="34" charset="-128"/>
                </a:endParaRPr>
              </a:p>
            </p:txBody>
          </p:sp>
          <p:sp>
            <p:nvSpPr>
              <p:cNvPr id="140299" name="Text Box 24">
                <a:extLst>
                  <a:ext uri="{FF2B5EF4-FFF2-40B4-BE49-F238E27FC236}">
                    <a16:creationId xmlns:a16="http://schemas.microsoft.com/office/drawing/2014/main" id="{CEA2CF56-6FD0-A140-81C6-EB121631640B}"/>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339</a:t>
                </a:r>
                <a:endParaRPr lang="en-US" altLang="en-US" sz="1800" dirty="0">
                  <a:ea typeface="ＭＳ Ｐゴシック" panose="020B0600070205080204" pitchFamily="34" charset="-128"/>
                </a:endParaRPr>
              </a:p>
            </p:txBody>
          </p:sp>
          <p:sp>
            <p:nvSpPr>
              <p:cNvPr id="140300" name="Text Box 25">
                <a:extLst>
                  <a:ext uri="{FF2B5EF4-FFF2-40B4-BE49-F238E27FC236}">
                    <a16:creationId xmlns:a16="http://schemas.microsoft.com/office/drawing/2014/main" id="{E9F2D862-801B-584C-A11B-CC2ED81DC778}"/>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312</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Slide Number Placeholder 5">
            <a:extLst>
              <a:ext uri="{FF2B5EF4-FFF2-40B4-BE49-F238E27FC236}">
                <a16:creationId xmlns:a16="http://schemas.microsoft.com/office/drawing/2014/main" id="{91AB2C78-1219-7A4F-AC35-7AB3C394A333}"/>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8A85763A-6E73-0043-9E02-2A5B3811E05A}" type="slidenum">
              <a:rPr lang="en-US" altLang="en-US" sz="1400"/>
              <a:pPr>
                <a:spcBef>
                  <a:spcPct val="0"/>
                </a:spcBef>
                <a:buFontTx/>
                <a:buNone/>
              </a:pPr>
              <a:t>69</a:t>
            </a:fld>
            <a:endParaRPr lang="en-US" altLang="en-US" sz="1400" dirty="0"/>
          </a:p>
        </p:txBody>
      </p:sp>
      <p:grpSp>
        <p:nvGrpSpPr>
          <p:cNvPr id="142339" name="Group 61">
            <a:extLst>
              <a:ext uri="{FF2B5EF4-FFF2-40B4-BE49-F238E27FC236}">
                <a16:creationId xmlns:a16="http://schemas.microsoft.com/office/drawing/2014/main" id="{A4E544C6-9475-D241-8D6A-92B16C1F3A33}"/>
              </a:ext>
            </a:extLst>
          </p:cNvPr>
          <p:cNvGrpSpPr>
            <a:grpSpLocks/>
          </p:cNvGrpSpPr>
          <p:nvPr/>
        </p:nvGrpSpPr>
        <p:grpSpPr bwMode="auto">
          <a:xfrm>
            <a:off x="460375" y="446088"/>
            <a:ext cx="8229600" cy="5719762"/>
            <a:chOff x="290" y="281"/>
            <a:chExt cx="5184" cy="3603"/>
          </a:xfrm>
        </p:grpSpPr>
        <p:sp>
          <p:nvSpPr>
            <p:cNvPr id="142340" name="Rectangle 2">
              <a:extLst>
                <a:ext uri="{FF2B5EF4-FFF2-40B4-BE49-F238E27FC236}">
                  <a16:creationId xmlns:a16="http://schemas.microsoft.com/office/drawing/2014/main" id="{EFDFC48A-2984-014F-A785-3BDDAF14AAA4}"/>
                </a:ext>
              </a:extLst>
            </p:cNvPr>
            <p:cNvSpPr>
              <a:spLocks noChangeArrowheads="1"/>
            </p:cNvSpPr>
            <p:nvPr/>
          </p:nvSpPr>
          <p:spPr bwMode="auto">
            <a:xfrm>
              <a:off x="290"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More Detail on Calcium Ions</a:t>
              </a:r>
              <a:endParaRPr lang="en-US" altLang="en-US" sz="2800" dirty="0">
                <a:solidFill>
                  <a:schemeClr val="tx2"/>
                </a:solidFill>
              </a:endParaRPr>
            </a:p>
          </p:txBody>
        </p:sp>
        <p:grpSp>
          <p:nvGrpSpPr>
            <p:cNvPr id="142341" name="Group 35">
              <a:extLst>
                <a:ext uri="{FF2B5EF4-FFF2-40B4-BE49-F238E27FC236}">
                  <a16:creationId xmlns:a16="http://schemas.microsoft.com/office/drawing/2014/main" id="{D6F914C8-9602-F841-93C6-566EE845A13B}"/>
                </a:ext>
              </a:extLst>
            </p:cNvPr>
            <p:cNvGrpSpPr>
              <a:grpSpLocks/>
            </p:cNvGrpSpPr>
            <p:nvPr/>
          </p:nvGrpSpPr>
          <p:grpSpPr bwMode="auto">
            <a:xfrm>
              <a:off x="517" y="970"/>
              <a:ext cx="4782" cy="1693"/>
              <a:chOff x="517" y="970"/>
              <a:chExt cx="4782" cy="1693"/>
            </a:xfrm>
          </p:grpSpPr>
          <p:sp>
            <p:nvSpPr>
              <p:cNvPr id="142360" name="Text Box 3">
                <a:extLst>
                  <a:ext uri="{FF2B5EF4-FFF2-40B4-BE49-F238E27FC236}">
                    <a16:creationId xmlns:a16="http://schemas.microsoft.com/office/drawing/2014/main" id="{30E893D6-CC70-0143-BF74-5378DE861BA6}"/>
                  </a:ext>
                </a:extLst>
              </p:cNvPr>
              <p:cNvSpPr txBox="1">
                <a:spLocks noChangeArrowheads="1"/>
              </p:cNvSpPr>
              <p:nvPr/>
            </p:nvSpPr>
            <p:spPr bwMode="auto">
              <a:xfrm>
                <a:off x="517" y="970"/>
                <a:ext cx="4782" cy="1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Relaxed muscle fibers typically have a low concentration of calcium ions (Ca</a:t>
                </a:r>
                <a:r>
                  <a:rPr lang="en-US" altLang="en-US" sz="1800" baseline="30000" dirty="0"/>
                  <a:t>2+</a:t>
                </a:r>
                <a:r>
                  <a:rPr lang="en-US" altLang="en-US" sz="1800" dirty="0"/>
                  <a:t>)</a:t>
                </a:r>
                <a:r>
                  <a:rPr lang="en-US" altLang="en-US" sz="1800" baseline="30000" dirty="0"/>
                  <a:t> </a:t>
                </a:r>
                <a:r>
                  <a:rPr lang="en-US" altLang="en-US" sz="1800" dirty="0"/>
                  <a:t>in the sarcoplasm (~ 0.1 </a:t>
                </a:r>
                <a:r>
                  <a:rPr lang="en-US" altLang="en-US" sz="1800" i="1" dirty="0">
                    <a:sym typeface="Symbol" pitchFamily="2" charset="2"/>
                  </a:rPr>
                  <a:t></a:t>
                </a:r>
                <a:r>
                  <a:rPr lang="en-US" altLang="en-US" sz="1800" dirty="0"/>
                  <a:t>m/l).</a:t>
                </a:r>
              </a:p>
              <a:p>
                <a:pPr eaLnBrk="1" hangingPunct="1">
                  <a:lnSpc>
                    <a:spcPct val="85000"/>
                  </a:lnSpc>
                  <a:spcBef>
                    <a:spcPct val="0"/>
                  </a:spcBef>
                  <a:spcAft>
                    <a:spcPts val="900"/>
                  </a:spcAft>
                  <a:buSzPct val="80000"/>
                </a:pPr>
                <a:r>
                  <a:rPr lang="en-US" altLang="en-US" sz="1800" dirty="0"/>
                  <a:t>Ca</a:t>
                </a:r>
                <a:r>
                  <a:rPr lang="en-US" altLang="en-US" sz="1800" baseline="30000" dirty="0"/>
                  <a:t>2+</a:t>
                </a:r>
                <a:r>
                  <a:rPr lang="en-US" altLang="en-US" sz="1800" dirty="0"/>
                  <a:t> stored in the sarcoplasmic reticulum is released in response to muscle action potentials.</a:t>
                </a:r>
              </a:p>
              <a:p>
                <a:pPr eaLnBrk="1" hangingPunct="1">
                  <a:lnSpc>
                    <a:spcPct val="85000"/>
                  </a:lnSpc>
                  <a:spcBef>
                    <a:spcPct val="0"/>
                  </a:spcBef>
                  <a:spcAft>
                    <a:spcPts val="900"/>
                  </a:spcAft>
                  <a:buSzPct val="80000"/>
                </a:pPr>
                <a:r>
                  <a:rPr lang="en-US" altLang="en-US" sz="1800" dirty="0"/>
                  <a:t>The increased Ca</a:t>
                </a:r>
                <a:r>
                  <a:rPr lang="en-US" altLang="en-US" sz="1800" baseline="30000" dirty="0"/>
                  <a:t>2+ </a:t>
                </a:r>
                <a:r>
                  <a:rPr lang="en-US" altLang="en-US" sz="1800" dirty="0"/>
                  <a:t>concentration in the sarcoplasm initiates the con-traction cycle.</a:t>
                </a:r>
              </a:p>
              <a:p>
                <a:pPr eaLnBrk="1" hangingPunct="1">
                  <a:lnSpc>
                    <a:spcPct val="85000"/>
                  </a:lnSpc>
                  <a:spcBef>
                    <a:spcPct val="0"/>
                  </a:spcBef>
                  <a:spcAft>
                    <a:spcPct val="50000"/>
                  </a:spcAft>
                  <a:buSzPct val="80000"/>
                </a:pPr>
                <a:r>
                  <a:rPr lang="en-US" altLang="en-US" sz="1800" dirty="0"/>
                  <a:t>Ca</a:t>
                </a:r>
                <a:r>
                  <a:rPr lang="en-US" altLang="en-US" sz="1800" baseline="30000" dirty="0"/>
                  <a:t>2+ </a:t>
                </a:r>
                <a:r>
                  <a:rPr lang="en-US" altLang="en-US" sz="1800" dirty="0"/>
                  <a:t>concentration in the sarcoplasm rises about ten-fold so that it can bind with troponin.</a:t>
                </a:r>
              </a:p>
            </p:txBody>
          </p:sp>
          <p:sp>
            <p:nvSpPr>
              <p:cNvPr id="142361" name="Text Box 6">
                <a:extLst>
                  <a:ext uri="{FF2B5EF4-FFF2-40B4-BE49-F238E27FC236}">
                    <a16:creationId xmlns:a16="http://schemas.microsoft.com/office/drawing/2014/main" id="{59EBF7A9-C337-6E44-9FD2-1E55610D0163}"/>
                  </a:ext>
                </a:extLst>
              </p:cNvPr>
              <p:cNvSpPr txBox="1">
                <a:spLocks noChangeArrowheads="1"/>
              </p:cNvSpPr>
              <p:nvPr/>
            </p:nvSpPr>
            <p:spPr bwMode="auto">
              <a:xfrm>
                <a:off x="1956" y="2432"/>
                <a:ext cx="1851"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i="1" dirty="0">
                    <a:solidFill>
                      <a:srgbClr val="941100"/>
                    </a:solidFill>
                    <a:sym typeface="Symbol" pitchFamily="2" charset="2"/>
                  </a:rPr>
                  <a:t></a:t>
                </a:r>
                <a:r>
                  <a:rPr lang="en-US" altLang="en-US" sz="1800" dirty="0">
                    <a:solidFill>
                      <a:srgbClr val="941100"/>
                    </a:solidFill>
                  </a:rPr>
                  <a:t>m/l = micromoles per liter.</a:t>
                </a:r>
              </a:p>
            </p:txBody>
          </p:sp>
        </p:grpSp>
        <p:grpSp>
          <p:nvGrpSpPr>
            <p:cNvPr id="142342" name="Group 60">
              <a:extLst>
                <a:ext uri="{FF2B5EF4-FFF2-40B4-BE49-F238E27FC236}">
                  <a16:creationId xmlns:a16="http://schemas.microsoft.com/office/drawing/2014/main" id="{EA631E5A-385F-E14E-ACF2-B48C8CD1BFC6}"/>
                </a:ext>
              </a:extLst>
            </p:cNvPr>
            <p:cNvGrpSpPr>
              <a:grpSpLocks/>
            </p:cNvGrpSpPr>
            <p:nvPr/>
          </p:nvGrpSpPr>
          <p:grpSpPr bwMode="auto">
            <a:xfrm>
              <a:off x="582" y="3671"/>
              <a:ext cx="4601" cy="213"/>
              <a:chOff x="582" y="3671"/>
              <a:chExt cx="4601" cy="213"/>
            </a:xfrm>
          </p:grpSpPr>
          <p:grpSp>
            <p:nvGrpSpPr>
              <p:cNvPr id="142343" name="Group 38">
                <a:extLst>
                  <a:ext uri="{FF2B5EF4-FFF2-40B4-BE49-F238E27FC236}">
                    <a16:creationId xmlns:a16="http://schemas.microsoft.com/office/drawing/2014/main" id="{26575F67-1193-EC41-A469-86022262C32F}"/>
                  </a:ext>
                </a:extLst>
              </p:cNvPr>
              <p:cNvGrpSpPr>
                <a:grpSpLocks/>
              </p:cNvGrpSpPr>
              <p:nvPr/>
            </p:nvGrpSpPr>
            <p:grpSpPr bwMode="auto">
              <a:xfrm>
                <a:off x="582" y="3671"/>
                <a:ext cx="1990" cy="213"/>
                <a:chOff x="582" y="3671"/>
                <a:chExt cx="1990" cy="213"/>
              </a:xfrm>
            </p:grpSpPr>
            <p:sp>
              <p:nvSpPr>
                <p:cNvPr id="142354" name="Rectangle 39">
                  <a:extLst>
                    <a:ext uri="{FF2B5EF4-FFF2-40B4-BE49-F238E27FC236}">
                      <a16:creationId xmlns:a16="http://schemas.microsoft.com/office/drawing/2014/main" id="{264B43FA-0F31-1C48-8E7E-1CCF235F4425}"/>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42355" name="Rectangle 40">
                  <a:extLst>
                    <a:ext uri="{FF2B5EF4-FFF2-40B4-BE49-F238E27FC236}">
                      <a16:creationId xmlns:a16="http://schemas.microsoft.com/office/drawing/2014/main" id="{50EAB0EC-6B32-744A-9760-99E1D38EB969}"/>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42356" name="Rectangle 41">
                  <a:extLst>
                    <a:ext uri="{FF2B5EF4-FFF2-40B4-BE49-F238E27FC236}">
                      <a16:creationId xmlns:a16="http://schemas.microsoft.com/office/drawing/2014/main" id="{2A22300E-EAA6-ED44-B7A8-57EAEC8D26A6}"/>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42357" name="Text Box 42">
                  <a:extLst>
                    <a:ext uri="{FF2B5EF4-FFF2-40B4-BE49-F238E27FC236}">
                      <a16:creationId xmlns:a16="http://schemas.microsoft.com/office/drawing/2014/main" id="{FA92BC12-828D-6540-91E2-2A7F60A20F25}"/>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304</a:t>
                  </a:r>
                  <a:endParaRPr lang="en-US" altLang="en-US" sz="1800" dirty="0">
                    <a:ea typeface="ＭＳ Ｐゴシック" panose="020B0600070205080204" pitchFamily="34" charset="-128"/>
                  </a:endParaRPr>
                </a:p>
              </p:txBody>
            </p:sp>
            <p:sp>
              <p:nvSpPr>
                <p:cNvPr id="142358" name="Text Box 43">
                  <a:extLst>
                    <a:ext uri="{FF2B5EF4-FFF2-40B4-BE49-F238E27FC236}">
                      <a16:creationId xmlns:a16="http://schemas.microsoft.com/office/drawing/2014/main" id="{A9546F00-54F9-5B4E-A0F7-EC785D2111CF}"/>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340</a:t>
                  </a:r>
                  <a:endParaRPr lang="en-US" altLang="en-US" sz="1800" dirty="0">
                    <a:ea typeface="ＭＳ Ｐゴシック" panose="020B0600070205080204" pitchFamily="34" charset="-128"/>
                  </a:endParaRPr>
                </a:p>
              </p:txBody>
            </p:sp>
            <p:sp>
              <p:nvSpPr>
                <p:cNvPr id="142359" name="Text Box 44">
                  <a:extLst>
                    <a:ext uri="{FF2B5EF4-FFF2-40B4-BE49-F238E27FC236}">
                      <a16:creationId xmlns:a16="http://schemas.microsoft.com/office/drawing/2014/main" id="{2012BCCB-9C60-0E49-9A1D-18A4BE6E7A61}"/>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313</a:t>
                  </a:r>
                  <a:endParaRPr lang="en-US" altLang="en-US" sz="1800" dirty="0">
                    <a:ea typeface="ＭＳ Ｐゴシック" panose="020B0600070205080204" pitchFamily="34" charset="-128"/>
                  </a:endParaRPr>
                </a:p>
              </p:txBody>
            </p:sp>
          </p:grpSp>
          <p:grpSp>
            <p:nvGrpSpPr>
              <p:cNvPr id="142344" name="Group 49">
                <a:extLst>
                  <a:ext uri="{FF2B5EF4-FFF2-40B4-BE49-F238E27FC236}">
                    <a16:creationId xmlns:a16="http://schemas.microsoft.com/office/drawing/2014/main" id="{5546CF75-184F-9D4D-BF9D-ABB54698EAA7}"/>
                  </a:ext>
                </a:extLst>
              </p:cNvPr>
              <p:cNvGrpSpPr>
                <a:grpSpLocks/>
              </p:cNvGrpSpPr>
              <p:nvPr/>
            </p:nvGrpSpPr>
            <p:grpSpPr bwMode="auto">
              <a:xfrm>
                <a:off x="2846" y="3671"/>
                <a:ext cx="2337" cy="213"/>
                <a:chOff x="2846" y="3671"/>
                <a:chExt cx="2337" cy="213"/>
              </a:xfrm>
            </p:grpSpPr>
            <p:grpSp>
              <p:nvGrpSpPr>
                <p:cNvPr id="142345" name="Group 50">
                  <a:extLst>
                    <a:ext uri="{FF2B5EF4-FFF2-40B4-BE49-F238E27FC236}">
                      <a16:creationId xmlns:a16="http://schemas.microsoft.com/office/drawing/2014/main" id="{802FE1E8-56DF-E14D-A516-A25DFE1282E1}"/>
                    </a:ext>
                  </a:extLst>
                </p:cNvPr>
                <p:cNvGrpSpPr>
                  <a:grpSpLocks/>
                </p:cNvGrpSpPr>
                <p:nvPr/>
              </p:nvGrpSpPr>
              <p:grpSpPr bwMode="auto">
                <a:xfrm>
                  <a:off x="2846" y="3671"/>
                  <a:ext cx="731" cy="213"/>
                  <a:chOff x="2846" y="3671"/>
                  <a:chExt cx="731" cy="213"/>
                </a:xfrm>
              </p:grpSpPr>
              <p:sp>
                <p:nvSpPr>
                  <p:cNvPr id="142352" name="Rectangle 51">
                    <a:extLst>
                      <a:ext uri="{FF2B5EF4-FFF2-40B4-BE49-F238E27FC236}">
                        <a16:creationId xmlns:a16="http://schemas.microsoft.com/office/drawing/2014/main" id="{B186CC13-5CE8-294E-B36A-8F8976E170D9}"/>
                      </a:ext>
                    </a:extLst>
                  </p:cNvPr>
                  <p:cNvSpPr>
                    <a:spLocks noChangeArrowheads="1"/>
                  </p:cNvSpPr>
                  <p:nvPr/>
                </p:nvSpPr>
                <p:spPr bwMode="auto">
                  <a:xfrm>
                    <a:off x="2846" y="3671"/>
                    <a:ext cx="731" cy="213"/>
                  </a:xfrm>
                  <a:prstGeom prst="rect">
                    <a:avLst/>
                  </a:prstGeom>
                  <a:solidFill>
                    <a:schemeClr val="bg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42353" name="Text Box 52">
                    <a:extLst>
                      <a:ext uri="{FF2B5EF4-FFF2-40B4-BE49-F238E27FC236}">
                        <a16:creationId xmlns:a16="http://schemas.microsoft.com/office/drawing/2014/main" id="{6960D2C5-E5A9-BF4C-B896-A32D83E4BD15}"/>
                      </a:ext>
                    </a:extLst>
                  </p:cNvPr>
                  <p:cNvSpPr txBox="1">
                    <a:spLocks noChangeArrowheads="1"/>
                  </p:cNvSpPr>
                  <p:nvPr/>
                </p:nvSpPr>
                <p:spPr bwMode="auto">
                  <a:xfrm>
                    <a:off x="2892" y="3687"/>
                    <a:ext cx="642" cy="18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Figure 10.7</a:t>
                    </a:r>
                  </a:p>
                </p:txBody>
              </p:sp>
            </p:grpSp>
            <p:grpSp>
              <p:nvGrpSpPr>
                <p:cNvPr id="142346" name="Group 53">
                  <a:extLst>
                    <a:ext uri="{FF2B5EF4-FFF2-40B4-BE49-F238E27FC236}">
                      <a16:creationId xmlns:a16="http://schemas.microsoft.com/office/drawing/2014/main" id="{C35BFB45-CE59-1444-9466-43F67F14C969}"/>
                    </a:ext>
                  </a:extLst>
                </p:cNvPr>
                <p:cNvGrpSpPr>
                  <a:grpSpLocks/>
                </p:cNvGrpSpPr>
                <p:nvPr/>
              </p:nvGrpSpPr>
              <p:grpSpPr bwMode="auto">
                <a:xfrm>
                  <a:off x="3649" y="3671"/>
                  <a:ext cx="731" cy="213"/>
                  <a:chOff x="3649" y="3671"/>
                  <a:chExt cx="731" cy="213"/>
                </a:xfrm>
              </p:grpSpPr>
              <p:sp>
                <p:nvSpPr>
                  <p:cNvPr id="142350" name="Rectangle 54">
                    <a:extLst>
                      <a:ext uri="{FF2B5EF4-FFF2-40B4-BE49-F238E27FC236}">
                        <a16:creationId xmlns:a16="http://schemas.microsoft.com/office/drawing/2014/main" id="{D8BA3993-62CB-8148-959F-1DF87FFF1229}"/>
                      </a:ext>
                    </a:extLst>
                  </p:cNvPr>
                  <p:cNvSpPr>
                    <a:spLocks noChangeArrowheads="1"/>
                  </p:cNvSpPr>
                  <p:nvPr/>
                </p:nvSpPr>
                <p:spPr bwMode="auto">
                  <a:xfrm>
                    <a:off x="3649" y="3671"/>
                    <a:ext cx="731"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42351" name="Text Box 55">
                    <a:extLst>
                      <a:ext uri="{FF2B5EF4-FFF2-40B4-BE49-F238E27FC236}">
                        <a16:creationId xmlns:a16="http://schemas.microsoft.com/office/drawing/2014/main" id="{54D413E4-5F11-A942-9EA9-682DACA6DC61}"/>
                      </a:ext>
                    </a:extLst>
                  </p:cNvPr>
                  <p:cNvSpPr txBox="1">
                    <a:spLocks noChangeArrowheads="1"/>
                  </p:cNvSpPr>
                  <p:nvPr/>
                </p:nvSpPr>
                <p:spPr bwMode="auto">
                  <a:xfrm>
                    <a:off x="3695" y="3687"/>
                    <a:ext cx="642" cy="183"/>
                  </a:xfrm>
                  <a:prstGeom prst="rect">
                    <a:avLst/>
                  </a:prstGeom>
                  <a:solidFill>
                    <a:srgbClr val="CC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Figure 10.7</a:t>
                    </a:r>
                  </a:p>
                </p:txBody>
              </p:sp>
            </p:grpSp>
            <p:grpSp>
              <p:nvGrpSpPr>
                <p:cNvPr id="142347" name="Group 56">
                  <a:extLst>
                    <a:ext uri="{FF2B5EF4-FFF2-40B4-BE49-F238E27FC236}">
                      <a16:creationId xmlns:a16="http://schemas.microsoft.com/office/drawing/2014/main" id="{93E4A69E-8762-F24D-8F6F-3910A8956133}"/>
                    </a:ext>
                  </a:extLst>
                </p:cNvPr>
                <p:cNvGrpSpPr>
                  <a:grpSpLocks/>
                </p:cNvGrpSpPr>
                <p:nvPr/>
              </p:nvGrpSpPr>
              <p:grpSpPr bwMode="auto">
                <a:xfrm>
                  <a:off x="4452" y="3671"/>
                  <a:ext cx="731" cy="213"/>
                  <a:chOff x="4452" y="3671"/>
                  <a:chExt cx="731" cy="213"/>
                </a:xfrm>
              </p:grpSpPr>
              <p:sp>
                <p:nvSpPr>
                  <p:cNvPr id="142348" name="Rectangle 57">
                    <a:extLst>
                      <a:ext uri="{FF2B5EF4-FFF2-40B4-BE49-F238E27FC236}">
                        <a16:creationId xmlns:a16="http://schemas.microsoft.com/office/drawing/2014/main" id="{A44F4BF3-A407-E44B-BAC3-D4B637309C2F}"/>
                      </a:ext>
                    </a:extLst>
                  </p:cNvPr>
                  <p:cNvSpPr>
                    <a:spLocks noChangeArrowheads="1"/>
                  </p:cNvSpPr>
                  <p:nvPr/>
                </p:nvSpPr>
                <p:spPr bwMode="auto">
                  <a:xfrm>
                    <a:off x="4452" y="3671"/>
                    <a:ext cx="731"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42349" name="Text Box 58">
                    <a:extLst>
                      <a:ext uri="{FF2B5EF4-FFF2-40B4-BE49-F238E27FC236}">
                        <a16:creationId xmlns:a16="http://schemas.microsoft.com/office/drawing/2014/main" id="{43911D48-E2C2-8644-822F-0E57F74E99DD}"/>
                      </a:ext>
                    </a:extLst>
                  </p:cNvPr>
                  <p:cNvSpPr txBox="1">
                    <a:spLocks noChangeArrowheads="1"/>
                  </p:cNvSpPr>
                  <p:nvPr/>
                </p:nvSpPr>
                <p:spPr bwMode="auto">
                  <a:xfrm>
                    <a:off x="4502" y="3687"/>
                    <a:ext cx="642" cy="183"/>
                  </a:xfrm>
                  <a:prstGeom prst="rect">
                    <a:avLst/>
                  </a:prstGeom>
                  <a:solidFill>
                    <a:srgbClr val="FF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Figure 10.8</a:t>
                    </a:r>
                  </a:p>
                </p:txBody>
              </p:sp>
            </p:grpSp>
          </p:grpSp>
        </p:grpSp>
      </p:grpSp>
    </p:spTree>
  </p:cSld>
  <p:clrMapOvr>
    <a:masterClrMapping/>
  </p:clrMapOvr>
  <p:transition spd="med"/>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Slide Number Placeholder 5">
            <a:extLst>
              <a:ext uri="{FF2B5EF4-FFF2-40B4-BE49-F238E27FC236}">
                <a16:creationId xmlns:a16="http://schemas.microsoft.com/office/drawing/2014/main" id="{92642124-D7D3-7A42-BBF1-36E003A3F838}"/>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BEAE6F70-91ED-AE49-AFC6-CC2EDEF8A7AB}" type="slidenum">
              <a:rPr lang="en-US" altLang="en-US" sz="1400"/>
              <a:pPr>
                <a:spcBef>
                  <a:spcPct val="0"/>
                </a:spcBef>
                <a:buFontTx/>
                <a:buNone/>
              </a:pPr>
              <a:t>70</a:t>
            </a:fld>
            <a:endParaRPr lang="en-US" altLang="en-US" sz="1400" dirty="0"/>
          </a:p>
        </p:txBody>
      </p:sp>
      <p:grpSp>
        <p:nvGrpSpPr>
          <p:cNvPr id="144387" name="Group 46">
            <a:extLst>
              <a:ext uri="{FF2B5EF4-FFF2-40B4-BE49-F238E27FC236}">
                <a16:creationId xmlns:a16="http://schemas.microsoft.com/office/drawing/2014/main" id="{90A18AB5-282B-5249-9589-3C53923488D3}"/>
              </a:ext>
            </a:extLst>
          </p:cNvPr>
          <p:cNvGrpSpPr>
            <a:grpSpLocks/>
          </p:cNvGrpSpPr>
          <p:nvPr/>
        </p:nvGrpSpPr>
        <p:grpSpPr bwMode="auto">
          <a:xfrm>
            <a:off x="463550" y="446088"/>
            <a:ext cx="8229600" cy="5719762"/>
            <a:chOff x="292" y="281"/>
            <a:chExt cx="5184" cy="3603"/>
          </a:xfrm>
        </p:grpSpPr>
        <p:sp>
          <p:nvSpPr>
            <p:cNvPr id="144388" name="Rectangle 2">
              <a:extLst>
                <a:ext uri="{FF2B5EF4-FFF2-40B4-BE49-F238E27FC236}">
                  <a16:creationId xmlns:a16="http://schemas.microsoft.com/office/drawing/2014/main" id="{B57D566F-AE13-BF49-B646-705241239B76}"/>
                </a:ext>
              </a:extLst>
            </p:cNvPr>
            <p:cNvSpPr>
              <a:spLocks noChangeArrowheads="1"/>
            </p:cNvSpPr>
            <p:nvPr/>
          </p:nvSpPr>
          <p:spPr bwMode="auto">
            <a:xfrm>
              <a:off x="292"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Calcium Transport Pump</a:t>
              </a:r>
              <a:endParaRPr lang="en-US" altLang="en-US" sz="2800" dirty="0">
                <a:solidFill>
                  <a:schemeClr val="tx2"/>
                </a:solidFill>
              </a:endParaRPr>
            </a:p>
          </p:txBody>
        </p:sp>
        <p:sp>
          <p:nvSpPr>
            <p:cNvPr id="144389" name="Text Box 3">
              <a:extLst>
                <a:ext uri="{FF2B5EF4-FFF2-40B4-BE49-F238E27FC236}">
                  <a16:creationId xmlns:a16="http://schemas.microsoft.com/office/drawing/2014/main" id="{1751686A-B6E9-7A48-B148-888C3F8E0D4D}"/>
                </a:ext>
              </a:extLst>
            </p:cNvPr>
            <p:cNvSpPr txBox="1">
              <a:spLocks noChangeArrowheads="1"/>
            </p:cNvSpPr>
            <p:nvPr/>
          </p:nvSpPr>
          <p:spPr bwMode="auto">
            <a:xfrm>
              <a:off x="519" y="970"/>
              <a:ext cx="4887" cy="17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The calcium transport pump in the membrane of the sarcoplasmic reticulum (SR) return Ca</a:t>
              </a:r>
              <a:r>
                <a:rPr lang="en-US" altLang="en-US" sz="1800" baseline="30000" dirty="0"/>
                <a:t>2+</a:t>
              </a:r>
              <a:r>
                <a:rPr lang="en-US" altLang="en-US" sz="1800" dirty="0"/>
                <a:t> from the sarcoplasm to the sarcoplasmic reticulum.</a:t>
              </a:r>
            </a:p>
            <a:p>
              <a:pPr eaLnBrk="1" hangingPunct="1">
                <a:lnSpc>
                  <a:spcPct val="85000"/>
                </a:lnSpc>
                <a:spcBef>
                  <a:spcPct val="0"/>
                </a:spcBef>
                <a:spcAft>
                  <a:spcPts val="900"/>
                </a:spcAft>
                <a:buSzPct val="80000"/>
              </a:pPr>
              <a:r>
                <a:rPr lang="en-US" altLang="en-US" sz="1800" dirty="0"/>
                <a:t>As long as muscle action potentials continue, Ca</a:t>
              </a:r>
              <a:r>
                <a:rPr lang="en-US" altLang="en-US" sz="1800" baseline="30000" dirty="0"/>
                <a:t>2+</a:t>
              </a:r>
              <a:r>
                <a:rPr lang="en-US" altLang="en-US" sz="1800" dirty="0"/>
                <a:t> flows into the sarco-plasm more rapidly than it can be transported back to the sarcoplasmic reticulum.</a:t>
              </a:r>
            </a:p>
            <a:p>
              <a:pPr eaLnBrk="1" hangingPunct="1">
                <a:lnSpc>
                  <a:spcPct val="85000"/>
                </a:lnSpc>
                <a:spcBef>
                  <a:spcPct val="0"/>
                </a:spcBef>
                <a:spcAft>
                  <a:spcPts val="900"/>
                </a:spcAft>
                <a:buSzPct val="80000"/>
              </a:pPr>
              <a:r>
                <a:rPr lang="en-US" altLang="en-US" sz="1800" dirty="0"/>
                <a:t>Ca</a:t>
              </a:r>
              <a:r>
                <a:rPr lang="en-US" altLang="en-US" sz="1800" baseline="30000" dirty="0"/>
                <a:t>2+</a:t>
              </a:r>
              <a:r>
                <a:rPr lang="en-US" altLang="en-US" sz="1800" dirty="0"/>
                <a:t> release from the SR will end after the last muscle action potential is generated.</a:t>
              </a:r>
            </a:p>
            <a:p>
              <a:pPr eaLnBrk="1" hangingPunct="1">
                <a:lnSpc>
                  <a:spcPct val="85000"/>
                </a:lnSpc>
                <a:spcBef>
                  <a:spcPct val="0"/>
                </a:spcBef>
                <a:spcAft>
                  <a:spcPct val="50000"/>
                </a:spcAft>
                <a:buSzPct val="80000"/>
              </a:pPr>
              <a:r>
                <a:rPr lang="en-US" altLang="en-US" sz="1800" dirty="0"/>
                <a:t>Eventually the calcium transport pump restores the resting concentration of Ca</a:t>
              </a:r>
              <a:r>
                <a:rPr lang="en-US" altLang="en-US" sz="1800" baseline="30000" dirty="0"/>
                <a:t>2+</a:t>
              </a:r>
              <a:r>
                <a:rPr lang="en-US" altLang="en-US" sz="1800" dirty="0"/>
                <a:t>. </a:t>
              </a:r>
            </a:p>
          </p:txBody>
        </p:sp>
        <p:grpSp>
          <p:nvGrpSpPr>
            <p:cNvPr id="144390" name="Group 45">
              <a:extLst>
                <a:ext uri="{FF2B5EF4-FFF2-40B4-BE49-F238E27FC236}">
                  <a16:creationId xmlns:a16="http://schemas.microsoft.com/office/drawing/2014/main" id="{DD5219D5-690B-FB46-8414-6DA30892A33E}"/>
                </a:ext>
              </a:extLst>
            </p:cNvPr>
            <p:cNvGrpSpPr>
              <a:grpSpLocks/>
            </p:cNvGrpSpPr>
            <p:nvPr/>
          </p:nvGrpSpPr>
          <p:grpSpPr bwMode="auto">
            <a:xfrm>
              <a:off x="582" y="3671"/>
              <a:ext cx="4601" cy="213"/>
              <a:chOff x="582" y="3671"/>
              <a:chExt cx="4601" cy="213"/>
            </a:xfrm>
          </p:grpSpPr>
          <p:grpSp>
            <p:nvGrpSpPr>
              <p:cNvPr id="144391" name="Group 24">
                <a:extLst>
                  <a:ext uri="{FF2B5EF4-FFF2-40B4-BE49-F238E27FC236}">
                    <a16:creationId xmlns:a16="http://schemas.microsoft.com/office/drawing/2014/main" id="{1732F7D6-BD10-3A45-88DD-1923A8BA65F6}"/>
                  </a:ext>
                </a:extLst>
              </p:cNvPr>
              <p:cNvGrpSpPr>
                <a:grpSpLocks/>
              </p:cNvGrpSpPr>
              <p:nvPr/>
            </p:nvGrpSpPr>
            <p:grpSpPr bwMode="auto">
              <a:xfrm>
                <a:off x="582" y="3671"/>
                <a:ext cx="1990" cy="213"/>
                <a:chOff x="582" y="3671"/>
                <a:chExt cx="1990" cy="213"/>
              </a:xfrm>
            </p:grpSpPr>
            <p:sp>
              <p:nvSpPr>
                <p:cNvPr id="144402" name="Rectangle 25">
                  <a:extLst>
                    <a:ext uri="{FF2B5EF4-FFF2-40B4-BE49-F238E27FC236}">
                      <a16:creationId xmlns:a16="http://schemas.microsoft.com/office/drawing/2014/main" id="{9B7CC161-AEE6-BF4A-AB20-21D38B567F23}"/>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44403" name="Rectangle 26">
                  <a:extLst>
                    <a:ext uri="{FF2B5EF4-FFF2-40B4-BE49-F238E27FC236}">
                      <a16:creationId xmlns:a16="http://schemas.microsoft.com/office/drawing/2014/main" id="{B224ADBB-8B44-DA46-9BA9-7DD4F98CF1AF}"/>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44404" name="Rectangle 27">
                  <a:extLst>
                    <a:ext uri="{FF2B5EF4-FFF2-40B4-BE49-F238E27FC236}">
                      <a16:creationId xmlns:a16="http://schemas.microsoft.com/office/drawing/2014/main" id="{1FAB41D3-F92B-F642-90EC-605262908DB8}"/>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44405" name="Text Box 28">
                  <a:extLst>
                    <a:ext uri="{FF2B5EF4-FFF2-40B4-BE49-F238E27FC236}">
                      <a16:creationId xmlns:a16="http://schemas.microsoft.com/office/drawing/2014/main" id="{EBD0BBFB-E06A-6F47-A9BF-307726AD4A87}"/>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304</a:t>
                  </a:r>
                  <a:endParaRPr lang="en-US" altLang="en-US" sz="1800" dirty="0">
                    <a:ea typeface="ＭＳ Ｐゴシック" panose="020B0600070205080204" pitchFamily="34" charset="-128"/>
                  </a:endParaRPr>
                </a:p>
              </p:txBody>
            </p:sp>
            <p:sp>
              <p:nvSpPr>
                <p:cNvPr id="144406" name="Text Box 29">
                  <a:extLst>
                    <a:ext uri="{FF2B5EF4-FFF2-40B4-BE49-F238E27FC236}">
                      <a16:creationId xmlns:a16="http://schemas.microsoft.com/office/drawing/2014/main" id="{0870298A-2B5C-DE43-9801-172838DCFFD3}"/>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340</a:t>
                  </a:r>
                  <a:endParaRPr lang="en-US" altLang="en-US" sz="1800" dirty="0">
                    <a:ea typeface="ＭＳ Ｐゴシック" panose="020B0600070205080204" pitchFamily="34" charset="-128"/>
                  </a:endParaRPr>
                </a:p>
              </p:txBody>
            </p:sp>
            <p:sp>
              <p:nvSpPr>
                <p:cNvPr id="144407" name="Text Box 30">
                  <a:extLst>
                    <a:ext uri="{FF2B5EF4-FFF2-40B4-BE49-F238E27FC236}">
                      <a16:creationId xmlns:a16="http://schemas.microsoft.com/office/drawing/2014/main" id="{71815B7D-6494-434B-A7B4-5D5E03C78C58}"/>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313</a:t>
                  </a:r>
                  <a:endParaRPr lang="en-US" altLang="en-US" sz="1800" dirty="0">
                    <a:ea typeface="ＭＳ Ｐゴシック" panose="020B0600070205080204" pitchFamily="34" charset="-128"/>
                  </a:endParaRPr>
                </a:p>
              </p:txBody>
            </p:sp>
          </p:grpSp>
          <p:grpSp>
            <p:nvGrpSpPr>
              <p:cNvPr id="144392" name="Group 35">
                <a:extLst>
                  <a:ext uri="{FF2B5EF4-FFF2-40B4-BE49-F238E27FC236}">
                    <a16:creationId xmlns:a16="http://schemas.microsoft.com/office/drawing/2014/main" id="{D221F597-6004-9F49-A6F3-8FA68F9E14ED}"/>
                  </a:ext>
                </a:extLst>
              </p:cNvPr>
              <p:cNvGrpSpPr>
                <a:grpSpLocks/>
              </p:cNvGrpSpPr>
              <p:nvPr/>
            </p:nvGrpSpPr>
            <p:grpSpPr bwMode="auto">
              <a:xfrm>
                <a:off x="2846" y="3671"/>
                <a:ext cx="2337" cy="213"/>
                <a:chOff x="2846" y="3671"/>
                <a:chExt cx="2337" cy="213"/>
              </a:xfrm>
            </p:grpSpPr>
            <p:grpSp>
              <p:nvGrpSpPr>
                <p:cNvPr id="144393" name="Group 36">
                  <a:extLst>
                    <a:ext uri="{FF2B5EF4-FFF2-40B4-BE49-F238E27FC236}">
                      <a16:creationId xmlns:a16="http://schemas.microsoft.com/office/drawing/2014/main" id="{51917754-5B4C-F64E-9FEF-3F21AF82ADD1}"/>
                    </a:ext>
                  </a:extLst>
                </p:cNvPr>
                <p:cNvGrpSpPr>
                  <a:grpSpLocks/>
                </p:cNvGrpSpPr>
                <p:nvPr/>
              </p:nvGrpSpPr>
              <p:grpSpPr bwMode="auto">
                <a:xfrm>
                  <a:off x="2846" y="3671"/>
                  <a:ext cx="731" cy="213"/>
                  <a:chOff x="2846" y="3671"/>
                  <a:chExt cx="731" cy="213"/>
                </a:xfrm>
              </p:grpSpPr>
              <p:sp>
                <p:nvSpPr>
                  <p:cNvPr id="144400" name="Rectangle 37">
                    <a:extLst>
                      <a:ext uri="{FF2B5EF4-FFF2-40B4-BE49-F238E27FC236}">
                        <a16:creationId xmlns:a16="http://schemas.microsoft.com/office/drawing/2014/main" id="{EA535E8E-8D97-8E48-8029-E45B65DDAE7A}"/>
                      </a:ext>
                    </a:extLst>
                  </p:cNvPr>
                  <p:cNvSpPr>
                    <a:spLocks noChangeArrowheads="1"/>
                  </p:cNvSpPr>
                  <p:nvPr/>
                </p:nvSpPr>
                <p:spPr bwMode="auto">
                  <a:xfrm>
                    <a:off x="2846" y="3671"/>
                    <a:ext cx="731" cy="213"/>
                  </a:xfrm>
                  <a:prstGeom prst="rect">
                    <a:avLst/>
                  </a:prstGeom>
                  <a:solidFill>
                    <a:schemeClr val="bg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44401" name="Text Box 38">
                    <a:extLst>
                      <a:ext uri="{FF2B5EF4-FFF2-40B4-BE49-F238E27FC236}">
                        <a16:creationId xmlns:a16="http://schemas.microsoft.com/office/drawing/2014/main" id="{2133E241-0111-9E47-9FAB-14EC2E69F45F}"/>
                      </a:ext>
                    </a:extLst>
                  </p:cNvPr>
                  <p:cNvSpPr txBox="1">
                    <a:spLocks noChangeArrowheads="1"/>
                  </p:cNvSpPr>
                  <p:nvPr/>
                </p:nvSpPr>
                <p:spPr bwMode="auto">
                  <a:xfrm>
                    <a:off x="2892" y="3687"/>
                    <a:ext cx="642" cy="18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Figure 10.7</a:t>
                    </a:r>
                  </a:p>
                </p:txBody>
              </p:sp>
            </p:grpSp>
            <p:grpSp>
              <p:nvGrpSpPr>
                <p:cNvPr id="144394" name="Group 39">
                  <a:extLst>
                    <a:ext uri="{FF2B5EF4-FFF2-40B4-BE49-F238E27FC236}">
                      <a16:creationId xmlns:a16="http://schemas.microsoft.com/office/drawing/2014/main" id="{B083EF98-5F95-F74B-8E94-3A91F213BCC0}"/>
                    </a:ext>
                  </a:extLst>
                </p:cNvPr>
                <p:cNvGrpSpPr>
                  <a:grpSpLocks/>
                </p:cNvGrpSpPr>
                <p:nvPr/>
              </p:nvGrpSpPr>
              <p:grpSpPr bwMode="auto">
                <a:xfrm>
                  <a:off x="3649" y="3671"/>
                  <a:ext cx="731" cy="213"/>
                  <a:chOff x="3649" y="3671"/>
                  <a:chExt cx="731" cy="213"/>
                </a:xfrm>
              </p:grpSpPr>
              <p:sp>
                <p:nvSpPr>
                  <p:cNvPr id="144398" name="Rectangle 40">
                    <a:extLst>
                      <a:ext uri="{FF2B5EF4-FFF2-40B4-BE49-F238E27FC236}">
                        <a16:creationId xmlns:a16="http://schemas.microsoft.com/office/drawing/2014/main" id="{E171450E-259B-1D41-8F24-CFFE1DE3327E}"/>
                      </a:ext>
                    </a:extLst>
                  </p:cNvPr>
                  <p:cNvSpPr>
                    <a:spLocks noChangeArrowheads="1"/>
                  </p:cNvSpPr>
                  <p:nvPr/>
                </p:nvSpPr>
                <p:spPr bwMode="auto">
                  <a:xfrm>
                    <a:off x="3649" y="3671"/>
                    <a:ext cx="731"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44399" name="Text Box 41">
                    <a:extLst>
                      <a:ext uri="{FF2B5EF4-FFF2-40B4-BE49-F238E27FC236}">
                        <a16:creationId xmlns:a16="http://schemas.microsoft.com/office/drawing/2014/main" id="{15114D91-0F43-5940-AB5B-4721590801E1}"/>
                      </a:ext>
                    </a:extLst>
                  </p:cNvPr>
                  <p:cNvSpPr txBox="1">
                    <a:spLocks noChangeArrowheads="1"/>
                  </p:cNvSpPr>
                  <p:nvPr/>
                </p:nvSpPr>
                <p:spPr bwMode="auto">
                  <a:xfrm>
                    <a:off x="3695" y="3687"/>
                    <a:ext cx="642" cy="183"/>
                  </a:xfrm>
                  <a:prstGeom prst="rect">
                    <a:avLst/>
                  </a:prstGeom>
                  <a:solidFill>
                    <a:srgbClr val="CC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Figure 10.7</a:t>
                    </a:r>
                  </a:p>
                </p:txBody>
              </p:sp>
            </p:grpSp>
            <p:grpSp>
              <p:nvGrpSpPr>
                <p:cNvPr id="144395" name="Group 42">
                  <a:extLst>
                    <a:ext uri="{FF2B5EF4-FFF2-40B4-BE49-F238E27FC236}">
                      <a16:creationId xmlns:a16="http://schemas.microsoft.com/office/drawing/2014/main" id="{8DB2C467-57F4-3441-A0DF-AA5661F6FA54}"/>
                    </a:ext>
                  </a:extLst>
                </p:cNvPr>
                <p:cNvGrpSpPr>
                  <a:grpSpLocks/>
                </p:cNvGrpSpPr>
                <p:nvPr/>
              </p:nvGrpSpPr>
              <p:grpSpPr bwMode="auto">
                <a:xfrm>
                  <a:off x="4452" y="3671"/>
                  <a:ext cx="731" cy="213"/>
                  <a:chOff x="4452" y="3671"/>
                  <a:chExt cx="731" cy="213"/>
                </a:xfrm>
              </p:grpSpPr>
              <p:sp>
                <p:nvSpPr>
                  <p:cNvPr id="144396" name="Rectangle 43">
                    <a:extLst>
                      <a:ext uri="{FF2B5EF4-FFF2-40B4-BE49-F238E27FC236}">
                        <a16:creationId xmlns:a16="http://schemas.microsoft.com/office/drawing/2014/main" id="{68272633-9521-A541-BD4D-AF376480B4D1}"/>
                      </a:ext>
                    </a:extLst>
                  </p:cNvPr>
                  <p:cNvSpPr>
                    <a:spLocks noChangeArrowheads="1"/>
                  </p:cNvSpPr>
                  <p:nvPr/>
                </p:nvSpPr>
                <p:spPr bwMode="auto">
                  <a:xfrm>
                    <a:off x="4452" y="3671"/>
                    <a:ext cx="731"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44397" name="Text Box 44">
                    <a:extLst>
                      <a:ext uri="{FF2B5EF4-FFF2-40B4-BE49-F238E27FC236}">
                        <a16:creationId xmlns:a16="http://schemas.microsoft.com/office/drawing/2014/main" id="{83B5AF12-C445-2E42-9FFB-3CF0E15A3529}"/>
                      </a:ext>
                    </a:extLst>
                  </p:cNvPr>
                  <p:cNvSpPr txBox="1">
                    <a:spLocks noChangeArrowheads="1"/>
                  </p:cNvSpPr>
                  <p:nvPr/>
                </p:nvSpPr>
                <p:spPr bwMode="auto">
                  <a:xfrm>
                    <a:off x="4502" y="3687"/>
                    <a:ext cx="642" cy="183"/>
                  </a:xfrm>
                  <a:prstGeom prst="rect">
                    <a:avLst/>
                  </a:prstGeom>
                  <a:solidFill>
                    <a:srgbClr val="FF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Figure 10.8</a:t>
                    </a:r>
                  </a:p>
                </p:txBody>
              </p:sp>
            </p:grpSp>
          </p:grpSp>
        </p:grpSp>
      </p:grpSp>
    </p:spTree>
  </p:cSld>
  <p:clrMapOvr>
    <a:masterClrMapping/>
  </p:clrMapOvr>
  <p:transition spd="med"/>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Slide Number Placeholder 5">
            <a:extLst>
              <a:ext uri="{FF2B5EF4-FFF2-40B4-BE49-F238E27FC236}">
                <a16:creationId xmlns:a16="http://schemas.microsoft.com/office/drawing/2014/main" id="{A73A458F-A849-EA46-8550-0291E52016ED}"/>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49E4C189-478A-9F41-BB3A-24A7CC1C6F55}" type="slidenum">
              <a:rPr lang="en-US" altLang="en-US" sz="1400"/>
              <a:pPr>
                <a:spcBef>
                  <a:spcPct val="0"/>
                </a:spcBef>
                <a:buFontTx/>
                <a:buNone/>
              </a:pPr>
              <a:t>71</a:t>
            </a:fld>
            <a:endParaRPr lang="en-US" altLang="en-US" sz="1400" dirty="0"/>
          </a:p>
        </p:txBody>
      </p:sp>
      <p:grpSp>
        <p:nvGrpSpPr>
          <p:cNvPr id="146435" name="Group 47">
            <a:extLst>
              <a:ext uri="{FF2B5EF4-FFF2-40B4-BE49-F238E27FC236}">
                <a16:creationId xmlns:a16="http://schemas.microsoft.com/office/drawing/2014/main" id="{BD4174A2-10C1-374A-B7D8-F52C47A67D50}"/>
              </a:ext>
            </a:extLst>
          </p:cNvPr>
          <p:cNvGrpSpPr>
            <a:grpSpLocks/>
          </p:cNvGrpSpPr>
          <p:nvPr/>
        </p:nvGrpSpPr>
        <p:grpSpPr bwMode="auto">
          <a:xfrm>
            <a:off x="463550" y="446088"/>
            <a:ext cx="8229600" cy="5719762"/>
            <a:chOff x="292" y="281"/>
            <a:chExt cx="5184" cy="3603"/>
          </a:xfrm>
        </p:grpSpPr>
        <p:sp>
          <p:nvSpPr>
            <p:cNvPr id="146436" name="Rectangle 2">
              <a:extLst>
                <a:ext uri="{FF2B5EF4-FFF2-40B4-BE49-F238E27FC236}">
                  <a16:creationId xmlns:a16="http://schemas.microsoft.com/office/drawing/2014/main" id="{D3C0FD96-0FB0-364E-A6E3-8B445D7E536C}"/>
                </a:ext>
              </a:extLst>
            </p:cNvPr>
            <p:cNvSpPr>
              <a:spLocks noChangeArrowheads="1"/>
            </p:cNvSpPr>
            <p:nvPr/>
          </p:nvSpPr>
          <p:spPr bwMode="auto">
            <a:xfrm>
              <a:off x="292"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Length-Tension Relationship</a:t>
              </a:r>
              <a:endParaRPr lang="en-US" altLang="en-US" sz="2800" dirty="0">
                <a:solidFill>
                  <a:schemeClr val="tx2"/>
                </a:solidFill>
              </a:endParaRPr>
            </a:p>
          </p:txBody>
        </p:sp>
        <p:sp>
          <p:nvSpPr>
            <p:cNvPr id="146437" name="Text Box 3">
              <a:extLst>
                <a:ext uri="{FF2B5EF4-FFF2-40B4-BE49-F238E27FC236}">
                  <a16:creationId xmlns:a16="http://schemas.microsoft.com/office/drawing/2014/main" id="{ED8D05A8-FD2B-9042-84AA-891E2E394277}"/>
                </a:ext>
              </a:extLst>
            </p:cNvPr>
            <p:cNvSpPr txBox="1">
              <a:spLocks noChangeArrowheads="1"/>
            </p:cNvSpPr>
            <p:nvPr/>
          </p:nvSpPr>
          <p:spPr bwMode="auto">
            <a:xfrm>
              <a:off x="519" y="970"/>
              <a:ext cx="4590" cy="17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The tension or mechanical force generated by a muscle contraction depends on length of the sarcomeres before the contraction cycle begins.</a:t>
              </a:r>
            </a:p>
            <a:p>
              <a:pPr eaLnBrk="1" hangingPunct="1">
                <a:lnSpc>
                  <a:spcPct val="85000"/>
                </a:lnSpc>
                <a:spcBef>
                  <a:spcPct val="0"/>
                </a:spcBef>
                <a:spcAft>
                  <a:spcPts val="900"/>
                </a:spcAft>
                <a:buSzPct val="80000"/>
              </a:pPr>
              <a:r>
                <a:rPr lang="en-US" altLang="en-US" sz="1800" dirty="0"/>
                <a:t>At their resting length (2.0 to 2.4 </a:t>
              </a:r>
              <a:r>
                <a:rPr lang="en-US" altLang="en-US" sz="1800" i="1" dirty="0">
                  <a:sym typeface="Symbol" pitchFamily="2" charset="2"/>
                </a:rPr>
                <a:t></a:t>
              </a:r>
              <a:r>
                <a:rPr lang="en-US" altLang="en-US" sz="1800" dirty="0"/>
                <a:t>m), the zone of overlap between thin and thick elements is optimal for a maximum number of cross-bridges to be formed.</a:t>
              </a:r>
            </a:p>
            <a:p>
              <a:pPr eaLnBrk="1" hangingPunct="1">
                <a:lnSpc>
                  <a:spcPct val="85000"/>
                </a:lnSpc>
                <a:spcBef>
                  <a:spcPct val="0"/>
                </a:spcBef>
                <a:spcAft>
                  <a:spcPts val="900"/>
                </a:spcAft>
                <a:buSzPct val="80000"/>
              </a:pPr>
              <a:r>
                <a:rPr lang="en-US" altLang="en-US" sz="1800" dirty="0"/>
                <a:t>This optimal overlap enables a muscle fiber to generate maximum tension since the maximum number of crossbridges can be formed.</a:t>
              </a:r>
            </a:p>
            <a:p>
              <a:pPr eaLnBrk="1" hangingPunct="1">
                <a:lnSpc>
                  <a:spcPct val="85000"/>
                </a:lnSpc>
                <a:spcBef>
                  <a:spcPct val="0"/>
                </a:spcBef>
                <a:spcAft>
                  <a:spcPct val="50000"/>
                </a:spcAft>
                <a:buSzPct val="80000"/>
              </a:pPr>
              <a:r>
                <a:rPr lang="en-US" altLang="en-US" sz="1800" dirty="0"/>
                <a:t>Resting muscle is normally close to its optimum length for generat-ing maximum tension.</a:t>
              </a:r>
            </a:p>
          </p:txBody>
        </p:sp>
        <p:grpSp>
          <p:nvGrpSpPr>
            <p:cNvPr id="146438" name="Group 46">
              <a:extLst>
                <a:ext uri="{FF2B5EF4-FFF2-40B4-BE49-F238E27FC236}">
                  <a16:creationId xmlns:a16="http://schemas.microsoft.com/office/drawing/2014/main" id="{BE7550CF-39D6-0149-9EF7-4DB191900540}"/>
                </a:ext>
              </a:extLst>
            </p:cNvPr>
            <p:cNvGrpSpPr>
              <a:grpSpLocks/>
            </p:cNvGrpSpPr>
            <p:nvPr/>
          </p:nvGrpSpPr>
          <p:grpSpPr bwMode="auto">
            <a:xfrm>
              <a:off x="582" y="3671"/>
              <a:ext cx="4601" cy="213"/>
              <a:chOff x="582" y="3671"/>
              <a:chExt cx="4601" cy="213"/>
            </a:xfrm>
          </p:grpSpPr>
          <p:grpSp>
            <p:nvGrpSpPr>
              <p:cNvPr id="146439" name="Group 25">
                <a:extLst>
                  <a:ext uri="{FF2B5EF4-FFF2-40B4-BE49-F238E27FC236}">
                    <a16:creationId xmlns:a16="http://schemas.microsoft.com/office/drawing/2014/main" id="{F1A5219D-4143-A64F-A019-2EF9C7F8DE41}"/>
                  </a:ext>
                </a:extLst>
              </p:cNvPr>
              <p:cNvGrpSpPr>
                <a:grpSpLocks/>
              </p:cNvGrpSpPr>
              <p:nvPr/>
            </p:nvGrpSpPr>
            <p:grpSpPr bwMode="auto">
              <a:xfrm>
                <a:off x="582" y="3671"/>
                <a:ext cx="1990" cy="213"/>
                <a:chOff x="582" y="3671"/>
                <a:chExt cx="1990" cy="213"/>
              </a:xfrm>
            </p:grpSpPr>
            <p:sp>
              <p:nvSpPr>
                <p:cNvPr id="146450" name="Rectangle 26">
                  <a:extLst>
                    <a:ext uri="{FF2B5EF4-FFF2-40B4-BE49-F238E27FC236}">
                      <a16:creationId xmlns:a16="http://schemas.microsoft.com/office/drawing/2014/main" id="{DF61E9C2-68A2-5242-B428-6992CE49A2CF}"/>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46451" name="Rectangle 27">
                  <a:extLst>
                    <a:ext uri="{FF2B5EF4-FFF2-40B4-BE49-F238E27FC236}">
                      <a16:creationId xmlns:a16="http://schemas.microsoft.com/office/drawing/2014/main" id="{9BE6CA24-1E12-4140-8EC6-04A456B76E79}"/>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46452" name="Rectangle 28">
                  <a:extLst>
                    <a:ext uri="{FF2B5EF4-FFF2-40B4-BE49-F238E27FC236}">
                      <a16:creationId xmlns:a16="http://schemas.microsoft.com/office/drawing/2014/main" id="{66918A58-F101-004F-AF57-0DD27F53B8DD}"/>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46453" name="Text Box 29">
                  <a:extLst>
                    <a:ext uri="{FF2B5EF4-FFF2-40B4-BE49-F238E27FC236}">
                      <a16:creationId xmlns:a16="http://schemas.microsoft.com/office/drawing/2014/main" id="{AE365D09-1E07-9845-94BA-D5242A05A519}"/>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305</a:t>
                  </a:r>
                  <a:endParaRPr lang="en-US" altLang="en-US" sz="1800" dirty="0">
                    <a:ea typeface="ＭＳ Ｐゴシック" panose="020B0600070205080204" pitchFamily="34" charset="-128"/>
                  </a:endParaRPr>
                </a:p>
              </p:txBody>
            </p:sp>
            <p:sp>
              <p:nvSpPr>
                <p:cNvPr id="146454" name="Text Box 30">
                  <a:extLst>
                    <a:ext uri="{FF2B5EF4-FFF2-40B4-BE49-F238E27FC236}">
                      <a16:creationId xmlns:a16="http://schemas.microsoft.com/office/drawing/2014/main" id="{1A97DCF4-056C-FE47-8110-9722B69D49AA}"/>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341</a:t>
                  </a:r>
                  <a:endParaRPr lang="en-US" altLang="en-US" sz="1800" dirty="0">
                    <a:ea typeface="ＭＳ Ｐゴシック" panose="020B0600070205080204" pitchFamily="34" charset="-128"/>
                  </a:endParaRPr>
                </a:p>
              </p:txBody>
            </p:sp>
            <p:sp>
              <p:nvSpPr>
                <p:cNvPr id="146455" name="Text Box 31">
                  <a:extLst>
                    <a:ext uri="{FF2B5EF4-FFF2-40B4-BE49-F238E27FC236}">
                      <a16:creationId xmlns:a16="http://schemas.microsoft.com/office/drawing/2014/main" id="{D863B8BA-10AD-E144-9E6B-9EE920C3C4D4}"/>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314</a:t>
                  </a:r>
                  <a:endParaRPr lang="en-US" altLang="en-US" sz="1800" dirty="0">
                    <a:ea typeface="ＭＳ Ｐゴシック" panose="020B0600070205080204" pitchFamily="34" charset="-128"/>
                  </a:endParaRPr>
                </a:p>
              </p:txBody>
            </p:sp>
          </p:grpSp>
          <p:grpSp>
            <p:nvGrpSpPr>
              <p:cNvPr id="146440" name="Group 36">
                <a:extLst>
                  <a:ext uri="{FF2B5EF4-FFF2-40B4-BE49-F238E27FC236}">
                    <a16:creationId xmlns:a16="http://schemas.microsoft.com/office/drawing/2014/main" id="{A73DBC07-B043-D342-A768-08C9F83639E0}"/>
                  </a:ext>
                </a:extLst>
              </p:cNvPr>
              <p:cNvGrpSpPr>
                <a:grpSpLocks/>
              </p:cNvGrpSpPr>
              <p:nvPr/>
            </p:nvGrpSpPr>
            <p:grpSpPr bwMode="auto">
              <a:xfrm>
                <a:off x="2846" y="3671"/>
                <a:ext cx="2337" cy="213"/>
                <a:chOff x="2846" y="3671"/>
                <a:chExt cx="2337" cy="213"/>
              </a:xfrm>
            </p:grpSpPr>
            <p:grpSp>
              <p:nvGrpSpPr>
                <p:cNvPr id="146441" name="Group 37">
                  <a:extLst>
                    <a:ext uri="{FF2B5EF4-FFF2-40B4-BE49-F238E27FC236}">
                      <a16:creationId xmlns:a16="http://schemas.microsoft.com/office/drawing/2014/main" id="{353C844B-ED9D-7745-896B-C88213428F00}"/>
                    </a:ext>
                  </a:extLst>
                </p:cNvPr>
                <p:cNvGrpSpPr>
                  <a:grpSpLocks/>
                </p:cNvGrpSpPr>
                <p:nvPr/>
              </p:nvGrpSpPr>
              <p:grpSpPr bwMode="auto">
                <a:xfrm>
                  <a:off x="2846" y="3671"/>
                  <a:ext cx="731" cy="213"/>
                  <a:chOff x="2846" y="3671"/>
                  <a:chExt cx="731" cy="213"/>
                </a:xfrm>
              </p:grpSpPr>
              <p:sp>
                <p:nvSpPr>
                  <p:cNvPr id="146448" name="Rectangle 38">
                    <a:extLst>
                      <a:ext uri="{FF2B5EF4-FFF2-40B4-BE49-F238E27FC236}">
                        <a16:creationId xmlns:a16="http://schemas.microsoft.com/office/drawing/2014/main" id="{411E26FC-D147-8C4D-B312-ABEAF45FE0C7}"/>
                      </a:ext>
                    </a:extLst>
                  </p:cNvPr>
                  <p:cNvSpPr>
                    <a:spLocks noChangeArrowheads="1"/>
                  </p:cNvSpPr>
                  <p:nvPr/>
                </p:nvSpPr>
                <p:spPr bwMode="auto">
                  <a:xfrm>
                    <a:off x="2846" y="3671"/>
                    <a:ext cx="731" cy="213"/>
                  </a:xfrm>
                  <a:prstGeom prst="rect">
                    <a:avLst/>
                  </a:prstGeom>
                  <a:solidFill>
                    <a:schemeClr val="bg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46449" name="Text Box 39">
                    <a:extLst>
                      <a:ext uri="{FF2B5EF4-FFF2-40B4-BE49-F238E27FC236}">
                        <a16:creationId xmlns:a16="http://schemas.microsoft.com/office/drawing/2014/main" id="{7DF7213B-893C-8940-82AD-F88D5666613A}"/>
                      </a:ext>
                    </a:extLst>
                  </p:cNvPr>
                  <p:cNvSpPr txBox="1">
                    <a:spLocks noChangeArrowheads="1"/>
                  </p:cNvSpPr>
                  <p:nvPr/>
                </p:nvSpPr>
                <p:spPr bwMode="auto">
                  <a:xfrm>
                    <a:off x="2892" y="3687"/>
                    <a:ext cx="642" cy="18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Figure 10.8</a:t>
                    </a:r>
                  </a:p>
                </p:txBody>
              </p:sp>
            </p:grpSp>
            <p:grpSp>
              <p:nvGrpSpPr>
                <p:cNvPr id="146442" name="Group 40">
                  <a:extLst>
                    <a:ext uri="{FF2B5EF4-FFF2-40B4-BE49-F238E27FC236}">
                      <a16:creationId xmlns:a16="http://schemas.microsoft.com/office/drawing/2014/main" id="{1B33A02B-2856-654C-BEBE-4EAA9574F040}"/>
                    </a:ext>
                  </a:extLst>
                </p:cNvPr>
                <p:cNvGrpSpPr>
                  <a:grpSpLocks/>
                </p:cNvGrpSpPr>
                <p:nvPr/>
              </p:nvGrpSpPr>
              <p:grpSpPr bwMode="auto">
                <a:xfrm>
                  <a:off x="3649" y="3671"/>
                  <a:ext cx="731" cy="213"/>
                  <a:chOff x="3649" y="3671"/>
                  <a:chExt cx="731" cy="213"/>
                </a:xfrm>
              </p:grpSpPr>
              <p:sp>
                <p:nvSpPr>
                  <p:cNvPr id="146446" name="Rectangle 41">
                    <a:extLst>
                      <a:ext uri="{FF2B5EF4-FFF2-40B4-BE49-F238E27FC236}">
                        <a16:creationId xmlns:a16="http://schemas.microsoft.com/office/drawing/2014/main" id="{6AC83DB3-2B98-0246-99EB-53CB0D49BBF4}"/>
                      </a:ext>
                    </a:extLst>
                  </p:cNvPr>
                  <p:cNvSpPr>
                    <a:spLocks noChangeArrowheads="1"/>
                  </p:cNvSpPr>
                  <p:nvPr/>
                </p:nvSpPr>
                <p:spPr bwMode="auto">
                  <a:xfrm>
                    <a:off x="3649" y="3671"/>
                    <a:ext cx="731"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46447" name="Text Box 42">
                    <a:extLst>
                      <a:ext uri="{FF2B5EF4-FFF2-40B4-BE49-F238E27FC236}">
                        <a16:creationId xmlns:a16="http://schemas.microsoft.com/office/drawing/2014/main" id="{54B2C2E0-018B-C448-9F9A-AF8189B4CB29}"/>
                      </a:ext>
                    </a:extLst>
                  </p:cNvPr>
                  <p:cNvSpPr txBox="1">
                    <a:spLocks noChangeArrowheads="1"/>
                  </p:cNvSpPr>
                  <p:nvPr/>
                </p:nvSpPr>
                <p:spPr bwMode="auto">
                  <a:xfrm>
                    <a:off x="3695" y="3687"/>
                    <a:ext cx="642" cy="183"/>
                  </a:xfrm>
                  <a:prstGeom prst="rect">
                    <a:avLst/>
                  </a:prstGeom>
                  <a:solidFill>
                    <a:srgbClr val="CC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Figure 10.8</a:t>
                    </a:r>
                  </a:p>
                </p:txBody>
              </p:sp>
            </p:grpSp>
            <p:grpSp>
              <p:nvGrpSpPr>
                <p:cNvPr id="146443" name="Group 43">
                  <a:extLst>
                    <a:ext uri="{FF2B5EF4-FFF2-40B4-BE49-F238E27FC236}">
                      <a16:creationId xmlns:a16="http://schemas.microsoft.com/office/drawing/2014/main" id="{ECD2CB3A-9CAD-3A48-8C2B-FE43B4E97B69}"/>
                    </a:ext>
                  </a:extLst>
                </p:cNvPr>
                <p:cNvGrpSpPr>
                  <a:grpSpLocks/>
                </p:cNvGrpSpPr>
                <p:nvPr/>
              </p:nvGrpSpPr>
              <p:grpSpPr bwMode="auto">
                <a:xfrm>
                  <a:off x="4452" y="3671"/>
                  <a:ext cx="731" cy="213"/>
                  <a:chOff x="4452" y="3671"/>
                  <a:chExt cx="731" cy="213"/>
                </a:xfrm>
              </p:grpSpPr>
              <p:sp>
                <p:nvSpPr>
                  <p:cNvPr id="146444" name="Rectangle 44">
                    <a:extLst>
                      <a:ext uri="{FF2B5EF4-FFF2-40B4-BE49-F238E27FC236}">
                        <a16:creationId xmlns:a16="http://schemas.microsoft.com/office/drawing/2014/main" id="{1F27B55F-E1C3-0545-9F7F-FABD5FBADCA7}"/>
                      </a:ext>
                    </a:extLst>
                  </p:cNvPr>
                  <p:cNvSpPr>
                    <a:spLocks noChangeArrowheads="1"/>
                  </p:cNvSpPr>
                  <p:nvPr/>
                </p:nvSpPr>
                <p:spPr bwMode="auto">
                  <a:xfrm>
                    <a:off x="4452" y="3671"/>
                    <a:ext cx="731"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46445" name="Text Box 45">
                    <a:extLst>
                      <a:ext uri="{FF2B5EF4-FFF2-40B4-BE49-F238E27FC236}">
                        <a16:creationId xmlns:a16="http://schemas.microsoft.com/office/drawing/2014/main" id="{2384F384-65F7-BE48-8606-6A4AB3FBB930}"/>
                      </a:ext>
                    </a:extLst>
                  </p:cNvPr>
                  <p:cNvSpPr txBox="1">
                    <a:spLocks noChangeArrowheads="1"/>
                  </p:cNvSpPr>
                  <p:nvPr/>
                </p:nvSpPr>
                <p:spPr bwMode="auto">
                  <a:xfrm>
                    <a:off x="4502" y="3687"/>
                    <a:ext cx="642" cy="183"/>
                  </a:xfrm>
                  <a:prstGeom prst="rect">
                    <a:avLst/>
                  </a:prstGeom>
                  <a:solidFill>
                    <a:srgbClr val="FF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Figure 10.9</a:t>
                    </a:r>
                  </a:p>
                </p:txBody>
              </p:sp>
            </p:grpSp>
          </p:grpSp>
        </p:grpSp>
      </p:grpSp>
    </p:spTree>
  </p:cSld>
  <p:clrMapOvr>
    <a:masterClrMapping/>
  </p:clrMapOvr>
  <p:transition spd="med"/>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Slide Number Placeholder 5">
            <a:extLst>
              <a:ext uri="{FF2B5EF4-FFF2-40B4-BE49-F238E27FC236}">
                <a16:creationId xmlns:a16="http://schemas.microsoft.com/office/drawing/2014/main" id="{4F86B328-E737-1043-BF15-B94F01607743}"/>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2A59261A-1F5F-9B4B-9831-FEA2EB3C1579}" type="slidenum">
              <a:rPr lang="en-US" altLang="en-US" sz="1400"/>
              <a:pPr>
                <a:spcBef>
                  <a:spcPct val="0"/>
                </a:spcBef>
                <a:buFontTx/>
                <a:buNone/>
              </a:pPr>
              <a:t>72</a:t>
            </a:fld>
            <a:endParaRPr lang="en-US" altLang="en-US" sz="1400" dirty="0"/>
          </a:p>
        </p:txBody>
      </p:sp>
      <p:grpSp>
        <p:nvGrpSpPr>
          <p:cNvPr id="148483" name="Group 17">
            <a:extLst>
              <a:ext uri="{FF2B5EF4-FFF2-40B4-BE49-F238E27FC236}">
                <a16:creationId xmlns:a16="http://schemas.microsoft.com/office/drawing/2014/main" id="{35CE31C6-A7AC-1042-9A1C-F4F69BC600B9}"/>
              </a:ext>
            </a:extLst>
          </p:cNvPr>
          <p:cNvGrpSpPr>
            <a:grpSpLocks/>
          </p:cNvGrpSpPr>
          <p:nvPr/>
        </p:nvGrpSpPr>
        <p:grpSpPr bwMode="auto">
          <a:xfrm>
            <a:off x="463550" y="446088"/>
            <a:ext cx="8229600" cy="4459290"/>
            <a:chOff x="292" y="281"/>
            <a:chExt cx="5184" cy="2809"/>
          </a:xfrm>
        </p:grpSpPr>
        <p:sp>
          <p:nvSpPr>
            <p:cNvPr id="148484" name="Rectangle 3">
              <a:extLst>
                <a:ext uri="{FF2B5EF4-FFF2-40B4-BE49-F238E27FC236}">
                  <a16:creationId xmlns:a16="http://schemas.microsoft.com/office/drawing/2014/main" id="{A7FD0AFC-C9BA-1C44-A8FF-04EE9490C024}"/>
                </a:ext>
              </a:extLst>
            </p:cNvPr>
            <p:cNvSpPr>
              <a:spLocks noChangeArrowheads="1"/>
            </p:cNvSpPr>
            <p:nvPr/>
          </p:nvSpPr>
          <p:spPr bwMode="auto">
            <a:xfrm>
              <a:off x="292"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Length-Tension Relationship </a:t>
              </a:r>
              <a:r>
                <a:rPr lang="en-US" altLang="en-US" sz="2200" dirty="0">
                  <a:solidFill>
                    <a:srgbClr val="333333"/>
                  </a:solidFill>
                </a:rPr>
                <a:t>(continued)</a:t>
              </a:r>
              <a:endParaRPr lang="en-US" altLang="en-US" sz="2800" dirty="0">
                <a:solidFill>
                  <a:schemeClr val="tx2"/>
                </a:solidFill>
              </a:endParaRPr>
            </a:p>
          </p:txBody>
        </p:sp>
        <p:grpSp>
          <p:nvGrpSpPr>
            <p:cNvPr id="148485" name="Group 16">
              <a:extLst>
                <a:ext uri="{FF2B5EF4-FFF2-40B4-BE49-F238E27FC236}">
                  <a16:creationId xmlns:a16="http://schemas.microsoft.com/office/drawing/2014/main" id="{30F9F6F6-7EF8-214A-9BB8-DB1D6C6ADC08}"/>
                </a:ext>
              </a:extLst>
            </p:cNvPr>
            <p:cNvGrpSpPr>
              <a:grpSpLocks/>
            </p:cNvGrpSpPr>
            <p:nvPr/>
          </p:nvGrpSpPr>
          <p:grpSpPr bwMode="auto">
            <a:xfrm>
              <a:off x="1312" y="968"/>
              <a:ext cx="3248" cy="2122"/>
              <a:chOff x="1312" y="968"/>
              <a:chExt cx="3248" cy="2122"/>
            </a:xfrm>
          </p:grpSpPr>
          <p:pic>
            <p:nvPicPr>
              <p:cNvPr id="148486" name="Picture 12" descr="lengthtension">
                <a:extLst>
                  <a:ext uri="{FF2B5EF4-FFF2-40B4-BE49-F238E27FC236}">
                    <a16:creationId xmlns:a16="http://schemas.microsoft.com/office/drawing/2014/main" id="{08D593A1-5077-D34E-ADE1-E715BD33653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2" y="968"/>
                <a:ext cx="3136" cy="1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8487" name="Text Box 13">
                <a:extLst>
                  <a:ext uri="{FF2B5EF4-FFF2-40B4-BE49-F238E27FC236}">
                    <a16:creationId xmlns:a16="http://schemas.microsoft.com/office/drawing/2014/main" id="{AF90713D-4CD7-2F4F-B7B7-64FBA8DBD436}"/>
                  </a:ext>
                </a:extLst>
              </p:cNvPr>
              <p:cNvSpPr txBox="1">
                <a:spLocks noChangeArrowheads="1"/>
              </p:cNvSpPr>
              <p:nvPr/>
            </p:nvSpPr>
            <p:spPr bwMode="auto">
              <a:xfrm>
                <a:off x="2564" y="2925"/>
                <a:ext cx="1996"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en-US" sz="1100" dirty="0"/>
                  <a:t>https://www.files.slidingfilament.webnode.com</a:t>
                </a:r>
                <a:endParaRPr lang="en-US" altLang="en-US" sz="1800" dirty="0"/>
              </a:p>
            </p:txBody>
          </p:sp>
        </p:grpSp>
      </p:grpSp>
    </p:spTree>
  </p:cSld>
  <p:clrMapOvr>
    <a:masterClrMapping/>
  </p:clrMapOvr>
  <p:transition spd="med"/>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Slide Number Placeholder 5">
            <a:extLst>
              <a:ext uri="{FF2B5EF4-FFF2-40B4-BE49-F238E27FC236}">
                <a16:creationId xmlns:a16="http://schemas.microsoft.com/office/drawing/2014/main" id="{3700A334-7A00-1A48-AF3F-ED1FFC6F3E9C}"/>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0223DF1A-2FD6-C041-AFA5-31A54515EBFA}" type="slidenum">
              <a:rPr lang="en-US" altLang="en-US" sz="1400"/>
              <a:pPr>
                <a:spcBef>
                  <a:spcPct val="0"/>
                </a:spcBef>
                <a:buFontTx/>
                <a:buNone/>
              </a:pPr>
              <a:t>73</a:t>
            </a:fld>
            <a:endParaRPr lang="en-US" altLang="en-US" sz="1400" dirty="0"/>
          </a:p>
        </p:txBody>
      </p:sp>
      <p:grpSp>
        <p:nvGrpSpPr>
          <p:cNvPr id="152579" name="Group 57">
            <a:extLst>
              <a:ext uri="{FF2B5EF4-FFF2-40B4-BE49-F238E27FC236}">
                <a16:creationId xmlns:a16="http://schemas.microsoft.com/office/drawing/2014/main" id="{01419938-F1CE-C749-9788-83279E3CA34D}"/>
              </a:ext>
            </a:extLst>
          </p:cNvPr>
          <p:cNvGrpSpPr>
            <a:grpSpLocks/>
          </p:cNvGrpSpPr>
          <p:nvPr/>
        </p:nvGrpSpPr>
        <p:grpSpPr bwMode="auto">
          <a:xfrm>
            <a:off x="463550" y="446088"/>
            <a:ext cx="8229600" cy="5719762"/>
            <a:chOff x="292" y="281"/>
            <a:chExt cx="5184" cy="3603"/>
          </a:xfrm>
        </p:grpSpPr>
        <p:sp>
          <p:nvSpPr>
            <p:cNvPr id="152580" name="Rectangle 2">
              <a:extLst>
                <a:ext uri="{FF2B5EF4-FFF2-40B4-BE49-F238E27FC236}">
                  <a16:creationId xmlns:a16="http://schemas.microsoft.com/office/drawing/2014/main" id="{D4A9D585-E140-C041-A032-D8CB543655F6}"/>
                </a:ext>
              </a:extLst>
            </p:cNvPr>
            <p:cNvSpPr>
              <a:spLocks noChangeArrowheads="1"/>
            </p:cNvSpPr>
            <p:nvPr/>
          </p:nvSpPr>
          <p:spPr bwMode="auto">
            <a:xfrm>
              <a:off x="292"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Length-Tension Relationship </a:t>
              </a:r>
              <a:r>
                <a:rPr lang="en-US" altLang="en-US" sz="2200" dirty="0">
                  <a:solidFill>
                    <a:srgbClr val="333333"/>
                  </a:solidFill>
                </a:rPr>
                <a:t>(continued)</a:t>
              </a:r>
              <a:endParaRPr lang="en-US" altLang="en-US" sz="2800" dirty="0">
                <a:solidFill>
                  <a:schemeClr val="tx2"/>
                </a:solidFill>
              </a:endParaRPr>
            </a:p>
          </p:txBody>
        </p:sp>
        <p:sp>
          <p:nvSpPr>
            <p:cNvPr id="152581" name="Text Box 3">
              <a:extLst>
                <a:ext uri="{FF2B5EF4-FFF2-40B4-BE49-F238E27FC236}">
                  <a16:creationId xmlns:a16="http://schemas.microsoft.com/office/drawing/2014/main" id="{E3B764B1-5817-5A43-BF3F-5B218CCCB2F9}"/>
                </a:ext>
              </a:extLst>
            </p:cNvPr>
            <p:cNvSpPr txBox="1">
              <a:spLocks noChangeArrowheads="1"/>
            </p:cNvSpPr>
            <p:nvPr/>
          </p:nvSpPr>
          <p:spPr bwMode="auto">
            <a:xfrm>
              <a:off x="519" y="970"/>
              <a:ext cx="4461" cy="7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At less than the optimal length, relatively few myosin heads can attach to the myosin binding sites on actin to form crossbridges.</a:t>
              </a:r>
            </a:p>
            <a:p>
              <a:pPr eaLnBrk="1" hangingPunct="1">
                <a:lnSpc>
                  <a:spcPct val="85000"/>
                </a:lnSpc>
                <a:spcBef>
                  <a:spcPct val="0"/>
                </a:spcBef>
                <a:spcAft>
                  <a:spcPts val="900"/>
                </a:spcAft>
                <a:buSzPct val="80000"/>
              </a:pPr>
              <a:r>
                <a:rPr lang="en-US" altLang="en-US" sz="1800" dirty="0"/>
                <a:t>The amount of tension that is generated decreases compared to the optimal length.</a:t>
              </a:r>
            </a:p>
          </p:txBody>
        </p:sp>
        <p:grpSp>
          <p:nvGrpSpPr>
            <p:cNvPr id="152582" name="Group 56">
              <a:extLst>
                <a:ext uri="{FF2B5EF4-FFF2-40B4-BE49-F238E27FC236}">
                  <a16:creationId xmlns:a16="http://schemas.microsoft.com/office/drawing/2014/main" id="{13EAA0F1-1943-6C45-BE0A-7F9B00731E2D}"/>
                </a:ext>
              </a:extLst>
            </p:cNvPr>
            <p:cNvGrpSpPr>
              <a:grpSpLocks/>
            </p:cNvGrpSpPr>
            <p:nvPr/>
          </p:nvGrpSpPr>
          <p:grpSpPr bwMode="auto">
            <a:xfrm>
              <a:off x="582" y="3671"/>
              <a:ext cx="4601" cy="213"/>
              <a:chOff x="582" y="3671"/>
              <a:chExt cx="4601" cy="213"/>
            </a:xfrm>
          </p:grpSpPr>
          <p:grpSp>
            <p:nvGrpSpPr>
              <p:cNvPr id="152583" name="Group 35">
                <a:extLst>
                  <a:ext uri="{FF2B5EF4-FFF2-40B4-BE49-F238E27FC236}">
                    <a16:creationId xmlns:a16="http://schemas.microsoft.com/office/drawing/2014/main" id="{18F82FED-FBD7-E64B-85B8-29C688D72233}"/>
                  </a:ext>
                </a:extLst>
              </p:cNvPr>
              <p:cNvGrpSpPr>
                <a:grpSpLocks/>
              </p:cNvGrpSpPr>
              <p:nvPr/>
            </p:nvGrpSpPr>
            <p:grpSpPr bwMode="auto">
              <a:xfrm>
                <a:off x="582" y="3671"/>
                <a:ext cx="1990" cy="213"/>
                <a:chOff x="582" y="3671"/>
                <a:chExt cx="1990" cy="213"/>
              </a:xfrm>
            </p:grpSpPr>
            <p:sp>
              <p:nvSpPr>
                <p:cNvPr id="152594" name="Rectangle 36">
                  <a:extLst>
                    <a:ext uri="{FF2B5EF4-FFF2-40B4-BE49-F238E27FC236}">
                      <a16:creationId xmlns:a16="http://schemas.microsoft.com/office/drawing/2014/main" id="{8E6183B2-3E98-A748-9928-ACEF612A9150}"/>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52595" name="Rectangle 37">
                  <a:extLst>
                    <a:ext uri="{FF2B5EF4-FFF2-40B4-BE49-F238E27FC236}">
                      <a16:creationId xmlns:a16="http://schemas.microsoft.com/office/drawing/2014/main" id="{46EF0D26-8784-6449-8D72-1547FED3815E}"/>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52596" name="Rectangle 38">
                  <a:extLst>
                    <a:ext uri="{FF2B5EF4-FFF2-40B4-BE49-F238E27FC236}">
                      <a16:creationId xmlns:a16="http://schemas.microsoft.com/office/drawing/2014/main" id="{0F896F64-CB3B-E245-BDD4-9511C81B3748}"/>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52597" name="Text Box 39">
                  <a:extLst>
                    <a:ext uri="{FF2B5EF4-FFF2-40B4-BE49-F238E27FC236}">
                      <a16:creationId xmlns:a16="http://schemas.microsoft.com/office/drawing/2014/main" id="{4A608EF8-1E1E-1A48-9694-C9A8C0CD4501}"/>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305</a:t>
                  </a:r>
                  <a:endParaRPr lang="en-US" altLang="en-US" sz="1800" dirty="0">
                    <a:ea typeface="ＭＳ Ｐゴシック" panose="020B0600070205080204" pitchFamily="34" charset="-128"/>
                  </a:endParaRPr>
                </a:p>
              </p:txBody>
            </p:sp>
            <p:sp>
              <p:nvSpPr>
                <p:cNvPr id="152598" name="Text Box 40">
                  <a:extLst>
                    <a:ext uri="{FF2B5EF4-FFF2-40B4-BE49-F238E27FC236}">
                      <a16:creationId xmlns:a16="http://schemas.microsoft.com/office/drawing/2014/main" id="{C797C9EC-4ED5-4C43-B7C6-FCA1BD81F746}"/>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341</a:t>
                  </a:r>
                  <a:endParaRPr lang="en-US" altLang="en-US" sz="1800" dirty="0">
                    <a:ea typeface="ＭＳ Ｐゴシック" panose="020B0600070205080204" pitchFamily="34" charset="-128"/>
                  </a:endParaRPr>
                </a:p>
              </p:txBody>
            </p:sp>
            <p:sp>
              <p:nvSpPr>
                <p:cNvPr id="152599" name="Text Box 41">
                  <a:extLst>
                    <a:ext uri="{FF2B5EF4-FFF2-40B4-BE49-F238E27FC236}">
                      <a16:creationId xmlns:a16="http://schemas.microsoft.com/office/drawing/2014/main" id="{5ABDFD8D-187C-CD48-B57C-A3E9B857CA55}"/>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314</a:t>
                  </a:r>
                  <a:endParaRPr lang="en-US" altLang="en-US" sz="1800" dirty="0">
                    <a:ea typeface="ＭＳ Ｐゴシック" panose="020B0600070205080204" pitchFamily="34" charset="-128"/>
                  </a:endParaRPr>
                </a:p>
              </p:txBody>
            </p:sp>
          </p:grpSp>
          <p:grpSp>
            <p:nvGrpSpPr>
              <p:cNvPr id="152584" name="Group 46">
                <a:extLst>
                  <a:ext uri="{FF2B5EF4-FFF2-40B4-BE49-F238E27FC236}">
                    <a16:creationId xmlns:a16="http://schemas.microsoft.com/office/drawing/2014/main" id="{FB410722-DBB8-A04B-B631-84A9401923D6}"/>
                  </a:ext>
                </a:extLst>
              </p:cNvPr>
              <p:cNvGrpSpPr>
                <a:grpSpLocks/>
              </p:cNvGrpSpPr>
              <p:nvPr/>
            </p:nvGrpSpPr>
            <p:grpSpPr bwMode="auto">
              <a:xfrm>
                <a:off x="2846" y="3671"/>
                <a:ext cx="2337" cy="213"/>
                <a:chOff x="2846" y="3671"/>
                <a:chExt cx="2337" cy="213"/>
              </a:xfrm>
            </p:grpSpPr>
            <p:grpSp>
              <p:nvGrpSpPr>
                <p:cNvPr id="152585" name="Group 47">
                  <a:extLst>
                    <a:ext uri="{FF2B5EF4-FFF2-40B4-BE49-F238E27FC236}">
                      <a16:creationId xmlns:a16="http://schemas.microsoft.com/office/drawing/2014/main" id="{D129496C-4D31-EE49-BF5D-AA8C440D9767}"/>
                    </a:ext>
                  </a:extLst>
                </p:cNvPr>
                <p:cNvGrpSpPr>
                  <a:grpSpLocks/>
                </p:cNvGrpSpPr>
                <p:nvPr/>
              </p:nvGrpSpPr>
              <p:grpSpPr bwMode="auto">
                <a:xfrm>
                  <a:off x="2846" y="3671"/>
                  <a:ext cx="731" cy="213"/>
                  <a:chOff x="2846" y="3671"/>
                  <a:chExt cx="731" cy="213"/>
                </a:xfrm>
              </p:grpSpPr>
              <p:sp>
                <p:nvSpPr>
                  <p:cNvPr id="152592" name="Rectangle 48">
                    <a:extLst>
                      <a:ext uri="{FF2B5EF4-FFF2-40B4-BE49-F238E27FC236}">
                        <a16:creationId xmlns:a16="http://schemas.microsoft.com/office/drawing/2014/main" id="{6EE1E7B4-1B9A-1846-B22E-AA17FAE215EC}"/>
                      </a:ext>
                    </a:extLst>
                  </p:cNvPr>
                  <p:cNvSpPr>
                    <a:spLocks noChangeArrowheads="1"/>
                  </p:cNvSpPr>
                  <p:nvPr/>
                </p:nvSpPr>
                <p:spPr bwMode="auto">
                  <a:xfrm>
                    <a:off x="2846" y="3671"/>
                    <a:ext cx="731" cy="213"/>
                  </a:xfrm>
                  <a:prstGeom prst="rect">
                    <a:avLst/>
                  </a:prstGeom>
                  <a:solidFill>
                    <a:schemeClr val="bg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52593" name="Text Box 49">
                    <a:extLst>
                      <a:ext uri="{FF2B5EF4-FFF2-40B4-BE49-F238E27FC236}">
                        <a16:creationId xmlns:a16="http://schemas.microsoft.com/office/drawing/2014/main" id="{658AEDFA-F1E1-FD48-BC7B-CD24DA2ED35A}"/>
                      </a:ext>
                    </a:extLst>
                  </p:cNvPr>
                  <p:cNvSpPr txBox="1">
                    <a:spLocks noChangeArrowheads="1"/>
                  </p:cNvSpPr>
                  <p:nvPr/>
                </p:nvSpPr>
                <p:spPr bwMode="auto">
                  <a:xfrm>
                    <a:off x="2892" y="3687"/>
                    <a:ext cx="642" cy="18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Figure 10.8</a:t>
                    </a:r>
                  </a:p>
                </p:txBody>
              </p:sp>
            </p:grpSp>
            <p:grpSp>
              <p:nvGrpSpPr>
                <p:cNvPr id="152586" name="Group 50">
                  <a:extLst>
                    <a:ext uri="{FF2B5EF4-FFF2-40B4-BE49-F238E27FC236}">
                      <a16:creationId xmlns:a16="http://schemas.microsoft.com/office/drawing/2014/main" id="{AA061907-8427-1B43-8A96-B335D6DFEA83}"/>
                    </a:ext>
                  </a:extLst>
                </p:cNvPr>
                <p:cNvGrpSpPr>
                  <a:grpSpLocks/>
                </p:cNvGrpSpPr>
                <p:nvPr/>
              </p:nvGrpSpPr>
              <p:grpSpPr bwMode="auto">
                <a:xfrm>
                  <a:off x="3649" y="3671"/>
                  <a:ext cx="731" cy="213"/>
                  <a:chOff x="3649" y="3671"/>
                  <a:chExt cx="731" cy="213"/>
                </a:xfrm>
              </p:grpSpPr>
              <p:sp>
                <p:nvSpPr>
                  <p:cNvPr id="152590" name="Rectangle 51">
                    <a:extLst>
                      <a:ext uri="{FF2B5EF4-FFF2-40B4-BE49-F238E27FC236}">
                        <a16:creationId xmlns:a16="http://schemas.microsoft.com/office/drawing/2014/main" id="{9368B5F9-6150-E943-84A4-C1314BE798CB}"/>
                      </a:ext>
                    </a:extLst>
                  </p:cNvPr>
                  <p:cNvSpPr>
                    <a:spLocks noChangeArrowheads="1"/>
                  </p:cNvSpPr>
                  <p:nvPr/>
                </p:nvSpPr>
                <p:spPr bwMode="auto">
                  <a:xfrm>
                    <a:off x="3649" y="3671"/>
                    <a:ext cx="731"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52591" name="Text Box 52">
                    <a:extLst>
                      <a:ext uri="{FF2B5EF4-FFF2-40B4-BE49-F238E27FC236}">
                        <a16:creationId xmlns:a16="http://schemas.microsoft.com/office/drawing/2014/main" id="{5F0AA058-3AC6-8E42-83CE-4213BF6BDF2F}"/>
                      </a:ext>
                    </a:extLst>
                  </p:cNvPr>
                  <p:cNvSpPr txBox="1">
                    <a:spLocks noChangeArrowheads="1"/>
                  </p:cNvSpPr>
                  <p:nvPr/>
                </p:nvSpPr>
                <p:spPr bwMode="auto">
                  <a:xfrm>
                    <a:off x="3695" y="3687"/>
                    <a:ext cx="642" cy="183"/>
                  </a:xfrm>
                  <a:prstGeom prst="rect">
                    <a:avLst/>
                  </a:prstGeom>
                  <a:solidFill>
                    <a:srgbClr val="CC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Figure 10.8</a:t>
                    </a:r>
                  </a:p>
                </p:txBody>
              </p:sp>
            </p:grpSp>
            <p:grpSp>
              <p:nvGrpSpPr>
                <p:cNvPr id="152587" name="Group 53">
                  <a:extLst>
                    <a:ext uri="{FF2B5EF4-FFF2-40B4-BE49-F238E27FC236}">
                      <a16:creationId xmlns:a16="http://schemas.microsoft.com/office/drawing/2014/main" id="{250888BC-6F44-1449-9C43-19FB164AA844}"/>
                    </a:ext>
                  </a:extLst>
                </p:cNvPr>
                <p:cNvGrpSpPr>
                  <a:grpSpLocks/>
                </p:cNvGrpSpPr>
                <p:nvPr/>
              </p:nvGrpSpPr>
              <p:grpSpPr bwMode="auto">
                <a:xfrm>
                  <a:off x="4452" y="3671"/>
                  <a:ext cx="731" cy="213"/>
                  <a:chOff x="4452" y="3671"/>
                  <a:chExt cx="731" cy="213"/>
                </a:xfrm>
              </p:grpSpPr>
              <p:sp>
                <p:nvSpPr>
                  <p:cNvPr id="152588" name="Rectangle 54">
                    <a:extLst>
                      <a:ext uri="{FF2B5EF4-FFF2-40B4-BE49-F238E27FC236}">
                        <a16:creationId xmlns:a16="http://schemas.microsoft.com/office/drawing/2014/main" id="{6AB8901E-0BEF-C34E-B22D-7A543276D934}"/>
                      </a:ext>
                    </a:extLst>
                  </p:cNvPr>
                  <p:cNvSpPr>
                    <a:spLocks noChangeArrowheads="1"/>
                  </p:cNvSpPr>
                  <p:nvPr/>
                </p:nvSpPr>
                <p:spPr bwMode="auto">
                  <a:xfrm>
                    <a:off x="4452" y="3671"/>
                    <a:ext cx="731"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52589" name="Text Box 55">
                    <a:extLst>
                      <a:ext uri="{FF2B5EF4-FFF2-40B4-BE49-F238E27FC236}">
                        <a16:creationId xmlns:a16="http://schemas.microsoft.com/office/drawing/2014/main" id="{2602184D-6B84-2B49-AC44-1512A5A6FEE0}"/>
                      </a:ext>
                    </a:extLst>
                  </p:cNvPr>
                  <p:cNvSpPr txBox="1">
                    <a:spLocks noChangeArrowheads="1"/>
                  </p:cNvSpPr>
                  <p:nvPr/>
                </p:nvSpPr>
                <p:spPr bwMode="auto">
                  <a:xfrm>
                    <a:off x="4502" y="3687"/>
                    <a:ext cx="642" cy="183"/>
                  </a:xfrm>
                  <a:prstGeom prst="rect">
                    <a:avLst/>
                  </a:prstGeom>
                  <a:solidFill>
                    <a:srgbClr val="FF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Figure 10.9</a:t>
                    </a:r>
                  </a:p>
                </p:txBody>
              </p:sp>
            </p:grpSp>
          </p:grpSp>
        </p:grpSp>
      </p:grpSp>
    </p:spTree>
  </p:cSld>
  <p:clrMapOvr>
    <a:masterClrMapping/>
  </p:clrMapOvr>
  <p:transition spd="med"/>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Slide Number Placeholder 5">
            <a:extLst>
              <a:ext uri="{FF2B5EF4-FFF2-40B4-BE49-F238E27FC236}">
                <a16:creationId xmlns:a16="http://schemas.microsoft.com/office/drawing/2014/main" id="{B0B5C1D5-2273-614B-95FB-8909788B60E3}"/>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6FE9024D-5801-E34A-B893-9B51FB44EB1A}" type="slidenum">
              <a:rPr lang="en-US" altLang="en-US" sz="1400"/>
              <a:pPr>
                <a:spcBef>
                  <a:spcPct val="0"/>
                </a:spcBef>
                <a:buFontTx/>
                <a:buNone/>
              </a:pPr>
              <a:t>74</a:t>
            </a:fld>
            <a:endParaRPr lang="en-US" altLang="en-US" sz="1400" dirty="0"/>
          </a:p>
        </p:txBody>
      </p:sp>
      <p:grpSp>
        <p:nvGrpSpPr>
          <p:cNvPr id="150531" name="Group 48">
            <a:extLst>
              <a:ext uri="{FF2B5EF4-FFF2-40B4-BE49-F238E27FC236}">
                <a16:creationId xmlns:a16="http://schemas.microsoft.com/office/drawing/2014/main" id="{C9CC4086-DE8F-D043-9DF7-106E73C53447}"/>
              </a:ext>
            </a:extLst>
          </p:cNvPr>
          <p:cNvGrpSpPr>
            <a:grpSpLocks/>
          </p:cNvGrpSpPr>
          <p:nvPr/>
        </p:nvGrpSpPr>
        <p:grpSpPr bwMode="auto">
          <a:xfrm>
            <a:off x="463550" y="446088"/>
            <a:ext cx="8229600" cy="5719762"/>
            <a:chOff x="292" y="281"/>
            <a:chExt cx="5184" cy="3603"/>
          </a:xfrm>
        </p:grpSpPr>
        <p:sp>
          <p:nvSpPr>
            <p:cNvPr id="150532" name="Rectangle 3">
              <a:extLst>
                <a:ext uri="{FF2B5EF4-FFF2-40B4-BE49-F238E27FC236}">
                  <a16:creationId xmlns:a16="http://schemas.microsoft.com/office/drawing/2014/main" id="{1C5F067A-1E47-D04A-9C2D-025F8FF1D7EC}"/>
                </a:ext>
              </a:extLst>
            </p:cNvPr>
            <p:cNvSpPr>
              <a:spLocks noChangeArrowheads="1"/>
            </p:cNvSpPr>
            <p:nvPr/>
          </p:nvSpPr>
          <p:spPr bwMode="auto">
            <a:xfrm>
              <a:off x="292"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Length-Tension Relationship </a:t>
              </a:r>
              <a:r>
                <a:rPr lang="en-US" altLang="en-US" sz="2200" dirty="0">
                  <a:solidFill>
                    <a:srgbClr val="333333"/>
                  </a:solidFill>
                </a:rPr>
                <a:t>(continued)</a:t>
              </a:r>
              <a:endParaRPr lang="en-US" altLang="en-US" sz="2800" dirty="0">
                <a:solidFill>
                  <a:schemeClr val="tx2"/>
                </a:solidFill>
              </a:endParaRPr>
            </a:p>
          </p:txBody>
        </p:sp>
        <p:sp>
          <p:nvSpPr>
            <p:cNvPr id="150533" name="Text Box 5">
              <a:extLst>
                <a:ext uri="{FF2B5EF4-FFF2-40B4-BE49-F238E27FC236}">
                  <a16:creationId xmlns:a16="http://schemas.microsoft.com/office/drawing/2014/main" id="{54F4F622-DE21-9B47-AE9A-55889BD93456}"/>
                </a:ext>
              </a:extLst>
            </p:cNvPr>
            <p:cNvSpPr txBox="1">
              <a:spLocks noChangeArrowheads="1"/>
            </p:cNvSpPr>
            <p:nvPr/>
          </p:nvSpPr>
          <p:spPr bwMode="auto">
            <a:xfrm>
              <a:off x="519" y="970"/>
              <a:ext cx="4672" cy="13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The zone of overlap decreases when the sarcomeres are stretched beyond their optimal length. </a:t>
              </a:r>
            </a:p>
            <a:p>
              <a:pPr eaLnBrk="1" hangingPunct="1">
                <a:lnSpc>
                  <a:spcPct val="85000"/>
                </a:lnSpc>
                <a:spcBef>
                  <a:spcPct val="0"/>
                </a:spcBef>
                <a:spcAft>
                  <a:spcPts val="900"/>
                </a:spcAft>
                <a:buSzPct val="80000"/>
              </a:pPr>
              <a:r>
                <a:rPr lang="en-US" altLang="en-US" sz="1800" dirty="0"/>
                <a:t>At 170 percent of optimal length, no overlap exists between the thin and thick filaments.</a:t>
              </a:r>
            </a:p>
            <a:p>
              <a:pPr eaLnBrk="1" hangingPunct="1">
                <a:lnSpc>
                  <a:spcPct val="85000"/>
                </a:lnSpc>
                <a:spcBef>
                  <a:spcPct val="0"/>
                </a:spcBef>
                <a:spcAft>
                  <a:spcPts val="900"/>
                </a:spcAft>
                <a:buSzPct val="80000"/>
              </a:pPr>
              <a:r>
                <a:rPr lang="en-US" altLang="en-US" sz="1800" dirty="0"/>
                <a:t>The myosin heads cannot bind to actin to form crossbridges, and the muscle fiber cannot contract.</a:t>
              </a:r>
            </a:p>
            <a:p>
              <a:pPr eaLnBrk="1" hangingPunct="1">
                <a:lnSpc>
                  <a:spcPct val="85000"/>
                </a:lnSpc>
                <a:spcBef>
                  <a:spcPct val="0"/>
                </a:spcBef>
                <a:spcAft>
                  <a:spcPct val="50000"/>
                </a:spcAft>
                <a:buSzPct val="80000"/>
              </a:pPr>
              <a:r>
                <a:rPr lang="en-US" altLang="en-US" sz="1800" dirty="0"/>
                <a:t>Muscle tension is not generated.</a:t>
              </a:r>
            </a:p>
          </p:txBody>
        </p:sp>
        <p:grpSp>
          <p:nvGrpSpPr>
            <p:cNvPr id="150534" name="Group 47">
              <a:extLst>
                <a:ext uri="{FF2B5EF4-FFF2-40B4-BE49-F238E27FC236}">
                  <a16:creationId xmlns:a16="http://schemas.microsoft.com/office/drawing/2014/main" id="{924BCDE1-6C46-0D40-859E-622CF985E8CD}"/>
                </a:ext>
              </a:extLst>
            </p:cNvPr>
            <p:cNvGrpSpPr>
              <a:grpSpLocks/>
            </p:cNvGrpSpPr>
            <p:nvPr/>
          </p:nvGrpSpPr>
          <p:grpSpPr bwMode="auto">
            <a:xfrm>
              <a:off x="582" y="3671"/>
              <a:ext cx="4601" cy="213"/>
              <a:chOff x="582" y="3671"/>
              <a:chExt cx="4601" cy="213"/>
            </a:xfrm>
          </p:grpSpPr>
          <p:grpSp>
            <p:nvGrpSpPr>
              <p:cNvPr id="150535" name="Group 26">
                <a:extLst>
                  <a:ext uri="{FF2B5EF4-FFF2-40B4-BE49-F238E27FC236}">
                    <a16:creationId xmlns:a16="http://schemas.microsoft.com/office/drawing/2014/main" id="{E7DE9495-BAC2-0045-A336-015D08D6220D}"/>
                  </a:ext>
                </a:extLst>
              </p:cNvPr>
              <p:cNvGrpSpPr>
                <a:grpSpLocks/>
              </p:cNvGrpSpPr>
              <p:nvPr/>
            </p:nvGrpSpPr>
            <p:grpSpPr bwMode="auto">
              <a:xfrm>
                <a:off x="582" y="3671"/>
                <a:ext cx="1990" cy="213"/>
                <a:chOff x="582" y="3671"/>
                <a:chExt cx="1990" cy="213"/>
              </a:xfrm>
            </p:grpSpPr>
            <p:sp>
              <p:nvSpPr>
                <p:cNvPr id="150546" name="Rectangle 27">
                  <a:extLst>
                    <a:ext uri="{FF2B5EF4-FFF2-40B4-BE49-F238E27FC236}">
                      <a16:creationId xmlns:a16="http://schemas.microsoft.com/office/drawing/2014/main" id="{0331BD43-D2A7-2243-8A81-07A6666013A0}"/>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50547" name="Rectangle 28">
                  <a:extLst>
                    <a:ext uri="{FF2B5EF4-FFF2-40B4-BE49-F238E27FC236}">
                      <a16:creationId xmlns:a16="http://schemas.microsoft.com/office/drawing/2014/main" id="{11515196-D9F5-8748-923D-7B5FFB5AFF19}"/>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50548" name="Rectangle 29">
                  <a:extLst>
                    <a:ext uri="{FF2B5EF4-FFF2-40B4-BE49-F238E27FC236}">
                      <a16:creationId xmlns:a16="http://schemas.microsoft.com/office/drawing/2014/main" id="{FD428369-35E5-D54C-AB39-F0348B55124E}"/>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50549" name="Text Box 30">
                  <a:extLst>
                    <a:ext uri="{FF2B5EF4-FFF2-40B4-BE49-F238E27FC236}">
                      <a16:creationId xmlns:a16="http://schemas.microsoft.com/office/drawing/2014/main" id="{0376F1E1-7864-654A-AB6C-FBA852FBB1B0}"/>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305</a:t>
                  </a:r>
                  <a:endParaRPr lang="en-US" altLang="en-US" sz="1800" dirty="0">
                    <a:ea typeface="ＭＳ Ｐゴシック" panose="020B0600070205080204" pitchFamily="34" charset="-128"/>
                  </a:endParaRPr>
                </a:p>
              </p:txBody>
            </p:sp>
            <p:sp>
              <p:nvSpPr>
                <p:cNvPr id="150550" name="Text Box 31">
                  <a:extLst>
                    <a:ext uri="{FF2B5EF4-FFF2-40B4-BE49-F238E27FC236}">
                      <a16:creationId xmlns:a16="http://schemas.microsoft.com/office/drawing/2014/main" id="{6DD33644-9C5C-7740-9D59-739A2466CB53}"/>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341</a:t>
                  </a:r>
                  <a:endParaRPr lang="en-US" altLang="en-US" sz="1800" dirty="0">
                    <a:ea typeface="ＭＳ Ｐゴシック" panose="020B0600070205080204" pitchFamily="34" charset="-128"/>
                  </a:endParaRPr>
                </a:p>
              </p:txBody>
            </p:sp>
            <p:sp>
              <p:nvSpPr>
                <p:cNvPr id="150551" name="Text Box 32">
                  <a:extLst>
                    <a:ext uri="{FF2B5EF4-FFF2-40B4-BE49-F238E27FC236}">
                      <a16:creationId xmlns:a16="http://schemas.microsoft.com/office/drawing/2014/main" id="{CB1CC8FD-9D4E-654C-ACDE-7A1ACA4E4C52}"/>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314</a:t>
                  </a:r>
                  <a:endParaRPr lang="en-US" altLang="en-US" sz="1800" dirty="0">
                    <a:ea typeface="ＭＳ Ｐゴシック" panose="020B0600070205080204" pitchFamily="34" charset="-128"/>
                  </a:endParaRPr>
                </a:p>
              </p:txBody>
            </p:sp>
          </p:grpSp>
          <p:grpSp>
            <p:nvGrpSpPr>
              <p:cNvPr id="150536" name="Group 37">
                <a:extLst>
                  <a:ext uri="{FF2B5EF4-FFF2-40B4-BE49-F238E27FC236}">
                    <a16:creationId xmlns:a16="http://schemas.microsoft.com/office/drawing/2014/main" id="{C540C05B-D233-084D-905C-48536B443CFC}"/>
                  </a:ext>
                </a:extLst>
              </p:cNvPr>
              <p:cNvGrpSpPr>
                <a:grpSpLocks/>
              </p:cNvGrpSpPr>
              <p:nvPr/>
            </p:nvGrpSpPr>
            <p:grpSpPr bwMode="auto">
              <a:xfrm>
                <a:off x="2846" y="3671"/>
                <a:ext cx="2337" cy="213"/>
                <a:chOff x="2846" y="3671"/>
                <a:chExt cx="2337" cy="213"/>
              </a:xfrm>
            </p:grpSpPr>
            <p:grpSp>
              <p:nvGrpSpPr>
                <p:cNvPr id="150537" name="Group 38">
                  <a:extLst>
                    <a:ext uri="{FF2B5EF4-FFF2-40B4-BE49-F238E27FC236}">
                      <a16:creationId xmlns:a16="http://schemas.microsoft.com/office/drawing/2014/main" id="{6D26E5EA-F1A9-0C45-9CDC-C7292A14A349}"/>
                    </a:ext>
                  </a:extLst>
                </p:cNvPr>
                <p:cNvGrpSpPr>
                  <a:grpSpLocks/>
                </p:cNvGrpSpPr>
                <p:nvPr/>
              </p:nvGrpSpPr>
              <p:grpSpPr bwMode="auto">
                <a:xfrm>
                  <a:off x="2846" y="3671"/>
                  <a:ext cx="731" cy="213"/>
                  <a:chOff x="2846" y="3671"/>
                  <a:chExt cx="731" cy="213"/>
                </a:xfrm>
              </p:grpSpPr>
              <p:sp>
                <p:nvSpPr>
                  <p:cNvPr id="150544" name="Rectangle 39">
                    <a:extLst>
                      <a:ext uri="{FF2B5EF4-FFF2-40B4-BE49-F238E27FC236}">
                        <a16:creationId xmlns:a16="http://schemas.microsoft.com/office/drawing/2014/main" id="{DCC614B0-BCFF-764F-8AA6-8053915E4501}"/>
                      </a:ext>
                    </a:extLst>
                  </p:cNvPr>
                  <p:cNvSpPr>
                    <a:spLocks noChangeArrowheads="1"/>
                  </p:cNvSpPr>
                  <p:nvPr/>
                </p:nvSpPr>
                <p:spPr bwMode="auto">
                  <a:xfrm>
                    <a:off x="2846" y="3671"/>
                    <a:ext cx="731" cy="213"/>
                  </a:xfrm>
                  <a:prstGeom prst="rect">
                    <a:avLst/>
                  </a:prstGeom>
                  <a:solidFill>
                    <a:schemeClr val="bg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50545" name="Text Box 40">
                    <a:extLst>
                      <a:ext uri="{FF2B5EF4-FFF2-40B4-BE49-F238E27FC236}">
                        <a16:creationId xmlns:a16="http://schemas.microsoft.com/office/drawing/2014/main" id="{08476C8A-7C2F-6847-ABC5-DBCC2A85735F}"/>
                      </a:ext>
                    </a:extLst>
                  </p:cNvPr>
                  <p:cNvSpPr txBox="1">
                    <a:spLocks noChangeArrowheads="1"/>
                  </p:cNvSpPr>
                  <p:nvPr/>
                </p:nvSpPr>
                <p:spPr bwMode="auto">
                  <a:xfrm>
                    <a:off x="2892" y="3687"/>
                    <a:ext cx="642" cy="18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Figure 10.8</a:t>
                    </a:r>
                  </a:p>
                </p:txBody>
              </p:sp>
            </p:grpSp>
            <p:grpSp>
              <p:nvGrpSpPr>
                <p:cNvPr id="150538" name="Group 41">
                  <a:extLst>
                    <a:ext uri="{FF2B5EF4-FFF2-40B4-BE49-F238E27FC236}">
                      <a16:creationId xmlns:a16="http://schemas.microsoft.com/office/drawing/2014/main" id="{C233A13B-D594-5A45-83E1-1E566A47B150}"/>
                    </a:ext>
                  </a:extLst>
                </p:cNvPr>
                <p:cNvGrpSpPr>
                  <a:grpSpLocks/>
                </p:cNvGrpSpPr>
                <p:nvPr/>
              </p:nvGrpSpPr>
              <p:grpSpPr bwMode="auto">
                <a:xfrm>
                  <a:off x="3649" y="3671"/>
                  <a:ext cx="731" cy="213"/>
                  <a:chOff x="3649" y="3671"/>
                  <a:chExt cx="731" cy="213"/>
                </a:xfrm>
              </p:grpSpPr>
              <p:sp>
                <p:nvSpPr>
                  <p:cNvPr id="150542" name="Rectangle 42">
                    <a:extLst>
                      <a:ext uri="{FF2B5EF4-FFF2-40B4-BE49-F238E27FC236}">
                        <a16:creationId xmlns:a16="http://schemas.microsoft.com/office/drawing/2014/main" id="{9D89D71F-31AC-4846-8674-D45B8B8A098C}"/>
                      </a:ext>
                    </a:extLst>
                  </p:cNvPr>
                  <p:cNvSpPr>
                    <a:spLocks noChangeArrowheads="1"/>
                  </p:cNvSpPr>
                  <p:nvPr/>
                </p:nvSpPr>
                <p:spPr bwMode="auto">
                  <a:xfrm>
                    <a:off x="3649" y="3671"/>
                    <a:ext cx="731"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50543" name="Text Box 43">
                    <a:extLst>
                      <a:ext uri="{FF2B5EF4-FFF2-40B4-BE49-F238E27FC236}">
                        <a16:creationId xmlns:a16="http://schemas.microsoft.com/office/drawing/2014/main" id="{17D1F54C-8394-124F-9B46-1F646963019F}"/>
                      </a:ext>
                    </a:extLst>
                  </p:cNvPr>
                  <p:cNvSpPr txBox="1">
                    <a:spLocks noChangeArrowheads="1"/>
                  </p:cNvSpPr>
                  <p:nvPr/>
                </p:nvSpPr>
                <p:spPr bwMode="auto">
                  <a:xfrm>
                    <a:off x="3695" y="3687"/>
                    <a:ext cx="642" cy="183"/>
                  </a:xfrm>
                  <a:prstGeom prst="rect">
                    <a:avLst/>
                  </a:prstGeom>
                  <a:solidFill>
                    <a:srgbClr val="CC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Figure 10.8</a:t>
                    </a:r>
                  </a:p>
                </p:txBody>
              </p:sp>
            </p:grpSp>
            <p:grpSp>
              <p:nvGrpSpPr>
                <p:cNvPr id="150539" name="Group 44">
                  <a:extLst>
                    <a:ext uri="{FF2B5EF4-FFF2-40B4-BE49-F238E27FC236}">
                      <a16:creationId xmlns:a16="http://schemas.microsoft.com/office/drawing/2014/main" id="{7E2A6790-A821-D34E-AC57-5EF59D0A3B1D}"/>
                    </a:ext>
                  </a:extLst>
                </p:cNvPr>
                <p:cNvGrpSpPr>
                  <a:grpSpLocks/>
                </p:cNvGrpSpPr>
                <p:nvPr/>
              </p:nvGrpSpPr>
              <p:grpSpPr bwMode="auto">
                <a:xfrm>
                  <a:off x="4452" y="3671"/>
                  <a:ext cx="731" cy="213"/>
                  <a:chOff x="4452" y="3671"/>
                  <a:chExt cx="731" cy="213"/>
                </a:xfrm>
              </p:grpSpPr>
              <p:sp>
                <p:nvSpPr>
                  <p:cNvPr id="150540" name="Rectangle 45">
                    <a:extLst>
                      <a:ext uri="{FF2B5EF4-FFF2-40B4-BE49-F238E27FC236}">
                        <a16:creationId xmlns:a16="http://schemas.microsoft.com/office/drawing/2014/main" id="{3FD8F402-58EA-0B41-B785-A8C834E03B74}"/>
                      </a:ext>
                    </a:extLst>
                  </p:cNvPr>
                  <p:cNvSpPr>
                    <a:spLocks noChangeArrowheads="1"/>
                  </p:cNvSpPr>
                  <p:nvPr/>
                </p:nvSpPr>
                <p:spPr bwMode="auto">
                  <a:xfrm>
                    <a:off x="4452" y="3671"/>
                    <a:ext cx="731"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50541" name="Text Box 46">
                    <a:extLst>
                      <a:ext uri="{FF2B5EF4-FFF2-40B4-BE49-F238E27FC236}">
                        <a16:creationId xmlns:a16="http://schemas.microsoft.com/office/drawing/2014/main" id="{85157E79-C168-A64C-88A2-2411D0CE03A5}"/>
                      </a:ext>
                    </a:extLst>
                  </p:cNvPr>
                  <p:cNvSpPr txBox="1">
                    <a:spLocks noChangeArrowheads="1"/>
                  </p:cNvSpPr>
                  <p:nvPr/>
                </p:nvSpPr>
                <p:spPr bwMode="auto">
                  <a:xfrm>
                    <a:off x="4502" y="3687"/>
                    <a:ext cx="642" cy="183"/>
                  </a:xfrm>
                  <a:prstGeom prst="rect">
                    <a:avLst/>
                  </a:prstGeom>
                  <a:solidFill>
                    <a:srgbClr val="FF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Figure 10.9</a:t>
                    </a:r>
                  </a:p>
                </p:txBody>
              </p:sp>
            </p:grpSp>
          </p:grpSp>
        </p:grpSp>
      </p:grpSp>
    </p:spTree>
  </p:cSld>
  <p:clrMapOvr>
    <a:masterClrMapping/>
  </p:clrMapOvr>
  <p:transition spd="med"/>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Slide Number Placeholder 5">
            <a:extLst>
              <a:ext uri="{FF2B5EF4-FFF2-40B4-BE49-F238E27FC236}">
                <a16:creationId xmlns:a16="http://schemas.microsoft.com/office/drawing/2014/main" id="{3DC5FFD8-7CDA-CB41-8C98-80BA1C634611}"/>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D37D1460-6FFC-B44C-A05C-3D2C6EF299AD}" type="slidenum">
              <a:rPr lang="en-US" altLang="en-US" sz="1400"/>
              <a:pPr>
                <a:spcBef>
                  <a:spcPct val="0"/>
                </a:spcBef>
                <a:buFontTx/>
                <a:buNone/>
              </a:pPr>
              <a:t>75</a:t>
            </a:fld>
            <a:endParaRPr lang="en-US" altLang="en-US" sz="1400" dirty="0"/>
          </a:p>
        </p:txBody>
      </p:sp>
      <p:sp>
        <p:nvSpPr>
          <p:cNvPr id="154627" name="Rectangle 2">
            <a:extLst>
              <a:ext uri="{FF2B5EF4-FFF2-40B4-BE49-F238E27FC236}">
                <a16:creationId xmlns:a16="http://schemas.microsoft.com/office/drawing/2014/main" id="{2C9EE0A6-8122-A44F-B5E2-AC1E0963CB53}"/>
              </a:ext>
            </a:extLst>
          </p:cNvPr>
          <p:cNvSpPr>
            <a:spLocks noGrp="1" noChangeArrowheads="1"/>
          </p:cNvSpPr>
          <p:nvPr>
            <p:ph type="body" idx="1"/>
          </p:nvPr>
        </p:nvSpPr>
        <p:spPr>
          <a:xfrm>
            <a:off x="882650" y="882650"/>
            <a:ext cx="7394575" cy="4525963"/>
          </a:xfrm>
        </p:spPr>
        <p:txBody>
          <a:bodyPr/>
          <a:lstStyle/>
          <a:p>
            <a:pPr marL="0" indent="0" eaLnBrk="1" hangingPunct="1"/>
            <a:endParaRPr lang="en-US" altLang="en-US" dirty="0"/>
          </a:p>
          <a:p>
            <a:pPr marL="0" indent="0" eaLnBrk="1" hangingPunct="1"/>
            <a:endParaRPr lang="en-US" altLang="en-US" dirty="0"/>
          </a:p>
          <a:p>
            <a:pPr marL="0" indent="0" algn="ctr" eaLnBrk="1" hangingPunct="1">
              <a:lnSpc>
                <a:spcPct val="85000"/>
              </a:lnSpc>
              <a:buFontTx/>
              <a:buNone/>
            </a:pPr>
            <a:r>
              <a:rPr lang="en-US" altLang="en-US" sz="2800" dirty="0">
                <a:solidFill>
                  <a:srgbClr val="333333"/>
                </a:solidFill>
              </a:rPr>
              <a:t>Muscle Metabolism</a:t>
            </a:r>
            <a:endParaRPr lang="en-US" altLang="en-US" sz="2000" dirty="0"/>
          </a:p>
        </p:txBody>
      </p:sp>
    </p:spTree>
  </p:cSld>
  <p:clrMapOvr>
    <a:masterClrMapping/>
  </p:clrMapOvr>
  <p:transition spd="med"/>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Slide Number Placeholder 5">
            <a:extLst>
              <a:ext uri="{FF2B5EF4-FFF2-40B4-BE49-F238E27FC236}">
                <a16:creationId xmlns:a16="http://schemas.microsoft.com/office/drawing/2014/main" id="{06226570-6D2B-8B42-BC2B-4179570A887E}"/>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1CC3629B-DD6F-3B42-9058-CA78FA2D4604}" type="slidenum">
              <a:rPr lang="en-US" altLang="en-US" sz="1400"/>
              <a:pPr>
                <a:spcBef>
                  <a:spcPct val="0"/>
                </a:spcBef>
                <a:buFontTx/>
                <a:buNone/>
              </a:pPr>
              <a:t>76</a:t>
            </a:fld>
            <a:endParaRPr lang="en-US" altLang="en-US" sz="1400" dirty="0"/>
          </a:p>
        </p:txBody>
      </p:sp>
      <p:grpSp>
        <p:nvGrpSpPr>
          <p:cNvPr id="156696" name="Group 24">
            <a:extLst>
              <a:ext uri="{FF2B5EF4-FFF2-40B4-BE49-F238E27FC236}">
                <a16:creationId xmlns:a16="http://schemas.microsoft.com/office/drawing/2014/main" id="{2D8B0227-082C-154C-8F67-0BD93B3BE7F1}"/>
              </a:ext>
            </a:extLst>
          </p:cNvPr>
          <p:cNvGrpSpPr>
            <a:grpSpLocks/>
          </p:cNvGrpSpPr>
          <p:nvPr/>
        </p:nvGrpSpPr>
        <p:grpSpPr bwMode="auto">
          <a:xfrm>
            <a:off x="463550" y="446088"/>
            <a:ext cx="8229600" cy="5719762"/>
            <a:chOff x="292" y="281"/>
            <a:chExt cx="5184" cy="3603"/>
          </a:xfrm>
        </p:grpSpPr>
        <p:sp>
          <p:nvSpPr>
            <p:cNvPr id="156676" name="Text Box 6">
              <a:extLst>
                <a:ext uri="{FF2B5EF4-FFF2-40B4-BE49-F238E27FC236}">
                  <a16:creationId xmlns:a16="http://schemas.microsoft.com/office/drawing/2014/main" id="{D36BB40D-5A7B-6148-BC3B-EF6976D6D150}"/>
                </a:ext>
              </a:extLst>
            </p:cNvPr>
            <p:cNvSpPr txBox="1">
              <a:spLocks noChangeArrowheads="1"/>
            </p:cNvSpPr>
            <p:nvPr/>
          </p:nvSpPr>
          <p:spPr bwMode="auto">
            <a:xfrm>
              <a:off x="519" y="970"/>
              <a:ext cx="4731" cy="19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Skeletal muscle requires small amounts of ATP when relaxed to main-tain its resting metabolism.</a:t>
              </a:r>
            </a:p>
            <a:p>
              <a:pPr eaLnBrk="1" hangingPunct="1">
                <a:lnSpc>
                  <a:spcPct val="85000"/>
                </a:lnSpc>
                <a:spcBef>
                  <a:spcPct val="0"/>
                </a:spcBef>
                <a:spcAft>
                  <a:spcPts val="900"/>
                </a:spcAft>
                <a:buSzPct val="80000"/>
              </a:pPr>
              <a:r>
                <a:rPr lang="en-US" altLang="en-US" sz="1800" dirty="0"/>
                <a:t>However, skeletal muscle must use large amounts of ATP for the con-traction cycle.</a:t>
              </a:r>
            </a:p>
            <a:p>
              <a:pPr eaLnBrk="1" hangingPunct="1">
                <a:lnSpc>
                  <a:spcPct val="85000"/>
                </a:lnSpc>
                <a:spcBef>
                  <a:spcPct val="0"/>
                </a:spcBef>
                <a:spcAft>
                  <a:spcPts val="900"/>
                </a:spcAft>
                <a:buSzPct val="80000"/>
              </a:pPr>
              <a:r>
                <a:rPr lang="en-US" altLang="en-US" sz="1800" dirty="0"/>
                <a:t>The ATP stored in muscle fibers provides a sufficient reserve for only a few seconds.</a:t>
              </a:r>
            </a:p>
            <a:p>
              <a:pPr eaLnBrk="1" hangingPunct="1">
                <a:lnSpc>
                  <a:spcPct val="85000"/>
                </a:lnSpc>
                <a:spcBef>
                  <a:spcPct val="0"/>
                </a:spcBef>
                <a:spcAft>
                  <a:spcPts val="900"/>
                </a:spcAft>
                <a:buSzPct val="80000"/>
              </a:pPr>
              <a:r>
                <a:rPr lang="en-US" altLang="en-US" sz="1800" dirty="0"/>
                <a:t>Muscle fibers generate more ATP from three processes: 1) aerobic respiration (Krebs cycle), 2) anaerobic respiration (glycolysis), and 3) creatine phosphate.</a:t>
              </a:r>
            </a:p>
            <a:p>
              <a:pPr eaLnBrk="1" hangingPunct="1">
                <a:lnSpc>
                  <a:spcPct val="85000"/>
                </a:lnSpc>
                <a:spcBef>
                  <a:spcPct val="0"/>
                </a:spcBef>
                <a:spcAft>
                  <a:spcPct val="50000"/>
                </a:spcAft>
                <a:buSzPct val="80000"/>
              </a:pPr>
              <a:r>
                <a:rPr lang="en-US" altLang="en-US" sz="1800" dirty="0"/>
                <a:t>Aerobic and anaerobic respiration are discussed in the module on cell metabolism.</a:t>
              </a:r>
            </a:p>
          </p:txBody>
        </p:sp>
        <p:sp>
          <p:nvSpPr>
            <p:cNvPr id="156677" name="Rectangle 7">
              <a:extLst>
                <a:ext uri="{FF2B5EF4-FFF2-40B4-BE49-F238E27FC236}">
                  <a16:creationId xmlns:a16="http://schemas.microsoft.com/office/drawing/2014/main" id="{B1CDCB8E-7A30-1248-91FC-3D8C5C78FBAB}"/>
                </a:ext>
              </a:extLst>
            </p:cNvPr>
            <p:cNvSpPr>
              <a:spLocks noChangeArrowheads="1"/>
            </p:cNvSpPr>
            <p:nvPr/>
          </p:nvSpPr>
          <p:spPr bwMode="auto">
            <a:xfrm>
              <a:off x="292"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ATP Production</a:t>
              </a:r>
              <a:endParaRPr lang="en-US" altLang="en-US" sz="2800" dirty="0">
                <a:solidFill>
                  <a:schemeClr val="tx2"/>
                </a:solidFill>
              </a:endParaRPr>
            </a:p>
          </p:txBody>
        </p:sp>
        <p:grpSp>
          <p:nvGrpSpPr>
            <p:cNvPr id="156678" name="Group 53">
              <a:extLst>
                <a:ext uri="{FF2B5EF4-FFF2-40B4-BE49-F238E27FC236}">
                  <a16:creationId xmlns:a16="http://schemas.microsoft.com/office/drawing/2014/main" id="{B4D34603-72F9-4C40-B006-3C803ECA3705}"/>
                </a:ext>
              </a:extLst>
            </p:cNvPr>
            <p:cNvGrpSpPr>
              <a:grpSpLocks/>
            </p:cNvGrpSpPr>
            <p:nvPr/>
          </p:nvGrpSpPr>
          <p:grpSpPr bwMode="auto">
            <a:xfrm>
              <a:off x="582" y="3671"/>
              <a:ext cx="4601" cy="213"/>
              <a:chOff x="582" y="3671"/>
              <a:chExt cx="4601" cy="213"/>
            </a:xfrm>
          </p:grpSpPr>
          <p:grpSp>
            <p:nvGrpSpPr>
              <p:cNvPr id="156679" name="Group 26">
                <a:extLst>
                  <a:ext uri="{FF2B5EF4-FFF2-40B4-BE49-F238E27FC236}">
                    <a16:creationId xmlns:a16="http://schemas.microsoft.com/office/drawing/2014/main" id="{CAD09CF7-30EB-D44E-BA99-B1D622CEBD1C}"/>
                  </a:ext>
                </a:extLst>
              </p:cNvPr>
              <p:cNvGrpSpPr>
                <a:grpSpLocks/>
              </p:cNvGrpSpPr>
              <p:nvPr/>
            </p:nvGrpSpPr>
            <p:grpSpPr bwMode="auto">
              <a:xfrm>
                <a:off x="582" y="3671"/>
                <a:ext cx="1990" cy="213"/>
                <a:chOff x="582" y="3671"/>
                <a:chExt cx="1990" cy="213"/>
              </a:xfrm>
            </p:grpSpPr>
            <p:sp>
              <p:nvSpPr>
                <p:cNvPr id="156690" name="Rectangle 27">
                  <a:extLst>
                    <a:ext uri="{FF2B5EF4-FFF2-40B4-BE49-F238E27FC236}">
                      <a16:creationId xmlns:a16="http://schemas.microsoft.com/office/drawing/2014/main" id="{41016AD7-0FD7-464F-8976-E0C4FE45B464}"/>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56691" name="Rectangle 28">
                  <a:extLst>
                    <a:ext uri="{FF2B5EF4-FFF2-40B4-BE49-F238E27FC236}">
                      <a16:creationId xmlns:a16="http://schemas.microsoft.com/office/drawing/2014/main" id="{22C598C2-60DE-B848-B61A-FFFDEF8D2A7E}"/>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56692" name="Rectangle 29">
                  <a:extLst>
                    <a:ext uri="{FF2B5EF4-FFF2-40B4-BE49-F238E27FC236}">
                      <a16:creationId xmlns:a16="http://schemas.microsoft.com/office/drawing/2014/main" id="{9E33A012-C448-D642-9DCC-124F1791C251}"/>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56693" name="Text Box 30">
                  <a:extLst>
                    <a:ext uri="{FF2B5EF4-FFF2-40B4-BE49-F238E27FC236}">
                      <a16:creationId xmlns:a16="http://schemas.microsoft.com/office/drawing/2014/main" id="{6CB3BADF-0148-4543-B017-FEF9CB77CE22}"/>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309</a:t>
                  </a:r>
                  <a:endParaRPr lang="en-US" altLang="en-US" sz="1800" dirty="0">
                    <a:ea typeface="ＭＳ Ｐゴシック" panose="020B0600070205080204" pitchFamily="34" charset="-128"/>
                  </a:endParaRPr>
                </a:p>
              </p:txBody>
            </p:sp>
            <p:sp>
              <p:nvSpPr>
                <p:cNvPr id="156694" name="Text Box 31">
                  <a:extLst>
                    <a:ext uri="{FF2B5EF4-FFF2-40B4-BE49-F238E27FC236}">
                      <a16:creationId xmlns:a16="http://schemas.microsoft.com/office/drawing/2014/main" id="{F516B147-9F3C-FA4D-BDC0-821DADF7E0B6}"/>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345</a:t>
                  </a:r>
                  <a:endParaRPr lang="en-US" altLang="en-US" sz="1800" dirty="0">
                    <a:ea typeface="ＭＳ Ｐゴシック" panose="020B0600070205080204" pitchFamily="34" charset="-128"/>
                  </a:endParaRPr>
                </a:p>
              </p:txBody>
            </p:sp>
            <p:sp>
              <p:nvSpPr>
                <p:cNvPr id="156695" name="Text Box 32">
                  <a:extLst>
                    <a:ext uri="{FF2B5EF4-FFF2-40B4-BE49-F238E27FC236}">
                      <a16:creationId xmlns:a16="http://schemas.microsoft.com/office/drawing/2014/main" id="{BCAAC2F0-96B7-E843-B889-0B50681E7733}"/>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319</a:t>
                  </a:r>
                  <a:endParaRPr lang="en-US" altLang="en-US" sz="1800" dirty="0">
                    <a:ea typeface="ＭＳ Ｐゴシック" panose="020B0600070205080204" pitchFamily="34" charset="-128"/>
                  </a:endParaRPr>
                </a:p>
              </p:txBody>
            </p:sp>
          </p:grpSp>
          <p:grpSp>
            <p:nvGrpSpPr>
              <p:cNvPr id="156680" name="Group 52">
                <a:extLst>
                  <a:ext uri="{FF2B5EF4-FFF2-40B4-BE49-F238E27FC236}">
                    <a16:creationId xmlns:a16="http://schemas.microsoft.com/office/drawing/2014/main" id="{D7C91FA8-9E14-B541-A6B7-6FE513164497}"/>
                  </a:ext>
                </a:extLst>
              </p:cNvPr>
              <p:cNvGrpSpPr>
                <a:grpSpLocks/>
              </p:cNvGrpSpPr>
              <p:nvPr/>
            </p:nvGrpSpPr>
            <p:grpSpPr bwMode="auto">
              <a:xfrm>
                <a:off x="2846" y="3671"/>
                <a:ext cx="2337" cy="213"/>
                <a:chOff x="2846" y="3671"/>
                <a:chExt cx="2337" cy="213"/>
              </a:xfrm>
            </p:grpSpPr>
            <p:grpSp>
              <p:nvGrpSpPr>
                <p:cNvPr id="156681" name="Group 49">
                  <a:extLst>
                    <a:ext uri="{FF2B5EF4-FFF2-40B4-BE49-F238E27FC236}">
                      <a16:creationId xmlns:a16="http://schemas.microsoft.com/office/drawing/2014/main" id="{D746CAE8-EE43-7C4D-AC14-6296DA23ACA5}"/>
                    </a:ext>
                  </a:extLst>
                </p:cNvPr>
                <p:cNvGrpSpPr>
                  <a:grpSpLocks/>
                </p:cNvGrpSpPr>
                <p:nvPr/>
              </p:nvGrpSpPr>
              <p:grpSpPr bwMode="auto">
                <a:xfrm>
                  <a:off x="2846" y="3671"/>
                  <a:ext cx="731" cy="213"/>
                  <a:chOff x="2846" y="3671"/>
                  <a:chExt cx="731" cy="213"/>
                </a:xfrm>
              </p:grpSpPr>
              <p:sp>
                <p:nvSpPr>
                  <p:cNvPr id="156688" name="Rectangle 41">
                    <a:extLst>
                      <a:ext uri="{FF2B5EF4-FFF2-40B4-BE49-F238E27FC236}">
                        <a16:creationId xmlns:a16="http://schemas.microsoft.com/office/drawing/2014/main" id="{9BCF23F4-0F78-AC4B-B139-D9147BABC992}"/>
                      </a:ext>
                    </a:extLst>
                  </p:cNvPr>
                  <p:cNvSpPr>
                    <a:spLocks noChangeArrowheads="1"/>
                  </p:cNvSpPr>
                  <p:nvPr/>
                </p:nvSpPr>
                <p:spPr bwMode="auto">
                  <a:xfrm>
                    <a:off x="2846" y="3671"/>
                    <a:ext cx="731" cy="213"/>
                  </a:xfrm>
                  <a:prstGeom prst="rect">
                    <a:avLst/>
                  </a:prstGeom>
                  <a:solidFill>
                    <a:schemeClr val="bg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56689" name="Text Box 42">
                    <a:extLst>
                      <a:ext uri="{FF2B5EF4-FFF2-40B4-BE49-F238E27FC236}">
                        <a16:creationId xmlns:a16="http://schemas.microsoft.com/office/drawing/2014/main" id="{00418F05-3E4D-1B40-9054-D00474432FE4}"/>
                      </a:ext>
                    </a:extLst>
                  </p:cNvPr>
                  <p:cNvSpPr txBox="1">
                    <a:spLocks noChangeArrowheads="1"/>
                  </p:cNvSpPr>
                  <p:nvPr/>
                </p:nvSpPr>
                <p:spPr bwMode="auto">
                  <a:xfrm>
                    <a:off x="2868" y="3687"/>
                    <a:ext cx="700" cy="18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Figure 10.11</a:t>
                    </a:r>
                  </a:p>
                </p:txBody>
              </p:sp>
            </p:grpSp>
            <p:grpSp>
              <p:nvGrpSpPr>
                <p:cNvPr id="156682" name="Group 50">
                  <a:extLst>
                    <a:ext uri="{FF2B5EF4-FFF2-40B4-BE49-F238E27FC236}">
                      <a16:creationId xmlns:a16="http://schemas.microsoft.com/office/drawing/2014/main" id="{8B7F8919-8CB5-664F-9A36-E62B457BF448}"/>
                    </a:ext>
                  </a:extLst>
                </p:cNvPr>
                <p:cNvGrpSpPr>
                  <a:grpSpLocks/>
                </p:cNvGrpSpPr>
                <p:nvPr/>
              </p:nvGrpSpPr>
              <p:grpSpPr bwMode="auto">
                <a:xfrm>
                  <a:off x="3649" y="3671"/>
                  <a:ext cx="731" cy="213"/>
                  <a:chOff x="3649" y="3671"/>
                  <a:chExt cx="731" cy="213"/>
                </a:xfrm>
              </p:grpSpPr>
              <p:sp>
                <p:nvSpPr>
                  <p:cNvPr id="156686" name="Rectangle 44">
                    <a:extLst>
                      <a:ext uri="{FF2B5EF4-FFF2-40B4-BE49-F238E27FC236}">
                        <a16:creationId xmlns:a16="http://schemas.microsoft.com/office/drawing/2014/main" id="{2DA34849-1D12-FF40-A878-CC4D9C15B1A0}"/>
                      </a:ext>
                    </a:extLst>
                  </p:cNvPr>
                  <p:cNvSpPr>
                    <a:spLocks noChangeArrowheads="1"/>
                  </p:cNvSpPr>
                  <p:nvPr/>
                </p:nvSpPr>
                <p:spPr bwMode="auto">
                  <a:xfrm>
                    <a:off x="3649" y="3671"/>
                    <a:ext cx="731"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56687" name="Text Box 45">
                    <a:extLst>
                      <a:ext uri="{FF2B5EF4-FFF2-40B4-BE49-F238E27FC236}">
                        <a16:creationId xmlns:a16="http://schemas.microsoft.com/office/drawing/2014/main" id="{DE28DCFD-A4C0-544B-BC36-291032465B73}"/>
                      </a:ext>
                    </a:extLst>
                  </p:cNvPr>
                  <p:cNvSpPr txBox="1">
                    <a:spLocks noChangeArrowheads="1"/>
                  </p:cNvSpPr>
                  <p:nvPr/>
                </p:nvSpPr>
                <p:spPr bwMode="auto">
                  <a:xfrm>
                    <a:off x="3675" y="3687"/>
                    <a:ext cx="700" cy="183"/>
                  </a:xfrm>
                  <a:prstGeom prst="rect">
                    <a:avLst/>
                  </a:prstGeom>
                  <a:solidFill>
                    <a:srgbClr val="CC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Figure 10.11</a:t>
                    </a:r>
                  </a:p>
                </p:txBody>
              </p:sp>
            </p:grpSp>
            <p:grpSp>
              <p:nvGrpSpPr>
                <p:cNvPr id="156683" name="Group 51">
                  <a:extLst>
                    <a:ext uri="{FF2B5EF4-FFF2-40B4-BE49-F238E27FC236}">
                      <a16:creationId xmlns:a16="http://schemas.microsoft.com/office/drawing/2014/main" id="{DEE58218-2CC4-1840-A262-8408349C63E9}"/>
                    </a:ext>
                  </a:extLst>
                </p:cNvPr>
                <p:cNvGrpSpPr>
                  <a:grpSpLocks/>
                </p:cNvGrpSpPr>
                <p:nvPr/>
              </p:nvGrpSpPr>
              <p:grpSpPr bwMode="auto">
                <a:xfrm>
                  <a:off x="4452" y="3671"/>
                  <a:ext cx="731" cy="213"/>
                  <a:chOff x="4452" y="3671"/>
                  <a:chExt cx="731" cy="213"/>
                </a:xfrm>
              </p:grpSpPr>
              <p:sp>
                <p:nvSpPr>
                  <p:cNvPr id="156684" name="Rectangle 47">
                    <a:extLst>
                      <a:ext uri="{FF2B5EF4-FFF2-40B4-BE49-F238E27FC236}">
                        <a16:creationId xmlns:a16="http://schemas.microsoft.com/office/drawing/2014/main" id="{B0998EA3-4FD4-B342-9559-1C9F8B64D26C}"/>
                      </a:ext>
                    </a:extLst>
                  </p:cNvPr>
                  <p:cNvSpPr>
                    <a:spLocks noChangeArrowheads="1"/>
                  </p:cNvSpPr>
                  <p:nvPr/>
                </p:nvSpPr>
                <p:spPr bwMode="auto">
                  <a:xfrm>
                    <a:off x="4452" y="3671"/>
                    <a:ext cx="731"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56685" name="Text Box 48">
                    <a:extLst>
                      <a:ext uri="{FF2B5EF4-FFF2-40B4-BE49-F238E27FC236}">
                        <a16:creationId xmlns:a16="http://schemas.microsoft.com/office/drawing/2014/main" id="{A6C76270-0B94-1247-9B31-23EB77D32AE0}"/>
                      </a:ext>
                    </a:extLst>
                  </p:cNvPr>
                  <p:cNvSpPr txBox="1">
                    <a:spLocks noChangeArrowheads="1"/>
                  </p:cNvSpPr>
                  <p:nvPr/>
                </p:nvSpPr>
                <p:spPr bwMode="auto">
                  <a:xfrm>
                    <a:off x="4470" y="3687"/>
                    <a:ext cx="700" cy="183"/>
                  </a:xfrm>
                  <a:prstGeom prst="rect">
                    <a:avLst/>
                  </a:prstGeom>
                  <a:solidFill>
                    <a:srgbClr val="FF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Figure 10.12</a:t>
                    </a:r>
                  </a:p>
                </p:txBody>
              </p:sp>
            </p:grpSp>
          </p:grpSp>
        </p:grpSp>
      </p:grpSp>
    </p:spTree>
  </p:cSld>
  <p:clrMapOvr>
    <a:masterClrMapping/>
  </p:clrMapOvr>
  <p:transition spd="med"/>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Slide Number Placeholder 5">
            <a:extLst>
              <a:ext uri="{FF2B5EF4-FFF2-40B4-BE49-F238E27FC236}">
                <a16:creationId xmlns:a16="http://schemas.microsoft.com/office/drawing/2014/main" id="{0F44209A-909E-A24C-9A4F-9731BB2D16C1}"/>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174F6C1E-D9E5-8347-8E9C-9537FA33CDE8}" type="slidenum">
              <a:rPr lang="en-US" altLang="en-US" sz="1400"/>
              <a:pPr>
                <a:spcBef>
                  <a:spcPct val="0"/>
                </a:spcBef>
                <a:buFontTx/>
                <a:buNone/>
              </a:pPr>
              <a:t>77</a:t>
            </a:fld>
            <a:endParaRPr lang="en-US" altLang="en-US" sz="1400" dirty="0"/>
          </a:p>
        </p:txBody>
      </p:sp>
      <p:grpSp>
        <p:nvGrpSpPr>
          <p:cNvPr id="158744" name="Group 24">
            <a:extLst>
              <a:ext uri="{FF2B5EF4-FFF2-40B4-BE49-F238E27FC236}">
                <a16:creationId xmlns:a16="http://schemas.microsoft.com/office/drawing/2014/main" id="{845B900B-DBBC-8242-9359-70928D00BB4E}"/>
              </a:ext>
            </a:extLst>
          </p:cNvPr>
          <p:cNvGrpSpPr>
            <a:grpSpLocks/>
          </p:cNvGrpSpPr>
          <p:nvPr/>
        </p:nvGrpSpPr>
        <p:grpSpPr bwMode="auto">
          <a:xfrm>
            <a:off x="463550" y="446088"/>
            <a:ext cx="8229600" cy="5719762"/>
            <a:chOff x="292" y="281"/>
            <a:chExt cx="5184" cy="3603"/>
          </a:xfrm>
        </p:grpSpPr>
        <p:sp>
          <p:nvSpPr>
            <p:cNvPr id="158724" name="Text Box 11">
              <a:extLst>
                <a:ext uri="{FF2B5EF4-FFF2-40B4-BE49-F238E27FC236}">
                  <a16:creationId xmlns:a16="http://schemas.microsoft.com/office/drawing/2014/main" id="{4DDAEA65-45E2-0F4B-8C5E-226157DFA9E2}"/>
                </a:ext>
              </a:extLst>
            </p:cNvPr>
            <p:cNvSpPr txBox="1">
              <a:spLocks noChangeArrowheads="1"/>
            </p:cNvSpPr>
            <p:nvPr/>
          </p:nvSpPr>
          <p:spPr bwMode="auto">
            <a:xfrm>
              <a:off x="519" y="970"/>
              <a:ext cx="4567" cy="19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The excess ATP that muscle fibers produce during relaxation is used to synthesize creatine phosphate, an energy-rich molecule in muscle fibers.</a:t>
              </a:r>
            </a:p>
            <a:p>
              <a:pPr eaLnBrk="1" hangingPunct="1">
                <a:lnSpc>
                  <a:spcPct val="85000"/>
                </a:lnSpc>
                <a:spcBef>
                  <a:spcPct val="0"/>
                </a:spcBef>
                <a:spcAft>
                  <a:spcPts val="900"/>
                </a:spcAft>
                <a:buSzPct val="80000"/>
              </a:pPr>
              <a:r>
                <a:rPr lang="en-US" altLang="en-US" sz="1800" dirty="0"/>
                <a:t>Creatine is a small molecule synthesized in the liver, kidneys, and pancreas.</a:t>
              </a:r>
            </a:p>
            <a:p>
              <a:pPr eaLnBrk="1" hangingPunct="1">
                <a:lnSpc>
                  <a:spcPct val="85000"/>
                </a:lnSpc>
                <a:spcBef>
                  <a:spcPct val="0"/>
                </a:spcBef>
                <a:spcAft>
                  <a:spcPts val="900"/>
                </a:spcAft>
                <a:buSzPct val="80000"/>
              </a:pPr>
              <a:r>
                <a:rPr lang="en-US" altLang="en-US" sz="1800" dirty="0"/>
                <a:t>The enzyme, creatine kinase (CK) catalyzes the transfer of a high-energy phosphate group from ATP to creatine, to produce creatine phosphate plus a molecule of ADP.</a:t>
              </a:r>
            </a:p>
            <a:p>
              <a:pPr eaLnBrk="1" hangingPunct="1">
                <a:lnSpc>
                  <a:spcPct val="85000"/>
                </a:lnSpc>
                <a:spcBef>
                  <a:spcPct val="0"/>
                </a:spcBef>
                <a:spcAft>
                  <a:spcPct val="50000"/>
                </a:spcAft>
                <a:buSzPct val="80000"/>
              </a:pPr>
              <a:r>
                <a:rPr lang="en-US" altLang="en-US" sz="1800" dirty="0"/>
                <a:t>Creatine phosphate is about three to six times more plentiful than ATP in the sarcoplasm of a relaxed muscle fiber to store chemical energy.</a:t>
              </a:r>
            </a:p>
          </p:txBody>
        </p:sp>
        <p:sp>
          <p:nvSpPr>
            <p:cNvPr id="158725" name="Rectangle 12">
              <a:extLst>
                <a:ext uri="{FF2B5EF4-FFF2-40B4-BE49-F238E27FC236}">
                  <a16:creationId xmlns:a16="http://schemas.microsoft.com/office/drawing/2014/main" id="{A8C72C34-823D-AA4D-A0B6-DE73B72B0282}"/>
                </a:ext>
              </a:extLst>
            </p:cNvPr>
            <p:cNvSpPr>
              <a:spLocks noChangeArrowheads="1"/>
            </p:cNvSpPr>
            <p:nvPr/>
          </p:nvSpPr>
          <p:spPr bwMode="auto">
            <a:xfrm>
              <a:off x="292"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Creatine Phosphate</a:t>
              </a:r>
              <a:endParaRPr lang="en-US" altLang="en-US" sz="2800" dirty="0">
                <a:solidFill>
                  <a:schemeClr val="tx2"/>
                </a:solidFill>
              </a:endParaRPr>
            </a:p>
          </p:txBody>
        </p:sp>
        <p:grpSp>
          <p:nvGrpSpPr>
            <p:cNvPr id="158726" name="Group 48">
              <a:extLst>
                <a:ext uri="{FF2B5EF4-FFF2-40B4-BE49-F238E27FC236}">
                  <a16:creationId xmlns:a16="http://schemas.microsoft.com/office/drawing/2014/main" id="{707B3A78-CD19-2442-B260-2847CA4443BE}"/>
                </a:ext>
              </a:extLst>
            </p:cNvPr>
            <p:cNvGrpSpPr>
              <a:grpSpLocks/>
            </p:cNvGrpSpPr>
            <p:nvPr/>
          </p:nvGrpSpPr>
          <p:grpSpPr bwMode="auto">
            <a:xfrm>
              <a:off x="582" y="3671"/>
              <a:ext cx="4601" cy="213"/>
              <a:chOff x="582" y="3671"/>
              <a:chExt cx="4601" cy="213"/>
            </a:xfrm>
          </p:grpSpPr>
          <p:grpSp>
            <p:nvGrpSpPr>
              <p:cNvPr id="158727" name="Group 24">
                <a:extLst>
                  <a:ext uri="{FF2B5EF4-FFF2-40B4-BE49-F238E27FC236}">
                    <a16:creationId xmlns:a16="http://schemas.microsoft.com/office/drawing/2014/main" id="{601F6624-CF34-454B-A601-81482C7F1284}"/>
                  </a:ext>
                </a:extLst>
              </p:cNvPr>
              <p:cNvGrpSpPr>
                <a:grpSpLocks/>
              </p:cNvGrpSpPr>
              <p:nvPr/>
            </p:nvGrpSpPr>
            <p:grpSpPr bwMode="auto">
              <a:xfrm>
                <a:off x="582" y="3671"/>
                <a:ext cx="1990" cy="213"/>
                <a:chOff x="582" y="3671"/>
                <a:chExt cx="1990" cy="213"/>
              </a:xfrm>
            </p:grpSpPr>
            <p:sp>
              <p:nvSpPr>
                <p:cNvPr id="158738" name="Rectangle 25">
                  <a:extLst>
                    <a:ext uri="{FF2B5EF4-FFF2-40B4-BE49-F238E27FC236}">
                      <a16:creationId xmlns:a16="http://schemas.microsoft.com/office/drawing/2014/main" id="{83749BC2-8D3D-A34A-B011-4C533E73064E}"/>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58739" name="Rectangle 26">
                  <a:extLst>
                    <a:ext uri="{FF2B5EF4-FFF2-40B4-BE49-F238E27FC236}">
                      <a16:creationId xmlns:a16="http://schemas.microsoft.com/office/drawing/2014/main" id="{4E67B588-AA54-B94E-92FB-CEBCEA326FB7}"/>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58740" name="Rectangle 27">
                  <a:extLst>
                    <a:ext uri="{FF2B5EF4-FFF2-40B4-BE49-F238E27FC236}">
                      <a16:creationId xmlns:a16="http://schemas.microsoft.com/office/drawing/2014/main" id="{7BA4C032-8C08-F442-B333-7FBAB5D34397}"/>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58741" name="Text Box 28">
                  <a:extLst>
                    <a:ext uri="{FF2B5EF4-FFF2-40B4-BE49-F238E27FC236}">
                      <a16:creationId xmlns:a16="http://schemas.microsoft.com/office/drawing/2014/main" id="{FB499C34-EBE8-D041-A1E4-17DA5C361602}"/>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309</a:t>
                  </a:r>
                  <a:endParaRPr lang="en-US" altLang="en-US" sz="1800" dirty="0">
                    <a:ea typeface="ＭＳ Ｐゴシック" panose="020B0600070205080204" pitchFamily="34" charset="-128"/>
                  </a:endParaRPr>
                </a:p>
              </p:txBody>
            </p:sp>
            <p:sp>
              <p:nvSpPr>
                <p:cNvPr id="158742" name="Text Box 29">
                  <a:extLst>
                    <a:ext uri="{FF2B5EF4-FFF2-40B4-BE49-F238E27FC236}">
                      <a16:creationId xmlns:a16="http://schemas.microsoft.com/office/drawing/2014/main" id="{52BBF685-B807-4F48-8460-79F7997C5903}"/>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345</a:t>
                  </a:r>
                  <a:endParaRPr lang="en-US" altLang="en-US" sz="1800" dirty="0">
                    <a:ea typeface="ＭＳ Ｐゴシック" panose="020B0600070205080204" pitchFamily="34" charset="-128"/>
                  </a:endParaRPr>
                </a:p>
              </p:txBody>
            </p:sp>
            <p:sp>
              <p:nvSpPr>
                <p:cNvPr id="158743" name="Text Box 30">
                  <a:extLst>
                    <a:ext uri="{FF2B5EF4-FFF2-40B4-BE49-F238E27FC236}">
                      <a16:creationId xmlns:a16="http://schemas.microsoft.com/office/drawing/2014/main" id="{B1588D55-CEB8-FD4C-94BE-E89B6EBC1A6E}"/>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319</a:t>
                  </a:r>
                  <a:endParaRPr lang="en-US" altLang="en-US" sz="1800" dirty="0">
                    <a:ea typeface="ＭＳ Ｐゴシック" panose="020B0600070205080204" pitchFamily="34" charset="-128"/>
                  </a:endParaRPr>
                </a:p>
              </p:txBody>
            </p:sp>
          </p:grpSp>
          <p:grpSp>
            <p:nvGrpSpPr>
              <p:cNvPr id="158728" name="Group 35">
                <a:extLst>
                  <a:ext uri="{FF2B5EF4-FFF2-40B4-BE49-F238E27FC236}">
                    <a16:creationId xmlns:a16="http://schemas.microsoft.com/office/drawing/2014/main" id="{36078A64-69F3-4045-ABEC-3760D7097DF4}"/>
                  </a:ext>
                </a:extLst>
              </p:cNvPr>
              <p:cNvGrpSpPr>
                <a:grpSpLocks/>
              </p:cNvGrpSpPr>
              <p:nvPr/>
            </p:nvGrpSpPr>
            <p:grpSpPr bwMode="auto">
              <a:xfrm>
                <a:off x="2846" y="3671"/>
                <a:ext cx="2337" cy="213"/>
                <a:chOff x="2846" y="3671"/>
                <a:chExt cx="2337" cy="213"/>
              </a:xfrm>
            </p:grpSpPr>
            <p:grpSp>
              <p:nvGrpSpPr>
                <p:cNvPr id="158729" name="Group 36">
                  <a:extLst>
                    <a:ext uri="{FF2B5EF4-FFF2-40B4-BE49-F238E27FC236}">
                      <a16:creationId xmlns:a16="http://schemas.microsoft.com/office/drawing/2014/main" id="{48EE6537-6E72-6A47-A802-2E84F9A0E20F}"/>
                    </a:ext>
                  </a:extLst>
                </p:cNvPr>
                <p:cNvGrpSpPr>
                  <a:grpSpLocks/>
                </p:cNvGrpSpPr>
                <p:nvPr/>
              </p:nvGrpSpPr>
              <p:grpSpPr bwMode="auto">
                <a:xfrm>
                  <a:off x="2846" y="3671"/>
                  <a:ext cx="731" cy="213"/>
                  <a:chOff x="2846" y="3671"/>
                  <a:chExt cx="731" cy="213"/>
                </a:xfrm>
              </p:grpSpPr>
              <p:sp>
                <p:nvSpPr>
                  <p:cNvPr id="158736" name="Rectangle 37">
                    <a:extLst>
                      <a:ext uri="{FF2B5EF4-FFF2-40B4-BE49-F238E27FC236}">
                        <a16:creationId xmlns:a16="http://schemas.microsoft.com/office/drawing/2014/main" id="{A40B7C54-C5BB-B640-9F9A-66EB25A1FA64}"/>
                      </a:ext>
                    </a:extLst>
                  </p:cNvPr>
                  <p:cNvSpPr>
                    <a:spLocks noChangeArrowheads="1"/>
                  </p:cNvSpPr>
                  <p:nvPr/>
                </p:nvSpPr>
                <p:spPr bwMode="auto">
                  <a:xfrm>
                    <a:off x="2846" y="3671"/>
                    <a:ext cx="731" cy="213"/>
                  </a:xfrm>
                  <a:prstGeom prst="rect">
                    <a:avLst/>
                  </a:prstGeom>
                  <a:solidFill>
                    <a:schemeClr val="bg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58737" name="Text Box 38">
                    <a:extLst>
                      <a:ext uri="{FF2B5EF4-FFF2-40B4-BE49-F238E27FC236}">
                        <a16:creationId xmlns:a16="http://schemas.microsoft.com/office/drawing/2014/main" id="{EFEC72D3-680D-C443-B9CB-E5F5AE06BD1B}"/>
                      </a:ext>
                    </a:extLst>
                  </p:cNvPr>
                  <p:cNvSpPr txBox="1">
                    <a:spLocks noChangeArrowheads="1"/>
                  </p:cNvSpPr>
                  <p:nvPr/>
                </p:nvSpPr>
                <p:spPr bwMode="auto">
                  <a:xfrm>
                    <a:off x="2868" y="3687"/>
                    <a:ext cx="700" cy="18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Figure 10.11</a:t>
                    </a:r>
                  </a:p>
                </p:txBody>
              </p:sp>
            </p:grpSp>
            <p:grpSp>
              <p:nvGrpSpPr>
                <p:cNvPr id="158730" name="Group 39">
                  <a:extLst>
                    <a:ext uri="{FF2B5EF4-FFF2-40B4-BE49-F238E27FC236}">
                      <a16:creationId xmlns:a16="http://schemas.microsoft.com/office/drawing/2014/main" id="{9DCB2045-462A-A74E-BC60-ED727A2894DC}"/>
                    </a:ext>
                  </a:extLst>
                </p:cNvPr>
                <p:cNvGrpSpPr>
                  <a:grpSpLocks/>
                </p:cNvGrpSpPr>
                <p:nvPr/>
              </p:nvGrpSpPr>
              <p:grpSpPr bwMode="auto">
                <a:xfrm>
                  <a:off x="3649" y="3671"/>
                  <a:ext cx="731" cy="213"/>
                  <a:chOff x="3649" y="3671"/>
                  <a:chExt cx="731" cy="213"/>
                </a:xfrm>
              </p:grpSpPr>
              <p:sp>
                <p:nvSpPr>
                  <p:cNvPr id="158734" name="Rectangle 40">
                    <a:extLst>
                      <a:ext uri="{FF2B5EF4-FFF2-40B4-BE49-F238E27FC236}">
                        <a16:creationId xmlns:a16="http://schemas.microsoft.com/office/drawing/2014/main" id="{A75542C0-A5A6-D547-8CA4-031FF46C362E}"/>
                      </a:ext>
                    </a:extLst>
                  </p:cNvPr>
                  <p:cNvSpPr>
                    <a:spLocks noChangeArrowheads="1"/>
                  </p:cNvSpPr>
                  <p:nvPr/>
                </p:nvSpPr>
                <p:spPr bwMode="auto">
                  <a:xfrm>
                    <a:off x="3649" y="3671"/>
                    <a:ext cx="731"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58735" name="Text Box 41">
                    <a:extLst>
                      <a:ext uri="{FF2B5EF4-FFF2-40B4-BE49-F238E27FC236}">
                        <a16:creationId xmlns:a16="http://schemas.microsoft.com/office/drawing/2014/main" id="{064035BA-092D-AA4E-A6D2-0C455902107F}"/>
                      </a:ext>
                    </a:extLst>
                  </p:cNvPr>
                  <p:cNvSpPr txBox="1">
                    <a:spLocks noChangeArrowheads="1"/>
                  </p:cNvSpPr>
                  <p:nvPr/>
                </p:nvSpPr>
                <p:spPr bwMode="auto">
                  <a:xfrm>
                    <a:off x="3675" y="3687"/>
                    <a:ext cx="700" cy="183"/>
                  </a:xfrm>
                  <a:prstGeom prst="rect">
                    <a:avLst/>
                  </a:prstGeom>
                  <a:solidFill>
                    <a:srgbClr val="CC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Figure 10.11</a:t>
                    </a:r>
                  </a:p>
                </p:txBody>
              </p:sp>
            </p:grpSp>
            <p:grpSp>
              <p:nvGrpSpPr>
                <p:cNvPr id="158731" name="Group 42">
                  <a:extLst>
                    <a:ext uri="{FF2B5EF4-FFF2-40B4-BE49-F238E27FC236}">
                      <a16:creationId xmlns:a16="http://schemas.microsoft.com/office/drawing/2014/main" id="{0AEE081E-44BD-584C-A624-1E180648C683}"/>
                    </a:ext>
                  </a:extLst>
                </p:cNvPr>
                <p:cNvGrpSpPr>
                  <a:grpSpLocks/>
                </p:cNvGrpSpPr>
                <p:nvPr/>
              </p:nvGrpSpPr>
              <p:grpSpPr bwMode="auto">
                <a:xfrm>
                  <a:off x="4452" y="3671"/>
                  <a:ext cx="731" cy="213"/>
                  <a:chOff x="4452" y="3671"/>
                  <a:chExt cx="731" cy="213"/>
                </a:xfrm>
              </p:grpSpPr>
              <p:sp>
                <p:nvSpPr>
                  <p:cNvPr id="158732" name="Rectangle 43">
                    <a:extLst>
                      <a:ext uri="{FF2B5EF4-FFF2-40B4-BE49-F238E27FC236}">
                        <a16:creationId xmlns:a16="http://schemas.microsoft.com/office/drawing/2014/main" id="{0EEB40F0-FB06-6D46-B81C-1F5E260E9C67}"/>
                      </a:ext>
                    </a:extLst>
                  </p:cNvPr>
                  <p:cNvSpPr>
                    <a:spLocks noChangeArrowheads="1"/>
                  </p:cNvSpPr>
                  <p:nvPr/>
                </p:nvSpPr>
                <p:spPr bwMode="auto">
                  <a:xfrm>
                    <a:off x="4452" y="3671"/>
                    <a:ext cx="731"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58733" name="Text Box 44">
                    <a:extLst>
                      <a:ext uri="{FF2B5EF4-FFF2-40B4-BE49-F238E27FC236}">
                        <a16:creationId xmlns:a16="http://schemas.microsoft.com/office/drawing/2014/main" id="{E52FCB35-DE7D-5646-9D83-98B5DBD7DEFA}"/>
                      </a:ext>
                    </a:extLst>
                  </p:cNvPr>
                  <p:cNvSpPr txBox="1">
                    <a:spLocks noChangeArrowheads="1"/>
                  </p:cNvSpPr>
                  <p:nvPr/>
                </p:nvSpPr>
                <p:spPr bwMode="auto">
                  <a:xfrm>
                    <a:off x="4470" y="3687"/>
                    <a:ext cx="700" cy="183"/>
                  </a:xfrm>
                  <a:prstGeom prst="rect">
                    <a:avLst/>
                  </a:prstGeom>
                  <a:solidFill>
                    <a:srgbClr val="FF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Figure 10.12</a:t>
                    </a:r>
                  </a:p>
                </p:txBody>
              </p:sp>
            </p:grpSp>
          </p:grpSp>
        </p:grpSp>
      </p:grpSp>
    </p:spTree>
  </p:cSld>
  <p:clrMapOvr>
    <a:masterClrMapping/>
  </p:clrMapOvr>
  <p:transition spd="med"/>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Slide Number Placeholder 5">
            <a:extLst>
              <a:ext uri="{FF2B5EF4-FFF2-40B4-BE49-F238E27FC236}">
                <a16:creationId xmlns:a16="http://schemas.microsoft.com/office/drawing/2014/main" id="{B8B01C0D-C5AE-A841-B26D-5F25C0F9B73B}"/>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CFB55765-D5DF-2F44-9C72-DCFB0EE49553}" type="slidenum">
              <a:rPr lang="en-US" altLang="en-US" sz="1400"/>
              <a:pPr>
                <a:spcBef>
                  <a:spcPct val="0"/>
                </a:spcBef>
                <a:buFontTx/>
                <a:buNone/>
              </a:pPr>
              <a:t>78</a:t>
            </a:fld>
            <a:endParaRPr lang="en-US" altLang="en-US" sz="1400" dirty="0"/>
          </a:p>
        </p:txBody>
      </p:sp>
      <p:grpSp>
        <p:nvGrpSpPr>
          <p:cNvPr id="160811" name="Group 43">
            <a:extLst>
              <a:ext uri="{FF2B5EF4-FFF2-40B4-BE49-F238E27FC236}">
                <a16:creationId xmlns:a16="http://schemas.microsoft.com/office/drawing/2014/main" id="{4ADA6FCE-74FC-E049-ACF9-6A3A75AB426E}"/>
              </a:ext>
            </a:extLst>
          </p:cNvPr>
          <p:cNvGrpSpPr>
            <a:grpSpLocks/>
          </p:cNvGrpSpPr>
          <p:nvPr/>
        </p:nvGrpSpPr>
        <p:grpSpPr bwMode="auto">
          <a:xfrm>
            <a:off x="463550" y="442913"/>
            <a:ext cx="8229600" cy="5722937"/>
            <a:chOff x="292" y="279"/>
            <a:chExt cx="5184" cy="3605"/>
          </a:xfrm>
        </p:grpSpPr>
        <p:sp>
          <p:nvSpPr>
            <p:cNvPr id="160772" name="Text Box 3">
              <a:extLst>
                <a:ext uri="{FF2B5EF4-FFF2-40B4-BE49-F238E27FC236}">
                  <a16:creationId xmlns:a16="http://schemas.microsoft.com/office/drawing/2014/main" id="{31CD6D46-BEBC-5840-B7E8-2A7874C61124}"/>
                </a:ext>
              </a:extLst>
            </p:cNvPr>
            <p:cNvSpPr txBox="1">
              <a:spLocks noChangeArrowheads="1"/>
            </p:cNvSpPr>
            <p:nvPr/>
          </p:nvSpPr>
          <p:spPr bwMode="auto">
            <a:xfrm>
              <a:off x="519" y="960"/>
              <a:ext cx="4716" cy="13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When a muscle contraction begins, CK catalyzes the transfer of a phosphate group from creatine phosphate to ADP to form an ATP molecule.</a:t>
              </a:r>
            </a:p>
            <a:p>
              <a:pPr eaLnBrk="1" hangingPunct="1">
                <a:lnSpc>
                  <a:spcPct val="85000"/>
                </a:lnSpc>
                <a:spcBef>
                  <a:spcPct val="0"/>
                </a:spcBef>
                <a:spcAft>
                  <a:spcPts val="900"/>
                </a:spcAft>
                <a:buSzPct val="80000"/>
              </a:pPr>
              <a:r>
                <a:rPr lang="en-US" altLang="en-US" sz="1800" dirty="0"/>
                <a:t>This “phosphorylation reaction” quickly regenerates new ATP mole-cules.</a:t>
              </a:r>
            </a:p>
            <a:p>
              <a:pPr eaLnBrk="1" hangingPunct="1">
                <a:lnSpc>
                  <a:spcPct val="85000"/>
                </a:lnSpc>
                <a:spcBef>
                  <a:spcPct val="0"/>
                </a:spcBef>
                <a:spcAft>
                  <a:spcPct val="50000"/>
                </a:spcAft>
                <a:buSzPct val="80000"/>
              </a:pPr>
              <a:r>
                <a:rPr lang="en-US" altLang="en-US" sz="1800" dirty="0"/>
                <a:t>The reaction provides sufficient energy for muscles to contract max-imally for about 15 seconds—more than enough time for a 100-meter dash.</a:t>
              </a:r>
              <a:endParaRPr lang="en-US" altLang="en-US" sz="1800" dirty="0">
                <a:solidFill>
                  <a:srgbClr val="800000"/>
                </a:solidFill>
              </a:endParaRPr>
            </a:p>
          </p:txBody>
        </p:sp>
        <p:sp>
          <p:nvSpPr>
            <p:cNvPr id="160773" name="Rectangle 4">
              <a:extLst>
                <a:ext uri="{FF2B5EF4-FFF2-40B4-BE49-F238E27FC236}">
                  <a16:creationId xmlns:a16="http://schemas.microsoft.com/office/drawing/2014/main" id="{BEED3DE1-1C8F-B449-8ACF-6237A63FA841}"/>
                </a:ext>
              </a:extLst>
            </p:cNvPr>
            <p:cNvSpPr>
              <a:spLocks noChangeArrowheads="1"/>
            </p:cNvSpPr>
            <p:nvPr/>
          </p:nvSpPr>
          <p:spPr bwMode="auto">
            <a:xfrm>
              <a:off x="292" y="279"/>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Creatine Phosphate </a:t>
              </a:r>
              <a:r>
                <a:rPr lang="en-US" altLang="en-US" sz="2200" dirty="0">
                  <a:solidFill>
                    <a:srgbClr val="333333"/>
                  </a:solidFill>
                </a:rPr>
                <a:t>(continued)</a:t>
              </a:r>
              <a:endParaRPr lang="en-US" altLang="en-US" sz="2800" dirty="0">
                <a:solidFill>
                  <a:schemeClr val="tx2"/>
                </a:solidFill>
              </a:endParaRPr>
            </a:p>
          </p:txBody>
        </p:sp>
        <p:grpSp>
          <p:nvGrpSpPr>
            <p:cNvPr id="160793" name="Group 48">
              <a:extLst>
                <a:ext uri="{FF2B5EF4-FFF2-40B4-BE49-F238E27FC236}">
                  <a16:creationId xmlns:a16="http://schemas.microsoft.com/office/drawing/2014/main" id="{C79D4E53-0D1C-8D42-8E1D-79FE397D8650}"/>
                </a:ext>
              </a:extLst>
            </p:cNvPr>
            <p:cNvGrpSpPr>
              <a:grpSpLocks/>
            </p:cNvGrpSpPr>
            <p:nvPr/>
          </p:nvGrpSpPr>
          <p:grpSpPr bwMode="auto">
            <a:xfrm>
              <a:off x="582" y="3671"/>
              <a:ext cx="4601" cy="213"/>
              <a:chOff x="582" y="3671"/>
              <a:chExt cx="4601" cy="213"/>
            </a:xfrm>
          </p:grpSpPr>
          <p:grpSp>
            <p:nvGrpSpPr>
              <p:cNvPr id="160794" name="Group 24">
                <a:extLst>
                  <a:ext uri="{FF2B5EF4-FFF2-40B4-BE49-F238E27FC236}">
                    <a16:creationId xmlns:a16="http://schemas.microsoft.com/office/drawing/2014/main" id="{0644B98D-6F1E-E444-93D5-2C976C592DD2}"/>
                  </a:ext>
                </a:extLst>
              </p:cNvPr>
              <p:cNvGrpSpPr>
                <a:grpSpLocks/>
              </p:cNvGrpSpPr>
              <p:nvPr/>
            </p:nvGrpSpPr>
            <p:grpSpPr bwMode="auto">
              <a:xfrm>
                <a:off x="582" y="3671"/>
                <a:ext cx="1990" cy="213"/>
                <a:chOff x="582" y="3671"/>
                <a:chExt cx="1990" cy="213"/>
              </a:xfrm>
            </p:grpSpPr>
            <p:sp>
              <p:nvSpPr>
                <p:cNvPr id="160795" name="Rectangle 25">
                  <a:extLst>
                    <a:ext uri="{FF2B5EF4-FFF2-40B4-BE49-F238E27FC236}">
                      <a16:creationId xmlns:a16="http://schemas.microsoft.com/office/drawing/2014/main" id="{310B389F-E035-914E-A5A1-A89ECB467CD0}"/>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60796" name="Rectangle 26">
                  <a:extLst>
                    <a:ext uri="{FF2B5EF4-FFF2-40B4-BE49-F238E27FC236}">
                      <a16:creationId xmlns:a16="http://schemas.microsoft.com/office/drawing/2014/main" id="{7D867A76-AF8B-CF4F-98E2-037FDE3A9936}"/>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60797" name="Rectangle 27">
                  <a:extLst>
                    <a:ext uri="{FF2B5EF4-FFF2-40B4-BE49-F238E27FC236}">
                      <a16:creationId xmlns:a16="http://schemas.microsoft.com/office/drawing/2014/main" id="{185BF5C0-90B7-734A-B431-BAD237BCC4FD}"/>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60798" name="Text Box 28">
                  <a:extLst>
                    <a:ext uri="{FF2B5EF4-FFF2-40B4-BE49-F238E27FC236}">
                      <a16:creationId xmlns:a16="http://schemas.microsoft.com/office/drawing/2014/main" id="{F602ED1A-E18E-A446-9BC1-F0BDC372B095}"/>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309</a:t>
                  </a:r>
                  <a:endParaRPr lang="en-US" altLang="en-US" sz="1800" dirty="0">
                    <a:ea typeface="ＭＳ Ｐゴシック" panose="020B0600070205080204" pitchFamily="34" charset="-128"/>
                  </a:endParaRPr>
                </a:p>
              </p:txBody>
            </p:sp>
            <p:sp>
              <p:nvSpPr>
                <p:cNvPr id="160799" name="Text Box 29">
                  <a:extLst>
                    <a:ext uri="{FF2B5EF4-FFF2-40B4-BE49-F238E27FC236}">
                      <a16:creationId xmlns:a16="http://schemas.microsoft.com/office/drawing/2014/main" id="{B7069F05-5B5B-794C-A5CF-3CEFC92AE6B8}"/>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345</a:t>
                  </a:r>
                  <a:endParaRPr lang="en-US" altLang="en-US" sz="1800" dirty="0">
                    <a:ea typeface="ＭＳ Ｐゴシック" panose="020B0600070205080204" pitchFamily="34" charset="-128"/>
                  </a:endParaRPr>
                </a:p>
              </p:txBody>
            </p:sp>
            <p:sp>
              <p:nvSpPr>
                <p:cNvPr id="160800" name="Text Box 30">
                  <a:extLst>
                    <a:ext uri="{FF2B5EF4-FFF2-40B4-BE49-F238E27FC236}">
                      <a16:creationId xmlns:a16="http://schemas.microsoft.com/office/drawing/2014/main" id="{80CCCADC-67A1-C745-AA7F-28F0DE7157E6}"/>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319</a:t>
                  </a:r>
                  <a:endParaRPr lang="en-US" altLang="en-US" sz="1800" dirty="0">
                    <a:ea typeface="ＭＳ Ｐゴシック" panose="020B0600070205080204" pitchFamily="34" charset="-128"/>
                  </a:endParaRPr>
                </a:p>
              </p:txBody>
            </p:sp>
          </p:grpSp>
          <p:grpSp>
            <p:nvGrpSpPr>
              <p:cNvPr id="160801" name="Group 35">
                <a:extLst>
                  <a:ext uri="{FF2B5EF4-FFF2-40B4-BE49-F238E27FC236}">
                    <a16:creationId xmlns:a16="http://schemas.microsoft.com/office/drawing/2014/main" id="{3108EA7D-D391-4946-A676-4D672D46555B}"/>
                  </a:ext>
                </a:extLst>
              </p:cNvPr>
              <p:cNvGrpSpPr>
                <a:grpSpLocks/>
              </p:cNvGrpSpPr>
              <p:nvPr/>
            </p:nvGrpSpPr>
            <p:grpSpPr bwMode="auto">
              <a:xfrm>
                <a:off x="2846" y="3671"/>
                <a:ext cx="2337" cy="213"/>
                <a:chOff x="2846" y="3671"/>
                <a:chExt cx="2337" cy="213"/>
              </a:xfrm>
            </p:grpSpPr>
            <p:grpSp>
              <p:nvGrpSpPr>
                <p:cNvPr id="160802" name="Group 36">
                  <a:extLst>
                    <a:ext uri="{FF2B5EF4-FFF2-40B4-BE49-F238E27FC236}">
                      <a16:creationId xmlns:a16="http://schemas.microsoft.com/office/drawing/2014/main" id="{BB28257E-894B-B643-9834-033BBDBA154B}"/>
                    </a:ext>
                  </a:extLst>
                </p:cNvPr>
                <p:cNvGrpSpPr>
                  <a:grpSpLocks/>
                </p:cNvGrpSpPr>
                <p:nvPr/>
              </p:nvGrpSpPr>
              <p:grpSpPr bwMode="auto">
                <a:xfrm>
                  <a:off x="2846" y="3671"/>
                  <a:ext cx="731" cy="213"/>
                  <a:chOff x="2846" y="3671"/>
                  <a:chExt cx="731" cy="213"/>
                </a:xfrm>
              </p:grpSpPr>
              <p:sp>
                <p:nvSpPr>
                  <p:cNvPr id="160803" name="Rectangle 37">
                    <a:extLst>
                      <a:ext uri="{FF2B5EF4-FFF2-40B4-BE49-F238E27FC236}">
                        <a16:creationId xmlns:a16="http://schemas.microsoft.com/office/drawing/2014/main" id="{EF0B34A2-F495-4A43-948E-3785C98F2D16}"/>
                      </a:ext>
                    </a:extLst>
                  </p:cNvPr>
                  <p:cNvSpPr>
                    <a:spLocks noChangeArrowheads="1"/>
                  </p:cNvSpPr>
                  <p:nvPr/>
                </p:nvSpPr>
                <p:spPr bwMode="auto">
                  <a:xfrm>
                    <a:off x="2846" y="3671"/>
                    <a:ext cx="731" cy="213"/>
                  </a:xfrm>
                  <a:prstGeom prst="rect">
                    <a:avLst/>
                  </a:prstGeom>
                  <a:solidFill>
                    <a:schemeClr val="bg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60804" name="Text Box 38">
                    <a:extLst>
                      <a:ext uri="{FF2B5EF4-FFF2-40B4-BE49-F238E27FC236}">
                        <a16:creationId xmlns:a16="http://schemas.microsoft.com/office/drawing/2014/main" id="{AD30133D-200E-224F-8D4E-5434C0C4C90F}"/>
                      </a:ext>
                    </a:extLst>
                  </p:cNvPr>
                  <p:cNvSpPr txBox="1">
                    <a:spLocks noChangeArrowheads="1"/>
                  </p:cNvSpPr>
                  <p:nvPr/>
                </p:nvSpPr>
                <p:spPr bwMode="auto">
                  <a:xfrm>
                    <a:off x="2868" y="3687"/>
                    <a:ext cx="700" cy="18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Figure 10.11</a:t>
                    </a:r>
                  </a:p>
                </p:txBody>
              </p:sp>
            </p:grpSp>
            <p:grpSp>
              <p:nvGrpSpPr>
                <p:cNvPr id="160805" name="Group 39">
                  <a:extLst>
                    <a:ext uri="{FF2B5EF4-FFF2-40B4-BE49-F238E27FC236}">
                      <a16:creationId xmlns:a16="http://schemas.microsoft.com/office/drawing/2014/main" id="{7AE9A216-D8CD-0B48-B70C-3923B5FC1914}"/>
                    </a:ext>
                  </a:extLst>
                </p:cNvPr>
                <p:cNvGrpSpPr>
                  <a:grpSpLocks/>
                </p:cNvGrpSpPr>
                <p:nvPr/>
              </p:nvGrpSpPr>
              <p:grpSpPr bwMode="auto">
                <a:xfrm>
                  <a:off x="3649" y="3671"/>
                  <a:ext cx="731" cy="213"/>
                  <a:chOff x="3649" y="3671"/>
                  <a:chExt cx="731" cy="213"/>
                </a:xfrm>
              </p:grpSpPr>
              <p:sp>
                <p:nvSpPr>
                  <p:cNvPr id="160806" name="Rectangle 40">
                    <a:extLst>
                      <a:ext uri="{FF2B5EF4-FFF2-40B4-BE49-F238E27FC236}">
                        <a16:creationId xmlns:a16="http://schemas.microsoft.com/office/drawing/2014/main" id="{D528D960-4126-3046-A2EF-209B45CEA922}"/>
                      </a:ext>
                    </a:extLst>
                  </p:cNvPr>
                  <p:cNvSpPr>
                    <a:spLocks noChangeArrowheads="1"/>
                  </p:cNvSpPr>
                  <p:nvPr/>
                </p:nvSpPr>
                <p:spPr bwMode="auto">
                  <a:xfrm>
                    <a:off x="3649" y="3671"/>
                    <a:ext cx="731"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60807" name="Text Box 41">
                    <a:extLst>
                      <a:ext uri="{FF2B5EF4-FFF2-40B4-BE49-F238E27FC236}">
                        <a16:creationId xmlns:a16="http://schemas.microsoft.com/office/drawing/2014/main" id="{1A08E5BB-0BBC-0E4A-8D44-FEDB0A6B9535}"/>
                      </a:ext>
                    </a:extLst>
                  </p:cNvPr>
                  <p:cNvSpPr txBox="1">
                    <a:spLocks noChangeArrowheads="1"/>
                  </p:cNvSpPr>
                  <p:nvPr/>
                </p:nvSpPr>
                <p:spPr bwMode="auto">
                  <a:xfrm>
                    <a:off x="3675" y="3687"/>
                    <a:ext cx="700" cy="183"/>
                  </a:xfrm>
                  <a:prstGeom prst="rect">
                    <a:avLst/>
                  </a:prstGeom>
                  <a:solidFill>
                    <a:srgbClr val="CC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Figure 10.11</a:t>
                    </a:r>
                  </a:p>
                </p:txBody>
              </p:sp>
            </p:grpSp>
            <p:grpSp>
              <p:nvGrpSpPr>
                <p:cNvPr id="160808" name="Group 42">
                  <a:extLst>
                    <a:ext uri="{FF2B5EF4-FFF2-40B4-BE49-F238E27FC236}">
                      <a16:creationId xmlns:a16="http://schemas.microsoft.com/office/drawing/2014/main" id="{D3D0D866-5ADA-2B47-9C02-F047865C9EE1}"/>
                    </a:ext>
                  </a:extLst>
                </p:cNvPr>
                <p:cNvGrpSpPr>
                  <a:grpSpLocks/>
                </p:cNvGrpSpPr>
                <p:nvPr/>
              </p:nvGrpSpPr>
              <p:grpSpPr bwMode="auto">
                <a:xfrm>
                  <a:off x="4452" y="3671"/>
                  <a:ext cx="731" cy="213"/>
                  <a:chOff x="4452" y="3671"/>
                  <a:chExt cx="731" cy="213"/>
                </a:xfrm>
              </p:grpSpPr>
              <p:sp>
                <p:nvSpPr>
                  <p:cNvPr id="160809" name="Rectangle 43">
                    <a:extLst>
                      <a:ext uri="{FF2B5EF4-FFF2-40B4-BE49-F238E27FC236}">
                        <a16:creationId xmlns:a16="http://schemas.microsoft.com/office/drawing/2014/main" id="{84DBBACF-009B-3644-BE43-2A947916C962}"/>
                      </a:ext>
                    </a:extLst>
                  </p:cNvPr>
                  <p:cNvSpPr>
                    <a:spLocks noChangeArrowheads="1"/>
                  </p:cNvSpPr>
                  <p:nvPr/>
                </p:nvSpPr>
                <p:spPr bwMode="auto">
                  <a:xfrm>
                    <a:off x="4452" y="3671"/>
                    <a:ext cx="731"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60810" name="Text Box 44">
                    <a:extLst>
                      <a:ext uri="{FF2B5EF4-FFF2-40B4-BE49-F238E27FC236}">
                        <a16:creationId xmlns:a16="http://schemas.microsoft.com/office/drawing/2014/main" id="{2327A7DD-FDCC-0C4E-B9EC-18344FA2112E}"/>
                      </a:ext>
                    </a:extLst>
                  </p:cNvPr>
                  <p:cNvSpPr txBox="1">
                    <a:spLocks noChangeArrowheads="1"/>
                  </p:cNvSpPr>
                  <p:nvPr/>
                </p:nvSpPr>
                <p:spPr bwMode="auto">
                  <a:xfrm>
                    <a:off x="4470" y="3687"/>
                    <a:ext cx="700" cy="183"/>
                  </a:xfrm>
                  <a:prstGeom prst="rect">
                    <a:avLst/>
                  </a:prstGeom>
                  <a:solidFill>
                    <a:srgbClr val="FF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t>Figure 10.12</a:t>
                    </a:r>
                  </a:p>
                </p:txBody>
              </p:sp>
            </p:grpSp>
          </p:grpSp>
        </p:grpSp>
      </p:grpSp>
    </p:spTree>
  </p:cSld>
  <p:clrMapOvr>
    <a:masterClrMapping/>
  </p:clrMapOvr>
  <p:transition spd="med"/>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Slide Number Placeholder 5">
            <a:extLst>
              <a:ext uri="{FF2B5EF4-FFF2-40B4-BE49-F238E27FC236}">
                <a16:creationId xmlns:a16="http://schemas.microsoft.com/office/drawing/2014/main" id="{13AEEA8C-3707-2247-A139-BDA384C56461}"/>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C897B3C9-680E-864B-8E62-E622E5F2B72B}" type="slidenum">
              <a:rPr lang="en-US" altLang="en-US" sz="1400"/>
              <a:pPr>
                <a:spcBef>
                  <a:spcPct val="0"/>
                </a:spcBef>
                <a:buFontTx/>
                <a:buNone/>
              </a:pPr>
              <a:t>79</a:t>
            </a:fld>
            <a:endParaRPr lang="en-US" altLang="en-US" sz="1400" dirty="0"/>
          </a:p>
        </p:txBody>
      </p:sp>
      <p:grpSp>
        <p:nvGrpSpPr>
          <p:cNvPr id="162819" name="Group 37">
            <a:extLst>
              <a:ext uri="{FF2B5EF4-FFF2-40B4-BE49-F238E27FC236}">
                <a16:creationId xmlns:a16="http://schemas.microsoft.com/office/drawing/2014/main" id="{CD7461CE-4683-5C45-B969-78CA3C5D3792}"/>
              </a:ext>
            </a:extLst>
          </p:cNvPr>
          <p:cNvGrpSpPr>
            <a:grpSpLocks/>
          </p:cNvGrpSpPr>
          <p:nvPr/>
        </p:nvGrpSpPr>
        <p:grpSpPr bwMode="auto">
          <a:xfrm>
            <a:off x="463550" y="446088"/>
            <a:ext cx="8229600" cy="5719762"/>
            <a:chOff x="292" y="281"/>
            <a:chExt cx="5184" cy="3603"/>
          </a:xfrm>
        </p:grpSpPr>
        <p:sp>
          <p:nvSpPr>
            <p:cNvPr id="162820" name="Text Box 6">
              <a:extLst>
                <a:ext uri="{FF2B5EF4-FFF2-40B4-BE49-F238E27FC236}">
                  <a16:creationId xmlns:a16="http://schemas.microsoft.com/office/drawing/2014/main" id="{A9088CAA-CAA3-AD48-9A29-7D8DFE3FCCF3}"/>
                </a:ext>
              </a:extLst>
            </p:cNvPr>
            <p:cNvSpPr txBox="1">
              <a:spLocks noChangeArrowheads="1"/>
            </p:cNvSpPr>
            <p:nvPr/>
          </p:nvSpPr>
          <p:spPr bwMode="auto">
            <a:xfrm>
              <a:off x="519" y="970"/>
              <a:ext cx="4663" cy="11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Humans need about two grams of dietary creatine each day to com-</a:t>
              </a:r>
              <a:r>
                <a:rPr lang="en-US" altLang="en-US" sz="1800" dirty="0" err="1"/>
                <a:t>pensate</a:t>
              </a:r>
              <a:r>
                <a:rPr lang="en-US" altLang="en-US" sz="1800" dirty="0"/>
                <a:t> for the urinary loss of creatinine, its metabolic by-product.</a:t>
              </a:r>
            </a:p>
            <a:p>
              <a:pPr eaLnBrk="1" hangingPunct="1">
                <a:lnSpc>
                  <a:spcPct val="85000"/>
                </a:lnSpc>
                <a:spcBef>
                  <a:spcPct val="0"/>
                </a:spcBef>
                <a:spcAft>
                  <a:spcPct val="50000"/>
                </a:spcAft>
                <a:buSzPct val="80000"/>
              </a:pPr>
              <a:r>
                <a:rPr lang="en-US" altLang="en-US" sz="1800" dirty="0"/>
                <a:t>Good sources of creatine are animal proteins including those found in beef, salmon, and tuna.</a:t>
              </a:r>
            </a:p>
            <a:p>
              <a:pPr eaLnBrk="1" hangingPunct="1">
                <a:lnSpc>
                  <a:spcPct val="85000"/>
                </a:lnSpc>
                <a:spcBef>
                  <a:spcPct val="0"/>
                </a:spcBef>
                <a:spcAft>
                  <a:spcPct val="50000"/>
                </a:spcAft>
                <a:buSzPct val="80000"/>
              </a:pPr>
              <a:r>
                <a:rPr lang="en-US" altLang="en-US" sz="1800" dirty="0"/>
                <a:t>Vegan and vegetarian diets when properly planned can provide ade-quate amounts of creatine.</a:t>
              </a:r>
            </a:p>
          </p:txBody>
        </p:sp>
        <p:sp>
          <p:nvSpPr>
            <p:cNvPr id="162821" name="Rectangle 7">
              <a:extLst>
                <a:ext uri="{FF2B5EF4-FFF2-40B4-BE49-F238E27FC236}">
                  <a16:creationId xmlns:a16="http://schemas.microsoft.com/office/drawing/2014/main" id="{690B5CCF-2F7E-434B-BF21-ADE4E7A17A00}"/>
                </a:ext>
              </a:extLst>
            </p:cNvPr>
            <p:cNvSpPr>
              <a:spLocks noChangeArrowheads="1"/>
            </p:cNvSpPr>
            <p:nvPr/>
          </p:nvSpPr>
          <p:spPr bwMode="auto">
            <a:xfrm>
              <a:off x="292"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Dietary Needs</a:t>
              </a:r>
              <a:endParaRPr lang="en-US" altLang="en-US" sz="2800" dirty="0">
                <a:solidFill>
                  <a:schemeClr val="tx2"/>
                </a:solidFill>
              </a:endParaRPr>
            </a:p>
          </p:txBody>
        </p:sp>
        <p:grpSp>
          <p:nvGrpSpPr>
            <p:cNvPr id="162822" name="Group 27">
              <a:extLst>
                <a:ext uri="{FF2B5EF4-FFF2-40B4-BE49-F238E27FC236}">
                  <a16:creationId xmlns:a16="http://schemas.microsoft.com/office/drawing/2014/main" id="{11A8D57A-1DAA-4940-8670-83113432A92C}"/>
                </a:ext>
              </a:extLst>
            </p:cNvPr>
            <p:cNvGrpSpPr>
              <a:grpSpLocks/>
            </p:cNvGrpSpPr>
            <p:nvPr/>
          </p:nvGrpSpPr>
          <p:grpSpPr bwMode="auto">
            <a:xfrm>
              <a:off x="582" y="3671"/>
              <a:ext cx="1990" cy="213"/>
              <a:chOff x="582" y="3671"/>
              <a:chExt cx="1990" cy="213"/>
            </a:xfrm>
          </p:grpSpPr>
          <p:sp>
            <p:nvSpPr>
              <p:cNvPr id="162823" name="Rectangle 28">
                <a:extLst>
                  <a:ext uri="{FF2B5EF4-FFF2-40B4-BE49-F238E27FC236}">
                    <a16:creationId xmlns:a16="http://schemas.microsoft.com/office/drawing/2014/main" id="{B6A973E8-F4FB-9D4D-9AA7-4862C4FB55E1}"/>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62824" name="Rectangle 29">
                <a:extLst>
                  <a:ext uri="{FF2B5EF4-FFF2-40B4-BE49-F238E27FC236}">
                    <a16:creationId xmlns:a16="http://schemas.microsoft.com/office/drawing/2014/main" id="{7A64FA35-2853-9848-8F04-B17D0E2296B9}"/>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62825" name="Rectangle 30">
                <a:extLst>
                  <a:ext uri="{FF2B5EF4-FFF2-40B4-BE49-F238E27FC236}">
                    <a16:creationId xmlns:a16="http://schemas.microsoft.com/office/drawing/2014/main" id="{2B12B528-D29B-FF4D-8710-B1CA93A78946}"/>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62826" name="Text Box 31">
                <a:extLst>
                  <a:ext uri="{FF2B5EF4-FFF2-40B4-BE49-F238E27FC236}">
                    <a16:creationId xmlns:a16="http://schemas.microsoft.com/office/drawing/2014/main" id="{5FB73664-E761-9441-87B0-00027D2733CE}"/>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310</a:t>
                </a:r>
                <a:endParaRPr lang="en-US" altLang="en-US" sz="1800" dirty="0">
                  <a:ea typeface="ＭＳ Ｐゴシック" panose="020B0600070205080204" pitchFamily="34" charset="-128"/>
                </a:endParaRPr>
              </a:p>
            </p:txBody>
          </p:sp>
          <p:sp>
            <p:nvSpPr>
              <p:cNvPr id="162827" name="Text Box 32">
                <a:extLst>
                  <a:ext uri="{FF2B5EF4-FFF2-40B4-BE49-F238E27FC236}">
                    <a16:creationId xmlns:a16="http://schemas.microsoft.com/office/drawing/2014/main" id="{51FCE9F4-34A9-4B4F-B0AC-EBF32BCCEAAB}"/>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345</a:t>
                </a:r>
                <a:endParaRPr lang="en-US" altLang="en-US" sz="1800" dirty="0">
                  <a:ea typeface="ＭＳ Ｐゴシック" panose="020B0600070205080204" pitchFamily="34" charset="-128"/>
                </a:endParaRPr>
              </a:p>
            </p:txBody>
          </p:sp>
          <p:sp>
            <p:nvSpPr>
              <p:cNvPr id="162828" name="Text Box 33">
                <a:extLst>
                  <a:ext uri="{FF2B5EF4-FFF2-40B4-BE49-F238E27FC236}">
                    <a16:creationId xmlns:a16="http://schemas.microsoft.com/office/drawing/2014/main" id="{D659AEB3-08BB-6B47-A63F-EF8184AB4A59}"/>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320</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Slide Number Placeholder 5">
            <a:extLst>
              <a:ext uri="{FF2B5EF4-FFF2-40B4-BE49-F238E27FC236}">
                <a16:creationId xmlns:a16="http://schemas.microsoft.com/office/drawing/2014/main" id="{D754E44B-CD82-A043-A74A-49F33E3F1764}"/>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C60155EF-47F6-E14F-BFC8-D98056A72631}" type="slidenum">
              <a:rPr lang="en-US" altLang="en-US" sz="1400"/>
              <a:pPr>
                <a:spcBef>
                  <a:spcPct val="0"/>
                </a:spcBef>
                <a:buFontTx/>
                <a:buNone/>
              </a:pPr>
              <a:t>80</a:t>
            </a:fld>
            <a:endParaRPr lang="en-US" altLang="en-US" sz="1400" dirty="0"/>
          </a:p>
        </p:txBody>
      </p:sp>
      <p:grpSp>
        <p:nvGrpSpPr>
          <p:cNvPr id="164867" name="Group 32">
            <a:extLst>
              <a:ext uri="{FF2B5EF4-FFF2-40B4-BE49-F238E27FC236}">
                <a16:creationId xmlns:a16="http://schemas.microsoft.com/office/drawing/2014/main" id="{63DD68C5-245E-EE4F-94C5-763468885B27}"/>
              </a:ext>
            </a:extLst>
          </p:cNvPr>
          <p:cNvGrpSpPr>
            <a:grpSpLocks/>
          </p:cNvGrpSpPr>
          <p:nvPr/>
        </p:nvGrpSpPr>
        <p:grpSpPr bwMode="auto">
          <a:xfrm>
            <a:off x="463550" y="446088"/>
            <a:ext cx="8229600" cy="5719762"/>
            <a:chOff x="292" y="281"/>
            <a:chExt cx="5184" cy="3603"/>
          </a:xfrm>
        </p:grpSpPr>
        <p:sp>
          <p:nvSpPr>
            <p:cNvPr id="164868" name="Text Box 6">
              <a:extLst>
                <a:ext uri="{FF2B5EF4-FFF2-40B4-BE49-F238E27FC236}">
                  <a16:creationId xmlns:a16="http://schemas.microsoft.com/office/drawing/2014/main" id="{C6235197-2397-D548-875E-40CE1E4397C4}"/>
                </a:ext>
              </a:extLst>
            </p:cNvPr>
            <p:cNvSpPr txBox="1">
              <a:spLocks noChangeArrowheads="1"/>
            </p:cNvSpPr>
            <p:nvPr/>
          </p:nvSpPr>
          <p:spPr bwMode="auto">
            <a:xfrm>
              <a:off x="519" y="970"/>
              <a:ext cx="4711" cy="1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The inability of skeletal  muscle to maintain its normal force of contraction with prolonged and intense physical activity is called muscle fatigue.</a:t>
              </a:r>
            </a:p>
            <a:p>
              <a:pPr eaLnBrk="1" hangingPunct="1">
                <a:lnSpc>
                  <a:spcPct val="85000"/>
                </a:lnSpc>
                <a:spcBef>
                  <a:spcPct val="0"/>
                </a:spcBef>
                <a:spcAft>
                  <a:spcPts val="900"/>
                </a:spcAft>
                <a:buSzPct val="80000"/>
              </a:pPr>
              <a:r>
                <a:rPr lang="en-US" altLang="en-US" sz="1800" dirty="0"/>
                <a:t>Muscle fatigue mostly results from physiological changes in muscle fibers.</a:t>
              </a:r>
            </a:p>
            <a:p>
              <a:pPr eaLnBrk="1" hangingPunct="1">
                <a:lnSpc>
                  <a:spcPct val="85000"/>
                </a:lnSpc>
                <a:spcBef>
                  <a:spcPct val="0"/>
                </a:spcBef>
                <a:spcAft>
                  <a:spcPts val="900"/>
                </a:spcAft>
                <a:buSzPct val="80000"/>
              </a:pPr>
              <a:r>
                <a:rPr lang="en-US" altLang="en-US" sz="1800" dirty="0"/>
                <a:t>However, a person may feel tired even before muscle fatigue occurs.</a:t>
              </a:r>
            </a:p>
            <a:p>
              <a:pPr eaLnBrk="1" hangingPunct="1">
                <a:lnSpc>
                  <a:spcPct val="85000"/>
                </a:lnSpc>
                <a:spcBef>
                  <a:spcPct val="0"/>
                </a:spcBef>
                <a:spcAft>
                  <a:spcPct val="50000"/>
                </a:spcAft>
                <a:buSzPct val="80000"/>
              </a:pPr>
              <a:r>
                <a:rPr lang="en-US" altLang="en-US" sz="1800" dirty="0"/>
                <a:t>This tired feeling is the result of changes in the brain and spinal cord that are not fully understood.</a:t>
              </a:r>
            </a:p>
          </p:txBody>
        </p:sp>
        <p:sp>
          <p:nvSpPr>
            <p:cNvPr id="164869" name="Rectangle 7">
              <a:extLst>
                <a:ext uri="{FF2B5EF4-FFF2-40B4-BE49-F238E27FC236}">
                  <a16:creationId xmlns:a16="http://schemas.microsoft.com/office/drawing/2014/main" id="{4D006344-F52D-C342-B078-2197C7AF676D}"/>
                </a:ext>
              </a:extLst>
            </p:cNvPr>
            <p:cNvSpPr>
              <a:spLocks noChangeArrowheads="1"/>
            </p:cNvSpPr>
            <p:nvPr/>
          </p:nvSpPr>
          <p:spPr bwMode="auto">
            <a:xfrm>
              <a:off x="292"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Skeletal Muscle Fatigue</a:t>
              </a:r>
              <a:endParaRPr lang="en-US" altLang="en-US" sz="2800" dirty="0">
                <a:solidFill>
                  <a:schemeClr val="tx2"/>
                </a:solidFill>
              </a:endParaRPr>
            </a:p>
          </p:txBody>
        </p:sp>
        <p:grpSp>
          <p:nvGrpSpPr>
            <p:cNvPr id="164870" name="Group 22">
              <a:extLst>
                <a:ext uri="{FF2B5EF4-FFF2-40B4-BE49-F238E27FC236}">
                  <a16:creationId xmlns:a16="http://schemas.microsoft.com/office/drawing/2014/main" id="{86E5D2F5-CC78-D340-BD8D-246DDD353B67}"/>
                </a:ext>
              </a:extLst>
            </p:cNvPr>
            <p:cNvGrpSpPr>
              <a:grpSpLocks/>
            </p:cNvGrpSpPr>
            <p:nvPr/>
          </p:nvGrpSpPr>
          <p:grpSpPr bwMode="auto">
            <a:xfrm>
              <a:off x="582" y="3671"/>
              <a:ext cx="1990" cy="213"/>
              <a:chOff x="582" y="3671"/>
              <a:chExt cx="1990" cy="213"/>
            </a:xfrm>
          </p:grpSpPr>
          <p:sp>
            <p:nvSpPr>
              <p:cNvPr id="164871" name="Rectangle 23">
                <a:extLst>
                  <a:ext uri="{FF2B5EF4-FFF2-40B4-BE49-F238E27FC236}">
                    <a16:creationId xmlns:a16="http://schemas.microsoft.com/office/drawing/2014/main" id="{9B25BFB5-6A78-6D4C-8FBC-E2D33AA8E2E8}"/>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64872" name="Rectangle 24">
                <a:extLst>
                  <a:ext uri="{FF2B5EF4-FFF2-40B4-BE49-F238E27FC236}">
                    <a16:creationId xmlns:a16="http://schemas.microsoft.com/office/drawing/2014/main" id="{9958367D-2F30-6A44-B84F-421F877FDEDF}"/>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64873" name="Rectangle 25">
                <a:extLst>
                  <a:ext uri="{FF2B5EF4-FFF2-40B4-BE49-F238E27FC236}">
                    <a16:creationId xmlns:a16="http://schemas.microsoft.com/office/drawing/2014/main" id="{9D4EB70A-1131-8742-9DB5-D91FA2B0748F}"/>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64874" name="Text Box 26">
                <a:extLst>
                  <a:ext uri="{FF2B5EF4-FFF2-40B4-BE49-F238E27FC236}">
                    <a16:creationId xmlns:a16="http://schemas.microsoft.com/office/drawing/2014/main" id="{39F472C1-1EE8-FE4A-8431-98782297D518}"/>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310</a:t>
                </a:r>
                <a:endParaRPr lang="en-US" altLang="en-US" sz="1800" dirty="0">
                  <a:ea typeface="ＭＳ Ｐゴシック" panose="020B0600070205080204" pitchFamily="34" charset="-128"/>
                </a:endParaRPr>
              </a:p>
            </p:txBody>
          </p:sp>
          <p:sp>
            <p:nvSpPr>
              <p:cNvPr id="164875" name="Text Box 27">
                <a:extLst>
                  <a:ext uri="{FF2B5EF4-FFF2-40B4-BE49-F238E27FC236}">
                    <a16:creationId xmlns:a16="http://schemas.microsoft.com/office/drawing/2014/main" id="{4CC18ACF-BB02-0B41-8841-20F3513CE823}"/>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347</a:t>
                </a:r>
                <a:endParaRPr lang="en-US" altLang="en-US" sz="1800" dirty="0">
                  <a:ea typeface="ＭＳ Ｐゴシック" panose="020B0600070205080204" pitchFamily="34" charset="-128"/>
                </a:endParaRPr>
              </a:p>
            </p:txBody>
          </p:sp>
          <p:sp>
            <p:nvSpPr>
              <p:cNvPr id="164876" name="Text Box 28">
                <a:extLst>
                  <a:ext uri="{FF2B5EF4-FFF2-40B4-BE49-F238E27FC236}">
                    <a16:creationId xmlns:a16="http://schemas.microsoft.com/office/drawing/2014/main" id="{5559D60F-209A-AA41-AA84-42CDF93D8C52}"/>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320</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Slide Number Placeholder 5">
            <a:extLst>
              <a:ext uri="{FF2B5EF4-FFF2-40B4-BE49-F238E27FC236}">
                <a16:creationId xmlns:a16="http://schemas.microsoft.com/office/drawing/2014/main" id="{26E08F1F-EDA2-7140-A78E-9BF23C23A643}"/>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1BD0C61F-2FA0-544A-9EBA-7EB6E9467D87}" type="slidenum">
              <a:rPr lang="en-US" altLang="en-US" sz="1400"/>
              <a:pPr>
                <a:spcBef>
                  <a:spcPct val="0"/>
                </a:spcBef>
                <a:buFontTx/>
                <a:buNone/>
              </a:pPr>
              <a:t>81</a:t>
            </a:fld>
            <a:endParaRPr lang="en-US" altLang="en-US" sz="1400" dirty="0"/>
          </a:p>
        </p:txBody>
      </p:sp>
      <p:grpSp>
        <p:nvGrpSpPr>
          <p:cNvPr id="166915" name="Group 21">
            <a:extLst>
              <a:ext uri="{FF2B5EF4-FFF2-40B4-BE49-F238E27FC236}">
                <a16:creationId xmlns:a16="http://schemas.microsoft.com/office/drawing/2014/main" id="{9A033761-EA3F-0E4A-8E14-83EA6B8C967E}"/>
              </a:ext>
            </a:extLst>
          </p:cNvPr>
          <p:cNvGrpSpPr>
            <a:grpSpLocks/>
          </p:cNvGrpSpPr>
          <p:nvPr/>
        </p:nvGrpSpPr>
        <p:grpSpPr bwMode="auto">
          <a:xfrm>
            <a:off x="463550" y="446088"/>
            <a:ext cx="8229600" cy="5719762"/>
            <a:chOff x="292" y="281"/>
            <a:chExt cx="5184" cy="3603"/>
          </a:xfrm>
        </p:grpSpPr>
        <p:sp>
          <p:nvSpPr>
            <p:cNvPr id="166916" name="Text Box 4">
              <a:extLst>
                <a:ext uri="{FF2B5EF4-FFF2-40B4-BE49-F238E27FC236}">
                  <a16:creationId xmlns:a16="http://schemas.microsoft.com/office/drawing/2014/main" id="{6488D1F4-0AC2-7144-B57F-FB969D0847A8}"/>
                </a:ext>
              </a:extLst>
            </p:cNvPr>
            <p:cNvSpPr txBox="1">
              <a:spLocks noChangeArrowheads="1"/>
            </p:cNvSpPr>
            <p:nvPr/>
          </p:nvSpPr>
          <p:spPr bwMode="auto">
            <a:xfrm>
              <a:off x="519" y="970"/>
              <a:ext cx="4766" cy="14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23888" indent="-166688">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Physiological factors that contribute to muscle fatigue include:</a:t>
              </a:r>
            </a:p>
            <a:p>
              <a:pPr lvl="1" eaLnBrk="1" hangingPunct="1">
                <a:lnSpc>
                  <a:spcPct val="85000"/>
                </a:lnSpc>
                <a:spcBef>
                  <a:spcPct val="0"/>
                </a:spcBef>
                <a:spcAft>
                  <a:spcPts val="600"/>
                </a:spcAft>
                <a:buSzPct val="80000"/>
                <a:buFontTx/>
                <a:buChar char="-"/>
              </a:pPr>
              <a:r>
                <a:rPr lang="en-US" altLang="en-US" sz="1800" dirty="0"/>
                <a:t>Depletion of creatine phosphate even if ATP is at near-normal levels.</a:t>
              </a:r>
            </a:p>
            <a:p>
              <a:pPr lvl="1" eaLnBrk="1" hangingPunct="1">
                <a:lnSpc>
                  <a:spcPct val="85000"/>
                </a:lnSpc>
                <a:spcBef>
                  <a:spcPct val="0"/>
                </a:spcBef>
                <a:spcAft>
                  <a:spcPts val="600"/>
                </a:spcAft>
                <a:buSzPct val="80000"/>
                <a:buFontTx/>
                <a:buChar char="-"/>
              </a:pPr>
              <a:r>
                <a:rPr lang="en-US" altLang="en-US" sz="1800" dirty="0"/>
                <a:t>Inadequate release of Ca</a:t>
              </a:r>
              <a:r>
                <a:rPr lang="en-US" altLang="en-US" sz="1800" baseline="30000" dirty="0"/>
                <a:t>2+</a:t>
              </a:r>
              <a:r>
                <a:rPr lang="en-US" altLang="en-US" sz="1800" dirty="0"/>
                <a:t> from the sarcoplasmic reticulum, resulting in a low concentration of Ca</a:t>
              </a:r>
              <a:r>
                <a:rPr lang="en-US" altLang="en-US" sz="1800" baseline="30000" dirty="0"/>
                <a:t>2+</a:t>
              </a:r>
              <a:r>
                <a:rPr lang="en-US" altLang="en-US" sz="1800" dirty="0"/>
                <a:t> in the sarcoplasm.</a:t>
              </a:r>
            </a:p>
            <a:p>
              <a:pPr lvl="1" eaLnBrk="1" hangingPunct="1">
                <a:lnSpc>
                  <a:spcPct val="85000"/>
                </a:lnSpc>
                <a:spcBef>
                  <a:spcPct val="0"/>
                </a:spcBef>
                <a:spcAft>
                  <a:spcPct val="30000"/>
                </a:spcAft>
                <a:buSzPct val="80000"/>
                <a:buFontTx/>
                <a:buChar char="-"/>
              </a:pPr>
              <a:r>
                <a:rPr lang="en-US" altLang="en-US" sz="1800" dirty="0"/>
                <a:t>Insufficient O</a:t>
              </a:r>
              <a:r>
                <a:rPr lang="en-US" altLang="en-US" sz="1800" baseline="-17000" dirty="0"/>
                <a:t>2</a:t>
              </a:r>
              <a:r>
                <a:rPr lang="en-US" altLang="en-US" sz="1800" dirty="0"/>
                <a:t>, depletion of glycogen and other nutrients, build-up of ADP and lactic acid, and insufficient release of ACh from motor neurons.</a:t>
              </a:r>
            </a:p>
          </p:txBody>
        </p:sp>
        <p:sp>
          <p:nvSpPr>
            <p:cNvPr id="166917" name="Rectangle 5">
              <a:extLst>
                <a:ext uri="{FF2B5EF4-FFF2-40B4-BE49-F238E27FC236}">
                  <a16:creationId xmlns:a16="http://schemas.microsoft.com/office/drawing/2014/main" id="{B8E492B1-42E6-BC44-9D9A-2016A6C70B96}"/>
                </a:ext>
              </a:extLst>
            </p:cNvPr>
            <p:cNvSpPr>
              <a:spLocks noChangeArrowheads="1"/>
            </p:cNvSpPr>
            <p:nvPr/>
          </p:nvSpPr>
          <p:spPr bwMode="auto">
            <a:xfrm>
              <a:off x="292"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Skeletal Muscle Fatigue </a:t>
              </a:r>
              <a:r>
                <a:rPr lang="en-US" altLang="en-US" sz="2200" dirty="0">
                  <a:solidFill>
                    <a:srgbClr val="333333"/>
                  </a:solidFill>
                </a:rPr>
                <a:t>(continued)</a:t>
              </a:r>
              <a:endParaRPr lang="en-US" altLang="en-US" sz="2800" dirty="0">
                <a:solidFill>
                  <a:schemeClr val="tx2"/>
                </a:solidFill>
              </a:endParaRPr>
            </a:p>
          </p:txBody>
        </p:sp>
        <p:grpSp>
          <p:nvGrpSpPr>
            <p:cNvPr id="166918" name="Group 14">
              <a:extLst>
                <a:ext uri="{FF2B5EF4-FFF2-40B4-BE49-F238E27FC236}">
                  <a16:creationId xmlns:a16="http://schemas.microsoft.com/office/drawing/2014/main" id="{F49C9A6A-BEB0-E64C-8013-C889AE3BD801}"/>
                </a:ext>
              </a:extLst>
            </p:cNvPr>
            <p:cNvGrpSpPr>
              <a:grpSpLocks/>
            </p:cNvGrpSpPr>
            <p:nvPr/>
          </p:nvGrpSpPr>
          <p:grpSpPr bwMode="auto">
            <a:xfrm>
              <a:off x="582" y="3671"/>
              <a:ext cx="1990" cy="213"/>
              <a:chOff x="582" y="3671"/>
              <a:chExt cx="1990" cy="213"/>
            </a:xfrm>
          </p:grpSpPr>
          <p:sp>
            <p:nvSpPr>
              <p:cNvPr id="166919" name="Rectangle 15">
                <a:extLst>
                  <a:ext uri="{FF2B5EF4-FFF2-40B4-BE49-F238E27FC236}">
                    <a16:creationId xmlns:a16="http://schemas.microsoft.com/office/drawing/2014/main" id="{86FAF7B1-4604-4842-B6D9-0CF9831F11B6}"/>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66920" name="Rectangle 16">
                <a:extLst>
                  <a:ext uri="{FF2B5EF4-FFF2-40B4-BE49-F238E27FC236}">
                    <a16:creationId xmlns:a16="http://schemas.microsoft.com/office/drawing/2014/main" id="{A8C7ED97-B0DF-244E-B1D0-183439BA5070}"/>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66921" name="Rectangle 17">
                <a:extLst>
                  <a:ext uri="{FF2B5EF4-FFF2-40B4-BE49-F238E27FC236}">
                    <a16:creationId xmlns:a16="http://schemas.microsoft.com/office/drawing/2014/main" id="{DF3BA510-63CA-CD42-BDEE-DAF9BDA2D6F7}"/>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66922" name="Text Box 18">
                <a:extLst>
                  <a:ext uri="{FF2B5EF4-FFF2-40B4-BE49-F238E27FC236}">
                    <a16:creationId xmlns:a16="http://schemas.microsoft.com/office/drawing/2014/main" id="{ECC3610B-0962-0844-B859-06C4DDF5C69A}"/>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310</a:t>
                </a:r>
                <a:endParaRPr lang="en-US" altLang="en-US" sz="1800" dirty="0">
                  <a:ea typeface="ＭＳ Ｐゴシック" panose="020B0600070205080204" pitchFamily="34" charset="-128"/>
                </a:endParaRPr>
              </a:p>
            </p:txBody>
          </p:sp>
          <p:sp>
            <p:nvSpPr>
              <p:cNvPr id="166923" name="Text Box 19">
                <a:extLst>
                  <a:ext uri="{FF2B5EF4-FFF2-40B4-BE49-F238E27FC236}">
                    <a16:creationId xmlns:a16="http://schemas.microsoft.com/office/drawing/2014/main" id="{60A13EBF-9E93-D846-A234-01D4082A349F}"/>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347</a:t>
                </a:r>
                <a:endParaRPr lang="en-US" altLang="en-US" sz="1800" dirty="0">
                  <a:ea typeface="ＭＳ Ｐゴシック" panose="020B0600070205080204" pitchFamily="34" charset="-128"/>
                </a:endParaRPr>
              </a:p>
            </p:txBody>
          </p:sp>
          <p:sp>
            <p:nvSpPr>
              <p:cNvPr id="166924" name="Text Box 20">
                <a:extLst>
                  <a:ext uri="{FF2B5EF4-FFF2-40B4-BE49-F238E27FC236}">
                    <a16:creationId xmlns:a16="http://schemas.microsoft.com/office/drawing/2014/main" id="{242A0854-8A48-F646-AC96-946022B20ABB}"/>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320</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Slide Number Placeholder 5">
            <a:extLst>
              <a:ext uri="{FF2B5EF4-FFF2-40B4-BE49-F238E27FC236}">
                <a16:creationId xmlns:a16="http://schemas.microsoft.com/office/drawing/2014/main" id="{572BE9CE-FDD8-C341-B389-8BBA9092D2F4}"/>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FEFFF2D9-E7D7-5C4E-A5A2-676A1371413A}" type="slidenum">
              <a:rPr lang="en-US" altLang="en-US" sz="1400"/>
              <a:pPr>
                <a:spcBef>
                  <a:spcPct val="0"/>
                </a:spcBef>
                <a:buFontTx/>
                <a:buNone/>
              </a:pPr>
              <a:t>82</a:t>
            </a:fld>
            <a:endParaRPr lang="en-US" altLang="en-US" sz="1400" dirty="0"/>
          </a:p>
        </p:txBody>
      </p:sp>
      <p:grpSp>
        <p:nvGrpSpPr>
          <p:cNvPr id="168973" name="Group 13">
            <a:extLst>
              <a:ext uri="{FF2B5EF4-FFF2-40B4-BE49-F238E27FC236}">
                <a16:creationId xmlns:a16="http://schemas.microsoft.com/office/drawing/2014/main" id="{AD540E13-496B-A74D-B62A-D359671158AE}"/>
              </a:ext>
            </a:extLst>
          </p:cNvPr>
          <p:cNvGrpSpPr>
            <a:grpSpLocks/>
          </p:cNvGrpSpPr>
          <p:nvPr/>
        </p:nvGrpSpPr>
        <p:grpSpPr bwMode="auto">
          <a:xfrm>
            <a:off x="463550" y="446088"/>
            <a:ext cx="8229600" cy="5719762"/>
            <a:chOff x="292" y="281"/>
            <a:chExt cx="5184" cy="3603"/>
          </a:xfrm>
        </p:grpSpPr>
        <p:sp>
          <p:nvSpPr>
            <p:cNvPr id="168964" name="Text Box 4">
              <a:extLst>
                <a:ext uri="{FF2B5EF4-FFF2-40B4-BE49-F238E27FC236}">
                  <a16:creationId xmlns:a16="http://schemas.microsoft.com/office/drawing/2014/main" id="{A4F0C892-CE59-0A47-9746-A4260CAFD947}"/>
                </a:ext>
              </a:extLst>
            </p:cNvPr>
            <p:cNvSpPr txBox="1">
              <a:spLocks noChangeArrowheads="1"/>
            </p:cNvSpPr>
            <p:nvPr/>
          </p:nvSpPr>
          <p:spPr bwMode="auto">
            <a:xfrm>
              <a:off x="519" y="970"/>
              <a:ext cx="4511" cy="1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Increases in respiratory rate and blood flow enhance the delivery of O</a:t>
              </a:r>
              <a:r>
                <a:rPr lang="en-US" altLang="en-US" sz="1800" baseline="-19000" dirty="0"/>
                <a:t>2</a:t>
              </a:r>
              <a:r>
                <a:rPr lang="en-US" altLang="en-US" sz="1800" dirty="0"/>
                <a:t> to muscle tissues during intense periods of muscle contrac-tions.</a:t>
              </a:r>
            </a:p>
            <a:p>
              <a:pPr eaLnBrk="1" hangingPunct="1">
                <a:lnSpc>
                  <a:spcPct val="85000"/>
                </a:lnSpc>
                <a:spcBef>
                  <a:spcPct val="0"/>
                </a:spcBef>
                <a:spcAft>
                  <a:spcPts val="900"/>
                </a:spcAft>
                <a:buSzPct val="80000"/>
              </a:pPr>
              <a:r>
                <a:rPr lang="en-US" altLang="en-US" sz="1800" dirty="0"/>
                <a:t>Once the physical effort ends, heavy breathing will continue since oxygen consumption by skeletal muscle remains above the resting level.</a:t>
              </a:r>
            </a:p>
            <a:p>
              <a:pPr eaLnBrk="1" hangingPunct="1">
                <a:lnSpc>
                  <a:spcPct val="85000"/>
                </a:lnSpc>
                <a:spcBef>
                  <a:spcPct val="0"/>
                </a:spcBef>
                <a:spcAft>
                  <a:spcPct val="50000"/>
                </a:spcAft>
                <a:buSzPct val="80000"/>
              </a:pPr>
              <a:r>
                <a:rPr lang="en-US" altLang="en-US" sz="1800" dirty="0"/>
                <a:t>This recovery period may last from a few minutes to several hours, depending on the duration and intensity of the physical activity and the person’s physical condition.</a:t>
              </a:r>
            </a:p>
          </p:txBody>
        </p:sp>
        <p:sp>
          <p:nvSpPr>
            <p:cNvPr id="168965" name="Rectangle 5">
              <a:extLst>
                <a:ext uri="{FF2B5EF4-FFF2-40B4-BE49-F238E27FC236}">
                  <a16:creationId xmlns:a16="http://schemas.microsoft.com/office/drawing/2014/main" id="{D5E13896-1829-8442-A60A-8FBE64BA63EE}"/>
                </a:ext>
              </a:extLst>
            </p:cNvPr>
            <p:cNvSpPr>
              <a:spLocks noChangeArrowheads="1"/>
            </p:cNvSpPr>
            <p:nvPr/>
          </p:nvSpPr>
          <p:spPr bwMode="auto">
            <a:xfrm>
              <a:off x="292"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Oxygen Consumption after Physical Exercise</a:t>
              </a:r>
              <a:endParaRPr lang="en-US" altLang="en-US" sz="2800" dirty="0">
                <a:solidFill>
                  <a:schemeClr val="tx2"/>
                </a:solidFill>
              </a:endParaRPr>
            </a:p>
          </p:txBody>
        </p:sp>
        <p:grpSp>
          <p:nvGrpSpPr>
            <p:cNvPr id="168966" name="Group 15">
              <a:extLst>
                <a:ext uri="{FF2B5EF4-FFF2-40B4-BE49-F238E27FC236}">
                  <a16:creationId xmlns:a16="http://schemas.microsoft.com/office/drawing/2014/main" id="{BF738B29-CF62-E14F-AA5D-42B6CD0A4713}"/>
                </a:ext>
              </a:extLst>
            </p:cNvPr>
            <p:cNvGrpSpPr>
              <a:grpSpLocks/>
            </p:cNvGrpSpPr>
            <p:nvPr/>
          </p:nvGrpSpPr>
          <p:grpSpPr bwMode="auto">
            <a:xfrm>
              <a:off x="582" y="3671"/>
              <a:ext cx="1990" cy="213"/>
              <a:chOff x="582" y="3671"/>
              <a:chExt cx="1990" cy="213"/>
            </a:xfrm>
          </p:grpSpPr>
          <p:sp>
            <p:nvSpPr>
              <p:cNvPr id="168967" name="Rectangle 16">
                <a:extLst>
                  <a:ext uri="{FF2B5EF4-FFF2-40B4-BE49-F238E27FC236}">
                    <a16:creationId xmlns:a16="http://schemas.microsoft.com/office/drawing/2014/main" id="{EB9B87B2-6B2C-1646-A50E-20A41248FC53}"/>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68968" name="Rectangle 17">
                <a:extLst>
                  <a:ext uri="{FF2B5EF4-FFF2-40B4-BE49-F238E27FC236}">
                    <a16:creationId xmlns:a16="http://schemas.microsoft.com/office/drawing/2014/main" id="{EC014820-27BF-D04D-80CE-F66EF1D088AB}"/>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68969" name="Rectangle 18">
                <a:extLst>
                  <a:ext uri="{FF2B5EF4-FFF2-40B4-BE49-F238E27FC236}">
                    <a16:creationId xmlns:a16="http://schemas.microsoft.com/office/drawing/2014/main" id="{829C5D2A-7BD8-9440-A5CF-7A45D16A3006}"/>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68970" name="Text Box 19">
                <a:extLst>
                  <a:ext uri="{FF2B5EF4-FFF2-40B4-BE49-F238E27FC236}">
                    <a16:creationId xmlns:a16="http://schemas.microsoft.com/office/drawing/2014/main" id="{083E7B42-02EC-0646-9C2E-95EDCC241A20}"/>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311</a:t>
                </a:r>
                <a:endParaRPr lang="en-US" altLang="en-US" sz="1800" dirty="0">
                  <a:ea typeface="ＭＳ Ｐゴシック" panose="020B0600070205080204" pitchFamily="34" charset="-128"/>
                </a:endParaRPr>
              </a:p>
            </p:txBody>
          </p:sp>
          <p:sp>
            <p:nvSpPr>
              <p:cNvPr id="168971" name="Text Box 20">
                <a:extLst>
                  <a:ext uri="{FF2B5EF4-FFF2-40B4-BE49-F238E27FC236}">
                    <a16:creationId xmlns:a16="http://schemas.microsoft.com/office/drawing/2014/main" id="{5A5746D8-6B40-E946-819B-2D3228368463}"/>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347</a:t>
                </a:r>
                <a:endParaRPr lang="en-US" altLang="en-US" sz="1800" dirty="0">
                  <a:ea typeface="ＭＳ Ｐゴシック" panose="020B0600070205080204" pitchFamily="34" charset="-128"/>
                </a:endParaRPr>
              </a:p>
            </p:txBody>
          </p:sp>
          <p:sp>
            <p:nvSpPr>
              <p:cNvPr id="168972" name="Text Box 21">
                <a:extLst>
                  <a:ext uri="{FF2B5EF4-FFF2-40B4-BE49-F238E27FC236}">
                    <a16:creationId xmlns:a16="http://schemas.microsoft.com/office/drawing/2014/main" id="{1CE812EE-8CC8-1C40-82D2-CCDDC1B8B3B6}"/>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320</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Slide Number Placeholder 5">
            <a:extLst>
              <a:ext uri="{FF2B5EF4-FFF2-40B4-BE49-F238E27FC236}">
                <a16:creationId xmlns:a16="http://schemas.microsoft.com/office/drawing/2014/main" id="{553BDBCF-231E-8D4B-8B21-ED91C46115CB}"/>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7AF15D4E-8AE1-E449-B008-369B8CB3EAC4}" type="slidenum">
              <a:rPr lang="en-US" altLang="en-US" sz="1400"/>
              <a:pPr>
                <a:spcBef>
                  <a:spcPct val="0"/>
                </a:spcBef>
                <a:buFontTx/>
                <a:buNone/>
              </a:pPr>
              <a:t>83</a:t>
            </a:fld>
            <a:endParaRPr lang="en-US" altLang="en-US" sz="1400" dirty="0"/>
          </a:p>
        </p:txBody>
      </p:sp>
      <p:grpSp>
        <p:nvGrpSpPr>
          <p:cNvPr id="171011" name="Group 21">
            <a:extLst>
              <a:ext uri="{FF2B5EF4-FFF2-40B4-BE49-F238E27FC236}">
                <a16:creationId xmlns:a16="http://schemas.microsoft.com/office/drawing/2014/main" id="{B3234382-D629-8445-90F4-C7290E1850AC}"/>
              </a:ext>
            </a:extLst>
          </p:cNvPr>
          <p:cNvGrpSpPr>
            <a:grpSpLocks/>
          </p:cNvGrpSpPr>
          <p:nvPr/>
        </p:nvGrpSpPr>
        <p:grpSpPr bwMode="auto">
          <a:xfrm>
            <a:off x="463550" y="446088"/>
            <a:ext cx="8229600" cy="5719762"/>
            <a:chOff x="292" y="281"/>
            <a:chExt cx="5184" cy="3603"/>
          </a:xfrm>
        </p:grpSpPr>
        <p:sp>
          <p:nvSpPr>
            <p:cNvPr id="171012" name="Text Box 4">
              <a:extLst>
                <a:ext uri="{FF2B5EF4-FFF2-40B4-BE49-F238E27FC236}">
                  <a16:creationId xmlns:a16="http://schemas.microsoft.com/office/drawing/2014/main" id="{A5D49A13-14AE-1B4A-BF95-FCA2D9B3847F}"/>
                </a:ext>
              </a:extLst>
            </p:cNvPr>
            <p:cNvSpPr txBox="1">
              <a:spLocks noChangeArrowheads="1"/>
            </p:cNvSpPr>
            <p:nvPr/>
          </p:nvSpPr>
          <p:spPr bwMode="auto">
            <a:xfrm>
              <a:off x="519" y="970"/>
              <a:ext cx="4725" cy="16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23888" indent="-166688">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Oxygen debt refers to the additional oxygen, beyond what is required at rest, that the body must take-in after physical exercise.</a:t>
              </a:r>
            </a:p>
            <a:p>
              <a:pPr eaLnBrk="1" hangingPunct="1">
                <a:lnSpc>
                  <a:spcPct val="85000"/>
                </a:lnSpc>
                <a:spcBef>
                  <a:spcPct val="0"/>
                </a:spcBef>
                <a:spcAft>
                  <a:spcPts val="900"/>
                </a:spcAft>
                <a:buSzPct val="80000"/>
              </a:pPr>
              <a:r>
                <a:rPr lang="en-US" altLang="en-US" sz="1800" dirty="0"/>
                <a:t>The additional oxygen is used to restore resting metabolic conditions through the:</a:t>
              </a:r>
            </a:p>
            <a:p>
              <a:pPr lvl="1" eaLnBrk="1" hangingPunct="1">
                <a:lnSpc>
                  <a:spcPct val="85000"/>
                </a:lnSpc>
                <a:spcBef>
                  <a:spcPct val="0"/>
                </a:spcBef>
                <a:spcAft>
                  <a:spcPts val="600"/>
                </a:spcAft>
                <a:buSzPct val="80000"/>
                <a:buFontTx/>
                <a:buChar char="-"/>
              </a:pPr>
              <a:r>
                <a:rPr lang="en-US" altLang="en-US" sz="1800" dirty="0"/>
                <a:t>Conversion of lactic acid (a byproduct of anaerobic respiration) into glycogen that can be stored in the liver.</a:t>
              </a:r>
            </a:p>
            <a:p>
              <a:pPr lvl="1" eaLnBrk="1" hangingPunct="1">
                <a:lnSpc>
                  <a:spcPct val="85000"/>
                </a:lnSpc>
                <a:spcBef>
                  <a:spcPct val="0"/>
                </a:spcBef>
                <a:spcAft>
                  <a:spcPts val="600"/>
                </a:spcAft>
                <a:buSzPct val="80000"/>
                <a:buFontTx/>
                <a:buChar char="-"/>
              </a:pPr>
              <a:r>
                <a:rPr lang="en-US" altLang="en-US" sz="1800" dirty="0"/>
                <a:t>Re-synthesis of creatine phosphate and ATP in muscle fibers.</a:t>
              </a:r>
            </a:p>
            <a:p>
              <a:pPr lvl="1" eaLnBrk="1" hangingPunct="1">
                <a:lnSpc>
                  <a:spcPct val="85000"/>
                </a:lnSpc>
                <a:spcBef>
                  <a:spcPct val="0"/>
                </a:spcBef>
                <a:spcAft>
                  <a:spcPct val="30000"/>
                </a:spcAft>
                <a:buSzPct val="80000"/>
                <a:buFontTx/>
                <a:buChar char="-"/>
              </a:pPr>
              <a:r>
                <a:rPr lang="en-US" altLang="en-US" sz="1800" dirty="0"/>
                <a:t>Replacement of the oxygen that was depleted from myoglobin in muscle fibers.</a:t>
              </a:r>
            </a:p>
          </p:txBody>
        </p:sp>
        <p:sp>
          <p:nvSpPr>
            <p:cNvPr id="171013" name="Rectangle 5">
              <a:extLst>
                <a:ext uri="{FF2B5EF4-FFF2-40B4-BE49-F238E27FC236}">
                  <a16:creationId xmlns:a16="http://schemas.microsoft.com/office/drawing/2014/main" id="{5CB67288-E74B-7E45-AF6C-B91DE277A2B6}"/>
                </a:ext>
              </a:extLst>
            </p:cNvPr>
            <p:cNvSpPr>
              <a:spLocks noChangeArrowheads="1"/>
            </p:cNvSpPr>
            <p:nvPr/>
          </p:nvSpPr>
          <p:spPr bwMode="auto">
            <a:xfrm>
              <a:off x="292"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Oxygen Debt</a:t>
              </a:r>
              <a:endParaRPr lang="en-US" altLang="en-US" sz="2800" dirty="0">
                <a:solidFill>
                  <a:schemeClr val="tx2"/>
                </a:solidFill>
              </a:endParaRPr>
            </a:p>
          </p:txBody>
        </p:sp>
        <p:grpSp>
          <p:nvGrpSpPr>
            <p:cNvPr id="171014" name="Group 14">
              <a:extLst>
                <a:ext uri="{FF2B5EF4-FFF2-40B4-BE49-F238E27FC236}">
                  <a16:creationId xmlns:a16="http://schemas.microsoft.com/office/drawing/2014/main" id="{84879EFE-B0B4-A149-B064-90BA21363DC2}"/>
                </a:ext>
              </a:extLst>
            </p:cNvPr>
            <p:cNvGrpSpPr>
              <a:grpSpLocks/>
            </p:cNvGrpSpPr>
            <p:nvPr/>
          </p:nvGrpSpPr>
          <p:grpSpPr bwMode="auto">
            <a:xfrm>
              <a:off x="582" y="3671"/>
              <a:ext cx="1990" cy="213"/>
              <a:chOff x="582" y="3671"/>
              <a:chExt cx="1990" cy="213"/>
            </a:xfrm>
          </p:grpSpPr>
          <p:sp>
            <p:nvSpPr>
              <p:cNvPr id="171015" name="Rectangle 15">
                <a:extLst>
                  <a:ext uri="{FF2B5EF4-FFF2-40B4-BE49-F238E27FC236}">
                    <a16:creationId xmlns:a16="http://schemas.microsoft.com/office/drawing/2014/main" id="{CFB0A1FA-1E4B-044F-9373-32E9FCD58731}"/>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71016" name="Rectangle 16">
                <a:extLst>
                  <a:ext uri="{FF2B5EF4-FFF2-40B4-BE49-F238E27FC236}">
                    <a16:creationId xmlns:a16="http://schemas.microsoft.com/office/drawing/2014/main" id="{E2C47030-868B-1444-B971-EB98ED15270A}"/>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71017" name="Rectangle 17">
                <a:extLst>
                  <a:ext uri="{FF2B5EF4-FFF2-40B4-BE49-F238E27FC236}">
                    <a16:creationId xmlns:a16="http://schemas.microsoft.com/office/drawing/2014/main" id="{ED93B624-8E11-0C4C-BAC9-7558D81BAAE1}"/>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71018" name="Text Box 18">
                <a:extLst>
                  <a:ext uri="{FF2B5EF4-FFF2-40B4-BE49-F238E27FC236}">
                    <a16:creationId xmlns:a16="http://schemas.microsoft.com/office/drawing/2014/main" id="{2ECA9E71-28BB-5141-81E2-8852C53FC9EC}"/>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311</a:t>
                </a:r>
                <a:endParaRPr lang="en-US" altLang="en-US" sz="1800" dirty="0">
                  <a:ea typeface="ＭＳ Ｐゴシック" panose="020B0600070205080204" pitchFamily="34" charset="-128"/>
                </a:endParaRPr>
              </a:p>
            </p:txBody>
          </p:sp>
          <p:sp>
            <p:nvSpPr>
              <p:cNvPr id="171019" name="Text Box 19">
                <a:extLst>
                  <a:ext uri="{FF2B5EF4-FFF2-40B4-BE49-F238E27FC236}">
                    <a16:creationId xmlns:a16="http://schemas.microsoft.com/office/drawing/2014/main" id="{B86678BE-B978-0848-A002-A33D7B8A314A}"/>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347</a:t>
                </a:r>
                <a:endParaRPr lang="en-US" altLang="en-US" sz="1800" dirty="0">
                  <a:ea typeface="ＭＳ Ｐゴシック" panose="020B0600070205080204" pitchFamily="34" charset="-128"/>
                </a:endParaRPr>
              </a:p>
            </p:txBody>
          </p:sp>
          <p:sp>
            <p:nvSpPr>
              <p:cNvPr id="171020" name="Text Box 20">
                <a:extLst>
                  <a:ext uri="{FF2B5EF4-FFF2-40B4-BE49-F238E27FC236}">
                    <a16:creationId xmlns:a16="http://schemas.microsoft.com/office/drawing/2014/main" id="{51AD52BF-141D-A44B-94C7-CC6A1A9DAD02}"/>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320</a:t>
                </a:r>
                <a:endParaRPr lang="en-US" altLang="en-US" sz="1800" dirty="0">
                  <a:ea typeface="ＭＳ Ｐゴシック" panose="020B0600070205080204" pitchFamily="34" charset="-128"/>
                </a:endParaRPr>
              </a:p>
            </p:txBody>
          </p:sp>
        </p:grpSp>
      </p:grpSp>
    </p:spTree>
  </p:cSld>
  <p:clrMapOvr>
    <a:masterClrMapping/>
  </p:clrMapOvr>
  <p:transition spd="med"/>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Macintosh HD:Applications:Microsoft Office 2004:Templates:Presentations:Designs:Borealis</Template>
  <TotalTime>11545</TotalTime>
  <Words>5760</Words>
  <Application>Microsoft Macintosh PowerPoint</Application>
  <PresentationFormat>On-screen Show (4:3)</PresentationFormat>
  <Paragraphs>822</Paragraphs>
  <Slides>83</Slides>
  <Notes>83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83</vt:i4>
      </vt:variant>
    </vt:vector>
  </HeadingPairs>
  <TitlesOfParts>
    <vt:vector size="86" baseType="lpstr">
      <vt:lpstr>Arial</vt:lpstr>
      <vt:lpstr>Times</vt:lpstr>
      <vt:lpstr>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Chris Jarosz</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Biology Today Chapter 1</dc:title>
  <dc:subject/>
  <dc:creator>Chris Jarosz</dc:creator>
  <cp:keywords/>
  <dc:description/>
  <cp:lastModifiedBy>Microsoft Office User</cp:lastModifiedBy>
  <cp:revision>853</cp:revision>
  <cp:lastPrinted>2007-09-02T16:52:17Z</cp:lastPrinted>
  <dcterms:created xsi:type="dcterms:W3CDTF">2007-08-12T19:19:03Z</dcterms:created>
  <dcterms:modified xsi:type="dcterms:W3CDTF">2023-06-29T16:07:31Z</dcterms:modified>
  <cp:category/>
</cp:coreProperties>
</file>