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4"/>
  </p:notesMasterIdLst>
  <p:sldIdLst>
    <p:sldId id="256" r:id="rId2"/>
    <p:sldId id="987" r:id="rId3"/>
    <p:sldId id="808" r:id="rId4"/>
    <p:sldId id="980" r:id="rId5"/>
    <p:sldId id="868" r:id="rId6"/>
    <p:sldId id="956" r:id="rId7"/>
    <p:sldId id="869" r:id="rId8"/>
    <p:sldId id="957" r:id="rId9"/>
    <p:sldId id="871" r:id="rId10"/>
    <p:sldId id="885" r:id="rId11"/>
    <p:sldId id="962" r:id="rId12"/>
    <p:sldId id="886" r:id="rId13"/>
    <p:sldId id="986" r:id="rId14"/>
    <p:sldId id="882" r:id="rId15"/>
    <p:sldId id="883" r:id="rId16"/>
    <p:sldId id="884" r:id="rId17"/>
    <p:sldId id="989" r:id="rId18"/>
    <p:sldId id="888" r:id="rId19"/>
    <p:sldId id="988" r:id="rId20"/>
    <p:sldId id="966" r:id="rId21"/>
    <p:sldId id="963" r:id="rId22"/>
    <p:sldId id="887" r:id="rId23"/>
    <p:sldId id="928" r:id="rId24"/>
    <p:sldId id="972" r:id="rId25"/>
    <p:sldId id="889" r:id="rId26"/>
    <p:sldId id="973" r:id="rId27"/>
    <p:sldId id="941" r:id="rId28"/>
    <p:sldId id="990" r:id="rId29"/>
    <p:sldId id="984" r:id="rId30"/>
    <p:sldId id="985" r:id="rId31"/>
    <p:sldId id="891" r:id="rId32"/>
    <p:sldId id="892" r:id="rId33"/>
    <p:sldId id="992" r:id="rId34"/>
    <p:sldId id="991" r:id="rId35"/>
    <p:sldId id="893" r:id="rId36"/>
    <p:sldId id="943" r:id="rId37"/>
    <p:sldId id="895" r:id="rId38"/>
    <p:sldId id="894" r:id="rId39"/>
    <p:sldId id="896" r:id="rId40"/>
    <p:sldId id="898" r:id="rId41"/>
    <p:sldId id="948" r:id="rId42"/>
    <p:sldId id="899" r:id="rId43"/>
    <p:sldId id="900" r:id="rId44"/>
    <p:sldId id="968" r:id="rId45"/>
    <p:sldId id="903" r:id="rId46"/>
    <p:sldId id="904" r:id="rId47"/>
    <p:sldId id="907" r:id="rId48"/>
    <p:sldId id="917" r:id="rId49"/>
    <p:sldId id="920" r:id="rId50"/>
    <p:sldId id="909" r:id="rId51"/>
    <p:sldId id="919" r:id="rId52"/>
    <p:sldId id="947" r:id="rId5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016"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0952" autoAdjust="0"/>
  </p:normalViewPr>
  <p:slideViewPr>
    <p:cSldViewPr snapToGrid="0" showGuides="1">
      <p:cViewPr varScale="1">
        <p:scale>
          <a:sx n="111" d="100"/>
          <a:sy n="111" d="100"/>
        </p:scale>
        <p:origin x="2784" y="208"/>
      </p:cViewPr>
      <p:guideLst>
        <p:guide orient="horz" pos="201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1026">
            <a:extLst>
              <a:ext uri="{FF2B5EF4-FFF2-40B4-BE49-F238E27FC236}">
                <a16:creationId xmlns:a16="http://schemas.microsoft.com/office/drawing/2014/main" id="{F23F8D58-49A5-E545-B054-2094B919711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dirty="0"/>
            </a:lvl1pPr>
          </a:lstStyle>
          <a:p>
            <a:pPr>
              <a:defRPr/>
            </a:pPr>
            <a:endParaRPr lang="en-US" altLang="en-US" dirty="0"/>
          </a:p>
        </p:txBody>
      </p:sp>
      <p:sp>
        <p:nvSpPr>
          <p:cNvPr id="32771" name="Rectangle 1027">
            <a:extLst>
              <a:ext uri="{FF2B5EF4-FFF2-40B4-BE49-F238E27FC236}">
                <a16:creationId xmlns:a16="http://schemas.microsoft.com/office/drawing/2014/main" id="{1D1B7185-D491-074F-9771-39758C5ABA3C}"/>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dirty="0"/>
            </a:lvl1pPr>
          </a:lstStyle>
          <a:p>
            <a:pPr>
              <a:defRPr/>
            </a:pPr>
            <a:endParaRPr lang="en-US" altLang="en-US" dirty="0"/>
          </a:p>
        </p:txBody>
      </p:sp>
      <p:sp>
        <p:nvSpPr>
          <p:cNvPr id="2052" name="Rectangle 1028">
            <a:extLst>
              <a:ext uri="{FF2B5EF4-FFF2-40B4-BE49-F238E27FC236}">
                <a16:creationId xmlns:a16="http://schemas.microsoft.com/office/drawing/2014/main" id="{45DE147C-223A-8B45-8906-CFA14E44476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1029">
            <a:extLst>
              <a:ext uri="{FF2B5EF4-FFF2-40B4-BE49-F238E27FC236}">
                <a16:creationId xmlns:a16="http://schemas.microsoft.com/office/drawing/2014/main" id="{42DBF181-C9C7-4E4A-A571-4A8EE6959A8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1030">
            <a:extLst>
              <a:ext uri="{FF2B5EF4-FFF2-40B4-BE49-F238E27FC236}">
                <a16:creationId xmlns:a16="http://schemas.microsoft.com/office/drawing/2014/main" id="{1683DD1A-118D-804A-B276-F799B60E0FA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dirty="0"/>
            </a:lvl1pPr>
          </a:lstStyle>
          <a:p>
            <a:pPr>
              <a:defRPr/>
            </a:pPr>
            <a:endParaRPr lang="en-US" altLang="en-US" dirty="0"/>
          </a:p>
        </p:txBody>
      </p:sp>
      <p:sp>
        <p:nvSpPr>
          <p:cNvPr id="32775" name="Rectangle 1031">
            <a:extLst>
              <a:ext uri="{FF2B5EF4-FFF2-40B4-BE49-F238E27FC236}">
                <a16:creationId xmlns:a16="http://schemas.microsoft.com/office/drawing/2014/main" id="{D36657B4-33D4-BE4A-9A12-0179F80AC7E8}"/>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E95BD2A7-91F7-5044-B060-C6C3A26BFDEE}"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31">
            <a:extLst>
              <a:ext uri="{FF2B5EF4-FFF2-40B4-BE49-F238E27FC236}">
                <a16:creationId xmlns:a16="http://schemas.microsoft.com/office/drawing/2014/main" id="{EC3CF169-0E07-0440-B5D5-4128972BB67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0671CF-4FD3-BB41-9DC5-1FDCA9B3AE52}" type="slidenum">
              <a:rPr lang="en-US" altLang="en-US"/>
              <a:pPr/>
              <a:t>1</a:t>
            </a:fld>
            <a:endParaRPr lang="en-US" altLang="en-US" dirty="0"/>
          </a:p>
        </p:txBody>
      </p:sp>
      <p:sp>
        <p:nvSpPr>
          <p:cNvPr id="4099" name="Rectangle 2">
            <a:extLst>
              <a:ext uri="{FF2B5EF4-FFF2-40B4-BE49-F238E27FC236}">
                <a16:creationId xmlns:a16="http://schemas.microsoft.com/office/drawing/2014/main" id="{600E588C-6411-E346-B13A-F1740B010F45}"/>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DE3BBF8E-754E-5843-8F92-223B1DEBB15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31">
            <a:extLst>
              <a:ext uri="{FF2B5EF4-FFF2-40B4-BE49-F238E27FC236}">
                <a16:creationId xmlns:a16="http://schemas.microsoft.com/office/drawing/2014/main" id="{CA8DB0E7-CEA1-0E4A-8846-53B28DFAD88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BEB8F8C-881A-AF46-80FB-A00C86516C60}" type="slidenum">
              <a:rPr lang="en-US" altLang="en-US"/>
              <a:pPr/>
              <a:t>2</a:t>
            </a:fld>
            <a:endParaRPr lang="en-US" altLang="en-US" dirty="0"/>
          </a:p>
        </p:txBody>
      </p:sp>
      <p:sp>
        <p:nvSpPr>
          <p:cNvPr id="6147" name="Rectangle 1026">
            <a:extLst>
              <a:ext uri="{FF2B5EF4-FFF2-40B4-BE49-F238E27FC236}">
                <a16:creationId xmlns:a16="http://schemas.microsoft.com/office/drawing/2014/main" id="{EBC2BC76-A817-914B-A540-BA9A9F8FE7B2}"/>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CEE1092F-C2A6-574E-B89B-EF7D9270D96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31">
            <a:extLst>
              <a:ext uri="{FF2B5EF4-FFF2-40B4-BE49-F238E27FC236}">
                <a16:creationId xmlns:a16="http://schemas.microsoft.com/office/drawing/2014/main" id="{CCA02CB7-06E8-7842-A278-329DC83BCF2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2DB16B-08CC-594C-BCDE-4820F0388829}" type="slidenum">
              <a:rPr lang="en-US" altLang="en-US"/>
              <a:pPr/>
              <a:t>3</a:t>
            </a:fld>
            <a:endParaRPr lang="en-US" altLang="en-US" dirty="0"/>
          </a:p>
        </p:txBody>
      </p:sp>
      <p:sp>
        <p:nvSpPr>
          <p:cNvPr id="8195" name="Rectangle 2">
            <a:extLst>
              <a:ext uri="{FF2B5EF4-FFF2-40B4-BE49-F238E27FC236}">
                <a16:creationId xmlns:a16="http://schemas.microsoft.com/office/drawing/2014/main" id="{834B7D02-6D35-0D45-9821-2AB03BEFCFAE}"/>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67E49140-8A89-A144-AB68-4A472AE3DC8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31">
            <a:extLst>
              <a:ext uri="{FF2B5EF4-FFF2-40B4-BE49-F238E27FC236}">
                <a16:creationId xmlns:a16="http://schemas.microsoft.com/office/drawing/2014/main" id="{ADC7F9E7-0E6C-8F43-AC09-5058A962DAE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5C08572-67FC-8C49-82EF-6109B47A6C49}" type="slidenum">
              <a:rPr lang="en-US" altLang="en-US"/>
              <a:pPr/>
              <a:t>4</a:t>
            </a:fld>
            <a:endParaRPr lang="en-US" altLang="en-US" dirty="0"/>
          </a:p>
        </p:txBody>
      </p:sp>
      <p:sp>
        <p:nvSpPr>
          <p:cNvPr id="10243" name="Rectangle 1026">
            <a:extLst>
              <a:ext uri="{FF2B5EF4-FFF2-40B4-BE49-F238E27FC236}">
                <a16:creationId xmlns:a16="http://schemas.microsoft.com/office/drawing/2014/main" id="{4D4F3C96-E65F-3E45-AB47-955C72BDAD92}"/>
              </a:ext>
            </a:extLst>
          </p:cNvPr>
          <p:cNvSpPr>
            <a:spLocks noGrp="1" noRot="1" noChangeAspect="1" noChangeArrowheads="1" noTextEdit="1"/>
          </p:cNvSpPr>
          <p:nvPr>
            <p:ph type="sldImg"/>
          </p:nvPr>
        </p:nvSpPr>
        <p:spPr>
          <a:solidFill>
            <a:srgbClr val="FFFFFF"/>
          </a:solidFill>
          <a:ln/>
        </p:spPr>
      </p:sp>
      <p:sp>
        <p:nvSpPr>
          <p:cNvPr id="10244" name="Rectangle 1027">
            <a:extLst>
              <a:ext uri="{FF2B5EF4-FFF2-40B4-BE49-F238E27FC236}">
                <a16:creationId xmlns:a16="http://schemas.microsoft.com/office/drawing/2014/main" id="{DC74E884-C0A6-E241-9610-BA3FDA4931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31">
            <a:extLst>
              <a:ext uri="{FF2B5EF4-FFF2-40B4-BE49-F238E27FC236}">
                <a16:creationId xmlns:a16="http://schemas.microsoft.com/office/drawing/2014/main" id="{C4F49694-D051-AA4B-9B9D-A77BA6767D3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E7448F-94F4-6149-9A31-B78AB2192411}" type="slidenum">
              <a:rPr lang="en-US" altLang="en-US"/>
              <a:pPr/>
              <a:t>5</a:t>
            </a:fld>
            <a:endParaRPr lang="en-US" altLang="en-US" dirty="0"/>
          </a:p>
        </p:txBody>
      </p:sp>
      <p:sp>
        <p:nvSpPr>
          <p:cNvPr id="12291" name="Rectangle 2">
            <a:extLst>
              <a:ext uri="{FF2B5EF4-FFF2-40B4-BE49-F238E27FC236}">
                <a16:creationId xmlns:a16="http://schemas.microsoft.com/office/drawing/2014/main" id="{514C9E1E-131B-E747-9D3F-07A1A47680E8}"/>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F1B8229F-26AE-CA4C-BD0C-517C283096B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31">
            <a:extLst>
              <a:ext uri="{FF2B5EF4-FFF2-40B4-BE49-F238E27FC236}">
                <a16:creationId xmlns:a16="http://schemas.microsoft.com/office/drawing/2014/main" id="{73B6AC47-F1CD-5844-8B99-D4049DEE77A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36BEAE-B565-6948-8175-71E8E31351F8}" type="slidenum">
              <a:rPr lang="en-US" altLang="en-US"/>
              <a:pPr/>
              <a:t>6</a:t>
            </a:fld>
            <a:endParaRPr lang="en-US" altLang="en-US" dirty="0"/>
          </a:p>
        </p:txBody>
      </p:sp>
      <p:sp>
        <p:nvSpPr>
          <p:cNvPr id="14339" name="Rectangle 2">
            <a:extLst>
              <a:ext uri="{FF2B5EF4-FFF2-40B4-BE49-F238E27FC236}">
                <a16:creationId xmlns:a16="http://schemas.microsoft.com/office/drawing/2014/main" id="{3CBD518C-CBF1-F34C-BBD1-5466A3042B0A}"/>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BBF0227E-E155-774A-B556-54C7DF69D10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31">
            <a:extLst>
              <a:ext uri="{FF2B5EF4-FFF2-40B4-BE49-F238E27FC236}">
                <a16:creationId xmlns:a16="http://schemas.microsoft.com/office/drawing/2014/main" id="{5BA3FCDD-7D24-DA41-A958-F9B076FC40D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1D7880-0B88-5347-84FE-B44D2F07478E}" type="slidenum">
              <a:rPr lang="en-US" altLang="en-US"/>
              <a:pPr/>
              <a:t>7</a:t>
            </a:fld>
            <a:endParaRPr lang="en-US" altLang="en-US" dirty="0"/>
          </a:p>
        </p:txBody>
      </p:sp>
      <p:sp>
        <p:nvSpPr>
          <p:cNvPr id="16387" name="Rectangle 2">
            <a:extLst>
              <a:ext uri="{FF2B5EF4-FFF2-40B4-BE49-F238E27FC236}">
                <a16:creationId xmlns:a16="http://schemas.microsoft.com/office/drawing/2014/main" id="{ECB27FF4-1DA3-1547-B5DC-E6FBDDB5DD26}"/>
              </a:ext>
            </a:extLst>
          </p:cNvPr>
          <p:cNvSpPr>
            <a:spLocks noGrp="1" noRot="1" noChangeAspect="1" noChangeArrowheads="1" noTextEdit="1"/>
          </p:cNvSpPr>
          <p:nvPr>
            <p:ph type="sldImg"/>
          </p:nvPr>
        </p:nvSpPr>
        <p:spPr>
          <a:solidFill>
            <a:srgbClr val="FFFFFF"/>
          </a:solidFill>
          <a:ln/>
        </p:spPr>
      </p:sp>
      <p:sp>
        <p:nvSpPr>
          <p:cNvPr id="16388" name="Rectangle 3">
            <a:extLst>
              <a:ext uri="{FF2B5EF4-FFF2-40B4-BE49-F238E27FC236}">
                <a16:creationId xmlns:a16="http://schemas.microsoft.com/office/drawing/2014/main" id="{7D80E0AD-E28F-4246-8859-8DB43D9775C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31">
            <a:extLst>
              <a:ext uri="{FF2B5EF4-FFF2-40B4-BE49-F238E27FC236}">
                <a16:creationId xmlns:a16="http://schemas.microsoft.com/office/drawing/2014/main" id="{8A2B8001-D28E-1747-A60D-283FF5CB0DD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26DD10-0CD0-164B-B5B1-67620DEA42E6}" type="slidenum">
              <a:rPr lang="en-US" altLang="en-US"/>
              <a:pPr/>
              <a:t>8</a:t>
            </a:fld>
            <a:endParaRPr lang="en-US" altLang="en-US" dirty="0"/>
          </a:p>
        </p:txBody>
      </p:sp>
      <p:sp>
        <p:nvSpPr>
          <p:cNvPr id="20483" name="Rectangle 2">
            <a:extLst>
              <a:ext uri="{FF2B5EF4-FFF2-40B4-BE49-F238E27FC236}">
                <a16:creationId xmlns:a16="http://schemas.microsoft.com/office/drawing/2014/main" id="{65B03CC3-46A6-B74C-9081-0616123CE4A1}"/>
              </a:ext>
            </a:extLst>
          </p:cNvPr>
          <p:cNvSpPr>
            <a:spLocks noGrp="1" noRot="1" noChangeAspect="1" noChangeArrowheads="1" noTextEdit="1"/>
          </p:cNvSpPr>
          <p:nvPr>
            <p:ph type="sldImg"/>
          </p:nvPr>
        </p:nvSpPr>
        <p:spPr>
          <a:solidFill>
            <a:srgbClr val="FFFFFF"/>
          </a:solidFill>
          <a:ln/>
        </p:spPr>
      </p:sp>
      <p:sp>
        <p:nvSpPr>
          <p:cNvPr id="20484" name="Rectangle 3">
            <a:extLst>
              <a:ext uri="{FF2B5EF4-FFF2-40B4-BE49-F238E27FC236}">
                <a16:creationId xmlns:a16="http://schemas.microsoft.com/office/drawing/2014/main" id="{8131670B-A133-B841-93B8-FA80FFF2B1D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31">
            <a:extLst>
              <a:ext uri="{FF2B5EF4-FFF2-40B4-BE49-F238E27FC236}">
                <a16:creationId xmlns:a16="http://schemas.microsoft.com/office/drawing/2014/main" id="{9A2B5247-12AE-7644-98F0-A8266AECEB5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BBD5AF5-8F81-7F42-8F0D-FBD152C6E546}" type="slidenum">
              <a:rPr lang="en-US" altLang="en-US"/>
              <a:pPr/>
              <a:t>9</a:t>
            </a:fld>
            <a:endParaRPr lang="en-US" altLang="en-US" dirty="0"/>
          </a:p>
        </p:txBody>
      </p:sp>
      <p:sp>
        <p:nvSpPr>
          <p:cNvPr id="18435" name="Rectangle 2">
            <a:extLst>
              <a:ext uri="{FF2B5EF4-FFF2-40B4-BE49-F238E27FC236}">
                <a16:creationId xmlns:a16="http://schemas.microsoft.com/office/drawing/2014/main" id="{0A6E770C-A07A-E842-9486-7EAFD1EC6F38}"/>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133BBBE1-5A60-A246-81A5-B8B6E5A123D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31">
            <a:extLst>
              <a:ext uri="{FF2B5EF4-FFF2-40B4-BE49-F238E27FC236}">
                <a16:creationId xmlns:a16="http://schemas.microsoft.com/office/drawing/2014/main" id="{41630C9B-48DA-4B4C-A92F-A9422238ABE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CCE5E6-6580-B247-90D5-B31950A08F86}" type="slidenum">
              <a:rPr lang="en-US" altLang="en-US"/>
              <a:pPr/>
              <a:t>10</a:t>
            </a:fld>
            <a:endParaRPr lang="en-US" altLang="en-US" dirty="0"/>
          </a:p>
        </p:txBody>
      </p:sp>
      <p:sp>
        <p:nvSpPr>
          <p:cNvPr id="22531" name="Rectangle 2">
            <a:extLst>
              <a:ext uri="{FF2B5EF4-FFF2-40B4-BE49-F238E27FC236}">
                <a16:creationId xmlns:a16="http://schemas.microsoft.com/office/drawing/2014/main" id="{DCB51A67-F778-5642-A234-D12B6DBECCCB}"/>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EA37292E-AFE0-2E46-8519-7ACB7455A15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31">
            <a:extLst>
              <a:ext uri="{FF2B5EF4-FFF2-40B4-BE49-F238E27FC236}">
                <a16:creationId xmlns:a16="http://schemas.microsoft.com/office/drawing/2014/main" id="{2B88C349-2C48-F742-AC8C-DD06EC3775F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A86CEF-D8C6-9C4D-A4D1-9DA4ACE921D2}" type="slidenum">
              <a:rPr lang="en-US" altLang="en-US"/>
              <a:pPr/>
              <a:t>11</a:t>
            </a:fld>
            <a:endParaRPr lang="en-US" altLang="en-US" dirty="0"/>
          </a:p>
        </p:txBody>
      </p:sp>
      <p:sp>
        <p:nvSpPr>
          <p:cNvPr id="24579" name="Rectangle 2">
            <a:extLst>
              <a:ext uri="{FF2B5EF4-FFF2-40B4-BE49-F238E27FC236}">
                <a16:creationId xmlns:a16="http://schemas.microsoft.com/office/drawing/2014/main" id="{F0B43322-F171-1E46-B0DB-0B4E9CA2AC94}"/>
              </a:ext>
            </a:extLst>
          </p:cNvPr>
          <p:cNvSpPr>
            <a:spLocks noGrp="1" noRot="1" noChangeAspect="1" noChangeArrowheads="1" noTextEdit="1"/>
          </p:cNvSpPr>
          <p:nvPr>
            <p:ph type="sldImg"/>
          </p:nvPr>
        </p:nvSpPr>
        <p:spPr>
          <a:solidFill>
            <a:srgbClr val="FFFFFF"/>
          </a:solidFill>
          <a:ln/>
        </p:spPr>
      </p:sp>
      <p:sp>
        <p:nvSpPr>
          <p:cNvPr id="24580" name="Rectangle 3">
            <a:extLst>
              <a:ext uri="{FF2B5EF4-FFF2-40B4-BE49-F238E27FC236}">
                <a16:creationId xmlns:a16="http://schemas.microsoft.com/office/drawing/2014/main" id="{71A165EB-7AB5-2A4A-9C3C-DCEE151B5AA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31">
            <a:extLst>
              <a:ext uri="{FF2B5EF4-FFF2-40B4-BE49-F238E27FC236}">
                <a16:creationId xmlns:a16="http://schemas.microsoft.com/office/drawing/2014/main" id="{316169AE-4395-A245-AA1D-D55061C3095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C2A7E1-9900-6846-B0C4-9CB4D8CDFB82}" type="slidenum">
              <a:rPr lang="en-US" altLang="en-US"/>
              <a:pPr/>
              <a:t>12</a:t>
            </a:fld>
            <a:endParaRPr lang="en-US" altLang="en-US" dirty="0"/>
          </a:p>
        </p:txBody>
      </p:sp>
      <p:sp>
        <p:nvSpPr>
          <p:cNvPr id="26627" name="Rectangle 2">
            <a:extLst>
              <a:ext uri="{FF2B5EF4-FFF2-40B4-BE49-F238E27FC236}">
                <a16:creationId xmlns:a16="http://schemas.microsoft.com/office/drawing/2014/main" id="{B11C65DE-9884-A549-9C4E-BE6BE557A441}"/>
              </a:ext>
            </a:extLst>
          </p:cNvPr>
          <p:cNvSpPr>
            <a:spLocks noGrp="1" noRot="1" noChangeAspect="1" noChangeArrowheads="1" noTextEdit="1"/>
          </p:cNvSpPr>
          <p:nvPr>
            <p:ph type="sldImg"/>
          </p:nvPr>
        </p:nvSpPr>
        <p:spPr>
          <a:solidFill>
            <a:srgbClr val="FFFFFF"/>
          </a:solidFill>
          <a:ln/>
        </p:spPr>
      </p:sp>
      <p:sp>
        <p:nvSpPr>
          <p:cNvPr id="26628" name="Rectangle 3">
            <a:extLst>
              <a:ext uri="{FF2B5EF4-FFF2-40B4-BE49-F238E27FC236}">
                <a16:creationId xmlns:a16="http://schemas.microsoft.com/office/drawing/2014/main" id="{F4BED85B-0475-AE4B-9FE1-A2A299AD485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31">
            <a:extLst>
              <a:ext uri="{FF2B5EF4-FFF2-40B4-BE49-F238E27FC236}">
                <a16:creationId xmlns:a16="http://schemas.microsoft.com/office/drawing/2014/main" id="{CA70A4B3-D50E-2449-BBBE-351B156CE5D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E0FB3C-5E56-404B-B96A-5E39F8D9D205}" type="slidenum">
              <a:rPr lang="en-US" altLang="en-US"/>
              <a:pPr/>
              <a:t>13</a:t>
            </a:fld>
            <a:endParaRPr lang="en-US" altLang="en-US" dirty="0"/>
          </a:p>
        </p:txBody>
      </p:sp>
      <p:sp>
        <p:nvSpPr>
          <p:cNvPr id="28675" name="Rectangle 2">
            <a:extLst>
              <a:ext uri="{FF2B5EF4-FFF2-40B4-BE49-F238E27FC236}">
                <a16:creationId xmlns:a16="http://schemas.microsoft.com/office/drawing/2014/main" id="{E586CC94-32A4-D344-AFC5-0647C119F16B}"/>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E39F8A91-0BC0-3545-9107-A5B8FC9861F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a:extLst>
              <a:ext uri="{FF2B5EF4-FFF2-40B4-BE49-F238E27FC236}">
                <a16:creationId xmlns:a16="http://schemas.microsoft.com/office/drawing/2014/main" id="{68E4F2AE-EDBD-6F4B-A7ED-32E398F331A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A3A63C4-AD38-934F-A312-FA169E027966}" type="slidenum">
              <a:rPr lang="en-US" altLang="en-US"/>
              <a:pPr/>
              <a:t>14</a:t>
            </a:fld>
            <a:endParaRPr lang="en-US" altLang="en-US" dirty="0"/>
          </a:p>
        </p:txBody>
      </p:sp>
      <p:sp>
        <p:nvSpPr>
          <p:cNvPr id="30723" name="Rectangle 2">
            <a:extLst>
              <a:ext uri="{FF2B5EF4-FFF2-40B4-BE49-F238E27FC236}">
                <a16:creationId xmlns:a16="http://schemas.microsoft.com/office/drawing/2014/main" id="{1298914F-DEB2-7240-B54E-3E700B010039}"/>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3586428E-88EB-AB4F-B6AE-C28683297D9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31">
            <a:extLst>
              <a:ext uri="{FF2B5EF4-FFF2-40B4-BE49-F238E27FC236}">
                <a16:creationId xmlns:a16="http://schemas.microsoft.com/office/drawing/2014/main" id="{5DD0A71D-BB80-D343-97D1-CCD95F4C0EB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278C0C-8C26-2A41-B1D1-1880D686DF36}" type="slidenum">
              <a:rPr lang="en-US" altLang="en-US"/>
              <a:pPr/>
              <a:t>15</a:t>
            </a:fld>
            <a:endParaRPr lang="en-US" altLang="en-US" dirty="0"/>
          </a:p>
        </p:txBody>
      </p:sp>
      <p:sp>
        <p:nvSpPr>
          <p:cNvPr id="32771" name="Rectangle 2">
            <a:extLst>
              <a:ext uri="{FF2B5EF4-FFF2-40B4-BE49-F238E27FC236}">
                <a16:creationId xmlns:a16="http://schemas.microsoft.com/office/drawing/2014/main" id="{7001A4CF-A2AB-2945-856B-582F76FD41A2}"/>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C057BFA8-5144-8C4D-823A-F61413018BB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31">
            <a:extLst>
              <a:ext uri="{FF2B5EF4-FFF2-40B4-BE49-F238E27FC236}">
                <a16:creationId xmlns:a16="http://schemas.microsoft.com/office/drawing/2014/main" id="{E063EDDC-6873-0E49-93D7-FC22A394A99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8DC402-EA82-7A4D-91AD-80358EBD1C2B}" type="slidenum">
              <a:rPr lang="en-US" altLang="en-US"/>
              <a:pPr/>
              <a:t>16</a:t>
            </a:fld>
            <a:endParaRPr lang="en-US" altLang="en-US" dirty="0"/>
          </a:p>
        </p:txBody>
      </p:sp>
      <p:sp>
        <p:nvSpPr>
          <p:cNvPr id="34819" name="Rectangle 2">
            <a:extLst>
              <a:ext uri="{FF2B5EF4-FFF2-40B4-BE49-F238E27FC236}">
                <a16:creationId xmlns:a16="http://schemas.microsoft.com/office/drawing/2014/main" id="{B50EA5A8-CAA1-674E-B0A2-2B98413647BD}"/>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64418D69-4FCC-F74C-974B-86566E22D8C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31">
            <a:extLst>
              <a:ext uri="{FF2B5EF4-FFF2-40B4-BE49-F238E27FC236}">
                <a16:creationId xmlns:a16="http://schemas.microsoft.com/office/drawing/2014/main" id="{B4A0CF07-8A36-1546-B60C-734D4F53ACB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025410C-58C7-5F41-B933-80E0D23F67FA}" type="slidenum">
              <a:rPr lang="en-US" altLang="en-US"/>
              <a:pPr/>
              <a:t>17</a:t>
            </a:fld>
            <a:endParaRPr lang="en-US" altLang="en-US" dirty="0"/>
          </a:p>
        </p:txBody>
      </p:sp>
      <p:sp>
        <p:nvSpPr>
          <p:cNvPr id="36867" name="Rectangle 2">
            <a:extLst>
              <a:ext uri="{FF2B5EF4-FFF2-40B4-BE49-F238E27FC236}">
                <a16:creationId xmlns:a16="http://schemas.microsoft.com/office/drawing/2014/main" id="{A508B449-4F2A-E847-84F7-FF698E6B6268}"/>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C04944EC-D525-9649-A810-26C5347B751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31">
            <a:extLst>
              <a:ext uri="{FF2B5EF4-FFF2-40B4-BE49-F238E27FC236}">
                <a16:creationId xmlns:a16="http://schemas.microsoft.com/office/drawing/2014/main" id="{108E8A7B-68C1-9B49-8480-CF0FD4007BF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7DC3AE-C6CB-674E-8815-A4BFC69A92F0}" type="slidenum">
              <a:rPr lang="en-US" altLang="en-US"/>
              <a:pPr/>
              <a:t>18</a:t>
            </a:fld>
            <a:endParaRPr lang="en-US" altLang="en-US" dirty="0"/>
          </a:p>
        </p:txBody>
      </p:sp>
      <p:sp>
        <p:nvSpPr>
          <p:cNvPr id="38915" name="Rectangle 2">
            <a:extLst>
              <a:ext uri="{FF2B5EF4-FFF2-40B4-BE49-F238E27FC236}">
                <a16:creationId xmlns:a16="http://schemas.microsoft.com/office/drawing/2014/main" id="{20935463-8749-7048-828F-7D7C3CF02140}"/>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13ABB427-AC1E-E744-9F83-E1F5B7268FE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a:extLst>
              <a:ext uri="{FF2B5EF4-FFF2-40B4-BE49-F238E27FC236}">
                <a16:creationId xmlns:a16="http://schemas.microsoft.com/office/drawing/2014/main" id="{D41D047C-C9B4-E84E-8715-07F41334C0B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A6618C-F0DA-1A49-AB53-5F347664CEB1}" type="slidenum">
              <a:rPr lang="en-US" altLang="en-US"/>
              <a:pPr/>
              <a:t>19</a:t>
            </a:fld>
            <a:endParaRPr lang="en-US" altLang="en-US" dirty="0"/>
          </a:p>
        </p:txBody>
      </p:sp>
      <p:sp>
        <p:nvSpPr>
          <p:cNvPr id="40963" name="Rectangle 1026">
            <a:extLst>
              <a:ext uri="{FF2B5EF4-FFF2-40B4-BE49-F238E27FC236}">
                <a16:creationId xmlns:a16="http://schemas.microsoft.com/office/drawing/2014/main" id="{AC57CE51-3415-C448-89CB-B0137674ACA3}"/>
              </a:ext>
            </a:extLst>
          </p:cNvPr>
          <p:cNvSpPr>
            <a:spLocks noGrp="1" noRot="1" noChangeAspect="1" noChangeArrowheads="1" noTextEdit="1"/>
          </p:cNvSpPr>
          <p:nvPr>
            <p:ph type="sldImg"/>
          </p:nvPr>
        </p:nvSpPr>
        <p:spPr>
          <a:solidFill>
            <a:srgbClr val="FFFFFF"/>
          </a:solidFill>
          <a:ln/>
        </p:spPr>
      </p:sp>
      <p:sp>
        <p:nvSpPr>
          <p:cNvPr id="40964" name="Rectangle 1027">
            <a:extLst>
              <a:ext uri="{FF2B5EF4-FFF2-40B4-BE49-F238E27FC236}">
                <a16:creationId xmlns:a16="http://schemas.microsoft.com/office/drawing/2014/main" id="{76F58DEF-49C0-904B-9812-C1EEA2A1DC8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a:extLst>
              <a:ext uri="{FF2B5EF4-FFF2-40B4-BE49-F238E27FC236}">
                <a16:creationId xmlns:a16="http://schemas.microsoft.com/office/drawing/2014/main" id="{1F24A5A9-7A21-6C44-B44A-2403C411E32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AC36C43-A4B8-CA4F-92BD-31489CB1C337}" type="slidenum">
              <a:rPr lang="en-US" altLang="en-US"/>
              <a:pPr/>
              <a:t>20</a:t>
            </a:fld>
            <a:endParaRPr lang="en-US" altLang="en-US" dirty="0"/>
          </a:p>
        </p:txBody>
      </p:sp>
      <p:sp>
        <p:nvSpPr>
          <p:cNvPr id="43011" name="Rectangle 2">
            <a:extLst>
              <a:ext uri="{FF2B5EF4-FFF2-40B4-BE49-F238E27FC236}">
                <a16:creationId xmlns:a16="http://schemas.microsoft.com/office/drawing/2014/main" id="{1691D7F2-EA5A-DF47-B2C3-969E2C0963C4}"/>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634FA7E8-26DC-A04C-B0EB-53C8266D302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31">
            <a:extLst>
              <a:ext uri="{FF2B5EF4-FFF2-40B4-BE49-F238E27FC236}">
                <a16:creationId xmlns:a16="http://schemas.microsoft.com/office/drawing/2014/main" id="{C068F10B-1C79-144F-B946-2871E619E36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096AC0-8B68-3947-B842-5A9E4496C1F4}" type="slidenum">
              <a:rPr lang="en-US" altLang="en-US"/>
              <a:pPr/>
              <a:t>21</a:t>
            </a:fld>
            <a:endParaRPr lang="en-US" altLang="en-US" dirty="0"/>
          </a:p>
        </p:txBody>
      </p:sp>
      <p:sp>
        <p:nvSpPr>
          <p:cNvPr id="45059" name="Rectangle 2">
            <a:extLst>
              <a:ext uri="{FF2B5EF4-FFF2-40B4-BE49-F238E27FC236}">
                <a16:creationId xmlns:a16="http://schemas.microsoft.com/office/drawing/2014/main" id="{A6B28711-F230-814C-AA9D-D55FABBED129}"/>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74D814C3-9857-3C47-8307-06A897DF797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31">
            <a:extLst>
              <a:ext uri="{FF2B5EF4-FFF2-40B4-BE49-F238E27FC236}">
                <a16:creationId xmlns:a16="http://schemas.microsoft.com/office/drawing/2014/main" id="{13F60047-4D53-E041-8A6A-26F6F183E5E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7CF7B5-19CF-EC4B-ABF0-64DE5381EFE0}" type="slidenum">
              <a:rPr lang="en-US" altLang="en-US"/>
              <a:pPr/>
              <a:t>22</a:t>
            </a:fld>
            <a:endParaRPr lang="en-US" altLang="en-US" dirty="0"/>
          </a:p>
        </p:txBody>
      </p:sp>
      <p:sp>
        <p:nvSpPr>
          <p:cNvPr id="47107" name="Rectangle 2">
            <a:extLst>
              <a:ext uri="{FF2B5EF4-FFF2-40B4-BE49-F238E27FC236}">
                <a16:creationId xmlns:a16="http://schemas.microsoft.com/office/drawing/2014/main" id="{650DCA02-639D-D445-BD39-2C9AFFA8D767}"/>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DA4C5AB6-6750-8F48-A287-44EE5549AEA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a:extLst>
              <a:ext uri="{FF2B5EF4-FFF2-40B4-BE49-F238E27FC236}">
                <a16:creationId xmlns:a16="http://schemas.microsoft.com/office/drawing/2014/main" id="{A9B3D2FA-D6F3-0848-8848-25BE6D8898B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EFE275-E968-4340-A6AA-09206BBA7325}" type="slidenum">
              <a:rPr lang="en-US" altLang="en-US"/>
              <a:pPr/>
              <a:t>23</a:t>
            </a:fld>
            <a:endParaRPr lang="en-US" altLang="en-US" dirty="0"/>
          </a:p>
        </p:txBody>
      </p:sp>
      <p:sp>
        <p:nvSpPr>
          <p:cNvPr id="49155" name="Rectangle 2">
            <a:extLst>
              <a:ext uri="{FF2B5EF4-FFF2-40B4-BE49-F238E27FC236}">
                <a16:creationId xmlns:a16="http://schemas.microsoft.com/office/drawing/2014/main" id="{212A6833-AD68-D44B-BB81-DEC2E0EB6E0F}"/>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E49F99BD-D7B2-C545-AD61-011DAD1F36C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a:extLst>
              <a:ext uri="{FF2B5EF4-FFF2-40B4-BE49-F238E27FC236}">
                <a16:creationId xmlns:a16="http://schemas.microsoft.com/office/drawing/2014/main" id="{30A35AE4-5B16-3C42-ABE8-528F443070B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87E845-0B43-D24E-93D2-E6B282C01863}" type="slidenum">
              <a:rPr lang="en-US" altLang="en-US"/>
              <a:pPr/>
              <a:t>24</a:t>
            </a:fld>
            <a:endParaRPr lang="en-US" altLang="en-US" dirty="0"/>
          </a:p>
        </p:txBody>
      </p:sp>
      <p:sp>
        <p:nvSpPr>
          <p:cNvPr id="51203" name="Rectangle 2">
            <a:extLst>
              <a:ext uri="{FF2B5EF4-FFF2-40B4-BE49-F238E27FC236}">
                <a16:creationId xmlns:a16="http://schemas.microsoft.com/office/drawing/2014/main" id="{9AE1F646-2BAE-5342-9C9E-FD6BAB1553CD}"/>
              </a:ext>
            </a:extLst>
          </p:cNvPr>
          <p:cNvSpPr>
            <a:spLocks noGrp="1" noRot="1" noChangeAspect="1" noChangeArrowheads="1" noTextEdit="1"/>
          </p:cNvSpPr>
          <p:nvPr>
            <p:ph type="sldImg"/>
          </p:nvPr>
        </p:nvSpPr>
        <p:spPr>
          <a:solidFill>
            <a:srgbClr val="FFFFFF"/>
          </a:solidFill>
          <a:ln/>
        </p:spPr>
      </p:sp>
      <p:sp>
        <p:nvSpPr>
          <p:cNvPr id="51204" name="Rectangle 3">
            <a:extLst>
              <a:ext uri="{FF2B5EF4-FFF2-40B4-BE49-F238E27FC236}">
                <a16:creationId xmlns:a16="http://schemas.microsoft.com/office/drawing/2014/main" id="{28551F87-EF1B-3849-9974-998BFA76457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a:extLst>
              <a:ext uri="{FF2B5EF4-FFF2-40B4-BE49-F238E27FC236}">
                <a16:creationId xmlns:a16="http://schemas.microsoft.com/office/drawing/2014/main" id="{536B21BE-2F11-564B-80A5-ED16BAE6E0A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6E560F-4649-8844-941C-7F5B8948CC29}" type="slidenum">
              <a:rPr lang="en-US" altLang="en-US"/>
              <a:pPr/>
              <a:t>25</a:t>
            </a:fld>
            <a:endParaRPr lang="en-US" altLang="en-US" dirty="0"/>
          </a:p>
        </p:txBody>
      </p:sp>
      <p:sp>
        <p:nvSpPr>
          <p:cNvPr id="53251" name="Rectangle 2">
            <a:extLst>
              <a:ext uri="{FF2B5EF4-FFF2-40B4-BE49-F238E27FC236}">
                <a16:creationId xmlns:a16="http://schemas.microsoft.com/office/drawing/2014/main" id="{9419826C-802A-6049-8CE2-0CC72C34EEF0}"/>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EA2ED84E-58C7-9F45-BAA7-4493D1201E6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a:extLst>
              <a:ext uri="{FF2B5EF4-FFF2-40B4-BE49-F238E27FC236}">
                <a16:creationId xmlns:a16="http://schemas.microsoft.com/office/drawing/2014/main" id="{250C9F34-D109-3B40-A259-B8806D4EFA0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003374-E9C9-3147-8420-594B7CA05263}" type="slidenum">
              <a:rPr lang="en-US" altLang="en-US"/>
              <a:pPr/>
              <a:t>26</a:t>
            </a:fld>
            <a:endParaRPr lang="en-US" altLang="en-US" dirty="0"/>
          </a:p>
        </p:txBody>
      </p:sp>
      <p:sp>
        <p:nvSpPr>
          <p:cNvPr id="55299" name="Rectangle 2">
            <a:extLst>
              <a:ext uri="{FF2B5EF4-FFF2-40B4-BE49-F238E27FC236}">
                <a16:creationId xmlns:a16="http://schemas.microsoft.com/office/drawing/2014/main" id="{76838486-503D-AA45-A7A2-0C93800798C7}"/>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566CECF0-962A-C94D-9D06-08B96C6C39C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a:extLst>
              <a:ext uri="{FF2B5EF4-FFF2-40B4-BE49-F238E27FC236}">
                <a16:creationId xmlns:a16="http://schemas.microsoft.com/office/drawing/2014/main" id="{3A44CF87-48CC-CE47-A054-A8CF21AFD73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9F9046-3C86-E845-B7C0-F6B747D6AF11}" type="slidenum">
              <a:rPr lang="en-US" altLang="en-US"/>
              <a:pPr/>
              <a:t>27</a:t>
            </a:fld>
            <a:endParaRPr lang="en-US" altLang="en-US" dirty="0"/>
          </a:p>
        </p:txBody>
      </p:sp>
      <p:sp>
        <p:nvSpPr>
          <p:cNvPr id="57347" name="Rectangle 2">
            <a:extLst>
              <a:ext uri="{FF2B5EF4-FFF2-40B4-BE49-F238E27FC236}">
                <a16:creationId xmlns:a16="http://schemas.microsoft.com/office/drawing/2014/main" id="{B438BED2-B8D8-8443-A659-CDB6D5091E94}"/>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D512EDEF-DAA5-3343-927B-BF0AF518BC9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a:extLst>
              <a:ext uri="{FF2B5EF4-FFF2-40B4-BE49-F238E27FC236}">
                <a16:creationId xmlns:a16="http://schemas.microsoft.com/office/drawing/2014/main" id="{3A44CF87-48CC-CE47-A054-A8CF21AFD73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9F9046-3C86-E845-B7C0-F6B747D6AF11}" type="slidenum">
              <a:rPr lang="en-US" altLang="en-US"/>
              <a:pPr/>
              <a:t>28</a:t>
            </a:fld>
            <a:endParaRPr lang="en-US" altLang="en-US" dirty="0"/>
          </a:p>
        </p:txBody>
      </p:sp>
      <p:sp>
        <p:nvSpPr>
          <p:cNvPr id="57347" name="Rectangle 2">
            <a:extLst>
              <a:ext uri="{FF2B5EF4-FFF2-40B4-BE49-F238E27FC236}">
                <a16:creationId xmlns:a16="http://schemas.microsoft.com/office/drawing/2014/main" id="{B438BED2-B8D8-8443-A659-CDB6D5091E94}"/>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D512EDEF-DAA5-3343-927B-BF0AF518BC9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1174257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a:extLst>
              <a:ext uri="{FF2B5EF4-FFF2-40B4-BE49-F238E27FC236}">
                <a16:creationId xmlns:a16="http://schemas.microsoft.com/office/drawing/2014/main" id="{5C6E752B-4399-EE41-805A-9F746E627D0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ED1F8D-8DBF-2C4B-9B09-5B817B68161E}" type="slidenum">
              <a:rPr lang="en-US" altLang="en-US"/>
              <a:pPr/>
              <a:t>29</a:t>
            </a:fld>
            <a:endParaRPr lang="en-US" altLang="en-US" dirty="0"/>
          </a:p>
        </p:txBody>
      </p:sp>
      <p:sp>
        <p:nvSpPr>
          <p:cNvPr id="59395" name="Rectangle 2">
            <a:extLst>
              <a:ext uri="{FF2B5EF4-FFF2-40B4-BE49-F238E27FC236}">
                <a16:creationId xmlns:a16="http://schemas.microsoft.com/office/drawing/2014/main" id="{867ACEFE-DB24-5A4B-B2F9-3328E093E875}"/>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4BAA3C17-3C24-4B48-9AC4-95659B84B46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a:extLst>
              <a:ext uri="{FF2B5EF4-FFF2-40B4-BE49-F238E27FC236}">
                <a16:creationId xmlns:a16="http://schemas.microsoft.com/office/drawing/2014/main" id="{93978458-61EA-FA47-BCF8-6E4356444D7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F30E99-1263-A44B-B578-A21EAC92C7E8}" type="slidenum">
              <a:rPr lang="en-US" altLang="en-US"/>
              <a:pPr/>
              <a:t>30</a:t>
            </a:fld>
            <a:endParaRPr lang="en-US" altLang="en-US" dirty="0"/>
          </a:p>
        </p:txBody>
      </p:sp>
      <p:sp>
        <p:nvSpPr>
          <p:cNvPr id="61443" name="Rectangle 2">
            <a:extLst>
              <a:ext uri="{FF2B5EF4-FFF2-40B4-BE49-F238E27FC236}">
                <a16:creationId xmlns:a16="http://schemas.microsoft.com/office/drawing/2014/main" id="{1C0D2DED-A22A-114A-8336-B29046FB16FD}"/>
              </a:ext>
            </a:extLst>
          </p:cNvPr>
          <p:cNvSpPr>
            <a:spLocks noGrp="1" noRot="1" noChangeAspect="1" noChangeArrowheads="1" noTextEdit="1"/>
          </p:cNvSpPr>
          <p:nvPr>
            <p:ph type="sldImg"/>
          </p:nvPr>
        </p:nvSpPr>
        <p:spPr>
          <a:solidFill>
            <a:srgbClr val="FFFFFF"/>
          </a:solidFill>
          <a:ln/>
        </p:spPr>
      </p:sp>
      <p:sp>
        <p:nvSpPr>
          <p:cNvPr id="61444" name="Rectangle 3">
            <a:extLst>
              <a:ext uri="{FF2B5EF4-FFF2-40B4-BE49-F238E27FC236}">
                <a16:creationId xmlns:a16="http://schemas.microsoft.com/office/drawing/2014/main" id="{C503D190-874B-4441-85DB-22A85176753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a:extLst>
              <a:ext uri="{FF2B5EF4-FFF2-40B4-BE49-F238E27FC236}">
                <a16:creationId xmlns:a16="http://schemas.microsoft.com/office/drawing/2014/main" id="{0CD0B1AB-973E-F544-9EEE-7C9DF93275F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7B6FD1-1D03-D346-A2EC-46B01DE5ECA9}" type="slidenum">
              <a:rPr lang="en-US" altLang="en-US"/>
              <a:pPr/>
              <a:t>31</a:t>
            </a:fld>
            <a:endParaRPr lang="en-US" altLang="en-US" dirty="0"/>
          </a:p>
        </p:txBody>
      </p:sp>
      <p:sp>
        <p:nvSpPr>
          <p:cNvPr id="63491" name="Rectangle 2">
            <a:extLst>
              <a:ext uri="{FF2B5EF4-FFF2-40B4-BE49-F238E27FC236}">
                <a16:creationId xmlns:a16="http://schemas.microsoft.com/office/drawing/2014/main" id="{CDCB5C3D-4392-D043-9DB1-EC5156835FB8}"/>
              </a:ext>
            </a:extLst>
          </p:cNvPr>
          <p:cNvSpPr>
            <a:spLocks noGrp="1" noRot="1" noChangeAspect="1" noChangeArrowheads="1" noTextEdit="1"/>
          </p:cNvSpPr>
          <p:nvPr>
            <p:ph type="sldImg"/>
          </p:nvPr>
        </p:nvSpPr>
        <p:spPr>
          <a:solidFill>
            <a:srgbClr val="FFFFFF"/>
          </a:solidFill>
          <a:ln/>
        </p:spPr>
      </p:sp>
      <p:sp>
        <p:nvSpPr>
          <p:cNvPr id="63492" name="Rectangle 3">
            <a:extLst>
              <a:ext uri="{FF2B5EF4-FFF2-40B4-BE49-F238E27FC236}">
                <a16:creationId xmlns:a16="http://schemas.microsoft.com/office/drawing/2014/main" id="{2C595793-359D-3B41-8E88-0C2D63517FC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a:extLst>
              <a:ext uri="{FF2B5EF4-FFF2-40B4-BE49-F238E27FC236}">
                <a16:creationId xmlns:a16="http://schemas.microsoft.com/office/drawing/2014/main" id="{96A8ECF7-48EE-0D48-9AC3-6AA697EF7FC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911C9F-0284-9741-9835-6D30F3F75896}" type="slidenum">
              <a:rPr lang="en-US" altLang="en-US"/>
              <a:pPr/>
              <a:t>32</a:t>
            </a:fld>
            <a:endParaRPr lang="en-US" altLang="en-US" dirty="0"/>
          </a:p>
        </p:txBody>
      </p:sp>
      <p:sp>
        <p:nvSpPr>
          <p:cNvPr id="65539" name="Rectangle 2">
            <a:extLst>
              <a:ext uri="{FF2B5EF4-FFF2-40B4-BE49-F238E27FC236}">
                <a16:creationId xmlns:a16="http://schemas.microsoft.com/office/drawing/2014/main" id="{513B7923-C47C-A141-BEBC-51BCC6E43C83}"/>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3C4986B4-74E1-444B-A5C6-5B6D7D5BC07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a:extLst>
              <a:ext uri="{FF2B5EF4-FFF2-40B4-BE49-F238E27FC236}">
                <a16:creationId xmlns:a16="http://schemas.microsoft.com/office/drawing/2014/main" id="{96A8ECF7-48EE-0D48-9AC3-6AA697EF7FC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911C9F-0284-9741-9835-6D30F3F75896}" type="slidenum">
              <a:rPr lang="en-US" altLang="en-US"/>
              <a:pPr/>
              <a:t>33</a:t>
            </a:fld>
            <a:endParaRPr lang="en-US" altLang="en-US" dirty="0"/>
          </a:p>
        </p:txBody>
      </p:sp>
      <p:sp>
        <p:nvSpPr>
          <p:cNvPr id="65539" name="Rectangle 2">
            <a:extLst>
              <a:ext uri="{FF2B5EF4-FFF2-40B4-BE49-F238E27FC236}">
                <a16:creationId xmlns:a16="http://schemas.microsoft.com/office/drawing/2014/main" id="{513B7923-C47C-A141-BEBC-51BCC6E43C83}"/>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3C4986B4-74E1-444B-A5C6-5B6D7D5BC07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224707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a:extLst>
              <a:ext uri="{FF2B5EF4-FFF2-40B4-BE49-F238E27FC236}">
                <a16:creationId xmlns:a16="http://schemas.microsoft.com/office/drawing/2014/main" id="{96A8ECF7-48EE-0D48-9AC3-6AA697EF7FC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911C9F-0284-9741-9835-6D30F3F75896}" type="slidenum">
              <a:rPr lang="en-US" altLang="en-US"/>
              <a:pPr/>
              <a:t>34</a:t>
            </a:fld>
            <a:endParaRPr lang="en-US" altLang="en-US" dirty="0"/>
          </a:p>
        </p:txBody>
      </p:sp>
      <p:sp>
        <p:nvSpPr>
          <p:cNvPr id="65539" name="Rectangle 2">
            <a:extLst>
              <a:ext uri="{FF2B5EF4-FFF2-40B4-BE49-F238E27FC236}">
                <a16:creationId xmlns:a16="http://schemas.microsoft.com/office/drawing/2014/main" id="{513B7923-C47C-A141-BEBC-51BCC6E43C83}"/>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3C4986B4-74E1-444B-A5C6-5B6D7D5BC07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404500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a:extLst>
              <a:ext uri="{FF2B5EF4-FFF2-40B4-BE49-F238E27FC236}">
                <a16:creationId xmlns:a16="http://schemas.microsoft.com/office/drawing/2014/main" id="{E7772C6E-05DD-384A-A7C3-6E7E65E6638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6C560E-5EDD-F24A-A1AA-BD797399CC44}" type="slidenum">
              <a:rPr lang="en-US" altLang="en-US"/>
              <a:pPr/>
              <a:t>35</a:t>
            </a:fld>
            <a:endParaRPr lang="en-US" altLang="en-US" dirty="0"/>
          </a:p>
        </p:txBody>
      </p:sp>
      <p:sp>
        <p:nvSpPr>
          <p:cNvPr id="67587" name="Rectangle 2">
            <a:extLst>
              <a:ext uri="{FF2B5EF4-FFF2-40B4-BE49-F238E27FC236}">
                <a16:creationId xmlns:a16="http://schemas.microsoft.com/office/drawing/2014/main" id="{D1AAC297-4B47-224E-92C9-83AAB836AA41}"/>
              </a:ext>
            </a:extLst>
          </p:cNvPr>
          <p:cNvSpPr>
            <a:spLocks noGrp="1" noRot="1" noChangeAspect="1" noChangeArrowheads="1" noTextEdit="1"/>
          </p:cNvSpPr>
          <p:nvPr>
            <p:ph type="sldImg"/>
          </p:nvPr>
        </p:nvSpPr>
        <p:spPr>
          <a:solidFill>
            <a:srgbClr val="FFFFFF"/>
          </a:solidFill>
          <a:ln/>
        </p:spPr>
      </p:sp>
      <p:sp>
        <p:nvSpPr>
          <p:cNvPr id="67588" name="Rectangle 3">
            <a:extLst>
              <a:ext uri="{FF2B5EF4-FFF2-40B4-BE49-F238E27FC236}">
                <a16:creationId xmlns:a16="http://schemas.microsoft.com/office/drawing/2014/main" id="{F0F841A3-A0C3-BA4C-B40E-2220143B590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31">
            <a:extLst>
              <a:ext uri="{FF2B5EF4-FFF2-40B4-BE49-F238E27FC236}">
                <a16:creationId xmlns:a16="http://schemas.microsoft.com/office/drawing/2014/main" id="{F8AD4A5B-D809-2F4E-8DE4-2E97D097A12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4888A8-DA89-B442-827F-847ED94F52DB}" type="slidenum">
              <a:rPr lang="en-US" altLang="en-US"/>
              <a:pPr/>
              <a:t>36</a:t>
            </a:fld>
            <a:endParaRPr lang="en-US" altLang="en-US" dirty="0"/>
          </a:p>
        </p:txBody>
      </p:sp>
      <p:sp>
        <p:nvSpPr>
          <p:cNvPr id="69635" name="Rectangle 2">
            <a:extLst>
              <a:ext uri="{FF2B5EF4-FFF2-40B4-BE49-F238E27FC236}">
                <a16:creationId xmlns:a16="http://schemas.microsoft.com/office/drawing/2014/main" id="{2A63D9E6-1865-074E-AA55-9360B1810F65}"/>
              </a:ext>
            </a:extLst>
          </p:cNvPr>
          <p:cNvSpPr>
            <a:spLocks noGrp="1" noRot="1" noChangeAspect="1" noChangeArrowheads="1" noTextEdit="1"/>
          </p:cNvSpPr>
          <p:nvPr>
            <p:ph type="sldImg"/>
          </p:nvPr>
        </p:nvSpPr>
        <p:spPr>
          <a:solidFill>
            <a:srgbClr val="FFFFFF"/>
          </a:solidFill>
          <a:ln/>
        </p:spPr>
      </p:sp>
      <p:sp>
        <p:nvSpPr>
          <p:cNvPr id="69636" name="Rectangle 3">
            <a:extLst>
              <a:ext uri="{FF2B5EF4-FFF2-40B4-BE49-F238E27FC236}">
                <a16:creationId xmlns:a16="http://schemas.microsoft.com/office/drawing/2014/main" id="{367DD837-DAFC-2949-A85E-297A49086DD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a:extLst>
              <a:ext uri="{FF2B5EF4-FFF2-40B4-BE49-F238E27FC236}">
                <a16:creationId xmlns:a16="http://schemas.microsoft.com/office/drawing/2014/main" id="{7A9C9E3E-5DE4-E04A-B43B-B8826D449A0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508F18-60EE-0F4A-AB97-165241C96EC6}" type="slidenum">
              <a:rPr lang="en-US" altLang="en-US"/>
              <a:pPr/>
              <a:t>37</a:t>
            </a:fld>
            <a:endParaRPr lang="en-US" altLang="en-US" dirty="0"/>
          </a:p>
        </p:txBody>
      </p:sp>
      <p:sp>
        <p:nvSpPr>
          <p:cNvPr id="71683" name="Rectangle 2">
            <a:extLst>
              <a:ext uri="{FF2B5EF4-FFF2-40B4-BE49-F238E27FC236}">
                <a16:creationId xmlns:a16="http://schemas.microsoft.com/office/drawing/2014/main" id="{D307DB02-A588-254B-815C-19E2ED22E018}"/>
              </a:ext>
            </a:extLst>
          </p:cNvPr>
          <p:cNvSpPr>
            <a:spLocks noGrp="1" noRot="1" noChangeAspect="1" noChangeArrowheads="1" noTextEdit="1"/>
          </p:cNvSpPr>
          <p:nvPr>
            <p:ph type="sldImg"/>
          </p:nvPr>
        </p:nvSpPr>
        <p:spPr>
          <a:solidFill>
            <a:srgbClr val="FFFFFF"/>
          </a:solidFill>
          <a:ln/>
        </p:spPr>
      </p:sp>
      <p:sp>
        <p:nvSpPr>
          <p:cNvPr id="71684" name="Rectangle 3">
            <a:extLst>
              <a:ext uri="{FF2B5EF4-FFF2-40B4-BE49-F238E27FC236}">
                <a16:creationId xmlns:a16="http://schemas.microsoft.com/office/drawing/2014/main" id="{A6D84015-9FC9-CC43-9A66-BB40BBE7C54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31">
            <a:extLst>
              <a:ext uri="{FF2B5EF4-FFF2-40B4-BE49-F238E27FC236}">
                <a16:creationId xmlns:a16="http://schemas.microsoft.com/office/drawing/2014/main" id="{0A69E817-3377-0941-9934-15C159D7D4B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C8CA0B4-D4A9-B945-812C-C15DCCE30EEE}" type="slidenum">
              <a:rPr lang="en-US" altLang="en-US"/>
              <a:pPr/>
              <a:t>38</a:t>
            </a:fld>
            <a:endParaRPr lang="en-US" altLang="en-US" dirty="0"/>
          </a:p>
        </p:txBody>
      </p:sp>
      <p:sp>
        <p:nvSpPr>
          <p:cNvPr id="73731" name="Rectangle 2">
            <a:extLst>
              <a:ext uri="{FF2B5EF4-FFF2-40B4-BE49-F238E27FC236}">
                <a16:creationId xmlns:a16="http://schemas.microsoft.com/office/drawing/2014/main" id="{9BE1C685-4DA8-6146-B5CD-7C893CED342C}"/>
              </a:ext>
            </a:extLst>
          </p:cNvPr>
          <p:cNvSpPr>
            <a:spLocks noGrp="1" noRot="1" noChangeAspect="1" noChangeArrowheads="1" noTextEdit="1"/>
          </p:cNvSpPr>
          <p:nvPr>
            <p:ph type="sldImg"/>
          </p:nvPr>
        </p:nvSpPr>
        <p:spPr>
          <a:solidFill>
            <a:srgbClr val="FFFFFF"/>
          </a:solidFill>
          <a:ln/>
        </p:spPr>
      </p:sp>
      <p:sp>
        <p:nvSpPr>
          <p:cNvPr id="73732" name="Rectangle 3">
            <a:extLst>
              <a:ext uri="{FF2B5EF4-FFF2-40B4-BE49-F238E27FC236}">
                <a16:creationId xmlns:a16="http://schemas.microsoft.com/office/drawing/2014/main" id="{3C1FC775-452B-544C-8B35-FCA2E0DA4CF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a:extLst>
              <a:ext uri="{FF2B5EF4-FFF2-40B4-BE49-F238E27FC236}">
                <a16:creationId xmlns:a16="http://schemas.microsoft.com/office/drawing/2014/main" id="{D55E4065-8567-4041-B933-9A2583FF83D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E6C22E9-AEFC-B945-9E51-D169397B7667}" type="slidenum">
              <a:rPr lang="en-US" altLang="en-US"/>
              <a:pPr/>
              <a:t>39</a:t>
            </a:fld>
            <a:endParaRPr lang="en-US" altLang="en-US" dirty="0"/>
          </a:p>
        </p:txBody>
      </p:sp>
      <p:sp>
        <p:nvSpPr>
          <p:cNvPr id="75779" name="Rectangle 2">
            <a:extLst>
              <a:ext uri="{FF2B5EF4-FFF2-40B4-BE49-F238E27FC236}">
                <a16:creationId xmlns:a16="http://schemas.microsoft.com/office/drawing/2014/main" id="{7A3D3536-9581-D04E-9FE1-FDBCB3AA373D}"/>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F6F6E70E-0C6C-2D48-B000-7FF4BF4D057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a:extLst>
              <a:ext uri="{FF2B5EF4-FFF2-40B4-BE49-F238E27FC236}">
                <a16:creationId xmlns:a16="http://schemas.microsoft.com/office/drawing/2014/main" id="{37479534-5078-6E4E-AD27-D1B30F736A1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48FC2D-0873-9546-A1F0-CE52CEB48BFC}" type="slidenum">
              <a:rPr lang="en-US" altLang="en-US"/>
              <a:pPr/>
              <a:t>40</a:t>
            </a:fld>
            <a:endParaRPr lang="en-US" altLang="en-US" dirty="0"/>
          </a:p>
        </p:txBody>
      </p:sp>
      <p:sp>
        <p:nvSpPr>
          <p:cNvPr id="77827" name="Rectangle 2">
            <a:extLst>
              <a:ext uri="{FF2B5EF4-FFF2-40B4-BE49-F238E27FC236}">
                <a16:creationId xmlns:a16="http://schemas.microsoft.com/office/drawing/2014/main" id="{74E3317B-A7E5-9C49-B95E-BF46410387B6}"/>
              </a:ext>
            </a:extLst>
          </p:cNvPr>
          <p:cNvSpPr>
            <a:spLocks noGrp="1" noRot="1" noChangeAspect="1" noChangeArrowheads="1" noTextEdit="1"/>
          </p:cNvSpPr>
          <p:nvPr>
            <p:ph type="sldImg"/>
          </p:nvPr>
        </p:nvSpPr>
        <p:spPr>
          <a:solidFill>
            <a:srgbClr val="FFFFFF"/>
          </a:solidFill>
          <a:ln/>
        </p:spPr>
      </p:sp>
      <p:sp>
        <p:nvSpPr>
          <p:cNvPr id="77828" name="Rectangle 3">
            <a:extLst>
              <a:ext uri="{FF2B5EF4-FFF2-40B4-BE49-F238E27FC236}">
                <a16:creationId xmlns:a16="http://schemas.microsoft.com/office/drawing/2014/main" id="{B4681872-AC04-2548-921F-567D4D61FBE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31">
            <a:extLst>
              <a:ext uri="{FF2B5EF4-FFF2-40B4-BE49-F238E27FC236}">
                <a16:creationId xmlns:a16="http://schemas.microsoft.com/office/drawing/2014/main" id="{A73FD453-F9D6-4045-9172-6F991199FFB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342AFD-91C2-4F4C-9BBA-F473BFE3CAA7}" type="slidenum">
              <a:rPr lang="en-US" altLang="en-US"/>
              <a:pPr/>
              <a:t>41</a:t>
            </a:fld>
            <a:endParaRPr lang="en-US" altLang="en-US" dirty="0"/>
          </a:p>
        </p:txBody>
      </p:sp>
      <p:sp>
        <p:nvSpPr>
          <p:cNvPr id="79875" name="Rectangle 2">
            <a:extLst>
              <a:ext uri="{FF2B5EF4-FFF2-40B4-BE49-F238E27FC236}">
                <a16:creationId xmlns:a16="http://schemas.microsoft.com/office/drawing/2014/main" id="{289E0EDB-0068-CF47-814E-8D6890DC56DF}"/>
              </a:ext>
            </a:extLst>
          </p:cNvPr>
          <p:cNvSpPr>
            <a:spLocks noGrp="1" noRot="1" noChangeAspect="1" noChangeArrowheads="1" noTextEdit="1"/>
          </p:cNvSpPr>
          <p:nvPr>
            <p:ph type="sldImg"/>
          </p:nvPr>
        </p:nvSpPr>
        <p:spPr>
          <a:solidFill>
            <a:srgbClr val="FFFFFF"/>
          </a:solidFill>
          <a:ln/>
        </p:spPr>
      </p:sp>
      <p:sp>
        <p:nvSpPr>
          <p:cNvPr id="79876" name="Rectangle 3">
            <a:extLst>
              <a:ext uri="{FF2B5EF4-FFF2-40B4-BE49-F238E27FC236}">
                <a16:creationId xmlns:a16="http://schemas.microsoft.com/office/drawing/2014/main" id="{0C7519AC-985C-E149-A4CC-5966E6C4A80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31">
            <a:extLst>
              <a:ext uri="{FF2B5EF4-FFF2-40B4-BE49-F238E27FC236}">
                <a16:creationId xmlns:a16="http://schemas.microsoft.com/office/drawing/2014/main" id="{45D591D1-661D-524E-BC9E-0136EF8ED2C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B46C85-26D0-9441-80DE-533FACD18DE1}" type="slidenum">
              <a:rPr lang="en-US" altLang="en-US"/>
              <a:pPr/>
              <a:t>42</a:t>
            </a:fld>
            <a:endParaRPr lang="en-US" altLang="en-US" dirty="0"/>
          </a:p>
        </p:txBody>
      </p:sp>
      <p:sp>
        <p:nvSpPr>
          <p:cNvPr id="81923" name="Rectangle 2">
            <a:extLst>
              <a:ext uri="{FF2B5EF4-FFF2-40B4-BE49-F238E27FC236}">
                <a16:creationId xmlns:a16="http://schemas.microsoft.com/office/drawing/2014/main" id="{71EDFB69-9119-0646-B0B1-8D1CC2224458}"/>
              </a:ext>
            </a:extLst>
          </p:cNvPr>
          <p:cNvSpPr>
            <a:spLocks noGrp="1" noRot="1" noChangeAspect="1" noChangeArrowheads="1" noTextEdit="1"/>
          </p:cNvSpPr>
          <p:nvPr>
            <p:ph type="sldImg"/>
          </p:nvPr>
        </p:nvSpPr>
        <p:spPr>
          <a:solidFill>
            <a:srgbClr val="FFFFFF"/>
          </a:solidFill>
          <a:ln/>
        </p:spPr>
      </p:sp>
      <p:sp>
        <p:nvSpPr>
          <p:cNvPr id="81924" name="Rectangle 3">
            <a:extLst>
              <a:ext uri="{FF2B5EF4-FFF2-40B4-BE49-F238E27FC236}">
                <a16:creationId xmlns:a16="http://schemas.microsoft.com/office/drawing/2014/main" id="{9534D750-F7B0-0D47-B300-AB7C35418F4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a:extLst>
              <a:ext uri="{FF2B5EF4-FFF2-40B4-BE49-F238E27FC236}">
                <a16:creationId xmlns:a16="http://schemas.microsoft.com/office/drawing/2014/main" id="{ED5DB293-8F9D-2948-B744-042963550F2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B196F6-3B02-B94C-95C0-63DED89405B0}" type="slidenum">
              <a:rPr lang="en-US" altLang="en-US"/>
              <a:pPr/>
              <a:t>43</a:t>
            </a:fld>
            <a:endParaRPr lang="en-US" altLang="en-US" dirty="0"/>
          </a:p>
        </p:txBody>
      </p:sp>
      <p:sp>
        <p:nvSpPr>
          <p:cNvPr id="83971" name="Rectangle 2">
            <a:extLst>
              <a:ext uri="{FF2B5EF4-FFF2-40B4-BE49-F238E27FC236}">
                <a16:creationId xmlns:a16="http://schemas.microsoft.com/office/drawing/2014/main" id="{5BBE8209-3D9A-214B-969B-076D0D2389BA}"/>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10CA0800-8177-3D43-86FB-EC6A74CAAD1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31">
            <a:extLst>
              <a:ext uri="{FF2B5EF4-FFF2-40B4-BE49-F238E27FC236}">
                <a16:creationId xmlns:a16="http://schemas.microsoft.com/office/drawing/2014/main" id="{DB4EF23B-5802-BA42-BEE3-ADEC2B97590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D6A375-EFE7-1340-B2A6-C97D82542A98}" type="slidenum">
              <a:rPr lang="en-US" altLang="en-US"/>
              <a:pPr/>
              <a:t>44</a:t>
            </a:fld>
            <a:endParaRPr lang="en-US" altLang="en-US" dirty="0"/>
          </a:p>
        </p:txBody>
      </p:sp>
      <p:sp>
        <p:nvSpPr>
          <p:cNvPr id="86019" name="Rectangle 2">
            <a:extLst>
              <a:ext uri="{FF2B5EF4-FFF2-40B4-BE49-F238E27FC236}">
                <a16:creationId xmlns:a16="http://schemas.microsoft.com/office/drawing/2014/main" id="{3AED5A57-BAEC-DB4C-A7C0-A2A8C19544E6}"/>
              </a:ext>
            </a:extLst>
          </p:cNvPr>
          <p:cNvSpPr>
            <a:spLocks noGrp="1" noRot="1" noChangeAspect="1" noChangeArrowheads="1" noTextEdit="1"/>
          </p:cNvSpPr>
          <p:nvPr>
            <p:ph type="sldImg"/>
          </p:nvPr>
        </p:nvSpPr>
        <p:spPr>
          <a:solidFill>
            <a:srgbClr val="FFFFFF"/>
          </a:solidFill>
          <a:ln/>
        </p:spPr>
      </p:sp>
      <p:sp>
        <p:nvSpPr>
          <p:cNvPr id="86020" name="Rectangle 3">
            <a:extLst>
              <a:ext uri="{FF2B5EF4-FFF2-40B4-BE49-F238E27FC236}">
                <a16:creationId xmlns:a16="http://schemas.microsoft.com/office/drawing/2014/main" id="{3DB3A03B-F104-344C-BE4A-A4FD844465F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a:extLst>
              <a:ext uri="{FF2B5EF4-FFF2-40B4-BE49-F238E27FC236}">
                <a16:creationId xmlns:a16="http://schemas.microsoft.com/office/drawing/2014/main" id="{C295AB8B-C9AB-314E-B322-29C4F54B090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C153CE-6135-1C40-B94E-3A70D24633EE}" type="slidenum">
              <a:rPr lang="en-US" altLang="en-US"/>
              <a:pPr/>
              <a:t>45</a:t>
            </a:fld>
            <a:endParaRPr lang="en-US" altLang="en-US" dirty="0"/>
          </a:p>
        </p:txBody>
      </p:sp>
      <p:sp>
        <p:nvSpPr>
          <p:cNvPr id="88067" name="Rectangle 2">
            <a:extLst>
              <a:ext uri="{FF2B5EF4-FFF2-40B4-BE49-F238E27FC236}">
                <a16:creationId xmlns:a16="http://schemas.microsoft.com/office/drawing/2014/main" id="{933482DB-1828-4143-BAA7-5BD860E0F7F0}"/>
              </a:ext>
            </a:extLst>
          </p:cNvPr>
          <p:cNvSpPr>
            <a:spLocks noGrp="1" noRot="1" noChangeAspect="1" noChangeArrowheads="1" noTextEdit="1"/>
          </p:cNvSpPr>
          <p:nvPr>
            <p:ph type="sldImg"/>
          </p:nvPr>
        </p:nvSpPr>
        <p:spPr>
          <a:solidFill>
            <a:srgbClr val="FFFFFF"/>
          </a:solidFill>
          <a:ln/>
        </p:spPr>
      </p:sp>
      <p:sp>
        <p:nvSpPr>
          <p:cNvPr id="88068" name="Rectangle 3">
            <a:extLst>
              <a:ext uri="{FF2B5EF4-FFF2-40B4-BE49-F238E27FC236}">
                <a16:creationId xmlns:a16="http://schemas.microsoft.com/office/drawing/2014/main" id="{375FC7A9-DF12-D54A-9315-9A2FA5794E3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31">
            <a:extLst>
              <a:ext uri="{FF2B5EF4-FFF2-40B4-BE49-F238E27FC236}">
                <a16:creationId xmlns:a16="http://schemas.microsoft.com/office/drawing/2014/main" id="{4C994582-4B9E-1249-93E3-FD277DAF7F2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AAADDF-9CF7-3747-9469-04660FEC9CC0}" type="slidenum">
              <a:rPr lang="en-US" altLang="en-US"/>
              <a:pPr/>
              <a:t>46</a:t>
            </a:fld>
            <a:endParaRPr lang="en-US" altLang="en-US" dirty="0"/>
          </a:p>
        </p:txBody>
      </p:sp>
      <p:sp>
        <p:nvSpPr>
          <p:cNvPr id="90115" name="Rectangle 2">
            <a:extLst>
              <a:ext uri="{FF2B5EF4-FFF2-40B4-BE49-F238E27FC236}">
                <a16:creationId xmlns:a16="http://schemas.microsoft.com/office/drawing/2014/main" id="{1C46908A-D7B1-4140-A3A5-FB76ABFBCCB4}"/>
              </a:ext>
            </a:extLst>
          </p:cNvPr>
          <p:cNvSpPr>
            <a:spLocks noGrp="1" noRot="1" noChangeAspect="1" noChangeArrowheads="1" noTextEdit="1"/>
          </p:cNvSpPr>
          <p:nvPr>
            <p:ph type="sldImg"/>
          </p:nvPr>
        </p:nvSpPr>
        <p:spPr>
          <a:solidFill>
            <a:srgbClr val="FFFFFF"/>
          </a:solidFill>
          <a:ln/>
        </p:spPr>
      </p:sp>
      <p:sp>
        <p:nvSpPr>
          <p:cNvPr id="90116" name="Rectangle 3">
            <a:extLst>
              <a:ext uri="{FF2B5EF4-FFF2-40B4-BE49-F238E27FC236}">
                <a16:creationId xmlns:a16="http://schemas.microsoft.com/office/drawing/2014/main" id="{85C17564-98AF-3B48-9318-EF7AC16FA9E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031">
            <a:extLst>
              <a:ext uri="{FF2B5EF4-FFF2-40B4-BE49-F238E27FC236}">
                <a16:creationId xmlns:a16="http://schemas.microsoft.com/office/drawing/2014/main" id="{1A524F2F-4D72-A549-B8E5-145F424ACE3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59BB84-634D-E544-B0B4-148194305D72}" type="slidenum">
              <a:rPr lang="en-US" altLang="en-US"/>
              <a:pPr/>
              <a:t>47</a:t>
            </a:fld>
            <a:endParaRPr lang="en-US" altLang="en-US" dirty="0"/>
          </a:p>
        </p:txBody>
      </p:sp>
      <p:sp>
        <p:nvSpPr>
          <p:cNvPr id="94211" name="Rectangle 2">
            <a:extLst>
              <a:ext uri="{FF2B5EF4-FFF2-40B4-BE49-F238E27FC236}">
                <a16:creationId xmlns:a16="http://schemas.microsoft.com/office/drawing/2014/main" id="{322ACA7A-125A-0D4B-B0C7-8B59C3C8EB46}"/>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F1216039-472B-BC47-8C3A-8E8AA23E29E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31">
            <a:extLst>
              <a:ext uri="{FF2B5EF4-FFF2-40B4-BE49-F238E27FC236}">
                <a16:creationId xmlns:a16="http://schemas.microsoft.com/office/drawing/2014/main" id="{B941DC59-CE4C-0047-916A-241E5151FFD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08D85F-253E-F840-9EC6-BD7F943E50DB}" type="slidenum">
              <a:rPr lang="en-US" altLang="en-US"/>
              <a:pPr/>
              <a:t>48</a:t>
            </a:fld>
            <a:endParaRPr lang="en-US" altLang="en-US" dirty="0"/>
          </a:p>
        </p:txBody>
      </p:sp>
      <p:sp>
        <p:nvSpPr>
          <p:cNvPr id="96259" name="Rectangle 2">
            <a:extLst>
              <a:ext uri="{FF2B5EF4-FFF2-40B4-BE49-F238E27FC236}">
                <a16:creationId xmlns:a16="http://schemas.microsoft.com/office/drawing/2014/main" id="{EE65C6FF-B445-9042-BAFC-1989E76D3891}"/>
              </a:ext>
            </a:extLst>
          </p:cNvPr>
          <p:cNvSpPr>
            <a:spLocks noGrp="1" noRot="1" noChangeAspect="1" noChangeArrowheads="1" noTextEdit="1"/>
          </p:cNvSpPr>
          <p:nvPr>
            <p:ph type="sldImg"/>
          </p:nvPr>
        </p:nvSpPr>
        <p:spPr>
          <a:solidFill>
            <a:srgbClr val="FFFFFF"/>
          </a:solidFill>
          <a:ln/>
        </p:spPr>
      </p:sp>
      <p:sp>
        <p:nvSpPr>
          <p:cNvPr id="96260" name="Rectangle 3">
            <a:extLst>
              <a:ext uri="{FF2B5EF4-FFF2-40B4-BE49-F238E27FC236}">
                <a16:creationId xmlns:a16="http://schemas.microsoft.com/office/drawing/2014/main" id="{2BD3DEFE-0D28-B848-8973-9FA52CCD19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31">
            <a:extLst>
              <a:ext uri="{FF2B5EF4-FFF2-40B4-BE49-F238E27FC236}">
                <a16:creationId xmlns:a16="http://schemas.microsoft.com/office/drawing/2014/main" id="{707CE46E-901D-C946-9F16-1C5E3B2B53E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8187256-3A43-0C43-933E-80FD9C4B7BD3}" type="slidenum">
              <a:rPr lang="en-US" altLang="en-US"/>
              <a:pPr/>
              <a:t>49</a:t>
            </a:fld>
            <a:endParaRPr lang="en-US" altLang="en-US" dirty="0"/>
          </a:p>
        </p:txBody>
      </p:sp>
      <p:sp>
        <p:nvSpPr>
          <p:cNvPr id="98307" name="Rectangle 2">
            <a:extLst>
              <a:ext uri="{FF2B5EF4-FFF2-40B4-BE49-F238E27FC236}">
                <a16:creationId xmlns:a16="http://schemas.microsoft.com/office/drawing/2014/main" id="{D80937F8-C482-2741-AA30-2EEE065DC0B4}"/>
              </a:ext>
            </a:extLst>
          </p:cNvPr>
          <p:cNvSpPr>
            <a:spLocks noGrp="1" noRot="1" noChangeAspect="1" noChangeArrowheads="1" noTextEdit="1"/>
          </p:cNvSpPr>
          <p:nvPr>
            <p:ph type="sldImg"/>
          </p:nvPr>
        </p:nvSpPr>
        <p:spPr>
          <a:solidFill>
            <a:srgbClr val="FFFFFF"/>
          </a:solidFill>
          <a:ln/>
        </p:spPr>
      </p:sp>
      <p:sp>
        <p:nvSpPr>
          <p:cNvPr id="98308" name="Rectangle 3">
            <a:extLst>
              <a:ext uri="{FF2B5EF4-FFF2-40B4-BE49-F238E27FC236}">
                <a16:creationId xmlns:a16="http://schemas.microsoft.com/office/drawing/2014/main" id="{A56CA22B-7053-7241-A353-51779D790DF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031">
            <a:extLst>
              <a:ext uri="{FF2B5EF4-FFF2-40B4-BE49-F238E27FC236}">
                <a16:creationId xmlns:a16="http://schemas.microsoft.com/office/drawing/2014/main" id="{FA1E2D31-2A58-0847-BD3B-94EDD8AECC4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DD247C-9324-8F4C-A0B8-38C3C2071DF0}" type="slidenum">
              <a:rPr lang="en-US" altLang="en-US"/>
              <a:pPr/>
              <a:t>50</a:t>
            </a:fld>
            <a:endParaRPr lang="en-US" altLang="en-US" dirty="0"/>
          </a:p>
        </p:txBody>
      </p:sp>
      <p:sp>
        <p:nvSpPr>
          <p:cNvPr id="100355" name="Rectangle 2">
            <a:extLst>
              <a:ext uri="{FF2B5EF4-FFF2-40B4-BE49-F238E27FC236}">
                <a16:creationId xmlns:a16="http://schemas.microsoft.com/office/drawing/2014/main" id="{F01BD05B-63E3-044E-8D49-357EE56F3ACE}"/>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3005AA81-9652-3146-B4B8-73B75E2854E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31">
            <a:extLst>
              <a:ext uri="{FF2B5EF4-FFF2-40B4-BE49-F238E27FC236}">
                <a16:creationId xmlns:a16="http://schemas.microsoft.com/office/drawing/2014/main" id="{48E6C3F3-3488-F941-9586-7BE35A0A112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C98A77-6714-3342-A270-089D6CF681AD}" type="slidenum">
              <a:rPr lang="en-US" altLang="en-US"/>
              <a:pPr/>
              <a:t>51</a:t>
            </a:fld>
            <a:endParaRPr lang="en-US" altLang="en-US" dirty="0"/>
          </a:p>
        </p:txBody>
      </p:sp>
      <p:sp>
        <p:nvSpPr>
          <p:cNvPr id="102403" name="Rectangle 2">
            <a:extLst>
              <a:ext uri="{FF2B5EF4-FFF2-40B4-BE49-F238E27FC236}">
                <a16:creationId xmlns:a16="http://schemas.microsoft.com/office/drawing/2014/main" id="{791DFEFD-700C-6749-B32A-F03D96628221}"/>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14062BE3-4EA1-9E45-A316-650ACC349C5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031">
            <a:extLst>
              <a:ext uri="{FF2B5EF4-FFF2-40B4-BE49-F238E27FC236}">
                <a16:creationId xmlns:a16="http://schemas.microsoft.com/office/drawing/2014/main" id="{B61B13CF-DF63-5147-90CA-39243103891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8B0A13-7AA7-D248-9A1F-62BD6394ABF2}" type="slidenum">
              <a:rPr lang="en-US" altLang="en-US"/>
              <a:pPr/>
              <a:t>52</a:t>
            </a:fld>
            <a:endParaRPr lang="en-US" altLang="en-US" dirty="0"/>
          </a:p>
        </p:txBody>
      </p:sp>
      <p:sp>
        <p:nvSpPr>
          <p:cNvPr id="104451" name="Rectangle 2">
            <a:extLst>
              <a:ext uri="{FF2B5EF4-FFF2-40B4-BE49-F238E27FC236}">
                <a16:creationId xmlns:a16="http://schemas.microsoft.com/office/drawing/2014/main" id="{1ED66330-1BC0-9C4B-A667-16B9CA0C60C2}"/>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442F7E8F-12EE-894E-8DD7-0EA9F6DD390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B4C45D2A-E465-0B47-8BC1-9B7736AD13F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E2C9BE84-E541-AE40-AFCA-5BB04C3A1BB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6089D84-80B4-E44B-A074-DD2F6C42EE06}"/>
              </a:ext>
            </a:extLst>
          </p:cNvPr>
          <p:cNvSpPr>
            <a:spLocks noGrp="1" noChangeArrowheads="1"/>
          </p:cNvSpPr>
          <p:nvPr>
            <p:ph type="sldNum" sz="quarter" idx="12"/>
          </p:nvPr>
        </p:nvSpPr>
        <p:spPr>
          <a:ln/>
        </p:spPr>
        <p:txBody>
          <a:bodyPr/>
          <a:lstStyle>
            <a:lvl1pPr>
              <a:defRPr/>
            </a:lvl1pPr>
          </a:lstStyle>
          <a:p>
            <a:fld id="{AF7954D7-8B03-F94A-91DA-B0722004A877}" type="slidenum">
              <a:rPr lang="en-US" altLang="en-US"/>
              <a:pPr/>
              <a:t>‹#›</a:t>
            </a:fld>
            <a:endParaRPr lang="en-US" altLang="en-US" dirty="0"/>
          </a:p>
        </p:txBody>
      </p:sp>
    </p:spTree>
    <p:extLst>
      <p:ext uri="{BB962C8B-B14F-4D97-AF65-F5344CB8AC3E}">
        <p14:creationId xmlns:p14="http://schemas.microsoft.com/office/powerpoint/2010/main" val="256269903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FE54F6B-3FE5-2A4A-B4AF-45047C229A3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984C0732-D47D-EF48-9C9E-EB0D8E63941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9E3A9CE-BB70-FE49-AA14-973FAF2F8B07}"/>
              </a:ext>
            </a:extLst>
          </p:cNvPr>
          <p:cNvSpPr>
            <a:spLocks noGrp="1" noChangeArrowheads="1"/>
          </p:cNvSpPr>
          <p:nvPr>
            <p:ph type="sldNum" sz="quarter" idx="12"/>
          </p:nvPr>
        </p:nvSpPr>
        <p:spPr>
          <a:ln/>
        </p:spPr>
        <p:txBody>
          <a:bodyPr/>
          <a:lstStyle>
            <a:lvl1pPr>
              <a:defRPr/>
            </a:lvl1pPr>
          </a:lstStyle>
          <a:p>
            <a:fld id="{3E1960A4-2D18-B946-A85B-ABDC94F1C7E5}" type="slidenum">
              <a:rPr lang="en-US" altLang="en-US"/>
              <a:pPr/>
              <a:t>‹#›</a:t>
            </a:fld>
            <a:endParaRPr lang="en-US" altLang="en-US" dirty="0"/>
          </a:p>
        </p:txBody>
      </p:sp>
    </p:spTree>
    <p:extLst>
      <p:ext uri="{BB962C8B-B14F-4D97-AF65-F5344CB8AC3E}">
        <p14:creationId xmlns:p14="http://schemas.microsoft.com/office/powerpoint/2010/main" val="244233919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0AFF6D9B-626F-EB46-93FC-12999BA56EF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4F6B9CC-9B15-604E-AEE8-EF034CB33D9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8C69BFB3-E97F-EE49-B169-6409C8732B3B}"/>
              </a:ext>
            </a:extLst>
          </p:cNvPr>
          <p:cNvSpPr>
            <a:spLocks noGrp="1" noChangeArrowheads="1"/>
          </p:cNvSpPr>
          <p:nvPr>
            <p:ph type="sldNum" sz="quarter" idx="12"/>
          </p:nvPr>
        </p:nvSpPr>
        <p:spPr>
          <a:ln/>
        </p:spPr>
        <p:txBody>
          <a:bodyPr/>
          <a:lstStyle>
            <a:lvl1pPr>
              <a:defRPr/>
            </a:lvl1pPr>
          </a:lstStyle>
          <a:p>
            <a:fld id="{8F1FA59D-6D85-3143-AB7D-ED976EB05BFB}" type="slidenum">
              <a:rPr lang="en-US" altLang="en-US"/>
              <a:pPr/>
              <a:t>‹#›</a:t>
            </a:fld>
            <a:endParaRPr lang="en-US" altLang="en-US" dirty="0"/>
          </a:p>
        </p:txBody>
      </p:sp>
    </p:spTree>
    <p:extLst>
      <p:ext uri="{BB962C8B-B14F-4D97-AF65-F5344CB8AC3E}">
        <p14:creationId xmlns:p14="http://schemas.microsoft.com/office/powerpoint/2010/main" val="2207623342"/>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263DD76-A35E-454F-9673-44F56F68EE9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ED419F79-08B7-ED40-ADAB-D5DF8BE6D55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379DE441-4D10-F143-983D-C20E6A0CC8C6}"/>
              </a:ext>
            </a:extLst>
          </p:cNvPr>
          <p:cNvSpPr>
            <a:spLocks noGrp="1" noChangeArrowheads="1"/>
          </p:cNvSpPr>
          <p:nvPr>
            <p:ph type="sldNum" sz="quarter" idx="12"/>
          </p:nvPr>
        </p:nvSpPr>
        <p:spPr>
          <a:ln/>
        </p:spPr>
        <p:txBody>
          <a:bodyPr/>
          <a:lstStyle>
            <a:lvl1pPr>
              <a:defRPr/>
            </a:lvl1pPr>
          </a:lstStyle>
          <a:p>
            <a:fld id="{F06AD4B8-8B01-354B-946A-F0937AE707DA}" type="slidenum">
              <a:rPr lang="en-US" altLang="en-US"/>
              <a:pPr/>
              <a:t>‹#›</a:t>
            </a:fld>
            <a:endParaRPr lang="en-US" altLang="en-US" dirty="0"/>
          </a:p>
        </p:txBody>
      </p:sp>
    </p:spTree>
    <p:extLst>
      <p:ext uri="{BB962C8B-B14F-4D97-AF65-F5344CB8AC3E}">
        <p14:creationId xmlns:p14="http://schemas.microsoft.com/office/powerpoint/2010/main" val="401310805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A5D5AC3-1851-5A4E-8C7F-3426309FA4D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E9F2A117-4473-5B48-BE46-CDF6A73AFFE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9DD2FFF9-EB3E-044C-9B8B-D3F92C55B788}"/>
              </a:ext>
            </a:extLst>
          </p:cNvPr>
          <p:cNvSpPr>
            <a:spLocks noGrp="1" noChangeArrowheads="1"/>
          </p:cNvSpPr>
          <p:nvPr>
            <p:ph type="sldNum" sz="quarter" idx="12"/>
          </p:nvPr>
        </p:nvSpPr>
        <p:spPr>
          <a:ln/>
        </p:spPr>
        <p:txBody>
          <a:bodyPr/>
          <a:lstStyle>
            <a:lvl1pPr>
              <a:defRPr/>
            </a:lvl1pPr>
          </a:lstStyle>
          <a:p>
            <a:fld id="{5EE060E9-EFD3-EC4F-B85A-6C7E2457C91D}" type="slidenum">
              <a:rPr lang="en-US" altLang="en-US"/>
              <a:pPr/>
              <a:t>‹#›</a:t>
            </a:fld>
            <a:endParaRPr lang="en-US" altLang="en-US" dirty="0"/>
          </a:p>
        </p:txBody>
      </p:sp>
    </p:spTree>
    <p:extLst>
      <p:ext uri="{BB962C8B-B14F-4D97-AF65-F5344CB8AC3E}">
        <p14:creationId xmlns:p14="http://schemas.microsoft.com/office/powerpoint/2010/main" val="321033087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149564E-DE37-204B-97D3-7C298AC0CDB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DC8FEF46-B9A9-B74D-A974-7E86947CFB3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99FA77FD-8154-BD47-A49F-22E71B7459F1}"/>
              </a:ext>
            </a:extLst>
          </p:cNvPr>
          <p:cNvSpPr>
            <a:spLocks noGrp="1" noChangeArrowheads="1"/>
          </p:cNvSpPr>
          <p:nvPr>
            <p:ph type="sldNum" sz="quarter" idx="12"/>
          </p:nvPr>
        </p:nvSpPr>
        <p:spPr>
          <a:ln/>
        </p:spPr>
        <p:txBody>
          <a:bodyPr/>
          <a:lstStyle>
            <a:lvl1pPr>
              <a:defRPr/>
            </a:lvl1pPr>
          </a:lstStyle>
          <a:p>
            <a:fld id="{1A2FACAF-A3FD-0B49-A4C0-75B61D4A969E}" type="slidenum">
              <a:rPr lang="en-US" altLang="en-US"/>
              <a:pPr/>
              <a:t>‹#›</a:t>
            </a:fld>
            <a:endParaRPr lang="en-US" altLang="en-US" dirty="0"/>
          </a:p>
        </p:txBody>
      </p:sp>
    </p:spTree>
    <p:extLst>
      <p:ext uri="{BB962C8B-B14F-4D97-AF65-F5344CB8AC3E}">
        <p14:creationId xmlns:p14="http://schemas.microsoft.com/office/powerpoint/2010/main" val="187699047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09DB14D-58B9-3142-94E9-A8E49A35973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5A26A661-F57C-4E43-88F9-0439EDD9D01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1C1D7790-CA53-E94D-8EA7-D3F41E937AA8}"/>
              </a:ext>
            </a:extLst>
          </p:cNvPr>
          <p:cNvSpPr>
            <a:spLocks noGrp="1" noChangeArrowheads="1"/>
          </p:cNvSpPr>
          <p:nvPr>
            <p:ph type="sldNum" sz="quarter" idx="12"/>
          </p:nvPr>
        </p:nvSpPr>
        <p:spPr>
          <a:ln/>
        </p:spPr>
        <p:txBody>
          <a:bodyPr/>
          <a:lstStyle>
            <a:lvl1pPr>
              <a:defRPr/>
            </a:lvl1pPr>
          </a:lstStyle>
          <a:p>
            <a:fld id="{EF14ED39-D81D-AB4C-9BFD-939617AB2B6A}" type="slidenum">
              <a:rPr lang="en-US" altLang="en-US"/>
              <a:pPr/>
              <a:t>‹#›</a:t>
            </a:fld>
            <a:endParaRPr lang="en-US" altLang="en-US" dirty="0"/>
          </a:p>
        </p:txBody>
      </p:sp>
    </p:spTree>
    <p:extLst>
      <p:ext uri="{BB962C8B-B14F-4D97-AF65-F5344CB8AC3E}">
        <p14:creationId xmlns:p14="http://schemas.microsoft.com/office/powerpoint/2010/main" val="333685702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9F43BB9-DAE4-AF46-A29E-BB5A928BAF6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DB2D4B94-80DB-8747-AC0B-FC004668408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8AC9AF3A-F06C-9344-9D42-196469B25D12}"/>
              </a:ext>
            </a:extLst>
          </p:cNvPr>
          <p:cNvSpPr>
            <a:spLocks noGrp="1" noChangeArrowheads="1"/>
          </p:cNvSpPr>
          <p:nvPr>
            <p:ph type="sldNum" sz="quarter" idx="12"/>
          </p:nvPr>
        </p:nvSpPr>
        <p:spPr>
          <a:ln/>
        </p:spPr>
        <p:txBody>
          <a:bodyPr/>
          <a:lstStyle>
            <a:lvl1pPr>
              <a:defRPr/>
            </a:lvl1pPr>
          </a:lstStyle>
          <a:p>
            <a:fld id="{F74087BB-0D50-7E48-983B-6DD5361AE1FD}" type="slidenum">
              <a:rPr lang="en-US" altLang="en-US"/>
              <a:pPr/>
              <a:t>‹#›</a:t>
            </a:fld>
            <a:endParaRPr lang="en-US" altLang="en-US" dirty="0"/>
          </a:p>
        </p:txBody>
      </p:sp>
    </p:spTree>
    <p:extLst>
      <p:ext uri="{BB962C8B-B14F-4D97-AF65-F5344CB8AC3E}">
        <p14:creationId xmlns:p14="http://schemas.microsoft.com/office/powerpoint/2010/main" val="13104159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D0678FE1-4DF2-4949-88A0-DE86423198F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37B27D03-639D-344C-82D3-49E52CA8F53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1362DC35-BC1E-1045-83E4-6A3073130FF6}"/>
              </a:ext>
            </a:extLst>
          </p:cNvPr>
          <p:cNvSpPr>
            <a:spLocks noGrp="1" noChangeArrowheads="1"/>
          </p:cNvSpPr>
          <p:nvPr>
            <p:ph type="sldNum" sz="quarter" idx="12"/>
          </p:nvPr>
        </p:nvSpPr>
        <p:spPr>
          <a:ln/>
        </p:spPr>
        <p:txBody>
          <a:bodyPr/>
          <a:lstStyle>
            <a:lvl1pPr>
              <a:defRPr/>
            </a:lvl1pPr>
          </a:lstStyle>
          <a:p>
            <a:fld id="{D842F003-A390-2341-87B9-9FD71CD138F1}" type="slidenum">
              <a:rPr lang="en-US" altLang="en-US"/>
              <a:pPr/>
              <a:t>‹#›</a:t>
            </a:fld>
            <a:endParaRPr lang="en-US" altLang="en-US" dirty="0"/>
          </a:p>
        </p:txBody>
      </p:sp>
    </p:spTree>
    <p:extLst>
      <p:ext uri="{BB962C8B-B14F-4D97-AF65-F5344CB8AC3E}">
        <p14:creationId xmlns:p14="http://schemas.microsoft.com/office/powerpoint/2010/main" val="227421923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B3065DB-8A1C-C245-B6CA-36BC43A253E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AEF3436D-56D6-0B4A-A1B0-EC65CD5CC58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EDDF170-D1EC-5D45-B60B-F953C3DDC911}"/>
              </a:ext>
            </a:extLst>
          </p:cNvPr>
          <p:cNvSpPr>
            <a:spLocks noGrp="1" noChangeArrowheads="1"/>
          </p:cNvSpPr>
          <p:nvPr>
            <p:ph type="sldNum" sz="quarter" idx="12"/>
          </p:nvPr>
        </p:nvSpPr>
        <p:spPr>
          <a:ln/>
        </p:spPr>
        <p:txBody>
          <a:bodyPr/>
          <a:lstStyle>
            <a:lvl1pPr>
              <a:defRPr/>
            </a:lvl1pPr>
          </a:lstStyle>
          <a:p>
            <a:fld id="{A9D23D31-63BA-2443-A952-060A0CFC1761}" type="slidenum">
              <a:rPr lang="en-US" altLang="en-US"/>
              <a:pPr/>
              <a:t>‹#›</a:t>
            </a:fld>
            <a:endParaRPr lang="en-US" altLang="en-US" dirty="0"/>
          </a:p>
        </p:txBody>
      </p:sp>
    </p:spTree>
    <p:extLst>
      <p:ext uri="{BB962C8B-B14F-4D97-AF65-F5344CB8AC3E}">
        <p14:creationId xmlns:p14="http://schemas.microsoft.com/office/powerpoint/2010/main" val="92029178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82A84B-2C09-6F4D-84B6-69642DCB3CE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D7E9964-2983-6643-A868-BE964D1AC62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BD75DA1C-2CF9-414A-80FF-F0458F4923CE}"/>
              </a:ext>
            </a:extLst>
          </p:cNvPr>
          <p:cNvSpPr>
            <a:spLocks noGrp="1" noChangeArrowheads="1"/>
          </p:cNvSpPr>
          <p:nvPr>
            <p:ph type="sldNum" sz="quarter" idx="12"/>
          </p:nvPr>
        </p:nvSpPr>
        <p:spPr>
          <a:ln/>
        </p:spPr>
        <p:txBody>
          <a:bodyPr/>
          <a:lstStyle>
            <a:lvl1pPr>
              <a:defRPr/>
            </a:lvl1pPr>
          </a:lstStyle>
          <a:p>
            <a:fld id="{DA5B7F24-EBC9-A643-9559-D54738B6342A}" type="slidenum">
              <a:rPr lang="en-US" altLang="en-US"/>
              <a:pPr/>
              <a:t>‹#›</a:t>
            </a:fld>
            <a:endParaRPr lang="en-US" altLang="en-US" dirty="0"/>
          </a:p>
        </p:txBody>
      </p:sp>
    </p:spTree>
    <p:extLst>
      <p:ext uri="{BB962C8B-B14F-4D97-AF65-F5344CB8AC3E}">
        <p14:creationId xmlns:p14="http://schemas.microsoft.com/office/powerpoint/2010/main" val="12301365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D39B8B2-B205-D544-A91E-7C439D69FEA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8707699-30CA-8846-8E88-A4CEF71B404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E30CEEE-1634-5B4E-996B-C53E568CE313}"/>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dirty="0"/>
            </a:lvl1pPr>
          </a:lstStyle>
          <a:p>
            <a:pPr>
              <a:defRPr/>
            </a:pPr>
            <a:endParaRPr lang="en-US" altLang="en-US" dirty="0"/>
          </a:p>
        </p:txBody>
      </p:sp>
      <p:sp>
        <p:nvSpPr>
          <p:cNvPr id="1029" name="Rectangle 5">
            <a:extLst>
              <a:ext uri="{FF2B5EF4-FFF2-40B4-BE49-F238E27FC236}">
                <a16:creationId xmlns:a16="http://schemas.microsoft.com/office/drawing/2014/main" id="{53E058B6-C790-DD43-8586-9E5011AC620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a:lvl1pPr>
          </a:lstStyle>
          <a:p>
            <a:pPr>
              <a:defRPr/>
            </a:pPr>
            <a:endParaRPr lang="en-US" altLang="en-US" dirty="0"/>
          </a:p>
        </p:txBody>
      </p:sp>
      <p:sp>
        <p:nvSpPr>
          <p:cNvPr id="1030" name="Rectangle 6">
            <a:extLst>
              <a:ext uri="{FF2B5EF4-FFF2-40B4-BE49-F238E27FC236}">
                <a16:creationId xmlns:a16="http://schemas.microsoft.com/office/drawing/2014/main" id="{15EF588B-5B22-8D46-AF66-6436DD7FFC2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F397A8E2-92A8-C341-B97F-C5EFC7051D83}"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7">
            <a:extLst>
              <a:ext uri="{FF2B5EF4-FFF2-40B4-BE49-F238E27FC236}">
                <a16:creationId xmlns:a16="http://schemas.microsoft.com/office/drawing/2014/main" id="{527E4C39-3E7D-4D41-893F-2206F03E71ED}"/>
              </a:ext>
            </a:extLst>
          </p:cNvPr>
          <p:cNvGrpSpPr>
            <a:grpSpLocks/>
          </p:cNvGrpSpPr>
          <p:nvPr/>
        </p:nvGrpSpPr>
        <p:grpSpPr bwMode="auto">
          <a:xfrm>
            <a:off x="1690691" y="1939925"/>
            <a:ext cx="5764212" cy="3844925"/>
            <a:chOff x="1065" y="1222"/>
            <a:chExt cx="3631" cy="2422"/>
          </a:xfrm>
        </p:grpSpPr>
        <p:sp>
          <p:nvSpPr>
            <p:cNvPr id="3075" name="Text Box 111">
              <a:extLst>
                <a:ext uri="{FF2B5EF4-FFF2-40B4-BE49-F238E27FC236}">
                  <a16:creationId xmlns:a16="http://schemas.microsoft.com/office/drawing/2014/main" id="{015E1E25-22E1-F94E-8B2A-862751E4707F}"/>
                </a:ext>
              </a:extLst>
            </p:cNvPr>
            <p:cNvSpPr txBox="1">
              <a:spLocks noChangeArrowheads="1"/>
            </p:cNvSpPr>
            <p:nvPr/>
          </p:nvSpPr>
          <p:spPr bwMode="auto">
            <a:xfrm>
              <a:off x="1065" y="1222"/>
              <a:ext cx="363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dirty="0">
                  <a:solidFill>
                    <a:srgbClr val="333333"/>
                  </a:solidFill>
                </a:rPr>
                <a:t>More About Muscle Physiology</a:t>
              </a:r>
              <a:endParaRPr lang="en-US" altLang="en-US" sz="1800" dirty="0"/>
            </a:p>
          </p:txBody>
        </p:sp>
        <p:grpSp>
          <p:nvGrpSpPr>
            <p:cNvPr id="3076" name="Group 136">
              <a:extLst>
                <a:ext uri="{FF2B5EF4-FFF2-40B4-BE49-F238E27FC236}">
                  <a16:creationId xmlns:a16="http://schemas.microsoft.com/office/drawing/2014/main" id="{D0E763F5-88E1-C04C-82AA-E46DEA45C0B9}"/>
                </a:ext>
              </a:extLst>
            </p:cNvPr>
            <p:cNvGrpSpPr>
              <a:grpSpLocks/>
            </p:cNvGrpSpPr>
            <p:nvPr/>
          </p:nvGrpSpPr>
          <p:grpSpPr bwMode="auto">
            <a:xfrm>
              <a:off x="2040" y="2202"/>
              <a:ext cx="1684" cy="1442"/>
              <a:chOff x="2040" y="2202"/>
              <a:chExt cx="1684" cy="1442"/>
            </a:xfrm>
          </p:grpSpPr>
          <p:pic>
            <p:nvPicPr>
              <p:cNvPr id="3077" name="Picture 115" descr="fotolia_3421130_XS">
                <a:extLst>
                  <a:ext uri="{FF2B5EF4-FFF2-40B4-BE49-F238E27FC236}">
                    <a16:creationId xmlns:a16="http://schemas.microsoft.com/office/drawing/2014/main" id="{66B82EB0-1B52-684D-B16D-225AD0BACE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0" y="2202"/>
                <a:ext cx="1043" cy="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 Box 116">
                <a:extLst>
                  <a:ext uri="{FF2B5EF4-FFF2-40B4-BE49-F238E27FC236}">
                    <a16:creationId xmlns:a16="http://schemas.microsoft.com/office/drawing/2014/main" id="{8C01B945-CA28-914E-BB99-7D6B15DB7B61}"/>
                  </a:ext>
                </a:extLst>
              </p:cNvPr>
              <p:cNvSpPr txBox="1">
                <a:spLocks noChangeArrowheads="1"/>
              </p:cNvSpPr>
              <p:nvPr/>
            </p:nvSpPr>
            <p:spPr bwMode="auto">
              <a:xfrm>
                <a:off x="2040" y="3479"/>
                <a:ext cx="168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https://www.photos.demandstudios.com</a:t>
                </a:r>
                <a:endParaRPr lang="en-US" altLang="en-US" sz="1800"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87E41D36-19E1-724B-88FD-580067EEAFD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C52C2C1-61BD-AE46-B6D2-B910F485363F}" type="slidenum">
              <a:rPr lang="en-US" altLang="en-US" sz="1400"/>
              <a:pPr>
                <a:spcBef>
                  <a:spcPct val="0"/>
                </a:spcBef>
                <a:buFontTx/>
                <a:buNone/>
              </a:pPr>
              <a:t>2</a:t>
            </a:fld>
            <a:endParaRPr lang="en-US" altLang="en-US" sz="1400" dirty="0"/>
          </a:p>
        </p:txBody>
      </p:sp>
      <p:grpSp>
        <p:nvGrpSpPr>
          <p:cNvPr id="5123" name="Group 2">
            <a:extLst>
              <a:ext uri="{FF2B5EF4-FFF2-40B4-BE49-F238E27FC236}">
                <a16:creationId xmlns:a16="http://schemas.microsoft.com/office/drawing/2014/main" id="{2D73932D-93FD-904E-A1A2-C1DB81FD1AAA}"/>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D66D1786-BCCA-A148-B9BB-84E48E61EFE0}"/>
                </a:ext>
              </a:extLst>
            </p:cNvPr>
            <p:cNvGrpSpPr>
              <a:grpSpLocks/>
            </p:cNvGrpSpPr>
            <p:nvPr/>
          </p:nvGrpSpPr>
          <p:grpSpPr bwMode="auto">
            <a:xfrm>
              <a:off x="947" y="2378"/>
              <a:ext cx="3961" cy="1223"/>
              <a:chOff x="1147" y="2338"/>
              <a:chExt cx="3961" cy="1223"/>
            </a:xfrm>
          </p:grpSpPr>
          <p:sp>
            <p:nvSpPr>
              <p:cNvPr id="5127" name="Rectangle 4">
                <a:extLst>
                  <a:ext uri="{FF2B5EF4-FFF2-40B4-BE49-F238E27FC236}">
                    <a16:creationId xmlns:a16="http://schemas.microsoft.com/office/drawing/2014/main" id="{0E5E235B-F75E-E740-83C4-A1E08CED808B}"/>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8" name="Rectangle 5">
                <a:extLst>
                  <a:ext uri="{FF2B5EF4-FFF2-40B4-BE49-F238E27FC236}">
                    <a16:creationId xmlns:a16="http://schemas.microsoft.com/office/drawing/2014/main" id="{8262081E-7D0F-B24E-ACA0-3E0940873687}"/>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9" name="Rectangle 6">
                <a:extLst>
                  <a:ext uri="{FF2B5EF4-FFF2-40B4-BE49-F238E27FC236}">
                    <a16:creationId xmlns:a16="http://schemas.microsoft.com/office/drawing/2014/main" id="{978E9CA3-CF8E-BA45-A0DB-6B0F8BF2994E}"/>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0" name="Rectangle 7">
                <a:extLst>
                  <a:ext uri="{FF2B5EF4-FFF2-40B4-BE49-F238E27FC236}">
                    <a16:creationId xmlns:a16="http://schemas.microsoft.com/office/drawing/2014/main" id="{680FEB35-81D4-FF4C-AC11-1BB652B26173}"/>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1" name="Text Box 8">
                <a:extLst>
                  <a:ext uri="{FF2B5EF4-FFF2-40B4-BE49-F238E27FC236}">
                    <a16:creationId xmlns:a16="http://schemas.microsoft.com/office/drawing/2014/main" id="{178933EA-B284-4B46-95E1-913C29FA5DCC}"/>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14th edition</a:t>
                </a:r>
              </a:p>
            </p:txBody>
          </p:sp>
          <p:sp>
            <p:nvSpPr>
              <p:cNvPr id="5132" name="Text Box 9">
                <a:extLst>
                  <a:ext uri="{FF2B5EF4-FFF2-40B4-BE49-F238E27FC236}">
                    <a16:creationId xmlns:a16="http://schemas.microsoft.com/office/drawing/2014/main" id="{9360FD72-5035-1945-8EE0-FE5920BCD9B7}"/>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13th edition</a:t>
                </a:r>
              </a:p>
            </p:txBody>
          </p:sp>
          <p:sp>
            <p:nvSpPr>
              <p:cNvPr id="5133" name="Text Box 10">
                <a:extLst>
                  <a:ext uri="{FF2B5EF4-FFF2-40B4-BE49-F238E27FC236}">
                    <a16:creationId xmlns:a16="http://schemas.microsoft.com/office/drawing/2014/main" id="{68EBC4A4-507D-654E-AA68-6EC84B1E195A}"/>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12th edition</a:t>
                </a:r>
              </a:p>
            </p:txBody>
          </p:sp>
          <p:sp>
            <p:nvSpPr>
              <p:cNvPr id="5134" name="Text Box 11">
                <a:extLst>
                  <a:ext uri="{FF2B5EF4-FFF2-40B4-BE49-F238E27FC236}">
                    <a16:creationId xmlns:a16="http://schemas.microsoft.com/office/drawing/2014/main" id="{449968FA-63DD-8D43-A93E-C244BE6227B6}"/>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Same figure or table reference in all three editions</a:t>
                </a:r>
              </a:p>
            </p:txBody>
          </p:sp>
        </p:grpSp>
        <p:sp>
          <p:nvSpPr>
            <p:cNvPr id="5125" name="Rectangle 12">
              <a:extLst>
                <a:ext uri="{FF2B5EF4-FFF2-40B4-BE49-F238E27FC236}">
                  <a16:creationId xmlns:a16="http://schemas.microsoft.com/office/drawing/2014/main" id="{98E4F61E-02A7-BB4F-8594-70583F095410}"/>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C8330D7B-0FF9-7349-89FC-60CAB853D8E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20ADC3C9-152D-D949-A8E2-4B10FD6F063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A4DCBFB-5ED7-F24E-B0AF-FA0F537116AF}" type="slidenum">
              <a:rPr lang="en-US" altLang="en-US" sz="1400"/>
              <a:pPr>
                <a:spcBef>
                  <a:spcPct val="0"/>
                </a:spcBef>
                <a:buFontTx/>
                <a:buNone/>
              </a:pPr>
              <a:t>3</a:t>
            </a:fld>
            <a:endParaRPr lang="en-US" altLang="en-US" sz="1400" dirty="0"/>
          </a:p>
        </p:txBody>
      </p:sp>
      <p:grpSp>
        <p:nvGrpSpPr>
          <p:cNvPr id="7171" name="Group 9">
            <a:extLst>
              <a:ext uri="{FF2B5EF4-FFF2-40B4-BE49-F238E27FC236}">
                <a16:creationId xmlns:a16="http://schemas.microsoft.com/office/drawing/2014/main" id="{BA615A02-71EC-094C-8829-4F1ED87EFA92}"/>
              </a:ext>
            </a:extLst>
          </p:cNvPr>
          <p:cNvGrpSpPr>
            <a:grpSpLocks/>
          </p:cNvGrpSpPr>
          <p:nvPr/>
        </p:nvGrpSpPr>
        <p:grpSpPr bwMode="auto">
          <a:xfrm>
            <a:off x="463550" y="446088"/>
            <a:ext cx="8229600" cy="2982912"/>
            <a:chOff x="292" y="281"/>
            <a:chExt cx="5184" cy="1879"/>
          </a:xfrm>
        </p:grpSpPr>
        <p:sp>
          <p:nvSpPr>
            <p:cNvPr id="7172" name="Rectangle 2">
              <a:extLst>
                <a:ext uri="{FF2B5EF4-FFF2-40B4-BE49-F238E27FC236}">
                  <a16:creationId xmlns:a16="http://schemas.microsoft.com/office/drawing/2014/main" id="{DA205A32-9E00-FC46-928D-B036F27CE77F}"/>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7173" name="Text Box 3">
              <a:extLst>
                <a:ext uri="{FF2B5EF4-FFF2-40B4-BE49-F238E27FC236}">
                  <a16:creationId xmlns:a16="http://schemas.microsoft.com/office/drawing/2014/main" id="{DA8B4E17-044D-C34E-86AE-9BAC9EA08573}"/>
                </a:ext>
              </a:extLst>
            </p:cNvPr>
            <p:cNvSpPr txBox="1">
              <a:spLocks noChangeArrowheads="1"/>
            </p:cNvSpPr>
            <p:nvPr/>
          </p:nvSpPr>
          <p:spPr bwMode="auto">
            <a:xfrm>
              <a:off x="519" y="970"/>
              <a:ext cx="4647" cy="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Neuromuscular junction</a:t>
              </a:r>
            </a:p>
            <a:p>
              <a:pPr eaLnBrk="1" hangingPunct="1">
                <a:lnSpc>
                  <a:spcPct val="85000"/>
                </a:lnSpc>
                <a:spcBef>
                  <a:spcPct val="0"/>
                </a:spcBef>
                <a:spcAft>
                  <a:spcPts val="600"/>
                </a:spcAft>
                <a:buSzPct val="80000"/>
              </a:pPr>
              <a:r>
                <a:rPr lang="en-US" altLang="en-US" sz="1800" dirty="0"/>
                <a:t>Control of muscle tension</a:t>
              </a:r>
            </a:p>
            <a:p>
              <a:pPr eaLnBrk="1" hangingPunct="1">
                <a:lnSpc>
                  <a:spcPct val="85000"/>
                </a:lnSpc>
                <a:spcBef>
                  <a:spcPct val="0"/>
                </a:spcBef>
                <a:spcAft>
                  <a:spcPts val="600"/>
                </a:spcAft>
                <a:buSzPct val="80000"/>
              </a:pPr>
              <a:r>
                <a:rPr lang="en-US" altLang="en-US" sz="1800" dirty="0"/>
                <a:t>Types of skeletal muscle fibers</a:t>
              </a:r>
            </a:p>
            <a:p>
              <a:pPr eaLnBrk="1" hangingPunct="1">
                <a:lnSpc>
                  <a:spcPct val="85000"/>
                </a:lnSpc>
                <a:spcBef>
                  <a:spcPct val="0"/>
                </a:spcBef>
                <a:spcAft>
                  <a:spcPts val="600"/>
                </a:spcAft>
                <a:buSzPct val="80000"/>
              </a:pPr>
              <a:r>
                <a:rPr lang="en-US" altLang="en-US" sz="1800" dirty="0"/>
                <a:t>Physical exercise</a:t>
              </a:r>
            </a:p>
            <a:p>
              <a:pPr eaLnBrk="1" hangingPunct="1">
                <a:lnSpc>
                  <a:spcPct val="85000"/>
                </a:lnSpc>
                <a:spcBef>
                  <a:spcPct val="0"/>
                </a:spcBef>
                <a:spcAft>
                  <a:spcPts val="600"/>
                </a:spcAft>
                <a:buSzPct val="80000"/>
              </a:pPr>
              <a:r>
                <a:rPr lang="en-US" altLang="en-US" sz="1800" dirty="0"/>
                <a:t>Regeneration?</a:t>
              </a:r>
            </a:p>
            <a:p>
              <a:pPr eaLnBrk="1" hangingPunct="1">
                <a:lnSpc>
                  <a:spcPct val="85000"/>
                </a:lnSpc>
                <a:spcBef>
                  <a:spcPct val="0"/>
                </a:spcBef>
                <a:spcAft>
                  <a:spcPct val="30000"/>
                </a:spcAft>
                <a:buSzPct val="80000"/>
              </a:pPr>
              <a:r>
                <a:rPr lang="en-US" altLang="en-US" sz="1800" dirty="0"/>
                <a:t>Aging</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B914E96F-01C1-DA4D-8683-83B9416FEF3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E7D6B8-4EA1-1741-86C3-B1D7FE88727F}" type="slidenum">
              <a:rPr lang="en-US" altLang="en-US" sz="1400"/>
              <a:pPr>
                <a:spcBef>
                  <a:spcPct val="0"/>
                </a:spcBef>
                <a:buFontTx/>
                <a:buNone/>
              </a:pPr>
              <a:t>4</a:t>
            </a:fld>
            <a:endParaRPr lang="en-US" altLang="en-US" sz="1400" dirty="0"/>
          </a:p>
        </p:txBody>
      </p:sp>
      <p:sp>
        <p:nvSpPr>
          <p:cNvPr id="9219" name="Rectangle 2">
            <a:extLst>
              <a:ext uri="{FF2B5EF4-FFF2-40B4-BE49-F238E27FC236}">
                <a16:creationId xmlns:a16="http://schemas.microsoft.com/office/drawing/2014/main" id="{CD4464DF-18BD-AA4D-A396-EA6D6741CD28}"/>
              </a:ext>
            </a:extLst>
          </p:cNvPr>
          <p:cNvSpPr>
            <a:spLocks noGrp="1" noChangeArrowheads="1"/>
          </p:cNvSpPr>
          <p:nvPr>
            <p:ph type="body" idx="1"/>
          </p:nvPr>
        </p:nvSpPr>
        <p:spPr>
          <a:xfrm>
            <a:off x="881063" y="88423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Neuromuscular Junction</a:t>
            </a:r>
            <a:endParaRPr lang="en-US" altLang="en-US" sz="20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FDAD956B-46A6-A64E-9C9D-7E21A688B43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A46648-BB93-7D4C-91E9-45E4591FF552}" type="slidenum">
              <a:rPr lang="en-US" altLang="en-US" sz="1400"/>
              <a:pPr>
                <a:spcBef>
                  <a:spcPct val="0"/>
                </a:spcBef>
                <a:buFontTx/>
                <a:buNone/>
              </a:pPr>
              <a:t>5</a:t>
            </a:fld>
            <a:endParaRPr lang="en-US" altLang="en-US" sz="1400" dirty="0"/>
          </a:p>
        </p:txBody>
      </p:sp>
      <p:grpSp>
        <p:nvGrpSpPr>
          <p:cNvPr id="11295" name="Group 31">
            <a:extLst>
              <a:ext uri="{FF2B5EF4-FFF2-40B4-BE49-F238E27FC236}">
                <a16:creationId xmlns:a16="http://schemas.microsoft.com/office/drawing/2014/main" id="{723B38DD-1757-E84B-81D7-D6EDE346E163}"/>
              </a:ext>
            </a:extLst>
          </p:cNvPr>
          <p:cNvGrpSpPr>
            <a:grpSpLocks/>
          </p:cNvGrpSpPr>
          <p:nvPr/>
        </p:nvGrpSpPr>
        <p:grpSpPr bwMode="auto">
          <a:xfrm>
            <a:off x="466725" y="439738"/>
            <a:ext cx="8229600" cy="5726112"/>
            <a:chOff x="294" y="277"/>
            <a:chExt cx="5184" cy="3607"/>
          </a:xfrm>
        </p:grpSpPr>
        <p:sp>
          <p:nvSpPr>
            <p:cNvPr id="11268" name="Rectangle 2">
              <a:extLst>
                <a:ext uri="{FF2B5EF4-FFF2-40B4-BE49-F238E27FC236}">
                  <a16:creationId xmlns:a16="http://schemas.microsoft.com/office/drawing/2014/main" id="{643CAB35-82F8-2741-BA6B-E9E6EE4B806F}"/>
                </a:ext>
              </a:extLst>
            </p:cNvPr>
            <p:cNvSpPr>
              <a:spLocks noChangeArrowheads="1"/>
            </p:cNvSpPr>
            <p:nvPr/>
          </p:nvSpPr>
          <p:spPr bwMode="auto">
            <a:xfrm>
              <a:off x="294" y="27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Neuromuscular Junctions</a:t>
              </a:r>
              <a:endParaRPr lang="en-US" altLang="en-US" sz="2800" dirty="0">
                <a:solidFill>
                  <a:schemeClr val="tx2"/>
                </a:solidFill>
              </a:endParaRPr>
            </a:p>
          </p:txBody>
        </p:sp>
        <p:grpSp>
          <p:nvGrpSpPr>
            <p:cNvPr id="11294" name="Group 30">
              <a:extLst>
                <a:ext uri="{FF2B5EF4-FFF2-40B4-BE49-F238E27FC236}">
                  <a16:creationId xmlns:a16="http://schemas.microsoft.com/office/drawing/2014/main" id="{374B64BC-FB4C-7F4D-824C-E1F713487E5F}"/>
                </a:ext>
              </a:extLst>
            </p:cNvPr>
            <p:cNvGrpSpPr>
              <a:grpSpLocks/>
            </p:cNvGrpSpPr>
            <p:nvPr/>
          </p:nvGrpSpPr>
          <p:grpSpPr bwMode="auto">
            <a:xfrm>
              <a:off x="519" y="970"/>
              <a:ext cx="4503" cy="2149"/>
              <a:chOff x="519" y="970"/>
              <a:chExt cx="4503" cy="2149"/>
            </a:xfrm>
          </p:grpSpPr>
          <p:sp>
            <p:nvSpPr>
              <p:cNvPr id="11288" name="Text Box 3">
                <a:extLst>
                  <a:ext uri="{FF2B5EF4-FFF2-40B4-BE49-F238E27FC236}">
                    <a16:creationId xmlns:a16="http://schemas.microsoft.com/office/drawing/2014/main" id="{66B5375B-9842-0A46-B4C7-0784C10E99F1}"/>
                  </a:ext>
                </a:extLst>
              </p:cNvPr>
              <p:cNvSpPr txBox="1">
                <a:spLocks noChangeArrowheads="1"/>
              </p:cNvSpPr>
              <p:nvPr/>
            </p:nvSpPr>
            <p:spPr bwMode="auto">
              <a:xfrm>
                <a:off x="519" y="970"/>
                <a:ext cx="4503"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Neurons in the primary motor cortex (Brodmann’s area 4) that control skeletal muscles are known as pyramidal motor neurons due to the pyramid shape of their cell bodies.</a:t>
                </a:r>
              </a:p>
              <a:p>
                <a:pPr eaLnBrk="1" hangingPunct="1">
                  <a:lnSpc>
                    <a:spcPct val="85000"/>
                  </a:lnSpc>
                  <a:spcBef>
                    <a:spcPct val="0"/>
                  </a:spcBef>
                  <a:spcAft>
                    <a:spcPts val="900"/>
                  </a:spcAft>
                  <a:buSzPct val="80000"/>
                </a:pPr>
                <a:r>
                  <a:rPr lang="en-US" altLang="en-US" sz="1800" dirty="0"/>
                  <a:t>A pyramidal (or cortical) motor neuron has a synapse with a spinal motor neuron in the spinal cord.</a:t>
                </a:r>
              </a:p>
              <a:p>
                <a:pPr eaLnBrk="1" hangingPunct="1">
                  <a:lnSpc>
                    <a:spcPct val="85000"/>
                  </a:lnSpc>
                  <a:spcBef>
                    <a:spcPct val="0"/>
                  </a:spcBef>
                  <a:spcAft>
                    <a:spcPct val="50000"/>
                  </a:spcAft>
                  <a:buSzPct val="80000"/>
                </a:pPr>
                <a:r>
                  <a:rPr lang="en-US" altLang="en-US" sz="1800" dirty="0"/>
                  <a:t>The axon of the spinal motor neuron (peripheral nerve) extends from the spinal cord to a group of skeletal muscle fibers in a whole muscle.</a:t>
                </a:r>
              </a:p>
            </p:txBody>
          </p:sp>
          <p:sp>
            <p:nvSpPr>
              <p:cNvPr id="11289" name="Text Box 17">
                <a:extLst>
                  <a:ext uri="{FF2B5EF4-FFF2-40B4-BE49-F238E27FC236}">
                    <a16:creationId xmlns:a16="http://schemas.microsoft.com/office/drawing/2014/main" id="{8D52E776-DB78-5441-9AF6-25B7C939F6B5}"/>
                  </a:ext>
                </a:extLst>
              </p:cNvPr>
              <p:cNvSpPr txBox="1">
                <a:spLocks noChangeArrowheads="1"/>
              </p:cNvSpPr>
              <p:nvPr/>
            </p:nvSpPr>
            <p:spPr bwMode="auto">
              <a:xfrm>
                <a:off x="1350" y="2319"/>
                <a:ext cx="3064"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SzPct val="80000"/>
                  <a:buFontTx/>
                  <a:buNone/>
                </a:pPr>
                <a:r>
                  <a:rPr lang="en-US" altLang="en-US" sz="1800" dirty="0">
                    <a:solidFill>
                      <a:srgbClr val="011893"/>
                    </a:solidFill>
                  </a:rPr>
                  <a:t>Action potentials were discussed when we focused on neuronal activity. The biophysical processes for the generation of action poten-tials in muscle fibers and neurons are very similar.</a:t>
                </a:r>
              </a:p>
            </p:txBody>
          </p:sp>
        </p:grpSp>
        <p:grpSp>
          <p:nvGrpSpPr>
            <p:cNvPr id="11270" name="Group 106">
              <a:extLst>
                <a:ext uri="{FF2B5EF4-FFF2-40B4-BE49-F238E27FC236}">
                  <a16:creationId xmlns:a16="http://schemas.microsoft.com/office/drawing/2014/main" id="{FE4D7EA9-2205-3A42-BE51-C67021E05CC2}"/>
                </a:ext>
              </a:extLst>
            </p:cNvPr>
            <p:cNvGrpSpPr>
              <a:grpSpLocks/>
            </p:cNvGrpSpPr>
            <p:nvPr/>
          </p:nvGrpSpPr>
          <p:grpSpPr bwMode="auto">
            <a:xfrm>
              <a:off x="582" y="3671"/>
              <a:ext cx="4601" cy="213"/>
              <a:chOff x="582" y="3671"/>
              <a:chExt cx="4601" cy="213"/>
            </a:xfrm>
          </p:grpSpPr>
          <p:grpSp>
            <p:nvGrpSpPr>
              <p:cNvPr id="11271" name="Group 76">
                <a:extLst>
                  <a:ext uri="{FF2B5EF4-FFF2-40B4-BE49-F238E27FC236}">
                    <a16:creationId xmlns:a16="http://schemas.microsoft.com/office/drawing/2014/main" id="{EE71636B-8FE1-0F49-8146-2D7DBD3C2A8A}"/>
                  </a:ext>
                </a:extLst>
              </p:cNvPr>
              <p:cNvGrpSpPr>
                <a:grpSpLocks/>
              </p:cNvGrpSpPr>
              <p:nvPr/>
            </p:nvGrpSpPr>
            <p:grpSpPr bwMode="auto">
              <a:xfrm>
                <a:off x="582" y="3671"/>
                <a:ext cx="1990" cy="213"/>
                <a:chOff x="582" y="3671"/>
                <a:chExt cx="1990" cy="213"/>
              </a:xfrm>
            </p:grpSpPr>
            <p:sp>
              <p:nvSpPr>
                <p:cNvPr id="11282" name="Rectangle 77">
                  <a:extLst>
                    <a:ext uri="{FF2B5EF4-FFF2-40B4-BE49-F238E27FC236}">
                      <a16:creationId xmlns:a16="http://schemas.microsoft.com/office/drawing/2014/main" id="{3BB04386-9186-164C-8CF2-A3E507F94C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83" name="Rectangle 78">
                  <a:extLst>
                    <a:ext uri="{FF2B5EF4-FFF2-40B4-BE49-F238E27FC236}">
                      <a16:creationId xmlns:a16="http://schemas.microsoft.com/office/drawing/2014/main" id="{2B554421-6D72-AD47-BED4-CA9D9BE6545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84" name="Rectangle 79">
                  <a:extLst>
                    <a:ext uri="{FF2B5EF4-FFF2-40B4-BE49-F238E27FC236}">
                      <a16:creationId xmlns:a16="http://schemas.microsoft.com/office/drawing/2014/main" id="{272B7600-14D3-A844-8A55-63A35A3B7AF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85" name="Text Box 80">
                  <a:extLst>
                    <a:ext uri="{FF2B5EF4-FFF2-40B4-BE49-F238E27FC236}">
                      <a16:creationId xmlns:a16="http://schemas.microsoft.com/office/drawing/2014/main" id="{DDC18D3B-D81E-D244-8C60-FBA70283945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305</a:t>
                  </a:r>
                  <a:endParaRPr lang="en-US" altLang="en-US" sz="1800" dirty="0"/>
                </a:p>
              </p:txBody>
            </p:sp>
            <p:sp>
              <p:nvSpPr>
                <p:cNvPr id="11286" name="Text Box 81">
                  <a:extLst>
                    <a:ext uri="{FF2B5EF4-FFF2-40B4-BE49-F238E27FC236}">
                      <a16:creationId xmlns:a16="http://schemas.microsoft.com/office/drawing/2014/main" id="{6A56DB31-9FC2-D447-8C09-9521762FD47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341</a:t>
                  </a:r>
                  <a:endParaRPr lang="en-US" altLang="en-US" sz="1800" dirty="0"/>
                </a:p>
              </p:txBody>
            </p:sp>
            <p:sp>
              <p:nvSpPr>
                <p:cNvPr id="11287" name="Text Box 82">
                  <a:extLst>
                    <a:ext uri="{FF2B5EF4-FFF2-40B4-BE49-F238E27FC236}">
                      <a16:creationId xmlns:a16="http://schemas.microsoft.com/office/drawing/2014/main" id="{412E9936-177C-274B-8C2B-82994A88D7E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315</a:t>
                  </a:r>
                  <a:endParaRPr lang="en-US" altLang="en-US" sz="1800" dirty="0"/>
                </a:p>
              </p:txBody>
            </p:sp>
          </p:grpSp>
          <p:grpSp>
            <p:nvGrpSpPr>
              <p:cNvPr id="11272" name="Group 105">
                <a:extLst>
                  <a:ext uri="{FF2B5EF4-FFF2-40B4-BE49-F238E27FC236}">
                    <a16:creationId xmlns:a16="http://schemas.microsoft.com/office/drawing/2014/main" id="{59A50D0C-6E9D-E144-8C32-3DBA46A23E92}"/>
                  </a:ext>
                </a:extLst>
              </p:cNvPr>
              <p:cNvGrpSpPr>
                <a:grpSpLocks/>
              </p:cNvGrpSpPr>
              <p:nvPr/>
            </p:nvGrpSpPr>
            <p:grpSpPr bwMode="auto">
              <a:xfrm>
                <a:off x="2846" y="3671"/>
                <a:ext cx="2337" cy="213"/>
                <a:chOff x="2846" y="3671"/>
                <a:chExt cx="2337" cy="213"/>
              </a:xfrm>
            </p:grpSpPr>
            <p:grpSp>
              <p:nvGrpSpPr>
                <p:cNvPr id="11273" name="Group 95">
                  <a:extLst>
                    <a:ext uri="{FF2B5EF4-FFF2-40B4-BE49-F238E27FC236}">
                      <a16:creationId xmlns:a16="http://schemas.microsoft.com/office/drawing/2014/main" id="{4A8FD0F7-5B0D-D245-82D3-7D35CC00ECFE}"/>
                    </a:ext>
                  </a:extLst>
                </p:cNvPr>
                <p:cNvGrpSpPr>
                  <a:grpSpLocks/>
                </p:cNvGrpSpPr>
                <p:nvPr/>
              </p:nvGrpSpPr>
              <p:grpSpPr bwMode="auto">
                <a:xfrm>
                  <a:off x="2846" y="3671"/>
                  <a:ext cx="731" cy="213"/>
                  <a:chOff x="2846" y="3671"/>
                  <a:chExt cx="731" cy="213"/>
                </a:xfrm>
              </p:grpSpPr>
              <p:sp>
                <p:nvSpPr>
                  <p:cNvPr id="11280" name="Rectangle 96">
                    <a:extLst>
                      <a:ext uri="{FF2B5EF4-FFF2-40B4-BE49-F238E27FC236}">
                        <a16:creationId xmlns:a16="http://schemas.microsoft.com/office/drawing/2014/main" id="{A05E8911-E694-364C-8EF7-E26F4D10A1CE}"/>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81" name="Text Box 97">
                    <a:extLst>
                      <a:ext uri="{FF2B5EF4-FFF2-40B4-BE49-F238E27FC236}">
                        <a16:creationId xmlns:a16="http://schemas.microsoft.com/office/drawing/2014/main" id="{0B82B5D9-F3EB-264E-88C6-D625704E15A2}"/>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10.9</a:t>
                    </a:r>
                  </a:p>
                </p:txBody>
              </p:sp>
            </p:grpSp>
            <p:grpSp>
              <p:nvGrpSpPr>
                <p:cNvPr id="11274" name="Group 98">
                  <a:extLst>
                    <a:ext uri="{FF2B5EF4-FFF2-40B4-BE49-F238E27FC236}">
                      <a16:creationId xmlns:a16="http://schemas.microsoft.com/office/drawing/2014/main" id="{129719B6-AB8F-F741-8C01-5F60C57E77EC}"/>
                    </a:ext>
                  </a:extLst>
                </p:cNvPr>
                <p:cNvGrpSpPr>
                  <a:grpSpLocks/>
                </p:cNvGrpSpPr>
                <p:nvPr/>
              </p:nvGrpSpPr>
              <p:grpSpPr bwMode="auto">
                <a:xfrm>
                  <a:off x="3649" y="3671"/>
                  <a:ext cx="731" cy="213"/>
                  <a:chOff x="3649" y="3671"/>
                  <a:chExt cx="731" cy="213"/>
                </a:xfrm>
              </p:grpSpPr>
              <p:sp>
                <p:nvSpPr>
                  <p:cNvPr id="11278" name="Rectangle 99">
                    <a:extLst>
                      <a:ext uri="{FF2B5EF4-FFF2-40B4-BE49-F238E27FC236}">
                        <a16:creationId xmlns:a16="http://schemas.microsoft.com/office/drawing/2014/main" id="{3597B9EB-7D41-CE42-9739-E6F4B8CE909C}"/>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9" name="Text Box 100">
                    <a:extLst>
                      <a:ext uri="{FF2B5EF4-FFF2-40B4-BE49-F238E27FC236}">
                        <a16:creationId xmlns:a16="http://schemas.microsoft.com/office/drawing/2014/main" id="{08EBB06F-B86D-6146-AC8E-68031A95CA95}"/>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10.9</a:t>
                    </a:r>
                  </a:p>
                </p:txBody>
              </p:sp>
            </p:grpSp>
            <p:grpSp>
              <p:nvGrpSpPr>
                <p:cNvPr id="11275" name="Group 104">
                  <a:extLst>
                    <a:ext uri="{FF2B5EF4-FFF2-40B4-BE49-F238E27FC236}">
                      <a16:creationId xmlns:a16="http://schemas.microsoft.com/office/drawing/2014/main" id="{3CE9E8E1-E43F-A949-A130-A17794CF9F9F}"/>
                    </a:ext>
                  </a:extLst>
                </p:cNvPr>
                <p:cNvGrpSpPr>
                  <a:grpSpLocks/>
                </p:cNvGrpSpPr>
                <p:nvPr/>
              </p:nvGrpSpPr>
              <p:grpSpPr bwMode="auto">
                <a:xfrm>
                  <a:off x="4452" y="3671"/>
                  <a:ext cx="731" cy="213"/>
                  <a:chOff x="4452" y="3671"/>
                  <a:chExt cx="731" cy="213"/>
                </a:xfrm>
              </p:grpSpPr>
              <p:sp>
                <p:nvSpPr>
                  <p:cNvPr id="11276" name="Rectangle 102">
                    <a:extLst>
                      <a:ext uri="{FF2B5EF4-FFF2-40B4-BE49-F238E27FC236}">
                        <a16:creationId xmlns:a16="http://schemas.microsoft.com/office/drawing/2014/main" id="{E114B93C-5DB4-E84D-86D8-77D643D36654}"/>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7" name="Text Box 103">
                    <a:extLst>
                      <a:ext uri="{FF2B5EF4-FFF2-40B4-BE49-F238E27FC236}">
                        <a16:creationId xmlns:a16="http://schemas.microsoft.com/office/drawing/2014/main" id="{BB0B00DA-B6C9-5740-8CFF-8CFA33C8DE11}"/>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10.10</a:t>
                    </a:r>
                  </a:p>
                </p:txBody>
              </p:sp>
            </p:grpSp>
          </p:gr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2BDB8AD6-EFF7-A74F-AAA0-6861C306E99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A8038E-6E48-E642-AA3E-B5DA15E0CDFF}" type="slidenum">
              <a:rPr lang="en-US" altLang="en-US" sz="1400"/>
              <a:pPr>
                <a:spcBef>
                  <a:spcPct val="0"/>
                </a:spcBef>
                <a:buFontTx/>
                <a:buNone/>
              </a:pPr>
              <a:t>6</a:t>
            </a:fld>
            <a:endParaRPr lang="en-US" altLang="en-US" sz="1400" dirty="0"/>
          </a:p>
        </p:txBody>
      </p:sp>
      <p:grpSp>
        <p:nvGrpSpPr>
          <p:cNvPr id="13315" name="Group 25">
            <a:extLst>
              <a:ext uri="{FF2B5EF4-FFF2-40B4-BE49-F238E27FC236}">
                <a16:creationId xmlns:a16="http://schemas.microsoft.com/office/drawing/2014/main" id="{ED9534D1-B06D-3D4E-8AD3-33E0E912CB65}"/>
              </a:ext>
            </a:extLst>
          </p:cNvPr>
          <p:cNvGrpSpPr>
            <a:grpSpLocks/>
          </p:cNvGrpSpPr>
          <p:nvPr/>
        </p:nvGrpSpPr>
        <p:grpSpPr bwMode="auto">
          <a:xfrm>
            <a:off x="463550" y="446088"/>
            <a:ext cx="8229600" cy="4017963"/>
            <a:chOff x="292" y="281"/>
            <a:chExt cx="5184" cy="2531"/>
          </a:xfrm>
        </p:grpSpPr>
        <p:sp>
          <p:nvSpPr>
            <p:cNvPr id="13316" name="Rectangle 3">
              <a:extLst>
                <a:ext uri="{FF2B5EF4-FFF2-40B4-BE49-F238E27FC236}">
                  <a16:creationId xmlns:a16="http://schemas.microsoft.com/office/drawing/2014/main" id="{6CA3C76F-A484-EF4B-A852-E5A7A438F21B}"/>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Neuromuscular Junctions </a:t>
              </a:r>
              <a:r>
                <a:rPr lang="en-US" altLang="en-US" sz="2200" dirty="0">
                  <a:solidFill>
                    <a:srgbClr val="333333"/>
                  </a:solidFill>
                </a:rPr>
                <a:t>(continued)</a:t>
              </a:r>
              <a:endParaRPr lang="en-US" altLang="en-US" sz="2800" dirty="0">
                <a:solidFill>
                  <a:schemeClr val="tx2"/>
                </a:solidFill>
              </a:endParaRPr>
            </a:p>
          </p:txBody>
        </p:sp>
        <p:grpSp>
          <p:nvGrpSpPr>
            <p:cNvPr id="13317" name="Group 24">
              <a:extLst>
                <a:ext uri="{FF2B5EF4-FFF2-40B4-BE49-F238E27FC236}">
                  <a16:creationId xmlns:a16="http://schemas.microsoft.com/office/drawing/2014/main" id="{85A4E3CB-370C-2F4D-9DA6-681F3E1651A1}"/>
                </a:ext>
              </a:extLst>
            </p:cNvPr>
            <p:cNvGrpSpPr>
              <a:grpSpLocks/>
            </p:cNvGrpSpPr>
            <p:nvPr/>
          </p:nvGrpSpPr>
          <p:grpSpPr bwMode="auto">
            <a:xfrm>
              <a:off x="1788" y="966"/>
              <a:ext cx="2221" cy="1846"/>
              <a:chOff x="1788" y="966"/>
              <a:chExt cx="2221" cy="1846"/>
            </a:xfrm>
          </p:grpSpPr>
          <p:pic>
            <p:nvPicPr>
              <p:cNvPr id="13318" name="Picture 15" descr="image">
                <a:extLst>
                  <a:ext uri="{FF2B5EF4-FFF2-40B4-BE49-F238E27FC236}">
                    <a16:creationId xmlns:a16="http://schemas.microsoft.com/office/drawing/2014/main" id="{EB6C73D7-EC8E-1444-9026-AD765B013D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8" y="966"/>
                <a:ext cx="2196" cy="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 Box 16">
                <a:extLst>
                  <a:ext uri="{FF2B5EF4-FFF2-40B4-BE49-F238E27FC236}">
                    <a16:creationId xmlns:a16="http://schemas.microsoft.com/office/drawing/2014/main" id="{F86FD6AB-6145-ED43-A0FD-77366FB97A0D}"/>
                  </a:ext>
                </a:extLst>
              </p:cNvPr>
              <p:cNvSpPr txBox="1">
                <a:spLocks noChangeArrowheads="1"/>
              </p:cNvSpPr>
              <p:nvPr/>
            </p:nvSpPr>
            <p:spPr bwMode="auto">
              <a:xfrm>
                <a:off x="2681" y="2647"/>
                <a:ext cx="132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https://www.getbodysmart.com</a:t>
                </a:r>
                <a:endParaRPr lang="en-US" altLang="en-US" sz="1800" dirty="0"/>
              </a:p>
            </p:txBody>
          </p:sp>
        </p:grpSp>
      </p:grpSp>
      <p:sp>
        <p:nvSpPr>
          <p:cNvPr id="2" name="TextBox 1">
            <a:extLst>
              <a:ext uri="{FF2B5EF4-FFF2-40B4-BE49-F238E27FC236}">
                <a16:creationId xmlns:a16="http://schemas.microsoft.com/office/drawing/2014/main" id="{768676CA-950A-AD36-111C-75043C55109C}"/>
              </a:ext>
            </a:extLst>
          </p:cNvPr>
          <p:cNvSpPr txBox="1"/>
          <p:nvPr/>
        </p:nvSpPr>
        <p:spPr>
          <a:xfrm>
            <a:off x="2544887" y="4579330"/>
            <a:ext cx="4069080" cy="823302"/>
          </a:xfrm>
          <a:prstGeom prst="rect">
            <a:avLst/>
          </a:prstGeom>
          <a:noFill/>
        </p:spPr>
        <p:txBody>
          <a:bodyPr wrap="square" rtlCol="0">
            <a:spAutoFit/>
          </a:bodyPr>
          <a:lstStyle/>
          <a:p>
            <a:pPr algn="ctr">
              <a:lnSpc>
                <a:spcPts val="1860"/>
              </a:lnSpc>
            </a:pPr>
            <a:r>
              <a:rPr lang="en-US" dirty="0">
                <a:solidFill>
                  <a:srgbClr val="011893"/>
                </a:solidFill>
              </a:rPr>
              <a:t>The end branches and axon terminals of the axon of a spinal motor neuron are shown.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AF97BEA0-7E84-1743-B075-9A506424F17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980818-1234-9C4D-AA2B-376FC631D89F}" type="slidenum">
              <a:rPr lang="en-US" altLang="en-US" sz="1400"/>
              <a:pPr>
                <a:spcBef>
                  <a:spcPct val="0"/>
                </a:spcBef>
                <a:buFontTx/>
                <a:buNone/>
              </a:pPr>
              <a:t>7</a:t>
            </a:fld>
            <a:endParaRPr lang="en-US" altLang="en-US" sz="1400" dirty="0"/>
          </a:p>
        </p:txBody>
      </p:sp>
      <p:grpSp>
        <p:nvGrpSpPr>
          <p:cNvPr id="15363" name="Group 54">
            <a:extLst>
              <a:ext uri="{FF2B5EF4-FFF2-40B4-BE49-F238E27FC236}">
                <a16:creationId xmlns:a16="http://schemas.microsoft.com/office/drawing/2014/main" id="{D4C545E8-C7DE-D446-8EDD-9B0D33533F2D}"/>
              </a:ext>
            </a:extLst>
          </p:cNvPr>
          <p:cNvGrpSpPr>
            <a:grpSpLocks/>
          </p:cNvGrpSpPr>
          <p:nvPr/>
        </p:nvGrpSpPr>
        <p:grpSpPr bwMode="auto">
          <a:xfrm>
            <a:off x="463550" y="446088"/>
            <a:ext cx="8229600" cy="5719762"/>
            <a:chOff x="292" y="281"/>
            <a:chExt cx="5184" cy="3603"/>
          </a:xfrm>
        </p:grpSpPr>
        <p:sp>
          <p:nvSpPr>
            <p:cNvPr id="15364" name="Rectangle 9">
              <a:extLst>
                <a:ext uri="{FF2B5EF4-FFF2-40B4-BE49-F238E27FC236}">
                  <a16:creationId xmlns:a16="http://schemas.microsoft.com/office/drawing/2014/main" id="{2FC8386E-3DE5-754A-9C29-FD4E03F3B15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Neuromuscular Junctions </a:t>
              </a:r>
              <a:r>
                <a:rPr lang="en-US" altLang="en-US" sz="2200" dirty="0">
                  <a:solidFill>
                    <a:srgbClr val="333333"/>
                  </a:solidFill>
                </a:rPr>
                <a:t>(continued)</a:t>
              </a:r>
              <a:endParaRPr lang="en-US" altLang="en-US" sz="2800" dirty="0">
                <a:solidFill>
                  <a:schemeClr val="tx2"/>
                </a:solidFill>
              </a:endParaRPr>
            </a:p>
          </p:txBody>
        </p:sp>
        <p:sp>
          <p:nvSpPr>
            <p:cNvPr id="15365" name="Text Box 8">
              <a:extLst>
                <a:ext uri="{FF2B5EF4-FFF2-40B4-BE49-F238E27FC236}">
                  <a16:creationId xmlns:a16="http://schemas.microsoft.com/office/drawing/2014/main" id="{110A4F24-2C21-5348-9025-5D503A19D512}"/>
                </a:ext>
              </a:extLst>
            </p:cNvPr>
            <p:cNvSpPr txBox="1">
              <a:spLocks noChangeArrowheads="1"/>
            </p:cNvSpPr>
            <p:nvPr/>
          </p:nvSpPr>
          <p:spPr bwMode="auto">
            <a:xfrm>
              <a:off x="519" y="970"/>
              <a:ext cx="464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axon of a spinal motor neuron branches and forms axon termi-nals at the neuromuscular junction.</a:t>
              </a:r>
            </a:p>
            <a:p>
              <a:pPr eaLnBrk="1" hangingPunct="1">
                <a:lnSpc>
                  <a:spcPct val="85000"/>
                </a:lnSpc>
                <a:spcBef>
                  <a:spcPct val="0"/>
                </a:spcBef>
                <a:spcAft>
                  <a:spcPts val="900"/>
                </a:spcAft>
                <a:buSzPct val="80000"/>
              </a:pPr>
              <a:r>
                <a:rPr lang="en-US" altLang="en-US" sz="1800" dirty="0"/>
                <a:t>Vesicles that contain the neurotransmitter acetylcholine (ACh), are located in the cytoplasm of the axon terminals.</a:t>
              </a:r>
            </a:p>
            <a:p>
              <a:pPr eaLnBrk="1" hangingPunct="1">
                <a:lnSpc>
                  <a:spcPct val="85000"/>
                </a:lnSpc>
                <a:spcBef>
                  <a:spcPct val="0"/>
                </a:spcBef>
                <a:spcAft>
                  <a:spcPct val="50000"/>
                </a:spcAft>
                <a:buSzPct val="80000"/>
              </a:pPr>
              <a:r>
                <a:rPr lang="en-US" altLang="en-US" sz="1800" dirty="0"/>
                <a:t>ACh is released into the synaptic cleft via exocytosis when triggered by the action potentials of the spinal motor neuron.</a:t>
              </a:r>
            </a:p>
          </p:txBody>
        </p:sp>
        <p:grpSp>
          <p:nvGrpSpPr>
            <p:cNvPr id="15366" name="Group 53">
              <a:extLst>
                <a:ext uri="{FF2B5EF4-FFF2-40B4-BE49-F238E27FC236}">
                  <a16:creationId xmlns:a16="http://schemas.microsoft.com/office/drawing/2014/main" id="{9FF72986-BC7D-054D-B7E8-F6D1693C50D7}"/>
                </a:ext>
              </a:extLst>
            </p:cNvPr>
            <p:cNvGrpSpPr>
              <a:grpSpLocks/>
            </p:cNvGrpSpPr>
            <p:nvPr/>
          </p:nvGrpSpPr>
          <p:grpSpPr bwMode="auto">
            <a:xfrm>
              <a:off x="582" y="3671"/>
              <a:ext cx="4601" cy="213"/>
              <a:chOff x="582" y="3671"/>
              <a:chExt cx="4601" cy="213"/>
            </a:xfrm>
          </p:grpSpPr>
          <p:grpSp>
            <p:nvGrpSpPr>
              <p:cNvPr id="15367" name="Group 32">
                <a:extLst>
                  <a:ext uri="{FF2B5EF4-FFF2-40B4-BE49-F238E27FC236}">
                    <a16:creationId xmlns:a16="http://schemas.microsoft.com/office/drawing/2014/main" id="{E2E7ACAD-953B-7043-AF2C-BB00812F5E63}"/>
                  </a:ext>
                </a:extLst>
              </p:cNvPr>
              <p:cNvGrpSpPr>
                <a:grpSpLocks/>
              </p:cNvGrpSpPr>
              <p:nvPr/>
            </p:nvGrpSpPr>
            <p:grpSpPr bwMode="auto">
              <a:xfrm>
                <a:off x="582" y="3671"/>
                <a:ext cx="1990" cy="213"/>
                <a:chOff x="582" y="3671"/>
                <a:chExt cx="1990" cy="213"/>
              </a:xfrm>
            </p:grpSpPr>
            <p:sp>
              <p:nvSpPr>
                <p:cNvPr id="15378" name="Rectangle 33">
                  <a:extLst>
                    <a:ext uri="{FF2B5EF4-FFF2-40B4-BE49-F238E27FC236}">
                      <a16:creationId xmlns:a16="http://schemas.microsoft.com/office/drawing/2014/main" id="{95962A20-D1E4-3A4E-A0F7-2882A9FC3AD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9" name="Rectangle 34">
                  <a:extLst>
                    <a:ext uri="{FF2B5EF4-FFF2-40B4-BE49-F238E27FC236}">
                      <a16:creationId xmlns:a16="http://schemas.microsoft.com/office/drawing/2014/main" id="{1C0135DA-7EAB-A543-BD69-FB374A7B9D0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80" name="Rectangle 35">
                  <a:extLst>
                    <a:ext uri="{FF2B5EF4-FFF2-40B4-BE49-F238E27FC236}">
                      <a16:creationId xmlns:a16="http://schemas.microsoft.com/office/drawing/2014/main" id="{A1F4C22D-14EE-2B44-A350-EC788D42B8E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81" name="Text Box 36">
                  <a:extLst>
                    <a:ext uri="{FF2B5EF4-FFF2-40B4-BE49-F238E27FC236}">
                      <a16:creationId xmlns:a16="http://schemas.microsoft.com/office/drawing/2014/main" id="{CFAA54A4-EC83-4040-ABA8-AC6519E81A8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305</a:t>
                  </a:r>
                  <a:endParaRPr lang="en-US" altLang="en-US" sz="1800" dirty="0"/>
                </a:p>
              </p:txBody>
            </p:sp>
            <p:sp>
              <p:nvSpPr>
                <p:cNvPr id="15382" name="Text Box 37">
                  <a:extLst>
                    <a:ext uri="{FF2B5EF4-FFF2-40B4-BE49-F238E27FC236}">
                      <a16:creationId xmlns:a16="http://schemas.microsoft.com/office/drawing/2014/main" id="{D22C1A06-FAA4-C547-BD66-C07BDC89985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341</a:t>
                  </a:r>
                  <a:endParaRPr lang="en-US" altLang="en-US" sz="1800" dirty="0"/>
                </a:p>
              </p:txBody>
            </p:sp>
            <p:sp>
              <p:nvSpPr>
                <p:cNvPr id="15383" name="Text Box 38">
                  <a:extLst>
                    <a:ext uri="{FF2B5EF4-FFF2-40B4-BE49-F238E27FC236}">
                      <a16:creationId xmlns:a16="http://schemas.microsoft.com/office/drawing/2014/main" id="{E7612E26-D82E-0F49-A58B-BC287584AFF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315</a:t>
                  </a:r>
                  <a:endParaRPr lang="en-US" altLang="en-US" sz="1800" dirty="0"/>
                </a:p>
              </p:txBody>
            </p:sp>
          </p:grpSp>
          <p:grpSp>
            <p:nvGrpSpPr>
              <p:cNvPr id="15368" name="Group 43">
                <a:extLst>
                  <a:ext uri="{FF2B5EF4-FFF2-40B4-BE49-F238E27FC236}">
                    <a16:creationId xmlns:a16="http://schemas.microsoft.com/office/drawing/2014/main" id="{6FD72BF6-4E5E-5541-BAB1-CEB9FCA0F36D}"/>
                  </a:ext>
                </a:extLst>
              </p:cNvPr>
              <p:cNvGrpSpPr>
                <a:grpSpLocks/>
              </p:cNvGrpSpPr>
              <p:nvPr/>
            </p:nvGrpSpPr>
            <p:grpSpPr bwMode="auto">
              <a:xfrm>
                <a:off x="2846" y="3671"/>
                <a:ext cx="2337" cy="213"/>
                <a:chOff x="2846" y="3671"/>
                <a:chExt cx="2337" cy="213"/>
              </a:xfrm>
            </p:grpSpPr>
            <p:grpSp>
              <p:nvGrpSpPr>
                <p:cNvPr id="15369" name="Group 44">
                  <a:extLst>
                    <a:ext uri="{FF2B5EF4-FFF2-40B4-BE49-F238E27FC236}">
                      <a16:creationId xmlns:a16="http://schemas.microsoft.com/office/drawing/2014/main" id="{9949C967-EB35-DE4E-AC4D-0032703F7F12}"/>
                    </a:ext>
                  </a:extLst>
                </p:cNvPr>
                <p:cNvGrpSpPr>
                  <a:grpSpLocks/>
                </p:cNvGrpSpPr>
                <p:nvPr/>
              </p:nvGrpSpPr>
              <p:grpSpPr bwMode="auto">
                <a:xfrm>
                  <a:off x="2846" y="3671"/>
                  <a:ext cx="731" cy="213"/>
                  <a:chOff x="2846" y="3671"/>
                  <a:chExt cx="731" cy="213"/>
                </a:xfrm>
              </p:grpSpPr>
              <p:sp>
                <p:nvSpPr>
                  <p:cNvPr id="15376" name="Rectangle 45">
                    <a:extLst>
                      <a:ext uri="{FF2B5EF4-FFF2-40B4-BE49-F238E27FC236}">
                        <a16:creationId xmlns:a16="http://schemas.microsoft.com/office/drawing/2014/main" id="{8F626942-C74E-154D-A4D5-41FFCB08E516}"/>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7" name="Text Box 46">
                    <a:extLst>
                      <a:ext uri="{FF2B5EF4-FFF2-40B4-BE49-F238E27FC236}">
                        <a16:creationId xmlns:a16="http://schemas.microsoft.com/office/drawing/2014/main" id="{2FF39B5E-5CCE-D347-9CA1-998221F5A279}"/>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10.9</a:t>
                    </a:r>
                  </a:p>
                </p:txBody>
              </p:sp>
            </p:grpSp>
            <p:grpSp>
              <p:nvGrpSpPr>
                <p:cNvPr id="15370" name="Group 47">
                  <a:extLst>
                    <a:ext uri="{FF2B5EF4-FFF2-40B4-BE49-F238E27FC236}">
                      <a16:creationId xmlns:a16="http://schemas.microsoft.com/office/drawing/2014/main" id="{3BB90C4B-378E-AF4E-88EA-B11F7667DEBA}"/>
                    </a:ext>
                  </a:extLst>
                </p:cNvPr>
                <p:cNvGrpSpPr>
                  <a:grpSpLocks/>
                </p:cNvGrpSpPr>
                <p:nvPr/>
              </p:nvGrpSpPr>
              <p:grpSpPr bwMode="auto">
                <a:xfrm>
                  <a:off x="3649" y="3671"/>
                  <a:ext cx="731" cy="213"/>
                  <a:chOff x="3649" y="3671"/>
                  <a:chExt cx="731" cy="213"/>
                </a:xfrm>
              </p:grpSpPr>
              <p:sp>
                <p:nvSpPr>
                  <p:cNvPr id="15374" name="Rectangle 48">
                    <a:extLst>
                      <a:ext uri="{FF2B5EF4-FFF2-40B4-BE49-F238E27FC236}">
                        <a16:creationId xmlns:a16="http://schemas.microsoft.com/office/drawing/2014/main" id="{21D82EF7-15C2-B74F-90E2-078533B8D4DC}"/>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5" name="Text Box 49">
                    <a:extLst>
                      <a:ext uri="{FF2B5EF4-FFF2-40B4-BE49-F238E27FC236}">
                        <a16:creationId xmlns:a16="http://schemas.microsoft.com/office/drawing/2014/main" id="{3CCB953B-2AD0-6D4B-B0AA-38BAA737F356}"/>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10.9</a:t>
                    </a:r>
                  </a:p>
                </p:txBody>
              </p:sp>
            </p:grpSp>
            <p:grpSp>
              <p:nvGrpSpPr>
                <p:cNvPr id="15371" name="Group 50">
                  <a:extLst>
                    <a:ext uri="{FF2B5EF4-FFF2-40B4-BE49-F238E27FC236}">
                      <a16:creationId xmlns:a16="http://schemas.microsoft.com/office/drawing/2014/main" id="{218D6CCF-9A15-AF46-9507-6255A6800AC5}"/>
                    </a:ext>
                  </a:extLst>
                </p:cNvPr>
                <p:cNvGrpSpPr>
                  <a:grpSpLocks/>
                </p:cNvGrpSpPr>
                <p:nvPr/>
              </p:nvGrpSpPr>
              <p:grpSpPr bwMode="auto">
                <a:xfrm>
                  <a:off x="4452" y="3671"/>
                  <a:ext cx="731" cy="213"/>
                  <a:chOff x="4452" y="3671"/>
                  <a:chExt cx="731" cy="213"/>
                </a:xfrm>
              </p:grpSpPr>
              <p:sp>
                <p:nvSpPr>
                  <p:cNvPr id="15372" name="Rectangle 51">
                    <a:extLst>
                      <a:ext uri="{FF2B5EF4-FFF2-40B4-BE49-F238E27FC236}">
                        <a16:creationId xmlns:a16="http://schemas.microsoft.com/office/drawing/2014/main" id="{63C5E736-AC6B-A64B-8BEC-3DFA88A24B1A}"/>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3" name="Text Box 52">
                    <a:extLst>
                      <a:ext uri="{FF2B5EF4-FFF2-40B4-BE49-F238E27FC236}">
                        <a16:creationId xmlns:a16="http://schemas.microsoft.com/office/drawing/2014/main" id="{114B2379-D91C-B24E-9CCB-90D838224711}"/>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10.10</a:t>
                    </a:r>
                  </a:p>
                </p:txBody>
              </p:sp>
            </p:grpSp>
          </p:gr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E2B810D0-75EA-344B-A37A-9CFFF6EBB34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4AA3F8-EB4F-4B4D-B36D-B9B04D7352F3}" type="slidenum">
              <a:rPr lang="en-US" altLang="en-US" sz="1400"/>
              <a:pPr>
                <a:spcBef>
                  <a:spcPct val="0"/>
                </a:spcBef>
                <a:buFontTx/>
                <a:buNone/>
              </a:pPr>
              <a:t>8</a:t>
            </a:fld>
            <a:endParaRPr lang="en-US" altLang="en-US" sz="1400" dirty="0"/>
          </a:p>
        </p:txBody>
      </p:sp>
      <p:grpSp>
        <p:nvGrpSpPr>
          <p:cNvPr id="19459" name="Group 1040">
            <a:extLst>
              <a:ext uri="{FF2B5EF4-FFF2-40B4-BE49-F238E27FC236}">
                <a16:creationId xmlns:a16="http://schemas.microsoft.com/office/drawing/2014/main" id="{183EE42A-6DB9-A041-A6D3-EB8AAE05E324}"/>
              </a:ext>
            </a:extLst>
          </p:cNvPr>
          <p:cNvGrpSpPr>
            <a:grpSpLocks/>
          </p:cNvGrpSpPr>
          <p:nvPr/>
        </p:nvGrpSpPr>
        <p:grpSpPr bwMode="auto">
          <a:xfrm>
            <a:off x="463550" y="446088"/>
            <a:ext cx="8229600" cy="4813301"/>
            <a:chOff x="292" y="281"/>
            <a:chExt cx="5184" cy="3032"/>
          </a:xfrm>
        </p:grpSpPr>
        <p:sp>
          <p:nvSpPr>
            <p:cNvPr id="19460" name="Rectangle 1027">
              <a:extLst>
                <a:ext uri="{FF2B5EF4-FFF2-40B4-BE49-F238E27FC236}">
                  <a16:creationId xmlns:a16="http://schemas.microsoft.com/office/drawing/2014/main" id="{FB256AD1-A726-1544-AA98-93FA1B73255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Synaptic Region</a:t>
              </a:r>
              <a:endParaRPr lang="en-US" altLang="en-US" sz="2800" dirty="0">
                <a:solidFill>
                  <a:schemeClr val="tx2"/>
                </a:solidFill>
              </a:endParaRPr>
            </a:p>
          </p:txBody>
        </p:sp>
        <p:grpSp>
          <p:nvGrpSpPr>
            <p:cNvPr id="19461" name="Group 1038">
              <a:extLst>
                <a:ext uri="{FF2B5EF4-FFF2-40B4-BE49-F238E27FC236}">
                  <a16:creationId xmlns:a16="http://schemas.microsoft.com/office/drawing/2014/main" id="{5B40D5D6-2C04-1D46-B19A-C7C242E03AC8}"/>
                </a:ext>
              </a:extLst>
            </p:cNvPr>
            <p:cNvGrpSpPr>
              <a:grpSpLocks/>
            </p:cNvGrpSpPr>
            <p:nvPr/>
          </p:nvGrpSpPr>
          <p:grpSpPr bwMode="auto">
            <a:xfrm>
              <a:off x="1993" y="943"/>
              <a:ext cx="2065" cy="2370"/>
              <a:chOff x="1993" y="943"/>
              <a:chExt cx="2065" cy="2370"/>
            </a:xfrm>
          </p:grpSpPr>
          <p:pic>
            <p:nvPicPr>
              <p:cNvPr id="19462" name="Picture 1036" descr="neuromuscular_junction">
                <a:extLst>
                  <a:ext uri="{FF2B5EF4-FFF2-40B4-BE49-F238E27FC236}">
                    <a16:creationId xmlns:a16="http://schemas.microsoft.com/office/drawing/2014/main" id="{D3F1FE53-C399-7E40-9D18-12668447A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 y="943"/>
                <a:ext cx="1779" cy="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1037">
                <a:extLst>
                  <a:ext uri="{FF2B5EF4-FFF2-40B4-BE49-F238E27FC236}">
                    <a16:creationId xmlns:a16="http://schemas.microsoft.com/office/drawing/2014/main" id="{24C56A83-439D-2F47-BFAE-846E22CBE206}"/>
                  </a:ext>
                </a:extLst>
              </p:cNvPr>
              <p:cNvSpPr txBox="1">
                <a:spLocks noChangeArrowheads="1"/>
              </p:cNvSpPr>
              <p:nvPr/>
            </p:nvSpPr>
            <p:spPr bwMode="auto">
              <a:xfrm>
                <a:off x="2808" y="3148"/>
                <a:ext cx="125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a:t>
                </a:r>
                <a:r>
                  <a:rPr lang="en-US" altLang="en-US" sz="1100" dirty="0" err="1"/>
                  <a:t>www.webanatomy.net</a:t>
                </a:r>
                <a:endParaRPr lang="en-US" altLang="en-US" sz="1800" dirty="0"/>
              </a:p>
            </p:txBody>
          </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E75ADFD1-3647-924A-8111-17A874ED949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2528B4E-3072-B548-A407-07E3F2804E6D}" type="slidenum">
              <a:rPr lang="en-US" altLang="en-US" sz="1400"/>
              <a:pPr>
                <a:spcBef>
                  <a:spcPct val="0"/>
                </a:spcBef>
                <a:buFontTx/>
                <a:buNone/>
              </a:pPr>
              <a:t>9</a:t>
            </a:fld>
            <a:endParaRPr lang="en-US" altLang="en-US" sz="1400" dirty="0"/>
          </a:p>
        </p:txBody>
      </p:sp>
      <p:grpSp>
        <p:nvGrpSpPr>
          <p:cNvPr id="17411" name="Group 59">
            <a:extLst>
              <a:ext uri="{FF2B5EF4-FFF2-40B4-BE49-F238E27FC236}">
                <a16:creationId xmlns:a16="http://schemas.microsoft.com/office/drawing/2014/main" id="{6940CE21-068F-6842-B331-CB87047937EA}"/>
              </a:ext>
            </a:extLst>
          </p:cNvPr>
          <p:cNvGrpSpPr>
            <a:grpSpLocks/>
          </p:cNvGrpSpPr>
          <p:nvPr/>
        </p:nvGrpSpPr>
        <p:grpSpPr bwMode="auto">
          <a:xfrm>
            <a:off x="463550" y="446088"/>
            <a:ext cx="8229600" cy="5719762"/>
            <a:chOff x="292" y="281"/>
            <a:chExt cx="5184" cy="3603"/>
          </a:xfrm>
        </p:grpSpPr>
        <p:sp>
          <p:nvSpPr>
            <p:cNvPr id="17412" name="Rectangle 8">
              <a:extLst>
                <a:ext uri="{FF2B5EF4-FFF2-40B4-BE49-F238E27FC236}">
                  <a16:creationId xmlns:a16="http://schemas.microsoft.com/office/drawing/2014/main" id="{97AA8856-F377-9F4F-AD8C-246262A49115}"/>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Neuromuscular Junctions </a:t>
              </a:r>
              <a:r>
                <a:rPr lang="en-US" altLang="en-US" sz="2200" dirty="0">
                  <a:solidFill>
                    <a:srgbClr val="333333"/>
                  </a:solidFill>
                </a:rPr>
                <a:t>(continued)</a:t>
              </a:r>
              <a:endParaRPr lang="en-US" altLang="en-US" sz="2800" dirty="0">
                <a:solidFill>
                  <a:schemeClr val="tx2"/>
                </a:solidFill>
              </a:endParaRPr>
            </a:p>
          </p:txBody>
        </p:sp>
        <p:sp>
          <p:nvSpPr>
            <p:cNvPr id="17413" name="Text Box 7">
              <a:extLst>
                <a:ext uri="{FF2B5EF4-FFF2-40B4-BE49-F238E27FC236}">
                  <a16:creationId xmlns:a16="http://schemas.microsoft.com/office/drawing/2014/main" id="{911E940F-29F1-3748-A788-D40E7C092805}"/>
                </a:ext>
              </a:extLst>
            </p:cNvPr>
            <p:cNvSpPr txBox="1">
              <a:spLocks noChangeArrowheads="1"/>
            </p:cNvSpPr>
            <p:nvPr/>
          </p:nvSpPr>
          <p:spPr bwMode="auto">
            <a:xfrm>
              <a:off x="519" y="970"/>
              <a:ext cx="476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sarcolemma on the postsynaptic side of the synaptic cleft is called the motor end plate.</a:t>
              </a:r>
            </a:p>
            <a:p>
              <a:pPr eaLnBrk="1" hangingPunct="1">
                <a:lnSpc>
                  <a:spcPct val="85000"/>
                </a:lnSpc>
                <a:spcBef>
                  <a:spcPct val="0"/>
                </a:spcBef>
                <a:spcAft>
                  <a:spcPts val="900"/>
                </a:spcAft>
                <a:buSzPct val="80000"/>
              </a:pPr>
              <a:r>
                <a:rPr lang="en-US" altLang="en-US" sz="1800" dirty="0"/>
                <a:t>The motor end plate has about 30 to 40 million receptors that can bind to ACh.</a:t>
              </a:r>
            </a:p>
            <a:p>
              <a:pPr eaLnBrk="1" hangingPunct="1">
                <a:lnSpc>
                  <a:spcPct val="85000"/>
                </a:lnSpc>
                <a:spcBef>
                  <a:spcPct val="0"/>
                </a:spcBef>
                <a:spcAft>
                  <a:spcPts val="900"/>
                </a:spcAft>
                <a:buSzPct val="80000"/>
              </a:pPr>
              <a:r>
                <a:rPr lang="en-US" altLang="en-US" sz="1800" dirty="0"/>
                <a:t>As few as two molecules of ACh binding to these receptors can trigger a muscle action potential. </a:t>
              </a:r>
            </a:p>
            <a:p>
              <a:pPr eaLnBrk="1" hangingPunct="1">
                <a:lnSpc>
                  <a:spcPct val="85000"/>
                </a:lnSpc>
                <a:spcBef>
                  <a:spcPct val="0"/>
                </a:spcBef>
                <a:spcAft>
                  <a:spcPct val="50000"/>
                </a:spcAft>
                <a:buSzPct val="80000"/>
              </a:pPr>
              <a:r>
                <a:rPr lang="en-US" altLang="en-US" sz="1800" dirty="0"/>
                <a:t>The effect lasts only briefly because the enzyme, acetylcholinesterase (AChE) rapidly breaks down ACh into its inactive products, acetyl and choline.</a:t>
              </a:r>
            </a:p>
          </p:txBody>
        </p:sp>
        <p:grpSp>
          <p:nvGrpSpPr>
            <p:cNvPr id="17414" name="Group 58">
              <a:extLst>
                <a:ext uri="{FF2B5EF4-FFF2-40B4-BE49-F238E27FC236}">
                  <a16:creationId xmlns:a16="http://schemas.microsoft.com/office/drawing/2014/main" id="{699FFDC4-26B9-7644-8FEC-71AC65427230}"/>
                </a:ext>
              </a:extLst>
            </p:cNvPr>
            <p:cNvGrpSpPr>
              <a:grpSpLocks/>
            </p:cNvGrpSpPr>
            <p:nvPr/>
          </p:nvGrpSpPr>
          <p:grpSpPr bwMode="auto">
            <a:xfrm>
              <a:off x="582" y="3671"/>
              <a:ext cx="4601" cy="213"/>
              <a:chOff x="582" y="3671"/>
              <a:chExt cx="4601" cy="213"/>
            </a:xfrm>
          </p:grpSpPr>
          <p:grpSp>
            <p:nvGrpSpPr>
              <p:cNvPr id="17415" name="Group 37">
                <a:extLst>
                  <a:ext uri="{FF2B5EF4-FFF2-40B4-BE49-F238E27FC236}">
                    <a16:creationId xmlns:a16="http://schemas.microsoft.com/office/drawing/2014/main" id="{24AAACC2-A12E-1A4D-A4F8-3E4032B87C2A}"/>
                  </a:ext>
                </a:extLst>
              </p:cNvPr>
              <p:cNvGrpSpPr>
                <a:grpSpLocks/>
              </p:cNvGrpSpPr>
              <p:nvPr/>
            </p:nvGrpSpPr>
            <p:grpSpPr bwMode="auto">
              <a:xfrm>
                <a:off x="582" y="3671"/>
                <a:ext cx="1990" cy="213"/>
                <a:chOff x="582" y="3671"/>
                <a:chExt cx="1990" cy="213"/>
              </a:xfrm>
            </p:grpSpPr>
            <p:sp>
              <p:nvSpPr>
                <p:cNvPr id="17426" name="Rectangle 38">
                  <a:extLst>
                    <a:ext uri="{FF2B5EF4-FFF2-40B4-BE49-F238E27FC236}">
                      <a16:creationId xmlns:a16="http://schemas.microsoft.com/office/drawing/2014/main" id="{5EA273E3-12A9-0C49-9EDE-BD794165266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27" name="Rectangle 39">
                  <a:extLst>
                    <a:ext uri="{FF2B5EF4-FFF2-40B4-BE49-F238E27FC236}">
                      <a16:creationId xmlns:a16="http://schemas.microsoft.com/office/drawing/2014/main" id="{19AE6F5E-75C4-AB4B-AFF2-B5225E94636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28" name="Rectangle 40">
                  <a:extLst>
                    <a:ext uri="{FF2B5EF4-FFF2-40B4-BE49-F238E27FC236}">
                      <a16:creationId xmlns:a16="http://schemas.microsoft.com/office/drawing/2014/main" id="{355448CA-E2F0-0044-9223-42273EC9E44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29" name="Text Box 41">
                  <a:extLst>
                    <a:ext uri="{FF2B5EF4-FFF2-40B4-BE49-F238E27FC236}">
                      <a16:creationId xmlns:a16="http://schemas.microsoft.com/office/drawing/2014/main" id="{E71D4E9E-7791-724D-B41A-7F76468E53F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305</a:t>
                  </a:r>
                  <a:endParaRPr lang="en-US" altLang="en-US" sz="1800" dirty="0"/>
                </a:p>
              </p:txBody>
            </p:sp>
            <p:sp>
              <p:nvSpPr>
                <p:cNvPr id="17430" name="Text Box 42">
                  <a:extLst>
                    <a:ext uri="{FF2B5EF4-FFF2-40B4-BE49-F238E27FC236}">
                      <a16:creationId xmlns:a16="http://schemas.microsoft.com/office/drawing/2014/main" id="{FD2199CA-9430-F04B-BD31-A2BA3E9FA5F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342</a:t>
                  </a:r>
                  <a:endParaRPr lang="en-US" altLang="en-US" sz="1800" dirty="0"/>
                </a:p>
              </p:txBody>
            </p:sp>
            <p:sp>
              <p:nvSpPr>
                <p:cNvPr id="17431" name="Text Box 43">
                  <a:extLst>
                    <a:ext uri="{FF2B5EF4-FFF2-40B4-BE49-F238E27FC236}">
                      <a16:creationId xmlns:a16="http://schemas.microsoft.com/office/drawing/2014/main" id="{4EC7CA7F-5544-4A49-ABAA-340BAF7DE0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315</a:t>
                  </a:r>
                  <a:endParaRPr lang="en-US" altLang="en-US" sz="1800" dirty="0"/>
                </a:p>
              </p:txBody>
            </p:sp>
          </p:grpSp>
          <p:grpSp>
            <p:nvGrpSpPr>
              <p:cNvPr id="17416" name="Group 48">
                <a:extLst>
                  <a:ext uri="{FF2B5EF4-FFF2-40B4-BE49-F238E27FC236}">
                    <a16:creationId xmlns:a16="http://schemas.microsoft.com/office/drawing/2014/main" id="{8109FEEE-99BA-5149-9AA0-1D3CF065A979}"/>
                  </a:ext>
                </a:extLst>
              </p:cNvPr>
              <p:cNvGrpSpPr>
                <a:grpSpLocks/>
              </p:cNvGrpSpPr>
              <p:nvPr/>
            </p:nvGrpSpPr>
            <p:grpSpPr bwMode="auto">
              <a:xfrm>
                <a:off x="2846" y="3671"/>
                <a:ext cx="2337" cy="213"/>
                <a:chOff x="2846" y="3671"/>
                <a:chExt cx="2337" cy="213"/>
              </a:xfrm>
            </p:grpSpPr>
            <p:grpSp>
              <p:nvGrpSpPr>
                <p:cNvPr id="17417" name="Group 49">
                  <a:extLst>
                    <a:ext uri="{FF2B5EF4-FFF2-40B4-BE49-F238E27FC236}">
                      <a16:creationId xmlns:a16="http://schemas.microsoft.com/office/drawing/2014/main" id="{B86EDA6E-0F09-E848-B851-0CC299EEFAAD}"/>
                    </a:ext>
                  </a:extLst>
                </p:cNvPr>
                <p:cNvGrpSpPr>
                  <a:grpSpLocks/>
                </p:cNvGrpSpPr>
                <p:nvPr/>
              </p:nvGrpSpPr>
              <p:grpSpPr bwMode="auto">
                <a:xfrm>
                  <a:off x="2846" y="3671"/>
                  <a:ext cx="731" cy="213"/>
                  <a:chOff x="2846" y="3671"/>
                  <a:chExt cx="731" cy="213"/>
                </a:xfrm>
              </p:grpSpPr>
              <p:sp>
                <p:nvSpPr>
                  <p:cNvPr id="17424" name="Rectangle 50">
                    <a:extLst>
                      <a:ext uri="{FF2B5EF4-FFF2-40B4-BE49-F238E27FC236}">
                        <a16:creationId xmlns:a16="http://schemas.microsoft.com/office/drawing/2014/main" id="{6816F175-9061-A44D-8E84-9220CAD3985C}"/>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25" name="Text Box 51">
                    <a:extLst>
                      <a:ext uri="{FF2B5EF4-FFF2-40B4-BE49-F238E27FC236}">
                        <a16:creationId xmlns:a16="http://schemas.microsoft.com/office/drawing/2014/main" id="{965C9C83-78A5-8240-8669-B77C47CC62B0}"/>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10.9</a:t>
                    </a:r>
                  </a:p>
                </p:txBody>
              </p:sp>
            </p:grpSp>
            <p:grpSp>
              <p:nvGrpSpPr>
                <p:cNvPr id="17418" name="Group 52">
                  <a:extLst>
                    <a:ext uri="{FF2B5EF4-FFF2-40B4-BE49-F238E27FC236}">
                      <a16:creationId xmlns:a16="http://schemas.microsoft.com/office/drawing/2014/main" id="{3893ECFA-5E38-7545-9090-204B14DC8D49}"/>
                    </a:ext>
                  </a:extLst>
                </p:cNvPr>
                <p:cNvGrpSpPr>
                  <a:grpSpLocks/>
                </p:cNvGrpSpPr>
                <p:nvPr/>
              </p:nvGrpSpPr>
              <p:grpSpPr bwMode="auto">
                <a:xfrm>
                  <a:off x="3649" y="3671"/>
                  <a:ext cx="731" cy="213"/>
                  <a:chOff x="3649" y="3671"/>
                  <a:chExt cx="731" cy="213"/>
                </a:xfrm>
              </p:grpSpPr>
              <p:sp>
                <p:nvSpPr>
                  <p:cNvPr id="17422" name="Rectangle 53">
                    <a:extLst>
                      <a:ext uri="{FF2B5EF4-FFF2-40B4-BE49-F238E27FC236}">
                        <a16:creationId xmlns:a16="http://schemas.microsoft.com/office/drawing/2014/main" id="{4DF628E3-1C3C-054F-813C-A9172B202E60}"/>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23" name="Text Box 54">
                    <a:extLst>
                      <a:ext uri="{FF2B5EF4-FFF2-40B4-BE49-F238E27FC236}">
                        <a16:creationId xmlns:a16="http://schemas.microsoft.com/office/drawing/2014/main" id="{4343156C-519A-504F-82E9-BA5E31552DAA}"/>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10.9</a:t>
                    </a:r>
                  </a:p>
                </p:txBody>
              </p:sp>
            </p:grpSp>
            <p:grpSp>
              <p:nvGrpSpPr>
                <p:cNvPr id="17419" name="Group 55">
                  <a:extLst>
                    <a:ext uri="{FF2B5EF4-FFF2-40B4-BE49-F238E27FC236}">
                      <a16:creationId xmlns:a16="http://schemas.microsoft.com/office/drawing/2014/main" id="{D9C79B8E-0B5D-6344-9FC5-6EDE40402309}"/>
                    </a:ext>
                  </a:extLst>
                </p:cNvPr>
                <p:cNvGrpSpPr>
                  <a:grpSpLocks/>
                </p:cNvGrpSpPr>
                <p:nvPr/>
              </p:nvGrpSpPr>
              <p:grpSpPr bwMode="auto">
                <a:xfrm>
                  <a:off x="4452" y="3671"/>
                  <a:ext cx="731" cy="213"/>
                  <a:chOff x="4452" y="3671"/>
                  <a:chExt cx="731" cy="213"/>
                </a:xfrm>
              </p:grpSpPr>
              <p:sp>
                <p:nvSpPr>
                  <p:cNvPr id="17420" name="Rectangle 56">
                    <a:extLst>
                      <a:ext uri="{FF2B5EF4-FFF2-40B4-BE49-F238E27FC236}">
                        <a16:creationId xmlns:a16="http://schemas.microsoft.com/office/drawing/2014/main" id="{B00D8036-835B-9C4F-8093-899B6E413B0D}"/>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21" name="Text Box 57">
                    <a:extLst>
                      <a:ext uri="{FF2B5EF4-FFF2-40B4-BE49-F238E27FC236}">
                        <a16:creationId xmlns:a16="http://schemas.microsoft.com/office/drawing/2014/main" id="{03C5360B-E2CB-194B-B3E9-F48D5F68F9F7}"/>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10.10</a:t>
                    </a:r>
                  </a:p>
                </p:txBody>
              </p:sp>
            </p:grpSp>
          </p:gr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FD246A3A-D916-964B-9676-3496C930B6A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88E39F-6516-B741-9A47-48DB74B0B0EA}" type="slidenum">
              <a:rPr lang="en-US" altLang="en-US" sz="1400"/>
              <a:pPr>
                <a:spcBef>
                  <a:spcPct val="0"/>
                </a:spcBef>
                <a:buFontTx/>
                <a:buNone/>
              </a:pPr>
              <a:t>10</a:t>
            </a:fld>
            <a:endParaRPr lang="en-US" altLang="en-US" sz="1400" dirty="0"/>
          </a:p>
        </p:txBody>
      </p:sp>
      <p:grpSp>
        <p:nvGrpSpPr>
          <p:cNvPr id="21507" name="Group 53">
            <a:extLst>
              <a:ext uri="{FF2B5EF4-FFF2-40B4-BE49-F238E27FC236}">
                <a16:creationId xmlns:a16="http://schemas.microsoft.com/office/drawing/2014/main" id="{D042540C-3C24-3D4A-B110-EA8235073F94}"/>
              </a:ext>
            </a:extLst>
          </p:cNvPr>
          <p:cNvGrpSpPr>
            <a:grpSpLocks/>
          </p:cNvGrpSpPr>
          <p:nvPr/>
        </p:nvGrpSpPr>
        <p:grpSpPr bwMode="auto">
          <a:xfrm>
            <a:off x="463550" y="446088"/>
            <a:ext cx="8229600" cy="5719762"/>
            <a:chOff x="292" y="281"/>
            <a:chExt cx="5184" cy="3603"/>
          </a:xfrm>
        </p:grpSpPr>
        <p:sp>
          <p:nvSpPr>
            <p:cNvPr id="21508" name="Rectangle 5">
              <a:extLst>
                <a:ext uri="{FF2B5EF4-FFF2-40B4-BE49-F238E27FC236}">
                  <a16:creationId xmlns:a16="http://schemas.microsoft.com/office/drawing/2014/main" id="{FC406F60-1467-0648-AA45-C69D6F9777A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Units</a:t>
              </a:r>
              <a:endParaRPr lang="en-US" altLang="en-US" sz="2200" dirty="0">
                <a:solidFill>
                  <a:schemeClr val="tx2"/>
                </a:solidFill>
              </a:endParaRPr>
            </a:p>
          </p:txBody>
        </p:sp>
        <p:sp>
          <p:nvSpPr>
            <p:cNvPr id="21509" name="Text Box 4">
              <a:extLst>
                <a:ext uri="{FF2B5EF4-FFF2-40B4-BE49-F238E27FC236}">
                  <a16:creationId xmlns:a16="http://schemas.microsoft.com/office/drawing/2014/main" id="{A6E62C36-CF50-4744-8F9C-5C1AAB30833F}"/>
                </a:ext>
              </a:extLst>
            </p:cNvPr>
            <p:cNvSpPr txBox="1">
              <a:spLocks noChangeArrowheads="1"/>
            </p:cNvSpPr>
            <p:nvPr/>
          </p:nvSpPr>
          <p:spPr bwMode="auto">
            <a:xfrm>
              <a:off x="519" y="970"/>
              <a:ext cx="4755"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motor unit consists of one spinal motor neuron and all of the muscle fibers it innervates.</a:t>
              </a:r>
            </a:p>
            <a:p>
              <a:pPr eaLnBrk="1" hangingPunct="1">
                <a:lnSpc>
                  <a:spcPct val="85000"/>
                </a:lnSpc>
                <a:spcBef>
                  <a:spcPct val="0"/>
                </a:spcBef>
                <a:spcAft>
                  <a:spcPts val="900"/>
                </a:spcAft>
                <a:buSzPct val="80000"/>
              </a:pPr>
              <a:r>
                <a:rPr lang="en-US" altLang="en-US" sz="1800" dirty="0"/>
                <a:t>A single muscle fiber is controlled by only one motor neuron.</a:t>
              </a:r>
            </a:p>
            <a:p>
              <a:pPr eaLnBrk="1" hangingPunct="1">
                <a:lnSpc>
                  <a:spcPct val="85000"/>
                </a:lnSpc>
                <a:spcBef>
                  <a:spcPct val="0"/>
                </a:spcBef>
                <a:spcAft>
                  <a:spcPts val="900"/>
                </a:spcAft>
                <a:buSzPct val="80000"/>
              </a:pPr>
              <a:r>
                <a:rPr lang="en-US" altLang="en-US" sz="1800" dirty="0"/>
                <a:t>One spinal motor neuron controls many muscle fibers so that all of the muscle fibers in the motor unit will contract in unison.</a:t>
              </a:r>
            </a:p>
          </p:txBody>
        </p:sp>
        <p:grpSp>
          <p:nvGrpSpPr>
            <p:cNvPr id="21510" name="Group 52">
              <a:extLst>
                <a:ext uri="{FF2B5EF4-FFF2-40B4-BE49-F238E27FC236}">
                  <a16:creationId xmlns:a16="http://schemas.microsoft.com/office/drawing/2014/main" id="{52159935-D93E-E94A-86A8-D2D826DFB07C}"/>
                </a:ext>
              </a:extLst>
            </p:cNvPr>
            <p:cNvGrpSpPr>
              <a:grpSpLocks/>
            </p:cNvGrpSpPr>
            <p:nvPr/>
          </p:nvGrpSpPr>
          <p:grpSpPr bwMode="auto">
            <a:xfrm>
              <a:off x="582" y="3671"/>
              <a:ext cx="4601" cy="213"/>
              <a:chOff x="582" y="3671"/>
              <a:chExt cx="4601" cy="213"/>
            </a:xfrm>
          </p:grpSpPr>
          <p:grpSp>
            <p:nvGrpSpPr>
              <p:cNvPr id="21511" name="Group 25">
                <a:extLst>
                  <a:ext uri="{FF2B5EF4-FFF2-40B4-BE49-F238E27FC236}">
                    <a16:creationId xmlns:a16="http://schemas.microsoft.com/office/drawing/2014/main" id="{F7171838-5F92-D147-8A65-4EF0FCFAA1B0}"/>
                  </a:ext>
                </a:extLst>
              </p:cNvPr>
              <p:cNvGrpSpPr>
                <a:grpSpLocks/>
              </p:cNvGrpSpPr>
              <p:nvPr/>
            </p:nvGrpSpPr>
            <p:grpSpPr bwMode="auto">
              <a:xfrm>
                <a:off x="582" y="3671"/>
                <a:ext cx="1990" cy="213"/>
                <a:chOff x="582" y="3671"/>
                <a:chExt cx="1990" cy="213"/>
              </a:xfrm>
            </p:grpSpPr>
            <p:sp>
              <p:nvSpPr>
                <p:cNvPr id="21522" name="Rectangle 26">
                  <a:extLst>
                    <a:ext uri="{FF2B5EF4-FFF2-40B4-BE49-F238E27FC236}">
                      <a16:creationId xmlns:a16="http://schemas.microsoft.com/office/drawing/2014/main" id="{6BA2B438-7FA0-8740-AD9B-13D7AE39E6D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23" name="Rectangle 27">
                  <a:extLst>
                    <a:ext uri="{FF2B5EF4-FFF2-40B4-BE49-F238E27FC236}">
                      <a16:creationId xmlns:a16="http://schemas.microsoft.com/office/drawing/2014/main" id="{6C78FE17-3273-6940-B397-854C14CB94E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24" name="Rectangle 28">
                  <a:extLst>
                    <a:ext uri="{FF2B5EF4-FFF2-40B4-BE49-F238E27FC236}">
                      <a16:creationId xmlns:a16="http://schemas.microsoft.com/office/drawing/2014/main" id="{B29B0214-A625-0546-A37F-103256F01A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25" name="Text Box 29">
                  <a:extLst>
                    <a:ext uri="{FF2B5EF4-FFF2-40B4-BE49-F238E27FC236}">
                      <a16:creationId xmlns:a16="http://schemas.microsoft.com/office/drawing/2014/main" id="{C3D29A31-C5E7-B940-A63D-18DF6C6D21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311</a:t>
                  </a:r>
                  <a:endParaRPr lang="en-US" altLang="en-US" sz="1800" dirty="0"/>
                </a:p>
              </p:txBody>
            </p:sp>
            <p:sp>
              <p:nvSpPr>
                <p:cNvPr id="21526" name="Text Box 30">
                  <a:extLst>
                    <a:ext uri="{FF2B5EF4-FFF2-40B4-BE49-F238E27FC236}">
                      <a16:creationId xmlns:a16="http://schemas.microsoft.com/office/drawing/2014/main" id="{7B8DFEAC-433C-D04B-A15B-E25456F470C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347</a:t>
                  </a:r>
                  <a:endParaRPr lang="en-US" altLang="en-US" sz="1800" dirty="0"/>
                </a:p>
              </p:txBody>
            </p:sp>
            <p:sp>
              <p:nvSpPr>
                <p:cNvPr id="21527" name="Text Box 31">
                  <a:extLst>
                    <a:ext uri="{FF2B5EF4-FFF2-40B4-BE49-F238E27FC236}">
                      <a16:creationId xmlns:a16="http://schemas.microsoft.com/office/drawing/2014/main" id="{77856013-7D6D-F846-B9C3-E1333CFA98D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321</a:t>
                  </a:r>
                  <a:endParaRPr lang="en-US" altLang="en-US" sz="1800" dirty="0"/>
                </a:p>
              </p:txBody>
            </p:sp>
          </p:grpSp>
          <p:grpSp>
            <p:nvGrpSpPr>
              <p:cNvPr id="21512" name="Group 51">
                <a:extLst>
                  <a:ext uri="{FF2B5EF4-FFF2-40B4-BE49-F238E27FC236}">
                    <a16:creationId xmlns:a16="http://schemas.microsoft.com/office/drawing/2014/main" id="{9378BE6A-C4F1-054F-A69A-1F580EC2DB44}"/>
                  </a:ext>
                </a:extLst>
              </p:cNvPr>
              <p:cNvGrpSpPr>
                <a:grpSpLocks/>
              </p:cNvGrpSpPr>
              <p:nvPr/>
            </p:nvGrpSpPr>
            <p:grpSpPr bwMode="auto">
              <a:xfrm>
                <a:off x="2846" y="3671"/>
                <a:ext cx="2337" cy="213"/>
                <a:chOff x="2846" y="3671"/>
                <a:chExt cx="2337" cy="213"/>
              </a:xfrm>
            </p:grpSpPr>
            <p:grpSp>
              <p:nvGrpSpPr>
                <p:cNvPr id="21513" name="Group 49">
                  <a:extLst>
                    <a:ext uri="{FF2B5EF4-FFF2-40B4-BE49-F238E27FC236}">
                      <a16:creationId xmlns:a16="http://schemas.microsoft.com/office/drawing/2014/main" id="{7DEEBEA5-E49D-094C-8CBD-F93A58F577BD}"/>
                    </a:ext>
                  </a:extLst>
                </p:cNvPr>
                <p:cNvGrpSpPr>
                  <a:grpSpLocks/>
                </p:cNvGrpSpPr>
                <p:nvPr/>
              </p:nvGrpSpPr>
              <p:grpSpPr bwMode="auto">
                <a:xfrm>
                  <a:off x="2846" y="3671"/>
                  <a:ext cx="731" cy="213"/>
                  <a:chOff x="2846" y="3671"/>
                  <a:chExt cx="731" cy="213"/>
                </a:xfrm>
              </p:grpSpPr>
              <p:sp>
                <p:nvSpPr>
                  <p:cNvPr id="21520" name="Rectangle 41">
                    <a:extLst>
                      <a:ext uri="{FF2B5EF4-FFF2-40B4-BE49-F238E27FC236}">
                        <a16:creationId xmlns:a16="http://schemas.microsoft.com/office/drawing/2014/main" id="{03EF394F-21FC-E844-80F6-84B73BCD8EA9}"/>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21" name="Text Box 42">
                    <a:extLst>
                      <a:ext uri="{FF2B5EF4-FFF2-40B4-BE49-F238E27FC236}">
                        <a16:creationId xmlns:a16="http://schemas.microsoft.com/office/drawing/2014/main" id="{E6854E95-D877-DE47-A923-7C85D02C8E7D}"/>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10.12</a:t>
                    </a:r>
                  </a:p>
                </p:txBody>
              </p:sp>
            </p:grpSp>
            <p:grpSp>
              <p:nvGrpSpPr>
                <p:cNvPr id="21514" name="Group 50">
                  <a:extLst>
                    <a:ext uri="{FF2B5EF4-FFF2-40B4-BE49-F238E27FC236}">
                      <a16:creationId xmlns:a16="http://schemas.microsoft.com/office/drawing/2014/main" id="{93A3A88B-3F3F-B943-AAE2-7814A31CC144}"/>
                    </a:ext>
                  </a:extLst>
                </p:cNvPr>
                <p:cNvGrpSpPr>
                  <a:grpSpLocks/>
                </p:cNvGrpSpPr>
                <p:nvPr/>
              </p:nvGrpSpPr>
              <p:grpSpPr bwMode="auto">
                <a:xfrm>
                  <a:off x="3649" y="3671"/>
                  <a:ext cx="731" cy="213"/>
                  <a:chOff x="3649" y="3671"/>
                  <a:chExt cx="731" cy="213"/>
                </a:xfrm>
              </p:grpSpPr>
              <p:sp>
                <p:nvSpPr>
                  <p:cNvPr id="21518" name="Rectangle 44">
                    <a:extLst>
                      <a:ext uri="{FF2B5EF4-FFF2-40B4-BE49-F238E27FC236}">
                        <a16:creationId xmlns:a16="http://schemas.microsoft.com/office/drawing/2014/main" id="{E0CFF85B-3FAF-A349-8E31-A18473450F21}"/>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9" name="Text Box 45">
                    <a:extLst>
                      <a:ext uri="{FF2B5EF4-FFF2-40B4-BE49-F238E27FC236}">
                        <a16:creationId xmlns:a16="http://schemas.microsoft.com/office/drawing/2014/main" id="{DAE220FA-24D1-CD47-9D6B-F9A23FBB4C2F}"/>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10.12</a:t>
                    </a:r>
                  </a:p>
                </p:txBody>
              </p:sp>
            </p:grpSp>
            <p:grpSp>
              <p:nvGrpSpPr>
                <p:cNvPr id="21515" name="Group 46">
                  <a:extLst>
                    <a:ext uri="{FF2B5EF4-FFF2-40B4-BE49-F238E27FC236}">
                      <a16:creationId xmlns:a16="http://schemas.microsoft.com/office/drawing/2014/main" id="{CA998C6B-8463-F84B-9536-8E5BE21A5C6B}"/>
                    </a:ext>
                  </a:extLst>
                </p:cNvPr>
                <p:cNvGrpSpPr>
                  <a:grpSpLocks/>
                </p:cNvGrpSpPr>
                <p:nvPr/>
              </p:nvGrpSpPr>
              <p:grpSpPr bwMode="auto">
                <a:xfrm>
                  <a:off x="4452" y="3671"/>
                  <a:ext cx="731" cy="213"/>
                  <a:chOff x="4452" y="3671"/>
                  <a:chExt cx="731" cy="213"/>
                </a:xfrm>
              </p:grpSpPr>
              <p:sp>
                <p:nvSpPr>
                  <p:cNvPr id="21516" name="Rectangle 47">
                    <a:extLst>
                      <a:ext uri="{FF2B5EF4-FFF2-40B4-BE49-F238E27FC236}">
                        <a16:creationId xmlns:a16="http://schemas.microsoft.com/office/drawing/2014/main" id="{CBB933B3-0DE0-8A40-A814-D7B85DD4A3D4}"/>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7" name="Text Box 48">
                    <a:extLst>
                      <a:ext uri="{FF2B5EF4-FFF2-40B4-BE49-F238E27FC236}">
                        <a16:creationId xmlns:a16="http://schemas.microsoft.com/office/drawing/2014/main" id="{A8B96C82-9A43-8D49-876C-AF527310D342}"/>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10.13</a:t>
                    </a:r>
                  </a:p>
                </p:txBody>
              </p:sp>
            </p:grpSp>
          </p:gr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5C8BE14C-2CC7-F544-9107-EC379428481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D3CC8E-D2BB-DE43-B315-2C88BF2A42B1}" type="slidenum">
              <a:rPr lang="en-US" altLang="en-US" sz="1400"/>
              <a:pPr>
                <a:spcBef>
                  <a:spcPct val="0"/>
                </a:spcBef>
                <a:buFontTx/>
                <a:buNone/>
              </a:pPr>
              <a:t>11</a:t>
            </a:fld>
            <a:endParaRPr lang="en-US" altLang="en-US" sz="1400" dirty="0"/>
          </a:p>
        </p:txBody>
      </p:sp>
      <p:grpSp>
        <p:nvGrpSpPr>
          <p:cNvPr id="23555" name="Group 22">
            <a:extLst>
              <a:ext uri="{FF2B5EF4-FFF2-40B4-BE49-F238E27FC236}">
                <a16:creationId xmlns:a16="http://schemas.microsoft.com/office/drawing/2014/main" id="{5D4142B4-6851-B24B-A9D6-EA41EA101036}"/>
              </a:ext>
            </a:extLst>
          </p:cNvPr>
          <p:cNvGrpSpPr>
            <a:grpSpLocks/>
          </p:cNvGrpSpPr>
          <p:nvPr/>
        </p:nvGrpSpPr>
        <p:grpSpPr bwMode="auto">
          <a:xfrm>
            <a:off x="463550" y="446088"/>
            <a:ext cx="8229600" cy="4124326"/>
            <a:chOff x="292" y="281"/>
            <a:chExt cx="5184" cy="2598"/>
          </a:xfrm>
        </p:grpSpPr>
        <p:sp>
          <p:nvSpPr>
            <p:cNvPr id="23556" name="Rectangle 3">
              <a:extLst>
                <a:ext uri="{FF2B5EF4-FFF2-40B4-BE49-F238E27FC236}">
                  <a16:creationId xmlns:a16="http://schemas.microsoft.com/office/drawing/2014/main" id="{0E37A454-64BE-394B-9A3F-F3DF0781981E}"/>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Unit</a:t>
              </a:r>
              <a:endParaRPr lang="en-US" altLang="en-US" sz="2800" dirty="0">
                <a:solidFill>
                  <a:schemeClr val="tx2"/>
                </a:solidFill>
              </a:endParaRPr>
            </a:p>
          </p:txBody>
        </p:sp>
        <p:grpSp>
          <p:nvGrpSpPr>
            <p:cNvPr id="23557" name="Group 21">
              <a:extLst>
                <a:ext uri="{FF2B5EF4-FFF2-40B4-BE49-F238E27FC236}">
                  <a16:creationId xmlns:a16="http://schemas.microsoft.com/office/drawing/2014/main" id="{02F16330-DBAF-2C4F-95E3-0F60A9C8A870}"/>
                </a:ext>
              </a:extLst>
            </p:cNvPr>
            <p:cNvGrpSpPr>
              <a:grpSpLocks/>
            </p:cNvGrpSpPr>
            <p:nvPr/>
          </p:nvGrpSpPr>
          <p:grpSpPr bwMode="auto">
            <a:xfrm>
              <a:off x="1607" y="1007"/>
              <a:ext cx="2567" cy="1872"/>
              <a:chOff x="1607" y="1007"/>
              <a:chExt cx="2567" cy="1872"/>
            </a:xfrm>
          </p:grpSpPr>
          <p:pic>
            <p:nvPicPr>
              <p:cNvPr id="23558" name="Picture 12" descr="emg_mu">
                <a:extLst>
                  <a:ext uri="{FF2B5EF4-FFF2-40B4-BE49-F238E27FC236}">
                    <a16:creationId xmlns:a16="http://schemas.microsoft.com/office/drawing/2014/main" id="{C46E3BED-A462-FB46-BF6D-27086B325C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7" y="1007"/>
                <a:ext cx="2509" cy="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 Box 13">
                <a:extLst>
                  <a:ext uri="{FF2B5EF4-FFF2-40B4-BE49-F238E27FC236}">
                    <a16:creationId xmlns:a16="http://schemas.microsoft.com/office/drawing/2014/main" id="{A46CF562-867F-F14C-8B92-E82CAB1787B5}"/>
                  </a:ext>
                </a:extLst>
              </p:cNvPr>
              <p:cNvSpPr txBox="1">
                <a:spLocks noChangeArrowheads="1"/>
              </p:cNvSpPr>
              <p:nvPr/>
            </p:nvSpPr>
            <p:spPr bwMode="auto">
              <a:xfrm>
                <a:off x="3100" y="2714"/>
                <a:ext cx="107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https://www.signal.uu.se</a:t>
                </a:r>
                <a:endParaRPr lang="en-US" altLang="en-US" sz="1800" dirty="0"/>
              </a:p>
            </p:txBody>
          </p:sp>
        </p:grpSp>
      </p:grpSp>
      <p:sp>
        <p:nvSpPr>
          <p:cNvPr id="2" name="TextBox 1">
            <a:extLst>
              <a:ext uri="{FF2B5EF4-FFF2-40B4-BE49-F238E27FC236}">
                <a16:creationId xmlns:a16="http://schemas.microsoft.com/office/drawing/2014/main" id="{1D0A3E99-A2CB-19D5-828C-DDA849705DC8}"/>
              </a:ext>
            </a:extLst>
          </p:cNvPr>
          <p:cNvSpPr txBox="1"/>
          <p:nvPr/>
        </p:nvSpPr>
        <p:spPr>
          <a:xfrm>
            <a:off x="2129156" y="4650359"/>
            <a:ext cx="4921884" cy="823302"/>
          </a:xfrm>
          <a:prstGeom prst="rect">
            <a:avLst/>
          </a:prstGeom>
          <a:noFill/>
        </p:spPr>
        <p:txBody>
          <a:bodyPr wrap="square" rtlCol="0">
            <a:spAutoFit/>
          </a:bodyPr>
          <a:lstStyle/>
          <a:p>
            <a:pPr algn="ctr">
              <a:lnSpc>
                <a:spcPts val="1860"/>
              </a:lnSpc>
            </a:pPr>
            <a:r>
              <a:rPr lang="en-US" dirty="0">
                <a:solidFill>
                  <a:schemeClr val="accent6"/>
                </a:solidFill>
              </a:rPr>
              <a:t>In this instance, one spinal motor neuron synapses with and controls five skeletal muscle fibers.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33389267-0CCC-604F-94A2-7D5A383A3BE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6DECAA-CF7E-CD49-927C-8266C6F7E1D1}" type="slidenum">
              <a:rPr lang="en-US" altLang="en-US" sz="1400"/>
              <a:pPr>
                <a:spcBef>
                  <a:spcPct val="0"/>
                </a:spcBef>
                <a:buFontTx/>
                <a:buNone/>
              </a:pPr>
              <a:t>12</a:t>
            </a:fld>
            <a:endParaRPr lang="en-US" altLang="en-US" sz="1400" dirty="0"/>
          </a:p>
        </p:txBody>
      </p:sp>
      <p:grpSp>
        <p:nvGrpSpPr>
          <p:cNvPr id="25613" name="Group 13">
            <a:extLst>
              <a:ext uri="{FF2B5EF4-FFF2-40B4-BE49-F238E27FC236}">
                <a16:creationId xmlns:a16="http://schemas.microsoft.com/office/drawing/2014/main" id="{9F1428BA-6E37-CD43-A5BC-439A960C515E}"/>
              </a:ext>
            </a:extLst>
          </p:cNvPr>
          <p:cNvGrpSpPr>
            <a:grpSpLocks/>
          </p:cNvGrpSpPr>
          <p:nvPr/>
        </p:nvGrpSpPr>
        <p:grpSpPr bwMode="auto">
          <a:xfrm>
            <a:off x="463550" y="446088"/>
            <a:ext cx="8229600" cy="5719762"/>
            <a:chOff x="292" y="281"/>
            <a:chExt cx="5184" cy="3603"/>
          </a:xfrm>
        </p:grpSpPr>
        <p:sp>
          <p:nvSpPr>
            <p:cNvPr id="25604" name="Rectangle 5">
              <a:extLst>
                <a:ext uri="{FF2B5EF4-FFF2-40B4-BE49-F238E27FC236}">
                  <a16:creationId xmlns:a16="http://schemas.microsoft.com/office/drawing/2014/main" id="{1942E87D-C35C-AA4D-8391-64D7A4C04BFA}"/>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Unit Sizes</a:t>
              </a:r>
              <a:endParaRPr lang="en-US" altLang="en-US" sz="2800" dirty="0">
                <a:solidFill>
                  <a:schemeClr val="tx2"/>
                </a:solidFill>
              </a:endParaRPr>
            </a:p>
          </p:txBody>
        </p:sp>
        <p:sp>
          <p:nvSpPr>
            <p:cNvPr id="25605" name="Text Box 4">
              <a:extLst>
                <a:ext uri="{FF2B5EF4-FFF2-40B4-BE49-F238E27FC236}">
                  <a16:creationId xmlns:a16="http://schemas.microsoft.com/office/drawing/2014/main" id="{B340C269-EC8D-C64A-AC9D-D4278F0B7F6B}"/>
                </a:ext>
              </a:extLst>
            </p:cNvPr>
            <p:cNvSpPr txBox="1">
              <a:spLocks noChangeArrowheads="1"/>
            </p:cNvSpPr>
            <p:nvPr/>
          </p:nvSpPr>
          <p:spPr bwMode="auto">
            <a:xfrm>
              <a:off x="519" y="970"/>
              <a:ext cx="4623" cy="2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muscles that control precise movements have small motor units.</a:t>
              </a:r>
            </a:p>
            <a:p>
              <a:pPr lvl="1" eaLnBrk="1" hangingPunct="1">
                <a:lnSpc>
                  <a:spcPct val="85000"/>
                </a:lnSpc>
                <a:spcBef>
                  <a:spcPct val="0"/>
                </a:spcBef>
                <a:spcAft>
                  <a:spcPts val="600"/>
                </a:spcAft>
                <a:buSzPct val="80000"/>
                <a:buFontTx/>
                <a:buChar char="-"/>
              </a:pPr>
              <a:r>
                <a:rPr lang="en-US" altLang="en-US" sz="1800" dirty="0"/>
                <a:t>Muscles of the larynx (voice box) have as few as two to three muscle fibers in a motor unit.</a:t>
              </a:r>
            </a:p>
            <a:p>
              <a:pPr lvl="1" eaLnBrk="1" hangingPunct="1">
                <a:lnSpc>
                  <a:spcPct val="85000"/>
                </a:lnSpc>
                <a:spcBef>
                  <a:spcPct val="0"/>
                </a:spcBef>
                <a:spcAft>
                  <a:spcPts val="1200"/>
                </a:spcAft>
                <a:buSzPct val="80000"/>
                <a:buFontTx/>
                <a:buChar char="-"/>
              </a:pPr>
              <a:r>
                <a:rPr lang="en-US" altLang="en-US" sz="1800" dirty="0"/>
                <a:t>Muscles that control eye movements have ten to 20 muscle fibers in a motor unit.</a:t>
              </a:r>
            </a:p>
            <a:p>
              <a:pPr eaLnBrk="1" hangingPunct="1">
                <a:lnSpc>
                  <a:spcPct val="85000"/>
                </a:lnSpc>
                <a:spcBef>
                  <a:spcPct val="0"/>
                </a:spcBef>
                <a:spcAft>
                  <a:spcPts val="900"/>
                </a:spcAft>
                <a:buSzPct val="80000"/>
              </a:pPr>
              <a:r>
                <a:rPr lang="en-US" altLang="en-US" sz="1800" dirty="0"/>
                <a:t>Skeletal muscles that control gross movements, such as walking and running, have as many as 2,000 to 3,000 muscle fibers in a motor unit.</a:t>
              </a:r>
            </a:p>
            <a:p>
              <a:pPr eaLnBrk="1" hangingPunct="1">
                <a:lnSpc>
                  <a:spcPct val="85000"/>
                </a:lnSpc>
                <a:spcBef>
                  <a:spcPct val="0"/>
                </a:spcBef>
                <a:spcAft>
                  <a:spcPct val="50000"/>
                </a:spcAft>
                <a:buSzPct val="80000"/>
              </a:pPr>
              <a:r>
                <a:rPr lang="en-US" altLang="en-US" sz="1800" dirty="0"/>
                <a:t>The vastly different ratios are related to the motor homunculus we discussed in the lecture module on the brain.</a:t>
              </a:r>
            </a:p>
          </p:txBody>
        </p:sp>
        <p:grpSp>
          <p:nvGrpSpPr>
            <p:cNvPr id="25606" name="Group 41">
              <a:extLst>
                <a:ext uri="{FF2B5EF4-FFF2-40B4-BE49-F238E27FC236}">
                  <a16:creationId xmlns:a16="http://schemas.microsoft.com/office/drawing/2014/main" id="{C5EA89E9-92A5-304B-807E-B93534CB2A4A}"/>
                </a:ext>
              </a:extLst>
            </p:cNvPr>
            <p:cNvGrpSpPr>
              <a:grpSpLocks/>
            </p:cNvGrpSpPr>
            <p:nvPr/>
          </p:nvGrpSpPr>
          <p:grpSpPr bwMode="auto">
            <a:xfrm>
              <a:off x="582" y="3671"/>
              <a:ext cx="1990" cy="213"/>
              <a:chOff x="582" y="3671"/>
              <a:chExt cx="1990" cy="213"/>
            </a:xfrm>
          </p:grpSpPr>
          <p:sp>
            <p:nvSpPr>
              <p:cNvPr id="25607" name="Rectangle 31">
                <a:extLst>
                  <a:ext uri="{FF2B5EF4-FFF2-40B4-BE49-F238E27FC236}">
                    <a16:creationId xmlns:a16="http://schemas.microsoft.com/office/drawing/2014/main" id="{796A8D39-CE9D-1C49-A75A-44A85FD7428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08" name="Rectangle 32">
                <a:extLst>
                  <a:ext uri="{FF2B5EF4-FFF2-40B4-BE49-F238E27FC236}">
                    <a16:creationId xmlns:a16="http://schemas.microsoft.com/office/drawing/2014/main" id="{AA8AE567-732C-EF44-A3B0-B927A42377B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09" name="Rectangle 33">
                <a:extLst>
                  <a:ext uri="{FF2B5EF4-FFF2-40B4-BE49-F238E27FC236}">
                    <a16:creationId xmlns:a16="http://schemas.microsoft.com/office/drawing/2014/main" id="{E048E634-4ABD-AE4F-9326-27C9F574891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0" name="Text Box 34">
                <a:extLst>
                  <a:ext uri="{FF2B5EF4-FFF2-40B4-BE49-F238E27FC236}">
                    <a16:creationId xmlns:a16="http://schemas.microsoft.com/office/drawing/2014/main" id="{99FEF32B-A716-6B48-AFCE-30952AB5195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311</a:t>
                </a:r>
                <a:endParaRPr lang="en-US" altLang="en-US" sz="1800" dirty="0"/>
              </a:p>
            </p:txBody>
          </p:sp>
          <p:sp>
            <p:nvSpPr>
              <p:cNvPr id="25611" name="Text Box 35">
                <a:extLst>
                  <a:ext uri="{FF2B5EF4-FFF2-40B4-BE49-F238E27FC236}">
                    <a16:creationId xmlns:a16="http://schemas.microsoft.com/office/drawing/2014/main" id="{94AE776F-0679-514E-829F-5EEFDF2140B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347</a:t>
                </a:r>
                <a:endParaRPr lang="en-US" altLang="en-US" sz="1800" dirty="0"/>
              </a:p>
            </p:txBody>
          </p:sp>
          <p:sp>
            <p:nvSpPr>
              <p:cNvPr id="25612" name="Text Box 36">
                <a:extLst>
                  <a:ext uri="{FF2B5EF4-FFF2-40B4-BE49-F238E27FC236}">
                    <a16:creationId xmlns:a16="http://schemas.microsoft.com/office/drawing/2014/main" id="{550771EC-5E2F-8049-8D52-CB64CF39B10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321</a:t>
                </a:r>
                <a:endParaRPr lang="en-US" altLang="en-US" sz="1800" dirty="0"/>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000353EA-A0D5-3342-884D-A2BA01819C3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5B1541-343A-474F-9CE4-056886B0196E}" type="slidenum">
              <a:rPr lang="en-US" altLang="en-US" sz="1400"/>
              <a:pPr>
                <a:spcBef>
                  <a:spcPct val="0"/>
                </a:spcBef>
                <a:buFontTx/>
                <a:buNone/>
              </a:pPr>
              <a:t>13</a:t>
            </a:fld>
            <a:endParaRPr lang="en-US" altLang="en-US" sz="1400" dirty="0"/>
          </a:p>
        </p:txBody>
      </p:sp>
      <p:grpSp>
        <p:nvGrpSpPr>
          <p:cNvPr id="27651" name="Group 1035">
            <a:extLst>
              <a:ext uri="{FF2B5EF4-FFF2-40B4-BE49-F238E27FC236}">
                <a16:creationId xmlns:a16="http://schemas.microsoft.com/office/drawing/2014/main" id="{D3DDD352-A6E4-1147-BE3F-AA7130885D83}"/>
              </a:ext>
            </a:extLst>
          </p:cNvPr>
          <p:cNvGrpSpPr>
            <a:grpSpLocks/>
          </p:cNvGrpSpPr>
          <p:nvPr/>
        </p:nvGrpSpPr>
        <p:grpSpPr bwMode="auto">
          <a:xfrm>
            <a:off x="463550" y="446088"/>
            <a:ext cx="8229600" cy="4340227"/>
            <a:chOff x="292" y="281"/>
            <a:chExt cx="5184" cy="2734"/>
          </a:xfrm>
        </p:grpSpPr>
        <p:sp>
          <p:nvSpPr>
            <p:cNvPr id="27652" name="Rectangle 1027">
              <a:extLst>
                <a:ext uri="{FF2B5EF4-FFF2-40B4-BE49-F238E27FC236}">
                  <a16:creationId xmlns:a16="http://schemas.microsoft.com/office/drawing/2014/main" id="{CF727A7A-7A9A-C343-A53B-1CBF25A76B8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Homunculus</a:t>
              </a:r>
              <a:r>
                <a:rPr lang="en-US" altLang="en-US" sz="2800" dirty="0"/>
                <a:t>—</a:t>
              </a:r>
              <a:r>
                <a:rPr lang="en-US" altLang="en-US" sz="2800" dirty="0">
                  <a:solidFill>
                    <a:srgbClr val="333333"/>
                  </a:solidFill>
                </a:rPr>
                <a:t>Brodmann’s Area 4</a:t>
              </a:r>
            </a:p>
          </p:txBody>
        </p:sp>
        <p:grpSp>
          <p:nvGrpSpPr>
            <p:cNvPr id="27653" name="Group 1034">
              <a:extLst>
                <a:ext uri="{FF2B5EF4-FFF2-40B4-BE49-F238E27FC236}">
                  <a16:creationId xmlns:a16="http://schemas.microsoft.com/office/drawing/2014/main" id="{08ADCE64-3AF2-D143-B7EE-AFDDAB88BC5F}"/>
                </a:ext>
              </a:extLst>
            </p:cNvPr>
            <p:cNvGrpSpPr>
              <a:grpSpLocks/>
            </p:cNvGrpSpPr>
            <p:nvPr/>
          </p:nvGrpSpPr>
          <p:grpSpPr bwMode="auto">
            <a:xfrm>
              <a:off x="1630" y="990"/>
              <a:ext cx="2510" cy="2025"/>
              <a:chOff x="1630" y="990"/>
              <a:chExt cx="2510" cy="2025"/>
            </a:xfrm>
          </p:grpSpPr>
          <p:pic>
            <p:nvPicPr>
              <p:cNvPr id="27654" name="Picture 1032" descr="NrMotr08">
                <a:extLst>
                  <a:ext uri="{FF2B5EF4-FFF2-40B4-BE49-F238E27FC236}">
                    <a16:creationId xmlns:a16="http://schemas.microsoft.com/office/drawing/2014/main" id="{0B1274F7-615B-824C-9728-2573FC09E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 y="990"/>
                <a:ext cx="2509" cy="1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 Box 1033">
                <a:extLst>
                  <a:ext uri="{FF2B5EF4-FFF2-40B4-BE49-F238E27FC236}">
                    <a16:creationId xmlns:a16="http://schemas.microsoft.com/office/drawing/2014/main" id="{B74A2BB2-F1F4-394B-A7BE-C5AB1C4C2484}"/>
                  </a:ext>
                </a:extLst>
              </p:cNvPr>
              <p:cNvSpPr txBox="1">
                <a:spLocks noChangeArrowheads="1"/>
              </p:cNvSpPr>
              <p:nvPr/>
            </p:nvSpPr>
            <p:spPr bwMode="auto">
              <a:xfrm>
                <a:off x="1630" y="2850"/>
                <a:ext cx="11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a:t>
                </a:r>
                <a:r>
                  <a:rPr lang="en-US" altLang="en-US" sz="1100" dirty="0" err="1"/>
                  <a:t>www.acbrown.com</a:t>
                </a:r>
                <a:endParaRPr lang="en-US" altLang="en-US" sz="1800" dirty="0"/>
              </a:p>
            </p:txBody>
          </p:sp>
        </p:grpSp>
      </p:grpSp>
      <p:sp>
        <p:nvSpPr>
          <p:cNvPr id="2" name="TextBox 1">
            <a:extLst>
              <a:ext uri="{FF2B5EF4-FFF2-40B4-BE49-F238E27FC236}">
                <a16:creationId xmlns:a16="http://schemas.microsoft.com/office/drawing/2014/main" id="{893127F0-17E4-914B-BA17-35B3F87129EF}"/>
              </a:ext>
            </a:extLst>
          </p:cNvPr>
          <p:cNvSpPr txBox="1"/>
          <p:nvPr/>
        </p:nvSpPr>
        <p:spPr>
          <a:xfrm>
            <a:off x="4875530" y="2042160"/>
            <a:ext cx="3140709" cy="528350"/>
          </a:xfrm>
          <a:prstGeom prst="rect">
            <a:avLst/>
          </a:prstGeom>
          <a:noFill/>
        </p:spPr>
        <p:txBody>
          <a:bodyPr wrap="square" rtlCol="0">
            <a:spAutoFit/>
          </a:bodyPr>
          <a:lstStyle/>
          <a:p>
            <a:pPr algn="ctr">
              <a:lnSpc>
                <a:spcPts val="1660"/>
              </a:lnSpc>
            </a:pPr>
            <a:r>
              <a:rPr lang="en-US" sz="1600" dirty="0">
                <a:solidFill>
                  <a:srgbClr val="941100"/>
                </a:solidFill>
              </a:rPr>
              <a:t>Brodmann’s area 4 = primary motor cortex</a:t>
            </a:r>
          </a:p>
        </p:txBody>
      </p:sp>
      <p:sp>
        <p:nvSpPr>
          <p:cNvPr id="3" name="TextBox 2">
            <a:extLst>
              <a:ext uri="{FF2B5EF4-FFF2-40B4-BE49-F238E27FC236}">
                <a16:creationId xmlns:a16="http://schemas.microsoft.com/office/drawing/2014/main" id="{933AE3E5-B5FA-6F5A-2698-55DF95AD056D}"/>
              </a:ext>
            </a:extLst>
          </p:cNvPr>
          <p:cNvSpPr txBox="1"/>
          <p:nvPr/>
        </p:nvSpPr>
        <p:spPr>
          <a:xfrm>
            <a:off x="1806632" y="4892875"/>
            <a:ext cx="5541818" cy="1310615"/>
          </a:xfrm>
          <a:prstGeom prst="rect">
            <a:avLst/>
          </a:prstGeom>
          <a:noFill/>
        </p:spPr>
        <p:txBody>
          <a:bodyPr wrap="square" rtlCol="0">
            <a:spAutoFit/>
          </a:bodyPr>
          <a:lstStyle/>
          <a:p>
            <a:pPr algn="ctr">
              <a:lnSpc>
                <a:spcPts val="1860"/>
              </a:lnSpc>
            </a:pPr>
            <a:r>
              <a:rPr lang="en-US" dirty="0">
                <a:solidFill>
                  <a:schemeClr val="accent6"/>
                </a:solidFill>
              </a:rPr>
              <a:t>Smaller motor units for precision movements have the greatest amount of representation in the primary motor area of the cerebral cortex. The grossly distorted body is meant to show the relative differences in cortical representation.</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84817533-3CCC-4344-AA07-5E9EBE82337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2C138C0-A012-9246-8C9A-00B14DFF3295}" type="slidenum">
              <a:rPr lang="en-US" altLang="en-US" sz="1400"/>
              <a:pPr>
                <a:spcBef>
                  <a:spcPct val="0"/>
                </a:spcBef>
                <a:buFontTx/>
                <a:buNone/>
              </a:pPr>
              <a:t>14</a:t>
            </a:fld>
            <a:endParaRPr lang="en-US" altLang="en-US" sz="1400" dirty="0"/>
          </a:p>
        </p:txBody>
      </p:sp>
      <p:sp>
        <p:nvSpPr>
          <p:cNvPr id="29699" name="Rectangle 2">
            <a:extLst>
              <a:ext uri="{FF2B5EF4-FFF2-40B4-BE49-F238E27FC236}">
                <a16:creationId xmlns:a16="http://schemas.microsoft.com/office/drawing/2014/main" id="{02C480DE-91E5-FC4E-B222-2DEBC2CB257E}"/>
              </a:ext>
            </a:extLst>
          </p:cNvPr>
          <p:cNvSpPr>
            <a:spLocks noGrp="1" noChangeArrowheads="1"/>
          </p:cNvSpPr>
          <p:nvPr>
            <p:ph type="body" idx="1"/>
          </p:nvPr>
        </p:nvSpPr>
        <p:spPr>
          <a:xfrm>
            <a:off x="882650"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Control of Muscle Tension</a:t>
            </a:r>
            <a:endParaRPr lang="en-US" altLang="en-US" sz="2000"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5FF02DD2-2580-FC4F-9C12-26C0AC73FCB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B56304-7B04-4C48-9958-F6D5D370C981}" type="slidenum">
              <a:rPr lang="en-US" altLang="en-US" sz="1400"/>
              <a:pPr>
                <a:spcBef>
                  <a:spcPct val="0"/>
                </a:spcBef>
                <a:buFontTx/>
                <a:buNone/>
              </a:pPr>
              <a:t>15</a:t>
            </a:fld>
            <a:endParaRPr lang="en-US" altLang="en-US" sz="1400" dirty="0"/>
          </a:p>
        </p:txBody>
      </p:sp>
      <p:grpSp>
        <p:nvGrpSpPr>
          <p:cNvPr id="31747" name="Group 28">
            <a:extLst>
              <a:ext uri="{FF2B5EF4-FFF2-40B4-BE49-F238E27FC236}">
                <a16:creationId xmlns:a16="http://schemas.microsoft.com/office/drawing/2014/main" id="{279BB28C-C9A0-0B44-A6FE-B6EAB84D8D35}"/>
              </a:ext>
            </a:extLst>
          </p:cNvPr>
          <p:cNvGrpSpPr>
            <a:grpSpLocks/>
          </p:cNvGrpSpPr>
          <p:nvPr/>
        </p:nvGrpSpPr>
        <p:grpSpPr bwMode="auto">
          <a:xfrm>
            <a:off x="463550" y="446088"/>
            <a:ext cx="8229600" cy="5719762"/>
            <a:chOff x="292" y="281"/>
            <a:chExt cx="5184" cy="3603"/>
          </a:xfrm>
        </p:grpSpPr>
        <p:sp>
          <p:nvSpPr>
            <p:cNvPr id="31748" name="Text Box 4">
              <a:extLst>
                <a:ext uri="{FF2B5EF4-FFF2-40B4-BE49-F238E27FC236}">
                  <a16:creationId xmlns:a16="http://schemas.microsoft.com/office/drawing/2014/main" id="{72B84590-8396-FA44-BEBF-1496070290C3}"/>
                </a:ext>
              </a:extLst>
            </p:cNvPr>
            <p:cNvSpPr txBox="1">
              <a:spLocks noChangeArrowheads="1"/>
            </p:cNvSpPr>
            <p:nvPr/>
          </p:nvSpPr>
          <p:spPr bwMode="auto">
            <a:xfrm>
              <a:off x="519" y="970"/>
              <a:ext cx="4762"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Action potentials are always of the same amplitude in a muscle fiber, just as in the axon of a neuron.</a:t>
              </a:r>
            </a:p>
            <a:p>
              <a:pPr eaLnBrk="1" hangingPunct="1">
                <a:lnSpc>
                  <a:spcPct val="85000"/>
                </a:lnSpc>
                <a:spcBef>
                  <a:spcPct val="0"/>
                </a:spcBef>
                <a:spcAft>
                  <a:spcPts val="900"/>
                </a:spcAft>
                <a:buSzPct val="80000"/>
              </a:pPr>
              <a:r>
                <a:rPr lang="en-US" altLang="en-US" sz="1800" dirty="0"/>
                <a:t>This feature is known as the all-or-none principle, as discussed in the lecture module on nervous tissue.</a:t>
              </a:r>
            </a:p>
            <a:p>
              <a:pPr eaLnBrk="1" hangingPunct="1">
                <a:lnSpc>
                  <a:spcPct val="85000"/>
                </a:lnSpc>
                <a:spcBef>
                  <a:spcPct val="0"/>
                </a:spcBef>
                <a:spcAft>
                  <a:spcPts val="900"/>
                </a:spcAft>
                <a:buSzPct val="80000"/>
              </a:pPr>
              <a:r>
                <a:rPr lang="en-US" altLang="en-US" sz="1800" dirty="0"/>
                <a:t>However, tension generated by the contraction of muscle fibers varies as a graded response—it is not all or none.</a:t>
              </a:r>
            </a:p>
            <a:p>
              <a:pPr eaLnBrk="1" hangingPunct="1">
                <a:lnSpc>
                  <a:spcPct val="85000"/>
                </a:lnSpc>
                <a:spcBef>
                  <a:spcPct val="0"/>
                </a:spcBef>
                <a:spcAft>
                  <a:spcPct val="50000"/>
                </a:spcAft>
                <a:buSzPct val="80000"/>
              </a:pPr>
              <a:r>
                <a:rPr lang="en-US" altLang="en-US" sz="1800" dirty="0"/>
                <a:t>How is this accomplished?</a:t>
              </a:r>
            </a:p>
          </p:txBody>
        </p:sp>
        <p:sp>
          <p:nvSpPr>
            <p:cNvPr id="31749" name="Rectangle 5">
              <a:extLst>
                <a:ext uri="{FF2B5EF4-FFF2-40B4-BE49-F238E27FC236}">
                  <a16:creationId xmlns:a16="http://schemas.microsoft.com/office/drawing/2014/main" id="{308F995B-DDFA-E340-BFD0-8C8F5298757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Control of Muscle Tension</a:t>
              </a:r>
              <a:endParaRPr lang="en-US" altLang="en-US" sz="2800" dirty="0">
                <a:solidFill>
                  <a:schemeClr val="tx2"/>
                </a:solidFill>
              </a:endParaRPr>
            </a:p>
          </p:txBody>
        </p:sp>
        <p:grpSp>
          <p:nvGrpSpPr>
            <p:cNvPr id="31750" name="Group 26">
              <a:extLst>
                <a:ext uri="{FF2B5EF4-FFF2-40B4-BE49-F238E27FC236}">
                  <a16:creationId xmlns:a16="http://schemas.microsoft.com/office/drawing/2014/main" id="{787CF6FE-0D9C-5144-A2C3-EA2499B3B7E7}"/>
                </a:ext>
              </a:extLst>
            </p:cNvPr>
            <p:cNvGrpSpPr>
              <a:grpSpLocks/>
            </p:cNvGrpSpPr>
            <p:nvPr/>
          </p:nvGrpSpPr>
          <p:grpSpPr bwMode="auto">
            <a:xfrm>
              <a:off x="582" y="3671"/>
              <a:ext cx="1990" cy="213"/>
              <a:chOff x="582" y="3671"/>
              <a:chExt cx="1990" cy="213"/>
            </a:xfrm>
          </p:grpSpPr>
          <p:sp>
            <p:nvSpPr>
              <p:cNvPr id="31751" name="Rectangle 17">
                <a:extLst>
                  <a:ext uri="{FF2B5EF4-FFF2-40B4-BE49-F238E27FC236}">
                    <a16:creationId xmlns:a16="http://schemas.microsoft.com/office/drawing/2014/main" id="{1DE4CD38-960C-C74A-B496-06CB07AD549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2" name="Rectangle 18">
                <a:extLst>
                  <a:ext uri="{FF2B5EF4-FFF2-40B4-BE49-F238E27FC236}">
                    <a16:creationId xmlns:a16="http://schemas.microsoft.com/office/drawing/2014/main" id="{AA120761-62A5-1E43-9B6B-B1BFF9E4C2D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3" name="Rectangle 19">
                <a:extLst>
                  <a:ext uri="{FF2B5EF4-FFF2-40B4-BE49-F238E27FC236}">
                    <a16:creationId xmlns:a16="http://schemas.microsoft.com/office/drawing/2014/main" id="{38AA71EB-DECD-0D4E-AA67-FC9ED71F156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4" name="Text Box 20">
                <a:extLst>
                  <a:ext uri="{FF2B5EF4-FFF2-40B4-BE49-F238E27FC236}">
                    <a16:creationId xmlns:a16="http://schemas.microsoft.com/office/drawing/2014/main" id="{C863BDB4-A809-084A-B3D4-A03B06B5694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311</a:t>
                </a:r>
                <a:endParaRPr lang="en-US" altLang="en-US" sz="1800" dirty="0"/>
              </a:p>
            </p:txBody>
          </p:sp>
          <p:sp>
            <p:nvSpPr>
              <p:cNvPr id="31755" name="Text Box 21">
                <a:extLst>
                  <a:ext uri="{FF2B5EF4-FFF2-40B4-BE49-F238E27FC236}">
                    <a16:creationId xmlns:a16="http://schemas.microsoft.com/office/drawing/2014/main" id="{25F51DC7-372D-5645-9BBB-5C24C460AFA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347</a:t>
                </a:r>
                <a:endParaRPr lang="en-US" altLang="en-US" sz="1800" dirty="0"/>
              </a:p>
            </p:txBody>
          </p:sp>
          <p:sp>
            <p:nvSpPr>
              <p:cNvPr id="31756" name="Text Box 22">
                <a:extLst>
                  <a:ext uri="{FF2B5EF4-FFF2-40B4-BE49-F238E27FC236}">
                    <a16:creationId xmlns:a16="http://schemas.microsoft.com/office/drawing/2014/main" id="{13478B9D-AC16-5940-AC69-E72B4D37032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321</a:t>
                </a:r>
                <a:endParaRPr lang="en-US" altLang="en-US" sz="1800" dirty="0"/>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D72D8B0F-B102-3649-B751-3479CFCDF97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CE7C647-5A02-C84C-B6EB-55844304D420}" type="slidenum">
              <a:rPr lang="en-US" altLang="en-US" sz="1400"/>
              <a:pPr>
                <a:spcBef>
                  <a:spcPct val="0"/>
                </a:spcBef>
                <a:buFontTx/>
                <a:buNone/>
              </a:pPr>
              <a:t>16</a:t>
            </a:fld>
            <a:endParaRPr lang="en-US" altLang="en-US" sz="1400" dirty="0"/>
          </a:p>
        </p:txBody>
      </p:sp>
      <p:grpSp>
        <p:nvGrpSpPr>
          <p:cNvPr id="33795" name="Group 27">
            <a:extLst>
              <a:ext uri="{FF2B5EF4-FFF2-40B4-BE49-F238E27FC236}">
                <a16:creationId xmlns:a16="http://schemas.microsoft.com/office/drawing/2014/main" id="{FFF1C9F1-6A1B-3E44-BB8C-939B4FDEA39A}"/>
              </a:ext>
            </a:extLst>
          </p:cNvPr>
          <p:cNvGrpSpPr>
            <a:grpSpLocks/>
          </p:cNvGrpSpPr>
          <p:nvPr/>
        </p:nvGrpSpPr>
        <p:grpSpPr bwMode="auto">
          <a:xfrm>
            <a:off x="463550" y="446088"/>
            <a:ext cx="8229600" cy="5719762"/>
            <a:chOff x="292" y="281"/>
            <a:chExt cx="5184" cy="3603"/>
          </a:xfrm>
        </p:grpSpPr>
        <p:sp>
          <p:nvSpPr>
            <p:cNvPr id="33796" name="Text Box 4">
              <a:extLst>
                <a:ext uri="{FF2B5EF4-FFF2-40B4-BE49-F238E27FC236}">
                  <a16:creationId xmlns:a16="http://schemas.microsoft.com/office/drawing/2014/main" id="{D6B5D428-5854-7946-B2B1-ADD66B25B9C1}"/>
                </a:ext>
              </a:extLst>
            </p:cNvPr>
            <p:cNvSpPr txBox="1">
              <a:spLocks noChangeArrowheads="1"/>
            </p:cNvSpPr>
            <p:nvPr/>
          </p:nvSpPr>
          <p:spPr bwMode="auto">
            <a:xfrm>
              <a:off x="519" y="970"/>
              <a:ext cx="4637"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tension that a single muscle fiber produces depends on the rate at which neuronal action potentials arrive at the neuromuscular junc-tion.</a:t>
              </a:r>
            </a:p>
            <a:p>
              <a:pPr eaLnBrk="1" hangingPunct="1">
                <a:lnSpc>
                  <a:spcPct val="85000"/>
                </a:lnSpc>
                <a:spcBef>
                  <a:spcPct val="0"/>
                </a:spcBef>
                <a:spcAft>
                  <a:spcPct val="50000"/>
                </a:spcAft>
                <a:buSzPct val="80000"/>
              </a:pPr>
              <a:r>
                <a:rPr lang="en-US" altLang="en-US" sz="1800" dirty="0"/>
                <a:t>The higher the rate, the greater the amount of tension generated (up to a limit).</a:t>
              </a:r>
            </a:p>
          </p:txBody>
        </p:sp>
        <p:sp>
          <p:nvSpPr>
            <p:cNvPr id="33797" name="Rectangle 5">
              <a:extLst>
                <a:ext uri="{FF2B5EF4-FFF2-40B4-BE49-F238E27FC236}">
                  <a16:creationId xmlns:a16="http://schemas.microsoft.com/office/drawing/2014/main" id="{B83A64AC-7A88-1C4B-9A00-1D3DAAAA866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Control of Muscle Tension </a:t>
              </a:r>
              <a:r>
                <a:rPr lang="en-US" altLang="en-US" sz="2200" dirty="0">
                  <a:solidFill>
                    <a:srgbClr val="333333"/>
                  </a:solidFill>
                </a:rPr>
                <a:t>(continued)</a:t>
              </a:r>
              <a:endParaRPr lang="en-US" altLang="en-US" sz="2800" dirty="0">
                <a:solidFill>
                  <a:schemeClr val="tx2"/>
                </a:solidFill>
              </a:endParaRPr>
            </a:p>
          </p:txBody>
        </p:sp>
        <p:grpSp>
          <p:nvGrpSpPr>
            <p:cNvPr id="33798" name="Group 25">
              <a:extLst>
                <a:ext uri="{FF2B5EF4-FFF2-40B4-BE49-F238E27FC236}">
                  <a16:creationId xmlns:a16="http://schemas.microsoft.com/office/drawing/2014/main" id="{B1CCE328-ABE2-7B4A-ABB2-20B47488DABD}"/>
                </a:ext>
              </a:extLst>
            </p:cNvPr>
            <p:cNvGrpSpPr>
              <a:grpSpLocks/>
            </p:cNvGrpSpPr>
            <p:nvPr/>
          </p:nvGrpSpPr>
          <p:grpSpPr bwMode="auto">
            <a:xfrm>
              <a:off x="582" y="3671"/>
              <a:ext cx="1990" cy="213"/>
              <a:chOff x="582" y="3671"/>
              <a:chExt cx="1990" cy="213"/>
            </a:xfrm>
          </p:grpSpPr>
          <p:sp>
            <p:nvSpPr>
              <p:cNvPr id="33799" name="Rectangle 16">
                <a:extLst>
                  <a:ext uri="{FF2B5EF4-FFF2-40B4-BE49-F238E27FC236}">
                    <a16:creationId xmlns:a16="http://schemas.microsoft.com/office/drawing/2014/main" id="{45CBCF40-74DD-F947-B3EE-84EE0CC837C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0" name="Rectangle 17">
                <a:extLst>
                  <a:ext uri="{FF2B5EF4-FFF2-40B4-BE49-F238E27FC236}">
                    <a16:creationId xmlns:a16="http://schemas.microsoft.com/office/drawing/2014/main" id="{8994B894-E8B2-F24D-8FB5-BB4748A11AE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1" name="Rectangle 18">
                <a:extLst>
                  <a:ext uri="{FF2B5EF4-FFF2-40B4-BE49-F238E27FC236}">
                    <a16:creationId xmlns:a16="http://schemas.microsoft.com/office/drawing/2014/main" id="{111D4F1C-BDB9-7640-B5AE-EDC1CAE8821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2" name="Text Box 19">
                <a:extLst>
                  <a:ext uri="{FF2B5EF4-FFF2-40B4-BE49-F238E27FC236}">
                    <a16:creationId xmlns:a16="http://schemas.microsoft.com/office/drawing/2014/main" id="{EF96C2EE-6B9F-434E-9363-310B3F43379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311</a:t>
                </a:r>
                <a:endParaRPr lang="en-US" altLang="en-US" sz="1800" dirty="0"/>
              </a:p>
            </p:txBody>
          </p:sp>
          <p:sp>
            <p:nvSpPr>
              <p:cNvPr id="33803" name="Text Box 20">
                <a:extLst>
                  <a:ext uri="{FF2B5EF4-FFF2-40B4-BE49-F238E27FC236}">
                    <a16:creationId xmlns:a16="http://schemas.microsoft.com/office/drawing/2014/main" id="{F6270CDC-7448-254A-9F04-84042709EC1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347</a:t>
                </a:r>
                <a:endParaRPr lang="en-US" altLang="en-US" sz="1800" dirty="0"/>
              </a:p>
            </p:txBody>
          </p:sp>
          <p:sp>
            <p:nvSpPr>
              <p:cNvPr id="33804" name="Text Box 21">
                <a:extLst>
                  <a:ext uri="{FF2B5EF4-FFF2-40B4-BE49-F238E27FC236}">
                    <a16:creationId xmlns:a16="http://schemas.microsoft.com/office/drawing/2014/main" id="{FF73B7F7-CD4D-7246-A854-67EAE0A8D1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321</a:t>
                </a:r>
                <a:endParaRPr lang="en-US" altLang="en-US" sz="1800" dirty="0"/>
              </a:p>
            </p:txBody>
          </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AC9380C0-6AF4-EA48-BE62-13CA42BBFA5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AB5EA69-AECB-704F-99D8-EA0A16D70021}" type="slidenum">
              <a:rPr lang="en-US" altLang="en-US" sz="1400"/>
              <a:pPr>
                <a:spcBef>
                  <a:spcPct val="0"/>
                </a:spcBef>
                <a:buFontTx/>
                <a:buNone/>
              </a:pPr>
              <a:t>17</a:t>
            </a:fld>
            <a:endParaRPr lang="en-US" altLang="en-US" sz="1400" dirty="0"/>
          </a:p>
        </p:txBody>
      </p:sp>
      <p:grpSp>
        <p:nvGrpSpPr>
          <p:cNvPr id="35843" name="Group 2">
            <a:extLst>
              <a:ext uri="{FF2B5EF4-FFF2-40B4-BE49-F238E27FC236}">
                <a16:creationId xmlns:a16="http://schemas.microsoft.com/office/drawing/2014/main" id="{5BFB4C28-C122-1440-A546-941F9442EE64}"/>
              </a:ext>
            </a:extLst>
          </p:cNvPr>
          <p:cNvGrpSpPr>
            <a:grpSpLocks/>
          </p:cNvGrpSpPr>
          <p:nvPr/>
        </p:nvGrpSpPr>
        <p:grpSpPr bwMode="auto">
          <a:xfrm>
            <a:off x="463550" y="446088"/>
            <a:ext cx="8229600" cy="5719762"/>
            <a:chOff x="292" y="281"/>
            <a:chExt cx="5184" cy="3603"/>
          </a:xfrm>
        </p:grpSpPr>
        <p:sp>
          <p:nvSpPr>
            <p:cNvPr id="35844" name="Text Box 3">
              <a:extLst>
                <a:ext uri="{FF2B5EF4-FFF2-40B4-BE49-F238E27FC236}">
                  <a16:creationId xmlns:a16="http://schemas.microsoft.com/office/drawing/2014/main" id="{B566FE0C-F9B4-D646-B8F6-2C3BE3B60970}"/>
                </a:ext>
              </a:extLst>
            </p:cNvPr>
            <p:cNvSpPr txBox="1">
              <a:spLocks noChangeArrowheads="1"/>
            </p:cNvSpPr>
            <p:nvPr/>
          </p:nvSpPr>
          <p:spPr bwMode="auto">
            <a:xfrm>
              <a:off x="519" y="970"/>
              <a:ext cx="4637"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tension that a whole muscle produces depends on the number of motor units that contract in unison.</a:t>
              </a:r>
            </a:p>
            <a:p>
              <a:pPr eaLnBrk="1" hangingPunct="1">
                <a:lnSpc>
                  <a:spcPct val="85000"/>
                </a:lnSpc>
                <a:spcBef>
                  <a:spcPct val="0"/>
                </a:spcBef>
                <a:spcAft>
                  <a:spcPct val="50000"/>
                </a:spcAft>
                <a:buSzPct val="80000"/>
              </a:pPr>
              <a:r>
                <a:rPr lang="en-US" altLang="en-US" sz="1800" dirty="0"/>
                <a:t>The amount of tension that can be generated by a whole muscle is also determined by the length-tension relationship in the sarcomeres and the availability of oxygen and nutrients.</a:t>
              </a:r>
            </a:p>
          </p:txBody>
        </p:sp>
        <p:sp>
          <p:nvSpPr>
            <p:cNvPr id="35845" name="Rectangle 4">
              <a:extLst>
                <a:ext uri="{FF2B5EF4-FFF2-40B4-BE49-F238E27FC236}">
                  <a16:creationId xmlns:a16="http://schemas.microsoft.com/office/drawing/2014/main" id="{AB328389-7609-8544-B781-568E93F0B7D9}"/>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Control of Muscle Tension </a:t>
              </a:r>
              <a:r>
                <a:rPr lang="en-US" altLang="en-US" sz="2200" dirty="0">
                  <a:solidFill>
                    <a:srgbClr val="333333"/>
                  </a:solidFill>
                </a:rPr>
                <a:t>(continued)</a:t>
              </a:r>
              <a:endParaRPr lang="en-US" altLang="en-US" sz="2800" dirty="0">
                <a:solidFill>
                  <a:schemeClr val="tx2"/>
                </a:solidFill>
              </a:endParaRPr>
            </a:p>
          </p:txBody>
        </p:sp>
        <p:grpSp>
          <p:nvGrpSpPr>
            <p:cNvPr id="35846" name="Group 5">
              <a:extLst>
                <a:ext uri="{FF2B5EF4-FFF2-40B4-BE49-F238E27FC236}">
                  <a16:creationId xmlns:a16="http://schemas.microsoft.com/office/drawing/2014/main" id="{E1A09E71-E3E6-CB48-9ADB-D22E652B23C0}"/>
                </a:ext>
              </a:extLst>
            </p:cNvPr>
            <p:cNvGrpSpPr>
              <a:grpSpLocks/>
            </p:cNvGrpSpPr>
            <p:nvPr/>
          </p:nvGrpSpPr>
          <p:grpSpPr bwMode="auto">
            <a:xfrm>
              <a:off x="582" y="3671"/>
              <a:ext cx="1990" cy="213"/>
              <a:chOff x="582" y="3671"/>
              <a:chExt cx="1990" cy="213"/>
            </a:xfrm>
          </p:grpSpPr>
          <p:sp>
            <p:nvSpPr>
              <p:cNvPr id="35847" name="Rectangle 6">
                <a:extLst>
                  <a:ext uri="{FF2B5EF4-FFF2-40B4-BE49-F238E27FC236}">
                    <a16:creationId xmlns:a16="http://schemas.microsoft.com/office/drawing/2014/main" id="{8FA99248-3AD6-6444-8BB8-3BABAEB3784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48" name="Rectangle 7">
                <a:extLst>
                  <a:ext uri="{FF2B5EF4-FFF2-40B4-BE49-F238E27FC236}">
                    <a16:creationId xmlns:a16="http://schemas.microsoft.com/office/drawing/2014/main" id="{6790F7D2-C911-2242-8D88-1C840DE841F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49" name="Rectangle 8">
                <a:extLst>
                  <a:ext uri="{FF2B5EF4-FFF2-40B4-BE49-F238E27FC236}">
                    <a16:creationId xmlns:a16="http://schemas.microsoft.com/office/drawing/2014/main" id="{B543B075-B516-E64E-99FD-7D8C3389BD7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0" name="Text Box 9">
                <a:extLst>
                  <a:ext uri="{FF2B5EF4-FFF2-40B4-BE49-F238E27FC236}">
                    <a16:creationId xmlns:a16="http://schemas.microsoft.com/office/drawing/2014/main" id="{2D7456C9-82E4-1A48-9EE1-86239098C85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311</a:t>
                </a:r>
                <a:endParaRPr lang="en-US" altLang="en-US" sz="1800" dirty="0"/>
              </a:p>
            </p:txBody>
          </p:sp>
          <p:sp>
            <p:nvSpPr>
              <p:cNvPr id="35851" name="Text Box 10">
                <a:extLst>
                  <a:ext uri="{FF2B5EF4-FFF2-40B4-BE49-F238E27FC236}">
                    <a16:creationId xmlns:a16="http://schemas.microsoft.com/office/drawing/2014/main" id="{E191AB62-BD90-FB49-BAEC-D8458CE8F02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347</a:t>
                </a:r>
                <a:endParaRPr lang="en-US" altLang="en-US" sz="1800" dirty="0"/>
              </a:p>
            </p:txBody>
          </p:sp>
          <p:sp>
            <p:nvSpPr>
              <p:cNvPr id="35852" name="Text Box 11">
                <a:extLst>
                  <a:ext uri="{FF2B5EF4-FFF2-40B4-BE49-F238E27FC236}">
                    <a16:creationId xmlns:a16="http://schemas.microsoft.com/office/drawing/2014/main" id="{BB8D8F43-43D5-BD4D-8760-13CD253C0AF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321</a:t>
                </a:r>
                <a:endParaRPr lang="en-US" altLang="en-US" sz="1800" dirty="0"/>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2DD07A95-B1A6-7D4E-B1D9-F41989DB41F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17B57D-E45A-F94C-B308-6DBD9D64BBBF}" type="slidenum">
              <a:rPr lang="en-US" altLang="en-US" sz="1400"/>
              <a:pPr>
                <a:spcBef>
                  <a:spcPct val="0"/>
                </a:spcBef>
                <a:buFontTx/>
                <a:buNone/>
              </a:pPr>
              <a:t>18</a:t>
            </a:fld>
            <a:endParaRPr lang="en-US" altLang="en-US" sz="1400" dirty="0"/>
          </a:p>
        </p:txBody>
      </p:sp>
      <p:grpSp>
        <p:nvGrpSpPr>
          <p:cNvPr id="37891" name="Group 48">
            <a:extLst>
              <a:ext uri="{FF2B5EF4-FFF2-40B4-BE49-F238E27FC236}">
                <a16:creationId xmlns:a16="http://schemas.microsoft.com/office/drawing/2014/main" id="{380BA758-135C-944C-B9B2-70A118CDB7D6}"/>
              </a:ext>
            </a:extLst>
          </p:cNvPr>
          <p:cNvGrpSpPr>
            <a:grpSpLocks/>
          </p:cNvGrpSpPr>
          <p:nvPr/>
        </p:nvGrpSpPr>
        <p:grpSpPr bwMode="auto">
          <a:xfrm>
            <a:off x="463550" y="446088"/>
            <a:ext cx="8229600" cy="5719762"/>
            <a:chOff x="292" y="281"/>
            <a:chExt cx="5184" cy="3603"/>
          </a:xfrm>
        </p:grpSpPr>
        <p:sp>
          <p:nvSpPr>
            <p:cNvPr id="37892" name="Rectangle 5">
              <a:extLst>
                <a:ext uri="{FF2B5EF4-FFF2-40B4-BE49-F238E27FC236}">
                  <a16:creationId xmlns:a16="http://schemas.microsoft.com/office/drawing/2014/main" id="{15583F95-FAB7-D547-93DB-30DB3BBE2729}"/>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Myograms</a:t>
              </a:r>
              <a:endParaRPr lang="en-US" altLang="en-US" sz="2800" dirty="0">
                <a:solidFill>
                  <a:schemeClr val="tx2"/>
                </a:solidFill>
              </a:endParaRPr>
            </a:p>
          </p:txBody>
        </p:sp>
        <p:sp>
          <p:nvSpPr>
            <p:cNvPr id="37893" name="Text Box 4">
              <a:extLst>
                <a:ext uri="{FF2B5EF4-FFF2-40B4-BE49-F238E27FC236}">
                  <a16:creationId xmlns:a16="http://schemas.microsoft.com/office/drawing/2014/main" id="{6346EA4F-3D93-8B4D-89CB-5FEFF37D25C8}"/>
                </a:ext>
              </a:extLst>
            </p:cNvPr>
            <p:cNvSpPr txBox="1">
              <a:spLocks noChangeArrowheads="1"/>
            </p:cNvSpPr>
            <p:nvPr/>
          </p:nvSpPr>
          <p:spPr bwMode="auto">
            <a:xfrm>
              <a:off x="519" y="970"/>
              <a:ext cx="472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physical record of the tension generated in a muscle contraction is known as a myogram.</a:t>
              </a:r>
            </a:p>
            <a:p>
              <a:pPr eaLnBrk="1" hangingPunct="1">
                <a:lnSpc>
                  <a:spcPct val="85000"/>
                </a:lnSpc>
                <a:spcBef>
                  <a:spcPct val="0"/>
                </a:spcBef>
                <a:spcAft>
                  <a:spcPts val="900"/>
                </a:spcAft>
                <a:buSzPct val="80000"/>
              </a:pPr>
              <a:r>
                <a:rPr lang="en-US" altLang="en-US" sz="1800" dirty="0"/>
                <a:t>A myogram has three distinct phases: 1) latent period, 2) contraction, and 3) relaxation.</a:t>
              </a:r>
            </a:p>
            <a:p>
              <a:pPr eaLnBrk="1" hangingPunct="1">
                <a:lnSpc>
                  <a:spcPct val="85000"/>
                </a:lnSpc>
                <a:spcBef>
                  <a:spcPct val="0"/>
                </a:spcBef>
                <a:spcAft>
                  <a:spcPct val="50000"/>
                </a:spcAft>
                <a:buSzPct val="80000"/>
              </a:pPr>
              <a:r>
                <a:rPr lang="en-US" altLang="en-US" sz="1800" dirty="0"/>
                <a:t>The three phases correspond to the physiological events in the mus-cle contraction and relaxation process.</a:t>
              </a:r>
            </a:p>
          </p:txBody>
        </p:sp>
        <p:grpSp>
          <p:nvGrpSpPr>
            <p:cNvPr id="37894" name="Group 47">
              <a:extLst>
                <a:ext uri="{FF2B5EF4-FFF2-40B4-BE49-F238E27FC236}">
                  <a16:creationId xmlns:a16="http://schemas.microsoft.com/office/drawing/2014/main" id="{6C3E29FD-820C-8443-876C-A6721C63DC28}"/>
                </a:ext>
              </a:extLst>
            </p:cNvPr>
            <p:cNvGrpSpPr>
              <a:grpSpLocks/>
            </p:cNvGrpSpPr>
            <p:nvPr/>
          </p:nvGrpSpPr>
          <p:grpSpPr bwMode="auto">
            <a:xfrm>
              <a:off x="582" y="3671"/>
              <a:ext cx="4601" cy="213"/>
              <a:chOff x="582" y="3671"/>
              <a:chExt cx="4601" cy="213"/>
            </a:xfrm>
          </p:grpSpPr>
          <p:grpSp>
            <p:nvGrpSpPr>
              <p:cNvPr id="37895" name="Group 34">
                <a:extLst>
                  <a:ext uri="{FF2B5EF4-FFF2-40B4-BE49-F238E27FC236}">
                    <a16:creationId xmlns:a16="http://schemas.microsoft.com/office/drawing/2014/main" id="{6CEA93D5-7F7C-1D4C-8BAC-6504149A1C4F}"/>
                  </a:ext>
                </a:extLst>
              </p:cNvPr>
              <p:cNvGrpSpPr>
                <a:grpSpLocks/>
              </p:cNvGrpSpPr>
              <p:nvPr/>
            </p:nvGrpSpPr>
            <p:grpSpPr bwMode="auto">
              <a:xfrm>
                <a:off x="582" y="3671"/>
                <a:ext cx="1990" cy="213"/>
                <a:chOff x="582" y="3671"/>
                <a:chExt cx="1990" cy="213"/>
              </a:xfrm>
            </p:grpSpPr>
            <p:sp>
              <p:nvSpPr>
                <p:cNvPr id="37906" name="Rectangle 24">
                  <a:extLst>
                    <a:ext uri="{FF2B5EF4-FFF2-40B4-BE49-F238E27FC236}">
                      <a16:creationId xmlns:a16="http://schemas.microsoft.com/office/drawing/2014/main" id="{6ADED22B-F545-9C4D-93F2-9EAB40C09C3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7" name="Rectangle 25">
                  <a:extLst>
                    <a:ext uri="{FF2B5EF4-FFF2-40B4-BE49-F238E27FC236}">
                      <a16:creationId xmlns:a16="http://schemas.microsoft.com/office/drawing/2014/main" id="{31E6728D-6408-3847-9508-77C253FB6D8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8" name="Rectangle 26">
                  <a:extLst>
                    <a:ext uri="{FF2B5EF4-FFF2-40B4-BE49-F238E27FC236}">
                      <a16:creationId xmlns:a16="http://schemas.microsoft.com/office/drawing/2014/main" id="{4B8F7233-0D2A-B04F-B99D-201250D44BC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9" name="Text Box 27">
                  <a:extLst>
                    <a:ext uri="{FF2B5EF4-FFF2-40B4-BE49-F238E27FC236}">
                      <a16:creationId xmlns:a16="http://schemas.microsoft.com/office/drawing/2014/main" id="{9A328D33-5C5F-E442-86F5-7C5909A60C8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312</a:t>
                  </a:r>
                  <a:endParaRPr lang="en-US" altLang="en-US" sz="1800" dirty="0"/>
                </a:p>
              </p:txBody>
            </p:sp>
            <p:sp>
              <p:nvSpPr>
                <p:cNvPr id="37910" name="Text Box 28">
                  <a:extLst>
                    <a:ext uri="{FF2B5EF4-FFF2-40B4-BE49-F238E27FC236}">
                      <a16:creationId xmlns:a16="http://schemas.microsoft.com/office/drawing/2014/main" id="{50B40F8B-8899-C744-8F62-BD5F821B254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348</a:t>
                  </a:r>
                  <a:endParaRPr lang="en-US" altLang="en-US" sz="1800" dirty="0"/>
                </a:p>
              </p:txBody>
            </p:sp>
            <p:sp>
              <p:nvSpPr>
                <p:cNvPr id="37911" name="Text Box 29">
                  <a:extLst>
                    <a:ext uri="{FF2B5EF4-FFF2-40B4-BE49-F238E27FC236}">
                      <a16:creationId xmlns:a16="http://schemas.microsoft.com/office/drawing/2014/main" id="{8B8C8C7A-3610-BF42-9F72-6C6C0393D75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321</a:t>
                  </a:r>
                  <a:endParaRPr lang="en-US" altLang="en-US" sz="1800" dirty="0"/>
                </a:p>
              </p:txBody>
            </p:sp>
          </p:grpSp>
          <p:grpSp>
            <p:nvGrpSpPr>
              <p:cNvPr id="37896" name="Group 37">
                <a:extLst>
                  <a:ext uri="{FF2B5EF4-FFF2-40B4-BE49-F238E27FC236}">
                    <a16:creationId xmlns:a16="http://schemas.microsoft.com/office/drawing/2014/main" id="{99EB5870-4352-8C42-A5D0-5031A27F130A}"/>
                  </a:ext>
                </a:extLst>
              </p:cNvPr>
              <p:cNvGrpSpPr>
                <a:grpSpLocks/>
              </p:cNvGrpSpPr>
              <p:nvPr/>
            </p:nvGrpSpPr>
            <p:grpSpPr bwMode="auto">
              <a:xfrm>
                <a:off x="2846" y="3671"/>
                <a:ext cx="2337" cy="213"/>
                <a:chOff x="2846" y="3671"/>
                <a:chExt cx="2337" cy="213"/>
              </a:xfrm>
            </p:grpSpPr>
            <p:grpSp>
              <p:nvGrpSpPr>
                <p:cNvPr id="37897" name="Group 38">
                  <a:extLst>
                    <a:ext uri="{FF2B5EF4-FFF2-40B4-BE49-F238E27FC236}">
                      <a16:creationId xmlns:a16="http://schemas.microsoft.com/office/drawing/2014/main" id="{687DC9F5-E252-554C-ACB0-BEB963BC39A8}"/>
                    </a:ext>
                  </a:extLst>
                </p:cNvPr>
                <p:cNvGrpSpPr>
                  <a:grpSpLocks/>
                </p:cNvGrpSpPr>
                <p:nvPr/>
              </p:nvGrpSpPr>
              <p:grpSpPr bwMode="auto">
                <a:xfrm>
                  <a:off x="2846" y="3671"/>
                  <a:ext cx="731" cy="213"/>
                  <a:chOff x="2846" y="3671"/>
                  <a:chExt cx="731" cy="213"/>
                </a:xfrm>
              </p:grpSpPr>
              <p:sp>
                <p:nvSpPr>
                  <p:cNvPr id="37904" name="Rectangle 39">
                    <a:extLst>
                      <a:ext uri="{FF2B5EF4-FFF2-40B4-BE49-F238E27FC236}">
                        <a16:creationId xmlns:a16="http://schemas.microsoft.com/office/drawing/2014/main" id="{ACB9CDAB-FECA-094B-8FE2-2305263A9CF5}"/>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5" name="Text Box 40">
                    <a:extLst>
                      <a:ext uri="{FF2B5EF4-FFF2-40B4-BE49-F238E27FC236}">
                        <a16:creationId xmlns:a16="http://schemas.microsoft.com/office/drawing/2014/main" id="{DBE2A500-A95B-E647-AE8D-0C1C75D39BF4}"/>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10.13</a:t>
                    </a:r>
                  </a:p>
                </p:txBody>
              </p:sp>
            </p:grpSp>
            <p:grpSp>
              <p:nvGrpSpPr>
                <p:cNvPr id="37898" name="Group 41">
                  <a:extLst>
                    <a:ext uri="{FF2B5EF4-FFF2-40B4-BE49-F238E27FC236}">
                      <a16:creationId xmlns:a16="http://schemas.microsoft.com/office/drawing/2014/main" id="{AF4D193E-528C-1E44-9E9D-0E91780BB00E}"/>
                    </a:ext>
                  </a:extLst>
                </p:cNvPr>
                <p:cNvGrpSpPr>
                  <a:grpSpLocks/>
                </p:cNvGrpSpPr>
                <p:nvPr/>
              </p:nvGrpSpPr>
              <p:grpSpPr bwMode="auto">
                <a:xfrm>
                  <a:off x="3649" y="3671"/>
                  <a:ext cx="731" cy="213"/>
                  <a:chOff x="3649" y="3671"/>
                  <a:chExt cx="731" cy="213"/>
                </a:xfrm>
              </p:grpSpPr>
              <p:sp>
                <p:nvSpPr>
                  <p:cNvPr id="37902" name="Rectangle 42">
                    <a:extLst>
                      <a:ext uri="{FF2B5EF4-FFF2-40B4-BE49-F238E27FC236}">
                        <a16:creationId xmlns:a16="http://schemas.microsoft.com/office/drawing/2014/main" id="{4375FBBC-BBD1-9C46-87F4-DC6A1299D5F6}"/>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3" name="Text Box 43">
                    <a:extLst>
                      <a:ext uri="{FF2B5EF4-FFF2-40B4-BE49-F238E27FC236}">
                        <a16:creationId xmlns:a16="http://schemas.microsoft.com/office/drawing/2014/main" id="{5A4F8FB1-3C05-8547-9F84-AB7C91F36146}"/>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10.13</a:t>
                    </a:r>
                  </a:p>
                </p:txBody>
              </p:sp>
            </p:grpSp>
            <p:grpSp>
              <p:nvGrpSpPr>
                <p:cNvPr id="37899" name="Group 44">
                  <a:extLst>
                    <a:ext uri="{FF2B5EF4-FFF2-40B4-BE49-F238E27FC236}">
                      <a16:creationId xmlns:a16="http://schemas.microsoft.com/office/drawing/2014/main" id="{AE8F468C-F7D4-C846-867F-B42B63992BFA}"/>
                    </a:ext>
                  </a:extLst>
                </p:cNvPr>
                <p:cNvGrpSpPr>
                  <a:grpSpLocks/>
                </p:cNvGrpSpPr>
                <p:nvPr/>
              </p:nvGrpSpPr>
              <p:grpSpPr bwMode="auto">
                <a:xfrm>
                  <a:off x="4452" y="3671"/>
                  <a:ext cx="731" cy="213"/>
                  <a:chOff x="4452" y="3671"/>
                  <a:chExt cx="731" cy="213"/>
                </a:xfrm>
              </p:grpSpPr>
              <p:sp>
                <p:nvSpPr>
                  <p:cNvPr id="37900" name="Rectangle 45">
                    <a:extLst>
                      <a:ext uri="{FF2B5EF4-FFF2-40B4-BE49-F238E27FC236}">
                        <a16:creationId xmlns:a16="http://schemas.microsoft.com/office/drawing/2014/main" id="{435B431F-B784-D74F-AF56-3E94AC5100AB}"/>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1" name="Text Box 46">
                    <a:extLst>
                      <a:ext uri="{FF2B5EF4-FFF2-40B4-BE49-F238E27FC236}">
                        <a16:creationId xmlns:a16="http://schemas.microsoft.com/office/drawing/2014/main" id="{B9591FFD-CEC7-8942-A6FF-4A5F88624F10}"/>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10.14</a:t>
                    </a:r>
                  </a:p>
                </p:txBody>
              </p:sp>
            </p:grpSp>
          </p:gr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771F8C18-D165-B04F-BD6C-8695E7C7D23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33C4653-3A45-E448-A86B-110B14522D84}" type="slidenum">
              <a:rPr lang="en-US" altLang="en-US" sz="1400"/>
              <a:pPr>
                <a:spcBef>
                  <a:spcPct val="0"/>
                </a:spcBef>
                <a:buFontTx/>
                <a:buNone/>
              </a:pPr>
              <a:t>19</a:t>
            </a:fld>
            <a:endParaRPr lang="en-US" altLang="en-US" sz="1400" dirty="0"/>
          </a:p>
        </p:txBody>
      </p:sp>
      <p:sp>
        <p:nvSpPr>
          <p:cNvPr id="39939" name="Rectangle 3">
            <a:extLst>
              <a:ext uri="{FF2B5EF4-FFF2-40B4-BE49-F238E27FC236}">
                <a16:creationId xmlns:a16="http://schemas.microsoft.com/office/drawing/2014/main" id="{2061DC0B-B85C-E445-96E1-CA8560B006E8}"/>
              </a:ext>
            </a:extLst>
          </p:cNvPr>
          <p:cNvSpPr>
            <a:spLocks noChangeArrowheads="1"/>
          </p:cNvSpPr>
          <p:nvPr/>
        </p:nvSpPr>
        <p:spPr bwMode="auto">
          <a:xfrm>
            <a:off x="463550"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Latent Period, Contraction, and Relaxation</a:t>
            </a:r>
            <a:endParaRPr lang="en-US" altLang="en-US" sz="2800" dirty="0">
              <a:solidFill>
                <a:schemeClr val="tx2"/>
              </a:solidFill>
            </a:endParaRPr>
          </a:p>
        </p:txBody>
      </p:sp>
      <p:pic>
        <p:nvPicPr>
          <p:cNvPr id="39940" name="Picture 5" descr="Myogram - contractions 01">
            <a:extLst>
              <a:ext uri="{FF2B5EF4-FFF2-40B4-BE49-F238E27FC236}">
                <a16:creationId xmlns:a16="http://schemas.microsoft.com/office/drawing/2014/main" id="{E26EA5F7-2ABD-1943-8A10-E67DF40F5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6363" y="2268538"/>
            <a:ext cx="6370637" cy="246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6">
            <a:extLst>
              <a:ext uri="{FF2B5EF4-FFF2-40B4-BE49-F238E27FC236}">
                <a16:creationId xmlns:a16="http://schemas.microsoft.com/office/drawing/2014/main" id="{6193B8BC-FCCA-EA42-95CC-24BD339B5257}"/>
              </a:ext>
            </a:extLst>
          </p:cNvPr>
          <p:cNvSpPr txBox="1">
            <a:spLocks noChangeArrowheads="1"/>
          </p:cNvSpPr>
          <p:nvPr/>
        </p:nvSpPr>
        <p:spPr bwMode="auto">
          <a:xfrm>
            <a:off x="6163945" y="4648200"/>
            <a:ext cx="162576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https://www.pef.uni-lj.si</a:t>
            </a:r>
            <a:endParaRPr lang="en-US" altLang="en-US" sz="1800" dirty="0"/>
          </a:p>
        </p:txBody>
      </p:sp>
      <p:sp>
        <p:nvSpPr>
          <p:cNvPr id="39942" name="Rectangle 9">
            <a:extLst>
              <a:ext uri="{FF2B5EF4-FFF2-40B4-BE49-F238E27FC236}">
                <a16:creationId xmlns:a16="http://schemas.microsoft.com/office/drawing/2014/main" id="{9189C4C9-B8A9-3143-B0E9-14831D71B413}"/>
              </a:ext>
            </a:extLst>
          </p:cNvPr>
          <p:cNvSpPr>
            <a:spLocks noChangeArrowheads="1"/>
          </p:cNvSpPr>
          <p:nvPr/>
        </p:nvSpPr>
        <p:spPr bwMode="auto">
          <a:xfrm>
            <a:off x="896938" y="2165350"/>
            <a:ext cx="2895600" cy="2501900"/>
          </a:xfrm>
          <a:prstGeom prst="rect">
            <a:avLst/>
          </a:prstGeom>
          <a:noFill/>
          <a:ln w="31750">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1E678950-FAE5-4447-9771-483280F2FD6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3436D01-A6CC-D240-8DB0-A34B8698C594}" type="slidenum">
              <a:rPr lang="en-US" altLang="en-US" sz="1400"/>
              <a:pPr>
                <a:spcBef>
                  <a:spcPct val="0"/>
                </a:spcBef>
                <a:buFontTx/>
                <a:buNone/>
              </a:pPr>
              <a:t>20</a:t>
            </a:fld>
            <a:endParaRPr lang="en-US" altLang="en-US" sz="1400" dirty="0"/>
          </a:p>
        </p:txBody>
      </p:sp>
      <p:grpSp>
        <p:nvGrpSpPr>
          <p:cNvPr id="41987" name="Group 1044">
            <a:extLst>
              <a:ext uri="{FF2B5EF4-FFF2-40B4-BE49-F238E27FC236}">
                <a16:creationId xmlns:a16="http://schemas.microsoft.com/office/drawing/2014/main" id="{4ABC298A-14E8-0E4E-8495-55E7D5C5DEA5}"/>
              </a:ext>
            </a:extLst>
          </p:cNvPr>
          <p:cNvGrpSpPr>
            <a:grpSpLocks/>
          </p:cNvGrpSpPr>
          <p:nvPr/>
        </p:nvGrpSpPr>
        <p:grpSpPr bwMode="auto">
          <a:xfrm>
            <a:off x="463550" y="446088"/>
            <a:ext cx="8229600" cy="3727450"/>
            <a:chOff x="292" y="281"/>
            <a:chExt cx="5184" cy="2348"/>
          </a:xfrm>
        </p:grpSpPr>
        <p:sp>
          <p:nvSpPr>
            <p:cNvPr id="41988" name="Rectangle 1027">
              <a:extLst>
                <a:ext uri="{FF2B5EF4-FFF2-40B4-BE49-F238E27FC236}">
                  <a16:creationId xmlns:a16="http://schemas.microsoft.com/office/drawing/2014/main" id="{37B55155-98D6-694A-B7BD-F4B684F6E5D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Electromyography</a:t>
              </a:r>
              <a:endParaRPr lang="en-US" altLang="en-US" sz="2800" dirty="0">
                <a:solidFill>
                  <a:schemeClr val="tx2"/>
                </a:solidFill>
              </a:endParaRPr>
            </a:p>
          </p:txBody>
        </p:sp>
        <p:grpSp>
          <p:nvGrpSpPr>
            <p:cNvPr id="41989" name="Group 1043">
              <a:extLst>
                <a:ext uri="{FF2B5EF4-FFF2-40B4-BE49-F238E27FC236}">
                  <a16:creationId xmlns:a16="http://schemas.microsoft.com/office/drawing/2014/main" id="{F19FAAF5-C8AE-CA4E-8383-542811748236}"/>
                </a:ext>
              </a:extLst>
            </p:cNvPr>
            <p:cNvGrpSpPr>
              <a:grpSpLocks/>
            </p:cNvGrpSpPr>
            <p:nvPr/>
          </p:nvGrpSpPr>
          <p:grpSpPr bwMode="auto">
            <a:xfrm>
              <a:off x="1772" y="1007"/>
              <a:ext cx="2304" cy="1622"/>
              <a:chOff x="1772" y="1007"/>
              <a:chExt cx="2304" cy="1622"/>
            </a:xfrm>
          </p:grpSpPr>
          <p:pic>
            <p:nvPicPr>
              <p:cNvPr id="41990" name="Picture 1036" descr="lab_img">
                <a:extLst>
                  <a:ext uri="{FF2B5EF4-FFF2-40B4-BE49-F238E27FC236}">
                    <a16:creationId xmlns:a16="http://schemas.microsoft.com/office/drawing/2014/main" id="{E8F787FD-F498-E441-AB28-17986B626F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 y="1007"/>
                <a:ext cx="2228" cy="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 Box 1037">
                <a:extLst>
                  <a:ext uri="{FF2B5EF4-FFF2-40B4-BE49-F238E27FC236}">
                    <a16:creationId xmlns:a16="http://schemas.microsoft.com/office/drawing/2014/main" id="{1DB9394D-52CB-9C4A-A352-C48FFEE9D706}"/>
                  </a:ext>
                </a:extLst>
              </p:cNvPr>
              <p:cNvSpPr txBox="1">
                <a:spLocks noChangeArrowheads="1"/>
              </p:cNvSpPr>
              <p:nvPr/>
            </p:nvSpPr>
            <p:spPr bwMode="auto">
              <a:xfrm>
                <a:off x="2831" y="2464"/>
                <a:ext cx="124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https://www.naderneuro.com</a:t>
                </a:r>
              </a:p>
            </p:txBody>
          </p:sp>
        </p:grpSp>
      </p:grpSp>
      <p:sp>
        <p:nvSpPr>
          <p:cNvPr id="2" name="TextBox 1">
            <a:extLst>
              <a:ext uri="{FF2B5EF4-FFF2-40B4-BE49-F238E27FC236}">
                <a16:creationId xmlns:a16="http://schemas.microsoft.com/office/drawing/2014/main" id="{A982D1B5-CA9E-5B49-9310-083B1B1696DF}"/>
              </a:ext>
            </a:extLst>
          </p:cNvPr>
          <p:cNvSpPr txBox="1"/>
          <p:nvPr/>
        </p:nvSpPr>
        <p:spPr>
          <a:xfrm>
            <a:off x="2171253" y="4288652"/>
            <a:ext cx="4818827" cy="1066959"/>
          </a:xfrm>
          <a:prstGeom prst="rect">
            <a:avLst/>
          </a:prstGeom>
          <a:noFill/>
        </p:spPr>
        <p:txBody>
          <a:bodyPr wrap="square" rtlCol="0">
            <a:spAutoFit/>
          </a:bodyPr>
          <a:lstStyle/>
          <a:p>
            <a:pPr algn="ctr">
              <a:lnSpc>
                <a:spcPts val="1860"/>
              </a:lnSpc>
            </a:pPr>
            <a:r>
              <a:rPr lang="en-US" dirty="0">
                <a:solidFill>
                  <a:srgbClr val="011893"/>
                </a:solidFill>
              </a:rPr>
              <a:t>Electromyography is the recording of the electrical activity of muscle tissue using electrodes attached to the skin or inserted into the muscle.</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C0E79540-9E45-3748-B2DE-650672FA6A0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8D14C58-EA67-1A40-83C2-77088EA937DD}" type="slidenum">
              <a:rPr lang="en-US" altLang="en-US" sz="1400"/>
              <a:pPr>
                <a:spcBef>
                  <a:spcPct val="0"/>
                </a:spcBef>
                <a:buFontTx/>
                <a:buNone/>
              </a:pPr>
              <a:t>21</a:t>
            </a:fld>
            <a:endParaRPr lang="en-US" altLang="en-US" sz="1400" dirty="0"/>
          </a:p>
        </p:txBody>
      </p:sp>
      <p:grpSp>
        <p:nvGrpSpPr>
          <p:cNvPr id="44035" name="Group 1048">
            <a:extLst>
              <a:ext uri="{FF2B5EF4-FFF2-40B4-BE49-F238E27FC236}">
                <a16:creationId xmlns:a16="http://schemas.microsoft.com/office/drawing/2014/main" id="{E85D80D4-1AF5-934B-8683-FE22511A1B94}"/>
              </a:ext>
            </a:extLst>
          </p:cNvPr>
          <p:cNvGrpSpPr>
            <a:grpSpLocks/>
          </p:cNvGrpSpPr>
          <p:nvPr/>
        </p:nvGrpSpPr>
        <p:grpSpPr bwMode="auto">
          <a:xfrm>
            <a:off x="463550" y="446088"/>
            <a:ext cx="8229600" cy="4291012"/>
            <a:chOff x="292" y="281"/>
            <a:chExt cx="5184" cy="2703"/>
          </a:xfrm>
        </p:grpSpPr>
        <p:sp>
          <p:nvSpPr>
            <p:cNvPr id="44036" name="Rectangle 1027">
              <a:extLst>
                <a:ext uri="{FF2B5EF4-FFF2-40B4-BE49-F238E27FC236}">
                  <a16:creationId xmlns:a16="http://schemas.microsoft.com/office/drawing/2014/main" id="{54AA52DF-EA09-C849-AD7C-1000D12D5042}"/>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Twitch Contraction</a:t>
              </a:r>
              <a:endParaRPr lang="en-US" altLang="en-US" sz="2800" dirty="0">
                <a:solidFill>
                  <a:schemeClr val="tx2"/>
                </a:solidFill>
              </a:endParaRPr>
            </a:p>
          </p:txBody>
        </p:sp>
        <p:grpSp>
          <p:nvGrpSpPr>
            <p:cNvPr id="44037" name="Group 1046">
              <a:extLst>
                <a:ext uri="{FF2B5EF4-FFF2-40B4-BE49-F238E27FC236}">
                  <a16:creationId xmlns:a16="http://schemas.microsoft.com/office/drawing/2014/main" id="{6C991E9A-3EE7-4646-9042-AD1C7D794262}"/>
                </a:ext>
              </a:extLst>
            </p:cNvPr>
            <p:cNvGrpSpPr>
              <a:grpSpLocks/>
            </p:cNvGrpSpPr>
            <p:nvPr/>
          </p:nvGrpSpPr>
          <p:grpSpPr bwMode="auto">
            <a:xfrm>
              <a:off x="867" y="1064"/>
              <a:ext cx="4013" cy="1920"/>
              <a:chOff x="867" y="1064"/>
              <a:chExt cx="4013" cy="1920"/>
            </a:xfrm>
          </p:grpSpPr>
          <p:pic>
            <p:nvPicPr>
              <p:cNvPr id="44038" name="Picture 1038" descr="Myogram - contractions 01">
                <a:extLst>
                  <a:ext uri="{FF2B5EF4-FFF2-40B4-BE49-F238E27FC236}">
                    <a16:creationId xmlns:a16="http://schemas.microsoft.com/office/drawing/2014/main" id="{7291753D-618A-F943-BA7D-08DD70F4F2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 y="1429"/>
                <a:ext cx="4013"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Line 1044">
                <a:extLst>
                  <a:ext uri="{FF2B5EF4-FFF2-40B4-BE49-F238E27FC236}">
                    <a16:creationId xmlns:a16="http://schemas.microsoft.com/office/drawing/2014/main" id="{CFC38494-4479-E34A-B753-9F338492430C}"/>
                  </a:ext>
                </a:extLst>
              </p:cNvPr>
              <p:cNvSpPr>
                <a:spLocks noChangeShapeType="1"/>
              </p:cNvSpPr>
              <p:nvPr/>
            </p:nvSpPr>
            <p:spPr bwMode="auto">
              <a:xfrm>
                <a:off x="1560" y="1064"/>
                <a:ext cx="0" cy="403"/>
              </a:xfrm>
              <a:prstGeom prst="line">
                <a:avLst/>
              </a:prstGeom>
              <a:noFill/>
              <a:ln w="114300">
                <a:solidFill>
                  <a:schemeClr val="tx1">
                    <a:lumMod val="50000"/>
                    <a:lumOff val="50000"/>
                    <a:alpha val="74532"/>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pic>
        <p:nvPicPr>
          <p:cNvPr id="3" name="Picture 5" descr="Myogram - contractions 01">
            <a:extLst>
              <a:ext uri="{FF2B5EF4-FFF2-40B4-BE49-F238E27FC236}">
                <a16:creationId xmlns:a16="http://schemas.microsoft.com/office/drawing/2014/main" id="{0D4C6C51-E0C1-C332-F6E2-A4FB6B013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6363" y="2268538"/>
            <a:ext cx="6370637" cy="246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6">
            <a:extLst>
              <a:ext uri="{FF2B5EF4-FFF2-40B4-BE49-F238E27FC236}">
                <a16:creationId xmlns:a16="http://schemas.microsoft.com/office/drawing/2014/main" id="{7FFE5140-3560-B07D-DE02-BC1CB15E6774}"/>
              </a:ext>
            </a:extLst>
          </p:cNvPr>
          <p:cNvSpPr txBox="1">
            <a:spLocks noChangeArrowheads="1"/>
          </p:cNvSpPr>
          <p:nvPr/>
        </p:nvSpPr>
        <p:spPr bwMode="auto">
          <a:xfrm>
            <a:off x="6163945" y="4648200"/>
            <a:ext cx="162576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https://www.pef.uni-lj.si</a:t>
            </a:r>
            <a:endParaRPr lang="en-US" altLang="en-US" sz="1800"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5E030283-A0D4-5841-BB2F-1CDFCFA1280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B6B4EB-04FA-644C-82ED-091D0004BDC7}" type="slidenum">
              <a:rPr lang="en-US" altLang="en-US" sz="1400"/>
              <a:pPr>
                <a:spcBef>
                  <a:spcPct val="0"/>
                </a:spcBef>
                <a:buFontTx/>
                <a:buNone/>
              </a:pPr>
              <a:t>22</a:t>
            </a:fld>
            <a:endParaRPr lang="en-US" altLang="en-US" sz="1400" dirty="0"/>
          </a:p>
        </p:txBody>
      </p:sp>
      <p:grpSp>
        <p:nvGrpSpPr>
          <p:cNvPr id="46107" name="Group 27">
            <a:extLst>
              <a:ext uri="{FF2B5EF4-FFF2-40B4-BE49-F238E27FC236}">
                <a16:creationId xmlns:a16="http://schemas.microsoft.com/office/drawing/2014/main" id="{B888B5F7-5E7D-6A4C-B125-CA1D5903FEFB}"/>
              </a:ext>
            </a:extLst>
          </p:cNvPr>
          <p:cNvGrpSpPr>
            <a:grpSpLocks/>
          </p:cNvGrpSpPr>
          <p:nvPr/>
        </p:nvGrpSpPr>
        <p:grpSpPr bwMode="auto">
          <a:xfrm>
            <a:off x="463550" y="446088"/>
            <a:ext cx="8229600" cy="5719762"/>
            <a:chOff x="292" y="281"/>
            <a:chExt cx="5184" cy="3603"/>
          </a:xfrm>
        </p:grpSpPr>
        <p:sp>
          <p:nvSpPr>
            <p:cNvPr id="46084" name="Rectangle 5">
              <a:extLst>
                <a:ext uri="{FF2B5EF4-FFF2-40B4-BE49-F238E27FC236}">
                  <a16:creationId xmlns:a16="http://schemas.microsoft.com/office/drawing/2014/main" id="{76BB533F-4C31-DD4E-812F-19AFD31EE4B1}"/>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Twitch Contraction </a:t>
              </a:r>
              <a:r>
                <a:rPr lang="en-US" altLang="en-US" sz="2200" dirty="0">
                  <a:solidFill>
                    <a:srgbClr val="333333"/>
                  </a:solidFill>
                </a:rPr>
                <a:t>(continued)</a:t>
              </a:r>
              <a:endParaRPr lang="en-US" altLang="en-US" sz="2800" dirty="0">
                <a:solidFill>
                  <a:schemeClr val="tx2"/>
                </a:solidFill>
              </a:endParaRPr>
            </a:p>
          </p:txBody>
        </p:sp>
        <p:grpSp>
          <p:nvGrpSpPr>
            <p:cNvPr id="46106" name="Group 26">
              <a:extLst>
                <a:ext uri="{FF2B5EF4-FFF2-40B4-BE49-F238E27FC236}">
                  <a16:creationId xmlns:a16="http://schemas.microsoft.com/office/drawing/2014/main" id="{0E820C3A-4136-9547-9087-087C3541BE20}"/>
                </a:ext>
              </a:extLst>
            </p:cNvPr>
            <p:cNvGrpSpPr>
              <a:grpSpLocks/>
            </p:cNvGrpSpPr>
            <p:nvPr/>
          </p:nvGrpSpPr>
          <p:grpSpPr bwMode="auto">
            <a:xfrm>
              <a:off x="519" y="970"/>
              <a:ext cx="4755" cy="1371"/>
              <a:chOff x="519" y="970"/>
              <a:chExt cx="4755" cy="1371"/>
            </a:xfrm>
          </p:grpSpPr>
          <p:sp>
            <p:nvSpPr>
              <p:cNvPr id="46104" name="Text Box 4">
                <a:extLst>
                  <a:ext uri="{FF2B5EF4-FFF2-40B4-BE49-F238E27FC236}">
                    <a16:creationId xmlns:a16="http://schemas.microsoft.com/office/drawing/2014/main" id="{51BBECCB-7A53-4E43-8A33-BFA3AF1B616C}"/>
                  </a:ext>
                </a:extLst>
              </p:cNvPr>
              <p:cNvSpPr txBox="1">
                <a:spLocks noChangeArrowheads="1"/>
              </p:cNvSpPr>
              <p:nvPr/>
            </p:nvSpPr>
            <p:spPr bwMode="auto">
              <a:xfrm>
                <a:off x="519" y="970"/>
                <a:ext cx="475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muscle twitch is the brief contraction of all of the muscle fibers in a motor unit.</a:t>
                </a:r>
              </a:p>
              <a:p>
                <a:pPr eaLnBrk="1" hangingPunct="1">
                  <a:lnSpc>
                    <a:spcPct val="85000"/>
                  </a:lnSpc>
                  <a:spcBef>
                    <a:spcPct val="0"/>
                  </a:spcBef>
                  <a:spcAft>
                    <a:spcPts val="900"/>
                  </a:spcAft>
                  <a:buSzPct val="80000"/>
                </a:pPr>
                <a:r>
                  <a:rPr lang="en-US" altLang="en-US" sz="1800" dirty="0"/>
                  <a:t>A twitch can be initiated by a spinal motor neuron or direct electrical stimulation of the muscle fiber.</a:t>
                </a:r>
              </a:p>
              <a:p>
                <a:pPr eaLnBrk="1" hangingPunct="1">
                  <a:lnSpc>
                    <a:spcPct val="85000"/>
                  </a:lnSpc>
                  <a:spcBef>
                    <a:spcPct val="0"/>
                  </a:spcBef>
                  <a:spcAft>
                    <a:spcPct val="50000"/>
                  </a:spcAft>
                  <a:buSzPct val="80000"/>
                </a:pPr>
                <a:r>
                  <a:rPr lang="en-US" altLang="en-US" sz="1800" dirty="0"/>
                  <a:t>A twitch lasts 20 to 200 msec, longer than the muscle action potential that elicited the muscle contraction.</a:t>
                </a:r>
              </a:p>
            </p:txBody>
          </p:sp>
          <p:sp>
            <p:nvSpPr>
              <p:cNvPr id="46105" name="Text Box 22">
                <a:extLst>
                  <a:ext uri="{FF2B5EF4-FFF2-40B4-BE49-F238E27FC236}">
                    <a16:creationId xmlns:a16="http://schemas.microsoft.com/office/drawing/2014/main" id="{DB5A17A1-58C4-6D4C-B69C-49510BBF361E}"/>
                  </a:ext>
                </a:extLst>
              </p:cNvPr>
              <p:cNvSpPr txBox="1">
                <a:spLocks noChangeArrowheads="1"/>
              </p:cNvSpPr>
              <p:nvPr/>
            </p:nvSpPr>
            <p:spPr bwMode="auto">
              <a:xfrm>
                <a:off x="2207" y="2108"/>
                <a:ext cx="134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941100"/>
                    </a:solidFill>
                  </a:rPr>
                  <a:t>msec = millisecond</a:t>
                </a:r>
              </a:p>
            </p:txBody>
          </p:sp>
        </p:grpSp>
        <p:grpSp>
          <p:nvGrpSpPr>
            <p:cNvPr id="46086" name="Group 64">
              <a:extLst>
                <a:ext uri="{FF2B5EF4-FFF2-40B4-BE49-F238E27FC236}">
                  <a16:creationId xmlns:a16="http://schemas.microsoft.com/office/drawing/2014/main" id="{B5AAFBE8-7C37-5743-B240-53BCDB1C71A1}"/>
                </a:ext>
              </a:extLst>
            </p:cNvPr>
            <p:cNvGrpSpPr>
              <a:grpSpLocks/>
            </p:cNvGrpSpPr>
            <p:nvPr/>
          </p:nvGrpSpPr>
          <p:grpSpPr bwMode="auto">
            <a:xfrm>
              <a:off x="582" y="3671"/>
              <a:ext cx="4601" cy="213"/>
              <a:chOff x="582" y="3671"/>
              <a:chExt cx="4601" cy="213"/>
            </a:xfrm>
          </p:grpSpPr>
          <p:grpSp>
            <p:nvGrpSpPr>
              <p:cNvPr id="46087" name="Group 43">
                <a:extLst>
                  <a:ext uri="{FF2B5EF4-FFF2-40B4-BE49-F238E27FC236}">
                    <a16:creationId xmlns:a16="http://schemas.microsoft.com/office/drawing/2014/main" id="{AB8456F1-4610-824A-ABD7-4AC10BBBC8F6}"/>
                  </a:ext>
                </a:extLst>
              </p:cNvPr>
              <p:cNvGrpSpPr>
                <a:grpSpLocks/>
              </p:cNvGrpSpPr>
              <p:nvPr/>
            </p:nvGrpSpPr>
            <p:grpSpPr bwMode="auto">
              <a:xfrm>
                <a:off x="582" y="3671"/>
                <a:ext cx="1990" cy="213"/>
                <a:chOff x="582" y="3671"/>
                <a:chExt cx="1990" cy="213"/>
              </a:xfrm>
            </p:grpSpPr>
            <p:sp>
              <p:nvSpPr>
                <p:cNvPr id="46098" name="Rectangle 44">
                  <a:extLst>
                    <a:ext uri="{FF2B5EF4-FFF2-40B4-BE49-F238E27FC236}">
                      <a16:creationId xmlns:a16="http://schemas.microsoft.com/office/drawing/2014/main" id="{96B85CA7-87AC-6340-9A60-38D0EE9FD84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9" name="Rectangle 45">
                  <a:extLst>
                    <a:ext uri="{FF2B5EF4-FFF2-40B4-BE49-F238E27FC236}">
                      <a16:creationId xmlns:a16="http://schemas.microsoft.com/office/drawing/2014/main" id="{FE12FC74-B126-C449-B9B4-5088F1DEDB6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100" name="Rectangle 46">
                  <a:extLst>
                    <a:ext uri="{FF2B5EF4-FFF2-40B4-BE49-F238E27FC236}">
                      <a16:creationId xmlns:a16="http://schemas.microsoft.com/office/drawing/2014/main" id="{C9FE5EBE-5A9F-F146-BA5B-61E82B36E40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101" name="Text Box 47">
                  <a:extLst>
                    <a:ext uri="{FF2B5EF4-FFF2-40B4-BE49-F238E27FC236}">
                      <a16:creationId xmlns:a16="http://schemas.microsoft.com/office/drawing/2014/main" id="{BD2646E1-FB31-C242-8292-3E3FBE8873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312</a:t>
                  </a:r>
                  <a:endParaRPr lang="en-US" altLang="en-US" sz="1800" dirty="0"/>
                </a:p>
              </p:txBody>
            </p:sp>
            <p:sp>
              <p:nvSpPr>
                <p:cNvPr id="46102" name="Text Box 48">
                  <a:extLst>
                    <a:ext uri="{FF2B5EF4-FFF2-40B4-BE49-F238E27FC236}">
                      <a16:creationId xmlns:a16="http://schemas.microsoft.com/office/drawing/2014/main" id="{572B3106-6CA4-F640-9803-C11EA162A6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348</a:t>
                  </a:r>
                  <a:endParaRPr lang="en-US" altLang="en-US" sz="1800" dirty="0"/>
                </a:p>
              </p:txBody>
            </p:sp>
            <p:sp>
              <p:nvSpPr>
                <p:cNvPr id="46103" name="Text Box 49">
                  <a:extLst>
                    <a:ext uri="{FF2B5EF4-FFF2-40B4-BE49-F238E27FC236}">
                      <a16:creationId xmlns:a16="http://schemas.microsoft.com/office/drawing/2014/main" id="{C01572DA-CE80-414E-8EE0-067BBFD7518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321</a:t>
                  </a:r>
                  <a:endParaRPr lang="en-US" altLang="en-US" sz="1800" dirty="0"/>
                </a:p>
              </p:txBody>
            </p:sp>
          </p:grpSp>
          <p:grpSp>
            <p:nvGrpSpPr>
              <p:cNvPr id="46088" name="Group 54">
                <a:extLst>
                  <a:ext uri="{FF2B5EF4-FFF2-40B4-BE49-F238E27FC236}">
                    <a16:creationId xmlns:a16="http://schemas.microsoft.com/office/drawing/2014/main" id="{3792522D-ACC0-C949-8D25-704D37B3AB3A}"/>
                  </a:ext>
                </a:extLst>
              </p:cNvPr>
              <p:cNvGrpSpPr>
                <a:grpSpLocks/>
              </p:cNvGrpSpPr>
              <p:nvPr/>
            </p:nvGrpSpPr>
            <p:grpSpPr bwMode="auto">
              <a:xfrm>
                <a:off x="2846" y="3671"/>
                <a:ext cx="2337" cy="213"/>
                <a:chOff x="2846" y="3671"/>
                <a:chExt cx="2337" cy="213"/>
              </a:xfrm>
            </p:grpSpPr>
            <p:grpSp>
              <p:nvGrpSpPr>
                <p:cNvPr id="46089" name="Group 55">
                  <a:extLst>
                    <a:ext uri="{FF2B5EF4-FFF2-40B4-BE49-F238E27FC236}">
                      <a16:creationId xmlns:a16="http://schemas.microsoft.com/office/drawing/2014/main" id="{16BBAC57-E7E0-7845-91D1-565CB5F26F86}"/>
                    </a:ext>
                  </a:extLst>
                </p:cNvPr>
                <p:cNvGrpSpPr>
                  <a:grpSpLocks/>
                </p:cNvGrpSpPr>
                <p:nvPr/>
              </p:nvGrpSpPr>
              <p:grpSpPr bwMode="auto">
                <a:xfrm>
                  <a:off x="2846" y="3671"/>
                  <a:ext cx="731" cy="213"/>
                  <a:chOff x="2846" y="3671"/>
                  <a:chExt cx="731" cy="213"/>
                </a:xfrm>
              </p:grpSpPr>
              <p:sp>
                <p:nvSpPr>
                  <p:cNvPr id="46096" name="Rectangle 56">
                    <a:extLst>
                      <a:ext uri="{FF2B5EF4-FFF2-40B4-BE49-F238E27FC236}">
                        <a16:creationId xmlns:a16="http://schemas.microsoft.com/office/drawing/2014/main" id="{C868882E-9A44-B342-A5A9-ED25644A0510}"/>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7" name="Text Box 57">
                    <a:extLst>
                      <a:ext uri="{FF2B5EF4-FFF2-40B4-BE49-F238E27FC236}">
                        <a16:creationId xmlns:a16="http://schemas.microsoft.com/office/drawing/2014/main" id="{CA30D002-1A16-7044-86CD-A637BE052BEE}"/>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10.13</a:t>
                    </a:r>
                  </a:p>
                </p:txBody>
              </p:sp>
            </p:grpSp>
            <p:grpSp>
              <p:nvGrpSpPr>
                <p:cNvPr id="46090" name="Group 58">
                  <a:extLst>
                    <a:ext uri="{FF2B5EF4-FFF2-40B4-BE49-F238E27FC236}">
                      <a16:creationId xmlns:a16="http://schemas.microsoft.com/office/drawing/2014/main" id="{16BD927D-6C38-614E-BC38-84C8BC214B16}"/>
                    </a:ext>
                  </a:extLst>
                </p:cNvPr>
                <p:cNvGrpSpPr>
                  <a:grpSpLocks/>
                </p:cNvGrpSpPr>
                <p:nvPr/>
              </p:nvGrpSpPr>
              <p:grpSpPr bwMode="auto">
                <a:xfrm>
                  <a:off x="3649" y="3671"/>
                  <a:ext cx="731" cy="213"/>
                  <a:chOff x="3649" y="3671"/>
                  <a:chExt cx="731" cy="213"/>
                </a:xfrm>
              </p:grpSpPr>
              <p:sp>
                <p:nvSpPr>
                  <p:cNvPr id="46094" name="Rectangle 59">
                    <a:extLst>
                      <a:ext uri="{FF2B5EF4-FFF2-40B4-BE49-F238E27FC236}">
                        <a16:creationId xmlns:a16="http://schemas.microsoft.com/office/drawing/2014/main" id="{94DFA63D-312F-1043-90C7-1A4C4CEF4EFD}"/>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5" name="Text Box 60">
                    <a:extLst>
                      <a:ext uri="{FF2B5EF4-FFF2-40B4-BE49-F238E27FC236}">
                        <a16:creationId xmlns:a16="http://schemas.microsoft.com/office/drawing/2014/main" id="{C4BA894E-AB91-334B-B14D-622913C0F915}"/>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10.13</a:t>
                    </a:r>
                  </a:p>
                </p:txBody>
              </p:sp>
            </p:grpSp>
            <p:grpSp>
              <p:nvGrpSpPr>
                <p:cNvPr id="46091" name="Group 61">
                  <a:extLst>
                    <a:ext uri="{FF2B5EF4-FFF2-40B4-BE49-F238E27FC236}">
                      <a16:creationId xmlns:a16="http://schemas.microsoft.com/office/drawing/2014/main" id="{0BDEAC62-11CD-B14C-ACC0-7DF6584E3800}"/>
                    </a:ext>
                  </a:extLst>
                </p:cNvPr>
                <p:cNvGrpSpPr>
                  <a:grpSpLocks/>
                </p:cNvGrpSpPr>
                <p:nvPr/>
              </p:nvGrpSpPr>
              <p:grpSpPr bwMode="auto">
                <a:xfrm>
                  <a:off x="4452" y="3671"/>
                  <a:ext cx="731" cy="213"/>
                  <a:chOff x="4452" y="3671"/>
                  <a:chExt cx="731" cy="213"/>
                </a:xfrm>
              </p:grpSpPr>
              <p:sp>
                <p:nvSpPr>
                  <p:cNvPr id="46092" name="Rectangle 62">
                    <a:extLst>
                      <a:ext uri="{FF2B5EF4-FFF2-40B4-BE49-F238E27FC236}">
                        <a16:creationId xmlns:a16="http://schemas.microsoft.com/office/drawing/2014/main" id="{6F73A771-D021-FC48-B85D-5B8F45397642}"/>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3" name="Text Box 63">
                    <a:extLst>
                      <a:ext uri="{FF2B5EF4-FFF2-40B4-BE49-F238E27FC236}">
                        <a16:creationId xmlns:a16="http://schemas.microsoft.com/office/drawing/2014/main" id="{1699DEDF-4CB0-2140-9C52-30672C5B995D}"/>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10.14</a:t>
                    </a:r>
                  </a:p>
                </p:txBody>
              </p:sp>
            </p:grpSp>
          </p:gr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C62CD05F-B275-1F47-A64E-FAF2CC34344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EBDDA2-64A5-9C4F-9263-6175D1AA030A}" type="slidenum">
              <a:rPr lang="en-US" altLang="en-US" sz="1400"/>
              <a:pPr>
                <a:spcBef>
                  <a:spcPct val="0"/>
                </a:spcBef>
                <a:buFontTx/>
                <a:buNone/>
              </a:pPr>
              <a:t>23</a:t>
            </a:fld>
            <a:endParaRPr lang="en-US" altLang="en-US" sz="1400" dirty="0"/>
          </a:p>
        </p:txBody>
      </p:sp>
      <p:grpSp>
        <p:nvGrpSpPr>
          <p:cNvPr id="48131" name="Group 47">
            <a:extLst>
              <a:ext uri="{FF2B5EF4-FFF2-40B4-BE49-F238E27FC236}">
                <a16:creationId xmlns:a16="http://schemas.microsoft.com/office/drawing/2014/main" id="{A7EE76FD-110F-114C-9508-FE311C844B3B}"/>
              </a:ext>
            </a:extLst>
          </p:cNvPr>
          <p:cNvGrpSpPr>
            <a:grpSpLocks/>
          </p:cNvGrpSpPr>
          <p:nvPr/>
        </p:nvGrpSpPr>
        <p:grpSpPr bwMode="auto">
          <a:xfrm>
            <a:off x="463550" y="446088"/>
            <a:ext cx="8229600" cy="5719762"/>
            <a:chOff x="292" y="281"/>
            <a:chExt cx="5184" cy="3603"/>
          </a:xfrm>
        </p:grpSpPr>
        <p:sp>
          <p:nvSpPr>
            <p:cNvPr id="48132" name="Rectangle 3">
              <a:extLst>
                <a:ext uri="{FF2B5EF4-FFF2-40B4-BE49-F238E27FC236}">
                  <a16:creationId xmlns:a16="http://schemas.microsoft.com/office/drawing/2014/main" id="{A30D508E-B473-C549-8662-AA2C3E4DE94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Refractory Period</a:t>
              </a:r>
              <a:endParaRPr lang="en-US" altLang="en-US" sz="2800" dirty="0">
                <a:solidFill>
                  <a:schemeClr val="tx2"/>
                </a:solidFill>
              </a:endParaRPr>
            </a:p>
          </p:txBody>
        </p:sp>
        <p:sp>
          <p:nvSpPr>
            <p:cNvPr id="48133" name="Text Box 5">
              <a:extLst>
                <a:ext uri="{FF2B5EF4-FFF2-40B4-BE49-F238E27FC236}">
                  <a16:creationId xmlns:a16="http://schemas.microsoft.com/office/drawing/2014/main" id="{B1FE0C43-0907-CC48-8A7A-27F3B40596E2}"/>
                </a:ext>
              </a:extLst>
            </p:cNvPr>
            <p:cNvSpPr txBox="1">
              <a:spLocks noChangeArrowheads="1"/>
            </p:cNvSpPr>
            <p:nvPr/>
          </p:nvSpPr>
          <p:spPr bwMode="auto">
            <a:xfrm>
              <a:off x="519" y="970"/>
              <a:ext cx="475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If two stimuli are applied one immediately after the other, the muscle will respond to the first stimulus, but not to the second since contrac-tion is already underway.</a:t>
              </a:r>
            </a:p>
            <a:p>
              <a:pPr eaLnBrk="1" hangingPunct="1">
                <a:lnSpc>
                  <a:spcPct val="85000"/>
                </a:lnSpc>
                <a:spcBef>
                  <a:spcPct val="0"/>
                </a:spcBef>
                <a:spcAft>
                  <a:spcPts val="900"/>
                </a:spcAft>
                <a:buSzPct val="80000"/>
              </a:pPr>
              <a:r>
                <a:rPr lang="en-US" altLang="en-US" sz="1800" dirty="0"/>
                <a:t>This period of lost excitability is the refractory period, a characteristic of muscle fibers and neurons.</a:t>
              </a:r>
            </a:p>
            <a:p>
              <a:pPr eaLnBrk="1" hangingPunct="1">
                <a:lnSpc>
                  <a:spcPct val="85000"/>
                </a:lnSpc>
                <a:spcBef>
                  <a:spcPct val="0"/>
                </a:spcBef>
                <a:spcAft>
                  <a:spcPts val="900"/>
                </a:spcAft>
                <a:buSzPct val="80000"/>
              </a:pPr>
              <a:r>
                <a:rPr lang="en-US" altLang="en-US" sz="1800" dirty="0"/>
                <a:t>Skeletal muscle has a refractory period of ~ 5 msec (0.005 seconds).</a:t>
              </a:r>
            </a:p>
            <a:p>
              <a:pPr eaLnBrk="1" hangingPunct="1">
                <a:lnSpc>
                  <a:spcPct val="85000"/>
                </a:lnSpc>
                <a:spcBef>
                  <a:spcPct val="0"/>
                </a:spcBef>
                <a:spcAft>
                  <a:spcPct val="50000"/>
                </a:spcAft>
                <a:buSzPct val="80000"/>
              </a:pPr>
              <a:r>
                <a:rPr lang="en-US" altLang="en-US" sz="1800" dirty="0"/>
                <a:t>In comparison, cardiac muscle has a refractory period of ~ 300 msec (0.3 seconds) that serves as an upper limit to heart rate as will be dis-cussed in the lecture module on the heart.</a:t>
              </a:r>
            </a:p>
          </p:txBody>
        </p:sp>
        <p:grpSp>
          <p:nvGrpSpPr>
            <p:cNvPr id="48134" name="Group 37">
              <a:extLst>
                <a:ext uri="{FF2B5EF4-FFF2-40B4-BE49-F238E27FC236}">
                  <a16:creationId xmlns:a16="http://schemas.microsoft.com/office/drawing/2014/main" id="{AB520641-E62E-374E-A9C7-8177EC58C504}"/>
                </a:ext>
              </a:extLst>
            </p:cNvPr>
            <p:cNvGrpSpPr>
              <a:grpSpLocks/>
            </p:cNvGrpSpPr>
            <p:nvPr/>
          </p:nvGrpSpPr>
          <p:grpSpPr bwMode="auto">
            <a:xfrm>
              <a:off x="582" y="3671"/>
              <a:ext cx="1990" cy="213"/>
              <a:chOff x="582" y="3671"/>
              <a:chExt cx="1990" cy="213"/>
            </a:xfrm>
          </p:grpSpPr>
          <p:sp>
            <p:nvSpPr>
              <p:cNvPr id="48135" name="Rectangle 38">
                <a:extLst>
                  <a:ext uri="{FF2B5EF4-FFF2-40B4-BE49-F238E27FC236}">
                    <a16:creationId xmlns:a16="http://schemas.microsoft.com/office/drawing/2014/main" id="{041E3F0D-770D-004E-822F-48825BDE08C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6" name="Rectangle 39">
                <a:extLst>
                  <a:ext uri="{FF2B5EF4-FFF2-40B4-BE49-F238E27FC236}">
                    <a16:creationId xmlns:a16="http://schemas.microsoft.com/office/drawing/2014/main" id="{ADE87EDD-0923-2F4B-976D-F2974CB8E10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7" name="Rectangle 40">
                <a:extLst>
                  <a:ext uri="{FF2B5EF4-FFF2-40B4-BE49-F238E27FC236}">
                    <a16:creationId xmlns:a16="http://schemas.microsoft.com/office/drawing/2014/main" id="{D6800446-1F76-A54C-94F0-F4B1CAF2142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8" name="Text Box 41">
                <a:extLst>
                  <a:ext uri="{FF2B5EF4-FFF2-40B4-BE49-F238E27FC236}">
                    <a16:creationId xmlns:a16="http://schemas.microsoft.com/office/drawing/2014/main" id="{EC7A83CA-ADC4-804A-A62B-2C81D1264BD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312</a:t>
                </a:r>
                <a:endParaRPr lang="en-US" altLang="en-US" sz="1800" dirty="0"/>
              </a:p>
            </p:txBody>
          </p:sp>
          <p:sp>
            <p:nvSpPr>
              <p:cNvPr id="48139" name="Text Box 42">
                <a:extLst>
                  <a:ext uri="{FF2B5EF4-FFF2-40B4-BE49-F238E27FC236}">
                    <a16:creationId xmlns:a16="http://schemas.microsoft.com/office/drawing/2014/main" id="{2B46857D-3839-C74C-9E57-21EBD2E9867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348</a:t>
                </a:r>
                <a:endParaRPr lang="en-US" altLang="en-US" sz="1800" dirty="0"/>
              </a:p>
            </p:txBody>
          </p:sp>
          <p:sp>
            <p:nvSpPr>
              <p:cNvPr id="48140" name="Text Box 43">
                <a:extLst>
                  <a:ext uri="{FF2B5EF4-FFF2-40B4-BE49-F238E27FC236}">
                    <a16:creationId xmlns:a16="http://schemas.microsoft.com/office/drawing/2014/main" id="{A18B0F58-5549-8E46-964C-06C6FAF14A1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322</a:t>
                </a:r>
                <a:endParaRPr lang="en-US" altLang="en-US" sz="1800" dirty="0"/>
              </a:p>
            </p:txBody>
          </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CCED8F22-E29C-4F48-9276-A5D8634314E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13EFFC2-BF00-4C4C-A96F-2D4F39FF5004}" type="slidenum">
              <a:rPr lang="en-US" altLang="en-US" sz="1400"/>
              <a:pPr>
                <a:spcBef>
                  <a:spcPct val="0"/>
                </a:spcBef>
                <a:buFontTx/>
                <a:buNone/>
              </a:pPr>
              <a:t>24</a:t>
            </a:fld>
            <a:endParaRPr lang="en-US" altLang="en-US" sz="1400" dirty="0"/>
          </a:p>
        </p:txBody>
      </p:sp>
      <p:grpSp>
        <p:nvGrpSpPr>
          <p:cNvPr id="50179" name="Group 13">
            <a:extLst>
              <a:ext uri="{FF2B5EF4-FFF2-40B4-BE49-F238E27FC236}">
                <a16:creationId xmlns:a16="http://schemas.microsoft.com/office/drawing/2014/main" id="{68955C41-475B-A14D-93B9-5C43FAF328A4}"/>
              </a:ext>
            </a:extLst>
          </p:cNvPr>
          <p:cNvGrpSpPr>
            <a:grpSpLocks/>
          </p:cNvGrpSpPr>
          <p:nvPr/>
        </p:nvGrpSpPr>
        <p:grpSpPr bwMode="auto">
          <a:xfrm>
            <a:off x="463550" y="446088"/>
            <a:ext cx="8229600" cy="4202112"/>
            <a:chOff x="292" y="281"/>
            <a:chExt cx="5184" cy="2647"/>
          </a:xfrm>
        </p:grpSpPr>
        <p:sp>
          <p:nvSpPr>
            <p:cNvPr id="50180" name="Rectangle 2">
              <a:extLst>
                <a:ext uri="{FF2B5EF4-FFF2-40B4-BE49-F238E27FC236}">
                  <a16:creationId xmlns:a16="http://schemas.microsoft.com/office/drawing/2014/main" id="{B0FFAB5A-8C88-3F4D-A245-27E18D83B2E1}"/>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Wave Summation</a:t>
              </a:r>
              <a:endParaRPr lang="en-US" altLang="en-US" sz="2800" dirty="0">
                <a:solidFill>
                  <a:schemeClr val="tx2"/>
                </a:solidFill>
              </a:endParaRPr>
            </a:p>
          </p:txBody>
        </p:sp>
        <p:grpSp>
          <p:nvGrpSpPr>
            <p:cNvPr id="50181" name="Group 10">
              <a:extLst>
                <a:ext uri="{FF2B5EF4-FFF2-40B4-BE49-F238E27FC236}">
                  <a16:creationId xmlns:a16="http://schemas.microsoft.com/office/drawing/2014/main" id="{0F8C17C8-6910-8C43-A439-8F8888D9EA03}"/>
                </a:ext>
              </a:extLst>
            </p:cNvPr>
            <p:cNvGrpSpPr>
              <a:grpSpLocks/>
            </p:cNvGrpSpPr>
            <p:nvPr/>
          </p:nvGrpSpPr>
          <p:grpSpPr bwMode="auto">
            <a:xfrm>
              <a:off x="867" y="1008"/>
              <a:ext cx="4013" cy="1920"/>
              <a:chOff x="867" y="1064"/>
              <a:chExt cx="4013" cy="1920"/>
            </a:xfrm>
          </p:grpSpPr>
          <p:pic>
            <p:nvPicPr>
              <p:cNvPr id="50182" name="Picture 7" descr="Myogram - contractions 01">
                <a:extLst>
                  <a:ext uri="{FF2B5EF4-FFF2-40B4-BE49-F238E27FC236}">
                    <a16:creationId xmlns:a16="http://schemas.microsoft.com/office/drawing/2014/main" id="{E0AD72FF-D882-984B-B019-E7F34881D9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 y="1429"/>
                <a:ext cx="4013"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Line 9">
                <a:extLst>
                  <a:ext uri="{FF2B5EF4-FFF2-40B4-BE49-F238E27FC236}">
                    <a16:creationId xmlns:a16="http://schemas.microsoft.com/office/drawing/2014/main" id="{BC942E33-D542-8946-93AD-BC808E2E9930}"/>
                  </a:ext>
                </a:extLst>
              </p:cNvPr>
              <p:cNvSpPr>
                <a:spLocks noChangeShapeType="1"/>
              </p:cNvSpPr>
              <p:nvPr/>
            </p:nvSpPr>
            <p:spPr bwMode="auto">
              <a:xfrm>
                <a:off x="2344" y="1064"/>
                <a:ext cx="0" cy="403"/>
              </a:xfrm>
              <a:prstGeom prst="line">
                <a:avLst/>
              </a:prstGeom>
              <a:noFill/>
              <a:ln w="114300">
                <a:solidFill>
                  <a:schemeClr val="tx1">
                    <a:lumMod val="50000"/>
                    <a:lumOff val="50000"/>
                    <a:alpha val="73688"/>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5" name="Text Box 6">
            <a:extLst>
              <a:ext uri="{FF2B5EF4-FFF2-40B4-BE49-F238E27FC236}">
                <a16:creationId xmlns:a16="http://schemas.microsoft.com/office/drawing/2014/main" id="{3D83E569-5D7A-79D1-5A53-8849A23A3640}"/>
              </a:ext>
            </a:extLst>
          </p:cNvPr>
          <p:cNvSpPr txBox="1">
            <a:spLocks noChangeArrowheads="1"/>
          </p:cNvSpPr>
          <p:nvPr/>
        </p:nvSpPr>
        <p:spPr bwMode="auto">
          <a:xfrm>
            <a:off x="6163945" y="4648200"/>
            <a:ext cx="162576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https://www.pef.uni-lj.si</a:t>
            </a:r>
            <a:endParaRPr lang="en-US" altLang="en-US" sz="1800" dirty="0"/>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6EE2D84C-0264-B84F-8F5F-8C54EFFE40D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BEE36E-DF01-3444-931E-C8DBF1C5F523}" type="slidenum">
              <a:rPr lang="en-US" altLang="en-US" sz="1400"/>
              <a:pPr>
                <a:spcBef>
                  <a:spcPct val="0"/>
                </a:spcBef>
                <a:buFontTx/>
                <a:buNone/>
              </a:pPr>
              <a:t>25</a:t>
            </a:fld>
            <a:endParaRPr lang="en-US" altLang="en-US" sz="1400" dirty="0"/>
          </a:p>
        </p:txBody>
      </p:sp>
      <p:grpSp>
        <p:nvGrpSpPr>
          <p:cNvPr id="52227" name="Group 47">
            <a:extLst>
              <a:ext uri="{FF2B5EF4-FFF2-40B4-BE49-F238E27FC236}">
                <a16:creationId xmlns:a16="http://schemas.microsoft.com/office/drawing/2014/main" id="{F1ABC94B-E1E4-7F46-930A-BCD601AB5E97}"/>
              </a:ext>
            </a:extLst>
          </p:cNvPr>
          <p:cNvGrpSpPr>
            <a:grpSpLocks/>
          </p:cNvGrpSpPr>
          <p:nvPr/>
        </p:nvGrpSpPr>
        <p:grpSpPr bwMode="auto">
          <a:xfrm>
            <a:off x="463550" y="446088"/>
            <a:ext cx="8229600" cy="5719762"/>
            <a:chOff x="292" y="281"/>
            <a:chExt cx="5184" cy="3603"/>
          </a:xfrm>
        </p:grpSpPr>
        <p:sp>
          <p:nvSpPr>
            <p:cNvPr id="52228" name="Rectangle 5">
              <a:extLst>
                <a:ext uri="{FF2B5EF4-FFF2-40B4-BE49-F238E27FC236}">
                  <a16:creationId xmlns:a16="http://schemas.microsoft.com/office/drawing/2014/main" id="{D29B4560-2570-EA41-83FE-6B37BA22D37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Wave Summation </a:t>
              </a:r>
              <a:r>
                <a:rPr lang="en-US" altLang="en-US" sz="2200" dirty="0">
                  <a:solidFill>
                    <a:srgbClr val="333333"/>
                  </a:solidFill>
                </a:rPr>
                <a:t>(continued)</a:t>
              </a:r>
              <a:endParaRPr lang="en-US" altLang="en-US" sz="2800" dirty="0">
                <a:solidFill>
                  <a:schemeClr val="tx2"/>
                </a:solidFill>
              </a:endParaRPr>
            </a:p>
          </p:txBody>
        </p:sp>
        <p:sp>
          <p:nvSpPr>
            <p:cNvPr id="52229" name="Text Box 4">
              <a:extLst>
                <a:ext uri="{FF2B5EF4-FFF2-40B4-BE49-F238E27FC236}">
                  <a16:creationId xmlns:a16="http://schemas.microsoft.com/office/drawing/2014/main" id="{82CD0681-DBDF-494E-B707-C3F330C9619A}"/>
                </a:ext>
              </a:extLst>
            </p:cNvPr>
            <p:cNvSpPr txBox="1">
              <a:spLocks noChangeArrowheads="1"/>
            </p:cNvSpPr>
            <p:nvPr/>
          </p:nvSpPr>
          <p:spPr bwMode="auto">
            <a:xfrm>
              <a:off x="519" y="970"/>
              <a:ext cx="4833" cy="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t>When a second stimulus occurs after the refractory period, but before the muscle fiber is completely relaxed, the second muscle contraction will be stronger than the first contraction.</a:t>
              </a:r>
            </a:p>
            <a:p>
              <a:pPr eaLnBrk="1" hangingPunct="1">
                <a:lnSpc>
                  <a:spcPct val="85000"/>
                </a:lnSpc>
                <a:spcBef>
                  <a:spcPct val="0"/>
                </a:spcBef>
                <a:spcAft>
                  <a:spcPct val="50000"/>
                </a:spcAft>
                <a:buSzPct val="80000"/>
              </a:pPr>
              <a:r>
                <a:rPr lang="en-US" altLang="en-US" sz="1800" dirty="0"/>
                <a:t>This event is known as wave summation.</a:t>
              </a:r>
            </a:p>
          </p:txBody>
        </p:sp>
        <p:grpSp>
          <p:nvGrpSpPr>
            <p:cNvPr id="52230" name="Group 46">
              <a:extLst>
                <a:ext uri="{FF2B5EF4-FFF2-40B4-BE49-F238E27FC236}">
                  <a16:creationId xmlns:a16="http://schemas.microsoft.com/office/drawing/2014/main" id="{D5CC3775-0182-E744-AE8E-742D843B3559}"/>
                </a:ext>
              </a:extLst>
            </p:cNvPr>
            <p:cNvGrpSpPr>
              <a:grpSpLocks/>
            </p:cNvGrpSpPr>
            <p:nvPr/>
          </p:nvGrpSpPr>
          <p:grpSpPr bwMode="auto">
            <a:xfrm>
              <a:off x="582" y="3671"/>
              <a:ext cx="4601" cy="213"/>
              <a:chOff x="582" y="3671"/>
              <a:chExt cx="4601" cy="213"/>
            </a:xfrm>
          </p:grpSpPr>
          <p:grpSp>
            <p:nvGrpSpPr>
              <p:cNvPr id="52231" name="Group 25">
                <a:extLst>
                  <a:ext uri="{FF2B5EF4-FFF2-40B4-BE49-F238E27FC236}">
                    <a16:creationId xmlns:a16="http://schemas.microsoft.com/office/drawing/2014/main" id="{07A0EFE6-5338-8D49-817D-FB8527EE1ADE}"/>
                  </a:ext>
                </a:extLst>
              </p:cNvPr>
              <p:cNvGrpSpPr>
                <a:grpSpLocks/>
              </p:cNvGrpSpPr>
              <p:nvPr/>
            </p:nvGrpSpPr>
            <p:grpSpPr bwMode="auto">
              <a:xfrm>
                <a:off x="582" y="3671"/>
                <a:ext cx="1990" cy="213"/>
                <a:chOff x="582" y="3671"/>
                <a:chExt cx="1990" cy="213"/>
              </a:xfrm>
            </p:grpSpPr>
            <p:sp>
              <p:nvSpPr>
                <p:cNvPr id="52242" name="Rectangle 26">
                  <a:extLst>
                    <a:ext uri="{FF2B5EF4-FFF2-40B4-BE49-F238E27FC236}">
                      <a16:creationId xmlns:a16="http://schemas.microsoft.com/office/drawing/2014/main" id="{435F1295-0749-B44D-BC22-B013A414467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43" name="Rectangle 27">
                  <a:extLst>
                    <a:ext uri="{FF2B5EF4-FFF2-40B4-BE49-F238E27FC236}">
                      <a16:creationId xmlns:a16="http://schemas.microsoft.com/office/drawing/2014/main" id="{E04B8F55-2126-BB4A-9D7F-1F0E0E7192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44" name="Rectangle 28">
                  <a:extLst>
                    <a:ext uri="{FF2B5EF4-FFF2-40B4-BE49-F238E27FC236}">
                      <a16:creationId xmlns:a16="http://schemas.microsoft.com/office/drawing/2014/main" id="{D5B2B745-05AE-B34E-BD4E-22EE8624F33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45" name="Text Box 29">
                  <a:extLst>
                    <a:ext uri="{FF2B5EF4-FFF2-40B4-BE49-F238E27FC236}">
                      <a16:creationId xmlns:a16="http://schemas.microsoft.com/office/drawing/2014/main" id="{9B4B9678-B2E7-6247-B608-E44AFDBB3BB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312</a:t>
                  </a:r>
                  <a:endParaRPr lang="en-US" altLang="en-US" sz="1800" dirty="0"/>
                </a:p>
              </p:txBody>
            </p:sp>
            <p:sp>
              <p:nvSpPr>
                <p:cNvPr id="52246" name="Text Box 30">
                  <a:extLst>
                    <a:ext uri="{FF2B5EF4-FFF2-40B4-BE49-F238E27FC236}">
                      <a16:creationId xmlns:a16="http://schemas.microsoft.com/office/drawing/2014/main" id="{9013049E-72C7-D54F-811C-D2F61B304F9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349</a:t>
                  </a:r>
                  <a:endParaRPr lang="en-US" altLang="en-US" sz="1800" dirty="0"/>
                </a:p>
              </p:txBody>
            </p:sp>
            <p:sp>
              <p:nvSpPr>
                <p:cNvPr id="52247" name="Text Box 31">
                  <a:extLst>
                    <a:ext uri="{FF2B5EF4-FFF2-40B4-BE49-F238E27FC236}">
                      <a16:creationId xmlns:a16="http://schemas.microsoft.com/office/drawing/2014/main" id="{143951CE-34EC-E94F-B28E-C5000F7C869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322</a:t>
                  </a:r>
                  <a:endParaRPr lang="en-US" altLang="en-US" sz="1800" dirty="0"/>
                </a:p>
              </p:txBody>
            </p:sp>
          </p:grpSp>
          <p:grpSp>
            <p:nvGrpSpPr>
              <p:cNvPr id="52232" name="Group 36">
                <a:extLst>
                  <a:ext uri="{FF2B5EF4-FFF2-40B4-BE49-F238E27FC236}">
                    <a16:creationId xmlns:a16="http://schemas.microsoft.com/office/drawing/2014/main" id="{38FB8B56-9714-3049-BB44-4AEF81B5B672}"/>
                  </a:ext>
                </a:extLst>
              </p:cNvPr>
              <p:cNvGrpSpPr>
                <a:grpSpLocks/>
              </p:cNvGrpSpPr>
              <p:nvPr/>
            </p:nvGrpSpPr>
            <p:grpSpPr bwMode="auto">
              <a:xfrm>
                <a:off x="2846" y="3671"/>
                <a:ext cx="2337" cy="213"/>
                <a:chOff x="2846" y="3671"/>
                <a:chExt cx="2337" cy="213"/>
              </a:xfrm>
            </p:grpSpPr>
            <p:grpSp>
              <p:nvGrpSpPr>
                <p:cNvPr id="52233" name="Group 37">
                  <a:extLst>
                    <a:ext uri="{FF2B5EF4-FFF2-40B4-BE49-F238E27FC236}">
                      <a16:creationId xmlns:a16="http://schemas.microsoft.com/office/drawing/2014/main" id="{1F0DFE7E-578F-E54A-AED6-9FDFFEECA34D}"/>
                    </a:ext>
                  </a:extLst>
                </p:cNvPr>
                <p:cNvGrpSpPr>
                  <a:grpSpLocks/>
                </p:cNvGrpSpPr>
                <p:nvPr/>
              </p:nvGrpSpPr>
              <p:grpSpPr bwMode="auto">
                <a:xfrm>
                  <a:off x="2846" y="3671"/>
                  <a:ext cx="731" cy="213"/>
                  <a:chOff x="2846" y="3671"/>
                  <a:chExt cx="731" cy="213"/>
                </a:xfrm>
              </p:grpSpPr>
              <p:sp>
                <p:nvSpPr>
                  <p:cNvPr id="52240" name="Rectangle 38">
                    <a:extLst>
                      <a:ext uri="{FF2B5EF4-FFF2-40B4-BE49-F238E27FC236}">
                        <a16:creationId xmlns:a16="http://schemas.microsoft.com/office/drawing/2014/main" id="{B9FDDCEF-45CC-DE4D-B9B7-F73EE821ABF9}"/>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41" name="Text Box 39">
                    <a:extLst>
                      <a:ext uri="{FF2B5EF4-FFF2-40B4-BE49-F238E27FC236}">
                        <a16:creationId xmlns:a16="http://schemas.microsoft.com/office/drawing/2014/main" id="{401618F1-A199-4D46-99BB-69ABC8FE19E7}"/>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10.14</a:t>
                    </a:r>
                  </a:p>
                </p:txBody>
              </p:sp>
            </p:grpSp>
            <p:grpSp>
              <p:nvGrpSpPr>
                <p:cNvPr id="52234" name="Group 40">
                  <a:extLst>
                    <a:ext uri="{FF2B5EF4-FFF2-40B4-BE49-F238E27FC236}">
                      <a16:creationId xmlns:a16="http://schemas.microsoft.com/office/drawing/2014/main" id="{E5CD0347-4ADF-9B4D-8DB7-AEA0AA9D4918}"/>
                    </a:ext>
                  </a:extLst>
                </p:cNvPr>
                <p:cNvGrpSpPr>
                  <a:grpSpLocks/>
                </p:cNvGrpSpPr>
                <p:nvPr/>
              </p:nvGrpSpPr>
              <p:grpSpPr bwMode="auto">
                <a:xfrm>
                  <a:off x="3649" y="3671"/>
                  <a:ext cx="731" cy="213"/>
                  <a:chOff x="3649" y="3671"/>
                  <a:chExt cx="731" cy="213"/>
                </a:xfrm>
              </p:grpSpPr>
              <p:sp>
                <p:nvSpPr>
                  <p:cNvPr id="52238" name="Rectangle 41">
                    <a:extLst>
                      <a:ext uri="{FF2B5EF4-FFF2-40B4-BE49-F238E27FC236}">
                        <a16:creationId xmlns:a16="http://schemas.microsoft.com/office/drawing/2014/main" id="{61A0F73D-A35B-DD4F-ADF3-250EA3C8250E}"/>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9" name="Text Box 42">
                    <a:extLst>
                      <a:ext uri="{FF2B5EF4-FFF2-40B4-BE49-F238E27FC236}">
                        <a16:creationId xmlns:a16="http://schemas.microsoft.com/office/drawing/2014/main" id="{E700D8B0-A133-FE46-8CFB-77E8D4546942}"/>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10.14</a:t>
                    </a:r>
                  </a:p>
                </p:txBody>
              </p:sp>
            </p:grpSp>
            <p:grpSp>
              <p:nvGrpSpPr>
                <p:cNvPr id="52235" name="Group 43">
                  <a:extLst>
                    <a:ext uri="{FF2B5EF4-FFF2-40B4-BE49-F238E27FC236}">
                      <a16:creationId xmlns:a16="http://schemas.microsoft.com/office/drawing/2014/main" id="{6C559246-F776-A841-B661-4BD9B4E3D439}"/>
                    </a:ext>
                  </a:extLst>
                </p:cNvPr>
                <p:cNvGrpSpPr>
                  <a:grpSpLocks/>
                </p:cNvGrpSpPr>
                <p:nvPr/>
              </p:nvGrpSpPr>
              <p:grpSpPr bwMode="auto">
                <a:xfrm>
                  <a:off x="4452" y="3671"/>
                  <a:ext cx="731" cy="213"/>
                  <a:chOff x="4452" y="3671"/>
                  <a:chExt cx="731" cy="213"/>
                </a:xfrm>
              </p:grpSpPr>
              <p:sp>
                <p:nvSpPr>
                  <p:cNvPr id="52236" name="Rectangle 44">
                    <a:extLst>
                      <a:ext uri="{FF2B5EF4-FFF2-40B4-BE49-F238E27FC236}">
                        <a16:creationId xmlns:a16="http://schemas.microsoft.com/office/drawing/2014/main" id="{78C72493-5886-9A46-AE01-954B87AFB6C7}"/>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7" name="Text Box 45">
                    <a:extLst>
                      <a:ext uri="{FF2B5EF4-FFF2-40B4-BE49-F238E27FC236}">
                        <a16:creationId xmlns:a16="http://schemas.microsoft.com/office/drawing/2014/main" id="{0841E1F7-62EE-F946-A06F-D9EA0FFA747B}"/>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10.15</a:t>
                    </a:r>
                  </a:p>
                </p:txBody>
              </p:sp>
            </p:grpSp>
          </p:gr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E3E306BD-D5FC-B84D-BC58-944806E06B3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DE42F6-E7BA-3546-B37F-BC34F0955A45}" type="slidenum">
              <a:rPr lang="en-US" altLang="en-US" sz="1400"/>
              <a:pPr>
                <a:spcBef>
                  <a:spcPct val="0"/>
                </a:spcBef>
                <a:buFontTx/>
                <a:buNone/>
              </a:pPr>
              <a:t>26</a:t>
            </a:fld>
            <a:endParaRPr lang="en-US" altLang="en-US" sz="1400" dirty="0"/>
          </a:p>
        </p:txBody>
      </p:sp>
      <p:grpSp>
        <p:nvGrpSpPr>
          <p:cNvPr id="54275" name="Group 15">
            <a:extLst>
              <a:ext uri="{FF2B5EF4-FFF2-40B4-BE49-F238E27FC236}">
                <a16:creationId xmlns:a16="http://schemas.microsoft.com/office/drawing/2014/main" id="{EC48D3CB-3A76-2046-A2A5-B587F6082885}"/>
              </a:ext>
            </a:extLst>
          </p:cNvPr>
          <p:cNvGrpSpPr>
            <a:grpSpLocks/>
          </p:cNvGrpSpPr>
          <p:nvPr/>
        </p:nvGrpSpPr>
        <p:grpSpPr bwMode="auto">
          <a:xfrm>
            <a:off x="463550" y="446088"/>
            <a:ext cx="8229600" cy="4202112"/>
            <a:chOff x="292" y="281"/>
            <a:chExt cx="5184" cy="2647"/>
          </a:xfrm>
        </p:grpSpPr>
        <p:sp>
          <p:nvSpPr>
            <p:cNvPr id="54276" name="Rectangle 2">
              <a:extLst>
                <a:ext uri="{FF2B5EF4-FFF2-40B4-BE49-F238E27FC236}">
                  <a16:creationId xmlns:a16="http://schemas.microsoft.com/office/drawing/2014/main" id="{2F399C1A-3277-A54E-A720-6E14B20424F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Incomplete and Complete Tetanus</a:t>
              </a:r>
              <a:endParaRPr lang="en-US" altLang="en-US" sz="2800" dirty="0">
                <a:solidFill>
                  <a:schemeClr val="tx2"/>
                </a:solidFill>
              </a:endParaRPr>
            </a:p>
          </p:txBody>
        </p:sp>
        <p:grpSp>
          <p:nvGrpSpPr>
            <p:cNvPr id="54277" name="Group 12">
              <a:extLst>
                <a:ext uri="{FF2B5EF4-FFF2-40B4-BE49-F238E27FC236}">
                  <a16:creationId xmlns:a16="http://schemas.microsoft.com/office/drawing/2014/main" id="{FAA5D86E-434B-3247-A6D3-622481BD31E1}"/>
                </a:ext>
              </a:extLst>
            </p:cNvPr>
            <p:cNvGrpSpPr>
              <a:grpSpLocks/>
            </p:cNvGrpSpPr>
            <p:nvPr/>
          </p:nvGrpSpPr>
          <p:grpSpPr bwMode="auto">
            <a:xfrm>
              <a:off x="867" y="1008"/>
              <a:ext cx="4013" cy="1920"/>
              <a:chOff x="867" y="1064"/>
              <a:chExt cx="4013" cy="1920"/>
            </a:xfrm>
          </p:grpSpPr>
          <p:pic>
            <p:nvPicPr>
              <p:cNvPr id="54278" name="Picture 7" descr="Myogram - contractions 01">
                <a:extLst>
                  <a:ext uri="{FF2B5EF4-FFF2-40B4-BE49-F238E27FC236}">
                    <a16:creationId xmlns:a16="http://schemas.microsoft.com/office/drawing/2014/main" id="{5033E8E3-1EC2-4645-8AB7-2C9326FC1E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 y="1429"/>
                <a:ext cx="4013"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0" name="Line 9">
                <a:extLst>
                  <a:ext uri="{FF2B5EF4-FFF2-40B4-BE49-F238E27FC236}">
                    <a16:creationId xmlns:a16="http://schemas.microsoft.com/office/drawing/2014/main" id="{948EA94B-C6F0-AD4D-94A5-EC6F31433C8D}"/>
                  </a:ext>
                </a:extLst>
              </p:cNvPr>
              <p:cNvSpPr>
                <a:spLocks noChangeShapeType="1"/>
              </p:cNvSpPr>
              <p:nvPr/>
            </p:nvSpPr>
            <p:spPr bwMode="auto">
              <a:xfrm>
                <a:off x="3196" y="1064"/>
                <a:ext cx="0" cy="403"/>
              </a:xfrm>
              <a:prstGeom prst="line">
                <a:avLst/>
              </a:prstGeom>
              <a:noFill/>
              <a:ln w="114300">
                <a:solidFill>
                  <a:schemeClr val="tx1">
                    <a:lumMod val="50000"/>
                    <a:lumOff val="50000"/>
                    <a:alpha val="76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4281" name="Line 11">
                <a:extLst>
                  <a:ext uri="{FF2B5EF4-FFF2-40B4-BE49-F238E27FC236}">
                    <a16:creationId xmlns:a16="http://schemas.microsoft.com/office/drawing/2014/main" id="{2A52BCF4-A544-ED47-9A7C-77A6C3905041}"/>
                  </a:ext>
                </a:extLst>
              </p:cNvPr>
              <p:cNvSpPr>
                <a:spLocks noChangeShapeType="1"/>
              </p:cNvSpPr>
              <p:nvPr/>
            </p:nvSpPr>
            <p:spPr bwMode="auto">
              <a:xfrm>
                <a:off x="4228" y="1064"/>
                <a:ext cx="0" cy="403"/>
              </a:xfrm>
              <a:prstGeom prst="line">
                <a:avLst/>
              </a:prstGeom>
              <a:noFill/>
              <a:ln w="114300">
                <a:solidFill>
                  <a:schemeClr val="tx1">
                    <a:lumMod val="50000"/>
                    <a:lumOff val="50000"/>
                    <a:alpha val="74614"/>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2" name="Text Box 6">
            <a:extLst>
              <a:ext uri="{FF2B5EF4-FFF2-40B4-BE49-F238E27FC236}">
                <a16:creationId xmlns:a16="http://schemas.microsoft.com/office/drawing/2014/main" id="{13851A63-A7F1-C780-C35D-35E85FBCAA9D}"/>
              </a:ext>
            </a:extLst>
          </p:cNvPr>
          <p:cNvSpPr txBox="1">
            <a:spLocks noChangeArrowheads="1"/>
          </p:cNvSpPr>
          <p:nvPr/>
        </p:nvSpPr>
        <p:spPr bwMode="auto">
          <a:xfrm>
            <a:off x="6163945" y="4648200"/>
            <a:ext cx="162576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https://www.pef.uni-lj.si</a:t>
            </a:r>
            <a:endParaRPr lang="en-US" altLang="en-US" sz="1800" dirty="0"/>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D4CC8CD0-B48F-1B46-B14C-F224CC94F77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6769DC-1A45-4C4D-9C81-500AF55AB74F}" type="slidenum">
              <a:rPr lang="en-US" altLang="en-US" sz="1400"/>
              <a:pPr>
                <a:spcBef>
                  <a:spcPct val="0"/>
                </a:spcBef>
                <a:buFontTx/>
                <a:buNone/>
              </a:pPr>
              <a:t>27</a:t>
            </a:fld>
            <a:endParaRPr lang="en-US" altLang="en-US" sz="1400" dirty="0"/>
          </a:p>
        </p:txBody>
      </p:sp>
      <p:grpSp>
        <p:nvGrpSpPr>
          <p:cNvPr id="56323" name="Group 48">
            <a:extLst>
              <a:ext uri="{FF2B5EF4-FFF2-40B4-BE49-F238E27FC236}">
                <a16:creationId xmlns:a16="http://schemas.microsoft.com/office/drawing/2014/main" id="{080EF074-35E1-6840-BFE1-C9FA1B84B4FF}"/>
              </a:ext>
            </a:extLst>
          </p:cNvPr>
          <p:cNvGrpSpPr>
            <a:grpSpLocks/>
          </p:cNvGrpSpPr>
          <p:nvPr/>
        </p:nvGrpSpPr>
        <p:grpSpPr bwMode="auto">
          <a:xfrm>
            <a:off x="463550" y="446088"/>
            <a:ext cx="8229600" cy="5719762"/>
            <a:chOff x="292" y="281"/>
            <a:chExt cx="5184" cy="3603"/>
          </a:xfrm>
        </p:grpSpPr>
        <p:sp>
          <p:nvSpPr>
            <p:cNvPr id="56324" name="Rectangle 3">
              <a:extLst>
                <a:ext uri="{FF2B5EF4-FFF2-40B4-BE49-F238E27FC236}">
                  <a16:creationId xmlns:a16="http://schemas.microsoft.com/office/drawing/2014/main" id="{46E93AFD-0B94-E44C-8B4E-26BA0005BDAB}"/>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Incomplete and Complete Tetanus </a:t>
              </a:r>
              <a:r>
                <a:rPr lang="en-US" altLang="en-US" sz="2200" dirty="0">
                  <a:solidFill>
                    <a:srgbClr val="333333"/>
                  </a:solidFill>
                </a:rPr>
                <a:t>(continued)</a:t>
              </a:r>
              <a:endParaRPr lang="en-US" altLang="en-US" sz="2800" dirty="0">
                <a:solidFill>
                  <a:schemeClr val="tx2"/>
                </a:solidFill>
              </a:endParaRPr>
            </a:p>
          </p:txBody>
        </p:sp>
        <p:sp>
          <p:nvSpPr>
            <p:cNvPr id="56325" name="Text Box 5">
              <a:extLst>
                <a:ext uri="{FF2B5EF4-FFF2-40B4-BE49-F238E27FC236}">
                  <a16:creationId xmlns:a16="http://schemas.microsoft.com/office/drawing/2014/main" id="{4287E769-5666-B846-BF7D-EF2239ADF6CF}"/>
                </a:ext>
              </a:extLst>
            </p:cNvPr>
            <p:cNvSpPr txBox="1">
              <a:spLocks noChangeArrowheads="1"/>
            </p:cNvSpPr>
            <p:nvPr/>
          </p:nvSpPr>
          <p:spPr bwMode="auto">
            <a:xfrm>
              <a:off x="519" y="970"/>
              <a:ext cx="4833"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skeletal muscle fiber that is stimulated 20 to 30 times per second will show a sustained but wavering contraction known as unfused or incom-plete tetanus.</a:t>
              </a:r>
            </a:p>
            <a:p>
              <a:pPr eaLnBrk="1" hangingPunct="1">
                <a:lnSpc>
                  <a:spcPct val="85000"/>
                </a:lnSpc>
                <a:spcBef>
                  <a:spcPct val="0"/>
                </a:spcBef>
                <a:spcAft>
                  <a:spcPts val="900"/>
                </a:spcAft>
                <a:buSzPct val="80000"/>
              </a:pPr>
              <a:r>
                <a:rPr lang="en-US" altLang="en-US" sz="1800" dirty="0"/>
                <a:t>At a rate of 80 to 100 stimuli per second, the result is fused or complete tetanus—a sustained contraction in which individual twitches cannot be detected.</a:t>
              </a:r>
            </a:p>
            <a:p>
              <a:pPr eaLnBrk="1" hangingPunct="1">
                <a:lnSpc>
                  <a:spcPct val="85000"/>
                </a:lnSpc>
                <a:spcBef>
                  <a:spcPct val="0"/>
                </a:spcBef>
                <a:spcAft>
                  <a:spcPts val="900"/>
                </a:spcAft>
                <a:buSzPct val="80000"/>
              </a:pPr>
              <a:r>
                <a:rPr lang="en-US" altLang="en-US" sz="1800" dirty="0"/>
                <a:t>The events are related to a high Ca</a:t>
              </a:r>
              <a:r>
                <a:rPr lang="en-US" altLang="en-US" sz="1800" baseline="30000" dirty="0"/>
                <a:t>2+</a:t>
              </a:r>
              <a:r>
                <a:rPr lang="en-US" altLang="en-US" sz="1800" dirty="0"/>
                <a:t> concentration in the sarcoplasm.</a:t>
              </a:r>
            </a:p>
            <a:p>
              <a:pPr eaLnBrk="1" hangingPunct="1">
                <a:lnSpc>
                  <a:spcPct val="85000"/>
                </a:lnSpc>
                <a:spcBef>
                  <a:spcPct val="0"/>
                </a:spcBef>
                <a:spcAft>
                  <a:spcPct val="50000"/>
                </a:spcAft>
                <a:buSzPct val="80000"/>
              </a:pPr>
              <a:r>
                <a:rPr lang="en-US" altLang="en-US" sz="1800" dirty="0"/>
                <a:t>The release of calcium triggers the muscle contraction process by bind-ing to the regulatory molecule, troponin.</a:t>
              </a:r>
            </a:p>
          </p:txBody>
        </p:sp>
        <p:grpSp>
          <p:nvGrpSpPr>
            <p:cNvPr id="56326" name="Group 47">
              <a:extLst>
                <a:ext uri="{FF2B5EF4-FFF2-40B4-BE49-F238E27FC236}">
                  <a16:creationId xmlns:a16="http://schemas.microsoft.com/office/drawing/2014/main" id="{C9203D7E-2616-834E-A3EE-8F744B5B6CD1}"/>
                </a:ext>
              </a:extLst>
            </p:cNvPr>
            <p:cNvGrpSpPr>
              <a:grpSpLocks/>
            </p:cNvGrpSpPr>
            <p:nvPr/>
          </p:nvGrpSpPr>
          <p:grpSpPr bwMode="auto">
            <a:xfrm>
              <a:off x="582" y="3671"/>
              <a:ext cx="4601" cy="213"/>
              <a:chOff x="582" y="3671"/>
              <a:chExt cx="4601" cy="213"/>
            </a:xfrm>
          </p:grpSpPr>
          <p:grpSp>
            <p:nvGrpSpPr>
              <p:cNvPr id="56327" name="Group 25">
                <a:extLst>
                  <a:ext uri="{FF2B5EF4-FFF2-40B4-BE49-F238E27FC236}">
                    <a16:creationId xmlns:a16="http://schemas.microsoft.com/office/drawing/2014/main" id="{697201DC-A69C-8748-BF77-576A170DA379}"/>
                  </a:ext>
                </a:extLst>
              </p:cNvPr>
              <p:cNvGrpSpPr>
                <a:grpSpLocks/>
              </p:cNvGrpSpPr>
              <p:nvPr/>
            </p:nvGrpSpPr>
            <p:grpSpPr bwMode="auto">
              <a:xfrm>
                <a:off x="582" y="3671"/>
                <a:ext cx="1990" cy="213"/>
                <a:chOff x="582" y="3671"/>
                <a:chExt cx="1990" cy="213"/>
              </a:xfrm>
            </p:grpSpPr>
            <p:sp>
              <p:nvSpPr>
                <p:cNvPr id="56338" name="Rectangle 26">
                  <a:extLst>
                    <a:ext uri="{FF2B5EF4-FFF2-40B4-BE49-F238E27FC236}">
                      <a16:creationId xmlns:a16="http://schemas.microsoft.com/office/drawing/2014/main" id="{48A8E459-F572-B344-8F84-FF836EC3C40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9" name="Rectangle 27">
                  <a:extLst>
                    <a:ext uri="{FF2B5EF4-FFF2-40B4-BE49-F238E27FC236}">
                      <a16:creationId xmlns:a16="http://schemas.microsoft.com/office/drawing/2014/main" id="{2C89B923-E648-DC4F-A479-C988294B34D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40" name="Rectangle 28">
                  <a:extLst>
                    <a:ext uri="{FF2B5EF4-FFF2-40B4-BE49-F238E27FC236}">
                      <a16:creationId xmlns:a16="http://schemas.microsoft.com/office/drawing/2014/main" id="{38F1C177-94FA-214C-ACC4-81E06BC90E8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41" name="Text Box 29">
                  <a:extLst>
                    <a:ext uri="{FF2B5EF4-FFF2-40B4-BE49-F238E27FC236}">
                      <a16:creationId xmlns:a16="http://schemas.microsoft.com/office/drawing/2014/main" id="{0488F120-5ADC-8346-9AD8-6D7E3A06D8D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312</a:t>
                  </a:r>
                  <a:endParaRPr lang="en-US" altLang="en-US" sz="1800" dirty="0"/>
                </a:p>
              </p:txBody>
            </p:sp>
            <p:sp>
              <p:nvSpPr>
                <p:cNvPr id="56342" name="Text Box 30">
                  <a:extLst>
                    <a:ext uri="{FF2B5EF4-FFF2-40B4-BE49-F238E27FC236}">
                      <a16:creationId xmlns:a16="http://schemas.microsoft.com/office/drawing/2014/main" id="{16F0DE99-B4AE-0B49-AB0D-8D1A2CC0527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349</a:t>
                  </a:r>
                  <a:endParaRPr lang="en-US" altLang="en-US" sz="1800" dirty="0"/>
                </a:p>
              </p:txBody>
            </p:sp>
            <p:sp>
              <p:nvSpPr>
                <p:cNvPr id="56343" name="Text Box 31">
                  <a:extLst>
                    <a:ext uri="{FF2B5EF4-FFF2-40B4-BE49-F238E27FC236}">
                      <a16:creationId xmlns:a16="http://schemas.microsoft.com/office/drawing/2014/main" id="{9EC9765A-F3B3-F649-9238-C40EA5700E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322</a:t>
                  </a:r>
                  <a:endParaRPr lang="en-US" altLang="en-US" sz="1800" dirty="0"/>
                </a:p>
              </p:txBody>
            </p:sp>
          </p:grpSp>
          <p:grpSp>
            <p:nvGrpSpPr>
              <p:cNvPr id="56328" name="Group 37">
                <a:extLst>
                  <a:ext uri="{FF2B5EF4-FFF2-40B4-BE49-F238E27FC236}">
                    <a16:creationId xmlns:a16="http://schemas.microsoft.com/office/drawing/2014/main" id="{6CC16050-B587-0244-BC59-B1ED4E57774E}"/>
                  </a:ext>
                </a:extLst>
              </p:cNvPr>
              <p:cNvGrpSpPr>
                <a:grpSpLocks/>
              </p:cNvGrpSpPr>
              <p:nvPr/>
            </p:nvGrpSpPr>
            <p:grpSpPr bwMode="auto">
              <a:xfrm>
                <a:off x="2846" y="3671"/>
                <a:ext cx="2337" cy="213"/>
                <a:chOff x="2846" y="3671"/>
                <a:chExt cx="2337" cy="213"/>
              </a:xfrm>
            </p:grpSpPr>
            <p:grpSp>
              <p:nvGrpSpPr>
                <p:cNvPr id="56329" name="Group 38">
                  <a:extLst>
                    <a:ext uri="{FF2B5EF4-FFF2-40B4-BE49-F238E27FC236}">
                      <a16:creationId xmlns:a16="http://schemas.microsoft.com/office/drawing/2014/main" id="{8AF7C3B3-F3D9-3B4B-B9A3-C7FB632EAD73}"/>
                    </a:ext>
                  </a:extLst>
                </p:cNvPr>
                <p:cNvGrpSpPr>
                  <a:grpSpLocks/>
                </p:cNvGrpSpPr>
                <p:nvPr/>
              </p:nvGrpSpPr>
              <p:grpSpPr bwMode="auto">
                <a:xfrm>
                  <a:off x="2846" y="3671"/>
                  <a:ext cx="731" cy="213"/>
                  <a:chOff x="2846" y="3671"/>
                  <a:chExt cx="731" cy="213"/>
                </a:xfrm>
              </p:grpSpPr>
              <p:sp>
                <p:nvSpPr>
                  <p:cNvPr id="56336" name="Rectangle 39">
                    <a:extLst>
                      <a:ext uri="{FF2B5EF4-FFF2-40B4-BE49-F238E27FC236}">
                        <a16:creationId xmlns:a16="http://schemas.microsoft.com/office/drawing/2014/main" id="{B62DAE8A-F9DB-4144-BC3B-29DE343E6CC1}"/>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7" name="Text Box 40">
                    <a:extLst>
                      <a:ext uri="{FF2B5EF4-FFF2-40B4-BE49-F238E27FC236}">
                        <a16:creationId xmlns:a16="http://schemas.microsoft.com/office/drawing/2014/main" id="{501DDFFA-D001-6642-B94F-83C523E54743}"/>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10.14</a:t>
                    </a:r>
                  </a:p>
                </p:txBody>
              </p:sp>
            </p:grpSp>
            <p:grpSp>
              <p:nvGrpSpPr>
                <p:cNvPr id="56330" name="Group 41">
                  <a:extLst>
                    <a:ext uri="{FF2B5EF4-FFF2-40B4-BE49-F238E27FC236}">
                      <a16:creationId xmlns:a16="http://schemas.microsoft.com/office/drawing/2014/main" id="{D715D780-2E75-474E-A23A-4EC71525A361}"/>
                    </a:ext>
                  </a:extLst>
                </p:cNvPr>
                <p:cNvGrpSpPr>
                  <a:grpSpLocks/>
                </p:cNvGrpSpPr>
                <p:nvPr/>
              </p:nvGrpSpPr>
              <p:grpSpPr bwMode="auto">
                <a:xfrm>
                  <a:off x="3649" y="3671"/>
                  <a:ext cx="731" cy="213"/>
                  <a:chOff x="3649" y="3671"/>
                  <a:chExt cx="731" cy="213"/>
                </a:xfrm>
              </p:grpSpPr>
              <p:sp>
                <p:nvSpPr>
                  <p:cNvPr id="56334" name="Rectangle 42">
                    <a:extLst>
                      <a:ext uri="{FF2B5EF4-FFF2-40B4-BE49-F238E27FC236}">
                        <a16:creationId xmlns:a16="http://schemas.microsoft.com/office/drawing/2014/main" id="{85037191-0F7B-CE4B-9384-6DFF50A1FC37}"/>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5" name="Text Box 43">
                    <a:extLst>
                      <a:ext uri="{FF2B5EF4-FFF2-40B4-BE49-F238E27FC236}">
                        <a16:creationId xmlns:a16="http://schemas.microsoft.com/office/drawing/2014/main" id="{7D03E98E-63C5-7447-81BE-9176A465A281}"/>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10.14</a:t>
                    </a:r>
                  </a:p>
                </p:txBody>
              </p:sp>
            </p:grpSp>
            <p:grpSp>
              <p:nvGrpSpPr>
                <p:cNvPr id="56331" name="Group 44">
                  <a:extLst>
                    <a:ext uri="{FF2B5EF4-FFF2-40B4-BE49-F238E27FC236}">
                      <a16:creationId xmlns:a16="http://schemas.microsoft.com/office/drawing/2014/main" id="{9C06B311-92B4-0B46-BE4C-98EC6D802DC8}"/>
                    </a:ext>
                  </a:extLst>
                </p:cNvPr>
                <p:cNvGrpSpPr>
                  <a:grpSpLocks/>
                </p:cNvGrpSpPr>
                <p:nvPr/>
              </p:nvGrpSpPr>
              <p:grpSpPr bwMode="auto">
                <a:xfrm>
                  <a:off x="4452" y="3671"/>
                  <a:ext cx="731" cy="213"/>
                  <a:chOff x="4452" y="3671"/>
                  <a:chExt cx="731" cy="213"/>
                </a:xfrm>
              </p:grpSpPr>
              <p:sp>
                <p:nvSpPr>
                  <p:cNvPr id="56332" name="Rectangle 45">
                    <a:extLst>
                      <a:ext uri="{FF2B5EF4-FFF2-40B4-BE49-F238E27FC236}">
                        <a16:creationId xmlns:a16="http://schemas.microsoft.com/office/drawing/2014/main" id="{2BCF4BFB-8187-1E4B-8342-DCEB22FE0096}"/>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3" name="Text Box 46">
                    <a:extLst>
                      <a:ext uri="{FF2B5EF4-FFF2-40B4-BE49-F238E27FC236}">
                        <a16:creationId xmlns:a16="http://schemas.microsoft.com/office/drawing/2014/main" id="{FD495EC0-DFBB-2E43-A2A5-FE3EE2F36B0C}"/>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10.15</a:t>
                    </a:r>
                  </a:p>
                </p:txBody>
              </p:sp>
            </p:grpSp>
          </p:gr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D4CC8CD0-B48F-1B46-B14C-F224CC94F77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6769DC-1A45-4C4D-9C81-500AF55AB74F}" type="slidenum">
              <a:rPr lang="en-US" altLang="en-US" sz="1400"/>
              <a:pPr>
                <a:spcBef>
                  <a:spcPct val="0"/>
                </a:spcBef>
                <a:buFontTx/>
                <a:buNone/>
              </a:pPr>
              <a:t>28</a:t>
            </a:fld>
            <a:endParaRPr lang="en-US" altLang="en-US" sz="1400" dirty="0"/>
          </a:p>
        </p:txBody>
      </p:sp>
      <p:sp>
        <p:nvSpPr>
          <p:cNvPr id="56324" name="Rectangle 3">
            <a:extLst>
              <a:ext uri="{FF2B5EF4-FFF2-40B4-BE49-F238E27FC236}">
                <a16:creationId xmlns:a16="http://schemas.microsoft.com/office/drawing/2014/main" id="{46E93AFD-0B94-E44C-8B4E-26BA0005BDAB}"/>
              </a:ext>
            </a:extLst>
          </p:cNvPr>
          <p:cNvSpPr>
            <a:spLocks noChangeArrowheads="1"/>
          </p:cNvSpPr>
          <p:nvPr/>
        </p:nvSpPr>
        <p:spPr bwMode="auto">
          <a:xfrm>
            <a:off x="463550"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Tetanus—The Disease</a:t>
            </a:r>
            <a:endParaRPr lang="en-US" altLang="en-US" sz="2800" dirty="0">
              <a:solidFill>
                <a:schemeClr val="tx2"/>
              </a:solidFill>
            </a:endParaRPr>
          </a:p>
        </p:txBody>
      </p:sp>
      <p:sp>
        <p:nvSpPr>
          <p:cNvPr id="2" name="TextBox 1">
            <a:extLst>
              <a:ext uri="{FF2B5EF4-FFF2-40B4-BE49-F238E27FC236}">
                <a16:creationId xmlns:a16="http://schemas.microsoft.com/office/drawing/2014/main" id="{2B5E5EF6-1D33-7245-A1E1-FE5C995C7776}"/>
              </a:ext>
            </a:extLst>
          </p:cNvPr>
          <p:cNvSpPr txBox="1"/>
          <p:nvPr/>
        </p:nvSpPr>
        <p:spPr>
          <a:xfrm>
            <a:off x="1168400" y="1549400"/>
            <a:ext cx="6827520" cy="2682786"/>
          </a:xfrm>
          <a:prstGeom prst="rect">
            <a:avLst/>
          </a:prstGeom>
          <a:noFill/>
        </p:spPr>
        <p:txBody>
          <a:bodyPr wrap="square" rtlCol="0">
            <a:spAutoFit/>
          </a:bodyPr>
          <a:lstStyle/>
          <a:p>
            <a:pPr algn="ctr">
              <a:lnSpc>
                <a:spcPts val="1860"/>
              </a:lnSpc>
              <a:spcAft>
                <a:spcPts val="0"/>
              </a:spcAft>
            </a:pPr>
            <a:r>
              <a:rPr lang="en-US" dirty="0">
                <a:solidFill>
                  <a:schemeClr val="accent6"/>
                </a:solidFill>
              </a:rPr>
              <a:t>“Tetanus is caused by a bacterial toxin that affects your nervous system, leading to painful muscle contractions, particularly of your jaw and neck muscles. Tetanus can interfere with your ability to breathe and can threaten your life. Tetanus is commonly known as "lockjaw."</a:t>
            </a:r>
          </a:p>
          <a:p>
            <a:pPr algn="ctr">
              <a:lnSpc>
                <a:spcPts val="1860"/>
              </a:lnSpc>
              <a:spcBef>
                <a:spcPts val="600"/>
              </a:spcBef>
              <a:spcAft>
                <a:spcPts val="0"/>
              </a:spcAft>
            </a:pPr>
            <a:r>
              <a:rPr lang="en-US" dirty="0">
                <a:solidFill>
                  <a:schemeClr val="accent6"/>
                </a:solidFill>
              </a:rPr>
              <a:t>Because of the tetanus vaccine, cases of tetanus are rare in the United States and other parts of the developed world.  But the disease remains a threat to those who aren't up to date on their vaccinations. It's more common in developing countries.” </a:t>
            </a:r>
          </a:p>
          <a:p>
            <a:pPr algn="ctr">
              <a:lnSpc>
                <a:spcPts val="1860"/>
              </a:lnSpc>
              <a:spcBef>
                <a:spcPts val="0"/>
              </a:spcBef>
              <a:spcAft>
                <a:spcPts val="0"/>
              </a:spcAft>
            </a:pPr>
            <a:r>
              <a:rPr lang="en-US" dirty="0">
                <a:solidFill>
                  <a:schemeClr val="accent6"/>
                </a:solidFill>
              </a:rPr>
              <a:t>(https://www.mayoclinic.org)</a:t>
            </a:r>
          </a:p>
        </p:txBody>
      </p:sp>
    </p:spTree>
    <p:extLst>
      <p:ext uri="{BB962C8B-B14F-4D97-AF65-F5344CB8AC3E}">
        <p14:creationId xmlns:p14="http://schemas.microsoft.com/office/powerpoint/2010/main" val="181594958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BF10EAF9-6A5C-D345-8F42-ECA63796E7E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A77862-DA58-F14B-BEFC-0FF410968CBC}" type="slidenum">
              <a:rPr lang="en-US" altLang="en-US" sz="1400"/>
              <a:pPr>
                <a:spcBef>
                  <a:spcPct val="0"/>
                </a:spcBef>
                <a:buFontTx/>
                <a:buNone/>
              </a:pPr>
              <a:t>29</a:t>
            </a:fld>
            <a:endParaRPr lang="en-US" altLang="en-US" sz="1400" dirty="0"/>
          </a:p>
        </p:txBody>
      </p:sp>
      <p:grpSp>
        <p:nvGrpSpPr>
          <p:cNvPr id="58371" name="Group 1055">
            <a:extLst>
              <a:ext uri="{FF2B5EF4-FFF2-40B4-BE49-F238E27FC236}">
                <a16:creationId xmlns:a16="http://schemas.microsoft.com/office/drawing/2014/main" id="{64C3E354-FA8F-2F40-BA67-585531224938}"/>
              </a:ext>
            </a:extLst>
          </p:cNvPr>
          <p:cNvGrpSpPr>
            <a:grpSpLocks/>
          </p:cNvGrpSpPr>
          <p:nvPr/>
        </p:nvGrpSpPr>
        <p:grpSpPr bwMode="auto">
          <a:xfrm>
            <a:off x="463550" y="446088"/>
            <a:ext cx="8229600" cy="5719762"/>
            <a:chOff x="292" y="281"/>
            <a:chExt cx="5184" cy="3603"/>
          </a:xfrm>
        </p:grpSpPr>
        <p:sp>
          <p:nvSpPr>
            <p:cNvPr id="58372" name="Text Box 1027">
              <a:extLst>
                <a:ext uri="{FF2B5EF4-FFF2-40B4-BE49-F238E27FC236}">
                  <a16:creationId xmlns:a16="http://schemas.microsoft.com/office/drawing/2014/main" id="{B6CA9F5F-8F98-9D40-A6BD-0F45ABEC8868}"/>
                </a:ext>
              </a:extLst>
            </p:cNvPr>
            <p:cNvSpPr txBox="1">
              <a:spLocks noChangeArrowheads="1"/>
            </p:cNvSpPr>
            <p:nvPr/>
          </p:nvSpPr>
          <p:spPr bwMode="auto">
            <a:xfrm>
              <a:off x="519" y="970"/>
              <a:ext cx="486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Not all motor units in a whole muscle are stimulated to act in unison (at the same time).</a:t>
              </a:r>
            </a:p>
            <a:p>
              <a:pPr eaLnBrk="1" hangingPunct="1">
                <a:lnSpc>
                  <a:spcPct val="85000"/>
                </a:lnSpc>
                <a:spcBef>
                  <a:spcPct val="0"/>
                </a:spcBef>
                <a:spcAft>
                  <a:spcPts val="900"/>
                </a:spcAft>
                <a:buSzPct val="80000"/>
              </a:pPr>
              <a:r>
                <a:rPr lang="en-US" altLang="en-US" sz="1800" dirty="0"/>
                <a:t>A progressive increase in the number of motor units involved in muscle contraction is known as motor unit recruitment.</a:t>
              </a:r>
            </a:p>
            <a:p>
              <a:pPr eaLnBrk="1" hangingPunct="1">
                <a:lnSpc>
                  <a:spcPct val="85000"/>
                </a:lnSpc>
                <a:spcBef>
                  <a:spcPct val="0"/>
                </a:spcBef>
                <a:spcAft>
                  <a:spcPts val="900"/>
                </a:spcAft>
                <a:buSzPct val="80000"/>
              </a:pPr>
              <a:r>
                <a:rPr lang="en-US" altLang="en-US" sz="1800" dirty="0"/>
                <a:t>Recruitment enables the contraction of a whole muscle to be sustained for a period of time.</a:t>
              </a:r>
            </a:p>
            <a:p>
              <a:pPr eaLnBrk="1" hangingPunct="1">
                <a:lnSpc>
                  <a:spcPct val="85000"/>
                </a:lnSpc>
                <a:spcBef>
                  <a:spcPct val="0"/>
                </a:spcBef>
                <a:spcAft>
                  <a:spcPct val="50000"/>
                </a:spcAft>
                <a:buSzPct val="80000"/>
              </a:pPr>
              <a:r>
                <a:rPr lang="en-US" altLang="en-US" sz="1800" dirty="0"/>
                <a:t>The weaker motor units are recruited first, with the stronger motor units added as more muscle tension is needed.</a:t>
              </a:r>
            </a:p>
          </p:txBody>
        </p:sp>
        <p:sp>
          <p:nvSpPr>
            <p:cNvPr id="58373" name="Rectangle 1028">
              <a:extLst>
                <a:ext uri="{FF2B5EF4-FFF2-40B4-BE49-F238E27FC236}">
                  <a16:creationId xmlns:a16="http://schemas.microsoft.com/office/drawing/2014/main" id="{63252285-BAD3-1946-A87F-2D3F88C87F90}"/>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Unit Recruitment</a:t>
              </a:r>
              <a:endParaRPr lang="en-US" altLang="en-US" sz="2800" dirty="0">
                <a:solidFill>
                  <a:schemeClr val="tx2"/>
                </a:solidFill>
              </a:endParaRPr>
            </a:p>
          </p:txBody>
        </p:sp>
        <p:grpSp>
          <p:nvGrpSpPr>
            <p:cNvPr id="58374" name="Group 1045">
              <a:extLst>
                <a:ext uri="{FF2B5EF4-FFF2-40B4-BE49-F238E27FC236}">
                  <a16:creationId xmlns:a16="http://schemas.microsoft.com/office/drawing/2014/main" id="{6A1578E3-F87B-D64E-AD81-96D47A46B005}"/>
                </a:ext>
              </a:extLst>
            </p:cNvPr>
            <p:cNvGrpSpPr>
              <a:grpSpLocks/>
            </p:cNvGrpSpPr>
            <p:nvPr/>
          </p:nvGrpSpPr>
          <p:grpSpPr bwMode="auto">
            <a:xfrm>
              <a:off x="582" y="3671"/>
              <a:ext cx="1990" cy="213"/>
              <a:chOff x="582" y="3671"/>
              <a:chExt cx="1990" cy="213"/>
            </a:xfrm>
          </p:grpSpPr>
          <p:sp>
            <p:nvSpPr>
              <p:cNvPr id="58375" name="Rectangle 1046">
                <a:extLst>
                  <a:ext uri="{FF2B5EF4-FFF2-40B4-BE49-F238E27FC236}">
                    <a16:creationId xmlns:a16="http://schemas.microsoft.com/office/drawing/2014/main" id="{E8E14995-C671-A74D-AA24-3DEB315713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6" name="Rectangle 1047">
                <a:extLst>
                  <a:ext uri="{FF2B5EF4-FFF2-40B4-BE49-F238E27FC236}">
                    <a16:creationId xmlns:a16="http://schemas.microsoft.com/office/drawing/2014/main" id="{E171329D-CFD1-654F-8B0E-BBC138250B1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7" name="Rectangle 1048">
                <a:extLst>
                  <a:ext uri="{FF2B5EF4-FFF2-40B4-BE49-F238E27FC236}">
                    <a16:creationId xmlns:a16="http://schemas.microsoft.com/office/drawing/2014/main" id="{F6EAFC31-6AB3-C441-8C8D-13C77C62614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8" name="Text Box 1049">
                <a:extLst>
                  <a:ext uri="{FF2B5EF4-FFF2-40B4-BE49-F238E27FC236}">
                    <a16:creationId xmlns:a16="http://schemas.microsoft.com/office/drawing/2014/main" id="{D6604931-A1C5-E344-81CC-66056E07C85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313</a:t>
                </a:r>
                <a:endParaRPr lang="en-US" altLang="en-US" sz="1800" dirty="0"/>
              </a:p>
            </p:txBody>
          </p:sp>
          <p:sp>
            <p:nvSpPr>
              <p:cNvPr id="58379" name="Text Box 1050">
                <a:extLst>
                  <a:ext uri="{FF2B5EF4-FFF2-40B4-BE49-F238E27FC236}">
                    <a16:creationId xmlns:a16="http://schemas.microsoft.com/office/drawing/2014/main" id="{920A65CC-8BDA-9440-95B9-F307794D7A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349</a:t>
                </a:r>
                <a:endParaRPr lang="en-US" altLang="en-US" sz="1800" dirty="0"/>
              </a:p>
            </p:txBody>
          </p:sp>
          <p:sp>
            <p:nvSpPr>
              <p:cNvPr id="58380" name="Text Box 1051">
                <a:extLst>
                  <a:ext uri="{FF2B5EF4-FFF2-40B4-BE49-F238E27FC236}">
                    <a16:creationId xmlns:a16="http://schemas.microsoft.com/office/drawing/2014/main" id="{59DD6804-B80A-F544-81CE-9C6380A6D9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851D6E18-EB58-4544-8D27-D3C6F33A8C4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AAACF8B-6E4E-6E4E-BC72-B178D476C5A8}" type="slidenum">
              <a:rPr lang="en-US" altLang="en-US" sz="1400"/>
              <a:pPr>
                <a:spcBef>
                  <a:spcPct val="0"/>
                </a:spcBef>
                <a:buFontTx/>
                <a:buNone/>
              </a:pPr>
              <a:t>30</a:t>
            </a:fld>
            <a:endParaRPr lang="en-US" altLang="en-US" sz="1400" dirty="0"/>
          </a:p>
        </p:txBody>
      </p:sp>
      <p:grpSp>
        <p:nvGrpSpPr>
          <p:cNvPr id="60419" name="Group 1044">
            <a:extLst>
              <a:ext uri="{FF2B5EF4-FFF2-40B4-BE49-F238E27FC236}">
                <a16:creationId xmlns:a16="http://schemas.microsoft.com/office/drawing/2014/main" id="{F9EF0930-7B6A-FB41-98A3-C09D25C4A799}"/>
              </a:ext>
            </a:extLst>
          </p:cNvPr>
          <p:cNvGrpSpPr>
            <a:grpSpLocks/>
          </p:cNvGrpSpPr>
          <p:nvPr/>
        </p:nvGrpSpPr>
        <p:grpSpPr bwMode="auto">
          <a:xfrm>
            <a:off x="463550" y="446088"/>
            <a:ext cx="8229600" cy="5719762"/>
            <a:chOff x="292" y="281"/>
            <a:chExt cx="5184" cy="3603"/>
          </a:xfrm>
        </p:grpSpPr>
        <p:sp>
          <p:nvSpPr>
            <p:cNvPr id="60420" name="Text Box 1027">
              <a:extLst>
                <a:ext uri="{FF2B5EF4-FFF2-40B4-BE49-F238E27FC236}">
                  <a16:creationId xmlns:a16="http://schemas.microsoft.com/office/drawing/2014/main" id="{692A1BAC-5224-BD4A-861F-8121574D35AF}"/>
                </a:ext>
              </a:extLst>
            </p:cNvPr>
            <p:cNvSpPr txBox="1">
              <a:spLocks noChangeArrowheads="1"/>
            </p:cNvSpPr>
            <p:nvPr/>
          </p:nvSpPr>
          <p:spPr bwMode="auto">
            <a:xfrm>
              <a:off x="519" y="970"/>
              <a:ext cx="461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Recruitment delays the onset of muscle fatigue since unfatigued muscle fibers can be added as skeletal muscle continues to con-tract.</a:t>
              </a:r>
            </a:p>
            <a:p>
              <a:pPr eaLnBrk="1" hangingPunct="1">
                <a:lnSpc>
                  <a:spcPct val="85000"/>
                </a:lnSpc>
                <a:spcBef>
                  <a:spcPct val="0"/>
                </a:spcBef>
                <a:spcAft>
                  <a:spcPts val="900"/>
                </a:spcAft>
                <a:buSzPct val="80000"/>
              </a:pPr>
              <a:r>
                <a:rPr lang="en-US" altLang="en-US" sz="1800" dirty="0"/>
                <a:t>Fatigued muscle fibers relax and recover before they are recruited again.</a:t>
              </a:r>
            </a:p>
            <a:p>
              <a:pPr eaLnBrk="1" hangingPunct="1">
                <a:lnSpc>
                  <a:spcPct val="85000"/>
                </a:lnSpc>
                <a:spcBef>
                  <a:spcPct val="0"/>
                </a:spcBef>
                <a:spcAft>
                  <a:spcPct val="50000"/>
                </a:spcAft>
                <a:buSzPct val="80000"/>
              </a:pPr>
              <a:r>
                <a:rPr lang="en-US" altLang="en-US" sz="1800" dirty="0"/>
                <a:t>Recruitment also helps produce smooth movements since not all muscle fibers are immediately activated—the weaker motor units are activated first.</a:t>
              </a:r>
            </a:p>
          </p:txBody>
        </p:sp>
        <p:sp>
          <p:nvSpPr>
            <p:cNvPr id="60421" name="Rectangle 1028">
              <a:extLst>
                <a:ext uri="{FF2B5EF4-FFF2-40B4-BE49-F238E27FC236}">
                  <a16:creationId xmlns:a16="http://schemas.microsoft.com/office/drawing/2014/main" id="{3F427173-83CE-D441-A4BA-D3C6A4EC6565}"/>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Unit Recruitment </a:t>
              </a:r>
              <a:r>
                <a:rPr lang="en-US" altLang="en-US" sz="2200" dirty="0">
                  <a:solidFill>
                    <a:srgbClr val="333333"/>
                  </a:solidFill>
                </a:rPr>
                <a:t>(continued)</a:t>
              </a:r>
              <a:endParaRPr lang="en-US" altLang="en-US" sz="2800" dirty="0">
                <a:solidFill>
                  <a:schemeClr val="tx2"/>
                </a:solidFill>
              </a:endParaRPr>
            </a:p>
          </p:txBody>
        </p:sp>
        <p:grpSp>
          <p:nvGrpSpPr>
            <p:cNvPr id="60422" name="Group 1033">
              <a:extLst>
                <a:ext uri="{FF2B5EF4-FFF2-40B4-BE49-F238E27FC236}">
                  <a16:creationId xmlns:a16="http://schemas.microsoft.com/office/drawing/2014/main" id="{2F162E9E-5C38-B648-BC70-584EC5761037}"/>
                </a:ext>
              </a:extLst>
            </p:cNvPr>
            <p:cNvGrpSpPr>
              <a:grpSpLocks/>
            </p:cNvGrpSpPr>
            <p:nvPr/>
          </p:nvGrpSpPr>
          <p:grpSpPr bwMode="auto">
            <a:xfrm>
              <a:off x="582" y="3671"/>
              <a:ext cx="1990" cy="213"/>
              <a:chOff x="582" y="3671"/>
              <a:chExt cx="1990" cy="213"/>
            </a:xfrm>
          </p:grpSpPr>
          <p:sp>
            <p:nvSpPr>
              <p:cNvPr id="60423" name="Rectangle 1034">
                <a:extLst>
                  <a:ext uri="{FF2B5EF4-FFF2-40B4-BE49-F238E27FC236}">
                    <a16:creationId xmlns:a16="http://schemas.microsoft.com/office/drawing/2014/main" id="{587B5FB9-CA92-4248-859E-DC02D84C999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4" name="Rectangle 1035">
                <a:extLst>
                  <a:ext uri="{FF2B5EF4-FFF2-40B4-BE49-F238E27FC236}">
                    <a16:creationId xmlns:a16="http://schemas.microsoft.com/office/drawing/2014/main" id="{0C6E6B6B-6787-4840-98BF-549E0836029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5" name="Rectangle 1036">
                <a:extLst>
                  <a:ext uri="{FF2B5EF4-FFF2-40B4-BE49-F238E27FC236}">
                    <a16:creationId xmlns:a16="http://schemas.microsoft.com/office/drawing/2014/main" id="{1F93095B-E157-9F45-9D76-4C421FF6108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6" name="Text Box 1037">
                <a:extLst>
                  <a:ext uri="{FF2B5EF4-FFF2-40B4-BE49-F238E27FC236}">
                    <a16:creationId xmlns:a16="http://schemas.microsoft.com/office/drawing/2014/main" id="{0B5868DA-C241-3944-8EE7-F18FCF84829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313</a:t>
                </a:r>
                <a:endParaRPr lang="en-US" altLang="en-US" sz="1800" dirty="0"/>
              </a:p>
            </p:txBody>
          </p:sp>
          <p:sp>
            <p:nvSpPr>
              <p:cNvPr id="60427" name="Text Box 1038">
                <a:extLst>
                  <a:ext uri="{FF2B5EF4-FFF2-40B4-BE49-F238E27FC236}">
                    <a16:creationId xmlns:a16="http://schemas.microsoft.com/office/drawing/2014/main" id="{A544815C-9D6A-5B43-BCED-B7CC854D99F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349</a:t>
                </a:r>
                <a:endParaRPr lang="en-US" altLang="en-US" sz="1800" dirty="0"/>
              </a:p>
            </p:txBody>
          </p:sp>
          <p:sp>
            <p:nvSpPr>
              <p:cNvPr id="60428" name="Text Box 1039">
                <a:extLst>
                  <a:ext uri="{FF2B5EF4-FFF2-40B4-BE49-F238E27FC236}">
                    <a16:creationId xmlns:a16="http://schemas.microsoft.com/office/drawing/2014/main" id="{18CA8179-AAF6-E545-B817-78A33154DE2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618E17D0-5E94-0B48-8C87-23A53D5DDB6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D854234-F75F-AE4F-A203-8BED347FBE0E}" type="slidenum">
              <a:rPr lang="en-US" altLang="en-US" sz="1400"/>
              <a:pPr>
                <a:spcBef>
                  <a:spcPct val="0"/>
                </a:spcBef>
                <a:buFontTx/>
                <a:buNone/>
              </a:pPr>
              <a:t>31</a:t>
            </a:fld>
            <a:endParaRPr lang="en-US" altLang="en-US" sz="1400" dirty="0"/>
          </a:p>
        </p:txBody>
      </p:sp>
      <p:grpSp>
        <p:nvGrpSpPr>
          <p:cNvPr id="62467" name="Group 25">
            <a:extLst>
              <a:ext uri="{FF2B5EF4-FFF2-40B4-BE49-F238E27FC236}">
                <a16:creationId xmlns:a16="http://schemas.microsoft.com/office/drawing/2014/main" id="{B6FA4C94-4217-6A41-9BBB-2EA6FD85A318}"/>
              </a:ext>
            </a:extLst>
          </p:cNvPr>
          <p:cNvGrpSpPr>
            <a:grpSpLocks/>
          </p:cNvGrpSpPr>
          <p:nvPr/>
        </p:nvGrpSpPr>
        <p:grpSpPr bwMode="auto">
          <a:xfrm>
            <a:off x="463550" y="446088"/>
            <a:ext cx="8229600" cy="5719762"/>
            <a:chOff x="292" y="281"/>
            <a:chExt cx="5184" cy="3603"/>
          </a:xfrm>
        </p:grpSpPr>
        <p:sp>
          <p:nvSpPr>
            <p:cNvPr id="62468" name="Text Box 4">
              <a:extLst>
                <a:ext uri="{FF2B5EF4-FFF2-40B4-BE49-F238E27FC236}">
                  <a16:creationId xmlns:a16="http://schemas.microsoft.com/office/drawing/2014/main" id="{F3DBF7BE-D498-084E-A311-A6648F53E8D6}"/>
                </a:ext>
              </a:extLst>
            </p:cNvPr>
            <p:cNvSpPr txBox="1">
              <a:spLocks noChangeArrowheads="1"/>
            </p:cNvSpPr>
            <p:nvPr/>
          </p:nvSpPr>
          <p:spPr bwMode="auto">
            <a:xfrm>
              <a:off x="519" y="970"/>
              <a:ext cx="4704"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Muscle tone is the result of a slight amount of muscle tension from weak, involuntary contractions of motor units.</a:t>
              </a:r>
            </a:p>
            <a:p>
              <a:pPr eaLnBrk="1" hangingPunct="1">
                <a:lnSpc>
                  <a:spcPct val="85000"/>
                </a:lnSpc>
                <a:spcBef>
                  <a:spcPct val="0"/>
                </a:spcBef>
                <a:spcAft>
                  <a:spcPts val="900"/>
                </a:spcAft>
                <a:buSzPct val="80000"/>
              </a:pPr>
              <a:r>
                <a:rPr lang="en-US" altLang="en-US" sz="1800" dirty="0"/>
                <a:t>Skeletal muscle exhibits tone even when it at rest and not at work.</a:t>
              </a:r>
            </a:p>
            <a:p>
              <a:pPr eaLnBrk="1" hangingPunct="1">
                <a:lnSpc>
                  <a:spcPct val="85000"/>
                </a:lnSpc>
                <a:spcBef>
                  <a:spcPct val="0"/>
                </a:spcBef>
                <a:spcAft>
                  <a:spcPct val="50000"/>
                </a:spcAft>
                <a:buSzPct val="80000"/>
              </a:pPr>
              <a:r>
                <a:rPr lang="en-US" altLang="en-US" sz="1800" dirty="0"/>
                <a:t>To sustain muscle tone over a long period of time—such as in the neck muscles—small numbers of motor units are alternatively active and inactive to prevent fatigue.</a:t>
              </a:r>
            </a:p>
          </p:txBody>
        </p:sp>
        <p:sp>
          <p:nvSpPr>
            <p:cNvPr id="62469" name="Rectangle 5">
              <a:extLst>
                <a:ext uri="{FF2B5EF4-FFF2-40B4-BE49-F238E27FC236}">
                  <a16:creationId xmlns:a16="http://schemas.microsoft.com/office/drawing/2014/main" id="{F5375EA2-A0E1-EB49-97A6-562C245453D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Tone</a:t>
              </a:r>
              <a:endParaRPr lang="en-US" altLang="en-US" sz="2800" dirty="0">
                <a:solidFill>
                  <a:schemeClr val="tx2"/>
                </a:solidFill>
              </a:endParaRPr>
            </a:p>
          </p:txBody>
        </p:sp>
        <p:grpSp>
          <p:nvGrpSpPr>
            <p:cNvPr id="62470" name="Group 15">
              <a:extLst>
                <a:ext uri="{FF2B5EF4-FFF2-40B4-BE49-F238E27FC236}">
                  <a16:creationId xmlns:a16="http://schemas.microsoft.com/office/drawing/2014/main" id="{CC611656-662C-A341-954E-C0F08C1E7527}"/>
                </a:ext>
              </a:extLst>
            </p:cNvPr>
            <p:cNvGrpSpPr>
              <a:grpSpLocks/>
            </p:cNvGrpSpPr>
            <p:nvPr/>
          </p:nvGrpSpPr>
          <p:grpSpPr bwMode="auto">
            <a:xfrm>
              <a:off x="582" y="3671"/>
              <a:ext cx="1990" cy="213"/>
              <a:chOff x="582" y="3671"/>
              <a:chExt cx="1990" cy="213"/>
            </a:xfrm>
          </p:grpSpPr>
          <p:sp>
            <p:nvSpPr>
              <p:cNvPr id="62471" name="Rectangle 16">
                <a:extLst>
                  <a:ext uri="{FF2B5EF4-FFF2-40B4-BE49-F238E27FC236}">
                    <a16:creationId xmlns:a16="http://schemas.microsoft.com/office/drawing/2014/main" id="{B231B958-0232-CB49-905D-A6D5F66919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2" name="Rectangle 17">
                <a:extLst>
                  <a:ext uri="{FF2B5EF4-FFF2-40B4-BE49-F238E27FC236}">
                    <a16:creationId xmlns:a16="http://schemas.microsoft.com/office/drawing/2014/main" id="{F188023D-957F-3046-9429-6CA09BD7C08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3" name="Rectangle 18">
                <a:extLst>
                  <a:ext uri="{FF2B5EF4-FFF2-40B4-BE49-F238E27FC236}">
                    <a16:creationId xmlns:a16="http://schemas.microsoft.com/office/drawing/2014/main" id="{2F7D7267-1AD7-204B-9232-7EB4FEB97BB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4" name="Text Box 19">
                <a:extLst>
                  <a:ext uri="{FF2B5EF4-FFF2-40B4-BE49-F238E27FC236}">
                    <a16:creationId xmlns:a16="http://schemas.microsoft.com/office/drawing/2014/main" id="{698BD870-1A5E-6D4A-92B9-0A58B16A0BA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313</a:t>
                </a:r>
                <a:endParaRPr lang="en-US" altLang="en-US" sz="1800" dirty="0"/>
              </a:p>
            </p:txBody>
          </p:sp>
          <p:sp>
            <p:nvSpPr>
              <p:cNvPr id="62475" name="Text Box 20">
                <a:extLst>
                  <a:ext uri="{FF2B5EF4-FFF2-40B4-BE49-F238E27FC236}">
                    <a16:creationId xmlns:a16="http://schemas.microsoft.com/office/drawing/2014/main" id="{048977E1-3EAF-1849-9537-CDBB80A97BA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350</a:t>
                </a:r>
                <a:endParaRPr lang="en-US" altLang="en-US" sz="1800" dirty="0"/>
              </a:p>
            </p:txBody>
          </p:sp>
          <p:sp>
            <p:nvSpPr>
              <p:cNvPr id="62476" name="Text Box 21">
                <a:extLst>
                  <a:ext uri="{FF2B5EF4-FFF2-40B4-BE49-F238E27FC236}">
                    <a16:creationId xmlns:a16="http://schemas.microsoft.com/office/drawing/2014/main" id="{42FFF88C-307C-5E4C-AD57-CEBE61E68E0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A90FF457-AA97-FF4E-9961-6E0498D57F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6CB727-44BB-D941-995E-73297F530457}" type="slidenum">
              <a:rPr lang="en-US" altLang="en-US" sz="1400"/>
              <a:pPr>
                <a:spcBef>
                  <a:spcPct val="0"/>
                </a:spcBef>
                <a:buFontTx/>
                <a:buNone/>
              </a:pPr>
              <a:t>32</a:t>
            </a:fld>
            <a:endParaRPr lang="en-US" altLang="en-US" sz="1400" dirty="0"/>
          </a:p>
        </p:txBody>
      </p:sp>
      <p:grpSp>
        <p:nvGrpSpPr>
          <p:cNvPr id="64515" name="Group 25">
            <a:extLst>
              <a:ext uri="{FF2B5EF4-FFF2-40B4-BE49-F238E27FC236}">
                <a16:creationId xmlns:a16="http://schemas.microsoft.com/office/drawing/2014/main" id="{7F5AD7DB-3FFD-3848-8393-06C54099C0AB}"/>
              </a:ext>
            </a:extLst>
          </p:cNvPr>
          <p:cNvGrpSpPr>
            <a:grpSpLocks/>
          </p:cNvGrpSpPr>
          <p:nvPr/>
        </p:nvGrpSpPr>
        <p:grpSpPr bwMode="auto">
          <a:xfrm>
            <a:off x="463550" y="446088"/>
            <a:ext cx="8229600" cy="5719762"/>
            <a:chOff x="292" y="281"/>
            <a:chExt cx="5184" cy="3603"/>
          </a:xfrm>
        </p:grpSpPr>
        <p:sp>
          <p:nvSpPr>
            <p:cNvPr id="64516" name="Text Box 4">
              <a:extLst>
                <a:ext uri="{FF2B5EF4-FFF2-40B4-BE49-F238E27FC236}">
                  <a16:creationId xmlns:a16="http://schemas.microsoft.com/office/drawing/2014/main" id="{BE5A0A90-BF85-7C47-8BD9-96308F30E18C}"/>
                </a:ext>
              </a:extLst>
            </p:cNvPr>
            <p:cNvSpPr txBox="1">
              <a:spLocks noChangeArrowheads="1"/>
            </p:cNvSpPr>
            <p:nvPr/>
          </p:nvSpPr>
          <p:spPr bwMode="auto">
            <a:xfrm>
              <a:off x="519" y="970"/>
              <a:ext cx="466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 tone is established by the motor areas of the brain. </a:t>
              </a:r>
            </a:p>
            <a:p>
              <a:pPr eaLnBrk="1" hangingPunct="1">
                <a:lnSpc>
                  <a:spcPct val="85000"/>
                </a:lnSpc>
                <a:spcBef>
                  <a:spcPct val="0"/>
                </a:spcBef>
                <a:spcAft>
                  <a:spcPts val="900"/>
                </a:spcAft>
                <a:buSzPct val="80000"/>
              </a:pPr>
              <a:r>
                <a:rPr lang="en-US" altLang="en-US" sz="1800" dirty="0"/>
                <a:t>If the axons of cortical motor neurons are cut, the skeletal muscle become flaccid, a condition of limpness characterized by a complete loss of muscle tone.</a:t>
              </a:r>
            </a:p>
            <a:p>
              <a:pPr eaLnBrk="1" hangingPunct="1">
                <a:lnSpc>
                  <a:spcPct val="85000"/>
                </a:lnSpc>
                <a:spcBef>
                  <a:spcPct val="0"/>
                </a:spcBef>
                <a:spcAft>
                  <a:spcPts val="900"/>
                </a:spcAft>
                <a:buSzPct val="80000"/>
              </a:pPr>
              <a:r>
                <a:rPr lang="en-US" altLang="en-US" sz="1800" dirty="0"/>
                <a:t>This is what happens in quadriplegia (higher spinal cord break) and paraplegia (lower spinal cord break).</a:t>
              </a:r>
            </a:p>
          </p:txBody>
        </p:sp>
        <p:sp>
          <p:nvSpPr>
            <p:cNvPr id="64517" name="Rectangle 5">
              <a:extLst>
                <a:ext uri="{FF2B5EF4-FFF2-40B4-BE49-F238E27FC236}">
                  <a16:creationId xmlns:a16="http://schemas.microsoft.com/office/drawing/2014/main" id="{02149FDC-AFBC-C248-A83C-FCE34532C9A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Tone </a:t>
              </a:r>
              <a:r>
                <a:rPr lang="en-US" altLang="en-US" sz="2200" dirty="0">
                  <a:solidFill>
                    <a:srgbClr val="333333"/>
                  </a:solidFill>
                </a:rPr>
                <a:t>(continued)</a:t>
              </a:r>
              <a:endParaRPr lang="en-US" altLang="en-US" sz="2800" dirty="0">
                <a:solidFill>
                  <a:schemeClr val="tx2"/>
                </a:solidFill>
              </a:endParaRPr>
            </a:p>
          </p:txBody>
        </p:sp>
        <p:grpSp>
          <p:nvGrpSpPr>
            <p:cNvPr id="64518" name="Group 15">
              <a:extLst>
                <a:ext uri="{FF2B5EF4-FFF2-40B4-BE49-F238E27FC236}">
                  <a16:creationId xmlns:a16="http://schemas.microsoft.com/office/drawing/2014/main" id="{01832390-0D6D-9040-AC7C-9A5036B069CB}"/>
                </a:ext>
              </a:extLst>
            </p:cNvPr>
            <p:cNvGrpSpPr>
              <a:grpSpLocks/>
            </p:cNvGrpSpPr>
            <p:nvPr/>
          </p:nvGrpSpPr>
          <p:grpSpPr bwMode="auto">
            <a:xfrm>
              <a:off x="582" y="3671"/>
              <a:ext cx="1990" cy="213"/>
              <a:chOff x="582" y="3671"/>
              <a:chExt cx="1990" cy="213"/>
            </a:xfrm>
          </p:grpSpPr>
          <p:sp>
            <p:nvSpPr>
              <p:cNvPr id="64519" name="Rectangle 16">
                <a:extLst>
                  <a:ext uri="{FF2B5EF4-FFF2-40B4-BE49-F238E27FC236}">
                    <a16:creationId xmlns:a16="http://schemas.microsoft.com/office/drawing/2014/main" id="{567D565E-8F75-5A45-9808-BDF7182CA47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0" name="Rectangle 17">
                <a:extLst>
                  <a:ext uri="{FF2B5EF4-FFF2-40B4-BE49-F238E27FC236}">
                    <a16:creationId xmlns:a16="http://schemas.microsoft.com/office/drawing/2014/main" id="{DA87AB6A-9BD3-8C49-8000-8EA1B646F7F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1" name="Rectangle 18">
                <a:extLst>
                  <a:ext uri="{FF2B5EF4-FFF2-40B4-BE49-F238E27FC236}">
                    <a16:creationId xmlns:a16="http://schemas.microsoft.com/office/drawing/2014/main" id="{2BC0F579-13C3-5345-95AA-5FE8F798A10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2" name="Text Box 19">
                <a:extLst>
                  <a:ext uri="{FF2B5EF4-FFF2-40B4-BE49-F238E27FC236}">
                    <a16:creationId xmlns:a16="http://schemas.microsoft.com/office/drawing/2014/main" id="{8F499A49-6346-644B-8232-C3C9B97D81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314</a:t>
                </a:r>
                <a:endParaRPr lang="en-US" altLang="en-US" sz="1800" dirty="0"/>
              </a:p>
            </p:txBody>
          </p:sp>
          <p:sp>
            <p:nvSpPr>
              <p:cNvPr id="64523" name="Text Box 20">
                <a:extLst>
                  <a:ext uri="{FF2B5EF4-FFF2-40B4-BE49-F238E27FC236}">
                    <a16:creationId xmlns:a16="http://schemas.microsoft.com/office/drawing/2014/main" id="{373FA8FF-F1FD-A341-BAFF-F4F1E2D930A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350</a:t>
                </a:r>
                <a:endParaRPr lang="en-US" altLang="en-US" sz="1800" dirty="0"/>
              </a:p>
            </p:txBody>
          </p:sp>
          <p:sp>
            <p:nvSpPr>
              <p:cNvPr id="64524" name="Text Box 21">
                <a:extLst>
                  <a:ext uri="{FF2B5EF4-FFF2-40B4-BE49-F238E27FC236}">
                    <a16:creationId xmlns:a16="http://schemas.microsoft.com/office/drawing/2014/main" id="{AA22BFEF-A26C-7C49-A177-1EC20A9A062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A90FF457-AA97-FF4E-9961-6E0498D57F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6CB727-44BB-D941-995E-73297F530457}" type="slidenum">
              <a:rPr lang="en-US" altLang="en-US" sz="1400"/>
              <a:pPr>
                <a:spcBef>
                  <a:spcPct val="0"/>
                </a:spcBef>
                <a:buFontTx/>
                <a:buNone/>
              </a:pPr>
              <a:t>33</a:t>
            </a:fld>
            <a:endParaRPr lang="en-US" altLang="en-US" sz="1400" dirty="0"/>
          </a:p>
        </p:txBody>
      </p:sp>
      <p:grpSp>
        <p:nvGrpSpPr>
          <p:cNvPr id="64515" name="Group 25">
            <a:extLst>
              <a:ext uri="{FF2B5EF4-FFF2-40B4-BE49-F238E27FC236}">
                <a16:creationId xmlns:a16="http://schemas.microsoft.com/office/drawing/2014/main" id="{7F5AD7DB-3FFD-3848-8393-06C54099C0AB}"/>
              </a:ext>
            </a:extLst>
          </p:cNvPr>
          <p:cNvGrpSpPr>
            <a:grpSpLocks/>
          </p:cNvGrpSpPr>
          <p:nvPr/>
        </p:nvGrpSpPr>
        <p:grpSpPr bwMode="auto">
          <a:xfrm>
            <a:off x="463550" y="446088"/>
            <a:ext cx="8229600" cy="5719762"/>
            <a:chOff x="292" y="281"/>
            <a:chExt cx="5184" cy="3603"/>
          </a:xfrm>
        </p:grpSpPr>
        <p:sp>
          <p:nvSpPr>
            <p:cNvPr id="64517" name="Rectangle 5">
              <a:extLst>
                <a:ext uri="{FF2B5EF4-FFF2-40B4-BE49-F238E27FC236}">
                  <a16:creationId xmlns:a16="http://schemas.microsoft.com/office/drawing/2014/main" id="{02149FDC-AFBC-C248-A83C-FCE34532C9A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Quadriplegia and Paraplegia</a:t>
              </a:r>
              <a:endParaRPr lang="en-US" altLang="en-US" sz="2800" dirty="0">
                <a:solidFill>
                  <a:schemeClr val="tx2"/>
                </a:solidFill>
              </a:endParaRPr>
            </a:p>
          </p:txBody>
        </p:sp>
        <p:grpSp>
          <p:nvGrpSpPr>
            <p:cNvPr id="64518" name="Group 15">
              <a:extLst>
                <a:ext uri="{FF2B5EF4-FFF2-40B4-BE49-F238E27FC236}">
                  <a16:creationId xmlns:a16="http://schemas.microsoft.com/office/drawing/2014/main" id="{01832390-0D6D-9040-AC7C-9A5036B069CB}"/>
                </a:ext>
              </a:extLst>
            </p:cNvPr>
            <p:cNvGrpSpPr>
              <a:grpSpLocks/>
            </p:cNvGrpSpPr>
            <p:nvPr/>
          </p:nvGrpSpPr>
          <p:grpSpPr bwMode="auto">
            <a:xfrm>
              <a:off x="582" y="3671"/>
              <a:ext cx="1990" cy="213"/>
              <a:chOff x="582" y="3671"/>
              <a:chExt cx="1990" cy="213"/>
            </a:xfrm>
          </p:grpSpPr>
          <p:sp>
            <p:nvSpPr>
              <p:cNvPr id="64519" name="Rectangle 16">
                <a:extLst>
                  <a:ext uri="{FF2B5EF4-FFF2-40B4-BE49-F238E27FC236}">
                    <a16:creationId xmlns:a16="http://schemas.microsoft.com/office/drawing/2014/main" id="{567D565E-8F75-5A45-9808-BDF7182CA47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0" name="Rectangle 17">
                <a:extLst>
                  <a:ext uri="{FF2B5EF4-FFF2-40B4-BE49-F238E27FC236}">
                    <a16:creationId xmlns:a16="http://schemas.microsoft.com/office/drawing/2014/main" id="{DA87AB6A-9BD3-8C49-8000-8EA1B646F7F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1" name="Rectangle 18">
                <a:extLst>
                  <a:ext uri="{FF2B5EF4-FFF2-40B4-BE49-F238E27FC236}">
                    <a16:creationId xmlns:a16="http://schemas.microsoft.com/office/drawing/2014/main" id="{2BC0F579-13C3-5345-95AA-5FE8F798A10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2" name="Text Box 19">
                <a:extLst>
                  <a:ext uri="{FF2B5EF4-FFF2-40B4-BE49-F238E27FC236}">
                    <a16:creationId xmlns:a16="http://schemas.microsoft.com/office/drawing/2014/main" id="{8F499A49-6346-644B-8232-C3C9B97D81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314</a:t>
                </a:r>
                <a:endParaRPr lang="en-US" altLang="en-US" sz="1800" dirty="0"/>
              </a:p>
            </p:txBody>
          </p:sp>
          <p:sp>
            <p:nvSpPr>
              <p:cNvPr id="64523" name="Text Box 20">
                <a:extLst>
                  <a:ext uri="{FF2B5EF4-FFF2-40B4-BE49-F238E27FC236}">
                    <a16:creationId xmlns:a16="http://schemas.microsoft.com/office/drawing/2014/main" id="{373FA8FF-F1FD-A341-BAFF-F4F1E2D930A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350</a:t>
                </a:r>
                <a:endParaRPr lang="en-US" altLang="en-US" sz="1800" dirty="0"/>
              </a:p>
            </p:txBody>
          </p:sp>
          <p:sp>
            <p:nvSpPr>
              <p:cNvPr id="64524" name="Text Box 21">
                <a:extLst>
                  <a:ext uri="{FF2B5EF4-FFF2-40B4-BE49-F238E27FC236}">
                    <a16:creationId xmlns:a16="http://schemas.microsoft.com/office/drawing/2014/main" id="{AA22BFEF-A26C-7C49-A177-1EC20A9A062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sp>
        <p:nvSpPr>
          <p:cNvPr id="2" name="TextBox 1">
            <a:extLst>
              <a:ext uri="{FF2B5EF4-FFF2-40B4-BE49-F238E27FC236}">
                <a16:creationId xmlns:a16="http://schemas.microsoft.com/office/drawing/2014/main" id="{90BBA93F-A280-AEE6-C10C-6CFC7DFFEA64}"/>
              </a:ext>
            </a:extLst>
          </p:cNvPr>
          <p:cNvSpPr txBox="1"/>
          <p:nvPr/>
        </p:nvSpPr>
        <p:spPr>
          <a:xfrm>
            <a:off x="955040" y="1544320"/>
            <a:ext cx="7254239" cy="4054956"/>
          </a:xfrm>
          <a:prstGeom prst="rect">
            <a:avLst/>
          </a:prstGeom>
          <a:noFill/>
        </p:spPr>
        <p:txBody>
          <a:bodyPr wrap="square" rtlCol="0">
            <a:spAutoFit/>
          </a:bodyPr>
          <a:lstStyle/>
          <a:p>
            <a:pPr algn="ctr">
              <a:lnSpc>
                <a:spcPts val="1860"/>
              </a:lnSpc>
            </a:pPr>
            <a:r>
              <a:rPr lang="en-US" dirty="0">
                <a:solidFill>
                  <a:schemeClr val="accent6"/>
                </a:solidFill>
              </a:rPr>
              <a:t>Quadriplegia is paralysis from the neck down, including the trunk, legs and arms.  The condition is typically caused by an injury to the spinal cord that contains the nerves that transmit messages of movement and sensation from the brain to parts of the body.  Quadriplegia is most likely to occur from a spinal cord injury to the neck at C5 (cervical 5) to C7 (cervical 7).  The spinal cord cannot transmit messages below the damaged area, resulting in the loss of mobility in the arms and legs and the loss of function in breathing, bowel, and bladder control. </a:t>
            </a:r>
          </a:p>
          <a:p>
            <a:pPr algn="ctr">
              <a:lnSpc>
                <a:spcPts val="1860"/>
              </a:lnSpc>
            </a:pPr>
            <a:r>
              <a:rPr lang="en-US" dirty="0">
                <a:solidFill>
                  <a:schemeClr val="accent6"/>
                </a:solidFill>
              </a:rPr>
              <a:t>(https://www.spine-health.com)</a:t>
            </a:r>
          </a:p>
          <a:p>
            <a:pPr algn="ctr">
              <a:lnSpc>
                <a:spcPts val="1860"/>
              </a:lnSpc>
              <a:spcBef>
                <a:spcPts val="1200"/>
              </a:spcBef>
            </a:pPr>
            <a:r>
              <a:rPr lang="en-US" dirty="0">
                <a:solidFill>
                  <a:schemeClr val="accent6"/>
                </a:solidFill>
              </a:rPr>
              <a:t>Paraplegia is </a:t>
            </a:r>
            <a:r>
              <a:rPr lang="en-US" dirty="0">
                <a:solidFill>
                  <a:schemeClr val="accent6"/>
                </a:solidFill>
                <a:latin typeface="+mj-lt"/>
              </a:rPr>
              <a:t>paralysis that affects the legs, but not the arms.  This symptom is most likely to happen with (lower) spinal cord injuries but can also happen because of diseases or medical conditions. </a:t>
            </a:r>
          </a:p>
          <a:p>
            <a:pPr algn="ctr">
              <a:lnSpc>
                <a:spcPts val="1860"/>
              </a:lnSpc>
              <a:spcBef>
                <a:spcPts val="0"/>
              </a:spcBef>
            </a:pPr>
            <a:r>
              <a:rPr lang="en-US" dirty="0">
                <a:solidFill>
                  <a:schemeClr val="accent6"/>
                </a:solidFill>
                <a:latin typeface="+mj-lt"/>
              </a:rPr>
              <a:t>(https://my.clevelandclinic.org)</a:t>
            </a:r>
          </a:p>
          <a:p>
            <a:pPr algn="ctr">
              <a:lnSpc>
                <a:spcPts val="1860"/>
              </a:lnSpc>
              <a:spcBef>
                <a:spcPts val="1200"/>
              </a:spcBef>
            </a:pPr>
            <a:endParaRPr lang="en-US" sz="1700" dirty="0">
              <a:solidFill>
                <a:srgbClr val="941100"/>
              </a:solidFill>
              <a:latin typeface="+mj-lt"/>
            </a:endParaRPr>
          </a:p>
        </p:txBody>
      </p:sp>
    </p:spTree>
    <p:extLst>
      <p:ext uri="{BB962C8B-B14F-4D97-AF65-F5344CB8AC3E}">
        <p14:creationId xmlns:p14="http://schemas.microsoft.com/office/powerpoint/2010/main" val="217078925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A90FF457-AA97-FF4E-9961-6E0498D57F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6CB727-44BB-D941-995E-73297F530457}" type="slidenum">
              <a:rPr lang="en-US" altLang="en-US" sz="1400"/>
              <a:pPr>
                <a:spcBef>
                  <a:spcPct val="0"/>
                </a:spcBef>
                <a:buFontTx/>
                <a:buNone/>
              </a:pPr>
              <a:t>34</a:t>
            </a:fld>
            <a:endParaRPr lang="en-US" altLang="en-US" sz="1400" dirty="0"/>
          </a:p>
        </p:txBody>
      </p:sp>
      <p:grpSp>
        <p:nvGrpSpPr>
          <p:cNvPr id="64515" name="Group 25">
            <a:extLst>
              <a:ext uri="{FF2B5EF4-FFF2-40B4-BE49-F238E27FC236}">
                <a16:creationId xmlns:a16="http://schemas.microsoft.com/office/drawing/2014/main" id="{7F5AD7DB-3FFD-3848-8393-06C54099C0AB}"/>
              </a:ext>
            </a:extLst>
          </p:cNvPr>
          <p:cNvGrpSpPr>
            <a:grpSpLocks/>
          </p:cNvGrpSpPr>
          <p:nvPr/>
        </p:nvGrpSpPr>
        <p:grpSpPr bwMode="auto">
          <a:xfrm>
            <a:off x="463550" y="446088"/>
            <a:ext cx="8229600" cy="5719762"/>
            <a:chOff x="292" y="281"/>
            <a:chExt cx="5184" cy="3603"/>
          </a:xfrm>
        </p:grpSpPr>
        <p:sp>
          <p:nvSpPr>
            <p:cNvPr id="64516" name="Text Box 4">
              <a:extLst>
                <a:ext uri="{FF2B5EF4-FFF2-40B4-BE49-F238E27FC236}">
                  <a16:creationId xmlns:a16="http://schemas.microsoft.com/office/drawing/2014/main" id="{BE5A0A90-BF85-7C47-8BD9-96308F30E18C}"/>
                </a:ext>
              </a:extLst>
            </p:cNvPr>
            <p:cNvSpPr txBox="1">
              <a:spLocks noChangeArrowheads="1"/>
            </p:cNvSpPr>
            <p:nvPr/>
          </p:nvSpPr>
          <p:spPr bwMode="auto">
            <a:xfrm>
              <a:off x="519" y="970"/>
              <a:ext cx="4666"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Muscle tone is also important in smooth muscle, such as in main-taining steady pressure on the food contents of the digestive tract, including the small intestine.</a:t>
              </a:r>
            </a:p>
            <a:p>
              <a:pPr eaLnBrk="1" hangingPunct="1">
                <a:lnSpc>
                  <a:spcPct val="85000"/>
                </a:lnSpc>
                <a:spcBef>
                  <a:spcPct val="0"/>
                </a:spcBef>
                <a:spcAft>
                  <a:spcPct val="50000"/>
                </a:spcAft>
                <a:buSzPct val="80000"/>
              </a:pPr>
              <a:r>
                <a:rPr lang="en-US" altLang="en-US" sz="1800" dirty="0"/>
                <a:t>Smooth muscle tone in the walls of arteries and arterioles helps in the regulation of blood pressure.</a:t>
              </a:r>
            </a:p>
          </p:txBody>
        </p:sp>
        <p:sp>
          <p:nvSpPr>
            <p:cNvPr id="64517" name="Rectangle 5">
              <a:extLst>
                <a:ext uri="{FF2B5EF4-FFF2-40B4-BE49-F238E27FC236}">
                  <a16:creationId xmlns:a16="http://schemas.microsoft.com/office/drawing/2014/main" id="{02149FDC-AFBC-C248-A83C-FCE34532C9A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Tone </a:t>
              </a:r>
              <a:r>
                <a:rPr lang="en-US" altLang="en-US" sz="2200" dirty="0">
                  <a:solidFill>
                    <a:srgbClr val="333333"/>
                  </a:solidFill>
                </a:rPr>
                <a:t>(continued)</a:t>
              </a:r>
              <a:endParaRPr lang="en-US" altLang="en-US" sz="2800" dirty="0">
                <a:solidFill>
                  <a:schemeClr val="tx2"/>
                </a:solidFill>
              </a:endParaRPr>
            </a:p>
          </p:txBody>
        </p:sp>
        <p:grpSp>
          <p:nvGrpSpPr>
            <p:cNvPr id="64518" name="Group 15">
              <a:extLst>
                <a:ext uri="{FF2B5EF4-FFF2-40B4-BE49-F238E27FC236}">
                  <a16:creationId xmlns:a16="http://schemas.microsoft.com/office/drawing/2014/main" id="{01832390-0D6D-9040-AC7C-9A5036B069CB}"/>
                </a:ext>
              </a:extLst>
            </p:cNvPr>
            <p:cNvGrpSpPr>
              <a:grpSpLocks/>
            </p:cNvGrpSpPr>
            <p:nvPr/>
          </p:nvGrpSpPr>
          <p:grpSpPr bwMode="auto">
            <a:xfrm>
              <a:off x="582" y="3671"/>
              <a:ext cx="1990" cy="213"/>
              <a:chOff x="582" y="3671"/>
              <a:chExt cx="1990" cy="213"/>
            </a:xfrm>
          </p:grpSpPr>
          <p:sp>
            <p:nvSpPr>
              <p:cNvPr id="64519" name="Rectangle 16">
                <a:extLst>
                  <a:ext uri="{FF2B5EF4-FFF2-40B4-BE49-F238E27FC236}">
                    <a16:creationId xmlns:a16="http://schemas.microsoft.com/office/drawing/2014/main" id="{567D565E-8F75-5A45-9808-BDF7182CA47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0" name="Rectangle 17">
                <a:extLst>
                  <a:ext uri="{FF2B5EF4-FFF2-40B4-BE49-F238E27FC236}">
                    <a16:creationId xmlns:a16="http://schemas.microsoft.com/office/drawing/2014/main" id="{DA87AB6A-9BD3-8C49-8000-8EA1B646F7F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1" name="Rectangle 18">
                <a:extLst>
                  <a:ext uri="{FF2B5EF4-FFF2-40B4-BE49-F238E27FC236}">
                    <a16:creationId xmlns:a16="http://schemas.microsoft.com/office/drawing/2014/main" id="{2BC0F579-13C3-5345-95AA-5FE8F798A10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2" name="Text Box 19">
                <a:extLst>
                  <a:ext uri="{FF2B5EF4-FFF2-40B4-BE49-F238E27FC236}">
                    <a16:creationId xmlns:a16="http://schemas.microsoft.com/office/drawing/2014/main" id="{8F499A49-6346-644B-8232-C3C9B97D81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314</a:t>
                </a:r>
                <a:endParaRPr lang="en-US" altLang="en-US" sz="1800" dirty="0"/>
              </a:p>
            </p:txBody>
          </p:sp>
          <p:sp>
            <p:nvSpPr>
              <p:cNvPr id="64523" name="Text Box 20">
                <a:extLst>
                  <a:ext uri="{FF2B5EF4-FFF2-40B4-BE49-F238E27FC236}">
                    <a16:creationId xmlns:a16="http://schemas.microsoft.com/office/drawing/2014/main" id="{373FA8FF-F1FD-A341-BAFF-F4F1E2D930A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350</a:t>
                </a:r>
                <a:endParaRPr lang="en-US" altLang="en-US" sz="1800" dirty="0"/>
              </a:p>
            </p:txBody>
          </p:sp>
          <p:sp>
            <p:nvSpPr>
              <p:cNvPr id="64524" name="Text Box 21">
                <a:extLst>
                  <a:ext uri="{FF2B5EF4-FFF2-40B4-BE49-F238E27FC236}">
                    <a16:creationId xmlns:a16="http://schemas.microsoft.com/office/drawing/2014/main" id="{AA22BFEF-A26C-7C49-A177-1EC20A9A062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spTree>
    <p:extLst>
      <p:ext uri="{BB962C8B-B14F-4D97-AF65-F5344CB8AC3E}">
        <p14:creationId xmlns:p14="http://schemas.microsoft.com/office/powerpoint/2010/main" val="55457236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D7589B35-70FF-7548-9C32-573BCABB436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BA03A18-1C00-8142-96C9-9CA74EF68DD7}" type="slidenum">
              <a:rPr lang="en-US" altLang="en-US" sz="1400"/>
              <a:pPr>
                <a:spcBef>
                  <a:spcPct val="0"/>
                </a:spcBef>
                <a:buFontTx/>
                <a:buNone/>
              </a:pPr>
              <a:t>35</a:t>
            </a:fld>
            <a:endParaRPr lang="en-US" altLang="en-US" sz="1400" dirty="0"/>
          </a:p>
        </p:txBody>
      </p:sp>
      <p:grpSp>
        <p:nvGrpSpPr>
          <p:cNvPr id="66563" name="Group 51">
            <a:extLst>
              <a:ext uri="{FF2B5EF4-FFF2-40B4-BE49-F238E27FC236}">
                <a16:creationId xmlns:a16="http://schemas.microsoft.com/office/drawing/2014/main" id="{AE40F5CB-3C92-4040-A98C-F7D1B5C47F5A}"/>
              </a:ext>
            </a:extLst>
          </p:cNvPr>
          <p:cNvGrpSpPr>
            <a:grpSpLocks/>
          </p:cNvGrpSpPr>
          <p:nvPr/>
        </p:nvGrpSpPr>
        <p:grpSpPr bwMode="auto">
          <a:xfrm>
            <a:off x="463550" y="446088"/>
            <a:ext cx="8229600" cy="5719762"/>
            <a:chOff x="292" y="281"/>
            <a:chExt cx="5184" cy="3603"/>
          </a:xfrm>
        </p:grpSpPr>
        <p:sp>
          <p:nvSpPr>
            <p:cNvPr id="66564" name="Text Box 4">
              <a:extLst>
                <a:ext uri="{FF2B5EF4-FFF2-40B4-BE49-F238E27FC236}">
                  <a16:creationId xmlns:a16="http://schemas.microsoft.com/office/drawing/2014/main" id="{93969DBD-6030-154B-BC9C-52C0D39777BB}"/>
                </a:ext>
              </a:extLst>
            </p:cNvPr>
            <p:cNvSpPr txBox="1">
              <a:spLocks noChangeArrowheads="1"/>
            </p:cNvSpPr>
            <p:nvPr/>
          </p:nvSpPr>
          <p:spPr bwMode="auto">
            <a:xfrm>
              <a:off x="519" y="970"/>
              <a:ext cx="4645"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 contractions can be isotonic or isometric.</a:t>
              </a:r>
            </a:p>
            <a:p>
              <a:pPr eaLnBrk="1" hangingPunct="1">
                <a:lnSpc>
                  <a:spcPct val="85000"/>
                </a:lnSpc>
                <a:spcBef>
                  <a:spcPct val="0"/>
                </a:spcBef>
                <a:spcAft>
                  <a:spcPts val="900"/>
                </a:spcAft>
                <a:buSzPct val="80000"/>
              </a:pPr>
              <a:r>
                <a:rPr lang="en-US" altLang="en-US" sz="1800" dirty="0"/>
                <a:t>In an isotonic contraction, muscle tension remains almost constant while the muscle changes its length.</a:t>
              </a:r>
            </a:p>
            <a:p>
              <a:pPr eaLnBrk="1" hangingPunct="1">
                <a:lnSpc>
                  <a:spcPct val="85000"/>
                </a:lnSpc>
                <a:spcBef>
                  <a:spcPct val="0"/>
                </a:spcBef>
                <a:spcAft>
                  <a:spcPct val="50000"/>
                </a:spcAft>
                <a:buSzPct val="80000"/>
              </a:pPr>
              <a:r>
                <a:rPr lang="en-US" altLang="en-US" sz="1800" dirty="0"/>
                <a:t>Isotonic contractions are involved in body movements and moving objects.</a:t>
              </a:r>
            </a:p>
          </p:txBody>
        </p:sp>
        <p:sp>
          <p:nvSpPr>
            <p:cNvPr id="66565" name="Rectangle 5">
              <a:extLst>
                <a:ext uri="{FF2B5EF4-FFF2-40B4-BE49-F238E27FC236}">
                  <a16:creationId xmlns:a16="http://schemas.microsoft.com/office/drawing/2014/main" id="{0676E83F-7C22-4247-B4DD-A5AD4CF81C1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Isotonic Contractions</a:t>
              </a:r>
              <a:endParaRPr lang="en-US" altLang="en-US" sz="2800" dirty="0">
                <a:solidFill>
                  <a:schemeClr val="tx2"/>
                </a:solidFill>
              </a:endParaRPr>
            </a:p>
          </p:txBody>
        </p:sp>
        <p:grpSp>
          <p:nvGrpSpPr>
            <p:cNvPr id="66566" name="Group 50">
              <a:extLst>
                <a:ext uri="{FF2B5EF4-FFF2-40B4-BE49-F238E27FC236}">
                  <a16:creationId xmlns:a16="http://schemas.microsoft.com/office/drawing/2014/main" id="{CEA7F383-41C8-4040-B489-02346AC015C3}"/>
                </a:ext>
              </a:extLst>
            </p:cNvPr>
            <p:cNvGrpSpPr>
              <a:grpSpLocks/>
            </p:cNvGrpSpPr>
            <p:nvPr/>
          </p:nvGrpSpPr>
          <p:grpSpPr bwMode="auto">
            <a:xfrm>
              <a:off x="582" y="3671"/>
              <a:ext cx="4601" cy="213"/>
              <a:chOff x="582" y="3671"/>
              <a:chExt cx="4601" cy="213"/>
            </a:xfrm>
          </p:grpSpPr>
          <p:grpSp>
            <p:nvGrpSpPr>
              <p:cNvPr id="66567" name="Group 28">
                <a:extLst>
                  <a:ext uri="{FF2B5EF4-FFF2-40B4-BE49-F238E27FC236}">
                    <a16:creationId xmlns:a16="http://schemas.microsoft.com/office/drawing/2014/main" id="{8EA04CEF-AAE1-AF49-B76A-2DA202F95D82}"/>
                  </a:ext>
                </a:extLst>
              </p:cNvPr>
              <p:cNvGrpSpPr>
                <a:grpSpLocks/>
              </p:cNvGrpSpPr>
              <p:nvPr/>
            </p:nvGrpSpPr>
            <p:grpSpPr bwMode="auto">
              <a:xfrm>
                <a:off x="582" y="3671"/>
                <a:ext cx="1990" cy="213"/>
                <a:chOff x="582" y="3671"/>
                <a:chExt cx="1990" cy="213"/>
              </a:xfrm>
            </p:grpSpPr>
            <p:sp>
              <p:nvSpPr>
                <p:cNvPr id="66578" name="Rectangle 29">
                  <a:extLst>
                    <a:ext uri="{FF2B5EF4-FFF2-40B4-BE49-F238E27FC236}">
                      <a16:creationId xmlns:a16="http://schemas.microsoft.com/office/drawing/2014/main" id="{3AB2AD1F-4835-5841-868E-402B18C5B48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9" name="Rectangle 30">
                  <a:extLst>
                    <a:ext uri="{FF2B5EF4-FFF2-40B4-BE49-F238E27FC236}">
                      <a16:creationId xmlns:a16="http://schemas.microsoft.com/office/drawing/2014/main" id="{7543DF8B-19DF-1847-9E78-6ACB67039C8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80" name="Rectangle 31">
                  <a:extLst>
                    <a:ext uri="{FF2B5EF4-FFF2-40B4-BE49-F238E27FC236}">
                      <a16:creationId xmlns:a16="http://schemas.microsoft.com/office/drawing/2014/main" id="{957F56D7-D5B0-E443-A84C-1B2E3056F09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81" name="Text Box 32">
                  <a:extLst>
                    <a:ext uri="{FF2B5EF4-FFF2-40B4-BE49-F238E27FC236}">
                      <a16:creationId xmlns:a16="http://schemas.microsoft.com/office/drawing/2014/main" id="{183F509F-BD47-9A41-9F27-77A29B7B8FC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314</a:t>
                  </a:r>
                  <a:endParaRPr lang="en-US" altLang="en-US" sz="1800" dirty="0"/>
                </a:p>
              </p:txBody>
            </p:sp>
            <p:sp>
              <p:nvSpPr>
                <p:cNvPr id="66582" name="Text Box 33">
                  <a:extLst>
                    <a:ext uri="{FF2B5EF4-FFF2-40B4-BE49-F238E27FC236}">
                      <a16:creationId xmlns:a16="http://schemas.microsoft.com/office/drawing/2014/main" id="{CDDF698E-BD8F-D24D-8BBA-40095D049E7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350</a:t>
                  </a:r>
                  <a:endParaRPr lang="en-US" altLang="en-US" sz="1800" dirty="0"/>
                </a:p>
              </p:txBody>
            </p:sp>
            <p:sp>
              <p:nvSpPr>
                <p:cNvPr id="66583" name="Text Box 34">
                  <a:extLst>
                    <a:ext uri="{FF2B5EF4-FFF2-40B4-BE49-F238E27FC236}">
                      <a16:creationId xmlns:a16="http://schemas.microsoft.com/office/drawing/2014/main" id="{A105875F-746F-7C45-8D2F-43C526E7AE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nvGrpSpPr>
              <p:cNvPr id="66568" name="Group 40">
                <a:extLst>
                  <a:ext uri="{FF2B5EF4-FFF2-40B4-BE49-F238E27FC236}">
                    <a16:creationId xmlns:a16="http://schemas.microsoft.com/office/drawing/2014/main" id="{1B8C5B7A-785F-2149-8CD0-5F43E2DA4CB0}"/>
                  </a:ext>
                </a:extLst>
              </p:cNvPr>
              <p:cNvGrpSpPr>
                <a:grpSpLocks/>
              </p:cNvGrpSpPr>
              <p:nvPr/>
            </p:nvGrpSpPr>
            <p:grpSpPr bwMode="auto">
              <a:xfrm>
                <a:off x="2846" y="3671"/>
                <a:ext cx="2337" cy="213"/>
                <a:chOff x="2846" y="3671"/>
                <a:chExt cx="2337" cy="213"/>
              </a:xfrm>
            </p:grpSpPr>
            <p:grpSp>
              <p:nvGrpSpPr>
                <p:cNvPr id="66569" name="Group 41">
                  <a:extLst>
                    <a:ext uri="{FF2B5EF4-FFF2-40B4-BE49-F238E27FC236}">
                      <a16:creationId xmlns:a16="http://schemas.microsoft.com/office/drawing/2014/main" id="{721FD60B-8EDB-7A44-BD13-6B65DA6770B5}"/>
                    </a:ext>
                  </a:extLst>
                </p:cNvPr>
                <p:cNvGrpSpPr>
                  <a:grpSpLocks/>
                </p:cNvGrpSpPr>
                <p:nvPr/>
              </p:nvGrpSpPr>
              <p:grpSpPr bwMode="auto">
                <a:xfrm>
                  <a:off x="2846" y="3671"/>
                  <a:ext cx="731" cy="213"/>
                  <a:chOff x="2846" y="3671"/>
                  <a:chExt cx="731" cy="213"/>
                </a:xfrm>
              </p:grpSpPr>
              <p:sp>
                <p:nvSpPr>
                  <p:cNvPr id="66576" name="Rectangle 42">
                    <a:extLst>
                      <a:ext uri="{FF2B5EF4-FFF2-40B4-BE49-F238E27FC236}">
                        <a16:creationId xmlns:a16="http://schemas.microsoft.com/office/drawing/2014/main" id="{2E086312-3F64-0748-93F5-E8A0FF7EA03E}"/>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7" name="Text Box 43">
                    <a:extLst>
                      <a:ext uri="{FF2B5EF4-FFF2-40B4-BE49-F238E27FC236}">
                        <a16:creationId xmlns:a16="http://schemas.microsoft.com/office/drawing/2014/main" id="{32C992BE-9A8A-A942-8E89-346B9A6FC54D}"/>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10.15</a:t>
                    </a:r>
                  </a:p>
                </p:txBody>
              </p:sp>
            </p:grpSp>
            <p:grpSp>
              <p:nvGrpSpPr>
                <p:cNvPr id="66570" name="Group 44">
                  <a:extLst>
                    <a:ext uri="{FF2B5EF4-FFF2-40B4-BE49-F238E27FC236}">
                      <a16:creationId xmlns:a16="http://schemas.microsoft.com/office/drawing/2014/main" id="{D4683053-45B0-CE4F-9069-9488A7F6BA32}"/>
                    </a:ext>
                  </a:extLst>
                </p:cNvPr>
                <p:cNvGrpSpPr>
                  <a:grpSpLocks/>
                </p:cNvGrpSpPr>
                <p:nvPr/>
              </p:nvGrpSpPr>
              <p:grpSpPr bwMode="auto">
                <a:xfrm>
                  <a:off x="3649" y="3671"/>
                  <a:ext cx="731" cy="213"/>
                  <a:chOff x="3649" y="3671"/>
                  <a:chExt cx="731" cy="213"/>
                </a:xfrm>
              </p:grpSpPr>
              <p:sp>
                <p:nvSpPr>
                  <p:cNvPr id="66574" name="Rectangle 45">
                    <a:extLst>
                      <a:ext uri="{FF2B5EF4-FFF2-40B4-BE49-F238E27FC236}">
                        <a16:creationId xmlns:a16="http://schemas.microsoft.com/office/drawing/2014/main" id="{F75DEAEE-BF2C-D44B-BC25-AE39D39E433E}"/>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5" name="Text Box 46">
                    <a:extLst>
                      <a:ext uri="{FF2B5EF4-FFF2-40B4-BE49-F238E27FC236}">
                        <a16:creationId xmlns:a16="http://schemas.microsoft.com/office/drawing/2014/main" id="{FB8A174E-5318-274E-A122-D4C3EFDB2C9E}"/>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10.15</a:t>
                    </a:r>
                  </a:p>
                </p:txBody>
              </p:sp>
            </p:grpSp>
            <p:grpSp>
              <p:nvGrpSpPr>
                <p:cNvPr id="66571" name="Group 47">
                  <a:extLst>
                    <a:ext uri="{FF2B5EF4-FFF2-40B4-BE49-F238E27FC236}">
                      <a16:creationId xmlns:a16="http://schemas.microsoft.com/office/drawing/2014/main" id="{E46A4B07-3EEB-704D-AC56-2ABC7CB866EC}"/>
                    </a:ext>
                  </a:extLst>
                </p:cNvPr>
                <p:cNvGrpSpPr>
                  <a:grpSpLocks/>
                </p:cNvGrpSpPr>
                <p:nvPr/>
              </p:nvGrpSpPr>
              <p:grpSpPr bwMode="auto">
                <a:xfrm>
                  <a:off x="4452" y="3671"/>
                  <a:ext cx="731" cy="213"/>
                  <a:chOff x="4452" y="3671"/>
                  <a:chExt cx="731" cy="213"/>
                </a:xfrm>
              </p:grpSpPr>
              <p:sp>
                <p:nvSpPr>
                  <p:cNvPr id="66572" name="Rectangle 48">
                    <a:extLst>
                      <a:ext uri="{FF2B5EF4-FFF2-40B4-BE49-F238E27FC236}">
                        <a16:creationId xmlns:a16="http://schemas.microsoft.com/office/drawing/2014/main" id="{6C41B9B3-91F7-8F46-90FC-7C5A5CA65796}"/>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3" name="Text Box 49">
                    <a:extLst>
                      <a:ext uri="{FF2B5EF4-FFF2-40B4-BE49-F238E27FC236}">
                        <a16:creationId xmlns:a16="http://schemas.microsoft.com/office/drawing/2014/main" id="{C1344756-EB65-DA49-98DD-77CD357934A0}"/>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10.16</a:t>
                    </a:r>
                  </a:p>
                </p:txBody>
              </p:sp>
            </p:grpSp>
          </p:gr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07AA321F-383E-C340-A2EC-883D137F03A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AF840C-B6C0-3348-A32B-71FCA5974E77}" type="slidenum">
              <a:rPr lang="en-US" altLang="en-US" sz="1400"/>
              <a:pPr>
                <a:spcBef>
                  <a:spcPct val="0"/>
                </a:spcBef>
                <a:buFontTx/>
                <a:buNone/>
              </a:pPr>
              <a:t>36</a:t>
            </a:fld>
            <a:endParaRPr lang="en-US" altLang="en-US" sz="1400" dirty="0"/>
          </a:p>
        </p:txBody>
      </p:sp>
      <p:grpSp>
        <p:nvGrpSpPr>
          <p:cNvPr id="68611" name="Group 45">
            <a:extLst>
              <a:ext uri="{FF2B5EF4-FFF2-40B4-BE49-F238E27FC236}">
                <a16:creationId xmlns:a16="http://schemas.microsoft.com/office/drawing/2014/main" id="{DD964F87-6A4B-1B44-B383-76D5B067B9BB}"/>
              </a:ext>
            </a:extLst>
          </p:cNvPr>
          <p:cNvGrpSpPr>
            <a:grpSpLocks/>
          </p:cNvGrpSpPr>
          <p:nvPr/>
        </p:nvGrpSpPr>
        <p:grpSpPr bwMode="auto">
          <a:xfrm>
            <a:off x="463550" y="446088"/>
            <a:ext cx="8229600" cy="5719762"/>
            <a:chOff x="292" y="281"/>
            <a:chExt cx="5184" cy="3603"/>
          </a:xfrm>
        </p:grpSpPr>
        <p:sp>
          <p:nvSpPr>
            <p:cNvPr id="68612" name="Text Box 7">
              <a:extLst>
                <a:ext uri="{FF2B5EF4-FFF2-40B4-BE49-F238E27FC236}">
                  <a16:creationId xmlns:a16="http://schemas.microsoft.com/office/drawing/2014/main" id="{83745F90-B1F2-7C47-BC95-311FA11CB164}"/>
                </a:ext>
              </a:extLst>
            </p:cNvPr>
            <p:cNvSpPr txBox="1">
              <a:spLocks noChangeArrowheads="1"/>
            </p:cNvSpPr>
            <p:nvPr/>
          </p:nvSpPr>
          <p:spPr bwMode="auto">
            <a:xfrm>
              <a:off x="519" y="970"/>
              <a:ext cx="473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isometric contractions, the muscle tension is insufficient to exceed the resistance of the object.</a:t>
              </a:r>
            </a:p>
            <a:p>
              <a:pPr eaLnBrk="1" hangingPunct="1">
                <a:lnSpc>
                  <a:spcPct val="85000"/>
                </a:lnSpc>
                <a:spcBef>
                  <a:spcPct val="0"/>
                </a:spcBef>
                <a:spcAft>
                  <a:spcPts val="900"/>
                </a:spcAft>
                <a:buSzPct val="80000"/>
              </a:pPr>
              <a:r>
                <a:rPr lang="en-US" altLang="en-US" sz="1800" dirty="0"/>
                <a:t>Therefore, the muscle does not change its length.</a:t>
              </a:r>
            </a:p>
            <a:p>
              <a:pPr eaLnBrk="1" hangingPunct="1">
                <a:lnSpc>
                  <a:spcPct val="85000"/>
                </a:lnSpc>
                <a:spcBef>
                  <a:spcPct val="0"/>
                </a:spcBef>
                <a:spcAft>
                  <a:spcPct val="50000"/>
                </a:spcAft>
                <a:buSzPct val="80000"/>
              </a:pPr>
              <a:r>
                <a:rPr lang="en-US" altLang="en-US" sz="1800" dirty="0"/>
                <a:t>Isometric contractions maintain body posture and supporting objects in a fixed position—for example, holding a heavy book steady with an outstretched arm.</a:t>
              </a:r>
            </a:p>
          </p:txBody>
        </p:sp>
        <p:sp>
          <p:nvSpPr>
            <p:cNvPr id="68613" name="Rectangle 8">
              <a:extLst>
                <a:ext uri="{FF2B5EF4-FFF2-40B4-BE49-F238E27FC236}">
                  <a16:creationId xmlns:a16="http://schemas.microsoft.com/office/drawing/2014/main" id="{CC3D9489-B682-3C47-9B0E-A34BB7FCA9F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Isometric Contractions</a:t>
              </a:r>
              <a:endParaRPr lang="en-US" altLang="en-US" sz="2800" dirty="0">
                <a:solidFill>
                  <a:schemeClr val="tx2"/>
                </a:solidFill>
              </a:endParaRPr>
            </a:p>
          </p:txBody>
        </p:sp>
        <p:grpSp>
          <p:nvGrpSpPr>
            <p:cNvPr id="68614" name="Group 44">
              <a:extLst>
                <a:ext uri="{FF2B5EF4-FFF2-40B4-BE49-F238E27FC236}">
                  <a16:creationId xmlns:a16="http://schemas.microsoft.com/office/drawing/2014/main" id="{3E2F9B76-3256-9B40-A597-8B05DFEDC4D7}"/>
                </a:ext>
              </a:extLst>
            </p:cNvPr>
            <p:cNvGrpSpPr>
              <a:grpSpLocks/>
            </p:cNvGrpSpPr>
            <p:nvPr/>
          </p:nvGrpSpPr>
          <p:grpSpPr bwMode="auto">
            <a:xfrm>
              <a:off x="582" y="3671"/>
              <a:ext cx="4601" cy="213"/>
              <a:chOff x="582" y="3671"/>
              <a:chExt cx="4601" cy="213"/>
            </a:xfrm>
          </p:grpSpPr>
          <p:grpSp>
            <p:nvGrpSpPr>
              <p:cNvPr id="68615" name="Group 23">
                <a:extLst>
                  <a:ext uri="{FF2B5EF4-FFF2-40B4-BE49-F238E27FC236}">
                    <a16:creationId xmlns:a16="http://schemas.microsoft.com/office/drawing/2014/main" id="{AC38C532-5382-0E47-A2D4-0E8CC8212D6D}"/>
                  </a:ext>
                </a:extLst>
              </p:cNvPr>
              <p:cNvGrpSpPr>
                <a:grpSpLocks/>
              </p:cNvGrpSpPr>
              <p:nvPr/>
            </p:nvGrpSpPr>
            <p:grpSpPr bwMode="auto">
              <a:xfrm>
                <a:off x="582" y="3671"/>
                <a:ext cx="1990" cy="213"/>
                <a:chOff x="582" y="3671"/>
                <a:chExt cx="1990" cy="213"/>
              </a:xfrm>
            </p:grpSpPr>
            <p:sp>
              <p:nvSpPr>
                <p:cNvPr id="68626" name="Rectangle 24">
                  <a:extLst>
                    <a:ext uri="{FF2B5EF4-FFF2-40B4-BE49-F238E27FC236}">
                      <a16:creationId xmlns:a16="http://schemas.microsoft.com/office/drawing/2014/main" id="{FFEF5D3D-920B-484A-8428-8E8640ABABB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7" name="Rectangle 25">
                  <a:extLst>
                    <a:ext uri="{FF2B5EF4-FFF2-40B4-BE49-F238E27FC236}">
                      <a16:creationId xmlns:a16="http://schemas.microsoft.com/office/drawing/2014/main" id="{EB14DA8C-DF54-9543-822D-5097BD2AF6D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8" name="Rectangle 26">
                  <a:extLst>
                    <a:ext uri="{FF2B5EF4-FFF2-40B4-BE49-F238E27FC236}">
                      <a16:creationId xmlns:a16="http://schemas.microsoft.com/office/drawing/2014/main" id="{A58254DF-7CBE-E340-9F9E-CABC7AAC7BE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9" name="Text Box 27">
                  <a:extLst>
                    <a:ext uri="{FF2B5EF4-FFF2-40B4-BE49-F238E27FC236}">
                      <a16:creationId xmlns:a16="http://schemas.microsoft.com/office/drawing/2014/main" id="{209809D1-FBD6-7546-80E4-2C6304040FF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314</a:t>
                  </a:r>
                  <a:endParaRPr lang="en-US" altLang="en-US" sz="1800" dirty="0"/>
                </a:p>
              </p:txBody>
            </p:sp>
            <p:sp>
              <p:nvSpPr>
                <p:cNvPr id="68630" name="Text Box 28">
                  <a:extLst>
                    <a:ext uri="{FF2B5EF4-FFF2-40B4-BE49-F238E27FC236}">
                      <a16:creationId xmlns:a16="http://schemas.microsoft.com/office/drawing/2014/main" id="{BCC8980D-1FD8-AE42-9148-04C17ED0D54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350</a:t>
                  </a:r>
                  <a:endParaRPr lang="en-US" altLang="en-US" sz="1800" dirty="0"/>
                </a:p>
              </p:txBody>
            </p:sp>
            <p:sp>
              <p:nvSpPr>
                <p:cNvPr id="68631" name="Text Box 29">
                  <a:extLst>
                    <a:ext uri="{FF2B5EF4-FFF2-40B4-BE49-F238E27FC236}">
                      <a16:creationId xmlns:a16="http://schemas.microsoft.com/office/drawing/2014/main" id="{B312817A-5CEF-2F45-BB2F-477D1D5ED48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323</a:t>
                  </a:r>
                  <a:endParaRPr lang="en-US" altLang="en-US" sz="1800" dirty="0"/>
                </a:p>
              </p:txBody>
            </p:sp>
          </p:grpSp>
          <p:grpSp>
            <p:nvGrpSpPr>
              <p:cNvPr id="68616" name="Group 34">
                <a:extLst>
                  <a:ext uri="{FF2B5EF4-FFF2-40B4-BE49-F238E27FC236}">
                    <a16:creationId xmlns:a16="http://schemas.microsoft.com/office/drawing/2014/main" id="{F717DD53-63A6-4F40-8200-6C2D43DF5741}"/>
                  </a:ext>
                </a:extLst>
              </p:cNvPr>
              <p:cNvGrpSpPr>
                <a:grpSpLocks/>
              </p:cNvGrpSpPr>
              <p:nvPr/>
            </p:nvGrpSpPr>
            <p:grpSpPr bwMode="auto">
              <a:xfrm>
                <a:off x="2846" y="3671"/>
                <a:ext cx="2337" cy="213"/>
                <a:chOff x="2846" y="3671"/>
                <a:chExt cx="2337" cy="213"/>
              </a:xfrm>
            </p:grpSpPr>
            <p:grpSp>
              <p:nvGrpSpPr>
                <p:cNvPr id="68617" name="Group 35">
                  <a:extLst>
                    <a:ext uri="{FF2B5EF4-FFF2-40B4-BE49-F238E27FC236}">
                      <a16:creationId xmlns:a16="http://schemas.microsoft.com/office/drawing/2014/main" id="{40480AB7-3687-5449-B2A3-EC849EA81757}"/>
                    </a:ext>
                  </a:extLst>
                </p:cNvPr>
                <p:cNvGrpSpPr>
                  <a:grpSpLocks/>
                </p:cNvGrpSpPr>
                <p:nvPr/>
              </p:nvGrpSpPr>
              <p:grpSpPr bwMode="auto">
                <a:xfrm>
                  <a:off x="2846" y="3671"/>
                  <a:ext cx="731" cy="213"/>
                  <a:chOff x="2846" y="3671"/>
                  <a:chExt cx="731" cy="213"/>
                </a:xfrm>
              </p:grpSpPr>
              <p:sp>
                <p:nvSpPr>
                  <p:cNvPr id="68624" name="Rectangle 36">
                    <a:extLst>
                      <a:ext uri="{FF2B5EF4-FFF2-40B4-BE49-F238E27FC236}">
                        <a16:creationId xmlns:a16="http://schemas.microsoft.com/office/drawing/2014/main" id="{B417B349-7E31-0145-A17D-ABE3E045CC2E}"/>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5" name="Text Box 37">
                    <a:extLst>
                      <a:ext uri="{FF2B5EF4-FFF2-40B4-BE49-F238E27FC236}">
                        <a16:creationId xmlns:a16="http://schemas.microsoft.com/office/drawing/2014/main" id="{7CF3F299-93D4-0D44-9473-AFC6EE18BC7F}"/>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10.15</a:t>
                    </a:r>
                  </a:p>
                </p:txBody>
              </p:sp>
            </p:grpSp>
            <p:grpSp>
              <p:nvGrpSpPr>
                <p:cNvPr id="68618" name="Group 38">
                  <a:extLst>
                    <a:ext uri="{FF2B5EF4-FFF2-40B4-BE49-F238E27FC236}">
                      <a16:creationId xmlns:a16="http://schemas.microsoft.com/office/drawing/2014/main" id="{95E8196A-1F3E-A746-B37B-40D3E7EBE8FD}"/>
                    </a:ext>
                  </a:extLst>
                </p:cNvPr>
                <p:cNvGrpSpPr>
                  <a:grpSpLocks/>
                </p:cNvGrpSpPr>
                <p:nvPr/>
              </p:nvGrpSpPr>
              <p:grpSpPr bwMode="auto">
                <a:xfrm>
                  <a:off x="3649" y="3671"/>
                  <a:ext cx="731" cy="213"/>
                  <a:chOff x="3649" y="3671"/>
                  <a:chExt cx="731" cy="213"/>
                </a:xfrm>
              </p:grpSpPr>
              <p:sp>
                <p:nvSpPr>
                  <p:cNvPr id="68622" name="Rectangle 39">
                    <a:extLst>
                      <a:ext uri="{FF2B5EF4-FFF2-40B4-BE49-F238E27FC236}">
                        <a16:creationId xmlns:a16="http://schemas.microsoft.com/office/drawing/2014/main" id="{24E1A1FC-AC13-894B-93AB-DCB07AE44AAC}"/>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3" name="Text Box 40">
                    <a:extLst>
                      <a:ext uri="{FF2B5EF4-FFF2-40B4-BE49-F238E27FC236}">
                        <a16:creationId xmlns:a16="http://schemas.microsoft.com/office/drawing/2014/main" id="{744BBC58-F7B7-B24F-AEFD-F06E7B80743D}"/>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10.15</a:t>
                    </a:r>
                  </a:p>
                </p:txBody>
              </p:sp>
            </p:grpSp>
            <p:grpSp>
              <p:nvGrpSpPr>
                <p:cNvPr id="68619" name="Group 41">
                  <a:extLst>
                    <a:ext uri="{FF2B5EF4-FFF2-40B4-BE49-F238E27FC236}">
                      <a16:creationId xmlns:a16="http://schemas.microsoft.com/office/drawing/2014/main" id="{E976C54F-005A-5440-8A30-F191A6F3D560}"/>
                    </a:ext>
                  </a:extLst>
                </p:cNvPr>
                <p:cNvGrpSpPr>
                  <a:grpSpLocks/>
                </p:cNvGrpSpPr>
                <p:nvPr/>
              </p:nvGrpSpPr>
              <p:grpSpPr bwMode="auto">
                <a:xfrm>
                  <a:off x="4452" y="3671"/>
                  <a:ext cx="731" cy="213"/>
                  <a:chOff x="4452" y="3671"/>
                  <a:chExt cx="731" cy="213"/>
                </a:xfrm>
              </p:grpSpPr>
              <p:sp>
                <p:nvSpPr>
                  <p:cNvPr id="68620" name="Rectangle 42">
                    <a:extLst>
                      <a:ext uri="{FF2B5EF4-FFF2-40B4-BE49-F238E27FC236}">
                        <a16:creationId xmlns:a16="http://schemas.microsoft.com/office/drawing/2014/main" id="{B009316D-9228-A948-94ED-81930C5AA319}"/>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1" name="Text Box 43">
                    <a:extLst>
                      <a:ext uri="{FF2B5EF4-FFF2-40B4-BE49-F238E27FC236}">
                        <a16:creationId xmlns:a16="http://schemas.microsoft.com/office/drawing/2014/main" id="{18B48232-991C-F449-BE54-CFFD97E6139C}"/>
                      </a:ext>
                    </a:extLst>
                  </p:cNvPr>
                  <p:cNvSpPr txBox="1">
                    <a:spLocks noChangeArrowheads="1"/>
                  </p:cNvSpPr>
                  <p:nvPr/>
                </p:nvSpPr>
                <p:spPr bwMode="auto">
                  <a:xfrm>
                    <a:off x="4478"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10.16</a:t>
                    </a:r>
                  </a:p>
                </p:txBody>
              </p:sp>
            </p:grpSp>
          </p:gr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3C2797CB-2842-E149-BDB2-6E5C953B4A0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6B7AC83-EAC5-1F4B-A9A5-52922C6CAE67}" type="slidenum">
              <a:rPr lang="en-US" altLang="en-US" sz="1400"/>
              <a:pPr>
                <a:spcBef>
                  <a:spcPct val="0"/>
                </a:spcBef>
                <a:buFontTx/>
                <a:buNone/>
              </a:pPr>
              <a:t>37</a:t>
            </a:fld>
            <a:endParaRPr lang="en-US" altLang="en-US" sz="1400" dirty="0"/>
          </a:p>
        </p:txBody>
      </p:sp>
      <p:sp>
        <p:nvSpPr>
          <p:cNvPr id="70659" name="Rectangle 1026">
            <a:extLst>
              <a:ext uri="{FF2B5EF4-FFF2-40B4-BE49-F238E27FC236}">
                <a16:creationId xmlns:a16="http://schemas.microsoft.com/office/drawing/2014/main" id="{6432822F-2621-D341-A548-59F637DC6A5D}"/>
              </a:ext>
            </a:extLst>
          </p:cNvPr>
          <p:cNvSpPr>
            <a:spLocks noGrp="1" noChangeArrowheads="1"/>
          </p:cNvSpPr>
          <p:nvPr>
            <p:ph type="body" idx="1"/>
          </p:nvPr>
        </p:nvSpPr>
        <p:spPr>
          <a:xfrm>
            <a:off x="881063" y="88423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Types of Skeletal Muscle Fibers</a:t>
            </a:r>
            <a:endParaRPr lang="en-US" altLang="en-US" sz="2000" dirty="0"/>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12E0B57D-E69F-484D-86C2-1879AC7DF53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357B81E-F8A4-9043-BFCA-92F03B25C356}" type="slidenum">
              <a:rPr lang="en-US" altLang="en-US" sz="1400"/>
              <a:pPr>
                <a:spcBef>
                  <a:spcPct val="0"/>
                </a:spcBef>
                <a:buFontTx/>
                <a:buNone/>
              </a:pPr>
              <a:t>38</a:t>
            </a:fld>
            <a:endParaRPr lang="en-US" altLang="en-US" sz="1400" dirty="0"/>
          </a:p>
        </p:txBody>
      </p:sp>
      <p:grpSp>
        <p:nvGrpSpPr>
          <p:cNvPr id="72707" name="Group 43">
            <a:extLst>
              <a:ext uri="{FF2B5EF4-FFF2-40B4-BE49-F238E27FC236}">
                <a16:creationId xmlns:a16="http://schemas.microsoft.com/office/drawing/2014/main" id="{D067022A-C279-8E49-967B-635885266C62}"/>
              </a:ext>
            </a:extLst>
          </p:cNvPr>
          <p:cNvGrpSpPr>
            <a:grpSpLocks/>
          </p:cNvGrpSpPr>
          <p:nvPr/>
        </p:nvGrpSpPr>
        <p:grpSpPr bwMode="auto">
          <a:xfrm>
            <a:off x="463550" y="446088"/>
            <a:ext cx="8229600" cy="5719762"/>
            <a:chOff x="292" y="281"/>
            <a:chExt cx="5184" cy="3603"/>
          </a:xfrm>
        </p:grpSpPr>
        <p:sp>
          <p:nvSpPr>
            <p:cNvPr id="72708" name="Rectangle 5">
              <a:extLst>
                <a:ext uri="{FF2B5EF4-FFF2-40B4-BE49-F238E27FC236}">
                  <a16:creationId xmlns:a16="http://schemas.microsoft.com/office/drawing/2014/main" id="{F7221AC0-2224-B143-B4F1-D2E0033FE4B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Red Muscle Fibers and White Muscle Fibers</a:t>
              </a:r>
              <a:endParaRPr lang="en-US" altLang="en-US" sz="2800" dirty="0">
                <a:solidFill>
                  <a:schemeClr val="tx2"/>
                </a:solidFill>
              </a:endParaRPr>
            </a:p>
          </p:txBody>
        </p:sp>
        <p:sp>
          <p:nvSpPr>
            <p:cNvPr id="72709" name="Text Box 4">
              <a:extLst>
                <a:ext uri="{FF2B5EF4-FFF2-40B4-BE49-F238E27FC236}">
                  <a16:creationId xmlns:a16="http://schemas.microsoft.com/office/drawing/2014/main" id="{BD8A5136-F288-5C4E-A03D-B09F4233BA42}"/>
                </a:ext>
              </a:extLst>
            </p:cNvPr>
            <p:cNvSpPr txBox="1">
              <a:spLocks noChangeArrowheads="1"/>
            </p:cNvSpPr>
            <p:nvPr/>
          </p:nvSpPr>
          <p:spPr bwMode="auto">
            <a:xfrm>
              <a:off x="519" y="970"/>
              <a:ext cx="4688"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 fibers are not all alike in their composition and func-tions.</a:t>
              </a:r>
            </a:p>
            <a:p>
              <a:pPr eaLnBrk="1" hangingPunct="1">
                <a:lnSpc>
                  <a:spcPct val="85000"/>
                </a:lnSpc>
                <a:spcBef>
                  <a:spcPct val="0"/>
                </a:spcBef>
                <a:spcAft>
                  <a:spcPts val="900"/>
                </a:spcAft>
                <a:buSzPct val="80000"/>
              </a:pPr>
              <a:r>
                <a:rPr lang="en-US" altLang="en-US" sz="1800" dirty="0"/>
                <a:t>Muscle fibers vary in myoglobin content, the red-colored protein mol-ecule that binds oxygen molecules.</a:t>
              </a:r>
            </a:p>
            <a:p>
              <a:pPr eaLnBrk="1" hangingPunct="1">
                <a:lnSpc>
                  <a:spcPct val="85000"/>
                </a:lnSpc>
                <a:spcBef>
                  <a:spcPct val="0"/>
                </a:spcBef>
                <a:spcAft>
                  <a:spcPts val="900"/>
                </a:spcAft>
                <a:buSzPct val="80000"/>
              </a:pPr>
              <a:r>
                <a:rPr lang="en-US" altLang="en-US" sz="1800" dirty="0"/>
                <a:t>Red muscle fibers have high myoglobin content, while white muscle fibers have a lower content.</a:t>
              </a:r>
            </a:p>
            <a:p>
              <a:pPr eaLnBrk="1" hangingPunct="1">
                <a:lnSpc>
                  <a:spcPct val="85000"/>
                </a:lnSpc>
                <a:spcBef>
                  <a:spcPct val="0"/>
                </a:spcBef>
                <a:spcAft>
                  <a:spcPts val="900"/>
                </a:spcAft>
                <a:buSzPct val="80000"/>
              </a:pPr>
              <a:r>
                <a:rPr lang="en-US" altLang="en-US" sz="1800" dirty="0"/>
                <a:t>The high myoglobin content gives the red muscle fibers their reddish appearance.</a:t>
              </a:r>
            </a:p>
            <a:p>
              <a:pPr eaLnBrk="1" hangingPunct="1">
                <a:lnSpc>
                  <a:spcPct val="85000"/>
                </a:lnSpc>
                <a:spcBef>
                  <a:spcPct val="0"/>
                </a:spcBef>
                <a:spcAft>
                  <a:spcPct val="50000"/>
                </a:spcAft>
                <a:buSzPct val="80000"/>
              </a:pPr>
              <a:r>
                <a:rPr lang="en-US" altLang="en-US" sz="1800" dirty="0"/>
                <a:t>Red muscle fibers have more mitochondria than white muscle fibers and are supplied by more capillaries.</a:t>
              </a:r>
            </a:p>
          </p:txBody>
        </p:sp>
        <p:grpSp>
          <p:nvGrpSpPr>
            <p:cNvPr id="72710" name="Group 33">
              <a:extLst>
                <a:ext uri="{FF2B5EF4-FFF2-40B4-BE49-F238E27FC236}">
                  <a16:creationId xmlns:a16="http://schemas.microsoft.com/office/drawing/2014/main" id="{9F2B8976-89E4-2C45-8BAF-E88F6A7E2C5C}"/>
                </a:ext>
              </a:extLst>
            </p:cNvPr>
            <p:cNvGrpSpPr>
              <a:grpSpLocks/>
            </p:cNvGrpSpPr>
            <p:nvPr/>
          </p:nvGrpSpPr>
          <p:grpSpPr bwMode="auto">
            <a:xfrm>
              <a:off x="582" y="3671"/>
              <a:ext cx="1990" cy="213"/>
              <a:chOff x="582" y="3671"/>
              <a:chExt cx="1990" cy="213"/>
            </a:xfrm>
          </p:grpSpPr>
          <p:sp>
            <p:nvSpPr>
              <p:cNvPr id="72711" name="Rectangle 34">
                <a:extLst>
                  <a:ext uri="{FF2B5EF4-FFF2-40B4-BE49-F238E27FC236}">
                    <a16:creationId xmlns:a16="http://schemas.microsoft.com/office/drawing/2014/main" id="{6C68C8E5-4AC6-344B-BB5D-C746D58B6F6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2" name="Rectangle 35">
                <a:extLst>
                  <a:ext uri="{FF2B5EF4-FFF2-40B4-BE49-F238E27FC236}">
                    <a16:creationId xmlns:a16="http://schemas.microsoft.com/office/drawing/2014/main" id="{A3257370-3FCB-A741-96EA-B2C9D9D3091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3" name="Rectangle 36">
                <a:extLst>
                  <a:ext uri="{FF2B5EF4-FFF2-40B4-BE49-F238E27FC236}">
                    <a16:creationId xmlns:a16="http://schemas.microsoft.com/office/drawing/2014/main" id="{DEB2E5B9-9979-0D41-9585-A0E9A00B8CF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4" name="Text Box 37">
                <a:extLst>
                  <a:ext uri="{FF2B5EF4-FFF2-40B4-BE49-F238E27FC236}">
                    <a16:creationId xmlns:a16="http://schemas.microsoft.com/office/drawing/2014/main" id="{23289BAF-753F-E148-8B27-F7DC6A2EEBA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315</a:t>
                </a:r>
                <a:endParaRPr lang="en-US" altLang="en-US" sz="1800" dirty="0"/>
              </a:p>
            </p:txBody>
          </p:sp>
          <p:sp>
            <p:nvSpPr>
              <p:cNvPr id="72715" name="Text Box 38">
                <a:extLst>
                  <a:ext uri="{FF2B5EF4-FFF2-40B4-BE49-F238E27FC236}">
                    <a16:creationId xmlns:a16="http://schemas.microsoft.com/office/drawing/2014/main" id="{4D380AEC-5B39-9F48-B807-60436A3EBDE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351</a:t>
                </a:r>
                <a:endParaRPr lang="en-US" altLang="en-US" sz="1800" dirty="0"/>
              </a:p>
            </p:txBody>
          </p:sp>
          <p:sp>
            <p:nvSpPr>
              <p:cNvPr id="72716" name="Text Box 39">
                <a:extLst>
                  <a:ext uri="{FF2B5EF4-FFF2-40B4-BE49-F238E27FC236}">
                    <a16:creationId xmlns:a16="http://schemas.microsoft.com/office/drawing/2014/main" id="{54F7D36F-EB71-084E-8F71-52034C874D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324</a:t>
                </a:r>
                <a:endParaRPr lang="en-US" altLang="en-US" sz="1800" dirty="0"/>
              </a:p>
            </p:txBody>
          </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01D25F11-93A5-CB41-973E-A9316724051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27F4929-B32B-8947-9069-4A9A9AEDD65C}" type="slidenum">
              <a:rPr lang="en-US" altLang="en-US" sz="1400"/>
              <a:pPr>
                <a:spcBef>
                  <a:spcPct val="0"/>
                </a:spcBef>
                <a:buFontTx/>
                <a:buNone/>
              </a:pPr>
              <a:t>39</a:t>
            </a:fld>
            <a:endParaRPr lang="en-US" altLang="en-US" sz="1400" dirty="0"/>
          </a:p>
        </p:txBody>
      </p:sp>
      <p:grpSp>
        <p:nvGrpSpPr>
          <p:cNvPr id="74755" name="Group 61">
            <a:extLst>
              <a:ext uri="{FF2B5EF4-FFF2-40B4-BE49-F238E27FC236}">
                <a16:creationId xmlns:a16="http://schemas.microsoft.com/office/drawing/2014/main" id="{D30B74E9-F839-AE42-97F6-39521C5356C8}"/>
              </a:ext>
            </a:extLst>
          </p:cNvPr>
          <p:cNvGrpSpPr>
            <a:grpSpLocks/>
          </p:cNvGrpSpPr>
          <p:nvPr/>
        </p:nvGrpSpPr>
        <p:grpSpPr bwMode="auto">
          <a:xfrm>
            <a:off x="463550" y="446088"/>
            <a:ext cx="8229600" cy="5719762"/>
            <a:chOff x="292" y="281"/>
            <a:chExt cx="5184" cy="3603"/>
          </a:xfrm>
        </p:grpSpPr>
        <p:sp>
          <p:nvSpPr>
            <p:cNvPr id="74756" name="Rectangle 4">
              <a:extLst>
                <a:ext uri="{FF2B5EF4-FFF2-40B4-BE49-F238E27FC236}">
                  <a16:creationId xmlns:a16="http://schemas.microsoft.com/office/drawing/2014/main" id="{33CBDF48-3EC4-A14B-821D-FE46B4D16C8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Fiber Types (Current View)</a:t>
              </a:r>
              <a:endParaRPr lang="en-US" altLang="en-US" sz="2800" dirty="0">
                <a:solidFill>
                  <a:schemeClr val="tx2"/>
                </a:solidFill>
              </a:endParaRPr>
            </a:p>
          </p:txBody>
        </p:sp>
        <p:sp>
          <p:nvSpPr>
            <p:cNvPr id="74757" name="Text Box 6">
              <a:extLst>
                <a:ext uri="{FF2B5EF4-FFF2-40B4-BE49-F238E27FC236}">
                  <a16:creationId xmlns:a16="http://schemas.microsoft.com/office/drawing/2014/main" id="{B5B6C22C-5AC9-CC42-9065-D685462C8F44}"/>
                </a:ext>
              </a:extLst>
            </p:cNvPr>
            <p:cNvSpPr txBox="1">
              <a:spLocks noChangeArrowheads="1"/>
            </p:cNvSpPr>
            <p:nvPr/>
          </p:nvSpPr>
          <p:spPr bwMode="auto">
            <a:xfrm>
              <a:off x="519" y="970"/>
              <a:ext cx="4848" cy="2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7388" indent="-2301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muscles fibers are now classified as three types building upon what was known about red and white fibers: </a:t>
              </a:r>
            </a:p>
            <a:p>
              <a:pPr lvl="1" eaLnBrk="1" hangingPunct="1">
                <a:lnSpc>
                  <a:spcPct val="85000"/>
                </a:lnSpc>
                <a:spcBef>
                  <a:spcPct val="0"/>
                </a:spcBef>
                <a:spcAft>
                  <a:spcPts val="600"/>
                </a:spcAft>
                <a:buSzPct val="80000"/>
                <a:buFontTx/>
                <a:buChar char="-"/>
              </a:pPr>
              <a:r>
                <a:rPr lang="en-US" altLang="en-US" sz="1800" dirty="0"/>
                <a:t>Slow oxidative (SO) fibers—what were called red muscle fibers</a:t>
              </a:r>
            </a:p>
            <a:p>
              <a:pPr lvl="1" eaLnBrk="1" hangingPunct="1">
                <a:lnSpc>
                  <a:spcPct val="85000"/>
                </a:lnSpc>
                <a:spcBef>
                  <a:spcPct val="0"/>
                </a:spcBef>
                <a:spcAft>
                  <a:spcPts val="600"/>
                </a:spcAft>
                <a:buSzPct val="80000"/>
                <a:buFontTx/>
                <a:buChar char="-"/>
              </a:pPr>
              <a:r>
                <a:rPr lang="en-US" altLang="en-US" sz="1800" dirty="0"/>
                <a:t>Fast oxidative-glycolytic (FOG) fibers—hybrid fibers</a:t>
              </a:r>
            </a:p>
            <a:p>
              <a:pPr lvl="1" eaLnBrk="1" hangingPunct="1">
                <a:lnSpc>
                  <a:spcPct val="85000"/>
                </a:lnSpc>
                <a:spcBef>
                  <a:spcPct val="0"/>
                </a:spcBef>
                <a:spcAft>
                  <a:spcPts val="1200"/>
                </a:spcAft>
                <a:buSzPct val="80000"/>
                <a:buFontTx/>
                <a:buChar char="-"/>
              </a:pPr>
              <a:r>
                <a:rPr lang="en-US" altLang="en-US" sz="1800" dirty="0"/>
                <a:t>Fast glycolytic (FG) fibers—what </a:t>
              </a:r>
              <a:r>
                <a:rPr lang="en-US" altLang="en-US" sz="1800"/>
                <a:t>were called white </a:t>
              </a:r>
              <a:r>
                <a:rPr lang="en-US" altLang="en-US" sz="1800" dirty="0"/>
                <a:t>muscle fibers</a:t>
              </a:r>
            </a:p>
            <a:p>
              <a:pPr eaLnBrk="1" hangingPunct="1">
                <a:lnSpc>
                  <a:spcPct val="85000"/>
                </a:lnSpc>
                <a:spcBef>
                  <a:spcPct val="0"/>
                </a:spcBef>
                <a:spcAft>
                  <a:spcPts val="900"/>
                </a:spcAft>
                <a:buSzPct val="80000"/>
              </a:pPr>
              <a:r>
                <a:rPr lang="en-US" altLang="en-US" sz="1800" dirty="0"/>
                <a:t>The different fiber types contract and relax at different rates, differ in their metabolic pathways for generating ATP, and vary in how quickly they can fatigue.</a:t>
              </a:r>
            </a:p>
            <a:p>
              <a:pPr eaLnBrk="1" hangingPunct="1">
                <a:lnSpc>
                  <a:spcPct val="85000"/>
                </a:lnSpc>
                <a:spcBef>
                  <a:spcPct val="0"/>
                </a:spcBef>
                <a:spcAft>
                  <a:spcPct val="50000"/>
                </a:spcAft>
                <a:buSzPct val="80000"/>
              </a:pPr>
              <a:r>
                <a:rPr lang="en-US" altLang="en-US" sz="1800" dirty="0"/>
                <a:t>A muscle fiber is considered slow or fast depending on how quickly the enzyme, ATPase in the myosin heads hydrolyzes ATP to ADP to liberate energy.</a:t>
              </a:r>
            </a:p>
          </p:txBody>
        </p:sp>
        <p:grpSp>
          <p:nvGrpSpPr>
            <p:cNvPr id="74758" name="Group 60">
              <a:extLst>
                <a:ext uri="{FF2B5EF4-FFF2-40B4-BE49-F238E27FC236}">
                  <a16:creationId xmlns:a16="http://schemas.microsoft.com/office/drawing/2014/main" id="{6D9E44BA-A410-4C47-8526-008935C73A99}"/>
                </a:ext>
              </a:extLst>
            </p:cNvPr>
            <p:cNvGrpSpPr>
              <a:grpSpLocks/>
            </p:cNvGrpSpPr>
            <p:nvPr/>
          </p:nvGrpSpPr>
          <p:grpSpPr bwMode="auto">
            <a:xfrm>
              <a:off x="582" y="3671"/>
              <a:ext cx="4601" cy="213"/>
              <a:chOff x="582" y="3671"/>
              <a:chExt cx="4601" cy="213"/>
            </a:xfrm>
          </p:grpSpPr>
          <p:grpSp>
            <p:nvGrpSpPr>
              <p:cNvPr id="74759" name="Group 33">
                <a:extLst>
                  <a:ext uri="{FF2B5EF4-FFF2-40B4-BE49-F238E27FC236}">
                    <a16:creationId xmlns:a16="http://schemas.microsoft.com/office/drawing/2014/main" id="{11E6334D-0232-8841-9C57-27981684FABA}"/>
                  </a:ext>
                </a:extLst>
              </p:cNvPr>
              <p:cNvGrpSpPr>
                <a:grpSpLocks/>
              </p:cNvGrpSpPr>
              <p:nvPr/>
            </p:nvGrpSpPr>
            <p:grpSpPr bwMode="auto">
              <a:xfrm>
                <a:off x="582" y="3671"/>
                <a:ext cx="1990" cy="213"/>
                <a:chOff x="582" y="3671"/>
                <a:chExt cx="1990" cy="213"/>
              </a:xfrm>
            </p:grpSpPr>
            <p:sp>
              <p:nvSpPr>
                <p:cNvPr id="74770" name="Rectangle 34">
                  <a:extLst>
                    <a:ext uri="{FF2B5EF4-FFF2-40B4-BE49-F238E27FC236}">
                      <a16:creationId xmlns:a16="http://schemas.microsoft.com/office/drawing/2014/main" id="{C57096E3-61E2-3F4B-A997-333AD314F51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71" name="Rectangle 35">
                  <a:extLst>
                    <a:ext uri="{FF2B5EF4-FFF2-40B4-BE49-F238E27FC236}">
                      <a16:creationId xmlns:a16="http://schemas.microsoft.com/office/drawing/2014/main" id="{8C2BBE33-F244-694B-B543-0C904433B1F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72" name="Rectangle 36">
                  <a:extLst>
                    <a:ext uri="{FF2B5EF4-FFF2-40B4-BE49-F238E27FC236}">
                      <a16:creationId xmlns:a16="http://schemas.microsoft.com/office/drawing/2014/main" id="{C5A940CC-DC76-F641-BDBF-F2F4AD69B7A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73" name="Text Box 37">
                  <a:extLst>
                    <a:ext uri="{FF2B5EF4-FFF2-40B4-BE49-F238E27FC236}">
                      <a16:creationId xmlns:a16="http://schemas.microsoft.com/office/drawing/2014/main" id="{8579FE68-BE83-6D4D-8915-8499F7735AC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315</a:t>
                  </a:r>
                  <a:endParaRPr lang="en-US" altLang="en-US" sz="1800" dirty="0"/>
                </a:p>
              </p:txBody>
            </p:sp>
            <p:sp>
              <p:nvSpPr>
                <p:cNvPr id="74774" name="Text Box 38">
                  <a:extLst>
                    <a:ext uri="{FF2B5EF4-FFF2-40B4-BE49-F238E27FC236}">
                      <a16:creationId xmlns:a16="http://schemas.microsoft.com/office/drawing/2014/main" id="{8A5CA3FE-0FF4-4B46-8F78-36C2EE54A82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351</a:t>
                  </a:r>
                  <a:endParaRPr lang="en-US" altLang="en-US" sz="1800" dirty="0"/>
                </a:p>
              </p:txBody>
            </p:sp>
            <p:sp>
              <p:nvSpPr>
                <p:cNvPr id="74775" name="Text Box 39">
                  <a:extLst>
                    <a:ext uri="{FF2B5EF4-FFF2-40B4-BE49-F238E27FC236}">
                      <a16:creationId xmlns:a16="http://schemas.microsoft.com/office/drawing/2014/main" id="{DD605ABE-9395-0F49-B0DF-7534B3A9521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324</a:t>
                  </a:r>
                  <a:endParaRPr lang="en-US" altLang="en-US" sz="1800" dirty="0"/>
                </a:p>
              </p:txBody>
            </p:sp>
          </p:grpSp>
          <p:grpSp>
            <p:nvGrpSpPr>
              <p:cNvPr id="74760" name="Group 59">
                <a:extLst>
                  <a:ext uri="{FF2B5EF4-FFF2-40B4-BE49-F238E27FC236}">
                    <a16:creationId xmlns:a16="http://schemas.microsoft.com/office/drawing/2014/main" id="{E4AA8A8B-6248-3745-BB90-5D272F1FA6B7}"/>
                  </a:ext>
                </a:extLst>
              </p:cNvPr>
              <p:cNvGrpSpPr>
                <a:grpSpLocks/>
              </p:cNvGrpSpPr>
              <p:nvPr/>
            </p:nvGrpSpPr>
            <p:grpSpPr bwMode="auto">
              <a:xfrm>
                <a:off x="2846" y="3671"/>
                <a:ext cx="2337" cy="213"/>
                <a:chOff x="2846" y="3671"/>
                <a:chExt cx="2337" cy="213"/>
              </a:xfrm>
            </p:grpSpPr>
            <p:grpSp>
              <p:nvGrpSpPr>
                <p:cNvPr id="74761" name="Group 56">
                  <a:extLst>
                    <a:ext uri="{FF2B5EF4-FFF2-40B4-BE49-F238E27FC236}">
                      <a16:creationId xmlns:a16="http://schemas.microsoft.com/office/drawing/2014/main" id="{F6B47040-2349-1B44-8FE7-6DDE5D26C2F7}"/>
                    </a:ext>
                  </a:extLst>
                </p:cNvPr>
                <p:cNvGrpSpPr>
                  <a:grpSpLocks/>
                </p:cNvGrpSpPr>
                <p:nvPr/>
              </p:nvGrpSpPr>
              <p:grpSpPr bwMode="auto">
                <a:xfrm>
                  <a:off x="2846" y="3671"/>
                  <a:ext cx="731" cy="213"/>
                  <a:chOff x="2846" y="3671"/>
                  <a:chExt cx="731" cy="213"/>
                </a:xfrm>
              </p:grpSpPr>
              <p:sp>
                <p:nvSpPr>
                  <p:cNvPr id="74768" name="Rectangle 48">
                    <a:extLst>
                      <a:ext uri="{FF2B5EF4-FFF2-40B4-BE49-F238E27FC236}">
                        <a16:creationId xmlns:a16="http://schemas.microsoft.com/office/drawing/2014/main" id="{A56AEC64-CEA3-F340-99F1-5B59A51CFFBA}"/>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9" name="Text Box 49">
                    <a:extLst>
                      <a:ext uri="{FF2B5EF4-FFF2-40B4-BE49-F238E27FC236}">
                        <a16:creationId xmlns:a16="http://schemas.microsoft.com/office/drawing/2014/main" id="{5AC3CA74-47DC-7940-8741-4D8EF4C67F7C}"/>
                      </a:ext>
                    </a:extLst>
                  </p:cNvPr>
                  <p:cNvSpPr txBox="1">
                    <a:spLocks noChangeArrowheads="1"/>
                  </p:cNvSpPr>
                  <p:nvPr/>
                </p:nvSpPr>
                <p:spPr bwMode="auto">
                  <a:xfrm>
                    <a:off x="2908" y="3687"/>
                    <a:ext cx="607"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10.4</a:t>
                    </a:r>
                  </a:p>
                </p:txBody>
              </p:sp>
            </p:grpSp>
            <p:grpSp>
              <p:nvGrpSpPr>
                <p:cNvPr id="74762" name="Group 57">
                  <a:extLst>
                    <a:ext uri="{FF2B5EF4-FFF2-40B4-BE49-F238E27FC236}">
                      <a16:creationId xmlns:a16="http://schemas.microsoft.com/office/drawing/2014/main" id="{E93FDBA8-1E88-6B44-97F2-35A9389050F2}"/>
                    </a:ext>
                  </a:extLst>
                </p:cNvPr>
                <p:cNvGrpSpPr>
                  <a:grpSpLocks/>
                </p:cNvGrpSpPr>
                <p:nvPr/>
              </p:nvGrpSpPr>
              <p:grpSpPr bwMode="auto">
                <a:xfrm>
                  <a:off x="3649" y="3671"/>
                  <a:ext cx="731" cy="213"/>
                  <a:chOff x="3649" y="3671"/>
                  <a:chExt cx="731" cy="213"/>
                </a:xfrm>
              </p:grpSpPr>
              <p:sp>
                <p:nvSpPr>
                  <p:cNvPr id="74766" name="Rectangle 51">
                    <a:extLst>
                      <a:ext uri="{FF2B5EF4-FFF2-40B4-BE49-F238E27FC236}">
                        <a16:creationId xmlns:a16="http://schemas.microsoft.com/office/drawing/2014/main" id="{E1B1CEB7-D509-5142-BD25-69FF152EE0CE}"/>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7" name="Text Box 52">
                    <a:extLst>
                      <a:ext uri="{FF2B5EF4-FFF2-40B4-BE49-F238E27FC236}">
                        <a16:creationId xmlns:a16="http://schemas.microsoft.com/office/drawing/2014/main" id="{D651BB2A-2D48-5D48-BD5C-D6212EC78DEC}"/>
                      </a:ext>
                    </a:extLst>
                  </p:cNvPr>
                  <p:cNvSpPr txBox="1">
                    <a:spLocks noChangeArrowheads="1"/>
                  </p:cNvSpPr>
                  <p:nvPr/>
                </p:nvSpPr>
                <p:spPr bwMode="auto">
                  <a:xfrm>
                    <a:off x="3711" y="3687"/>
                    <a:ext cx="607"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10.4</a:t>
                    </a:r>
                  </a:p>
                </p:txBody>
              </p:sp>
            </p:grpSp>
            <p:grpSp>
              <p:nvGrpSpPr>
                <p:cNvPr id="74763" name="Group 58">
                  <a:extLst>
                    <a:ext uri="{FF2B5EF4-FFF2-40B4-BE49-F238E27FC236}">
                      <a16:creationId xmlns:a16="http://schemas.microsoft.com/office/drawing/2014/main" id="{1D5032B8-CEC3-AB45-BB9E-1FF525E35351}"/>
                    </a:ext>
                  </a:extLst>
                </p:cNvPr>
                <p:cNvGrpSpPr>
                  <a:grpSpLocks/>
                </p:cNvGrpSpPr>
                <p:nvPr/>
              </p:nvGrpSpPr>
              <p:grpSpPr bwMode="auto">
                <a:xfrm>
                  <a:off x="4452" y="3671"/>
                  <a:ext cx="731" cy="213"/>
                  <a:chOff x="4452" y="3671"/>
                  <a:chExt cx="731" cy="213"/>
                </a:xfrm>
              </p:grpSpPr>
              <p:sp>
                <p:nvSpPr>
                  <p:cNvPr id="74764" name="Rectangle 54">
                    <a:extLst>
                      <a:ext uri="{FF2B5EF4-FFF2-40B4-BE49-F238E27FC236}">
                        <a16:creationId xmlns:a16="http://schemas.microsoft.com/office/drawing/2014/main" id="{2A1FC8FD-F4D6-FD48-816F-D7AEBF53D6F6}"/>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5" name="Text Box 55">
                    <a:extLst>
                      <a:ext uri="{FF2B5EF4-FFF2-40B4-BE49-F238E27FC236}">
                        <a16:creationId xmlns:a16="http://schemas.microsoft.com/office/drawing/2014/main" id="{D9CEB903-217E-284B-BFC6-55664E45E2B0}"/>
                      </a:ext>
                    </a:extLst>
                  </p:cNvPr>
                  <p:cNvSpPr txBox="1">
                    <a:spLocks noChangeArrowheads="1"/>
                  </p:cNvSpPr>
                  <p:nvPr/>
                </p:nvSpPr>
                <p:spPr bwMode="auto">
                  <a:xfrm>
                    <a:off x="4514" y="3687"/>
                    <a:ext cx="607"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10.3</a:t>
                    </a:r>
                  </a:p>
                </p:txBody>
              </p:sp>
            </p:grpSp>
          </p:gr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6148C498-3396-044A-A65F-52B4C4F9B17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753272-C9B3-4044-B579-66A41C915211}" type="slidenum">
              <a:rPr lang="en-US" altLang="en-US" sz="1400"/>
              <a:pPr>
                <a:spcBef>
                  <a:spcPct val="0"/>
                </a:spcBef>
                <a:buFontTx/>
                <a:buNone/>
              </a:pPr>
              <a:t>40</a:t>
            </a:fld>
            <a:endParaRPr lang="en-US" altLang="en-US" sz="1400" dirty="0"/>
          </a:p>
        </p:txBody>
      </p:sp>
      <p:grpSp>
        <p:nvGrpSpPr>
          <p:cNvPr id="76803" name="Group 28">
            <a:extLst>
              <a:ext uri="{FF2B5EF4-FFF2-40B4-BE49-F238E27FC236}">
                <a16:creationId xmlns:a16="http://schemas.microsoft.com/office/drawing/2014/main" id="{5CFCC26E-958E-574D-A2C3-2AA1ACE1D35A}"/>
              </a:ext>
            </a:extLst>
          </p:cNvPr>
          <p:cNvGrpSpPr>
            <a:grpSpLocks/>
          </p:cNvGrpSpPr>
          <p:nvPr/>
        </p:nvGrpSpPr>
        <p:grpSpPr bwMode="auto">
          <a:xfrm>
            <a:off x="463550" y="446088"/>
            <a:ext cx="8229600" cy="5719762"/>
            <a:chOff x="292" y="281"/>
            <a:chExt cx="5184" cy="3603"/>
          </a:xfrm>
        </p:grpSpPr>
        <p:sp>
          <p:nvSpPr>
            <p:cNvPr id="76804" name="Rectangle 4">
              <a:extLst>
                <a:ext uri="{FF2B5EF4-FFF2-40B4-BE49-F238E27FC236}">
                  <a16:creationId xmlns:a16="http://schemas.microsoft.com/office/drawing/2014/main" id="{8F493EFD-607B-0646-90D1-B21972F7D940}"/>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Distribution of Muscle Fiber Types</a:t>
              </a:r>
              <a:endParaRPr lang="en-US" altLang="en-US" sz="2800" dirty="0">
                <a:solidFill>
                  <a:schemeClr val="tx2"/>
                </a:solidFill>
              </a:endParaRPr>
            </a:p>
          </p:txBody>
        </p:sp>
        <p:sp>
          <p:nvSpPr>
            <p:cNvPr id="76805" name="Text Box 6">
              <a:extLst>
                <a:ext uri="{FF2B5EF4-FFF2-40B4-BE49-F238E27FC236}">
                  <a16:creationId xmlns:a16="http://schemas.microsoft.com/office/drawing/2014/main" id="{AE9CD55C-2414-0845-A077-46F8142D7291}"/>
                </a:ext>
              </a:extLst>
            </p:cNvPr>
            <p:cNvSpPr txBox="1">
              <a:spLocks noChangeArrowheads="1"/>
            </p:cNvSpPr>
            <p:nvPr/>
          </p:nvSpPr>
          <p:spPr bwMode="auto">
            <a:xfrm>
              <a:off x="519" y="970"/>
              <a:ext cx="480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Most skeletal muscles contain all three fiber types (SO, FOG, and FG).</a:t>
              </a:r>
            </a:p>
            <a:p>
              <a:pPr eaLnBrk="1" hangingPunct="1">
                <a:lnSpc>
                  <a:spcPct val="85000"/>
                </a:lnSpc>
                <a:spcBef>
                  <a:spcPct val="0"/>
                </a:spcBef>
                <a:spcAft>
                  <a:spcPts val="900"/>
                </a:spcAft>
                <a:buSzPct val="80000"/>
              </a:pPr>
              <a:r>
                <a:rPr lang="en-US" altLang="en-US" sz="1800" dirty="0"/>
                <a:t>About 50 percent of the muscle fibers in a skeletal muscle are usually slow oxidative fibers.</a:t>
              </a:r>
            </a:p>
            <a:p>
              <a:pPr eaLnBrk="1" hangingPunct="1">
                <a:lnSpc>
                  <a:spcPct val="85000"/>
                </a:lnSpc>
                <a:spcBef>
                  <a:spcPct val="0"/>
                </a:spcBef>
                <a:spcAft>
                  <a:spcPct val="50000"/>
                </a:spcAft>
                <a:buSzPct val="80000"/>
              </a:pPr>
              <a:r>
                <a:rPr lang="en-US" altLang="en-US" sz="1800" dirty="0"/>
                <a:t>The percentages of other fiber types varies in a whole muscle depend-ing on the role of the muscle, type and amount of physical training, and genetics.</a:t>
              </a:r>
            </a:p>
          </p:txBody>
        </p:sp>
        <p:grpSp>
          <p:nvGrpSpPr>
            <p:cNvPr id="76806" name="Group 18">
              <a:extLst>
                <a:ext uri="{FF2B5EF4-FFF2-40B4-BE49-F238E27FC236}">
                  <a16:creationId xmlns:a16="http://schemas.microsoft.com/office/drawing/2014/main" id="{B3E10542-222D-2747-954F-1F68B4D79F1F}"/>
                </a:ext>
              </a:extLst>
            </p:cNvPr>
            <p:cNvGrpSpPr>
              <a:grpSpLocks/>
            </p:cNvGrpSpPr>
            <p:nvPr/>
          </p:nvGrpSpPr>
          <p:grpSpPr bwMode="auto">
            <a:xfrm>
              <a:off x="582" y="3671"/>
              <a:ext cx="1990" cy="213"/>
              <a:chOff x="582" y="3671"/>
              <a:chExt cx="1990" cy="213"/>
            </a:xfrm>
          </p:grpSpPr>
          <p:sp>
            <p:nvSpPr>
              <p:cNvPr id="76807" name="Rectangle 19">
                <a:extLst>
                  <a:ext uri="{FF2B5EF4-FFF2-40B4-BE49-F238E27FC236}">
                    <a16:creationId xmlns:a16="http://schemas.microsoft.com/office/drawing/2014/main" id="{96C0300C-034E-144D-82B8-0FD3B1C67A3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08" name="Rectangle 20">
                <a:extLst>
                  <a:ext uri="{FF2B5EF4-FFF2-40B4-BE49-F238E27FC236}">
                    <a16:creationId xmlns:a16="http://schemas.microsoft.com/office/drawing/2014/main" id="{065413B3-53ED-274A-BE5B-111DA726EF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09" name="Rectangle 21">
                <a:extLst>
                  <a:ext uri="{FF2B5EF4-FFF2-40B4-BE49-F238E27FC236}">
                    <a16:creationId xmlns:a16="http://schemas.microsoft.com/office/drawing/2014/main" id="{665443E5-0BE6-394C-960C-752C643B4A1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10" name="Text Box 22">
                <a:extLst>
                  <a:ext uri="{FF2B5EF4-FFF2-40B4-BE49-F238E27FC236}">
                    <a16:creationId xmlns:a16="http://schemas.microsoft.com/office/drawing/2014/main" id="{69BC16B9-A0EC-1A4B-82BB-8288AA3A496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315</a:t>
                </a:r>
                <a:endParaRPr lang="en-US" altLang="en-US" sz="1800" dirty="0"/>
              </a:p>
            </p:txBody>
          </p:sp>
          <p:sp>
            <p:nvSpPr>
              <p:cNvPr id="76811" name="Text Box 23">
                <a:extLst>
                  <a:ext uri="{FF2B5EF4-FFF2-40B4-BE49-F238E27FC236}">
                    <a16:creationId xmlns:a16="http://schemas.microsoft.com/office/drawing/2014/main" id="{29659C19-9BB3-6749-99A5-EA27A6C37A2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352</a:t>
                </a:r>
                <a:endParaRPr lang="en-US" altLang="en-US" sz="1800" dirty="0"/>
              </a:p>
            </p:txBody>
          </p:sp>
          <p:sp>
            <p:nvSpPr>
              <p:cNvPr id="76812" name="Text Box 24">
                <a:extLst>
                  <a:ext uri="{FF2B5EF4-FFF2-40B4-BE49-F238E27FC236}">
                    <a16:creationId xmlns:a16="http://schemas.microsoft.com/office/drawing/2014/main" id="{335EFEEC-89FD-CE4B-B946-0D68B832DC3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325</a:t>
                </a:r>
                <a:endParaRPr lang="en-US" altLang="en-US" sz="1800" dirty="0"/>
              </a:p>
            </p:txBody>
          </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758187E7-723F-214B-B349-16FB52CF339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6C8EE5D-B42E-4C4F-A9E5-24D80EB951C0}" type="slidenum">
              <a:rPr lang="en-US" altLang="en-US" sz="1400"/>
              <a:pPr>
                <a:spcBef>
                  <a:spcPct val="0"/>
                </a:spcBef>
                <a:buFontTx/>
                <a:buNone/>
              </a:pPr>
              <a:t>41</a:t>
            </a:fld>
            <a:endParaRPr lang="en-US" altLang="en-US" sz="1400" dirty="0"/>
          </a:p>
        </p:txBody>
      </p:sp>
      <p:grpSp>
        <p:nvGrpSpPr>
          <p:cNvPr id="78851" name="Group 26">
            <a:extLst>
              <a:ext uri="{FF2B5EF4-FFF2-40B4-BE49-F238E27FC236}">
                <a16:creationId xmlns:a16="http://schemas.microsoft.com/office/drawing/2014/main" id="{EB34C9BE-58F1-6E41-9379-F9D222ACA194}"/>
              </a:ext>
            </a:extLst>
          </p:cNvPr>
          <p:cNvGrpSpPr>
            <a:grpSpLocks/>
          </p:cNvGrpSpPr>
          <p:nvPr/>
        </p:nvGrpSpPr>
        <p:grpSpPr bwMode="auto">
          <a:xfrm>
            <a:off x="823913" y="1539876"/>
            <a:ext cx="7404100" cy="4625975"/>
            <a:chOff x="519" y="970"/>
            <a:chExt cx="4664" cy="2914"/>
          </a:xfrm>
        </p:grpSpPr>
        <p:sp>
          <p:nvSpPr>
            <p:cNvPr id="78853" name="Text Box 8">
              <a:extLst>
                <a:ext uri="{FF2B5EF4-FFF2-40B4-BE49-F238E27FC236}">
                  <a16:creationId xmlns:a16="http://schemas.microsoft.com/office/drawing/2014/main" id="{9F016514-46CF-2048-8240-D4A0D0252D43}"/>
                </a:ext>
              </a:extLst>
            </p:cNvPr>
            <p:cNvSpPr txBox="1">
              <a:spLocks noChangeArrowheads="1"/>
            </p:cNvSpPr>
            <p:nvPr/>
          </p:nvSpPr>
          <p:spPr bwMode="auto">
            <a:xfrm>
              <a:off x="519" y="970"/>
              <a:ext cx="4664"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SO—postural muscles of the neck, back, and legs.</a:t>
              </a:r>
            </a:p>
            <a:p>
              <a:pPr eaLnBrk="1" hangingPunct="1">
                <a:lnSpc>
                  <a:spcPct val="85000"/>
                </a:lnSpc>
                <a:spcBef>
                  <a:spcPct val="0"/>
                </a:spcBef>
                <a:spcAft>
                  <a:spcPts val="900"/>
                </a:spcAft>
                <a:buSzPct val="80000"/>
              </a:pPr>
              <a:r>
                <a:rPr lang="en-US" altLang="en-US" sz="1800" dirty="0"/>
                <a:t>SO and FOG—muscles of the legs used for walking and running.</a:t>
              </a:r>
            </a:p>
            <a:p>
              <a:pPr eaLnBrk="1" hangingPunct="1">
                <a:lnSpc>
                  <a:spcPct val="85000"/>
                </a:lnSpc>
                <a:spcBef>
                  <a:spcPct val="0"/>
                </a:spcBef>
                <a:spcAft>
                  <a:spcPct val="50000"/>
                </a:spcAft>
                <a:buSzPct val="80000"/>
              </a:pPr>
              <a:r>
                <a:rPr lang="en-US" altLang="en-US" sz="1800" dirty="0"/>
                <a:t>FG—muscles not constantly active such as those of the shoulders and arms.</a:t>
              </a:r>
            </a:p>
          </p:txBody>
        </p:sp>
        <p:grpSp>
          <p:nvGrpSpPr>
            <p:cNvPr id="78854" name="Group 16">
              <a:extLst>
                <a:ext uri="{FF2B5EF4-FFF2-40B4-BE49-F238E27FC236}">
                  <a16:creationId xmlns:a16="http://schemas.microsoft.com/office/drawing/2014/main" id="{9577FBD7-CB6F-9E4A-A9F4-0386A3068507}"/>
                </a:ext>
              </a:extLst>
            </p:cNvPr>
            <p:cNvGrpSpPr>
              <a:grpSpLocks/>
            </p:cNvGrpSpPr>
            <p:nvPr/>
          </p:nvGrpSpPr>
          <p:grpSpPr bwMode="auto">
            <a:xfrm>
              <a:off x="582" y="3671"/>
              <a:ext cx="1990" cy="213"/>
              <a:chOff x="582" y="3671"/>
              <a:chExt cx="1990" cy="213"/>
            </a:xfrm>
          </p:grpSpPr>
          <p:sp>
            <p:nvSpPr>
              <p:cNvPr id="78855" name="Rectangle 17">
                <a:extLst>
                  <a:ext uri="{FF2B5EF4-FFF2-40B4-BE49-F238E27FC236}">
                    <a16:creationId xmlns:a16="http://schemas.microsoft.com/office/drawing/2014/main" id="{3EA74E27-442F-1A48-9AFE-F97F8C2B260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8856" name="Rectangle 18">
                <a:extLst>
                  <a:ext uri="{FF2B5EF4-FFF2-40B4-BE49-F238E27FC236}">
                    <a16:creationId xmlns:a16="http://schemas.microsoft.com/office/drawing/2014/main" id="{6279046B-86B4-9B46-A970-DA5BA58DD95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8857" name="Rectangle 19">
                <a:extLst>
                  <a:ext uri="{FF2B5EF4-FFF2-40B4-BE49-F238E27FC236}">
                    <a16:creationId xmlns:a16="http://schemas.microsoft.com/office/drawing/2014/main" id="{D42B0D7D-15F1-AF4D-8635-07CCA3C21CA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8858" name="Text Box 20">
                <a:extLst>
                  <a:ext uri="{FF2B5EF4-FFF2-40B4-BE49-F238E27FC236}">
                    <a16:creationId xmlns:a16="http://schemas.microsoft.com/office/drawing/2014/main" id="{78756B55-F5E7-9443-9AEE-99CCFAD7052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316</a:t>
                </a:r>
                <a:endParaRPr lang="en-US" altLang="en-US" sz="1800" dirty="0"/>
              </a:p>
            </p:txBody>
          </p:sp>
          <p:sp>
            <p:nvSpPr>
              <p:cNvPr id="78859" name="Text Box 21">
                <a:extLst>
                  <a:ext uri="{FF2B5EF4-FFF2-40B4-BE49-F238E27FC236}">
                    <a16:creationId xmlns:a16="http://schemas.microsoft.com/office/drawing/2014/main" id="{223F61E2-27BF-3B4C-B20D-49C1B948723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352</a:t>
                </a:r>
                <a:endParaRPr lang="en-US" altLang="en-US" sz="1800" dirty="0"/>
              </a:p>
            </p:txBody>
          </p:sp>
          <p:sp>
            <p:nvSpPr>
              <p:cNvPr id="78860" name="Text Box 22">
                <a:extLst>
                  <a:ext uri="{FF2B5EF4-FFF2-40B4-BE49-F238E27FC236}">
                    <a16:creationId xmlns:a16="http://schemas.microsoft.com/office/drawing/2014/main" id="{75E0FB96-FCB2-CF4E-ACB7-DBA32B564AE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325</a:t>
                </a:r>
                <a:endParaRPr lang="en-US" altLang="en-US" sz="1800" dirty="0"/>
              </a:p>
            </p:txBody>
          </p:sp>
        </p:grpSp>
      </p:grpSp>
      <p:sp>
        <p:nvSpPr>
          <p:cNvPr id="2" name="Rectangle 4">
            <a:extLst>
              <a:ext uri="{FF2B5EF4-FFF2-40B4-BE49-F238E27FC236}">
                <a16:creationId xmlns:a16="http://schemas.microsoft.com/office/drawing/2014/main" id="{6F6898A4-3F23-F321-C975-FAADDFD94A09}"/>
              </a:ext>
            </a:extLst>
          </p:cNvPr>
          <p:cNvSpPr>
            <a:spLocks noChangeArrowheads="1"/>
          </p:cNvSpPr>
          <p:nvPr/>
        </p:nvSpPr>
        <p:spPr bwMode="auto">
          <a:xfrm>
            <a:off x="463550"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Distribution of Muscle Fiber Types </a:t>
            </a:r>
            <a:r>
              <a:rPr lang="en-US" altLang="en-US" sz="2200" dirty="0">
                <a:solidFill>
                  <a:srgbClr val="333333"/>
                </a:solidFill>
              </a:rPr>
              <a:t>(continued)</a:t>
            </a:r>
            <a:endParaRPr lang="en-US" altLang="en-US" sz="2200" dirty="0">
              <a:solidFill>
                <a:schemeClr val="tx2"/>
              </a:solidFill>
            </a:endParaRP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3D8D7085-781F-F541-9792-2A70FB27144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D4A966-34E6-3F47-9828-B65A1BDD3FA6}" type="slidenum">
              <a:rPr lang="en-US" altLang="en-US" sz="1400"/>
              <a:pPr>
                <a:spcBef>
                  <a:spcPct val="0"/>
                </a:spcBef>
                <a:buFontTx/>
                <a:buNone/>
              </a:pPr>
              <a:t>42</a:t>
            </a:fld>
            <a:endParaRPr lang="en-US" altLang="en-US" sz="1400" dirty="0"/>
          </a:p>
        </p:txBody>
      </p:sp>
      <p:grpSp>
        <p:nvGrpSpPr>
          <p:cNvPr id="80909" name="Group 13">
            <a:extLst>
              <a:ext uri="{FF2B5EF4-FFF2-40B4-BE49-F238E27FC236}">
                <a16:creationId xmlns:a16="http://schemas.microsoft.com/office/drawing/2014/main" id="{22CAEB84-0914-7942-A67C-7D2ABCF4283A}"/>
              </a:ext>
            </a:extLst>
          </p:cNvPr>
          <p:cNvGrpSpPr>
            <a:grpSpLocks/>
          </p:cNvGrpSpPr>
          <p:nvPr/>
        </p:nvGrpSpPr>
        <p:grpSpPr bwMode="auto">
          <a:xfrm>
            <a:off x="463550" y="446088"/>
            <a:ext cx="8229600" cy="5719762"/>
            <a:chOff x="292" y="281"/>
            <a:chExt cx="5184" cy="3603"/>
          </a:xfrm>
        </p:grpSpPr>
        <p:sp>
          <p:nvSpPr>
            <p:cNvPr id="80900" name="Rectangle 4">
              <a:extLst>
                <a:ext uri="{FF2B5EF4-FFF2-40B4-BE49-F238E27FC236}">
                  <a16:creationId xmlns:a16="http://schemas.microsoft.com/office/drawing/2014/main" id="{DC45646A-910B-334E-A4E5-002659711F2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Recruitment of Muscle Fiber Types</a:t>
              </a:r>
              <a:endParaRPr lang="en-US" altLang="en-US" sz="2800" dirty="0">
                <a:solidFill>
                  <a:schemeClr val="tx2"/>
                </a:solidFill>
              </a:endParaRPr>
            </a:p>
          </p:txBody>
        </p:sp>
        <p:sp>
          <p:nvSpPr>
            <p:cNvPr id="80901" name="Text Box 5">
              <a:extLst>
                <a:ext uri="{FF2B5EF4-FFF2-40B4-BE49-F238E27FC236}">
                  <a16:creationId xmlns:a16="http://schemas.microsoft.com/office/drawing/2014/main" id="{DE2C4875-6B0D-7048-B670-F078ED7304A5}"/>
                </a:ext>
              </a:extLst>
            </p:cNvPr>
            <p:cNvSpPr txBox="1">
              <a:spLocks noChangeArrowheads="1"/>
            </p:cNvSpPr>
            <p:nvPr/>
          </p:nvSpPr>
          <p:spPr bwMode="auto">
            <a:xfrm>
              <a:off x="519" y="970"/>
              <a:ext cx="476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All skeletal muscle fibers are of the </a:t>
              </a:r>
              <a:r>
                <a:rPr lang="en-US" altLang="en-US" sz="1800" u="sng" dirty="0"/>
                <a:t>same</a:t>
              </a:r>
              <a:r>
                <a:rPr lang="en-US" altLang="en-US" sz="1800" dirty="0"/>
                <a:t> type within a single motor unit.</a:t>
              </a:r>
            </a:p>
            <a:p>
              <a:pPr eaLnBrk="1" hangingPunct="1">
                <a:lnSpc>
                  <a:spcPct val="85000"/>
                </a:lnSpc>
                <a:spcBef>
                  <a:spcPct val="0"/>
                </a:spcBef>
                <a:spcAft>
                  <a:spcPts val="900"/>
                </a:spcAft>
                <a:buSzPct val="80000"/>
              </a:pPr>
              <a:r>
                <a:rPr lang="en-US" altLang="en-US" sz="1800" dirty="0"/>
                <a:t>Motor units in a whole muscle are recruited in a specific order—SO, FOG, and then FG fibers—based on the amount of tension required for contraction.</a:t>
              </a:r>
            </a:p>
            <a:p>
              <a:pPr eaLnBrk="1" hangingPunct="1">
                <a:lnSpc>
                  <a:spcPct val="85000"/>
                </a:lnSpc>
                <a:spcBef>
                  <a:spcPct val="0"/>
                </a:spcBef>
                <a:spcAft>
                  <a:spcPct val="50000"/>
                </a:spcAft>
                <a:buSzPct val="80000"/>
              </a:pPr>
              <a:r>
                <a:rPr lang="en-US" altLang="en-US" sz="1800" dirty="0"/>
                <a:t>This progressive activation of motor units is controlled by the brain and spinal cord.</a:t>
              </a:r>
            </a:p>
          </p:txBody>
        </p:sp>
        <p:grpSp>
          <p:nvGrpSpPr>
            <p:cNvPr id="80902" name="Group 16">
              <a:extLst>
                <a:ext uri="{FF2B5EF4-FFF2-40B4-BE49-F238E27FC236}">
                  <a16:creationId xmlns:a16="http://schemas.microsoft.com/office/drawing/2014/main" id="{1BC4F45D-D944-E947-A712-DF44E32C03DB}"/>
                </a:ext>
              </a:extLst>
            </p:cNvPr>
            <p:cNvGrpSpPr>
              <a:grpSpLocks/>
            </p:cNvGrpSpPr>
            <p:nvPr/>
          </p:nvGrpSpPr>
          <p:grpSpPr bwMode="auto">
            <a:xfrm>
              <a:off x="582" y="3671"/>
              <a:ext cx="1990" cy="213"/>
              <a:chOff x="582" y="3671"/>
              <a:chExt cx="1990" cy="213"/>
            </a:xfrm>
          </p:grpSpPr>
          <p:sp>
            <p:nvSpPr>
              <p:cNvPr id="80903" name="Rectangle 17">
                <a:extLst>
                  <a:ext uri="{FF2B5EF4-FFF2-40B4-BE49-F238E27FC236}">
                    <a16:creationId xmlns:a16="http://schemas.microsoft.com/office/drawing/2014/main" id="{64F5601A-04D0-9146-BACD-D9A14DB7F7B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4" name="Rectangle 18">
                <a:extLst>
                  <a:ext uri="{FF2B5EF4-FFF2-40B4-BE49-F238E27FC236}">
                    <a16:creationId xmlns:a16="http://schemas.microsoft.com/office/drawing/2014/main" id="{6159B35F-1BD3-EB4A-8A29-D41952BE97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5" name="Rectangle 19">
                <a:extLst>
                  <a:ext uri="{FF2B5EF4-FFF2-40B4-BE49-F238E27FC236}">
                    <a16:creationId xmlns:a16="http://schemas.microsoft.com/office/drawing/2014/main" id="{33176803-222F-F940-BC66-BF52E3C03D4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6" name="Text Box 20">
                <a:extLst>
                  <a:ext uri="{FF2B5EF4-FFF2-40B4-BE49-F238E27FC236}">
                    <a16:creationId xmlns:a16="http://schemas.microsoft.com/office/drawing/2014/main" id="{403119B1-B377-754E-B919-E4C19B1DC63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316</a:t>
                </a:r>
                <a:endParaRPr lang="en-US" altLang="en-US" sz="1800" dirty="0"/>
              </a:p>
            </p:txBody>
          </p:sp>
          <p:sp>
            <p:nvSpPr>
              <p:cNvPr id="80907" name="Text Box 21">
                <a:extLst>
                  <a:ext uri="{FF2B5EF4-FFF2-40B4-BE49-F238E27FC236}">
                    <a16:creationId xmlns:a16="http://schemas.microsoft.com/office/drawing/2014/main" id="{7CBD0CE2-7CE6-D24A-8340-1E32A31E7E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352</a:t>
                </a:r>
                <a:endParaRPr lang="en-US" altLang="en-US" sz="1800" dirty="0"/>
              </a:p>
            </p:txBody>
          </p:sp>
          <p:sp>
            <p:nvSpPr>
              <p:cNvPr id="80908" name="Text Box 22">
                <a:extLst>
                  <a:ext uri="{FF2B5EF4-FFF2-40B4-BE49-F238E27FC236}">
                    <a16:creationId xmlns:a16="http://schemas.microsoft.com/office/drawing/2014/main" id="{C24EF95A-68AB-464E-827C-29E9197DA6A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325</a:t>
                </a:r>
                <a:endParaRPr lang="en-US" altLang="en-US" sz="1800" dirty="0"/>
              </a:p>
            </p:txBody>
          </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05575C41-21B6-1044-84CE-0C60551AB54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20595B-CA50-CB4E-9386-69041BEC9891}" type="slidenum">
              <a:rPr lang="en-US" altLang="en-US" sz="1400"/>
              <a:pPr>
                <a:spcBef>
                  <a:spcPct val="0"/>
                </a:spcBef>
                <a:buFontTx/>
                <a:buNone/>
              </a:pPr>
              <a:t>43</a:t>
            </a:fld>
            <a:endParaRPr lang="en-US" altLang="en-US" sz="1400" dirty="0"/>
          </a:p>
        </p:txBody>
      </p:sp>
      <p:grpSp>
        <p:nvGrpSpPr>
          <p:cNvPr id="82947" name="Group 8">
            <a:extLst>
              <a:ext uri="{FF2B5EF4-FFF2-40B4-BE49-F238E27FC236}">
                <a16:creationId xmlns:a16="http://schemas.microsoft.com/office/drawing/2014/main" id="{CA09473A-5F06-4445-AED8-229A300B9D9D}"/>
              </a:ext>
            </a:extLst>
          </p:cNvPr>
          <p:cNvGrpSpPr>
            <a:grpSpLocks/>
          </p:cNvGrpSpPr>
          <p:nvPr/>
        </p:nvGrpSpPr>
        <p:grpSpPr bwMode="auto">
          <a:xfrm>
            <a:off x="3092452" y="1995488"/>
            <a:ext cx="2970213" cy="3797299"/>
            <a:chOff x="1948" y="1257"/>
            <a:chExt cx="1871" cy="2392"/>
          </a:xfrm>
        </p:grpSpPr>
        <p:grpSp>
          <p:nvGrpSpPr>
            <p:cNvPr id="82948" name="Group 5">
              <a:extLst>
                <a:ext uri="{FF2B5EF4-FFF2-40B4-BE49-F238E27FC236}">
                  <a16:creationId xmlns:a16="http://schemas.microsoft.com/office/drawing/2014/main" id="{2771DA28-0DF3-D443-926E-9D93646721DE}"/>
                </a:ext>
              </a:extLst>
            </p:cNvPr>
            <p:cNvGrpSpPr>
              <a:grpSpLocks/>
            </p:cNvGrpSpPr>
            <p:nvPr/>
          </p:nvGrpSpPr>
          <p:grpSpPr bwMode="auto">
            <a:xfrm>
              <a:off x="2084" y="2312"/>
              <a:ext cx="1678" cy="1337"/>
              <a:chOff x="2084" y="2312"/>
              <a:chExt cx="1678" cy="1337"/>
            </a:xfrm>
          </p:grpSpPr>
          <p:pic>
            <p:nvPicPr>
              <p:cNvPr id="82950" name="Picture 3" descr="yoga1">
                <a:extLst>
                  <a:ext uri="{FF2B5EF4-FFF2-40B4-BE49-F238E27FC236}">
                    <a16:creationId xmlns:a16="http://schemas.microsoft.com/office/drawing/2014/main" id="{68D2B803-014A-B942-85E0-CC33145EA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4" y="2312"/>
                <a:ext cx="1605" cy="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1" name="Text Box 4">
                <a:extLst>
                  <a:ext uri="{FF2B5EF4-FFF2-40B4-BE49-F238E27FC236}">
                    <a16:creationId xmlns:a16="http://schemas.microsoft.com/office/drawing/2014/main" id="{73B283E9-DF42-9C4C-9F66-17B81640E70F}"/>
                  </a:ext>
                </a:extLst>
              </p:cNvPr>
              <p:cNvSpPr txBox="1">
                <a:spLocks noChangeArrowheads="1"/>
              </p:cNvSpPr>
              <p:nvPr/>
            </p:nvSpPr>
            <p:spPr bwMode="auto">
              <a:xfrm>
                <a:off x="2438" y="3484"/>
                <a:ext cx="132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https://www.4.bp.blogspot.com</a:t>
                </a:r>
              </a:p>
            </p:txBody>
          </p:sp>
        </p:grpSp>
        <p:sp>
          <p:nvSpPr>
            <p:cNvPr id="82949" name="Rectangle 7">
              <a:extLst>
                <a:ext uri="{FF2B5EF4-FFF2-40B4-BE49-F238E27FC236}">
                  <a16:creationId xmlns:a16="http://schemas.microsoft.com/office/drawing/2014/main" id="{CCB7E1BD-A84D-6145-8677-4525FD31FF1E}"/>
                </a:ext>
              </a:extLst>
            </p:cNvPr>
            <p:cNvSpPr>
              <a:spLocks noChangeArrowheads="1"/>
            </p:cNvSpPr>
            <p:nvPr/>
          </p:nvSpPr>
          <p:spPr bwMode="auto">
            <a:xfrm>
              <a:off x="1948" y="1257"/>
              <a:ext cx="18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333333"/>
                  </a:solidFill>
                </a:rPr>
                <a:t>Physical Exercise</a:t>
              </a:r>
            </a:p>
          </p:txBody>
        </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39C81C9A-B3D4-584F-BC3B-C165A29699D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811DD8-38A5-1547-BF47-9E353693058E}" type="slidenum">
              <a:rPr lang="en-US" altLang="en-US" sz="1400"/>
              <a:pPr>
                <a:spcBef>
                  <a:spcPct val="0"/>
                </a:spcBef>
                <a:buFontTx/>
                <a:buNone/>
              </a:pPr>
              <a:t>44</a:t>
            </a:fld>
            <a:endParaRPr lang="en-US" altLang="en-US" sz="1400" dirty="0"/>
          </a:p>
        </p:txBody>
      </p:sp>
      <p:grpSp>
        <p:nvGrpSpPr>
          <p:cNvPr id="84995" name="Group 17">
            <a:extLst>
              <a:ext uri="{FF2B5EF4-FFF2-40B4-BE49-F238E27FC236}">
                <a16:creationId xmlns:a16="http://schemas.microsoft.com/office/drawing/2014/main" id="{C576E376-2EC4-854B-A361-38CA987FB410}"/>
              </a:ext>
            </a:extLst>
          </p:cNvPr>
          <p:cNvGrpSpPr>
            <a:grpSpLocks/>
          </p:cNvGrpSpPr>
          <p:nvPr/>
        </p:nvGrpSpPr>
        <p:grpSpPr bwMode="auto">
          <a:xfrm>
            <a:off x="463550" y="446088"/>
            <a:ext cx="8229600" cy="5719762"/>
            <a:chOff x="292" y="281"/>
            <a:chExt cx="5184" cy="3603"/>
          </a:xfrm>
        </p:grpSpPr>
        <p:sp>
          <p:nvSpPr>
            <p:cNvPr id="84996" name="Rectangle 3">
              <a:extLst>
                <a:ext uri="{FF2B5EF4-FFF2-40B4-BE49-F238E27FC236}">
                  <a16:creationId xmlns:a16="http://schemas.microsoft.com/office/drawing/2014/main" id="{E241DB81-56F0-AA49-AF39-0D148D99132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Individual Differences</a:t>
              </a:r>
              <a:endParaRPr lang="en-US" altLang="en-US" sz="2800" dirty="0">
                <a:solidFill>
                  <a:schemeClr val="tx2"/>
                </a:solidFill>
              </a:endParaRPr>
            </a:p>
          </p:txBody>
        </p:sp>
        <p:sp>
          <p:nvSpPr>
            <p:cNvPr id="84997" name="Text Box 4">
              <a:extLst>
                <a:ext uri="{FF2B5EF4-FFF2-40B4-BE49-F238E27FC236}">
                  <a16:creationId xmlns:a16="http://schemas.microsoft.com/office/drawing/2014/main" id="{3F698EBF-486B-064A-8A23-0B02A77D85AC}"/>
                </a:ext>
              </a:extLst>
            </p:cNvPr>
            <p:cNvSpPr txBox="1">
              <a:spLocks noChangeArrowheads="1"/>
            </p:cNvSpPr>
            <p:nvPr/>
          </p:nvSpPr>
          <p:spPr bwMode="auto">
            <a:xfrm>
              <a:off x="519" y="970"/>
              <a:ext cx="4847"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percentages of fast glycolytic (FG) fibers and slow oxidative (SO) fibers in the whole muscles of an individual are partially determined by genetics.</a:t>
              </a:r>
            </a:p>
            <a:p>
              <a:pPr eaLnBrk="1" hangingPunct="1">
                <a:lnSpc>
                  <a:spcPct val="85000"/>
                </a:lnSpc>
                <a:spcBef>
                  <a:spcPct val="0"/>
                </a:spcBef>
                <a:spcAft>
                  <a:spcPts val="900"/>
                </a:spcAft>
                <a:buSzPct val="80000"/>
              </a:pPr>
              <a:r>
                <a:rPr lang="en-US" altLang="en-US" sz="1800" dirty="0"/>
                <a:t>Variations among people help account for the individual differences in physical performance.</a:t>
              </a:r>
            </a:p>
            <a:p>
              <a:pPr eaLnBrk="1" hangingPunct="1">
                <a:lnSpc>
                  <a:spcPct val="85000"/>
                </a:lnSpc>
                <a:spcBef>
                  <a:spcPct val="0"/>
                </a:spcBef>
                <a:spcAft>
                  <a:spcPts val="900"/>
                </a:spcAft>
                <a:buSzPct val="80000"/>
              </a:pPr>
              <a:r>
                <a:rPr lang="en-US" altLang="en-US" sz="1800" dirty="0"/>
                <a:t>People with a higher percentage of FG fibers are more likely to excel in sports that require brief, intense activity such as weightlifting and sprint-ing.</a:t>
              </a:r>
            </a:p>
            <a:p>
              <a:pPr eaLnBrk="1" hangingPunct="1">
                <a:lnSpc>
                  <a:spcPct val="85000"/>
                </a:lnSpc>
                <a:spcBef>
                  <a:spcPct val="0"/>
                </a:spcBef>
                <a:spcAft>
                  <a:spcPct val="50000"/>
                </a:spcAft>
                <a:buSzPct val="80000"/>
              </a:pPr>
              <a:r>
                <a:rPr lang="en-US" altLang="en-US" sz="1800" dirty="0"/>
                <a:t>People with a higher percentage of SO fibers are more likely to excel in sports that require endurance, such as long-distance running and long-distance bicycling.</a:t>
              </a:r>
            </a:p>
          </p:txBody>
        </p:sp>
        <p:grpSp>
          <p:nvGrpSpPr>
            <p:cNvPr id="84998" name="Group 10">
              <a:extLst>
                <a:ext uri="{FF2B5EF4-FFF2-40B4-BE49-F238E27FC236}">
                  <a16:creationId xmlns:a16="http://schemas.microsoft.com/office/drawing/2014/main" id="{29E4C871-FF9B-E34A-B6E2-9B52A46E7A2C}"/>
                </a:ext>
              </a:extLst>
            </p:cNvPr>
            <p:cNvGrpSpPr>
              <a:grpSpLocks/>
            </p:cNvGrpSpPr>
            <p:nvPr/>
          </p:nvGrpSpPr>
          <p:grpSpPr bwMode="auto">
            <a:xfrm>
              <a:off x="582" y="3671"/>
              <a:ext cx="1990" cy="213"/>
              <a:chOff x="582" y="3671"/>
              <a:chExt cx="1990" cy="213"/>
            </a:xfrm>
          </p:grpSpPr>
          <p:sp>
            <p:nvSpPr>
              <p:cNvPr id="84999" name="Rectangle 11">
                <a:extLst>
                  <a:ext uri="{FF2B5EF4-FFF2-40B4-BE49-F238E27FC236}">
                    <a16:creationId xmlns:a16="http://schemas.microsoft.com/office/drawing/2014/main" id="{7307C2D5-64DC-B344-9758-9B1049BED84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0" name="Rectangle 12">
                <a:extLst>
                  <a:ext uri="{FF2B5EF4-FFF2-40B4-BE49-F238E27FC236}">
                    <a16:creationId xmlns:a16="http://schemas.microsoft.com/office/drawing/2014/main" id="{D55E031E-D55A-784E-B117-C038298C85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1" name="Rectangle 13">
                <a:extLst>
                  <a:ext uri="{FF2B5EF4-FFF2-40B4-BE49-F238E27FC236}">
                    <a16:creationId xmlns:a16="http://schemas.microsoft.com/office/drawing/2014/main" id="{3CCD06FE-C7AC-9F4C-8CA0-8D8D5FC6680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2" name="Text Box 14">
                <a:extLst>
                  <a:ext uri="{FF2B5EF4-FFF2-40B4-BE49-F238E27FC236}">
                    <a16:creationId xmlns:a16="http://schemas.microsoft.com/office/drawing/2014/main" id="{34D131B9-C4E0-F341-8068-9C7BF8053E9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317</a:t>
                </a:r>
                <a:endParaRPr lang="en-US" altLang="en-US" sz="1800" dirty="0"/>
              </a:p>
            </p:txBody>
          </p:sp>
          <p:sp>
            <p:nvSpPr>
              <p:cNvPr id="85003" name="Text Box 15">
                <a:extLst>
                  <a:ext uri="{FF2B5EF4-FFF2-40B4-BE49-F238E27FC236}">
                    <a16:creationId xmlns:a16="http://schemas.microsoft.com/office/drawing/2014/main" id="{4195B832-BCC3-3D43-8100-BA6A74F4CD3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352</a:t>
                </a:r>
                <a:endParaRPr lang="en-US" altLang="en-US" sz="1800" dirty="0"/>
              </a:p>
            </p:txBody>
          </p:sp>
          <p:sp>
            <p:nvSpPr>
              <p:cNvPr id="85004" name="Text Box 16">
                <a:extLst>
                  <a:ext uri="{FF2B5EF4-FFF2-40B4-BE49-F238E27FC236}">
                    <a16:creationId xmlns:a16="http://schemas.microsoft.com/office/drawing/2014/main" id="{AE24327F-DBBA-F84D-9FC7-DAB21FF73C2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325</a:t>
                </a:r>
                <a:endParaRPr lang="en-US" altLang="en-US" sz="1800" dirty="0"/>
              </a:p>
            </p:txBody>
          </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B831EB62-CF2E-604B-B3FA-A65713D736C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AE3370-17B9-9E4A-91C5-6A38AD892CE3}" type="slidenum">
              <a:rPr lang="en-US" altLang="en-US" sz="1400"/>
              <a:pPr>
                <a:spcBef>
                  <a:spcPct val="0"/>
                </a:spcBef>
                <a:buFontTx/>
                <a:buNone/>
              </a:pPr>
              <a:t>45</a:t>
            </a:fld>
            <a:endParaRPr lang="en-US" altLang="en-US" sz="1400" dirty="0"/>
          </a:p>
        </p:txBody>
      </p:sp>
      <p:grpSp>
        <p:nvGrpSpPr>
          <p:cNvPr id="87043" name="Group 23">
            <a:extLst>
              <a:ext uri="{FF2B5EF4-FFF2-40B4-BE49-F238E27FC236}">
                <a16:creationId xmlns:a16="http://schemas.microsoft.com/office/drawing/2014/main" id="{72B4A310-00A2-7242-A15B-A0D61D89E28C}"/>
              </a:ext>
            </a:extLst>
          </p:cNvPr>
          <p:cNvGrpSpPr>
            <a:grpSpLocks/>
          </p:cNvGrpSpPr>
          <p:nvPr/>
        </p:nvGrpSpPr>
        <p:grpSpPr bwMode="auto">
          <a:xfrm>
            <a:off x="463550" y="446088"/>
            <a:ext cx="8229600" cy="5719762"/>
            <a:chOff x="292" y="281"/>
            <a:chExt cx="5184" cy="3603"/>
          </a:xfrm>
        </p:grpSpPr>
        <p:sp>
          <p:nvSpPr>
            <p:cNvPr id="87044" name="Rectangle 4">
              <a:extLst>
                <a:ext uri="{FF2B5EF4-FFF2-40B4-BE49-F238E27FC236}">
                  <a16:creationId xmlns:a16="http://schemas.microsoft.com/office/drawing/2014/main" id="{822FE6D0-6F67-774A-8115-43BD3A8D4DDB}"/>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Exercise-Induced Changes</a:t>
              </a:r>
              <a:endParaRPr lang="en-US" altLang="en-US" sz="2800" dirty="0">
                <a:solidFill>
                  <a:schemeClr val="tx2"/>
                </a:solidFill>
              </a:endParaRPr>
            </a:p>
          </p:txBody>
        </p:sp>
        <p:sp>
          <p:nvSpPr>
            <p:cNvPr id="87045" name="Text Box 5">
              <a:extLst>
                <a:ext uri="{FF2B5EF4-FFF2-40B4-BE49-F238E27FC236}">
                  <a16:creationId xmlns:a16="http://schemas.microsoft.com/office/drawing/2014/main" id="{76A36F0B-24C3-CD4B-AA26-A110D86D4EA8}"/>
                </a:ext>
              </a:extLst>
            </p:cNvPr>
            <p:cNvSpPr txBox="1">
              <a:spLocks noChangeArrowheads="1"/>
            </p:cNvSpPr>
            <p:nvPr/>
          </p:nvSpPr>
          <p:spPr bwMode="auto">
            <a:xfrm>
              <a:off x="519" y="970"/>
              <a:ext cx="4715"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Physical exercise can, to a degree, change the percentages of skel-etal muscle fiber types.</a:t>
              </a:r>
            </a:p>
            <a:p>
              <a:pPr eaLnBrk="1" hangingPunct="1">
                <a:lnSpc>
                  <a:spcPct val="85000"/>
                </a:lnSpc>
                <a:spcBef>
                  <a:spcPct val="0"/>
                </a:spcBef>
                <a:spcAft>
                  <a:spcPts val="900"/>
                </a:spcAft>
                <a:buSzPct val="80000"/>
              </a:pPr>
              <a:r>
                <a:rPr lang="en-US" altLang="en-US" sz="1800" dirty="0"/>
                <a:t>Endurance type (aerobic) exercises, such as running and swimming, produce a gradual transformation of some FG fibers into FOG fibers.</a:t>
              </a:r>
            </a:p>
            <a:p>
              <a:pPr eaLnBrk="1" hangingPunct="1">
                <a:lnSpc>
                  <a:spcPct val="85000"/>
                </a:lnSpc>
                <a:spcBef>
                  <a:spcPct val="0"/>
                </a:spcBef>
                <a:spcAft>
                  <a:spcPts val="900"/>
                </a:spcAft>
                <a:buSzPct val="80000"/>
              </a:pPr>
              <a:r>
                <a:rPr lang="en-US" altLang="en-US" sz="1800" dirty="0"/>
                <a:t>FOG fibers have increased mitochondria and blood supply needed for aerobic respiration. </a:t>
              </a:r>
            </a:p>
            <a:p>
              <a:pPr eaLnBrk="1" hangingPunct="1">
                <a:lnSpc>
                  <a:spcPct val="85000"/>
                </a:lnSpc>
                <a:spcBef>
                  <a:spcPct val="0"/>
                </a:spcBef>
                <a:spcAft>
                  <a:spcPct val="50000"/>
                </a:spcAft>
                <a:buSzPct val="80000"/>
              </a:pPr>
              <a:r>
                <a:rPr lang="en-US" altLang="en-US" sz="1800" dirty="0"/>
                <a:t>Endurance exercise can also produce cardiovascular and respiratory adaptations that improve the flow of oxygen and nutrients to skeletal muscles.</a:t>
              </a:r>
            </a:p>
          </p:txBody>
        </p:sp>
        <p:grpSp>
          <p:nvGrpSpPr>
            <p:cNvPr id="87046" name="Group 16">
              <a:extLst>
                <a:ext uri="{FF2B5EF4-FFF2-40B4-BE49-F238E27FC236}">
                  <a16:creationId xmlns:a16="http://schemas.microsoft.com/office/drawing/2014/main" id="{475194B0-5266-214C-A075-9013E3E05125}"/>
                </a:ext>
              </a:extLst>
            </p:cNvPr>
            <p:cNvGrpSpPr>
              <a:grpSpLocks/>
            </p:cNvGrpSpPr>
            <p:nvPr/>
          </p:nvGrpSpPr>
          <p:grpSpPr bwMode="auto">
            <a:xfrm>
              <a:off x="582" y="3671"/>
              <a:ext cx="1990" cy="213"/>
              <a:chOff x="582" y="3671"/>
              <a:chExt cx="1990" cy="213"/>
            </a:xfrm>
          </p:grpSpPr>
          <p:sp>
            <p:nvSpPr>
              <p:cNvPr id="87047" name="Rectangle 17">
                <a:extLst>
                  <a:ext uri="{FF2B5EF4-FFF2-40B4-BE49-F238E27FC236}">
                    <a16:creationId xmlns:a16="http://schemas.microsoft.com/office/drawing/2014/main" id="{1DCB0EF2-0D6F-1E49-AAD3-3261AB3C2E1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48" name="Rectangle 18">
                <a:extLst>
                  <a:ext uri="{FF2B5EF4-FFF2-40B4-BE49-F238E27FC236}">
                    <a16:creationId xmlns:a16="http://schemas.microsoft.com/office/drawing/2014/main" id="{EE2C80E3-623C-5741-B6A3-BC230BAED3F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49" name="Rectangle 19">
                <a:extLst>
                  <a:ext uri="{FF2B5EF4-FFF2-40B4-BE49-F238E27FC236}">
                    <a16:creationId xmlns:a16="http://schemas.microsoft.com/office/drawing/2014/main" id="{04BC49F3-2C51-A04C-8A8A-2D347C9DAC5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0" name="Text Box 20">
                <a:extLst>
                  <a:ext uri="{FF2B5EF4-FFF2-40B4-BE49-F238E27FC236}">
                    <a16:creationId xmlns:a16="http://schemas.microsoft.com/office/drawing/2014/main" id="{2C024246-7445-A644-A1A5-88CA2BF15D3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317</a:t>
                </a:r>
                <a:endParaRPr lang="en-US" altLang="en-US" sz="1800" dirty="0"/>
              </a:p>
            </p:txBody>
          </p:sp>
          <p:sp>
            <p:nvSpPr>
              <p:cNvPr id="87051" name="Text Box 21">
                <a:extLst>
                  <a:ext uri="{FF2B5EF4-FFF2-40B4-BE49-F238E27FC236}">
                    <a16:creationId xmlns:a16="http://schemas.microsoft.com/office/drawing/2014/main" id="{09AF79AF-37D7-FB4D-8BDD-9B611DF3180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352</a:t>
                </a:r>
                <a:endParaRPr lang="en-US" altLang="en-US" sz="1800" dirty="0"/>
              </a:p>
            </p:txBody>
          </p:sp>
          <p:sp>
            <p:nvSpPr>
              <p:cNvPr id="87052" name="Text Box 22">
                <a:extLst>
                  <a:ext uri="{FF2B5EF4-FFF2-40B4-BE49-F238E27FC236}">
                    <a16:creationId xmlns:a16="http://schemas.microsoft.com/office/drawing/2014/main" id="{92F4A456-A25D-AB43-9E33-B1C1D9E1323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325</a:t>
                </a:r>
                <a:endParaRPr lang="en-US" altLang="en-US" sz="1800" dirty="0"/>
              </a:p>
            </p:txBody>
          </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B50FDC65-7F38-824F-A1A5-C57159BFA0C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B9F6A79-D5C5-9C4D-ACC7-5A943C59BFC1}" type="slidenum">
              <a:rPr lang="en-US" altLang="en-US" sz="1400"/>
              <a:pPr>
                <a:spcBef>
                  <a:spcPct val="0"/>
                </a:spcBef>
                <a:buFontTx/>
                <a:buNone/>
              </a:pPr>
              <a:t>46</a:t>
            </a:fld>
            <a:endParaRPr lang="en-US" altLang="en-US" sz="1400" dirty="0"/>
          </a:p>
        </p:txBody>
      </p:sp>
      <p:grpSp>
        <p:nvGrpSpPr>
          <p:cNvPr id="89091" name="Group 22">
            <a:extLst>
              <a:ext uri="{FF2B5EF4-FFF2-40B4-BE49-F238E27FC236}">
                <a16:creationId xmlns:a16="http://schemas.microsoft.com/office/drawing/2014/main" id="{0222F66D-17A1-7B4F-826C-3C47A2DA4FC1}"/>
              </a:ext>
            </a:extLst>
          </p:cNvPr>
          <p:cNvGrpSpPr>
            <a:grpSpLocks/>
          </p:cNvGrpSpPr>
          <p:nvPr/>
        </p:nvGrpSpPr>
        <p:grpSpPr bwMode="auto">
          <a:xfrm>
            <a:off x="463550" y="446088"/>
            <a:ext cx="8229600" cy="5719762"/>
            <a:chOff x="292" y="281"/>
            <a:chExt cx="5184" cy="3603"/>
          </a:xfrm>
        </p:grpSpPr>
        <p:sp>
          <p:nvSpPr>
            <p:cNvPr id="89092" name="Rectangle 4">
              <a:extLst>
                <a:ext uri="{FF2B5EF4-FFF2-40B4-BE49-F238E27FC236}">
                  <a16:creationId xmlns:a16="http://schemas.microsoft.com/office/drawing/2014/main" id="{5DC90BB8-34C1-9B4E-BEF5-F70930F10DC5}"/>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Exercise-Induced Changes </a:t>
              </a:r>
              <a:r>
                <a:rPr lang="en-US" altLang="en-US" sz="2200" dirty="0">
                  <a:solidFill>
                    <a:srgbClr val="333333"/>
                  </a:solidFill>
                </a:rPr>
                <a:t>(continued)</a:t>
              </a:r>
              <a:endParaRPr lang="en-US" altLang="en-US" sz="2800" dirty="0">
                <a:solidFill>
                  <a:schemeClr val="tx2"/>
                </a:solidFill>
              </a:endParaRPr>
            </a:p>
          </p:txBody>
        </p:sp>
        <p:sp>
          <p:nvSpPr>
            <p:cNvPr id="89093" name="Text Box 5">
              <a:extLst>
                <a:ext uri="{FF2B5EF4-FFF2-40B4-BE49-F238E27FC236}">
                  <a16:creationId xmlns:a16="http://schemas.microsoft.com/office/drawing/2014/main" id="{4CCA0698-14CB-4D4A-BC82-FBC6D6443B49}"/>
                </a:ext>
              </a:extLst>
            </p:cNvPr>
            <p:cNvSpPr txBox="1">
              <a:spLocks noChangeArrowheads="1"/>
            </p:cNvSpPr>
            <p:nvPr/>
          </p:nvSpPr>
          <p:spPr bwMode="auto">
            <a:xfrm>
              <a:off x="519" y="970"/>
              <a:ext cx="4912"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Physical exercise that requires great strength for short periods of time can to a degree increase the diameter and strength of the FG fibers.</a:t>
              </a:r>
            </a:p>
            <a:p>
              <a:pPr eaLnBrk="1" hangingPunct="1">
                <a:lnSpc>
                  <a:spcPct val="85000"/>
                </a:lnSpc>
                <a:spcBef>
                  <a:spcPct val="0"/>
                </a:spcBef>
                <a:spcAft>
                  <a:spcPts val="900"/>
                </a:spcAft>
                <a:buSzPct val="80000"/>
              </a:pPr>
              <a:r>
                <a:rPr lang="en-US" altLang="en-US" sz="1800" dirty="0"/>
                <a:t>The increase in fiber diameter is due to the increased synthesis of thin and thick filaments and other organelles in muscle fibers.</a:t>
              </a:r>
            </a:p>
            <a:p>
              <a:pPr eaLnBrk="1" hangingPunct="1">
                <a:lnSpc>
                  <a:spcPct val="85000"/>
                </a:lnSpc>
                <a:spcBef>
                  <a:spcPct val="0"/>
                </a:spcBef>
                <a:spcAft>
                  <a:spcPct val="50000"/>
                </a:spcAft>
                <a:buSzPct val="80000"/>
              </a:pPr>
              <a:r>
                <a:rPr lang="en-US" altLang="en-US" sz="1800" dirty="0"/>
                <a:t>This muscle enlargement</a:t>
              </a:r>
            </a:p>
          </p:txBody>
        </p:sp>
        <p:grpSp>
          <p:nvGrpSpPr>
            <p:cNvPr id="89094" name="Group 15">
              <a:extLst>
                <a:ext uri="{FF2B5EF4-FFF2-40B4-BE49-F238E27FC236}">
                  <a16:creationId xmlns:a16="http://schemas.microsoft.com/office/drawing/2014/main" id="{E3490F82-4105-7546-868D-01ABD03FCE15}"/>
                </a:ext>
              </a:extLst>
            </p:cNvPr>
            <p:cNvGrpSpPr>
              <a:grpSpLocks/>
            </p:cNvGrpSpPr>
            <p:nvPr/>
          </p:nvGrpSpPr>
          <p:grpSpPr bwMode="auto">
            <a:xfrm>
              <a:off x="582" y="3671"/>
              <a:ext cx="1990" cy="213"/>
              <a:chOff x="582" y="3671"/>
              <a:chExt cx="1990" cy="213"/>
            </a:xfrm>
          </p:grpSpPr>
          <p:sp>
            <p:nvSpPr>
              <p:cNvPr id="89095" name="Rectangle 16">
                <a:extLst>
                  <a:ext uri="{FF2B5EF4-FFF2-40B4-BE49-F238E27FC236}">
                    <a16:creationId xmlns:a16="http://schemas.microsoft.com/office/drawing/2014/main" id="{F2C40D48-8398-9D43-A75C-1666666C2BE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9096" name="Rectangle 17">
                <a:extLst>
                  <a:ext uri="{FF2B5EF4-FFF2-40B4-BE49-F238E27FC236}">
                    <a16:creationId xmlns:a16="http://schemas.microsoft.com/office/drawing/2014/main" id="{9556F96A-DC88-4F44-8C9B-316E607FB0E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9097" name="Rectangle 18">
                <a:extLst>
                  <a:ext uri="{FF2B5EF4-FFF2-40B4-BE49-F238E27FC236}">
                    <a16:creationId xmlns:a16="http://schemas.microsoft.com/office/drawing/2014/main" id="{786757D1-6B20-8043-B216-BE60F39B074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9098" name="Text Box 19">
                <a:extLst>
                  <a:ext uri="{FF2B5EF4-FFF2-40B4-BE49-F238E27FC236}">
                    <a16:creationId xmlns:a16="http://schemas.microsoft.com/office/drawing/2014/main" id="{4B682154-291B-E94A-ADA3-1B5F1E02EFB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317</a:t>
                </a:r>
                <a:endParaRPr lang="en-US" altLang="en-US" sz="1800" dirty="0"/>
              </a:p>
            </p:txBody>
          </p:sp>
          <p:sp>
            <p:nvSpPr>
              <p:cNvPr id="89099" name="Text Box 20">
                <a:extLst>
                  <a:ext uri="{FF2B5EF4-FFF2-40B4-BE49-F238E27FC236}">
                    <a16:creationId xmlns:a16="http://schemas.microsoft.com/office/drawing/2014/main" id="{DFD8DC10-4858-A44A-B85A-6983FC74A43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352</a:t>
                </a:r>
                <a:endParaRPr lang="en-US" altLang="en-US" sz="1800" dirty="0"/>
              </a:p>
            </p:txBody>
          </p:sp>
          <p:sp>
            <p:nvSpPr>
              <p:cNvPr id="89100" name="Text Box 21">
                <a:extLst>
                  <a:ext uri="{FF2B5EF4-FFF2-40B4-BE49-F238E27FC236}">
                    <a16:creationId xmlns:a16="http://schemas.microsoft.com/office/drawing/2014/main" id="{707B5952-1C4B-AE4A-B09B-71677EDBD65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326</a:t>
                </a:r>
                <a:endParaRPr lang="en-US" altLang="en-US" sz="1800" dirty="0"/>
              </a:p>
            </p:txBody>
          </p:sp>
        </p:grpSp>
      </p:grpSp>
      <p:pic>
        <p:nvPicPr>
          <p:cNvPr id="13" name="Picture 1032" descr="bodybuilder&#10;">
            <a:extLst>
              <a:ext uri="{FF2B5EF4-FFF2-40B4-BE49-F238E27FC236}">
                <a16:creationId xmlns:a16="http://schemas.microsoft.com/office/drawing/2014/main" id="{EB4373D1-4A3B-2B4F-889C-C6D0121CE8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5680" y="3069700"/>
            <a:ext cx="2099487" cy="202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C96C72D-E8B3-B443-86E2-3DF03406AC86}"/>
              </a:ext>
            </a:extLst>
          </p:cNvPr>
          <p:cNvSpPr txBox="1"/>
          <p:nvPr/>
        </p:nvSpPr>
        <p:spPr>
          <a:xfrm>
            <a:off x="1066801" y="2926080"/>
            <a:ext cx="2794000" cy="579646"/>
          </a:xfrm>
          <a:prstGeom prst="rect">
            <a:avLst/>
          </a:prstGeom>
          <a:noFill/>
        </p:spPr>
        <p:txBody>
          <a:bodyPr wrap="square" rtlCol="0">
            <a:spAutoFit/>
          </a:bodyPr>
          <a:lstStyle/>
          <a:p>
            <a:pPr>
              <a:lnSpc>
                <a:spcPts val="1860"/>
              </a:lnSpc>
            </a:pPr>
            <a:r>
              <a:rPr lang="en-US" altLang="en-US" sz="1800" dirty="0"/>
              <a:t>(hypertrophy) is most evident in bodybuilders.</a:t>
            </a:r>
            <a:endParaRPr lang="en-US" dirty="0"/>
          </a:p>
        </p:txBody>
      </p:sp>
      <p:sp>
        <p:nvSpPr>
          <p:cNvPr id="15" name="Text Box 1033">
            <a:extLst>
              <a:ext uri="{FF2B5EF4-FFF2-40B4-BE49-F238E27FC236}">
                <a16:creationId xmlns:a16="http://schemas.microsoft.com/office/drawing/2014/main" id="{FAC65D04-E2E5-C443-A574-994367055BFA}"/>
              </a:ext>
            </a:extLst>
          </p:cNvPr>
          <p:cNvSpPr txBox="1">
            <a:spLocks noChangeArrowheads="1"/>
          </p:cNvSpPr>
          <p:nvPr/>
        </p:nvSpPr>
        <p:spPr bwMode="auto">
          <a:xfrm>
            <a:off x="5048044" y="5054076"/>
            <a:ext cx="197041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https://www.armwrestling.biz</a:t>
            </a:r>
            <a:endParaRPr lang="en-US" altLang="en-US" sz="1800" dirty="0"/>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28A7DC6F-848C-CC45-A2A8-1D5287473EA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BEBABD-A7F2-C44A-8916-742C626F3550}" type="slidenum">
              <a:rPr lang="en-US" altLang="en-US" sz="1400"/>
              <a:pPr>
                <a:spcBef>
                  <a:spcPct val="0"/>
                </a:spcBef>
                <a:buFontTx/>
                <a:buNone/>
              </a:pPr>
              <a:t>47</a:t>
            </a:fld>
            <a:endParaRPr lang="en-US" altLang="en-US" sz="1400" dirty="0"/>
          </a:p>
        </p:txBody>
      </p:sp>
      <p:sp>
        <p:nvSpPr>
          <p:cNvPr id="93187" name="Rectangle 2">
            <a:extLst>
              <a:ext uri="{FF2B5EF4-FFF2-40B4-BE49-F238E27FC236}">
                <a16:creationId xmlns:a16="http://schemas.microsoft.com/office/drawing/2014/main" id="{C748C935-F806-1E47-946E-4B375B4F6300}"/>
              </a:ext>
            </a:extLst>
          </p:cNvPr>
          <p:cNvSpPr>
            <a:spLocks noGrp="1" noChangeArrowheads="1"/>
          </p:cNvSpPr>
          <p:nvPr>
            <p:ph type="body" idx="1"/>
          </p:nvPr>
        </p:nvSpPr>
        <p:spPr>
          <a:xfrm>
            <a:off x="882650" y="88423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Regeneration?</a:t>
            </a:r>
            <a:endParaRPr lang="en-US" altLang="en-US" sz="2000" dirty="0"/>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0434F5C9-55A6-D249-A241-E720D8F9323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0BEB150-7330-5A43-816D-F82CCFA8C1D9}" type="slidenum">
              <a:rPr lang="en-US" altLang="en-US" sz="1400"/>
              <a:pPr>
                <a:spcBef>
                  <a:spcPct val="0"/>
                </a:spcBef>
                <a:buFontTx/>
                <a:buNone/>
              </a:pPr>
              <a:t>48</a:t>
            </a:fld>
            <a:endParaRPr lang="en-US" altLang="en-US" sz="1400" dirty="0"/>
          </a:p>
        </p:txBody>
      </p:sp>
      <p:grpSp>
        <p:nvGrpSpPr>
          <p:cNvPr id="95235" name="Group 22">
            <a:extLst>
              <a:ext uri="{FF2B5EF4-FFF2-40B4-BE49-F238E27FC236}">
                <a16:creationId xmlns:a16="http://schemas.microsoft.com/office/drawing/2014/main" id="{87DB8F67-14F2-5B41-877D-2E02C94372A4}"/>
              </a:ext>
            </a:extLst>
          </p:cNvPr>
          <p:cNvGrpSpPr>
            <a:grpSpLocks/>
          </p:cNvGrpSpPr>
          <p:nvPr/>
        </p:nvGrpSpPr>
        <p:grpSpPr bwMode="auto">
          <a:xfrm>
            <a:off x="463550" y="446088"/>
            <a:ext cx="8229600" cy="5719762"/>
            <a:chOff x="292" y="281"/>
            <a:chExt cx="5184" cy="3603"/>
          </a:xfrm>
        </p:grpSpPr>
        <p:sp>
          <p:nvSpPr>
            <p:cNvPr id="95236" name="Text Box 4">
              <a:extLst>
                <a:ext uri="{FF2B5EF4-FFF2-40B4-BE49-F238E27FC236}">
                  <a16:creationId xmlns:a16="http://schemas.microsoft.com/office/drawing/2014/main" id="{EF4022D2-2700-914E-B82E-57160B39F160}"/>
                </a:ext>
              </a:extLst>
            </p:cNvPr>
            <p:cNvSpPr txBox="1">
              <a:spLocks noChangeArrowheads="1"/>
            </p:cNvSpPr>
            <p:nvPr/>
          </p:nvSpPr>
          <p:spPr bwMode="auto">
            <a:xfrm>
              <a:off x="519" y="970"/>
              <a:ext cx="4847"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2625" indent="-22542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After birth, the growth of skeletal muscles is due to hypertrophy, the enlargement of existing muscle fibers through increased muscle pro-tein synthesis.</a:t>
              </a:r>
            </a:p>
            <a:p>
              <a:pPr eaLnBrk="1" hangingPunct="1">
                <a:lnSpc>
                  <a:spcPct val="85000"/>
                </a:lnSpc>
                <a:spcBef>
                  <a:spcPct val="0"/>
                </a:spcBef>
                <a:spcAft>
                  <a:spcPts val="900"/>
                </a:spcAft>
                <a:buSzPct val="80000"/>
              </a:pPr>
              <a:r>
                <a:rPr lang="en-US" altLang="en-US" sz="1800" dirty="0"/>
                <a:t>Compare this to hyperplasia—an increase in the number of fibers— which is rare.</a:t>
              </a:r>
            </a:p>
            <a:p>
              <a:pPr eaLnBrk="1" hangingPunct="1">
                <a:lnSpc>
                  <a:spcPct val="85000"/>
                </a:lnSpc>
                <a:spcBef>
                  <a:spcPct val="0"/>
                </a:spcBef>
                <a:spcAft>
                  <a:spcPts val="900"/>
                </a:spcAft>
                <a:buSzPct val="80000"/>
              </a:pPr>
              <a:r>
                <a:rPr lang="en-US" altLang="en-US" sz="1800" dirty="0"/>
                <a:t>Skeletal muscle fibers have limited capacity to regenerate when they are damaged.</a:t>
              </a:r>
            </a:p>
            <a:p>
              <a:pPr eaLnBrk="1" hangingPunct="1">
                <a:lnSpc>
                  <a:spcPct val="85000"/>
                </a:lnSpc>
                <a:spcBef>
                  <a:spcPct val="0"/>
                </a:spcBef>
                <a:spcAft>
                  <a:spcPct val="50000"/>
                </a:spcAft>
                <a:buSzPct val="80000"/>
              </a:pPr>
              <a:r>
                <a:rPr lang="en-US" altLang="en-US" sz="1800" dirty="0"/>
                <a:t>The small number of satellite cells divide slowly and fuse with existing skeletal muscle fibers to allow for a slight amount of muscle growth and repair.</a:t>
              </a:r>
            </a:p>
          </p:txBody>
        </p:sp>
        <p:sp>
          <p:nvSpPr>
            <p:cNvPr id="95237" name="Rectangle 5">
              <a:extLst>
                <a:ext uri="{FF2B5EF4-FFF2-40B4-BE49-F238E27FC236}">
                  <a16:creationId xmlns:a16="http://schemas.microsoft.com/office/drawing/2014/main" id="{68FEBC33-7764-C040-AF16-76E0412484A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Hypertrophy versus Hyperplasia</a:t>
              </a:r>
              <a:endParaRPr lang="en-US" altLang="en-US" sz="2800" dirty="0">
                <a:solidFill>
                  <a:schemeClr val="tx2"/>
                </a:solidFill>
              </a:endParaRPr>
            </a:p>
          </p:txBody>
        </p:sp>
        <p:grpSp>
          <p:nvGrpSpPr>
            <p:cNvPr id="95238" name="Group 15">
              <a:extLst>
                <a:ext uri="{FF2B5EF4-FFF2-40B4-BE49-F238E27FC236}">
                  <a16:creationId xmlns:a16="http://schemas.microsoft.com/office/drawing/2014/main" id="{277FF084-BBE9-0F4B-A1E6-C8C984BF6B42}"/>
                </a:ext>
              </a:extLst>
            </p:cNvPr>
            <p:cNvGrpSpPr>
              <a:grpSpLocks/>
            </p:cNvGrpSpPr>
            <p:nvPr/>
          </p:nvGrpSpPr>
          <p:grpSpPr bwMode="auto">
            <a:xfrm>
              <a:off x="582" y="3671"/>
              <a:ext cx="1990" cy="213"/>
              <a:chOff x="582" y="3671"/>
              <a:chExt cx="1990" cy="213"/>
            </a:xfrm>
          </p:grpSpPr>
          <p:sp>
            <p:nvSpPr>
              <p:cNvPr id="95239" name="Rectangle 16">
                <a:extLst>
                  <a:ext uri="{FF2B5EF4-FFF2-40B4-BE49-F238E27FC236}">
                    <a16:creationId xmlns:a16="http://schemas.microsoft.com/office/drawing/2014/main" id="{958B278E-A08C-4D46-BD0F-2CEE527DC71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0" name="Rectangle 17">
                <a:extLst>
                  <a:ext uri="{FF2B5EF4-FFF2-40B4-BE49-F238E27FC236}">
                    <a16:creationId xmlns:a16="http://schemas.microsoft.com/office/drawing/2014/main" id="{1A58744F-B8D8-4845-93C3-F242C9CAA28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1" name="Rectangle 18">
                <a:extLst>
                  <a:ext uri="{FF2B5EF4-FFF2-40B4-BE49-F238E27FC236}">
                    <a16:creationId xmlns:a16="http://schemas.microsoft.com/office/drawing/2014/main" id="{2DE0CC77-B977-FF4C-BB11-918AF1857FC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2" name="Text Box 19">
                <a:extLst>
                  <a:ext uri="{FF2B5EF4-FFF2-40B4-BE49-F238E27FC236}">
                    <a16:creationId xmlns:a16="http://schemas.microsoft.com/office/drawing/2014/main" id="{E3CFD377-EF9B-0C4C-AFD5-E931D56AD5C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320</a:t>
                </a:r>
                <a:endParaRPr lang="en-US" altLang="en-US" sz="1800" dirty="0"/>
              </a:p>
            </p:txBody>
          </p:sp>
          <p:sp>
            <p:nvSpPr>
              <p:cNvPr id="95243" name="Text Box 20">
                <a:extLst>
                  <a:ext uri="{FF2B5EF4-FFF2-40B4-BE49-F238E27FC236}">
                    <a16:creationId xmlns:a16="http://schemas.microsoft.com/office/drawing/2014/main" id="{C497998E-66E8-0C46-A575-F532BFAAA8B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356</a:t>
                </a:r>
                <a:endParaRPr lang="en-US" altLang="en-US" sz="1800" dirty="0"/>
              </a:p>
            </p:txBody>
          </p:sp>
          <p:sp>
            <p:nvSpPr>
              <p:cNvPr id="95244" name="Text Box 21">
                <a:extLst>
                  <a:ext uri="{FF2B5EF4-FFF2-40B4-BE49-F238E27FC236}">
                    <a16:creationId xmlns:a16="http://schemas.microsoft.com/office/drawing/2014/main" id="{E0224FD5-2279-9446-94FF-371A9FD3C70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329</a:t>
                </a:r>
                <a:endParaRPr lang="en-US" altLang="en-US" sz="1800" dirty="0"/>
              </a:p>
            </p:txBody>
          </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DA887728-8930-2340-8333-53E044B0973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1A8B518-F742-9E4C-8A5F-646D3A226020}" type="slidenum">
              <a:rPr lang="en-US" altLang="en-US" sz="1400"/>
              <a:pPr>
                <a:spcBef>
                  <a:spcPct val="0"/>
                </a:spcBef>
                <a:buFontTx/>
                <a:buNone/>
              </a:pPr>
              <a:t>49</a:t>
            </a:fld>
            <a:endParaRPr lang="en-US" altLang="en-US" sz="1400" dirty="0"/>
          </a:p>
        </p:txBody>
      </p:sp>
      <p:grpSp>
        <p:nvGrpSpPr>
          <p:cNvPr id="97293" name="Group 13">
            <a:extLst>
              <a:ext uri="{FF2B5EF4-FFF2-40B4-BE49-F238E27FC236}">
                <a16:creationId xmlns:a16="http://schemas.microsoft.com/office/drawing/2014/main" id="{5EEB258F-0FC7-E548-ACAC-B0C5825FFC45}"/>
              </a:ext>
            </a:extLst>
          </p:cNvPr>
          <p:cNvGrpSpPr>
            <a:grpSpLocks/>
          </p:cNvGrpSpPr>
          <p:nvPr/>
        </p:nvGrpSpPr>
        <p:grpSpPr bwMode="auto">
          <a:xfrm>
            <a:off x="463550" y="446088"/>
            <a:ext cx="8229600" cy="5719762"/>
            <a:chOff x="292" y="281"/>
            <a:chExt cx="5184" cy="3603"/>
          </a:xfrm>
        </p:grpSpPr>
        <p:sp>
          <p:nvSpPr>
            <p:cNvPr id="97284" name="Text Box 1028">
              <a:extLst>
                <a:ext uri="{FF2B5EF4-FFF2-40B4-BE49-F238E27FC236}">
                  <a16:creationId xmlns:a16="http://schemas.microsoft.com/office/drawing/2014/main" id="{799167A3-CA56-E14A-8F40-FAAD72635AEB}"/>
                </a:ext>
              </a:extLst>
            </p:cNvPr>
            <p:cNvSpPr txBox="1">
              <a:spLocks noChangeArrowheads="1"/>
            </p:cNvSpPr>
            <p:nvPr/>
          </p:nvSpPr>
          <p:spPr bwMode="auto">
            <a:xfrm>
              <a:off x="519" y="970"/>
              <a:ext cx="466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2625" indent="-22542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smooth muscle of the uterus maintains the capacity for growth though hyperplasia.</a:t>
              </a:r>
            </a:p>
            <a:p>
              <a:pPr eaLnBrk="1" hangingPunct="1">
                <a:lnSpc>
                  <a:spcPct val="85000"/>
                </a:lnSpc>
                <a:spcBef>
                  <a:spcPct val="0"/>
                </a:spcBef>
                <a:spcAft>
                  <a:spcPts val="900"/>
                </a:spcAft>
                <a:buSzPct val="80000"/>
              </a:pPr>
              <a:r>
                <a:rPr lang="en-US" altLang="en-US" sz="1800" dirty="0"/>
                <a:t>Other smooth muscle tissues have a limited capacity for regenera-tion. </a:t>
              </a:r>
            </a:p>
            <a:p>
              <a:pPr eaLnBrk="1" hangingPunct="1">
                <a:lnSpc>
                  <a:spcPct val="85000"/>
                </a:lnSpc>
                <a:spcBef>
                  <a:spcPct val="0"/>
                </a:spcBef>
                <a:spcAft>
                  <a:spcPct val="30000"/>
                </a:spcAft>
                <a:buSzPct val="80000"/>
              </a:pPr>
              <a:r>
                <a:rPr lang="en-US" altLang="en-US" sz="1800" dirty="0"/>
                <a:t>Cardiac muscle fibers have no capability to regenerate after a heart attack when the myocardium has been deprived of oxygen due to a blood clot in a coronary artery.</a:t>
              </a:r>
            </a:p>
          </p:txBody>
        </p:sp>
        <p:sp>
          <p:nvSpPr>
            <p:cNvPr id="97285" name="Rectangle 1029">
              <a:extLst>
                <a:ext uri="{FF2B5EF4-FFF2-40B4-BE49-F238E27FC236}">
                  <a16:creationId xmlns:a16="http://schemas.microsoft.com/office/drawing/2014/main" id="{68E1BC9A-2D98-5E47-B2D8-000A0ED3442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Regeneration </a:t>
              </a:r>
              <a:r>
                <a:rPr lang="en-US" altLang="en-US" sz="2200" dirty="0">
                  <a:solidFill>
                    <a:srgbClr val="333333"/>
                  </a:solidFill>
                </a:rPr>
                <a:t>(continued)</a:t>
              </a:r>
              <a:endParaRPr lang="en-US" altLang="en-US" sz="2800" dirty="0">
                <a:solidFill>
                  <a:schemeClr val="tx2"/>
                </a:solidFill>
              </a:endParaRPr>
            </a:p>
          </p:txBody>
        </p:sp>
        <p:grpSp>
          <p:nvGrpSpPr>
            <p:cNvPr id="97286" name="Group 1040">
              <a:extLst>
                <a:ext uri="{FF2B5EF4-FFF2-40B4-BE49-F238E27FC236}">
                  <a16:creationId xmlns:a16="http://schemas.microsoft.com/office/drawing/2014/main" id="{8D6F321E-8942-5244-9159-A77EC43A93FC}"/>
                </a:ext>
              </a:extLst>
            </p:cNvPr>
            <p:cNvGrpSpPr>
              <a:grpSpLocks/>
            </p:cNvGrpSpPr>
            <p:nvPr/>
          </p:nvGrpSpPr>
          <p:grpSpPr bwMode="auto">
            <a:xfrm>
              <a:off x="582" y="3671"/>
              <a:ext cx="1990" cy="213"/>
              <a:chOff x="582" y="3671"/>
              <a:chExt cx="1990" cy="213"/>
            </a:xfrm>
          </p:grpSpPr>
          <p:sp>
            <p:nvSpPr>
              <p:cNvPr id="97287" name="Rectangle 1041">
                <a:extLst>
                  <a:ext uri="{FF2B5EF4-FFF2-40B4-BE49-F238E27FC236}">
                    <a16:creationId xmlns:a16="http://schemas.microsoft.com/office/drawing/2014/main" id="{A2391816-FD2F-E341-A964-AC27F6FC5F4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88" name="Rectangle 1042">
                <a:extLst>
                  <a:ext uri="{FF2B5EF4-FFF2-40B4-BE49-F238E27FC236}">
                    <a16:creationId xmlns:a16="http://schemas.microsoft.com/office/drawing/2014/main" id="{BAB0512D-21E2-6B42-97C1-042E7FF3000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89" name="Rectangle 1043">
                <a:extLst>
                  <a:ext uri="{FF2B5EF4-FFF2-40B4-BE49-F238E27FC236}">
                    <a16:creationId xmlns:a16="http://schemas.microsoft.com/office/drawing/2014/main" id="{EBA7149F-147E-B944-AB0D-A8342BE3338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0" name="Text Box 1044">
                <a:extLst>
                  <a:ext uri="{FF2B5EF4-FFF2-40B4-BE49-F238E27FC236}">
                    <a16:creationId xmlns:a16="http://schemas.microsoft.com/office/drawing/2014/main" id="{63035F6E-61A0-564A-8E69-8F4E593E0FA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320</a:t>
                </a:r>
                <a:endParaRPr lang="en-US" altLang="en-US" sz="1800" dirty="0"/>
              </a:p>
            </p:txBody>
          </p:sp>
          <p:sp>
            <p:nvSpPr>
              <p:cNvPr id="97291" name="Text Box 1045">
                <a:extLst>
                  <a:ext uri="{FF2B5EF4-FFF2-40B4-BE49-F238E27FC236}">
                    <a16:creationId xmlns:a16="http://schemas.microsoft.com/office/drawing/2014/main" id="{C1B28E57-EE25-D940-9937-A21AD806E24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356</a:t>
                </a:r>
                <a:endParaRPr lang="en-US" altLang="en-US" sz="1800" dirty="0"/>
              </a:p>
            </p:txBody>
          </p:sp>
          <p:sp>
            <p:nvSpPr>
              <p:cNvPr id="97292" name="Text Box 1046">
                <a:extLst>
                  <a:ext uri="{FF2B5EF4-FFF2-40B4-BE49-F238E27FC236}">
                    <a16:creationId xmlns:a16="http://schemas.microsoft.com/office/drawing/2014/main" id="{D8A0BA0D-44DA-E645-8B37-D648D8A98D4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329</a:t>
                </a:r>
                <a:endParaRPr lang="en-US" altLang="en-US" sz="1800" dirty="0"/>
              </a:p>
            </p:txBody>
          </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78B37AC8-39DE-9240-BC6C-D23B725A505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B892C57-234E-8D4B-B39D-82C2B39D1C36}" type="slidenum">
              <a:rPr lang="en-US" altLang="en-US" sz="1400"/>
              <a:pPr>
                <a:spcBef>
                  <a:spcPct val="0"/>
                </a:spcBef>
                <a:buFontTx/>
                <a:buNone/>
              </a:pPr>
              <a:t>50</a:t>
            </a:fld>
            <a:endParaRPr lang="en-US" altLang="en-US" sz="1400" dirty="0"/>
          </a:p>
        </p:txBody>
      </p:sp>
      <p:sp>
        <p:nvSpPr>
          <p:cNvPr id="99331" name="Rectangle 2">
            <a:extLst>
              <a:ext uri="{FF2B5EF4-FFF2-40B4-BE49-F238E27FC236}">
                <a16:creationId xmlns:a16="http://schemas.microsoft.com/office/drawing/2014/main" id="{91F03E13-B754-914D-A6E7-6FC45BB766A3}"/>
              </a:ext>
            </a:extLst>
          </p:cNvPr>
          <p:cNvSpPr>
            <a:spLocks noGrp="1" noChangeArrowheads="1"/>
          </p:cNvSpPr>
          <p:nvPr>
            <p:ph type="body" idx="1"/>
          </p:nvPr>
        </p:nvSpPr>
        <p:spPr>
          <a:xfrm>
            <a:off x="882650" y="88423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Aging</a:t>
            </a:r>
            <a:endParaRPr lang="en-US" altLang="en-US" sz="2000" dirty="0"/>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18EA4B2B-CEFE-0240-A528-B68AA0CC064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30A960-9229-5C4C-87BA-3112F1B780BF}" type="slidenum">
              <a:rPr lang="en-US" altLang="en-US" sz="1400"/>
              <a:pPr>
                <a:spcBef>
                  <a:spcPct val="0"/>
                </a:spcBef>
                <a:buFontTx/>
                <a:buNone/>
              </a:pPr>
              <a:t>51</a:t>
            </a:fld>
            <a:endParaRPr lang="en-US" altLang="en-US" sz="1400" dirty="0"/>
          </a:p>
        </p:txBody>
      </p:sp>
      <p:grpSp>
        <p:nvGrpSpPr>
          <p:cNvPr id="101379" name="Group 23">
            <a:extLst>
              <a:ext uri="{FF2B5EF4-FFF2-40B4-BE49-F238E27FC236}">
                <a16:creationId xmlns:a16="http://schemas.microsoft.com/office/drawing/2014/main" id="{04DA4CC2-37FD-8648-8B97-D519EF0E7564}"/>
              </a:ext>
            </a:extLst>
          </p:cNvPr>
          <p:cNvGrpSpPr>
            <a:grpSpLocks/>
          </p:cNvGrpSpPr>
          <p:nvPr/>
        </p:nvGrpSpPr>
        <p:grpSpPr bwMode="auto">
          <a:xfrm>
            <a:off x="463550" y="446088"/>
            <a:ext cx="8229600" cy="5719762"/>
            <a:chOff x="292" y="281"/>
            <a:chExt cx="5184" cy="3603"/>
          </a:xfrm>
        </p:grpSpPr>
        <p:sp>
          <p:nvSpPr>
            <p:cNvPr id="101380" name="Text Box 4">
              <a:extLst>
                <a:ext uri="{FF2B5EF4-FFF2-40B4-BE49-F238E27FC236}">
                  <a16:creationId xmlns:a16="http://schemas.microsoft.com/office/drawing/2014/main" id="{CC81463F-B57D-244F-8D1A-03D336DE7BA7}"/>
                </a:ext>
              </a:extLst>
            </p:cNvPr>
            <p:cNvSpPr txBox="1">
              <a:spLocks noChangeArrowheads="1"/>
            </p:cNvSpPr>
            <p:nvPr/>
          </p:nvSpPr>
          <p:spPr bwMode="auto">
            <a:xfrm>
              <a:off x="519" y="970"/>
              <a:ext cx="488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2625" indent="-22542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With aging, humans undergo a slow but progressive loss of skeletal muscle mass.</a:t>
              </a:r>
            </a:p>
            <a:p>
              <a:pPr eaLnBrk="1" hangingPunct="1">
                <a:lnSpc>
                  <a:spcPct val="85000"/>
                </a:lnSpc>
                <a:spcBef>
                  <a:spcPct val="0"/>
                </a:spcBef>
                <a:spcAft>
                  <a:spcPts val="900"/>
                </a:spcAft>
                <a:buSzPct val="80000"/>
              </a:pPr>
              <a:r>
                <a:rPr lang="en-US" altLang="en-US" sz="1800" dirty="0"/>
                <a:t>The lost skeletal muscle is replaced with adipose and fibrous connec-tive tissues.</a:t>
              </a:r>
            </a:p>
            <a:p>
              <a:pPr eaLnBrk="1" hangingPunct="1">
                <a:lnSpc>
                  <a:spcPct val="85000"/>
                </a:lnSpc>
                <a:spcBef>
                  <a:spcPct val="0"/>
                </a:spcBef>
                <a:spcAft>
                  <a:spcPts val="900"/>
                </a:spcAft>
                <a:buSzPct val="80000"/>
              </a:pPr>
              <a:r>
                <a:rPr lang="en-US" altLang="en-US" sz="1800" dirty="0"/>
                <a:t>The loss of muscle mass with aging is accompanied by a decrease in maximum strength, slowing of muscle reflexes, and loss of flexibility.</a:t>
              </a:r>
            </a:p>
            <a:p>
              <a:pPr eaLnBrk="1" hangingPunct="1">
                <a:lnSpc>
                  <a:spcPct val="85000"/>
                </a:lnSpc>
                <a:spcBef>
                  <a:spcPct val="0"/>
                </a:spcBef>
                <a:spcAft>
                  <a:spcPct val="30000"/>
                </a:spcAft>
                <a:buSzPct val="80000"/>
              </a:pPr>
              <a:r>
                <a:rPr lang="en-US" altLang="en-US" sz="1800" dirty="0"/>
                <a:t>Maximum muscle strength at age 85 is about 50 percent of what it was at age 25.</a:t>
              </a:r>
            </a:p>
          </p:txBody>
        </p:sp>
        <p:sp>
          <p:nvSpPr>
            <p:cNvPr id="101381" name="Rectangle 5">
              <a:extLst>
                <a:ext uri="{FF2B5EF4-FFF2-40B4-BE49-F238E27FC236}">
                  <a16:creationId xmlns:a16="http://schemas.microsoft.com/office/drawing/2014/main" id="{29903444-BD16-4D4F-92F1-655BBA37C5BB}"/>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a:t>
              </a:r>
              <a:endParaRPr lang="en-US" altLang="en-US" sz="2800" dirty="0">
                <a:solidFill>
                  <a:schemeClr val="tx2"/>
                </a:solidFill>
              </a:endParaRPr>
            </a:p>
          </p:txBody>
        </p:sp>
        <p:grpSp>
          <p:nvGrpSpPr>
            <p:cNvPr id="101382" name="Group 16">
              <a:extLst>
                <a:ext uri="{FF2B5EF4-FFF2-40B4-BE49-F238E27FC236}">
                  <a16:creationId xmlns:a16="http://schemas.microsoft.com/office/drawing/2014/main" id="{0FF694EB-A788-374F-811C-150C85F5470B}"/>
                </a:ext>
              </a:extLst>
            </p:cNvPr>
            <p:cNvGrpSpPr>
              <a:grpSpLocks/>
            </p:cNvGrpSpPr>
            <p:nvPr/>
          </p:nvGrpSpPr>
          <p:grpSpPr bwMode="auto">
            <a:xfrm>
              <a:off x="582" y="3671"/>
              <a:ext cx="1990" cy="213"/>
              <a:chOff x="582" y="3671"/>
              <a:chExt cx="1990" cy="213"/>
            </a:xfrm>
          </p:grpSpPr>
          <p:sp>
            <p:nvSpPr>
              <p:cNvPr id="101383" name="Rectangle 17">
                <a:extLst>
                  <a:ext uri="{FF2B5EF4-FFF2-40B4-BE49-F238E27FC236}">
                    <a16:creationId xmlns:a16="http://schemas.microsoft.com/office/drawing/2014/main" id="{4871A08F-E5C0-9444-A0BA-FC3D6F7DCFB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4" name="Rectangle 18">
                <a:extLst>
                  <a:ext uri="{FF2B5EF4-FFF2-40B4-BE49-F238E27FC236}">
                    <a16:creationId xmlns:a16="http://schemas.microsoft.com/office/drawing/2014/main" id="{9C0BB650-6A3B-EE49-A6AB-ACEB006582F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5" name="Rectangle 19">
                <a:extLst>
                  <a:ext uri="{FF2B5EF4-FFF2-40B4-BE49-F238E27FC236}">
                    <a16:creationId xmlns:a16="http://schemas.microsoft.com/office/drawing/2014/main" id="{D37AEA9F-EE90-C845-940C-A763E25090F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6" name="Text Box 20">
                <a:extLst>
                  <a:ext uri="{FF2B5EF4-FFF2-40B4-BE49-F238E27FC236}">
                    <a16:creationId xmlns:a16="http://schemas.microsoft.com/office/drawing/2014/main" id="{C2277962-83D3-BF41-BED9-93326851F85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322</a:t>
                </a:r>
                <a:endParaRPr lang="en-US" altLang="en-US" sz="1800" dirty="0"/>
              </a:p>
            </p:txBody>
          </p:sp>
          <p:sp>
            <p:nvSpPr>
              <p:cNvPr id="101387" name="Text Box 21">
                <a:extLst>
                  <a:ext uri="{FF2B5EF4-FFF2-40B4-BE49-F238E27FC236}">
                    <a16:creationId xmlns:a16="http://schemas.microsoft.com/office/drawing/2014/main" id="{EFA16BCD-C8B0-614E-9E41-CAC33E801D9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358</a:t>
                </a:r>
                <a:endParaRPr lang="en-US" altLang="en-US" sz="1800" dirty="0"/>
              </a:p>
            </p:txBody>
          </p:sp>
          <p:sp>
            <p:nvSpPr>
              <p:cNvPr id="101388" name="Text Box 22">
                <a:extLst>
                  <a:ext uri="{FF2B5EF4-FFF2-40B4-BE49-F238E27FC236}">
                    <a16:creationId xmlns:a16="http://schemas.microsoft.com/office/drawing/2014/main" id="{C2E58ECE-0892-FA4A-99FB-987597794A4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331</a:t>
                </a:r>
                <a:endParaRPr lang="en-US" altLang="en-US" sz="1800" dirty="0"/>
              </a:p>
            </p:txBody>
          </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AA4ED442-7833-B54B-B107-FFF33FF4A2B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418D014-C919-A74D-AE54-D43E581AEEDB}" type="slidenum">
              <a:rPr lang="en-US" altLang="en-US" sz="1400"/>
              <a:pPr>
                <a:spcBef>
                  <a:spcPct val="0"/>
                </a:spcBef>
                <a:buFontTx/>
                <a:buNone/>
              </a:pPr>
              <a:t>52</a:t>
            </a:fld>
            <a:endParaRPr lang="en-US" altLang="en-US" sz="1400" dirty="0"/>
          </a:p>
        </p:txBody>
      </p:sp>
      <p:grpSp>
        <p:nvGrpSpPr>
          <p:cNvPr id="103427" name="Group 25">
            <a:extLst>
              <a:ext uri="{FF2B5EF4-FFF2-40B4-BE49-F238E27FC236}">
                <a16:creationId xmlns:a16="http://schemas.microsoft.com/office/drawing/2014/main" id="{2D4861F9-2D51-6F47-AE5D-351AD9559BEC}"/>
              </a:ext>
            </a:extLst>
          </p:cNvPr>
          <p:cNvGrpSpPr>
            <a:grpSpLocks/>
          </p:cNvGrpSpPr>
          <p:nvPr/>
        </p:nvGrpSpPr>
        <p:grpSpPr bwMode="auto">
          <a:xfrm>
            <a:off x="463550" y="446088"/>
            <a:ext cx="8229600" cy="5719762"/>
            <a:chOff x="292" y="281"/>
            <a:chExt cx="5184" cy="3603"/>
          </a:xfrm>
        </p:grpSpPr>
        <p:sp>
          <p:nvSpPr>
            <p:cNvPr id="103428" name="Text Box 7">
              <a:extLst>
                <a:ext uri="{FF2B5EF4-FFF2-40B4-BE49-F238E27FC236}">
                  <a16:creationId xmlns:a16="http://schemas.microsoft.com/office/drawing/2014/main" id="{8ADA3BB6-2958-2841-9F2E-D085644012BD}"/>
                </a:ext>
              </a:extLst>
            </p:cNvPr>
            <p:cNvSpPr txBox="1">
              <a:spLocks noChangeArrowheads="1"/>
            </p:cNvSpPr>
            <p:nvPr/>
          </p:nvSpPr>
          <p:spPr bwMode="auto">
            <a:xfrm>
              <a:off x="519" y="970"/>
              <a:ext cx="469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2625" indent="-22542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number of slow oxidative fibers increases with age, which could be due to the aging process or to less physical activity in some older people.</a:t>
              </a:r>
            </a:p>
            <a:p>
              <a:pPr eaLnBrk="1" hangingPunct="1">
                <a:lnSpc>
                  <a:spcPct val="85000"/>
                </a:lnSpc>
                <a:spcBef>
                  <a:spcPct val="0"/>
                </a:spcBef>
                <a:spcAft>
                  <a:spcPct val="50000"/>
                </a:spcAft>
                <a:buSzPct val="80000"/>
              </a:pPr>
              <a:r>
                <a:rPr lang="en-US" altLang="en-US" sz="1800" dirty="0"/>
                <a:t>Aerobic and anaerobic exercise can help slow age-related declines in muscular performance.</a:t>
              </a:r>
            </a:p>
          </p:txBody>
        </p:sp>
        <p:sp>
          <p:nvSpPr>
            <p:cNvPr id="103429" name="Rectangle 8">
              <a:extLst>
                <a:ext uri="{FF2B5EF4-FFF2-40B4-BE49-F238E27FC236}">
                  <a16:creationId xmlns:a16="http://schemas.microsoft.com/office/drawing/2014/main" id="{3D13D681-09C9-6949-A0DC-95813773595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endParaRPr lang="en-US" altLang="en-US" sz="2800" dirty="0">
                <a:solidFill>
                  <a:schemeClr val="tx2"/>
                </a:solidFill>
              </a:endParaRPr>
            </a:p>
          </p:txBody>
        </p:sp>
        <p:grpSp>
          <p:nvGrpSpPr>
            <p:cNvPr id="103430" name="Group 18">
              <a:extLst>
                <a:ext uri="{FF2B5EF4-FFF2-40B4-BE49-F238E27FC236}">
                  <a16:creationId xmlns:a16="http://schemas.microsoft.com/office/drawing/2014/main" id="{BDDF1155-B299-A741-805B-E26FFCFC4AF7}"/>
                </a:ext>
              </a:extLst>
            </p:cNvPr>
            <p:cNvGrpSpPr>
              <a:grpSpLocks/>
            </p:cNvGrpSpPr>
            <p:nvPr/>
          </p:nvGrpSpPr>
          <p:grpSpPr bwMode="auto">
            <a:xfrm>
              <a:off x="582" y="3671"/>
              <a:ext cx="1990" cy="213"/>
              <a:chOff x="582" y="3671"/>
              <a:chExt cx="1990" cy="213"/>
            </a:xfrm>
          </p:grpSpPr>
          <p:sp>
            <p:nvSpPr>
              <p:cNvPr id="103431" name="Rectangle 19">
                <a:extLst>
                  <a:ext uri="{FF2B5EF4-FFF2-40B4-BE49-F238E27FC236}">
                    <a16:creationId xmlns:a16="http://schemas.microsoft.com/office/drawing/2014/main" id="{42C0F7FF-DCA0-BE41-9A96-04520CF91CC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2" name="Rectangle 20">
                <a:extLst>
                  <a:ext uri="{FF2B5EF4-FFF2-40B4-BE49-F238E27FC236}">
                    <a16:creationId xmlns:a16="http://schemas.microsoft.com/office/drawing/2014/main" id="{8346DF76-31B9-E645-B9D4-D6480FB9324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3" name="Rectangle 21">
                <a:extLst>
                  <a:ext uri="{FF2B5EF4-FFF2-40B4-BE49-F238E27FC236}">
                    <a16:creationId xmlns:a16="http://schemas.microsoft.com/office/drawing/2014/main" id="{960CF347-3C34-264C-B85F-5864A19BE13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4" name="Text Box 22">
                <a:extLst>
                  <a:ext uri="{FF2B5EF4-FFF2-40B4-BE49-F238E27FC236}">
                    <a16:creationId xmlns:a16="http://schemas.microsoft.com/office/drawing/2014/main" id="{3D40ECD4-0CFD-4C46-BFD4-AE558A4BA0C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322</a:t>
                </a:r>
                <a:endParaRPr lang="en-US" altLang="en-US" sz="1800" dirty="0"/>
              </a:p>
            </p:txBody>
          </p:sp>
          <p:sp>
            <p:nvSpPr>
              <p:cNvPr id="103435" name="Text Box 23">
                <a:extLst>
                  <a:ext uri="{FF2B5EF4-FFF2-40B4-BE49-F238E27FC236}">
                    <a16:creationId xmlns:a16="http://schemas.microsoft.com/office/drawing/2014/main" id="{9981F5B8-75ED-9B45-9715-7BD4384058D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358</a:t>
                </a:r>
                <a:endParaRPr lang="en-US" altLang="en-US" sz="1800" dirty="0"/>
              </a:p>
            </p:txBody>
          </p:sp>
          <p:sp>
            <p:nvSpPr>
              <p:cNvPr id="103436" name="Text Box 24">
                <a:extLst>
                  <a:ext uri="{FF2B5EF4-FFF2-40B4-BE49-F238E27FC236}">
                    <a16:creationId xmlns:a16="http://schemas.microsoft.com/office/drawing/2014/main" id="{5C132547-A151-974E-8E23-0F1D537B7B6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331</a:t>
                </a:r>
                <a:endParaRPr lang="en-US" altLang="en-US" sz="1800" dirty="0"/>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2004:Templates:Presentations:Designs:Borealis</Template>
  <TotalTime>10235</TotalTime>
  <Words>3262</Words>
  <Application>Microsoft Macintosh PowerPoint</Application>
  <PresentationFormat>On-screen Show (4:3)</PresentationFormat>
  <Paragraphs>443</Paragraphs>
  <Slides>52</Slides>
  <Notes>52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52</vt:i4>
      </vt:variant>
    </vt:vector>
  </HeadingPairs>
  <TitlesOfParts>
    <vt:vector size="54" baseType="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Chris Jarosz</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subject/>
  <dc:creator>Chris Jarosz</dc:creator>
  <cp:keywords/>
  <dc:description/>
  <cp:lastModifiedBy>Microsoft Office User</cp:lastModifiedBy>
  <cp:revision>809</cp:revision>
  <cp:lastPrinted>2007-09-02T16:52:17Z</cp:lastPrinted>
  <dcterms:created xsi:type="dcterms:W3CDTF">2007-08-12T19:19:03Z</dcterms:created>
  <dcterms:modified xsi:type="dcterms:W3CDTF">2023-06-30T18:39:12Z</dcterms:modified>
  <cp:category/>
</cp:coreProperties>
</file>