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942" r:id="rId3"/>
    <p:sldId id="938" r:id="rId4"/>
    <p:sldId id="940" r:id="rId5"/>
    <p:sldId id="939" r:id="rId6"/>
    <p:sldId id="941" r:id="rId7"/>
    <p:sldId id="943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1008"/>
        <p:guide pos="28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4BB0CB1-2B03-FB4B-970F-0643DC83A8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3C75684-FFF5-0744-88B6-FC3F751D49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7DDAA5A-00AF-3845-ACDA-B3FEAA23B8E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5689D911-13CA-7446-9A18-1B100FD5E0E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88F1C7D9-1A4A-664A-86A0-A6E3DC1741B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BE9F7FC6-CDF4-7B47-924E-0EA2B51D7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D915948-13AC-6C4F-9D29-55F67CB10A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3FB076F9-4438-B74A-9927-73673CCECF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2BA8E1-1B46-D646-B5ED-540CB4CDA89D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27D7216-1F1C-AB41-AF75-1044E9DE3E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0B7C4D3-9516-8C40-A796-0DF22274B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CCFC711-F643-474C-9F02-72D45BC1E5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E08877-52A0-FC40-BFCA-AAB61F8FE9B0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0FC1F6BA-1C83-124B-8046-72EC60837A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E3123B6-75C6-C047-82FE-6DBB8D181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32DBC6CF-D860-0243-9C88-10E73080ED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6849F4-BC9D-2C48-8D44-D0ED44BAB997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B73F4B9-AAEF-0144-A628-620E5F0942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459ABEE-26FA-E54C-94F4-CA9A0C6176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90FF0A6B-A9F5-194E-9185-0B706240F5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26D033-7855-9740-9268-2AFAC8AEEDF4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1506" name="Rectangle 1026">
            <a:extLst>
              <a:ext uri="{FF2B5EF4-FFF2-40B4-BE49-F238E27FC236}">
                <a16:creationId xmlns:a16="http://schemas.microsoft.com/office/drawing/2014/main" id="{B78008A3-34BA-814C-8ACE-50B0B48686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D5244463-00FD-7E44-87E1-0986ECEE4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FEAAE004-BA0C-574D-A8DF-990AE25D3D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003947-06D3-4A43-9524-A7919EBA9015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DDD2495B-4699-4840-A431-8C3652D84A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957DD02-3874-9544-B599-A2E4F141D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675CA5B1-DB8F-A945-997F-4CF1166D1C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70577-B118-6943-BA04-67FADFAE173C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67889DC-DFE9-9D4A-B4E1-C0BFF46C36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CD27DB9-6440-E447-9EC8-E4F04549B4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616912AE-DAB6-F842-B85E-9F607608C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D03476-5D62-A447-9692-5AA23C7A1E38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C3E4090B-4A22-764F-8219-58B7859BBF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A979D8A-4E34-3E4E-AC3E-6DFB71B5B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168D59-106B-EB48-B73D-31934B4EE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06863-3B73-5A48-A9AE-11D8F8FCC7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76732-EF20-1743-99B7-9CDA44D7BE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FD5C9-B308-6544-8F67-CDA737B0F8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514675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83C986-9DBA-AD40-BA1B-7C1B7446C5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D82E2A-83D6-6F4E-AEAA-A83B18235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BC0620-4708-6240-9589-0A8B1905D4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2272F-F8D2-6043-BC6C-677190E65B3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577828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77E00F-E542-B04C-B678-AC8BFC7E8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4A61D1-5951-9C42-A591-A3795CDE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A19671-C6C4-0347-9178-06667EBFA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E969F-5E19-744A-8513-04456957AA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54658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E400C4-F408-7542-BDD1-2FFE302276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9762C0-525A-8A45-B4BA-AA31BC0BC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431C28-84EB-EA49-9113-8EDDA8D8EB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1B470-2535-EE40-83E7-EEB31389FB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696482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BF0C81-5268-8345-9B5E-97008861C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DB4F52-9E13-494E-AC26-7AEEBD01D0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DD3B6D-CE10-C54C-BF89-2A260E09B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42C8F-0D37-5B4E-865F-1B26BFFAF6E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17820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158E04-D0F1-B44F-8DA8-BE0160201C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AC1195-871A-2945-84BE-70CE99CFC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07B225D-2D1E-9E48-9250-60491A523A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D3DBD-73A2-AC47-B1FF-053DE2E6CC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557455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4EB261-0BC9-B542-9028-30F4323202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A68CB9-4408-0843-9543-DEC290324A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3989A84-184A-AD4F-AFA8-930C39485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13416-96B8-D541-A5A9-5002E51132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79547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858EC5-1BFE-8249-811C-1B44E6DC5B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81DA26-434F-E14E-B3FC-88C11E90D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B76666-E31C-5843-AA85-C3D72BF6C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21DC8-788B-5948-BA5D-89A57FF54D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27383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10C7D3-3BE3-E34F-B849-F0E8BD2DA2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48DA0C-5F38-4A43-9CCF-0D42A748DE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8FC301-E365-9C4E-9280-B9A98F2020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C7491-27E7-EE44-A816-4B773B76F8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49341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36AC01-8B93-214E-AF21-63A6EEF2C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652921-9EC1-874D-8CF7-2D2D0D93CC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AD35E8-4073-2047-8BB1-EF66E9C539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1178F-3AFF-EC44-B7E2-DB9A7B56076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82238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E4B79B-3FA4-4745-A976-E361A5AFEA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DBBFA7-F810-4C41-A834-DCA06ECB9F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5D23BD-AAAC-2940-A0DF-B129BECD07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D94E7-5255-B841-9E37-E28B519E8F1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84477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5D931-304D-0D41-96BA-ADA3FF357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E62E356-A012-E94A-8908-1F176073C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94444E5-D687-8E41-BEC5-1169E6D94F1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F2A2206-3103-744E-912A-C93E7EE21A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751A86-6889-A444-A6C4-A0A9E1F825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7C0BF3-B490-F246-B42C-AFBDDEA35D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38">
            <a:extLst>
              <a:ext uri="{FF2B5EF4-FFF2-40B4-BE49-F238E27FC236}">
                <a16:creationId xmlns:a16="http://schemas.microsoft.com/office/drawing/2014/main" id="{DBFB1E90-9FD9-BD4E-AAC8-2918EDC5DEF5}"/>
              </a:ext>
            </a:extLst>
          </p:cNvPr>
          <p:cNvGrpSpPr>
            <a:grpSpLocks/>
          </p:cNvGrpSpPr>
          <p:nvPr/>
        </p:nvGrpSpPr>
        <p:grpSpPr bwMode="auto">
          <a:xfrm>
            <a:off x="1738313" y="1951038"/>
            <a:ext cx="5651500" cy="3760787"/>
            <a:chOff x="1095" y="1229"/>
            <a:chExt cx="3560" cy="2369"/>
          </a:xfrm>
        </p:grpSpPr>
        <p:sp>
          <p:nvSpPr>
            <p:cNvPr id="14338" name="Text Box 124">
              <a:extLst>
                <a:ext uri="{FF2B5EF4-FFF2-40B4-BE49-F238E27FC236}">
                  <a16:creationId xmlns:a16="http://schemas.microsoft.com/office/drawing/2014/main" id="{869F3CB5-D01D-924F-9F62-A3CEFE919A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5" y="1229"/>
              <a:ext cx="3560" cy="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Mercury Poisoning and the Mad Hatter</a:t>
              </a:r>
              <a:endParaRPr lang="en-US" altLang="en-US" sz="1800" dirty="0"/>
            </a:p>
          </p:txBody>
        </p:sp>
        <p:pic>
          <p:nvPicPr>
            <p:cNvPr id="14339" name="Picture 133" descr="52586766">
              <a:extLst>
                <a:ext uri="{FF2B5EF4-FFF2-40B4-BE49-F238E27FC236}">
                  <a16:creationId xmlns:a16="http://schemas.microsoft.com/office/drawing/2014/main" id="{10BB30C8-3463-9147-B120-0D3E56360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2" y="2482"/>
              <a:ext cx="1982" cy="1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FBA781E1-9913-7641-A5D7-490812A2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3178D1-0F6F-A048-8A3C-F6DF57B9268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16386" name="Group 18">
            <a:extLst>
              <a:ext uri="{FF2B5EF4-FFF2-40B4-BE49-F238E27FC236}">
                <a16:creationId xmlns:a16="http://schemas.microsoft.com/office/drawing/2014/main" id="{1C86FE43-83AD-594F-9F6D-A3235C91B032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000500"/>
            <a:chOff x="287" y="282"/>
            <a:chExt cx="5184" cy="2520"/>
          </a:xfrm>
        </p:grpSpPr>
        <p:sp>
          <p:nvSpPr>
            <p:cNvPr id="16387" name="Rectangle 2">
              <a:extLst>
                <a:ext uri="{FF2B5EF4-FFF2-40B4-BE49-F238E27FC236}">
                  <a16:creationId xmlns:a16="http://schemas.microsoft.com/office/drawing/2014/main" id="{AE158C1B-EDAC-6344-B3D2-8703F43C8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Mad Hatter Disease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6388" name="Text Box 3">
              <a:extLst>
                <a:ext uri="{FF2B5EF4-FFF2-40B4-BE49-F238E27FC236}">
                  <a16:creationId xmlns:a16="http://schemas.microsoft.com/office/drawing/2014/main" id="{BD8E2EF6-6AC4-3B4A-A954-FA90CE6DC0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92" cy="1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manufacture of felt hats in the 18th and 19th centuries involved the use of mercury compounds.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Constant exposure to mercury resulted in tremors and other neuro-logical disturbances in people who made the hats (they were known known as hatters).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signs and symptoms of mercury poisoning were known as mad hatter disease.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“As mad as a hatter” meant someone who had gone completely mad.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Lewis Carroll may have been inspired by mad hatter disease in </a:t>
              </a:r>
              <a:r>
                <a:rPr lang="en-US" altLang="en-US" sz="1800" dirty="0" err="1"/>
                <a:t>creat-ing</a:t>
              </a:r>
              <a:r>
                <a:rPr lang="en-US" altLang="en-US" sz="1800" dirty="0"/>
                <a:t> the Mad Hatter character in Alice in Wonderland.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26E91A9D-95DA-D244-838A-60FB1266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128D44-466C-F040-B479-DF75B9B06E6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18434" name="Group 19">
            <a:extLst>
              <a:ext uri="{FF2B5EF4-FFF2-40B4-BE49-F238E27FC236}">
                <a16:creationId xmlns:a16="http://schemas.microsoft.com/office/drawing/2014/main" id="{981D3F56-9AD3-FD46-8446-33A95038E6C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235450"/>
            <a:chOff x="287" y="282"/>
            <a:chExt cx="5184" cy="2668"/>
          </a:xfrm>
        </p:grpSpPr>
        <p:sp>
          <p:nvSpPr>
            <p:cNvPr id="18435" name="Rectangle 2">
              <a:extLst>
                <a:ext uri="{FF2B5EF4-FFF2-40B4-BE49-F238E27FC236}">
                  <a16:creationId xmlns:a16="http://schemas.microsoft.com/office/drawing/2014/main" id="{7E244834-29B0-7342-99F5-ED76639F5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Mercury Poisoning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436" name="Text Box 3">
              <a:extLst>
                <a:ext uri="{FF2B5EF4-FFF2-40B4-BE49-F238E27FC236}">
                  <a16:creationId xmlns:a16="http://schemas.microsoft.com/office/drawing/2014/main" id="{9E9FE73C-560E-FD4C-8B44-F52728070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40" cy="1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Mercury is a heavy element found in several forms, all of which can be toxic.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Mercury can be very damaging to the kidneys, lungs, endocrine system, and nervous system.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Prolonged exposure can result in tremors, cognitive deficits, emotional effects, and sleep disturbances.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Extreme sympathetic responses can occur with high exposure levels because mercury blocks the breakdown of norepinephrine and other catecholamines at adrenergic synapses.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Mercury exposure can inhibit the formation of the myelin sheath of neu-</a:t>
              </a:r>
              <a:r>
                <a:rPr lang="en-US" altLang="en-US" sz="1800" dirty="0" err="1"/>
                <a:t>rons</a:t>
              </a:r>
              <a:r>
                <a:rPr lang="en-US" altLang="en-US" sz="1800" dirty="0"/>
                <a:t> in young children.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5CEC9CC8-02E5-344C-8F81-5D492211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E11AE2-6C93-B149-BFEC-DAD0B23D000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0482" name="Group 7">
            <a:extLst>
              <a:ext uri="{FF2B5EF4-FFF2-40B4-BE49-F238E27FC236}">
                <a16:creationId xmlns:a16="http://schemas.microsoft.com/office/drawing/2014/main" id="{6D2F12C4-A607-BE47-8B16-6AE1FE11856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3765550"/>
            <a:chOff x="287" y="282"/>
            <a:chExt cx="5184" cy="2372"/>
          </a:xfrm>
        </p:grpSpPr>
        <p:sp>
          <p:nvSpPr>
            <p:cNvPr id="20483" name="Rectangle 2">
              <a:extLst>
                <a:ext uri="{FF2B5EF4-FFF2-40B4-BE49-F238E27FC236}">
                  <a16:creationId xmlns:a16="http://schemas.microsoft.com/office/drawing/2014/main" id="{3EFA0689-FE70-3F4F-BE24-B95202102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Mercury Exposure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0484" name="Text Box 3">
              <a:extLst>
                <a:ext uri="{FF2B5EF4-FFF2-40B4-BE49-F238E27FC236}">
                  <a16:creationId xmlns:a16="http://schemas.microsoft.com/office/drawing/2014/main" id="{D7FC6C12-90DB-6C47-A6FA-C4840AF0B6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909" cy="1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Handling mercury, which some school children were allowed to do at one time.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Improper disposal of used electrical and electronic products that contain mercury.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Breathing atmospheric mercury as a residue of coal-fired power plants and volcanic action.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Use of mercury in gold mining and other mineral extraction operations.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Eating predator fish high in the marine food chain that accumulated </a:t>
              </a:r>
              <a:r>
                <a:rPr lang="en-US" altLang="en-US" sz="1800" dirty="0" err="1"/>
                <a:t>mer-cury</a:t>
              </a:r>
              <a:r>
                <a:rPr lang="en-US" altLang="en-US" sz="1800" dirty="0"/>
                <a:t> in their tissues.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>
            <a:extLst>
              <a:ext uri="{FF2B5EF4-FFF2-40B4-BE49-F238E27FC236}">
                <a16:creationId xmlns:a16="http://schemas.microsoft.com/office/drawing/2014/main" id="{65166EB8-9F05-EE4C-96C1-B9B8FB54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743832-8B8C-A646-A039-86FBBDA8D08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22530" name="Group 17">
            <a:extLst>
              <a:ext uri="{FF2B5EF4-FFF2-40B4-BE49-F238E27FC236}">
                <a16:creationId xmlns:a16="http://schemas.microsoft.com/office/drawing/2014/main" id="{1B950039-CB0B-3740-9049-9FE07F399FB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3681413"/>
            <a:chOff x="287" y="282"/>
            <a:chExt cx="5184" cy="2319"/>
          </a:xfrm>
        </p:grpSpPr>
        <p:sp>
          <p:nvSpPr>
            <p:cNvPr id="22531" name="Rectangle 2">
              <a:extLst>
                <a:ext uri="{FF2B5EF4-FFF2-40B4-BE49-F238E27FC236}">
                  <a16:creationId xmlns:a16="http://schemas.microsoft.com/office/drawing/2014/main" id="{A71AAAC7-347A-5545-9FD6-0A0EC2795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Prognosis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2532" name="Group 16">
              <a:extLst>
                <a:ext uri="{FF2B5EF4-FFF2-40B4-BE49-F238E27FC236}">
                  <a16:creationId xmlns:a16="http://schemas.microsoft.com/office/drawing/2014/main" id="{16D87764-16A2-B045-8966-0AC9EBC59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752" cy="1631"/>
              <a:chOff x="515" y="970"/>
              <a:chExt cx="4752" cy="1631"/>
            </a:xfrm>
          </p:grpSpPr>
          <p:sp>
            <p:nvSpPr>
              <p:cNvPr id="22533" name="Text Box 3">
                <a:extLst>
                  <a:ext uri="{FF2B5EF4-FFF2-40B4-BE49-F238E27FC236}">
                    <a16:creationId xmlns:a16="http://schemas.microsoft.com/office/drawing/2014/main" id="{1FE5F903-DA43-8E49-BA66-2C2EDF98F5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752" cy="10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Many of mercury’s toxic effects are reversible, especially in adults, if the source of the mercury is promptly removed.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Heavy and prolonged exposure during the fetal period and early child-hood can lead to long-term damage.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Environmental decontamination may be needed, which can be costly but necessary.</a:t>
                </a:r>
              </a:p>
            </p:txBody>
          </p:sp>
          <p:sp>
            <p:nvSpPr>
              <p:cNvPr id="22534" name="Text Box 5">
                <a:extLst>
                  <a:ext uri="{FF2B5EF4-FFF2-40B4-BE49-F238E27FC236}">
                    <a16:creationId xmlns:a16="http://schemas.microsoft.com/office/drawing/2014/main" id="{250F2E6A-C001-C44B-9A65-E305FF5808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3" y="2102"/>
                <a:ext cx="2813" cy="4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Prognosis = a prediction of the probable course and outcome of a disease. 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(http://www.thefreedictionary.com)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>
            <a:extLst>
              <a:ext uri="{FF2B5EF4-FFF2-40B4-BE49-F238E27FC236}">
                <a16:creationId xmlns:a16="http://schemas.microsoft.com/office/drawing/2014/main" id="{7E22C682-B6E3-444F-860D-CFD59E37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F7300E-D0C6-8645-B599-A2DF6EAC8A4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24578" name="Group 8">
            <a:extLst>
              <a:ext uri="{FF2B5EF4-FFF2-40B4-BE49-F238E27FC236}">
                <a16:creationId xmlns:a16="http://schemas.microsoft.com/office/drawing/2014/main" id="{9B2D2B9C-6A8C-AA4E-9C70-97CD9C4EA71C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3414713"/>
            <a:chOff x="287" y="282"/>
            <a:chExt cx="5184" cy="2151"/>
          </a:xfrm>
        </p:grpSpPr>
        <p:sp>
          <p:nvSpPr>
            <p:cNvPr id="24579" name="Rectangle 2">
              <a:extLst>
                <a:ext uri="{FF2B5EF4-FFF2-40B4-BE49-F238E27FC236}">
                  <a16:creationId xmlns:a16="http://schemas.microsoft.com/office/drawing/2014/main" id="{DE34679D-7129-554B-ACEE-9A1A008D3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Prevention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24580" name="Text Box 3">
              <a:extLst>
                <a:ext uri="{FF2B5EF4-FFF2-40B4-BE49-F238E27FC236}">
                  <a16:creationId xmlns:a16="http://schemas.microsoft.com/office/drawing/2014/main" id="{105809BF-7230-5847-AAC7-FE00F4585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7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Effective prevention involves reducing or eliminating exposure to mer-cury and its compounds.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Governments issue regulations and communicate advisories to health practitioners and the general public.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U.S. Environmental Protection Agency (EPA) issued an advisory in 2004 for moderate consumption of fish and shellfish.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EPA also developed a program known as Fish Kids that focuses on families of young children.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8623A3E2-7398-F94E-8036-FE0C79FB4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02355F-DC86-0F4F-8CA8-47D0BC7ACFD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26626" name="Group 11">
            <a:extLst>
              <a:ext uri="{FF2B5EF4-FFF2-40B4-BE49-F238E27FC236}">
                <a16:creationId xmlns:a16="http://schemas.microsoft.com/office/drawing/2014/main" id="{CC028DF9-1238-BB49-B68E-09B8824DD42C}"/>
              </a:ext>
            </a:extLst>
          </p:cNvPr>
          <p:cNvGrpSpPr>
            <a:grpSpLocks/>
          </p:cNvGrpSpPr>
          <p:nvPr/>
        </p:nvGrpSpPr>
        <p:grpSpPr bwMode="auto">
          <a:xfrm>
            <a:off x="931863" y="1567075"/>
            <a:ext cx="7302500" cy="4406900"/>
            <a:chOff x="587" y="983"/>
            <a:chExt cx="4600" cy="2776"/>
          </a:xfrm>
        </p:grpSpPr>
        <p:pic>
          <p:nvPicPr>
            <p:cNvPr id="26627" name="Picture 4" descr="1book24">
              <a:extLst>
                <a:ext uri="{FF2B5EF4-FFF2-40B4-BE49-F238E27FC236}">
                  <a16:creationId xmlns:a16="http://schemas.microsoft.com/office/drawing/2014/main" id="{458A2AE8-1BA7-0648-B86A-BDF981D68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" y="983"/>
              <a:ext cx="2038" cy="1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28" name="Picture 5" descr="1book23">
              <a:extLst>
                <a:ext uri="{FF2B5EF4-FFF2-40B4-BE49-F238E27FC236}">
                  <a16:creationId xmlns:a16="http://schemas.microsoft.com/office/drawing/2014/main" id="{AE64F08B-F08A-674B-BF02-452A3FE379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" y="1217"/>
              <a:ext cx="2134" cy="1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29" name="Text Box 10">
              <a:extLst>
                <a:ext uri="{FF2B5EF4-FFF2-40B4-BE49-F238E27FC236}">
                  <a16:creationId xmlns:a16="http://schemas.microsoft.com/office/drawing/2014/main" id="{45CDAC19-80BA-0649-93A3-C2C8B772D0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" y="2714"/>
              <a:ext cx="4600" cy="10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FontTx/>
                <a:buNone/>
              </a:pPr>
              <a:r>
                <a:rPr lang="en-US" altLang="en-US" sz="1800" dirty="0"/>
                <a:t>“There’s no use in trying since one can’t believe impossible things,” said Alice, to which the Queen replies, “I dare say you haven’t had much practice. When I was younger, I always did it for half an hour each day. Why, sometimes I’ve believed as many as six impossible things before breakfast.”</a:t>
              </a:r>
            </a:p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— Lewis Carroll, </a:t>
              </a:r>
              <a:r>
                <a:rPr lang="en-US" altLang="en-US" sz="1800" i="1" dirty="0"/>
                <a:t>Alice in Wonderland</a:t>
              </a:r>
              <a:endParaRPr lang="en-US" altLang="en-US" sz="1600" i="1" dirty="0"/>
            </a:p>
          </p:txBody>
        </p: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74D38CEA-5F57-F74E-9110-92A90746D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4476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The Red Queen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12369</TotalTime>
  <Words>497</Words>
  <Application>Microsoft Macintosh PowerPoint</Application>
  <PresentationFormat>On-screen Show (4:3)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791</cp:revision>
  <cp:lastPrinted>2007-09-02T16:52:17Z</cp:lastPrinted>
  <dcterms:created xsi:type="dcterms:W3CDTF">2007-08-12T19:19:03Z</dcterms:created>
  <dcterms:modified xsi:type="dcterms:W3CDTF">2022-12-08T18:05:51Z</dcterms:modified>
</cp:coreProperties>
</file>