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7"/>
  </p:notesMasterIdLst>
  <p:sldIdLst>
    <p:sldId id="974" r:id="rId2"/>
    <p:sldId id="1115" r:id="rId3"/>
    <p:sldId id="808" r:id="rId4"/>
    <p:sldId id="1018" r:id="rId5"/>
    <p:sldId id="1020" r:id="rId6"/>
    <p:sldId id="1098" r:id="rId7"/>
    <p:sldId id="1019" r:id="rId8"/>
    <p:sldId id="1021" r:id="rId9"/>
    <p:sldId id="1023" r:id="rId10"/>
    <p:sldId id="1082" r:id="rId11"/>
    <p:sldId id="1024" r:id="rId12"/>
    <p:sldId id="1025" r:id="rId13"/>
    <p:sldId id="1088" r:id="rId14"/>
    <p:sldId id="1026" r:id="rId15"/>
    <p:sldId id="1027" r:id="rId16"/>
    <p:sldId id="1083" r:id="rId17"/>
    <p:sldId id="1028" r:id="rId18"/>
    <p:sldId id="1029" r:id="rId19"/>
    <p:sldId id="1031" r:id="rId20"/>
    <p:sldId id="1032" r:id="rId21"/>
    <p:sldId id="1089" r:id="rId22"/>
    <p:sldId id="1086" r:id="rId23"/>
    <p:sldId id="1038" r:id="rId24"/>
    <p:sldId id="1101" r:id="rId25"/>
    <p:sldId id="1087" r:id="rId26"/>
    <p:sldId id="1035" r:id="rId27"/>
    <p:sldId id="1036" r:id="rId28"/>
    <p:sldId id="1084" r:id="rId29"/>
    <p:sldId id="1102" r:id="rId30"/>
    <p:sldId id="1040" r:id="rId31"/>
    <p:sldId id="1090" r:id="rId32"/>
    <p:sldId id="1039" r:id="rId33"/>
    <p:sldId id="1092" r:id="rId34"/>
    <p:sldId id="1091" r:id="rId35"/>
    <p:sldId id="1041" r:id="rId36"/>
    <p:sldId id="1042" r:id="rId37"/>
    <p:sldId id="1093" r:id="rId38"/>
    <p:sldId id="1099" r:id="rId39"/>
    <p:sldId id="1106" r:id="rId40"/>
    <p:sldId id="1107" r:id="rId41"/>
    <p:sldId id="1108" r:id="rId42"/>
    <p:sldId id="1109" r:id="rId43"/>
    <p:sldId id="1047" r:id="rId44"/>
    <p:sldId id="1048" r:id="rId45"/>
    <p:sldId id="1103" r:id="rId46"/>
    <p:sldId id="1049" r:id="rId47"/>
    <p:sldId id="1050" r:id="rId48"/>
    <p:sldId id="1052" r:id="rId49"/>
    <p:sldId id="1081" r:id="rId50"/>
    <p:sldId id="1053" r:id="rId51"/>
    <p:sldId id="1054" r:id="rId52"/>
    <p:sldId id="1055" r:id="rId53"/>
    <p:sldId id="1056" r:id="rId54"/>
    <p:sldId id="1057" r:id="rId55"/>
    <p:sldId id="1110" r:id="rId56"/>
    <p:sldId id="1058" r:id="rId57"/>
    <p:sldId id="1059" r:id="rId58"/>
    <p:sldId id="1060" r:id="rId59"/>
    <p:sldId id="1061" r:id="rId60"/>
    <p:sldId id="1062" r:id="rId61"/>
    <p:sldId id="1063" r:id="rId62"/>
    <p:sldId id="1064" r:id="rId63"/>
    <p:sldId id="1065" r:id="rId64"/>
    <p:sldId id="1094" r:id="rId65"/>
    <p:sldId id="1066" r:id="rId66"/>
    <p:sldId id="1097" r:id="rId67"/>
    <p:sldId id="1111" r:id="rId68"/>
    <p:sldId id="1067" r:id="rId69"/>
    <p:sldId id="1068" r:id="rId70"/>
    <p:sldId id="1069" r:id="rId71"/>
    <p:sldId id="1070" r:id="rId72"/>
    <p:sldId id="1071" r:id="rId73"/>
    <p:sldId id="1095" r:id="rId74"/>
    <p:sldId id="1072" r:id="rId75"/>
    <p:sldId id="1073" r:id="rId76"/>
    <p:sldId id="1116" r:id="rId77"/>
    <p:sldId id="1096" r:id="rId78"/>
    <p:sldId id="1074" r:id="rId79"/>
    <p:sldId id="1075" r:id="rId80"/>
    <p:sldId id="1076" r:id="rId81"/>
    <p:sldId id="1077" r:id="rId82"/>
    <p:sldId id="1078" r:id="rId83"/>
    <p:sldId id="1079" r:id="rId84"/>
    <p:sldId id="1080" r:id="rId85"/>
    <p:sldId id="1113" r:id="rId8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011893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01" autoAdjust="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2320" y="168"/>
      </p:cViewPr>
      <p:guideLst>
        <p:guide orient="horz" pos="30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FFC49D9-75E4-294C-B9CD-290F7C760C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996160B-1A8E-AE4F-8123-0DB6C9DDE3C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434135A-D71A-DD4F-8213-4C2EB1918DA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233C484F-1A61-C24A-AF7A-CFD386280E5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0A98EE22-91FF-B545-AD12-C0E43520171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B9947CF0-A5FA-2345-8576-99D91C03FD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2D1CD8E-C9E2-FC4C-8BC4-938D137010F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4CD8B8A5-A7A9-304B-8B4F-3B700AA4CD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62404F-2D5C-CA41-829B-604335ECAD2F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D2B287A3-701E-8745-9F3A-94CEB297A9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70DB70EE-F36B-1E49-8450-DD3FC9DCC3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92290CC-4CD1-DC45-88FC-408392B005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AFCCEF-4894-364D-B154-024CC2201331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02A37EB-E81B-D94B-80EA-94A9267814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10AE891-9AED-0B41-B92B-A66DAE91C5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00D62B95-CAA8-254B-9B00-BA3134C66B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D7CA9-FD5E-A640-BA54-589D7764454E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B7E48C6-9F05-F046-BB87-E88108792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0D84A9AF-8549-B344-97E6-25EB7A1BB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C9829280-C03C-474C-A5B7-9B333B1ED7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F02AEF-FC7D-014C-B3AE-5879DF1BF725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F440192C-32F2-144D-ABAE-F04C44FCD8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058983B-BDE6-1643-AFAD-B364133FF5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6C0C0CFD-DE4B-9348-9A4F-931A683E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5683EC-41B2-BB4B-A598-7F5B40BFFC4C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082B127-A326-5144-91C6-71B2F17556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F15F36C3-F42A-C042-87FA-526653692C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8C62CA84-C6B9-824C-B9BE-BED2337129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229ABF-3426-2048-8077-BC305F4712A5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18A8ED0-61A6-4C46-8051-FAF554CB9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A05B2562-C984-0847-ADC0-35BC3CC24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D7C236B0-C940-AC44-BDAE-D05643BAB0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38EFE3-C06F-7D47-B772-9436E96E2EE2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247817DA-E7A0-2946-B305-FE300916F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4A95AD0-45C7-5040-9499-C42BE2CF7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E5032AB4-1EA4-434E-B33E-3613E28FF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FFA6E1-DDEA-E94A-B32F-F74CE29652B1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16599CA-6233-F641-8E62-10CC791CED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4D78E0E1-0067-4540-9045-7B66D0FCB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A76F0F0-5684-FF46-BEA6-F2A3F695F6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6CC1D3-CE88-7647-9C6A-D7A8050075CF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E72688F0-FC07-9E42-8DF4-B5E680F0A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4DA5B0CA-638F-A940-BDD0-1D23B0C244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C18646FF-2A63-764E-9E27-D4612FD01D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6E73F4-F0CB-A24D-8677-ED699B144F80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9B90E2B-E46A-CF40-B44E-BAADA2E0B5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D8258C4-30D4-0F4C-BB26-C0ED53B1B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A90EE1DE-CA61-294B-B564-06980FF952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5ABD94-CD4E-9B4E-92BD-41E1F6FEBB56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0FFEB67-E8FC-8B4A-A43B-7C514CDACF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4ADB573-566F-784E-8E12-370A4C6F1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EB5ACDF-F370-BC47-B89A-4EEF5B5639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EF91F4-B2A8-0C46-8C64-B0024D8D1485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BA5E89F3-13E2-894A-8284-7C5A9A43A4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C63FA371-D5A8-5E47-A93D-980F7BFF3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7845E924-499F-9546-8D2C-4ED466225A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9DDD6C-41EB-3843-826B-9C3087CD3BE7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8EA1A47D-3F6F-264D-BBE8-7FA2E3B301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B948CBE6-C958-874E-81FD-4D805345B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902CCC6-C2E1-5144-974C-988397E708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7515C1-3BC1-E445-97A1-10CADE21B451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7FCDB84-44F1-8647-8AD9-EE434044C7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9EF7E45-798D-9148-B66B-AC9479F258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C756A27-F4F5-2C47-9E2F-0DC9F8F831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042658-5CF0-F54B-AF62-C34CF23D3A0E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AC5C9A6-CC3E-4346-9428-5EDD201553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1B53D9C-52E7-2E46-9616-1FF083E534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81E5275-59B1-F34F-BC96-629AECF58C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DFB8BF-4ECE-3844-BF10-F589CD8990A3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08A6C54-6BB0-6A43-87B5-1DD02C265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E20BEC14-7FE8-074B-854E-FCD183077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70ECBEF4-F969-E341-AC95-0848138235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88589D-48BD-5044-B744-979797EAF6D8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2221AD02-7EE2-C64D-A33D-92DB10C7AD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16BF6C8-0F9D-0D4C-9672-182E68AA4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F1E186ED-1424-C646-8403-49E4917C08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E5E6B8-D136-2644-8DC4-67FFBDCCE95E}" type="slidenum">
              <a:rPr lang="en-US" altLang="en-US"/>
              <a:pPr/>
              <a:t>18</a:t>
            </a:fld>
            <a:endParaRPr lang="en-US" altLang="en-US" dirty="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E97F10A-CF72-C04A-9CAC-EBFB1F226B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BB62DF61-81D6-5B44-ACAA-745B285C61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C1B6F2E4-143B-7443-9CB7-BC79E9074F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97147F-5F17-CB44-BBD8-7C38DE460C0E}" type="slidenum">
              <a:rPr lang="en-US" altLang="en-US"/>
              <a:pPr/>
              <a:t>19</a:t>
            </a:fld>
            <a:endParaRPr lang="en-US" altLang="en-US" dirty="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E8A758F9-8925-5A4A-A3ED-BDAFE37551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6CB59ACF-58DB-DE45-8B85-B69D64880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712D84BC-3378-184B-BE1A-4ABE5D7FDA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D3AE60-454E-1A49-A21B-A58CB8984A61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1B299A34-FE01-D646-99A5-C3B3D6704D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978D5104-D6A0-2D42-9509-0A7C7A240E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4B761CD6-B55A-754E-9DD2-A58573253D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75672D-EA11-C847-A32D-EC69980715BC}" type="slidenum">
              <a:rPr lang="en-US" altLang="en-US"/>
              <a:pPr/>
              <a:t>21</a:t>
            </a:fld>
            <a:endParaRPr lang="en-US" altLang="en-US" dirty="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71CB678-18F9-6E4F-B52C-4AA4E06D97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9B78A85-B75B-1C4E-8FAA-DAAE97A90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A31F5CCB-6657-FD40-A1C6-4701D94538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795E63-6DB3-614F-8FD4-05CBE34AC4F1}" type="slidenum">
              <a:rPr lang="en-US" altLang="en-US"/>
              <a:pPr/>
              <a:t>22</a:t>
            </a:fld>
            <a:endParaRPr lang="en-US" altLang="en-US" dirty="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9BC004EC-FDD7-4D43-80E2-FEDF476D35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45F37F0C-EE12-1D49-A69D-F8848D9A86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8B8CB69-1380-954B-B489-34A4626DE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864876-65F8-5D40-975C-453CACEF0E61}" type="slidenum">
              <a:rPr lang="en-US" altLang="en-US"/>
              <a:pPr/>
              <a:t>23</a:t>
            </a:fld>
            <a:endParaRPr lang="en-US" altLang="en-US" dirty="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05FE20E5-0FA9-E34A-9758-4B45363BA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AD79D196-2A7A-C246-B546-BC63DC7CC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F8026A8C-927F-A845-8EDD-8EF8ABA557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93541E-2F5B-434E-B780-84961D04B205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CB10F72-141A-DD4D-8A49-48CE73DA50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B7803CD-A6FB-1643-8290-92863B063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0A32C7E7-5858-8840-9697-582A18684C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2FC377-E691-6B40-8317-A9C8555A7210}" type="slidenum">
              <a:rPr lang="en-US" altLang="en-US"/>
              <a:pPr/>
              <a:t>25</a:t>
            </a:fld>
            <a:endParaRPr lang="en-US" altLang="en-US" dirty="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6219A1B-59DA-0640-9010-A0D254D6AB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047595FE-7755-D94A-9DFF-4FE5B65762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16F379C9-DAA8-294C-A34F-D355131B1F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459EC2-D50B-6C4C-BAC8-6B6CDBFDD151}" type="slidenum">
              <a:rPr lang="en-US" altLang="en-US"/>
              <a:pPr/>
              <a:t>26</a:t>
            </a:fld>
            <a:endParaRPr lang="en-US" altLang="en-US" dirty="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711E3F3F-BFE6-4848-BB0D-B038F0B10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4ED42F0B-C744-634B-8B80-0C67E796A6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20B13D18-1C07-3842-A6FB-979D22862F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2E88C0-36D4-5347-9D62-D8E21BD3BE03}" type="slidenum">
              <a:rPr lang="en-US" altLang="en-US"/>
              <a:pPr/>
              <a:t>27</a:t>
            </a:fld>
            <a:endParaRPr lang="en-US" altLang="en-US" dirty="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5B5254CF-34E5-BF4F-91AA-48AE6A9F48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8DA3DD65-D104-8142-B113-A71D22507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915AFA34-5C3F-2146-A069-9689C518F2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236B11-7890-5547-9CA5-9CDBE17A8559}" type="slidenum">
              <a:rPr lang="en-US" altLang="en-US"/>
              <a:pPr/>
              <a:t>28</a:t>
            </a:fld>
            <a:endParaRPr lang="en-US" altLang="en-US" dirty="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8B338A34-28D8-E142-BEC6-2B939B5687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DD4E8FFD-451E-D44D-8234-EC7822C74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305E028E-4A22-8D41-896C-79777F38DC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0CC1A7-87C4-2C48-9EFF-7965CDB31651}" type="slidenum">
              <a:rPr lang="en-US" altLang="en-US"/>
              <a:pPr/>
              <a:t>29</a:t>
            </a:fld>
            <a:endParaRPr lang="en-US" altLang="en-US" dirty="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EE585C8-15B3-6F49-BF74-F4FDB66258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39C7763F-5665-784C-89A9-D571EB3B5B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9EEF1076-E61E-0D46-AF8D-A375B96D9B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228815-82A6-DE48-B9E1-C61855B69BE3}" type="slidenum">
              <a:rPr lang="en-US" altLang="en-US"/>
              <a:pPr/>
              <a:t>30</a:t>
            </a:fld>
            <a:endParaRPr lang="en-US" altLang="en-US" dirty="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7B9EB1FB-8A41-FB4B-9FC2-DB7F670227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53A5E9C2-EE08-BA43-8598-EB8E0DAF49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338F644A-E137-B745-9315-E747F8CD82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49CD52-D54C-5D49-9D6C-78422C124CDC}" type="slidenum">
              <a:rPr lang="en-US" altLang="en-US"/>
              <a:pPr/>
              <a:t>31</a:t>
            </a:fld>
            <a:endParaRPr lang="en-US" altLang="en-US" dirty="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B7F9CB7C-351C-E34E-BF8E-8B4B7CE221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5F18F9E2-A0BE-0741-956F-29AAAC820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61970CD7-2FBF-2B42-823E-978731DF7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0A8F9D-A49B-C244-A99F-0C6F103B0A3D}" type="slidenum">
              <a:rPr lang="en-US" altLang="en-US"/>
              <a:pPr/>
              <a:t>32</a:t>
            </a:fld>
            <a:endParaRPr lang="en-US" altLang="en-US" dirty="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43C3E114-65E4-3D49-8EB3-64A940F971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4CE02F42-CA40-8D44-AAD3-FEF79A995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80FA51BC-3216-0247-A205-1E737ACB60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56CEED-A29E-6D40-8436-541EE6947DD5}" type="slidenum">
              <a:rPr lang="en-US" altLang="en-US"/>
              <a:pPr/>
              <a:t>33</a:t>
            </a:fld>
            <a:endParaRPr lang="en-US" altLang="en-US" dirty="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503D4130-33AB-7A43-8C69-EBC23F60DF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F09D3527-34FF-6745-AD97-0C071FC34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0CE06EB9-3A20-B048-8173-B8BD791616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087D02-73E6-344A-B935-BA3619B96E0B}" type="slidenum">
              <a:rPr lang="en-US" altLang="en-US"/>
              <a:pPr/>
              <a:t>34</a:t>
            </a:fld>
            <a:endParaRPr lang="en-US" altLang="en-US" dirty="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382CBA48-BB98-5D48-A657-CEC160689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E6CF82ED-DB62-F945-8F79-3A64DE230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3416B67C-A974-D14F-B8E0-B9773E2844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473216-6E5B-A247-822D-A0CD003DC6CF}" type="slidenum">
              <a:rPr lang="en-US" altLang="en-US"/>
              <a:pPr/>
              <a:t>35</a:t>
            </a:fld>
            <a:endParaRPr lang="en-US" altLang="en-US" dirty="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A9D1F776-F3C7-AA4D-92BA-54532564DB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C8185B64-AC30-CC46-AD12-24EEBCFF7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A0EFE5EB-D48A-BC47-B39A-91DD19BA7A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B7E90F-B3E4-4B44-A647-D06D34C3DF95}" type="slidenum">
              <a:rPr lang="en-US" altLang="en-US"/>
              <a:pPr/>
              <a:t>36</a:t>
            </a:fld>
            <a:endParaRPr lang="en-US" altLang="en-US" dirty="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426E54AA-175C-014E-8440-49A10534C7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2B0CAC5E-5A46-2944-ACC1-BAEBA5B27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9D9A277-7119-1846-A479-6EA9D79BA8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7496FF-CBF3-B54B-B6BD-9AC8FC4FDAD0}" type="slidenum">
              <a:rPr lang="en-US" altLang="en-US"/>
              <a:pPr/>
              <a:t>37</a:t>
            </a:fld>
            <a:endParaRPr lang="en-US" altLang="en-US" dirty="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C1843B5A-0FE6-A046-9F57-8FFC43DD87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4605086E-7D1D-6249-A4AF-91E405BCF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3556452F-C3E5-5A49-8E43-3F55F78C25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2282D8-5D46-AF48-86E9-978DAB722027}" type="slidenum">
              <a:rPr lang="en-US" altLang="en-US"/>
              <a:pPr/>
              <a:t>38</a:t>
            </a:fld>
            <a:endParaRPr lang="en-US" altLang="en-US" dirty="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6258CBC9-F671-A74B-BFF8-301B538D9D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69B854BB-AD3E-5948-A4D9-D4E003C547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47200F58-2C53-0F42-8FE9-973DFA801B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B0AF1B-2E8A-6F4E-B0B9-EEA60ACC7D45}" type="slidenum">
              <a:rPr lang="en-US" altLang="en-US"/>
              <a:pPr/>
              <a:t>39</a:t>
            </a:fld>
            <a:endParaRPr lang="en-US" altLang="en-US" dirty="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B5439F64-15D9-AC4E-BE98-ABD7BEEFFA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98547DC6-C5E0-DE43-896D-7D28378B95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794482F1-F440-1849-B2CA-BA2DF06673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8B2A04-4DF2-CD4A-93A3-967E7655CE5F}" type="slidenum">
              <a:rPr lang="en-US" altLang="en-US"/>
              <a:pPr/>
              <a:t>40</a:t>
            </a:fld>
            <a:endParaRPr lang="en-US" altLang="en-US" dirty="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22E7612B-8276-464E-8504-33DF6ABD76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12356789-4B9C-6C4C-BAF7-B3E7570FA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A2A4C7CC-1EF0-8042-B385-F7EBEA0046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C2F055-EE4A-424B-8392-4FE37063AC12}" type="slidenum">
              <a:rPr lang="en-US" altLang="en-US"/>
              <a:pPr/>
              <a:t>41</a:t>
            </a:fld>
            <a:endParaRPr lang="en-US" altLang="en-US" dirty="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698E6F93-CF12-2740-B304-6163CADE6E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6AD225F3-4E81-9145-AEBC-249184BA52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57BD05A2-4C93-CD42-8A2A-580765F257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F14D6B-786A-3A49-A50D-7DAE0F35A6A6}" type="slidenum">
              <a:rPr lang="en-US" altLang="en-US"/>
              <a:pPr/>
              <a:t>42</a:t>
            </a:fld>
            <a:endParaRPr lang="en-US" altLang="en-US" dirty="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1CA8F594-A504-4642-9272-E8DB55CB7C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3008DD08-15BE-2D47-BA89-EA3A39415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6D83900B-B439-1A4D-94B2-329E29095B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C800FB-07A8-4148-8A6A-C3442448AEBB}" type="slidenum">
              <a:rPr lang="en-US" altLang="en-US"/>
              <a:pPr/>
              <a:t>43</a:t>
            </a:fld>
            <a:endParaRPr lang="en-US" altLang="en-US" dirty="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B626C68F-41A0-D349-BFA9-E64AB2B25A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70BD1AFA-EDDB-1E46-A360-854C99ED99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CE0697D7-A29F-7540-A3C3-A6B2786D54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472CF6-1E6D-1846-B32F-10460C318EB9}" type="slidenum">
              <a:rPr lang="en-US" altLang="en-US"/>
              <a:pPr/>
              <a:t>44</a:t>
            </a:fld>
            <a:endParaRPr lang="en-US" altLang="en-US" dirty="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711FFDBC-A16E-534E-8E1A-4AD34E339B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13836B02-B111-9C49-8442-EA07C05EB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3632ABE1-E447-2549-83DE-7679056B41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953F1B-3508-8842-B2E3-92AFE670928B}" type="slidenum">
              <a:rPr lang="en-US" altLang="en-US"/>
              <a:pPr/>
              <a:t>45</a:t>
            </a:fld>
            <a:endParaRPr lang="en-US" altLang="en-US" dirty="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192DD1BC-0251-8740-9919-9EE8D2174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804DB0FD-DB01-5F49-AD7C-C6F19E780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18982037-AF9F-8B49-A295-BE8424B71C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4CE93A-B0EA-1043-B1E0-A8CF0B23155F}" type="slidenum">
              <a:rPr lang="en-US" altLang="en-US"/>
              <a:pPr/>
              <a:t>46</a:t>
            </a:fld>
            <a:endParaRPr lang="en-US" altLang="en-US" dirty="0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8093CA8E-B72E-6741-B6F4-7C2BF8823E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CE08CE73-1727-E24C-ABEE-869030413F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F9A22F39-0416-1141-AD06-A84CB4093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49F83F-BA04-FE4C-BEA1-69BA27BF55CC}" type="slidenum">
              <a:rPr lang="en-US" altLang="en-US"/>
              <a:pPr/>
              <a:t>47</a:t>
            </a:fld>
            <a:endParaRPr lang="en-US" altLang="en-US" dirty="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92C4569A-CB07-A240-BB18-23BDC20ACA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9BE05B0C-5F92-2B46-BB95-5BB198BEDA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1B698857-8E80-9247-ACE4-94E1DFE78F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9AFD26-10B2-AF4F-A15A-593A987386B9}" type="slidenum">
              <a:rPr lang="en-US" altLang="en-US"/>
              <a:pPr/>
              <a:t>48</a:t>
            </a:fld>
            <a:endParaRPr lang="en-US" altLang="en-US" dirty="0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493820D2-FBB1-8044-A781-A8C987B6C4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D858281B-0F6F-9A47-9F76-4106938F4B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6FB93359-1F2D-3846-A61A-924E5EA8BA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4B54EF-5BAF-A140-BF1C-2BA5C36A03E7}" type="slidenum">
              <a:rPr lang="en-US" altLang="en-US"/>
              <a:pPr/>
              <a:t>49</a:t>
            </a:fld>
            <a:endParaRPr lang="en-US" altLang="en-US" dirty="0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652E32E0-8774-FB4B-AABB-6B13662093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9A1CF81A-212E-BC4D-BDA0-411C9B6DE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8CFD7936-0131-B342-8B72-4C06A1EA1D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E375F9-EF82-604C-92E2-E4A2D0DD575E}" type="slidenum">
              <a:rPr lang="en-US" altLang="en-US"/>
              <a:pPr/>
              <a:t>50</a:t>
            </a:fld>
            <a:endParaRPr lang="en-US" altLang="en-US" dirty="0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2760360D-CB88-2E48-8CAB-2D791DEF9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1BF5147F-16D1-7B40-840A-ADEF939DEB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384DEA9A-BDB2-8A48-BA74-C5859D3D03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CBC713-CE0E-F842-831C-6F8F2494E540}" type="slidenum">
              <a:rPr lang="en-US" altLang="en-US"/>
              <a:pPr/>
              <a:t>51</a:t>
            </a:fld>
            <a:endParaRPr lang="en-US" altLang="en-US" dirty="0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C70FADFD-5C83-414F-8C14-BF87D617C5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9CE4FE1D-E2C9-CF43-887A-CB6F05002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35E13EC5-66E6-5D47-8A8C-D188E95EDF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398959-0BB8-834A-860B-1247EC4883A0}" type="slidenum">
              <a:rPr lang="en-US" altLang="en-US"/>
              <a:pPr/>
              <a:t>52</a:t>
            </a:fld>
            <a:endParaRPr lang="en-US" altLang="en-US" dirty="0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F975BD39-C12E-DD42-A18B-A88730A981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5EF05350-5895-1747-BBA2-423DB421ED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F04A949B-2539-2A41-B2D8-E60C8984F1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A5C10D-DD08-9D43-9481-97FFA8B702C0}" type="slidenum">
              <a:rPr lang="en-US" altLang="en-US"/>
              <a:pPr/>
              <a:t>53</a:t>
            </a:fld>
            <a:endParaRPr lang="en-US" altLang="en-US" dirty="0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2C043B52-450B-7D41-AA93-2E2F61B47B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0418847F-4527-B94B-82F9-C190C98E84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4231256E-C4EE-9D4E-A6B4-8CFA2E4777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CB32DB-E7F4-CF42-AC38-0833A3774A8B}" type="slidenum">
              <a:rPr lang="en-US" altLang="en-US"/>
              <a:pPr/>
              <a:t>54</a:t>
            </a:fld>
            <a:endParaRPr lang="en-US" altLang="en-US" dirty="0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7C0C4A56-C20D-E344-912C-405F97E950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7777D41E-F7AE-9946-9D67-7C13F17DB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4E52A1DC-21DA-A94B-A36A-9B24FFAED0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438031-EC21-EC46-87A8-1AA38DC72CE9}" type="slidenum">
              <a:rPr lang="en-US" altLang="en-US"/>
              <a:pPr/>
              <a:t>55</a:t>
            </a:fld>
            <a:endParaRPr lang="en-US" altLang="en-US" dirty="0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B4274D8F-D36E-9843-829C-1641CB27C7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2A43EC4A-BD4C-1748-BB86-7AAF2DCA1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2B972F59-2F1D-554A-96BD-ECCD9E143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33080F-442A-314D-9BE4-0FFF915F085C}" type="slidenum">
              <a:rPr lang="en-US" altLang="en-US"/>
              <a:pPr/>
              <a:t>56</a:t>
            </a:fld>
            <a:endParaRPr lang="en-US" altLang="en-US" dirty="0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2A100D85-FE95-E747-90F9-58123765F9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0A3BDA6A-A29A-0746-99D0-C04867538F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DB4800F5-88DE-9E4B-B30D-F37DAEB378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E02DEC-4FDD-0D46-8172-1E7D961C0FE7}" type="slidenum">
              <a:rPr lang="en-US" altLang="en-US"/>
              <a:pPr/>
              <a:t>57</a:t>
            </a:fld>
            <a:endParaRPr lang="en-US" altLang="en-US" dirty="0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CFB493C3-ED0C-1240-86C9-5234DCED83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BEC78789-44BA-EE46-9245-52E0BD108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9EAC3840-78DD-9F44-A739-6FB2858599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A83613-2FED-F343-A40D-CCF539FD9F8B}" type="slidenum">
              <a:rPr lang="en-US" altLang="en-US"/>
              <a:pPr/>
              <a:t>58</a:t>
            </a:fld>
            <a:endParaRPr lang="en-US" altLang="en-US" dirty="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588FF4F0-5B98-064A-AFAA-02255A2E9E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ACE5145D-1FD2-EF44-AB0C-F59D3F22B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72FAAA52-2EE7-F34F-A86D-A2C1E69E66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C51913-F0E6-694B-9E6F-A1FD43A99D0C}" type="slidenum">
              <a:rPr lang="en-US" altLang="en-US"/>
              <a:pPr/>
              <a:t>59</a:t>
            </a:fld>
            <a:endParaRPr lang="en-US" altLang="en-US" dirty="0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701CD4C3-0576-0E42-9F31-243F274437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B36EA2BD-DC87-A547-A0AF-7086EE869A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10B9350A-BC4E-304F-BC6E-EE23EC696F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0CE671-1C65-A147-BEB9-3A8ECA8A2357}" type="slidenum">
              <a:rPr lang="en-US" altLang="en-US"/>
              <a:pPr/>
              <a:t>60</a:t>
            </a:fld>
            <a:endParaRPr lang="en-US" altLang="en-US" dirty="0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A5F1C67F-DB8B-3440-A1D7-6BD45861A1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240498C7-F551-4141-9310-63BF38055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91C4EDC6-93F0-3347-8A93-6C559743D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825872-8BAD-534B-9A62-27188C99B8CE}" type="slidenum">
              <a:rPr lang="en-US" altLang="en-US"/>
              <a:pPr/>
              <a:t>61</a:t>
            </a:fld>
            <a:endParaRPr lang="en-US" altLang="en-US" dirty="0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29BECD84-C6BB-0245-91A2-A067EDCE45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AC366FA2-41A0-5346-9D4B-99E8950CB8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991149CB-8C39-FC48-9A39-41C78FD746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0E1DD3-EB8D-2D49-8ED2-56096C34D593}" type="slidenum">
              <a:rPr lang="en-US" altLang="en-US"/>
              <a:pPr/>
              <a:t>62</a:t>
            </a:fld>
            <a:endParaRPr lang="en-US" altLang="en-US" dirty="0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782A7D65-198A-A241-9B5E-8C72209639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B7059088-F709-314E-B0F3-8AD701CD7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A7A355B7-6634-D54B-B265-EBA8067B4D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83C738-0029-6F49-84EF-B111220DDAF6}" type="slidenum">
              <a:rPr lang="en-US" altLang="en-US"/>
              <a:pPr/>
              <a:t>63</a:t>
            </a:fld>
            <a:endParaRPr lang="en-US" altLang="en-US" dirty="0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70A7B35F-302D-4745-955C-4C313A68BE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6D690FCD-EDAA-C040-AC6D-65A22D648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5748F6A5-7C7C-DE41-B0A9-C6FB61E0E5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434612-AC1E-1F41-BB3F-460209C85E57}" type="slidenum">
              <a:rPr lang="en-US" altLang="en-US"/>
              <a:pPr/>
              <a:t>64</a:t>
            </a:fld>
            <a:endParaRPr lang="en-US" altLang="en-US" dirty="0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A57FBA9C-57A3-BC4F-AB99-FF3058DDA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B7B89BAC-CE24-964F-A212-F10133CFA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ED05F8FA-1946-3840-AE93-86FABB689D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306718-55AC-944F-918A-A7300C28B220}" type="slidenum">
              <a:rPr lang="en-US" altLang="en-US"/>
              <a:pPr/>
              <a:t>65</a:t>
            </a:fld>
            <a:endParaRPr lang="en-US" altLang="en-US" dirty="0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741EE384-1775-334E-8362-BB17E2BB91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2B8A1592-FEAA-954C-93DB-5CF7B1034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BA97174C-CAD3-7D48-8F74-BCD4FF69A4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9B9E42-B531-274A-8B6E-DF6831F91D77}" type="slidenum">
              <a:rPr lang="en-US" altLang="en-US"/>
              <a:pPr/>
              <a:t>66</a:t>
            </a:fld>
            <a:endParaRPr lang="en-US" altLang="en-US" dirty="0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99F732FB-266E-BB4E-85A7-2EFF4FAD43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814C8A67-2FCA-594B-9300-188321D98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317D4E20-5D13-B84D-8D67-A7DBB46160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486F83-628B-9E44-94BB-6774C2B4B529}" type="slidenum">
              <a:rPr lang="en-US" altLang="en-US"/>
              <a:pPr/>
              <a:t>67</a:t>
            </a:fld>
            <a:endParaRPr lang="en-US" altLang="en-US" dirty="0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06BE123B-5AEB-AE4F-BC14-879D436375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3723CD69-E381-B74B-A9FB-B4A6C5C5C8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10182738-D94A-254C-94CF-A7BC15305F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3C18B9-9109-2D40-B95D-B123007545EA}" type="slidenum">
              <a:rPr lang="en-US" altLang="en-US"/>
              <a:pPr/>
              <a:t>68</a:t>
            </a:fld>
            <a:endParaRPr lang="en-US" altLang="en-US" dirty="0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8AEB922A-FA67-3F4C-ADED-52E0D0352A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4E170BB1-E997-334E-8E1A-2CA74DDB9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21D79D50-2FAE-4B4F-892E-068581F7C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76965B-0E08-4E40-9693-4E8144F661E0}" type="slidenum">
              <a:rPr lang="en-US" altLang="en-US"/>
              <a:pPr/>
              <a:t>69</a:t>
            </a:fld>
            <a:endParaRPr lang="en-US" altLang="en-US" dirty="0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C151FB0F-452F-4441-9C72-B8C13DA6A5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FA010943-0665-6F4B-AA83-6E6D5930F7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E7968016-9627-2D42-A682-8943055126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86C622-A5A1-014A-8164-8E1612E1234F}" type="slidenum">
              <a:rPr lang="en-US" altLang="en-US"/>
              <a:pPr/>
              <a:t>70</a:t>
            </a:fld>
            <a:endParaRPr lang="en-US" altLang="en-US" dirty="0"/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BADF4FA6-F8A2-D941-BF9B-D397298F21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B821B095-1307-BA48-B215-50C798AB7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E925AF10-130C-E64A-99C0-56DFB6CD14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D3F57D-3461-B648-A318-B3FDEBEDEB02}" type="slidenum">
              <a:rPr lang="en-US" altLang="en-US"/>
              <a:pPr/>
              <a:t>71</a:t>
            </a:fld>
            <a:endParaRPr lang="en-US" altLang="en-US" dirty="0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24327161-9583-8944-AA5B-4232044BFE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B45B8964-F9ED-5440-8E9D-BFED168424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25C4373A-8D49-DD44-8738-65C6CD0928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EECF77-7C08-B946-AA81-2ADBFBA637C5}" type="slidenum">
              <a:rPr lang="en-US" altLang="en-US"/>
              <a:pPr/>
              <a:t>72</a:t>
            </a:fld>
            <a:endParaRPr lang="en-US" altLang="en-US" dirty="0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17714351-8D3F-AA43-88C9-57B3F0FF28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F6B86AED-619F-5B4D-A521-03988F101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3E1D211-8008-4742-B0FA-DFCA1D9CA0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0E157A-517F-DA49-A130-AE61554E6414}" type="slidenum">
              <a:rPr lang="en-US" altLang="en-US"/>
              <a:pPr/>
              <a:t>73</a:t>
            </a:fld>
            <a:endParaRPr lang="en-US" altLang="en-US" dirty="0"/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80EA6BB2-7D0F-B34A-9EDC-4676A55A60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08BF0FA2-5440-5149-9E51-B0A368A32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5E9FBE40-2C53-1B49-BD2F-AB6341D6F2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F8A1A9-DC6E-8147-8305-DD2834D049EA}" type="slidenum">
              <a:rPr lang="en-US" altLang="en-US"/>
              <a:pPr/>
              <a:t>74</a:t>
            </a:fld>
            <a:endParaRPr lang="en-US" altLang="en-US" dirty="0"/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669057DB-B98E-E74E-A2DC-2CF99DD465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983D0BEA-6D8E-8C4F-98D7-237AA08158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11A83FCA-81F2-7148-BB10-AE8691AD74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39D287-C51A-0149-A46B-A5D668DDC936}" type="slidenum">
              <a:rPr lang="en-US" altLang="en-US"/>
              <a:pPr/>
              <a:t>75</a:t>
            </a:fld>
            <a:endParaRPr lang="en-US" altLang="en-US" dirty="0"/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329938D7-3A54-5B4D-997A-54C9F46053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B94E0264-27D4-0649-87DF-732DF895E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72F1D14-A583-6148-AA65-25E205FCD6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9170B9-33C5-7542-8E93-BD1B3947592C}" type="slidenum">
              <a:rPr lang="en-US" altLang="en-US"/>
              <a:pPr/>
              <a:t>76</a:t>
            </a:fld>
            <a:endParaRPr lang="en-US" altLang="en-US" dirty="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5B02E2F3-F1BA-114D-944D-14ECF1596D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50E1D1D5-8EA9-FF40-8774-A0E180BD8F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968345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EE19A56D-B46A-EF42-8747-2AC403FC9E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3F3136-E9D3-8E43-9052-AE9C37DD2B49}" type="slidenum">
              <a:rPr lang="en-US" altLang="en-US"/>
              <a:pPr/>
              <a:t>77</a:t>
            </a:fld>
            <a:endParaRPr lang="en-US" altLang="en-US" dirty="0"/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8AC91D14-DB0C-EF44-964B-E0BDB16DF1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71C00609-AEF9-7D41-90FE-02C17B78F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82E26907-89A9-C949-A141-59E8BFCC8F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612856-E304-A145-856F-FDF8DBE0C84C}" type="slidenum">
              <a:rPr lang="en-US" altLang="en-US"/>
              <a:pPr/>
              <a:t>78</a:t>
            </a:fld>
            <a:endParaRPr lang="en-US" altLang="en-US" dirty="0"/>
          </a:p>
        </p:txBody>
      </p:sp>
      <p:sp>
        <p:nvSpPr>
          <p:cNvPr id="163843" name="Rectangle 2">
            <a:extLst>
              <a:ext uri="{FF2B5EF4-FFF2-40B4-BE49-F238E27FC236}">
                <a16:creationId xmlns:a16="http://schemas.microsoft.com/office/drawing/2014/main" id="{4F0873A1-7693-AA42-A9F8-DAD30786B3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44" name="Rectangle 3">
            <a:extLst>
              <a:ext uri="{FF2B5EF4-FFF2-40B4-BE49-F238E27FC236}">
                <a16:creationId xmlns:a16="http://schemas.microsoft.com/office/drawing/2014/main" id="{17E172EA-75B4-F446-A0DE-C68B8C1F79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0D41A883-1717-F546-9B65-7A0AED06A3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FFB987-C152-824B-AD3E-9F8F45520810}" type="slidenum">
              <a:rPr lang="en-US" altLang="en-US"/>
              <a:pPr/>
              <a:t>79</a:t>
            </a:fld>
            <a:endParaRPr lang="en-US" altLang="en-US" dirty="0"/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3F1B4911-7415-E84E-9BBD-9553639B74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E56EBF4D-CE76-474C-8628-1FFD46B52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7AD63DAA-5ECF-114F-9AE6-9DCE8C70A1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BD04AD-DCDC-1E47-A0DB-5A95FBBD6042}" type="slidenum">
              <a:rPr lang="en-US" altLang="en-US"/>
              <a:pPr/>
              <a:t>80</a:t>
            </a:fld>
            <a:endParaRPr lang="en-US" altLang="en-US" dirty="0"/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F93AF56D-B00B-8F46-BEC9-3BC6C82B67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A75E03CF-F7AE-7244-810F-AF8ED5716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>
            <a:extLst>
              <a:ext uri="{FF2B5EF4-FFF2-40B4-BE49-F238E27FC236}">
                <a16:creationId xmlns:a16="http://schemas.microsoft.com/office/drawing/2014/main" id="{2DAE2235-8C2C-E647-9C28-7B0AD1FA67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32468D-46D7-784F-B6B4-CBC0EEA4E1A3}" type="slidenum">
              <a:rPr lang="en-US" altLang="en-US"/>
              <a:pPr/>
              <a:t>81</a:t>
            </a:fld>
            <a:endParaRPr lang="en-US" altLang="en-US" dirty="0"/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381696E8-DD04-6746-BF75-3EFA210665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0FAD0AF1-FD16-B142-B168-3E05B88B46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5323A45F-C3D0-3C4A-A98A-B200C2B019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18DC25-FFFB-7641-A1B0-DBE22686850C}" type="slidenum">
              <a:rPr lang="en-US" altLang="en-US"/>
              <a:pPr/>
              <a:t>82</a:t>
            </a:fld>
            <a:endParaRPr lang="en-US" altLang="en-US" dirty="0"/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FE9B10B0-DC7F-F741-BB18-3266E5820B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03A997DF-CDB8-3540-BAAB-197C50D49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>
            <a:extLst>
              <a:ext uri="{FF2B5EF4-FFF2-40B4-BE49-F238E27FC236}">
                <a16:creationId xmlns:a16="http://schemas.microsoft.com/office/drawing/2014/main" id="{290922E8-3204-E445-800A-073B414386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D2CA810-3C03-A542-A0E9-33E3F3F8D335}" type="slidenum">
              <a:rPr lang="en-US" altLang="en-US"/>
              <a:pPr/>
              <a:t>83</a:t>
            </a:fld>
            <a:endParaRPr lang="en-US" altLang="en-US" dirty="0"/>
          </a:p>
        </p:txBody>
      </p:sp>
      <p:sp>
        <p:nvSpPr>
          <p:cNvPr id="174083" name="Rectangle 2">
            <a:extLst>
              <a:ext uri="{FF2B5EF4-FFF2-40B4-BE49-F238E27FC236}">
                <a16:creationId xmlns:a16="http://schemas.microsoft.com/office/drawing/2014/main" id="{9134C008-E074-3748-8B71-B7681E1456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084" name="Rectangle 3">
            <a:extLst>
              <a:ext uri="{FF2B5EF4-FFF2-40B4-BE49-F238E27FC236}">
                <a16:creationId xmlns:a16="http://schemas.microsoft.com/office/drawing/2014/main" id="{F65E6A73-37EC-2A49-988A-137BBFCEA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>
            <a:extLst>
              <a:ext uri="{FF2B5EF4-FFF2-40B4-BE49-F238E27FC236}">
                <a16:creationId xmlns:a16="http://schemas.microsoft.com/office/drawing/2014/main" id="{4F21CE54-A18D-3F46-BB57-39C07CDDE1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EDA113-8E72-FC4C-A6F8-E1B7C1FEF81A}" type="slidenum">
              <a:rPr lang="en-US" altLang="en-US"/>
              <a:pPr/>
              <a:t>84</a:t>
            </a:fld>
            <a:endParaRPr lang="en-US" altLang="en-US" dirty="0"/>
          </a:p>
        </p:txBody>
      </p:sp>
      <p:sp>
        <p:nvSpPr>
          <p:cNvPr id="176131" name="Rectangle 2">
            <a:extLst>
              <a:ext uri="{FF2B5EF4-FFF2-40B4-BE49-F238E27FC236}">
                <a16:creationId xmlns:a16="http://schemas.microsoft.com/office/drawing/2014/main" id="{28D2BF86-F494-5441-AF60-85AE7261D4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6132" name="Rectangle 3">
            <a:extLst>
              <a:ext uri="{FF2B5EF4-FFF2-40B4-BE49-F238E27FC236}">
                <a16:creationId xmlns:a16="http://schemas.microsoft.com/office/drawing/2014/main" id="{80055F98-5932-7543-9A21-BFCBFF1DDF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>
            <a:extLst>
              <a:ext uri="{FF2B5EF4-FFF2-40B4-BE49-F238E27FC236}">
                <a16:creationId xmlns:a16="http://schemas.microsoft.com/office/drawing/2014/main" id="{C6B8D250-DF2E-A04B-A539-98A4D4944D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297D41-B52E-1F44-A195-799513BF415B}" type="slidenum">
              <a:rPr lang="en-US" altLang="en-US"/>
              <a:pPr/>
              <a:t>85</a:t>
            </a:fld>
            <a:endParaRPr lang="en-US" altLang="en-US" dirty="0"/>
          </a:p>
        </p:txBody>
      </p:sp>
      <p:sp>
        <p:nvSpPr>
          <p:cNvPr id="178179" name="Rectangle 2">
            <a:extLst>
              <a:ext uri="{FF2B5EF4-FFF2-40B4-BE49-F238E27FC236}">
                <a16:creationId xmlns:a16="http://schemas.microsoft.com/office/drawing/2014/main" id="{DB2CEF94-EA25-6141-882C-C5C2D2DC9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8180" name="Rectangle 3">
            <a:extLst>
              <a:ext uri="{FF2B5EF4-FFF2-40B4-BE49-F238E27FC236}">
                <a16:creationId xmlns:a16="http://schemas.microsoft.com/office/drawing/2014/main" id="{394DFCB4-3C4B-F74F-B739-732904A0F6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F790AD-8A33-9346-9AD9-B2FC6F5CB0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AA0F6D-1B43-A546-BD16-3C8A6461AC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B0F6AE-89DB-7942-B4FF-771F05D3AA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F5BADB-FE47-4B49-ABC0-43DA91FAF7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126242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905B62-0905-A342-8B5C-88C0CF2DB7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44ED1D-F5DE-9C43-8D71-4F0A480B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20C46F-8974-244E-B63B-40B5C1E600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72E8F4-7373-8F46-92C7-397A1DAF36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795934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F2AC83-1F99-2C4A-82FC-CA328A77E0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3A50D5-94E0-B147-A11C-85B9706864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FA4E61-B082-CF46-9873-BD7607B59D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A0DADB-F51B-E940-8F02-08C65C15630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764236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6BC8F-6437-E544-BB8A-E433BFD09E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79CBEB-61D1-E44B-8B3B-16B66AF156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E119E-D278-BE41-926A-75B22FDFA2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5113F9-EC25-8C48-98ED-C6C59A82B9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146750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0F7E22-6620-D34F-901A-0895B6EACE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0F8DDE5-9C76-2846-B395-DAB1216EF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5A74A26-C959-D34A-84D9-0F5FC2CE20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1B2078-0B99-D243-8663-3273658C11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071414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B77BCF5-9186-8E4B-ADB3-9F4144FE89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2378132-A4E5-EF40-928A-AE3503FFC5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112DC5F-2B63-F645-B612-74A4708E91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11D468-6380-D240-B9C3-1729BC8B85A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439153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31C9C46-880D-EF46-BC1D-F9C12A0AE9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627A41A-67E1-F94E-AA0F-2DBC0D49F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6E6285-B3E9-494F-B473-2FAA1C5126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A77C80-7E70-2D47-9A8D-5F1498977E6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350439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1A10FA-183C-E34C-8AD8-A539143FC0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2C82E7-22A9-A548-8B60-82B7AA85B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055B10-9610-4C4B-9455-C78B13292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81910D-9E0D-2241-91F3-288BAB91759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527386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1D0FE7-9315-7C46-A822-B337C0D191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6E1674-B41E-6241-8047-B5BF9329C5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629DA4-6597-2D46-B7CB-8AA3F4470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45232-A49D-DA4E-8D41-D61B2BC17B5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362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1CA76E-7F05-3145-AF5B-09255DE817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FCED24-1B61-E146-9100-3AB86547F0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635D70-8411-7A4B-BC64-3E6CEEB72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3950B4-93D5-C241-A062-91EA866882F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843887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1FBBAF-C15D-6447-A113-CD8F3E5B80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2B00C4-FC85-2146-89B9-3DCBC017BE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8C7746-8713-CD43-958A-A38A0964A5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D042EA-CFDF-A94B-A88E-503182D84D9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98989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945AA85-3B4C-4040-9E2B-896F70ED08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8481BDA-86FB-6444-A8F0-A8C614646E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DD6BEBF-467B-DD40-AC10-2AE583B960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102E3A-71DA-C24C-A717-9322FBA3BF7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E3DF71B-CF47-804E-87C5-11AC29473E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93EB18F-10D1-9B4D-A5DA-0C282BCE86F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2">
            <a:extLst>
              <a:ext uri="{FF2B5EF4-FFF2-40B4-BE49-F238E27FC236}">
                <a16:creationId xmlns:a16="http://schemas.microsoft.com/office/drawing/2014/main" id="{6979362D-8425-9944-B46E-A1B6B7969A81}"/>
              </a:ext>
            </a:extLst>
          </p:cNvPr>
          <p:cNvGrpSpPr>
            <a:grpSpLocks/>
          </p:cNvGrpSpPr>
          <p:nvPr/>
        </p:nvGrpSpPr>
        <p:grpSpPr bwMode="auto">
          <a:xfrm>
            <a:off x="1814513" y="1947863"/>
            <a:ext cx="5514975" cy="3949701"/>
            <a:chOff x="1143" y="1227"/>
            <a:chExt cx="3474" cy="2488"/>
          </a:xfrm>
        </p:grpSpPr>
        <p:sp>
          <p:nvSpPr>
            <p:cNvPr id="3075" name="Rectangle 20">
              <a:extLst>
                <a:ext uri="{FF2B5EF4-FFF2-40B4-BE49-F238E27FC236}">
                  <a16:creationId xmlns:a16="http://schemas.microsoft.com/office/drawing/2014/main" id="{2AF8183F-E237-584C-8B01-17A3BEE76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" y="1227"/>
              <a:ext cx="347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333333"/>
                  </a:solidFill>
                </a:rPr>
                <a:t>Female Reproductive System</a:t>
              </a:r>
              <a:endParaRPr lang="en-US" altLang="en-US" sz="1800" dirty="0"/>
            </a:p>
          </p:txBody>
        </p:sp>
        <p:grpSp>
          <p:nvGrpSpPr>
            <p:cNvPr id="3076" name="Group 27">
              <a:extLst>
                <a:ext uri="{FF2B5EF4-FFF2-40B4-BE49-F238E27FC236}">
                  <a16:creationId xmlns:a16="http://schemas.microsoft.com/office/drawing/2014/main" id="{B6266846-E01F-1648-8FE8-2E0582EA95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0" y="2309"/>
              <a:ext cx="1627" cy="1406"/>
              <a:chOff x="2070" y="2313"/>
              <a:chExt cx="1627" cy="1406"/>
            </a:xfrm>
          </p:grpSpPr>
          <p:pic>
            <p:nvPicPr>
              <p:cNvPr id="3077" name="Picture 25" descr="exp_human006">
                <a:extLst>
                  <a:ext uri="{FF2B5EF4-FFF2-40B4-BE49-F238E27FC236}">
                    <a16:creationId xmlns:a16="http://schemas.microsoft.com/office/drawing/2014/main" id="{52ABDD53-641F-5245-8338-0865F2BA8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1" y="2313"/>
                <a:ext cx="1166" cy="1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8" name="Rectangle 26">
                <a:extLst>
                  <a:ext uri="{FF2B5EF4-FFF2-40B4-BE49-F238E27FC236}">
                    <a16:creationId xmlns:a16="http://schemas.microsoft.com/office/drawing/2014/main" id="{3743BE5F-9734-874C-BD85-D742EB831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0" y="3554"/>
                <a:ext cx="1627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https://www.dorlingkindersley-uk.co.uk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52D6E36C-FC8D-124E-A9AB-3DEB278D6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12AF1D-9122-7041-BDC2-665648FC075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grpSp>
        <p:nvGrpSpPr>
          <p:cNvPr id="5123" name="Group 2">
            <a:extLst>
              <a:ext uri="{FF2B5EF4-FFF2-40B4-BE49-F238E27FC236}">
                <a16:creationId xmlns:a16="http://schemas.microsoft.com/office/drawing/2014/main" id="{80FB41A9-F6A9-8F46-A25B-CF88FEC1A7D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5124" name="Group 3">
              <a:extLst>
                <a:ext uri="{FF2B5EF4-FFF2-40B4-BE49-F238E27FC236}">
                  <a16:creationId xmlns:a16="http://schemas.microsoft.com/office/drawing/2014/main" id="{7AA56C81-1F98-A740-833E-552B027A7E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5127" name="Rectangle 4">
                <a:extLst>
                  <a:ext uri="{FF2B5EF4-FFF2-40B4-BE49-F238E27FC236}">
                    <a16:creationId xmlns:a16="http://schemas.microsoft.com/office/drawing/2014/main" id="{DA58BA33-2D35-6F41-A44E-53F2A418F4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28" name="Rectangle 5">
                <a:extLst>
                  <a:ext uri="{FF2B5EF4-FFF2-40B4-BE49-F238E27FC236}">
                    <a16:creationId xmlns:a16="http://schemas.microsoft.com/office/drawing/2014/main" id="{7A777A78-5D8B-2646-88E2-46AD4CA4D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29" name="Rectangle 6">
                <a:extLst>
                  <a:ext uri="{FF2B5EF4-FFF2-40B4-BE49-F238E27FC236}">
                    <a16:creationId xmlns:a16="http://schemas.microsoft.com/office/drawing/2014/main" id="{DBFB17B9-BE62-ED46-9C71-AD2065D535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30" name="Rectangle 7">
                <a:extLst>
                  <a:ext uri="{FF2B5EF4-FFF2-40B4-BE49-F238E27FC236}">
                    <a16:creationId xmlns:a16="http://schemas.microsoft.com/office/drawing/2014/main" id="{555F5467-5D10-134A-B6B5-53F0367C25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31" name="Text Box 8">
                <a:extLst>
                  <a:ext uri="{FF2B5EF4-FFF2-40B4-BE49-F238E27FC236}">
                    <a16:creationId xmlns:a16="http://schemas.microsoft.com/office/drawing/2014/main" id="{CD33236B-BB22-414D-B786-889B1E1EDB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14th edition</a:t>
                </a:r>
              </a:p>
            </p:txBody>
          </p:sp>
          <p:sp>
            <p:nvSpPr>
              <p:cNvPr id="5132" name="Text Box 9">
                <a:extLst>
                  <a:ext uri="{FF2B5EF4-FFF2-40B4-BE49-F238E27FC236}">
                    <a16:creationId xmlns:a16="http://schemas.microsoft.com/office/drawing/2014/main" id="{220C1118-28A2-F646-A99F-11E2952556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13th edition</a:t>
                </a:r>
              </a:p>
            </p:txBody>
          </p:sp>
          <p:sp>
            <p:nvSpPr>
              <p:cNvPr id="5133" name="Text Box 10">
                <a:extLst>
                  <a:ext uri="{FF2B5EF4-FFF2-40B4-BE49-F238E27FC236}">
                    <a16:creationId xmlns:a16="http://schemas.microsoft.com/office/drawing/2014/main" id="{BDE84E66-0029-4A4D-8E56-9995A55D98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12th edition</a:t>
                </a:r>
              </a:p>
            </p:txBody>
          </p:sp>
          <p:sp>
            <p:nvSpPr>
              <p:cNvPr id="5134" name="Text Box 11">
                <a:extLst>
                  <a:ext uri="{FF2B5EF4-FFF2-40B4-BE49-F238E27FC236}">
                    <a16:creationId xmlns:a16="http://schemas.microsoft.com/office/drawing/2014/main" id="{016589F7-AAC6-F746-B4E9-0F9505CA40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Same figure or table reference in all three editions</a:t>
                </a:r>
              </a:p>
            </p:txBody>
          </p:sp>
        </p:grpSp>
        <p:sp>
          <p:nvSpPr>
            <p:cNvPr id="5125" name="Rectangle 12">
              <a:extLst>
                <a:ext uri="{FF2B5EF4-FFF2-40B4-BE49-F238E27FC236}">
                  <a16:creationId xmlns:a16="http://schemas.microsoft.com/office/drawing/2014/main" id="{C7779893-B75A-AB4B-A779-599F0894E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50000"/>
                </a:spcAft>
                <a:buFontTx/>
                <a:buNone/>
              </a:pPr>
              <a:r>
                <a:rPr lang="en-US" altLang="en-US" sz="2000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buFontTx/>
                <a:buNone/>
              </a:pPr>
              <a:r>
                <a:rPr lang="en-US" altLang="en-US" sz="200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5126" name="Rectangle 13">
              <a:extLst>
                <a:ext uri="{FF2B5EF4-FFF2-40B4-BE49-F238E27FC236}">
                  <a16:creationId xmlns:a16="http://schemas.microsoft.com/office/drawing/2014/main" id="{2CF1E417-058B-6A4A-B95B-634C46900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Note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CA16CB89-C4F6-034B-9EDF-F20AF2F72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368AC8-1AC5-004B-AF0F-6EEE55CC75F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7171" name="Group 9">
            <a:extLst>
              <a:ext uri="{FF2B5EF4-FFF2-40B4-BE49-F238E27FC236}">
                <a16:creationId xmlns:a16="http://schemas.microsoft.com/office/drawing/2014/main" id="{419B94AC-AE29-D94D-9E72-F1F4987E91E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2982912"/>
            <a:chOff x="288" y="281"/>
            <a:chExt cx="5184" cy="1879"/>
          </a:xfrm>
        </p:grpSpPr>
        <p:sp>
          <p:nvSpPr>
            <p:cNvPr id="7172" name="Rectangle 2">
              <a:extLst>
                <a:ext uri="{FF2B5EF4-FFF2-40B4-BE49-F238E27FC236}">
                  <a16:creationId xmlns:a16="http://schemas.microsoft.com/office/drawing/2014/main" id="{2AA4C706-3D44-DB40-80CA-63E1167DA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Outline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173" name="Text Box 3">
              <a:extLst>
                <a:ext uri="{FF2B5EF4-FFF2-40B4-BE49-F238E27FC236}">
                  <a16:creationId xmlns:a16="http://schemas.microsoft.com/office/drawing/2014/main" id="{35EF161F-E774-6048-AAFD-844BCFE0F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47" cy="1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Reproductive organs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Oogenesis and follicular development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Fertilization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Supporting reproductive structures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Hormonal control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Reproductive cycle</a:t>
              </a:r>
              <a:endParaRPr lang="en-US" altLang="en-US" sz="1800" dirty="0"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6577EA2D-C22D-7C43-9043-037F1B36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224BF0-A8ED-ED48-8C56-E0507B3F29A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6316A981-8067-EF4C-A4A8-213710212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8842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Reproductive Organs 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>
            <a:extLst>
              <a:ext uri="{FF2B5EF4-FFF2-40B4-BE49-F238E27FC236}">
                <a16:creationId xmlns:a16="http://schemas.microsoft.com/office/drawing/2014/main" id="{C62D68F9-5F46-EA42-B6B4-E144EF91A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64E918-2ED5-9A4D-B245-B96FF98C80B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grpSp>
        <p:nvGrpSpPr>
          <p:cNvPr id="11287" name="Group 23">
            <a:extLst>
              <a:ext uri="{FF2B5EF4-FFF2-40B4-BE49-F238E27FC236}">
                <a16:creationId xmlns:a16="http://schemas.microsoft.com/office/drawing/2014/main" id="{1EEAF8CE-704D-E74D-80B0-43FE8F780E1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1268" name="Rectangle 2">
              <a:extLst>
                <a:ext uri="{FF2B5EF4-FFF2-40B4-BE49-F238E27FC236}">
                  <a16:creationId xmlns:a16="http://schemas.microsoft.com/office/drawing/2014/main" id="{47B663DB-C4FE-CF46-BE87-7F5BC9D53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Female Reproductive Organs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1286" name="Group 22">
              <a:extLst>
                <a:ext uri="{FF2B5EF4-FFF2-40B4-BE49-F238E27FC236}">
                  <a16:creationId xmlns:a16="http://schemas.microsoft.com/office/drawing/2014/main" id="{A9062E71-41E5-B148-AC71-7CEDDA8BF0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99" cy="2057"/>
              <a:chOff x="515" y="970"/>
              <a:chExt cx="4699" cy="2057"/>
            </a:xfrm>
          </p:grpSpPr>
          <p:sp>
            <p:nvSpPr>
              <p:cNvPr id="11284" name="Text Box 6">
                <a:extLst>
                  <a:ext uri="{FF2B5EF4-FFF2-40B4-BE49-F238E27FC236}">
                    <a16:creationId xmlns:a16="http://schemas.microsoft.com/office/drawing/2014/main" id="{5A847BC8-EECF-954F-89D6-996C3D5805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99" cy="1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organs and tissues of the female reproductive system include the: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3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Ovaries, the female gonads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3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Fallopian or uterine tubes, also known as oviducts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3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Uterus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3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Vagina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12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External structures known as the vulva or pudendum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mammary glands are considered part of the reproductive system and the integumentary system.</a:t>
                </a:r>
              </a:p>
            </p:txBody>
          </p:sp>
          <p:sp>
            <p:nvSpPr>
              <p:cNvPr id="11285" name="Text Box 10">
                <a:extLst>
                  <a:ext uri="{FF2B5EF4-FFF2-40B4-BE49-F238E27FC236}">
                    <a16:creationId xmlns:a16="http://schemas.microsoft.com/office/drawing/2014/main" id="{B478A35E-779F-684A-83AE-B249C9D0E3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0" y="2662"/>
                <a:ext cx="2080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Integumentary = the skin and its supporting structures. </a:t>
                </a:r>
              </a:p>
            </p:txBody>
          </p:sp>
        </p:grpSp>
        <p:grpSp>
          <p:nvGrpSpPr>
            <p:cNvPr id="11270" name="Group 63">
              <a:extLst>
                <a:ext uri="{FF2B5EF4-FFF2-40B4-BE49-F238E27FC236}">
                  <a16:creationId xmlns:a16="http://schemas.microsoft.com/office/drawing/2014/main" id="{97C03FC3-DCF9-ED41-A767-4768779168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1271" name="Group 62">
                <a:extLst>
                  <a:ext uri="{FF2B5EF4-FFF2-40B4-BE49-F238E27FC236}">
                    <a16:creationId xmlns:a16="http://schemas.microsoft.com/office/drawing/2014/main" id="{88D158C5-DBDF-204A-8642-3EE5CEF128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1282" name="Rectangle 46">
                  <a:extLst>
                    <a:ext uri="{FF2B5EF4-FFF2-40B4-BE49-F238E27FC236}">
                      <a16:creationId xmlns:a16="http://schemas.microsoft.com/office/drawing/2014/main" id="{9B5F4E4A-4B4E-414D-BD65-A73FFBD53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283" name="Text Box 47">
                  <a:extLst>
                    <a:ext uri="{FF2B5EF4-FFF2-40B4-BE49-F238E27FC236}">
                      <a16:creationId xmlns:a16="http://schemas.microsoft.com/office/drawing/2014/main" id="{82D70A98-8D63-A84A-A085-A716E7AAA0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28.11</a:t>
                  </a:r>
                </a:p>
              </p:txBody>
            </p:sp>
          </p:grpSp>
          <p:grpSp>
            <p:nvGrpSpPr>
              <p:cNvPr id="11272" name="Group 61">
                <a:extLst>
                  <a:ext uri="{FF2B5EF4-FFF2-40B4-BE49-F238E27FC236}">
                    <a16:creationId xmlns:a16="http://schemas.microsoft.com/office/drawing/2014/main" id="{630C05F0-841C-3444-8063-2D375C665F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1273" name="Group 51">
                  <a:extLst>
                    <a:ext uri="{FF2B5EF4-FFF2-40B4-BE49-F238E27FC236}">
                      <a16:creationId xmlns:a16="http://schemas.microsoft.com/office/drawing/2014/main" id="{46BE732C-A602-1045-BD0B-F805F45A60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1280" name="Rectangle 39">
                    <a:extLst>
                      <a:ext uri="{FF2B5EF4-FFF2-40B4-BE49-F238E27FC236}">
                        <a16:creationId xmlns:a16="http://schemas.microsoft.com/office/drawing/2014/main" id="{9AB0B4D5-7032-3E4F-BB49-D14DDE79D3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1281" name="Text Box 42">
                    <a:extLst>
                      <a:ext uri="{FF2B5EF4-FFF2-40B4-BE49-F238E27FC236}">
                        <a16:creationId xmlns:a16="http://schemas.microsoft.com/office/drawing/2014/main" id="{CC0A9CF0-679A-914F-9DE1-228EC963EA0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1054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1274" name="Group 55">
                  <a:extLst>
                    <a:ext uri="{FF2B5EF4-FFF2-40B4-BE49-F238E27FC236}">
                      <a16:creationId xmlns:a16="http://schemas.microsoft.com/office/drawing/2014/main" id="{9C5F6453-C19F-154E-9645-8E8E920500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1278" name="Rectangle 56">
                    <a:extLst>
                      <a:ext uri="{FF2B5EF4-FFF2-40B4-BE49-F238E27FC236}">
                        <a16:creationId xmlns:a16="http://schemas.microsoft.com/office/drawing/2014/main" id="{CB6C9AC4-2DBD-2440-99B6-20B9520C6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1279" name="Text Box 57">
                    <a:extLst>
                      <a:ext uri="{FF2B5EF4-FFF2-40B4-BE49-F238E27FC236}">
                        <a16:creationId xmlns:a16="http://schemas.microsoft.com/office/drawing/2014/main" id="{2BD784F2-2B07-7741-9F88-C4CCED91040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1275" name="Group 58">
                  <a:extLst>
                    <a:ext uri="{FF2B5EF4-FFF2-40B4-BE49-F238E27FC236}">
                      <a16:creationId xmlns:a16="http://schemas.microsoft.com/office/drawing/2014/main" id="{1667E544-4DED-514A-A8FC-D3FC82C5FD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1276" name="Rectangle 59">
                    <a:extLst>
                      <a:ext uri="{FF2B5EF4-FFF2-40B4-BE49-F238E27FC236}">
                        <a16:creationId xmlns:a16="http://schemas.microsoft.com/office/drawing/2014/main" id="{564F53E4-70F3-F941-B279-AB637C690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1277" name="Text Box 60">
                    <a:extLst>
                      <a:ext uri="{FF2B5EF4-FFF2-40B4-BE49-F238E27FC236}">
                        <a16:creationId xmlns:a16="http://schemas.microsoft.com/office/drawing/2014/main" id="{ECE63C39-CC06-BA41-A5B2-2F6A0655C1C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2E8A8F8A-3FDB-6F4E-BBE4-05AB42E59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A014F9-D78D-6847-BBF8-D744DD2E734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pSp>
        <p:nvGrpSpPr>
          <p:cNvPr id="13315" name="Group 35">
            <a:extLst>
              <a:ext uri="{FF2B5EF4-FFF2-40B4-BE49-F238E27FC236}">
                <a16:creationId xmlns:a16="http://schemas.microsoft.com/office/drawing/2014/main" id="{63B46BBF-12DB-604C-A1FE-D9F9203FE14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4202113"/>
            <a:chOff x="288" y="282"/>
            <a:chExt cx="5184" cy="2647"/>
          </a:xfrm>
        </p:grpSpPr>
        <p:sp>
          <p:nvSpPr>
            <p:cNvPr id="13316" name="Rectangle 2">
              <a:extLst>
                <a:ext uri="{FF2B5EF4-FFF2-40B4-BE49-F238E27FC236}">
                  <a16:creationId xmlns:a16="http://schemas.microsoft.com/office/drawing/2014/main" id="{9913541F-9570-5949-9AF2-92CBD43A1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Female Reproductive Organs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3317" name="Group 32">
              <a:extLst>
                <a:ext uri="{FF2B5EF4-FFF2-40B4-BE49-F238E27FC236}">
                  <a16:creationId xmlns:a16="http://schemas.microsoft.com/office/drawing/2014/main" id="{B0B5725A-7782-5345-8871-A6D3CC17F5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8" y="967"/>
              <a:ext cx="3824" cy="1962"/>
              <a:chOff x="968" y="1215"/>
              <a:chExt cx="3824" cy="1962"/>
            </a:xfrm>
          </p:grpSpPr>
          <p:pic>
            <p:nvPicPr>
              <p:cNvPr id="13318" name="Picture 12" descr="female_repro">
                <a:extLst>
                  <a:ext uri="{FF2B5EF4-FFF2-40B4-BE49-F238E27FC236}">
                    <a16:creationId xmlns:a16="http://schemas.microsoft.com/office/drawing/2014/main" id="{484541D4-136F-DE49-A2D1-1435CEB57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8" y="1321"/>
                <a:ext cx="3220" cy="1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19" name="Text Box 13">
                <a:extLst>
                  <a:ext uri="{FF2B5EF4-FFF2-40B4-BE49-F238E27FC236}">
                    <a16:creationId xmlns:a16="http://schemas.microsoft.com/office/drawing/2014/main" id="{CD4ED15B-0E34-014A-A5F9-C49E3D6A82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5" y="3012"/>
                <a:ext cx="1161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https://www.sydneyivf.com</a:t>
                </a:r>
                <a:endParaRPr lang="en-US" altLang="en-US" sz="1800" dirty="0"/>
              </a:p>
            </p:txBody>
          </p:sp>
          <p:sp>
            <p:nvSpPr>
              <p:cNvPr id="13320" name="Rectangle 14">
                <a:extLst>
                  <a:ext uri="{FF2B5EF4-FFF2-40B4-BE49-F238E27FC236}">
                    <a16:creationId xmlns:a16="http://schemas.microsoft.com/office/drawing/2014/main" id="{B9413136-81C2-7E40-8647-4481D3E611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" y="1272"/>
                <a:ext cx="1152" cy="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1" name="Text Box 15">
                <a:extLst>
                  <a:ext uri="{FF2B5EF4-FFF2-40B4-BE49-F238E27FC236}">
                    <a16:creationId xmlns:a16="http://schemas.microsoft.com/office/drawing/2014/main" id="{B94BF113-5195-014E-AF3D-DF6DD4A578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32" y="1261"/>
                <a:ext cx="10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Fallopian tube</a:t>
                </a:r>
              </a:p>
            </p:txBody>
          </p:sp>
          <p:sp>
            <p:nvSpPr>
              <p:cNvPr id="13322" name="Rectangle 18">
                <a:extLst>
                  <a:ext uri="{FF2B5EF4-FFF2-40B4-BE49-F238E27FC236}">
                    <a16:creationId xmlns:a16="http://schemas.microsoft.com/office/drawing/2014/main" id="{24C33C1B-3798-D54C-8807-F0A87FEA5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2" y="1272"/>
                <a:ext cx="776" cy="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3" name="Rectangle 16">
                <a:extLst>
                  <a:ext uri="{FF2B5EF4-FFF2-40B4-BE49-F238E27FC236}">
                    <a16:creationId xmlns:a16="http://schemas.microsoft.com/office/drawing/2014/main" id="{89E18F39-EE33-4B44-907B-8B9A47A85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2" y="1215"/>
                <a:ext cx="512" cy="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Uterus</a:t>
                </a:r>
              </a:p>
            </p:txBody>
          </p:sp>
          <p:sp>
            <p:nvSpPr>
              <p:cNvPr id="13324" name="Rectangle 22">
                <a:extLst>
                  <a:ext uri="{FF2B5EF4-FFF2-40B4-BE49-F238E27FC236}">
                    <a16:creationId xmlns:a16="http://schemas.microsoft.com/office/drawing/2014/main" id="{4E44DFF3-1B64-BA40-9ACD-A8E2AF6AB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6" y="1960"/>
                <a:ext cx="1016" cy="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5" name="Rectangle 19">
                <a:extLst>
                  <a:ext uri="{FF2B5EF4-FFF2-40B4-BE49-F238E27FC236}">
                    <a16:creationId xmlns:a16="http://schemas.microsoft.com/office/drawing/2014/main" id="{4790CBCB-E7C3-6949-A33E-577409135D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6" y="1943"/>
                <a:ext cx="760" cy="2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Endometrium</a:t>
                </a:r>
              </a:p>
            </p:txBody>
          </p:sp>
          <p:sp>
            <p:nvSpPr>
              <p:cNvPr id="13326" name="Rectangle 25">
                <a:extLst>
                  <a:ext uri="{FF2B5EF4-FFF2-40B4-BE49-F238E27FC236}">
                    <a16:creationId xmlns:a16="http://schemas.microsoft.com/office/drawing/2014/main" id="{83F9AA52-9B1C-6A41-8F58-72C1F687D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6" y="2832"/>
                <a:ext cx="536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7" name="Rectangle 23">
                <a:extLst>
                  <a:ext uri="{FF2B5EF4-FFF2-40B4-BE49-F238E27FC236}">
                    <a16:creationId xmlns:a16="http://schemas.microsoft.com/office/drawing/2014/main" id="{17C507C8-970D-444F-8F8F-4EE9345A59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6" y="2824"/>
                <a:ext cx="472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Vagina</a:t>
                </a:r>
              </a:p>
            </p:txBody>
          </p:sp>
          <p:sp>
            <p:nvSpPr>
              <p:cNvPr id="13328" name="Rectangle 27">
                <a:extLst>
                  <a:ext uri="{FF2B5EF4-FFF2-40B4-BE49-F238E27FC236}">
                    <a16:creationId xmlns:a16="http://schemas.microsoft.com/office/drawing/2014/main" id="{E77067F3-31DD-0243-8295-961D0E1AD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824"/>
                <a:ext cx="416" cy="2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29" name="Text Box 26">
                <a:extLst>
                  <a:ext uri="{FF2B5EF4-FFF2-40B4-BE49-F238E27FC236}">
                    <a16:creationId xmlns:a16="http://schemas.microsoft.com/office/drawing/2014/main" id="{D0AF5CD1-2295-2641-8B62-162F9077F8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6" y="2803"/>
                <a:ext cx="52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Cervix</a:t>
                </a:r>
              </a:p>
            </p:txBody>
          </p:sp>
          <p:sp>
            <p:nvSpPr>
              <p:cNvPr id="13330" name="Rectangle 29">
                <a:extLst>
                  <a:ext uri="{FF2B5EF4-FFF2-40B4-BE49-F238E27FC236}">
                    <a16:creationId xmlns:a16="http://schemas.microsoft.com/office/drawing/2014/main" id="{948F4F30-E72F-8049-9210-4A279B496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8" y="2280"/>
                <a:ext cx="408" cy="2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331" name="Text Box 28">
                <a:extLst>
                  <a:ext uri="{FF2B5EF4-FFF2-40B4-BE49-F238E27FC236}">
                    <a16:creationId xmlns:a16="http://schemas.microsoft.com/office/drawing/2014/main" id="{F5CC564A-40EE-3E45-85FD-5B477CFB5F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2" y="2283"/>
                <a:ext cx="5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Ovary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56B0AD55-7D77-304E-94DA-6DD2F5A6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BCD4FD-9E94-9843-BCDB-D66F122CAA3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15363" name="Group 47">
            <a:extLst>
              <a:ext uri="{FF2B5EF4-FFF2-40B4-BE49-F238E27FC236}">
                <a16:creationId xmlns:a16="http://schemas.microsoft.com/office/drawing/2014/main" id="{D616F24E-439C-F142-8AD6-32F8CD1EFBD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5364" name="Rectangle 2">
              <a:extLst>
                <a:ext uri="{FF2B5EF4-FFF2-40B4-BE49-F238E27FC236}">
                  <a16:creationId xmlns:a16="http://schemas.microsoft.com/office/drawing/2014/main" id="{7E760729-6A01-DA47-892F-76935CA13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Ovaries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5365" name="Group 25">
              <a:extLst>
                <a:ext uri="{FF2B5EF4-FFF2-40B4-BE49-F238E27FC236}">
                  <a16:creationId xmlns:a16="http://schemas.microsoft.com/office/drawing/2014/main" id="{AEFE89F1-CA59-EB44-A27C-F587CA25C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97" cy="2155"/>
              <a:chOff x="515" y="970"/>
              <a:chExt cx="4797" cy="2155"/>
            </a:xfrm>
          </p:grpSpPr>
          <p:sp>
            <p:nvSpPr>
              <p:cNvPr id="15376" name="Text Box 6">
                <a:extLst>
                  <a:ext uri="{FF2B5EF4-FFF2-40B4-BE49-F238E27FC236}">
                    <a16:creationId xmlns:a16="http://schemas.microsoft.com/office/drawing/2014/main" id="{F95F2E98-8437-E74F-AC88-F0641C87E5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97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Each of the two ovaries is about the shape and size of an unshelled almond.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ovaries are homologous to the testes since they have the same origin in embryonic tissues.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ovaries produce gametes—secondary oocytes that develop into mature ova after fertilization.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They also produce four hormones—progesterone, estrogens, inhibin, and relaxin. </a:t>
                </a:r>
              </a:p>
            </p:txBody>
          </p:sp>
          <p:sp>
            <p:nvSpPr>
              <p:cNvPr id="15377" name="Text Box 9">
                <a:extLst>
                  <a:ext uri="{FF2B5EF4-FFF2-40B4-BE49-F238E27FC236}">
                    <a16:creationId xmlns:a16="http://schemas.microsoft.com/office/drawing/2014/main" id="{5D06E729-E58F-D549-A3D9-E088F4BB48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8" y="2404"/>
                <a:ext cx="2870" cy="7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800000"/>
                    </a:solidFill>
                  </a:rPr>
                  <a:t>H</a:t>
                </a:r>
                <a:r>
                  <a:rPr lang="en-US" altLang="en-US" sz="1800" dirty="0">
                    <a:solidFill>
                      <a:srgbClr val="941100"/>
                    </a:solidFill>
                  </a:rPr>
                  <a:t>omologous = differentiated from the same embryonic tissue.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Gamete = a reproductive cell having a haploid number (n) of chromosomes.</a:t>
                </a:r>
              </a:p>
            </p:txBody>
          </p:sp>
        </p:grpSp>
        <p:grpSp>
          <p:nvGrpSpPr>
            <p:cNvPr id="15366" name="Group 46">
              <a:extLst>
                <a:ext uri="{FF2B5EF4-FFF2-40B4-BE49-F238E27FC236}">
                  <a16:creationId xmlns:a16="http://schemas.microsoft.com/office/drawing/2014/main" id="{21CA971E-A751-1942-B0EE-E03208C53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5367" name="Group 39">
                <a:extLst>
                  <a:ext uri="{FF2B5EF4-FFF2-40B4-BE49-F238E27FC236}">
                    <a16:creationId xmlns:a16="http://schemas.microsoft.com/office/drawing/2014/main" id="{3BE4172F-8E0F-4B48-AF34-D0723E0854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5374" name="Rectangle 29">
                  <a:extLst>
                    <a:ext uri="{FF2B5EF4-FFF2-40B4-BE49-F238E27FC236}">
                      <a16:creationId xmlns:a16="http://schemas.microsoft.com/office/drawing/2014/main" id="{374DBF29-D48A-C542-B55B-6530EF38A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375" name="Text Box 32">
                  <a:extLst>
                    <a:ext uri="{FF2B5EF4-FFF2-40B4-BE49-F238E27FC236}">
                      <a16:creationId xmlns:a16="http://schemas.microsoft.com/office/drawing/2014/main" id="{A91B80F1-BBCD-794E-B87C-CDAAEEB7D8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1054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5368" name="Group 40">
                <a:extLst>
                  <a:ext uri="{FF2B5EF4-FFF2-40B4-BE49-F238E27FC236}">
                    <a16:creationId xmlns:a16="http://schemas.microsoft.com/office/drawing/2014/main" id="{A59D00EA-9523-CD48-B32D-EA036CF26E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5372" name="Rectangle 41">
                  <a:extLst>
                    <a:ext uri="{FF2B5EF4-FFF2-40B4-BE49-F238E27FC236}">
                      <a16:creationId xmlns:a16="http://schemas.microsoft.com/office/drawing/2014/main" id="{C7ABDA1E-A750-1A45-8ED7-0B3836D00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373" name="Text Box 42">
                  <a:extLst>
                    <a:ext uri="{FF2B5EF4-FFF2-40B4-BE49-F238E27FC236}">
                      <a16:creationId xmlns:a16="http://schemas.microsoft.com/office/drawing/2014/main" id="{22C3CDE6-59C7-D041-BF71-FEE5D5E9001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1143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5369" name="Group 43">
                <a:extLst>
                  <a:ext uri="{FF2B5EF4-FFF2-40B4-BE49-F238E27FC236}">
                    <a16:creationId xmlns:a16="http://schemas.microsoft.com/office/drawing/2014/main" id="{DB555047-D435-9E46-AFE2-440BDB32C7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5370" name="Rectangle 44">
                  <a:extLst>
                    <a:ext uri="{FF2B5EF4-FFF2-40B4-BE49-F238E27FC236}">
                      <a16:creationId xmlns:a16="http://schemas.microsoft.com/office/drawing/2014/main" id="{66D05BF2-70F8-7942-AD98-33F5F57F09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371" name="Text Box 45">
                  <a:extLst>
                    <a:ext uri="{FF2B5EF4-FFF2-40B4-BE49-F238E27FC236}">
                      <a16:creationId xmlns:a16="http://schemas.microsoft.com/office/drawing/2014/main" id="{0CD5F0AF-E2DA-754E-BD04-4175BB4116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1097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1292692D-6748-4B4E-A03B-BC8D72AB5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D3CCD3-C001-354B-89B3-33A89180634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grpSp>
        <p:nvGrpSpPr>
          <p:cNvPr id="17411" name="Group 67">
            <a:extLst>
              <a:ext uri="{FF2B5EF4-FFF2-40B4-BE49-F238E27FC236}">
                <a16:creationId xmlns:a16="http://schemas.microsoft.com/office/drawing/2014/main" id="{8A095CB0-CA71-B740-83D3-2B17AA4F61C2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718175"/>
            <a:chOff x="289" y="282"/>
            <a:chExt cx="5184" cy="3602"/>
          </a:xfrm>
        </p:grpSpPr>
        <p:sp>
          <p:nvSpPr>
            <p:cNvPr id="17412" name="Rectangle 2">
              <a:extLst>
                <a:ext uri="{FF2B5EF4-FFF2-40B4-BE49-F238E27FC236}">
                  <a16:creationId xmlns:a16="http://schemas.microsoft.com/office/drawing/2014/main" id="{90B9D3C2-D985-EE47-8508-BB16AFE2F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Ovaries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7413" name="Group 57">
              <a:extLst>
                <a:ext uri="{FF2B5EF4-FFF2-40B4-BE49-F238E27FC236}">
                  <a16:creationId xmlns:a16="http://schemas.microsoft.com/office/drawing/2014/main" id="{65DCEC6D-60B2-A449-BEA1-60F169D50C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61" cy="1517"/>
              <a:chOff x="515" y="970"/>
              <a:chExt cx="4661" cy="1517"/>
            </a:xfrm>
          </p:grpSpPr>
          <p:sp>
            <p:nvSpPr>
              <p:cNvPr id="17428" name="Text Box 6">
                <a:extLst>
                  <a:ext uri="{FF2B5EF4-FFF2-40B4-BE49-F238E27FC236}">
                    <a16:creationId xmlns:a16="http://schemas.microsoft.com/office/drawing/2014/main" id="{4C75230A-3496-C440-A64C-6DD68F624C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61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>
                    <a:solidFill>
                      <a:srgbClr val="000000"/>
                    </a:solidFill>
                  </a:rPr>
                  <a:t>The ovarian follicles in the ovarian cortex contain oocytes (eggs) in different stages of development.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cells of the follicle nourish the oocyte and secrete estrogens as the follicle continues to mature.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mature follicle is a large, fluid-filled structure that ruptures and expels its oocyte (known as a secondary oocyte) during ovulation.</a:t>
                </a:r>
              </a:p>
            </p:txBody>
          </p:sp>
          <p:sp>
            <p:nvSpPr>
              <p:cNvPr id="17429" name="Text Box 12">
                <a:extLst>
                  <a:ext uri="{FF2B5EF4-FFF2-40B4-BE49-F238E27FC236}">
                    <a16:creationId xmlns:a16="http://schemas.microsoft.com/office/drawing/2014/main" id="{62240680-F3B3-3D46-B1ED-D8212A9F8D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15" y="2122"/>
                <a:ext cx="273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Oocyte = the immature female reproductive cell prior to fertilization.</a:t>
                </a:r>
              </a:p>
            </p:txBody>
          </p:sp>
        </p:grpSp>
        <p:grpSp>
          <p:nvGrpSpPr>
            <p:cNvPr id="17414" name="Group 66">
              <a:extLst>
                <a:ext uri="{FF2B5EF4-FFF2-40B4-BE49-F238E27FC236}">
                  <a16:creationId xmlns:a16="http://schemas.microsoft.com/office/drawing/2014/main" id="{D5861932-9933-D14C-847E-43F0F79A88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7415" name="Group 53">
                <a:extLst>
                  <a:ext uri="{FF2B5EF4-FFF2-40B4-BE49-F238E27FC236}">
                    <a16:creationId xmlns:a16="http://schemas.microsoft.com/office/drawing/2014/main" id="{7EA3F2FB-5500-2C42-B312-EAD0941FE9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7426" name="Rectangle 54">
                  <a:extLst>
                    <a:ext uri="{FF2B5EF4-FFF2-40B4-BE49-F238E27FC236}">
                      <a16:creationId xmlns:a16="http://schemas.microsoft.com/office/drawing/2014/main" id="{8273C460-7EA1-C74E-9515-19B123E2EB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427" name="Text Box 55">
                  <a:extLst>
                    <a:ext uri="{FF2B5EF4-FFF2-40B4-BE49-F238E27FC236}">
                      <a16:creationId xmlns:a16="http://schemas.microsoft.com/office/drawing/2014/main" id="{10967ADA-0859-8141-A655-E85E594B21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28.13</a:t>
                  </a:r>
                </a:p>
              </p:txBody>
            </p:sp>
          </p:grpSp>
          <p:grpSp>
            <p:nvGrpSpPr>
              <p:cNvPr id="17416" name="Group 65">
                <a:extLst>
                  <a:ext uri="{FF2B5EF4-FFF2-40B4-BE49-F238E27FC236}">
                    <a16:creationId xmlns:a16="http://schemas.microsoft.com/office/drawing/2014/main" id="{3EB903D9-2105-3E43-963C-B984718553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7417" name="Group 58">
                  <a:extLst>
                    <a:ext uri="{FF2B5EF4-FFF2-40B4-BE49-F238E27FC236}">
                      <a16:creationId xmlns:a16="http://schemas.microsoft.com/office/drawing/2014/main" id="{0ACC3314-10B9-1F40-AB22-C9FC73A845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7424" name="Rectangle 47">
                    <a:extLst>
                      <a:ext uri="{FF2B5EF4-FFF2-40B4-BE49-F238E27FC236}">
                        <a16:creationId xmlns:a16="http://schemas.microsoft.com/office/drawing/2014/main" id="{C23660AF-13BD-E64D-9D7B-19E4B4458E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425" name="Text Box 50">
                    <a:extLst>
                      <a:ext uri="{FF2B5EF4-FFF2-40B4-BE49-F238E27FC236}">
                        <a16:creationId xmlns:a16="http://schemas.microsoft.com/office/drawing/2014/main" id="{B2867D42-ECEE-8E44-8EE4-EFF963FAF53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418" name="Group 59">
                  <a:extLst>
                    <a:ext uri="{FF2B5EF4-FFF2-40B4-BE49-F238E27FC236}">
                      <a16:creationId xmlns:a16="http://schemas.microsoft.com/office/drawing/2014/main" id="{D6922DA2-323A-AA41-AE2A-593D0EA7F7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7422" name="Rectangle 60">
                    <a:extLst>
                      <a:ext uri="{FF2B5EF4-FFF2-40B4-BE49-F238E27FC236}">
                        <a16:creationId xmlns:a16="http://schemas.microsoft.com/office/drawing/2014/main" id="{95E4A852-407A-4D4F-8009-B604DD635E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423" name="Text Box 61">
                    <a:extLst>
                      <a:ext uri="{FF2B5EF4-FFF2-40B4-BE49-F238E27FC236}">
                        <a16:creationId xmlns:a16="http://schemas.microsoft.com/office/drawing/2014/main" id="{CFFAAFA0-6EBF-9B44-9010-10BB758A8DD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419" name="Group 62">
                  <a:extLst>
                    <a:ext uri="{FF2B5EF4-FFF2-40B4-BE49-F238E27FC236}">
                      <a16:creationId xmlns:a16="http://schemas.microsoft.com/office/drawing/2014/main" id="{042D3CD1-B09F-7541-981A-A93C00AD87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7420" name="Rectangle 63">
                    <a:extLst>
                      <a:ext uri="{FF2B5EF4-FFF2-40B4-BE49-F238E27FC236}">
                        <a16:creationId xmlns:a16="http://schemas.microsoft.com/office/drawing/2014/main" id="{3D3546E4-DDA5-534C-8239-E393EB623E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421" name="Text Box 64">
                    <a:extLst>
                      <a:ext uri="{FF2B5EF4-FFF2-40B4-BE49-F238E27FC236}">
                        <a16:creationId xmlns:a16="http://schemas.microsoft.com/office/drawing/2014/main" id="{4136234B-4753-4841-8B23-7252DC6F94E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8514218B-D105-3843-8EA9-0DFFC0EC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270226-1622-0B41-A7CA-9AB5CA1328A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grpSp>
        <p:nvGrpSpPr>
          <p:cNvPr id="19459" name="Group 44">
            <a:extLst>
              <a:ext uri="{FF2B5EF4-FFF2-40B4-BE49-F238E27FC236}">
                <a16:creationId xmlns:a16="http://schemas.microsoft.com/office/drawing/2014/main" id="{19168C40-B5AF-AB43-9CCA-88DD950C52D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9460" name="Rectangle 2">
              <a:extLst>
                <a:ext uri="{FF2B5EF4-FFF2-40B4-BE49-F238E27FC236}">
                  <a16:creationId xmlns:a16="http://schemas.microsoft.com/office/drawing/2014/main" id="{B4EBA3FA-8078-5B47-97FA-9D243284F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Ovaries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9461" name="Text Box 6">
              <a:extLst>
                <a:ext uri="{FF2B5EF4-FFF2-40B4-BE49-F238E27FC236}">
                  <a16:creationId xmlns:a16="http://schemas.microsoft.com/office/drawing/2014/main" id="{BFDDBBDE-0713-FB47-A651-008B591BED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30" cy="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remnants of the mature follicle after ovulation become the corpus luteum.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corpus luteum also produces hormones—progesterone, estrogens, inhibin, and relaxin.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Eventually it degenerates into scar tissue known as the corpus albicans (white body).</a:t>
              </a:r>
            </a:p>
          </p:txBody>
        </p:sp>
        <p:grpSp>
          <p:nvGrpSpPr>
            <p:cNvPr id="19462" name="Group 43">
              <a:extLst>
                <a:ext uri="{FF2B5EF4-FFF2-40B4-BE49-F238E27FC236}">
                  <a16:creationId xmlns:a16="http://schemas.microsoft.com/office/drawing/2014/main" id="{D64BF436-F250-2942-AC83-90D9B452E6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9463" name="Group 31">
                <a:extLst>
                  <a:ext uri="{FF2B5EF4-FFF2-40B4-BE49-F238E27FC236}">
                    <a16:creationId xmlns:a16="http://schemas.microsoft.com/office/drawing/2014/main" id="{6DBB9016-392C-454D-98DD-56C214E89A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9474" name="Rectangle 32">
                  <a:extLst>
                    <a:ext uri="{FF2B5EF4-FFF2-40B4-BE49-F238E27FC236}">
                      <a16:creationId xmlns:a16="http://schemas.microsoft.com/office/drawing/2014/main" id="{FB84F626-0710-F546-993C-E4A2B2E1E6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9475" name="Text Box 33">
                  <a:extLst>
                    <a:ext uri="{FF2B5EF4-FFF2-40B4-BE49-F238E27FC236}">
                      <a16:creationId xmlns:a16="http://schemas.microsoft.com/office/drawing/2014/main" id="{D0840B8A-6221-0D4D-8CFD-71573CFAE9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28.13</a:t>
                  </a:r>
                </a:p>
              </p:txBody>
            </p:sp>
          </p:grpSp>
          <p:grpSp>
            <p:nvGrpSpPr>
              <p:cNvPr id="19464" name="Group 42">
                <a:extLst>
                  <a:ext uri="{FF2B5EF4-FFF2-40B4-BE49-F238E27FC236}">
                    <a16:creationId xmlns:a16="http://schemas.microsoft.com/office/drawing/2014/main" id="{2CA6F8AB-F3D3-344A-B002-A60C76C433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9465" name="Group 35">
                  <a:extLst>
                    <a:ext uri="{FF2B5EF4-FFF2-40B4-BE49-F238E27FC236}">
                      <a16:creationId xmlns:a16="http://schemas.microsoft.com/office/drawing/2014/main" id="{C7E62DBE-F3D1-0740-96DA-58E20AB330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9472" name="Rectangle 25">
                    <a:extLst>
                      <a:ext uri="{FF2B5EF4-FFF2-40B4-BE49-F238E27FC236}">
                        <a16:creationId xmlns:a16="http://schemas.microsoft.com/office/drawing/2014/main" id="{1E2D492F-4D86-1647-BB9B-6B1BC5703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9473" name="Text Box 28">
                    <a:extLst>
                      <a:ext uri="{FF2B5EF4-FFF2-40B4-BE49-F238E27FC236}">
                        <a16:creationId xmlns:a16="http://schemas.microsoft.com/office/drawing/2014/main" id="{CE15C8B0-6F59-9A4D-AC68-ACA18AD4EB2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9466" name="Group 36">
                  <a:extLst>
                    <a:ext uri="{FF2B5EF4-FFF2-40B4-BE49-F238E27FC236}">
                      <a16:creationId xmlns:a16="http://schemas.microsoft.com/office/drawing/2014/main" id="{4669B7B4-681E-CA47-A5BA-A1B013712A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9470" name="Rectangle 37">
                    <a:extLst>
                      <a:ext uri="{FF2B5EF4-FFF2-40B4-BE49-F238E27FC236}">
                        <a16:creationId xmlns:a16="http://schemas.microsoft.com/office/drawing/2014/main" id="{2A875A5D-DE4E-9C45-97AC-B8773D1AD0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9471" name="Text Box 38">
                    <a:extLst>
                      <a:ext uri="{FF2B5EF4-FFF2-40B4-BE49-F238E27FC236}">
                        <a16:creationId xmlns:a16="http://schemas.microsoft.com/office/drawing/2014/main" id="{8C7F4CFC-3F6C-AF42-94EB-C3DE742373C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1144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9467" name="Group 39">
                  <a:extLst>
                    <a:ext uri="{FF2B5EF4-FFF2-40B4-BE49-F238E27FC236}">
                      <a16:creationId xmlns:a16="http://schemas.microsoft.com/office/drawing/2014/main" id="{CC23291C-1260-0B43-8447-474BBABBB9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9468" name="Rectangle 40">
                    <a:extLst>
                      <a:ext uri="{FF2B5EF4-FFF2-40B4-BE49-F238E27FC236}">
                        <a16:creationId xmlns:a16="http://schemas.microsoft.com/office/drawing/2014/main" id="{2208F0A8-F03D-A943-8E44-8847E05A8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9469" name="Text Box 41">
                    <a:extLst>
                      <a:ext uri="{FF2B5EF4-FFF2-40B4-BE49-F238E27FC236}">
                        <a16:creationId xmlns:a16="http://schemas.microsoft.com/office/drawing/2014/main" id="{F9472876-2E45-4D4A-BCF5-F83A62194A4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F93A4A71-DDDC-F444-B88D-30632A3E8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16C292-A842-3342-84A0-BB7CFDABEB9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AD03DED-957E-F04A-8D72-12508B0CE4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88265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Oogenesis and Follicular Development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86CC3C6D-872B-A547-829B-2F4D761C4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6FCAB0-D4B3-4F4D-AC16-1CD4111693F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grpSp>
        <p:nvGrpSpPr>
          <p:cNvPr id="23555" name="Group 62">
            <a:extLst>
              <a:ext uri="{FF2B5EF4-FFF2-40B4-BE49-F238E27FC236}">
                <a16:creationId xmlns:a16="http://schemas.microsoft.com/office/drawing/2014/main" id="{40FDDE89-1E3E-424C-BAD3-43E0A88921D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23556" name="Rectangle 2">
              <a:extLst>
                <a:ext uri="{FF2B5EF4-FFF2-40B4-BE49-F238E27FC236}">
                  <a16:creationId xmlns:a16="http://schemas.microsoft.com/office/drawing/2014/main" id="{6F03170C-6A50-DF46-989B-832ABF502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Oogenesis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3557" name="Group 39">
              <a:extLst>
                <a:ext uri="{FF2B5EF4-FFF2-40B4-BE49-F238E27FC236}">
                  <a16:creationId xmlns:a16="http://schemas.microsoft.com/office/drawing/2014/main" id="{81E62640-2B31-A546-99CC-E35E00468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45" cy="1843"/>
              <a:chOff x="515" y="970"/>
              <a:chExt cx="4645" cy="1843"/>
            </a:xfrm>
          </p:grpSpPr>
          <p:sp>
            <p:nvSpPr>
              <p:cNvPr id="23572" name="Text Box 6">
                <a:extLst>
                  <a:ext uri="{FF2B5EF4-FFF2-40B4-BE49-F238E27FC236}">
                    <a16:creationId xmlns:a16="http://schemas.microsoft.com/office/drawing/2014/main" id="{C0B2F86C-1CB1-BD4E-B66C-B1113048C9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45" cy="1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process of the formation of gametes in the ovaries is known as oogenesis.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In comparison to spermatogenesis (sperm production), which starts at puberty in males, oogenesis begins but does not end before birth in females.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Oogenesis, however, occurs in much the same manner as sperma-togenesis.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In females and males, the processes involve meiosis and a period of gamete maturation.</a:t>
                </a:r>
              </a:p>
            </p:txBody>
          </p:sp>
          <p:sp>
            <p:nvSpPr>
              <p:cNvPr id="23573" name="Text Box 38">
                <a:extLst>
                  <a:ext uri="{FF2B5EF4-FFF2-40B4-BE49-F238E27FC236}">
                    <a16:creationId xmlns:a16="http://schemas.microsoft.com/office/drawing/2014/main" id="{1D06D339-B63A-344D-8255-6133522488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6" y="2582"/>
                <a:ext cx="193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Gametes = eggs and sperm.</a:t>
                </a:r>
              </a:p>
            </p:txBody>
          </p:sp>
        </p:grpSp>
        <p:grpSp>
          <p:nvGrpSpPr>
            <p:cNvPr id="23558" name="Group 61">
              <a:extLst>
                <a:ext uri="{FF2B5EF4-FFF2-40B4-BE49-F238E27FC236}">
                  <a16:creationId xmlns:a16="http://schemas.microsoft.com/office/drawing/2014/main" id="{3281F480-3B01-F448-BD67-8E8D943C59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23559" name="Group 49">
                <a:extLst>
                  <a:ext uri="{FF2B5EF4-FFF2-40B4-BE49-F238E27FC236}">
                    <a16:creationId xmlns:a16="http://schemas.microsoft.com/office/drawing/2014/main" id="{CA662FBA-6E5C-F241-A6DD-8F550FF6AD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23570" name="Rectangle 50">
                  <a:extLst>
                    <a:ext uri="{FF2B5EF4-FFF2-40B4-BE49-F238E27FC236}">
                      <a16:creationId xmlns:a16="http://schemas.microsoft.com/office/drawing/2014/main" id="{DDFF3F78-65B9-1541-A47A-378B37358E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3571" name="Text Box 51">
                  <a:extLst>
                    <a:ext uri="{FF2B5EF4-FFF2-40B4-BE49-F238E27FC236}">
                      <a16:creationId xmlns:a16="http://schemas.microsoft.com/office/drawing/2014/main" id="{61F1395D-D3C6-EF4B-9143-464A4C4AED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28.15</a:t>
                  </a:r>
                </a:p>
              </p:txBody>
            </p:sp>
          </p:grpSp>
          <p:grpSp>
            <p:nvGrpSpPr>
              <p:cNvPr id="23560" name="Group 60">
                <a:extLst>
                  <a:ext uri="{FF2B5EF4-FFF2-40B4-BE49-F238E27FC236}">
                    <a16:creationId xmlns:a16="http://schemas.microsoft.com/office/drawing/2014/main" id="{19345BF0-2E26-7040-8880-7B88911625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23561" name="Group 53">
                  <a:extLst>
                    <a:ext uri="{FF2B5EF4-FFF2-40B4-BE49-F238E27FC236}">
                      <a16:creationId xmlns:a16="http://schemas.microsoft.com/office/drawing/2014/main" id="{5AB696F7-13A1-6A43-B35A-38394D569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23568" name="Rectangle 43">
                    <a:extLst>
                      <a:ext uri="{FF2B5EF4-FFF2-40B4-BE49-F238E27FC236}">
                        <a16:creationId xmlns:a16="http://schemas.microsoft.com/office/drawing/2014/main" id="{883056DA-46BB-3243-9A81-5CD3D876F8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3569" name="Text Box 46">
                    <a:extLst>
                      <a:ext uri="{FF2B5EF4-FFF2-40B4-BE49-F238E27FC236}">
                        <a16:creationId xmlns:a16="http://schemas.microsoft.com/office/drawing/2014/main" id="{992A16AD-6009-D440-9930-F4A0373412F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3562" name="Group 54">
                  <a:extLst>
                    <a:ext uri="{FF2B5EF4-FFF2-40B4-BE49-F238E27FC236}">
                      <a16:creationId xmlns:a16="http://schemas.microsoft.com/office/drawing/2014/main" id="{2DE9268D-D432-B34F-812E-97BCC6E8BD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23566" name="Rectangle 55">
                    <a:extLst>
                      <a:ext uri="{FF2B5EF4-FFF2-40B4-BE49-F238E27FC236}">
                        <a16:creationId xmlns:a16="http://schemas.microsoft.com/office/drawing/2014/main" id="{EB39681F-E720-0949-82DA-2F2109518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3567" name="Text Box 56">
                    <a:extLst>
                      <a:ext uri="{FF2B5EF4-FFF2-40B4-BE49-F238E27FC236}">
                        <a16:creationId xmlns:a16="http://schemas.microsoft.com/office/drawing/2014/main" id="{12E68DBF-6217-E448-9C25-23227597FBA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3563" name="Group 57">
                  <a:extLst>
                    <a:ext uri="{FF2B5EF4-FFF2-40B4-BE49-F238E27FC236}">
                      <a16:creationId xmlns:a16="http://schemas.microsoft.com/office/drawing/2014/main" id="{424F54EE-6517-E54F-B005-45F12630D8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23564" name="Rectangle 58">
                    <a:extLst>
                      <a:ext uri="{FF2B5EF4-FFF2-40B4-BE49-F238E27FC236}">
                        <a16:creationId xmlns:a16="http://schemas.microsoft.com/office/drawing/2014/main" id="{4DC9BB21-91AA-ED49-A63F-0CEDD5F32E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3565" name="Text Box 59">
                    <a:extLst>
                      <a:ext uri="{FF2B5EF4-FFF2-40B4-BE49-F238E27FC236}">
                        <a16:creationId xmlns:a16="http://schemas.microsoft.com/office/drawing/2014/main" id="{956B51F7-ECB9-7D4F-945F-82C6FC94219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23296688-454D-AD4B-89B0-FDE736EE7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BA39E2-5B06-AF41-905E-23B2780FF41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grpSp>
        <p:nvGrpSpPr>
          <p:cNvPr id="25603" name="Group 61">
            <a:extLst>
              <a:ext uri="{FF2B5EF4-FFF2-40B4-BE49-F238E27FC236}">
                <a16:creationId xmlns:a16="http://schemas.microsoft.com/office/drawing/2014/main" id="{9A8DE04B-FEE0-A147-B161-5AA774BFB15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25604" name="Rectangle 2">
              <a:extLst>
                <a:ext uri="{FF2B5EF4-FFF2-40B4-BE49-F238E27FC236}">
                  <a16:creationId xmlns:a16="http://schemas.microsoft.com/office/drawing/2014/main" id="{90779278-D773-944B-AEDB-4B4282FE6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Germ Cells and Oogonia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5605" name="Group 38">
              <a:extLst>
                <a:ext uri="{FF2B5EF4-FFF2-40B4-BE49-F238E27FC236}">
                  <a16:creationId xmlns:a16="http://schemas.microsoft.com/office/drawing/2014/main" id="{AD10CC89-F659-E241-893C-D677476CC8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558" cy="2365"/>
              <a:chOff x="515" y="970"/>
              <a:chExt cx="4558" cy="2365"/>
            </a:xfrm>
          </p:grpSpPr>
          <p:sp>
            <p:nvSpPr>
              <p:cNvPr id="25620" name="Text Box 6">
                <a:extLst>
                  <a:ext uri="{FF2B5EF4-FFF2-40B4-BE49-F238E27FC236}">
                    <a16:creationId xmlns:a16="http://schemas.microsoft.com/office/drawing/2014/main" id="{E6924A33-B589-604E-B6B7-2E62312F4B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558" cy="7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Primordial germ cells migrate from the yolk sac to the ovaries dur-ing early fetal development.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germ cells differentiate in the ovaries into what are known as oogonia.</a:t>
                </a:r>
              </a:p>
            </p:txBody>
          </p:sp>
          <p:sp>
            <p:nvSpPr>
              <p:cNvPr id="25621" name="Text Box 15">
                <a:extLst>
                  <a:ext uri="{FF2B5EF4-FFF2-40B4-BE49-F238E27FC236}">
                    <a16:creationId xmlns:a16="http://schemas.microsoft.com/office/drawing/2014/main" id="{4AB8E111-7145-D84C-BE0A-3D87EC8A7F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4" y="1694"/>
                <a:ext cx="2938" cy="16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Primordial = existing first; in this instance,</a:t>
                </a:r>
                <a:r>
                  <a:rPr lang="en-US" altLang="en-US" sz="1800" dirty="0">
                    <a:solidFill>
                      <a:srgbClr val="941100"/>
                    </a:solidFill>
                    <a:ea typeface="AppleGothic" pitchFamily="2" charset="-127"/>
                  </a:rPr>
                  <a:t> </a:t>
                </a:r>
                <a:r>
                  <a:rPr lang="en-US" altLang="en-US" sz="1800" dirty="0">
                    <a:solidFill>
                      <a:srgbClr val="941100"/>
                    </a:solidFill>
                  </a:rPr>
                  <a:t>egg cells in the ovaries.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Yolk sac = a membrane outside the embryo that is connected by a tube called the yolk stalk though the umbilical opening to the embryo's mid-gut.  The yolk sac serves as an early site for the formation of blood and, in time, is incorporated into the primitive gut of the embryo.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 (https://www.medterms.com)</a:t>
                </a:r>
                <a:endParaRPr lang="en-US" altLang="en-US" sz="1600" dirty="0">
                  <a:solidFill>
                    <a:srgbClr val="941100"/>
                  </a:solidFill>
                </a:endParaRPr>
              </a:p>
            </p:txBody>
          </p:sp>
        </p:grpSp>
        <p:grpSp>
          <p:nvGrpSpPr>
            <p:cNvPr id="25606" name="Group 60">
              <a:extLst>
                <a:ext uri="{FF2B5EF4-FFF2-40B4-BE49-F238E27FC236}">
                  <a16:creationId xmlns:a16="http://schemas.microsoft.com/office/drawing/2014/main" id="{0957D96C-8C89-E344-83FF-3399F82E9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25607" name="Group 48">
                <a:extLst>
                  <a:ext uri="{FF2B5EF4-FFF2-40B4-BE49-F238E27FC236}">
                    <a16:creationId xmlns:a16="http://schemas.microsoft.com/office/drawing/2014/main" id="{9E124599-B19C-2844-A6E1-432F4711CA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25618" name="Rectangle 49">
                  <a:extLst>
                    <a:ext uri="{FF2B5EF4-FFF2-40B4-BE49-F238E27FC236}">
                      <a16:creationId xmlns:a16="http://schemas.microsoft.com/office/drawing/2014/main" id="{04C2BD23-7052-864E-8E65-B3F760D7E9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5619" name="Text Box 50">
                  <a:extLst>
                    <a:ext uri="{FF2B5EF4-FFF2-40B4-BE49-F238E27FC236}">
                      <a16:creationId xmlns:a16="http://schemas.microsoft.com/office/drawing/2014/main" id="{A5794998-488B-E740-BD41-6944041382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28.15</a:t>
                  </a:r>
                </a:p>
              </p:txBody>
            </p:sp>
          </p:grpSp>
          <p:grpSp>
            <p:nvGrpSpPr>
              <p:cNvPr id="25608" name="Group 59">
                <a:extLst>
                  <a:ext uri="{FF2B5EF4-FFF2-40B4-BE49-F238E27FC236}">
                    <a16:creationId xmlns:a16="http://schemas.microsoft.com/office/drawing/2014/main" id="{95523915-792A-6442-A915-9B2F4F4CCB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25609" name="Group 52">
                  <a:extLst>
                    <a:ext uri="{FF2B5EF4-FFF2-40B4-BE49-F238E27FC236}">
                      <a16:creationId xmlns:a16="http://schemas.microsoft.com/office/drawing/2014/main" id="{95173B21-F751-DB45-AA84-FBC16139D6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25616" name="Rectangle 42">
                    <a:extLst>
                      <a:ext uri="{FF2B5EF4-FFF2-40B4-BE49-F238E27FC236}">
                        <a16:creationId xmlns:a16="http://schemas.microsoft.com/office/drawing/2014/main" id="{31E7A91A-5103-1A4A-B51F-A334F124D8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617" name="Text Box 45">
                    <a:extLst>
                      <a:ext uri="{FF2B5EF4-FFF2-40B4-BE49-F238E27FC236}">
                        <a16:creationId xmlns:a16="http://schemas.microsoft.com/office/drawing/2014/main" id="{FB330D87-DB34-2B44-AEC4-070EEB193ED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5610" name="Group 53">
                  <a:extLst>
                    <a:ext uri="{FF2B5EF4-FFF2-40B4-BE49-F238E27FC236}">
                      <a16:creationId xmlns:a16="http://schemas.microsoft.com/office/drawing/2014/main" id="{97FEE571-3889-CD4E-A419-AE5329128D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25614" name="Rectangle 54">
                    <a:extLst>
                      <a:ext uri="{FF2B5EF4-FFF2-40B4-BE49-F238E27FC236}">
                        <a16:creationId xmlns:a16="http://schemas.microsoft.com/office/drawing/2014/main" id="{2D884CB2-A041-8144-B096-FAB7004D47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615" name="Text Box 55">
                    <a:extLst>
                      <a:ext uri="{FF2B5EF4-FFF2-40B4-BE49-F238E27FC236}">
                        <a16:creationId xmlns:a16="http://schemas.microsoft.com/office/drawing/2014/main" id="{AC85FC72-5DCC-1848-B2E4-361C4DF7E76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5611" name="Group 56">
                  <a:extLst>
                    <a:ext uri="{FF2B5EF4-FFF2-40B4-BE49-F238E27FC236}">
                      <a16:creationId xmlns:a16="http://schemas.microsoft.com/office/drawing/2014/main" id="{EB5A7FE3-0CA0-3740-BCCB-7DE97F26CD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25612" name="Rectangle 57">
                    <a:extLst>
                      <a:ext uri="{FF2B5EF4-FFF2-40B4-BE49-F238E27FC236}">
                        <a16:creationId xmlns:a16="http://schemas.microsoft.com/office/drawing/2014/main" id="{3A255672-BFA5-8444-A594-B91FB5BB9E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5613" name="Text Box 58">
                    <a:extLst>
                      <a:ext uri="{FF2B5EF4-FFF2-40B4-BE49-F238E27FC236}">
                        <a16:creationId xmlns:a16="http://schemas.microsoft.com/office/drawing/2014/main" id="{4399054C-AB0D-F546-A97F-727BFA7F62D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>
            <a:extLst>
              <a:ext uri="{FF2B5EF4-FFF2-40B4-BE49-F238E27FC236}">
                <a16:creationId xmlns:a16="http://schemas.microsoft.com/office/drawing/2014/main" id="{6A784CC8-BFCC-754C-9D0F-49B265AB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2CCF22-650D-6A49-A80A-682815EC269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27651" name="Group 69">
            <a:extLst>
              <a:ext uri="{FF2B5EF4-FFF2-40B4-BE49-F238E27FC236}">
                <a16:creationId xmlns:a16="http://schemas.microsoft.com/office/drawing/2014/main" id="{6C89660C-700C-8D4C-90C4-02218CDB7B2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27652" name="Rectangle 2">
              <a:extLst>
                <a:ext uri="{FF2B5EF4-FFF2-40B4-BE49-F238E27FC236}">
                  <a16:creationId xmlns:a16="http://schemas.microsoft.com/office/drawing/2014/main" id="{25CA26F7-3F41-2643-936A-C6B6E80E8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Germ Cells and Oogonia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7653" name="Group 45">
              <a:extLst>
                <a:ext uri="{FF2B5EF4-FFF2-40B4-BE49-F238E27FC236}">
                  <a16:creationId xmlns:a16="http://schemas.microsoft.com/office/drawing/2014/main" id="{286597B6-174E-B147-B09A-96F42770EE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339" cy="1527"/>
              <a:chOff x="515" y="970"/>
              <a:chExt cx="4339" cy="1527"/>
            </a:xfrm>
          </p:grpSpPr>
          <p:sp>
            <p:nvSpPr>
              <p:cNvPr id="27668" name="Text Box 3">
                <a:extLst>
                  <a:ext uri="{FF2B5EF4-FFF2-40B4-BE49-F238E27FC236}">
                    <a16:creationId xmlns:a16="http://schemas.microsoft.com/office/drawing/2014/main" id="{54E84462-1723-4248-AB9D-CC65349083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339" cy="5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Oogonia are diploid (2</a:t>
                </a:r>
                <a:r>
                  <a:rPr lang="en-US" altLang="en-US" sz="1800" i="1" dirty="0"/>
                  <a:t>n</a:t>
                </a:r>
                <a:r>
                  <a:rPr lang="en-US" altLang="en-US" sz="1800" dirty="0"/>
                  <a:t>) stem cells that divide through mitosis to produce millions of haploid (</a:t>
                </a:r>
                <a:r>
                  <a:rPr lang="en-US" altLang="en-US" sz="1800" i="1" dirty="0"/>
                  <a:t>n</a:t>
                </a:r>
                <a:r>
                  <a:rPr lang="en-US" altLang="en-US" sz="1800" dirty="0"/>
                  <a:t>) germ cells.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Before birth, most of the germ cells degenerate through atresia.</a:t>
                </a:r>
              </a:p>
            </p:txBody>
          </p:sp>
          <p:sp>
            <p:nvSpPr>
              <p:cNvPr id="27669" name="Text Box 16">
                <a:extLst>
                  <a:ext uri="{FF2B5EF4-FFF2-40B4-BE49-F238E27FC236}">
                    <a16:creationId xmlns:a16="http://schemas.microsoft.com/office/drawing/2014/main" id="{E9E8CDC9-05F2-9E4F-ADAE-853B4B4CBB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1" y="1623"/>
                <a:ext cx="2660" cy="8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Germ cells = developmental precursors of eggs and sperm.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Atresia = degeneration and resorption of one or more ovarian follicles before a state of maturity has been reached.</a:t>
                </a:r>
              </a:p>
            </p:txBody>
          </p:sp>
        </p:grpSp>
        <p:grpSp>
          <p:nvGrpSpPr>
            <p:cNvPr id="27654" name="Group 68">
              <a:extLst>
                <a:ext uri="{FF2B5EF4-FFF2-40B4-BE49-F238E27FC236}">
                  <a16:creationId xmlns:a16="http://schemas.microsoft.com/office/drawing/2014/main" id="{1E74C0F5-AE44-414A-82B5-7F1A9EC513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27655" name="Group 55">
                <a:extLst>
                  <a:ext uri="{FF2B5EF4-FFF2-40B4-BE49-F238E27FC236}">
                    <a16:creationId xmlns:a16="http://schemas.microsoft.com/office/drawing/2014/main" id="{2184CB20-E0D4-4B4B-857B-DEA539D825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27666" name="Rectangle 56">
                  <a:extLst>
                    <a:ext uri="{FF2B5EF4-FFF2-40B4-BE49-F238E27FC236}">
                      <a16:creationId xmlns:a16="http://schemas.microsoft.com/office/drawing/2014/main" id="{642CE011-B0B3-404B-A5FE-1370612B3E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7667" name="Text Box 57">
                  <a:extLst>
                    <a:ext uri="{FF2B5EF4-FFF2-40B4-BE49-F238E27FC236}">
                      <a16:creationId xmlns:a16="http://schemas.microsoft.com/office/drawing/2014/main" id="{CE7C4120-26F5-1140-8247-2197D805CE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28.15</a:t>
                  </a:r>
                </a:p>
              </p:txBody>
            </p:sp>
          </p:grpSp>
          <p:grpSp>
            <p:nvGrpSpPr>
              <p:cNvPr id="27656" name="Group 67">
                <a:extLst>
                  <a:ext uri="{FF2B5EF4-FFF2-40B4-BE49-F238E27FC236}">
                    <a16:creationId xmlns:a16="http://schemas.microsoft.com/office/drawing/2014/main" id="{F86C344C-127D-FC43-B8B3-A507A31BA3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27657" name="Group 60">
                  <a:extLst>
                    <a:ext uri="{FF2B5EF4-FFF2-40B4-BE49-F238E27FC236}">
                      <a16:creationId xmlns:a16="http://schemas.microsoft.com/office/drawing/2014/main" id="{6B16E745-3D92-3E4B-A427-1D833324E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27664" name="Rectangle 49">
                    <a:extLst>
                      <a:ext uri="{FF2B5EF4-FFF2-40B4-BE49-F238E27FC236}">
                        <a16:creationId xmlns:a16="http://schemas.microsoft.com/office/drawing/2014/main" id="{D148CB90-8636-DB46-96DD-95F81980D6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7665" name="Text Box 52">
                    <a:extLst>
                      <a:ext uri="{FF2B5EF4-FFF2-40B4-BE49-F238E27FC236}">
                        <a16:creationId xmlns:a16="http://schemas.microsoft.com/office/drawing/2014/main" id="{0CDC42B1-4797-404E-BDBB-C8E79F9B5CE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7658" name="Group 61">
                  <a:extLst>
                    <a:ext uri="{FF2B5EF4-FFF2-40B4-BE49-F238E27FC236}">
                      <a16:creationId xmlns:a16="http://schemas.microsoft.com/office/drawing/2014/main" id="{DFE07C76-4CE7-8245-BB0D-885CA01867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27662" name="Rectangle 62">
                    <a:extLst>
                      <a:ext uri="{FF2B5EF4-FFF2-40B4-BE49-F238E27FC236}">
                        <a16:creationId xmlns:a16="http://schemas.microsoft.com/office/drawing/2014/main" id="{76645190-C3DA-264E-8002-AE267E58F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7663" name="Text Box 63">
                    <a:extLst>
                      <a:ext uri="{FF2B5EF4-FFF2-40B4-BE49-F238E27FC236}">
                        <a16:creationId xmlns:a16="http://schemas.microsoft.com/office/drawing/2014/main" id="{171C04EF-8140-3941-9397-D9696EC0DF0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7659" name="Group 64">
                  <a:extLst>
                    <a:ext uri="{FF2B5EF4-FFF2-40B4-BE49-F238E27FC236}">
                      <a16:creationId xmlns:a16="http://schemas.microsoft.com/office/drawing/2014/main" id="{F5ED13D1-9E33-0E43-9D2B-5ED6C25425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27660" name="Rectangle 65">
                    <a:extLst>
                      <a:ext uri="{FF2B5EF4-FFF2-40B4-BE49-F238E27FC236}">
                        <a16:creationId xmlns:a16="http://schemas.microsoft.com/office/drawing/2014/main" id="{08A9E459-2784-7B4B-A94D-0E2ECCF5F4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7661" name="Text Box 66">
                    <a:extLst>
                      <a:ext uri="{FF2B5EF4-FFF2-40B4-BE49-F238E27FC236}">
                        <a16:creationId xmlns:a16="http://schemas.microsoft.com/office/drawing/2014/main" id="{C8637154-9164-634F-82A5-726E80453D4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40EE1DAE-31F2-4849-8FDE-2A530A17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1B38EA-130A-0A4D-9645-08FB6DC1B12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grpSp>
        <p:nvGrpSpPr>
          <p:cNvPr id="29699" name="Group 87">
            <a:extLst>
              <a:ext uri="{FF2B5EF4-FFF2-40B4-BE49-F238E27FC236}">
                <a16:creationId xmlns:a16="http://schemas.microsoft.com/office/drawing/2014/main" id="{4D3EB928-5FE8-0749-8231-C5BD93EDF38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29700" name="Rectangle 2">
              <a:extLst>
                <a:ext uri="{FF2B5EF4-FFF2-40B4-BE49-F238E27FC236}">
                  <a16:creationId xmlns:a16="http://schemas.microsoft.com/office/drawing/2014/main" id="{2BF46339-0C71-974F-84FD-63CBF1022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Primary Oocytes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9701" name="Group 86">
              <a:extLst>
                <a:ext uri="{FF2B5EF4-FFF2-40B4-BE49-F238E27FC236}">
                  <a16:creationId xmlns:a16="http://schemas.microsoft.com/office/drawing/2014/main" id="{2D409996-ED04-294E-859C-9088A553CE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15" cy="2371"/>
              <a:chOff x="515" y="970"/>
              <a:chExt cx="4615" cy="2371"/>
            </a:xfrm>
          </p:grpSpPr>
          <p:sp>
            <p:nvSpPr>
              <p:cNvPr id="29720" name="Text Box 6">
                <a:extLst>
                  <a:ext uri="{FF2B5EF4-FFF2-40B4-BE49-F238E27FC236}">
                    <a16:creationId xmlns:a16="http://schemas.microsoft.com/office/drawing/2014/main" id="{FD6B63AF-5931-DC47-B6F3-89E60FF727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15" cy="1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dirty="0"/>
                  <a:t>The remaining germ cells develop into primary oocytes (egg cells).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dirty="0"/>
                  <a:t>Primary oocytes begin prophase of meiosis I during fetal develop-ment, but they do not complete meiosis I until they are ovulated at some later point in life.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</a:pPr>
                <a:r>
                  <a:rPr lang="en-US" altLang="en-US" sz="1800" dirty="0"/>
                  <a:t>During this arrested stage, each primary oocyte is surrounded by a single layer of follicular cells that will eventually develop into several layers of granulosa cells.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structure, including the primary follicle, is known as a primordial follicle.</a:t>
                </a:r>
              </a:p>
            </p:txBody>
          </p:sp>
          <p:sp>
            <p:nvSpPr>
              <p:cNvPr id="29721" name="Text Box 15">
                <a:extLst>
                  <a:ext uri="{FF2B5EF4-FFF2-40B4-BE49-F238E27FC236}">
                    <a16:creationId xmlns:a16="http://schemas.microsoft.com/office/drawing/2014/main" id="{525FCD20-DE93-824C-AC3A-1ABE8C82E3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7" y="2467"/>
                <a:ext cx="2769" cy="8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Arrested stage = a temporary or permanent cessation of development.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Granulosa cell = a cell lining the ovarian follicle that becomes a luteal cell after ovulation.</a:t>
                </a:r>
              </a:p>
            </p:txBody>
          </p:sp>
        </p:grpSp>
        <p:grpSp>
          <p:nvGrpSpPr>
            <p:cNvPr id="29702" name="Group 85">
              <a:extLst>
                <a:ext uri="{FF2B5EF4-FFF2-40B4-BE49-F238E27FC236}">
                  <a16:creationId xmlns:a16="http://schemas.microsoft.com/office/drawing/2014/main" id="{869A046B-D761-E641-8BF8-C195CE618D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3799" cy="213"/>
              <a:chOff x="581" y="3671"/>
              <a:chExt cx="3799" cy="213"/>
            </a:xfrm>
          </p:grpSpPr>
          <p:grpSp>
            <p:nvGrpSpPr>
              <p:cNvPr id="29703" name="Group 70">
                <a:extLst>
                  <a:ext uri="{FF2B5EF4-FFF2-40B4-BE49-F238E27FC236}">
                    <a16:creationId xmlns:a16="http://schemas.microsoft.com/office/drawing/2014/main" id="{3AAE70B7-1A44-7944-8C36-F99E6112BA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29714" name="Group 63">
                  <a:extLst>
                    <a:ext uri="{FF2B5EF4-FFF2-40B4-BE49-F238E27FC236}">
                      <a16:creationId xmlns:a16="http://schemas.microsoft.com/office/drawing/2014/main" id="{2E24FB37-3744-6D4A-972F-E97D872BFA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29718" name="Rectangle 64">
                    <a:extLst>
                      <a:ext uri="{FF2B5EF4-FFF2-40B4-BE49-F238E27FC236}">
                        <a16:creationId xmlns:a16="http://schemas.microsoft.com/office/drawing/2014/main" id="{D4BF691A-E10B-9F42-B1C3-0A18F82D8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9719" name="Text Box 65">
                    <a:extLst>
                      <a:ext uri="{FF2B5EF4-FFF2-40B4-BE49-F238E27FC236}">
                        <a16:creationId xmlns:a16="http://schemas.microsoft.com/office/drawing/2014/main" id="{90201627-24C6-8647-A3EC-A0C4520EB85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28.14</a:t>
                    </a:r>
                  </a:p>
                </p:txBody>
              </p:sp>
            </p:grpSp>
            <p:grpSp>
              <p:nvGrpSpPr>
                <p:cNvPr id="29715" name="Group 69">
                  <a:extLst>
                    <a:ext uri="{FF2B5EF4-FFF2-40B4-BE49-F238E27FC236}">
                      <a16:creationId xmlns:a16="http://schemas.microsoft.com/office/drawing/2014/main" id="{DEB38F64-1C02-C84E-8B8F-EF8855DFF0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29716" name="Rectangle 67">
                    <a:extLst>
                      <a:ext uri="{FF2B5EF4-FFF2-40B4-BE49-F238E27FC236}">
                        <a16:creationId xmlns:a16="http://schemas.microsoft.com/office/drawing/2014/main" id="{F0991D5E-C949-E64E-989A-EBE4BFD775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9717" name="Text Box 68">
                    <a:extLst>
                      <a:ext uri="{FF2B5EF4-FFF2-40B4-BE49-F238E27FC236}">
                        <a16:creationId xmlns:a16="http://schemas.microsoft.com/office/drawing/2014/main" id="{86A956F2-FFF3-E040-AB7B-F456CF9E5D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5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28.15</a:t>
                    </a:r>
                  </a:p>
                </p:txBody>
              </p:sp>
            </p:grpSp>
          </p:grpSp>
          <p:grpSp>
            <p:nvGrpSpPr>
              <p:cNvPr id="29704" name="Group 84">
                <a:extLst>
                  <a:ext uri="{FF2B5EF4-FFF2-40B4-BE49-F238E27FC236}">
                    <a16:creationId xmlns:a16="http://schemas.microsoft.com/office/drawing/2014/main" id="{61832617-2006-D14A-8BB0-201FF2A3ED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29705" name="Group 77">
                  <a:extLst>
                    <a:ext uri="{FF2B5EF4-FFF2-40B4-BE49-F238E27FC236}">
                      <a16:creationId xmlns:a16="http://schemas.microsoft.com/office/drawing/2014/main" id="{15F8920C-C101-6643-9977-9705BDD3A2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29712" name="Rectangle 57">
                    <a:extLst>
                      <a:ext uri="{FF2B5EF4-FFF2-40B4-BE49-F238E27FC236}">
                        <a16:creationId xmlns:a16="http://schemas.microsoft.com/office/drawing/2014/main" id="{F3C76E10-3C0F-D64D-A03F-3322FCF25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9713" name="Text Box 60">
                    <a:extLst>
                      <a:ext uri="{FF2B5EF4-FFF2-40B4-BE49-F238E27FC236}">
                        <a16:creationId xmlns:a16="http://schemas.microsoft.com/office/drawing/2014/main" id="{285444CF-672E-C842-BC89-44DCF59211B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9706" name="Group 78">
                  <a:extLst>
                    <a:ext uri="{FF2B5EF4-FFF2-40B4-BE49-F238E27FC236}">
                      <a16:creationId xmlns:a16="http://schemas.microsoft.com/office/drawing/2014/main" id="{19797D90-6E28-D944-81C6-C306B92D9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29710" name="Rectangle 79">
                    <a:extLst>
                      <a:ext uri="{FF2B5EF4-FFF2-40B4-BE49-F238E27FC236}">
                        <a16:creationId xmlns:a16="http://schemas.microsoft.com/office/drawing/2014/main" id="{C8C5D06C-B697-9E42-B9B9-30A2FBB228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9711" name="Text Box 80">
                    <a:extLst>
                      <a:ext uri="{FF2B5EF4-FFF2-40B4-BE49-F238E27FC236}">
                        <a16:creationId xmlns:a16="http://schemas.microsoft.com/office/drawing/2014/main" id="{52259C83-331A-5B41-A779-B668C374525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29707" name="Group 81">
                  <a:extLst>
                    <a:ext uri="{FF2B5EF4-FFF2-40B4-BE49-F238E27FC236}">
                      <a16:creationId xmlns:a16="http://schemas.microsoft.com/office/drawing/2014/main" id="{7CB1EEF8-0E09-3545-97AD-95BF597152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29708" name="Rectangle 82">
                    <a:extLst>
                      <a:ext uri="{FF2B5EF4-FFF2-40B4-BE49-F238E27FC236}">
                        <a16:creationId xmlns:a16="http://schemas.microsoft.com/office/drawing/2014/main" id="{B68FD904-95DD-7846-9DB6-512985AFAF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29709" name="Text Box 83">
                    <a:extLst>
                      <a:ext uri="{FF2B5EF4-FFF2-40B4-BE49-F238E27FC236}">
                        <a16:creationId xmlns:a16="http://schemas.microsoft.com/office/drawing/2014/main" id="{369AB676-DAEE-AA45-B07D-C7961E021B9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>
            <a:extLst>
              <a:ext uri="{FF2B5EF4-FFF2-40B4-BE49-F238E27FC236}">
                <a16:creationId xmlns:a16="http://schemas.microsoft.com/office/drawing/2014/main" id="{5299ACD7-D21C-F341-9DC9-0665D085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4AF73A-3D9C-3448-ACDB-2DAF712CCAE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grpSp>
        <p:nvGrpSpPr>
          <p:cNvPr id="31747" name="Group 56">
            <a:extLst>
              <a:ext uri="{FF2B5EF4-FFF2-40B4-BE49-F238E27FC236}">
                <a16:creationId xmlns:a16="http://schemas.microsoft.com/office/drawing/2014/main" id="{643F1661-28FC-3D46-BA91-EB5C5A3C15E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31748" name="Rectangle 2">
              <a:extLst>
                <a:ext uri="{FF2B5EF4-FFF2-40B4-BE49-F238E27FC236}">
                  <a16:creationId xmlns:a16="http://schemas.microsoft.com/office/drawing/2014/main" id="{900D308F-5EF1-2C47-945E-0F6492050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Primary Oocytes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1749" name="Text Box 6">
              <a:extLst>
                <a:ext uri="{FF2B5EF4-FFF2-40B4-BE49-F238E27FC236}">
                  <a16:creationId xmlns:a16="http://schemas.microsoft.com/office/drawing/2014/main" id="{A9E63EF0-85AF-EA48-8164-43E99D932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496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About 200,000 to 2,000,000 primary oocytes remain in each ovary at birth.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By puberty, about 40,000 primary oocytes remain, and about 400 mature and undergo ovulation during a woman’s reproductive life-time.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remaining primary oocytes eventually undergo the process of atresia.</a:t>
              </a:r>
            </a:p>
          </p:txBody>
        </p:sp>
        <p:grpSp>
          <p:nvGrpSpPr>
            <p:cNvPr id="31750" name="Group 55">
              <a:extLst>
                <a:ext uri="{FF2B5EF4-FFF2-40B4-BE49-F238E27FC236}">
                  <a16:creationId xmlns:a16="http://schemas.microsoft.com/office/drawing/2014/main" id="{50E845F9-B6BE-804B-AEB9-7C213DA9DB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31751" name="Group 48">
                <a:extLst>
                  <a:ext uri="{FF2B5EF4-FFF2-40B4-BE49-F238E27FC236}">
                    <a16:creationId xmlns:a16="http://schemas.microsoft.com/office/drawing/2014/main" id="{0AF80516-6763-8D40-95EC-377B586CFC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31758" name="Rectangle 38">
                  <a:extLst>
                    <a:ext uri="{FF2B5EF4-FFF2-40B4-BE49-F238E27FC236}">
                      <a16:creationId xmlns:a16="http://schemas.microsoft.com/office/drawing/2014/main" id="{CD094984-50A4-7A49-996D-4B7D61A404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1759" name="Text Box 41">
                  <a:extLst>
                    <a:ext uri="{FF2B5EF4-FFF2-40B4-BE49-F238E27FC236}">
                      <a16:creationId xmlns:a16="http://schemas.microsoft.com/office/drawing/2014/main" id="{7A3EE07E-0D42-BD43-9C3A-47FE1194B60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1057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31752" name="Group 49">
                <a:extLst>
                  <a:ext uri="{FF2B5EF4-FFF2-40B4-BE49-F238E27FC236}">
                    <a16:creationId xmlns:a16="http://schemas.microsoft.com/office/drawing/2014/main" id="{14A14812-56EB-CC41-AC1E-5F52AA47E4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31756" name="Rectangle 50">
                  <a:extLst>
                    <a:ext uri="{FF2B5EF4-FFF2-40B4-BE49-F238E27FC236}">
                      <a16:creationId xmlns:a16="http://schemas.microsoft.com/office/drawing/2014/main" id="{C3ACD087-7C7E-4F4D-AB9E-9F5E9D9198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1757" name="Text Box 51">
                  <a:extLst>
                    <a:ext uri="{FF2B5EF4-FFF2-40B4-BE49-F238E27FC236}">
                      <a16:creationId xmlns:a16="http://schemas.microsoft.com/office/drawing/2014/main" id="{99182BB7-EC55-494E-8610-B69D88721FC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1147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31753" name="Group 52">
                <a:extLst>
                  <a:ext uri="{FF2B5EF4-FFF2-40B4-BE49-F238E27FC236}">
                    <a16:creationId xmlns:a16="http://schemas.microsoft.com/office/drawing/2014/main" id="{CFFF5537-453A-C343-A16C-4425022D3D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31754" name="Rectangle 53">
                  <a:extLst>
                    <a:ext uri="{FF2B5EF4-FFF2-40B4-BE49-F238E27FC236}">
                      <a16:creationId xmlns:a16="http://schemas.microsoft.com/office/drawing/2014/main" id="{FC2D7193-1122-214A-983A-64B3DE124E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1755" name="Text Box 54">
                  <a:extLst>
                    <a:ext uri="{FF2B5EF4-FFF2-40B4-BE49-F238E27FC236}">
                      <a16:creationId xmlns:a16="http://schemas.microsoft.com/office/drawing/2014/main" id="{84EEEF05-C049-574D-865C-1E5DEDF7849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1099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>
            <a:extLst>
              <a:ext uri="{FF2B5EF4-FFF2-40B4-BE49-F238E27FC236}">
                <a16:creationId xmlns:a16="http://schemas.microsoft.com/office/drawing/2014/main" id="{D2E60742-C1F8-9844-BA84-F28B161D5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EE8813-9C18-FE43-971E-73BE6CA40EC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grpSp>
        <p:nvGrpSpPr>
          <p:cNvPr id="33795" name="Group 30">
            <a:extLst>
              <a:ext uri="{FF2B5EF4-FFF2-40B4-BE49-F238E27FC236}">
                <a16:creationId xmlns:a16="http://schemas.microsoft.com/office/drawing/2014/main" id="{11E9BA76-8F5E-6646-9BBE-5E990211CAA5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6088"/>
            <a:ext cx="8229600" cy="4440238"/>
            <a:chOff x="289" y="281"/>
            <a:chExt cx="5184" cy="2797"/>
          </a:xfrm>
        </p:grpSpPr>
        <p:sp>
          <p:nvSpPr>
            <p:cNvPr id="33796" name="Rectangle 2">
              <a:extLst>
                <a:ext uri="{FF2B5EF4-FFF2-40B4-BE49-F238E27FC236}">
                  <a16:creationId xmlns:a16="http://schemas.microsoft.com/office/drawing/2014/main" id="{F75C2551-5ED7-EC4B-8923-CF4664A49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Ovarian Events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3797" name="Group 29">
              <a:extLst>
                <a:ext uri="{FF2B5EF4-FFF2-40B4-BE49-F238E27FC236}">
                  <a16:creationId xmlns:a16="http://schemas.microsoft.com/office/drawing/2014/main" id="{3D9EF81F-52B8-154B-B302-5064F07C15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2" y="943"/>
              <a:ext cx="2865" cy="2135"/>
              <a:chOff x="1472" y="943"/>
              <a:chExt cx="2865" cy="2135"/>
            </a:xfrm>
          </p:grpSpPr>
          <p:grpSp>
            <p:nvGrpSpPr>
              <p:cNvPr id="33798" name="Group 18">
                <a:extLst>
                  <a:ext uri="{FF2B5EF4-FFF2-40B4-BE49-F238E27FC236}">
                    <a16:creationId xmlns:a16="http://schemas.microsoft.com/office/drawing/2014/main" id="{17C65F0F-CEE5-CC40-8ACF-0C89EF9B9F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72" y="943"/>
                <a:ext cx="2865" cy="1738"/>
                <a:chOff x="1472" y="1287"/>
                <a:chExt cx="2865" cy="1738"/>
              </a:xfrm>
            </p:grpSpPr>
            <p:pic>
              <p:nvPicPr>
                <p:cNvPr id="33800" name="Picture 15" descr="ovary-schematic">
                  <a:extLst>
                    <a:ext uri="{FF2B5EF4-FFF2-40B4-BE49-F238E27FC236}">
                      <a16:creationId xmlns:a16="http://schemas.microsoft.com/office/drawing/2014/main" id="{1B7B6B55-032A-9D43-B585-16EAA5275D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72" y="1287"/>
                  <a:ext cx="2827" cy="16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801" name="Text Box 16">
                  <a:extLst>
                    <a:ext uri="{FF2B5EF4-FFF2-40B4-BE49-F238E27FC236}">
                      <a16:creationId xmlns:a16="http://schemas.microsoft.com/office/drawing/2014/main" id="{7B3DD52C-71D1-9D40-9E23-D2F612B67F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2" y="2860"/>
                  <a:ext cx="1345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https://www.biog1105-1106.org</a:t>
                  </a:r>
                </a:p>
              </p:txBody>
            </p:sp>
          </p:grpSp>
          <p:sp>
            <p:nvSpPr>
              <p:cNvPr id="33799" name="Text Box 17">
                <a:extLst>
                  <a:ext uri="{FF2B5EF4-FFF2-40B4-BE49-F238E27FC236}">
                    <a16:creationId xmlns:a16="http://schemas.microsoft.com/office/drawing/2014/main" id="{3A9B291F-1DD4-C94E-96F8-FC7F806BCA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65" y="2713"/>
                <a:ext cx="2024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Mature follicle = also known as a Graafian follicle.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E6EAD163-D3D8-9E43-AD44-F690FB36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315315-F18D-2B43-BC38-F2D830D3D10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35843" name="Group 55">
            <a:extLst>
              <a:ext uri="{FF2B5EF4-FFF2-40B4-BE49-F238E27FC236}">
                <a16:creationId xmlns:a16="http://schemas.microsoft.com/office/drawing/2014/main" id="{C216FDFD-95DD-304C-B4A0-552A7DE5C07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35844" name="Rectangle 2">
              <a:extLst>
                <a:ext uri="{FF2B5EF4-FFF2-40B4-BE49-F238E27FC236}">
                  <a16:creationId xmlns:a16="http://schemas.microsoft.com/office/drawing/2014/main" id="{C3DA142C-8D99-B94F-883B-B472D0748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Primordial and Primary Follicles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5845" name="Text Box 6">
              <a:extLst>
                <a:ext uri="{FF2B5EF4-FFF2-40B4-BE49-F238E27FC236}">
                  <a16:creationId xmlns:a16="http://schemas.microsoft.com/office/drawing/2014/main" id="{ABB4F18A-649E-FC4D-B075-610BB39815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17" cy="1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FSH and LH secreted by the anterior pituitary stimulate the devel-opment of several primordial follicles each month.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primordial follicles then develop into primary follicles.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primary follicle has a primary oocyte surrounded by granulosa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Each month, one primary follicle typically reaches this level of ma-turity for ovulation.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On occasion, more than one primary follicle will mature and be ovulated, and if both are fertilized, can result in dizygotic (fraternal) twins.</a:t>
              </a:r>
            </a:p>
          </p:txBody>
        </p:sp>
        <p:grpSp>
          <p:nvGrpSpPr>
            <p:cNvPr id="35846" name="Group 54">
              <a:extLst>
                <a:ext uri="{FF2B5EF4-FFF2-40B4-BE49-F238E27FC236}">
                  <a16:creationId xmlns:a16="http://schemas.microsoft.com/office/drawing/2014/main" id="{A3EA3D78-3FE5-854B-8964-24177B8C4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5847" name="Group 42">
                <a:extLst>
                  <a:ext uri="{FF2B5EF4-FFF2-40B4-BE49-F238E27FC236}">
                    <a16:creationId xmlns:a16="http://schemas.microsoft.com/office/drawing/2014/main" id="{D99D89BF-0A9B-A648-9FE3-1BD88AF239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5858" name="Rectangle 43">
                  <a:extLst>
                    <a:ext uri="{FF2B5EF4-FFF2-40B4-BE49-F238E27FC236}">
                      <a16:creationId xmlns:a16="http://schemas.microsoft.com/office/drawing/2014/main" id="{2FFC9666-450B-724D-9430-64C1A67D68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5859" name="Text Box 44">
                  <a:extLst>
                    <a:ext uri="{FF2B5EF4-FFF2-40B4-BE49-F238E27FC236}">
                      <a16:creationId xmlns:a16="http://schemas.microsoft.com/office/drawing/2014/main" id="{C640EDC9-F4C0-3D4B-AF5B-ADD3CA170D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28.14</a:t>
                  </a:r>
                </a:p>
              </p:txBody>
            </p:sp>
          </p:grpSp>
          <p:grpSp>
            <p:nvGrpSpPr>
              <p:cNvPr id="35848" name="Group 53">
                <a:extLst>
                  <a:ext uri="{FF2B5EF4-FFF2-40B4-BE49-F238E27FC236}">
                    <a16:creationId xmlns:a16="http://schemas.microsoft.com/office/drawing/2014/main" id="{7608D868-3F34-C44D-9496-FF7C63DD4C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35849" name="Group 46">
                  <a:extLst>
                    <a:ext uri="{FF2B5EF4-FFF2-40B4-BE49-F238E27FC236}">
                      <a16:creationId xmlns:a16="http://schemas.microsoft.com/office/drawing/2014/main" id="{225337B6-D1D9-814C-932D-3E8204AA7D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35856" name="Rectangle 36">
                    <a:extLst>
                      <a:ext uri="{FF2B5EF4-FFF2-40B4-BE49-F238E27FC236}">
                        <a16:creationId xmlns:a16="http://schemas.microsoft.com/office/drawing/2014/main" id="{586AAC60-D991-3246-B140-B65A4033BD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5857" name="Text Box 39">
                    <a:extLst>
                      <a:ext uri="{FF2B5EF4-FFF2-40B4-BE49-F238E27FC236}">
                        <a16:creationId xmlns:a16="http://schemas.microsoft.com/office/drawing/2014/main" id="{80620119-FFCC-A148-A4C5-C25FB0D3C97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35850" name="Group 47">
                  <a:extLst>
                    <a:ext uri="{FF2B5EF4-FFF2-40B4-BE49-F238E27FC236}">
                      <a16:creationId xmlns:a16="http://schemas.microsoft.com/office/drawing/2014/main" id="{0A5189C2-F2F5-1745-BBEB-968620DCE4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35854" name="Rectangle 48">
                    <a:extLst>
                      <a:ext uri="{FF2B5EF4-FFF2-40B4-BE49-F238E27FC236}">
                        <a16:creationId xmlns:a16="http://schemas.microsoft.com/office/drawing/2014/main" id="{002EC269-73EA-5D41-B257-39193E8293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5855" name="Text Box 49">
                    <a:extLst>
                      <a:ext uri="{FF2B5EF4-FFF2-40B4-BE49-F238E27FC236}">
                        <a16:creationId xmlns:a16="http://schemas.microsoft.com/office/drawing/2014/main" id="{DB5DD7F7-4B19-2643-A9A0-8AACCBAFD61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35851" name="Group 50">
                  <a:extLst>
                    <a:ext uri="{FF2B5EF4-FFF2-40B4-BE49-F238E27FC236}">
                      <a16:creationId xmlns:a16="http://schemas.microsoft.com/office/drawing/2014/main" id="{21638238-3FEE-4541-8451-A89BB56379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35852" name="Rectangle 51">
                    <a:extLst>
                      <a:ext uri="{FF2B5EF4-FFF2-40B4-BE49-F238E27FC236}">
                        <a16:creationId xmlns:a16="http://schemas.microsoft.com/office/drawing/2014/main" id="{45A2AA01-FE8F-A945-9C13-7064CAB82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5853" name="Text Box 52">
                    <a:extLst>
                      <a:ext uri="{FF2B5EF4-FFF2-40B4-BE49-F238E27FC236}">
                        <a16:creationId xmlns:a16="http://schemas.microsoft.com/office/drawing/2014/main" id="{986C8300-F1F6-FC46-B527-E6BED822D40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1099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8D78951-BFBB-B1DB-473B-0EB8225A225F}"/>
              </a:ext>
            </a:extLst>
          </p:cNvPr>
          <p:cNvSpPr txBox="1"/>
          <p:nvPr/>
        </p:nvSpPr>
        <p:spPr>
          <a:xfrm>
            <a:off x="2047463" y="4353699"/>
            <a:ext cx="5041708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chemeClr val="accent6"/>
                </a:solidFill>
              </a:rPr>
              <a:t>Fraternal (non-identical) twins may not have the same sex or physical appearance. They share half their genomes, just like any other siblings.</a:t>
            </a:r>
          </a:p>
          <a:p>
            <a:pPr algn="ctr">
              <a:lnSpc>
                <a:spcPts val="1860"/>
              </a:lnSpc>
            </a:pPr>
            <a:r>
              <a:rPr lang="en-US" dirty="0">
                <a:solidFill>
                  <a:schemeClr val="accent6"/>
                </a:solidFill>
              </a:rPr>
              <a:t>(https://www.genome.gov)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>
            <a:extLst>
              <a:ext uri="{FF2B5EF4-FFF2-40B4-BE49-F238E27FC236}">
                <a16:creationId xmlns:a16="http://schemas.microsoft.com/office/drawing/2014/main" id="{1E865C88-CC40-814E-9676-6C9D078C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AE0EB0-F29A-7D42-AE90-E37A3491253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37911" name="Group 23">
            <a:extLst>
              <a:ext uri="{FF2B5EF4-FFF2-40B4-BE49-F238E27FC236}">
                <a16:creationId xmlns:a16="http://schemas.microsoft.com/office/drawing/2014/main" id="{4A9BE4C6-2EE2-8A40-B364-4F6E2BCB35D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37892" name="Rectangle 2">
              <a:extLst>
                <a:ext uri="{FF2B5EF4-FFF2-40B4-BE49-F238E27FC236}">
                  <a16:creationId xmlns:a16="http://schemas.microsoft.com/office/drawing/2014/main" id="{99739144-2E89-F046-B7CF-93E7765B9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Secondary Follicle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7910" name="Group 22">
              <a:extLst>
                <a:ext uri="{FF2B5EF4-FFF2-40B4-BE49-F238E27FC236}">
                  <a16:creationId xmlns:a16="http://schemas.microsoft.com/office/drawing/2014/main" id="{85CF7DB6-C14F-F544-B353-D26F19A4A6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66" cy="1573"/>
              <a:chOff x="515" y="970"/>
              <a:chExt cx="4666" cy="1573"/>
            </a:xfrm>
          </p:grpSpPr>
          <p:sp>
            <p:nvSpPr>
              <p:cNvPr id="37908" name="Text Box 6">
                <a:extLst>
                  <a:ext uri="{FF2B5EF4-FFF2-40B4-BE49-F238E27FC236}">
                    <a16:creationId xmlns:a16="http://schemas.microsoft.com/office/drawing/2014/main" id="{C774B6E1-AA68-1841-8B58-044F08F663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66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With further maturation, the primary follicle develops into a second-ary follicle.</a:t>
                </a:r>
                <a:endParaRPr lang="en-US" altLang="en-US" sz="1800" dirty="0">
                  <a:solidFill>
                    <a:srgbClr val="800000"/>
                  </a:solidFill>
                </a:endParaRP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Prior to ovulation, while in the secondary follicle, the primary oocyte (2n) completes meiosis I to produce two haploid (n) cells of unequal size.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smaller cell, known as the first polar body, consists of discarded nuclear material.</a:t>
                </a:r>
              </a:p>
            </p:txBody>
          </p:sp>
          <p:sp>
            <p:nvSpPr>
              <p:cNvPr id="37909" name="Text Box 15">
                <a:extLst>
                  <a:ext uri="{FF2B5EF4-FFF2-40B4-BE49-F238E27FC236}">
                    <a16:creationId xmlns:a16="http://schemas.microsoft.com/office/drawing/2014/main" id="{C3D284A6-DA0E-8E41-8121-FDE2E87D08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3" y="2178"/>
                <a:ext cx="1637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Nuclear material = DNA in the cell nucleus.</a:t>
                </a:r>
              </a:p>
            </p:txBody>
          </p:sp>
        </p:grpSp>
        <p:grpSp>
          <p:nvGrpSpPr>
            <p:cNvPr id="37894" name="Group 69">
              <a:extLst>
                <a:ext uri="{FF2B5EF4-FFF2-40B4-BE49-F238E27FC236}">
                  <a16:creationId xmlns:a16="http://schemas.microsoft.com/office/drawing/2014/main" id="{33A149AA-E137-8646-9272-62406DAC8C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7895" name="Group 57">
                <a:extLst>
                  <a:ext uri="{FF2B5EF4-FFF2-40B4-BE49-F238E27FC236}">
                    <a16:creationId xmlns:a16="http://schemas.microsoft.com/office/drawing/2014/main" id="{0866DEA8-F64B-A846-9504-68A7F6DD42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7906" name="Rectangle 58">
                  <a:extLst>
                    <a:ext uri="{FF2B5EF4-FFF2-40B4-BE49-F238E27FC236}">
                      <a16:creationId xmlns:a16="http://schemas.microsoft.com/office/drawing/2014/main" id="{A73DE1AC-AB05-4A47-AE26-E0285009B6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7907" name="Text Box 59">
                  <a:extLst>
                    <a:ext uri="{FF2B5EF4-FFF2-40B4-BE49-F238E27FC236}">
                      <a16:creationId xmlns:a16="http://schemas.microsoft.com/office/drawing/2014/main" id="{8C5AFBFE-EFBC-F944-A08D-8A115C3BE7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28.14</a:t>
                  </a:r>
                </a:p>
              </p:txBody>
            </p:sp>
          </p:grpSp>
          <p:grpSp>
            <p:nvGrpSpPr>
              <p:cNvPr id="37896" name="Group 68">
                <a:extLst>
                  <a:ext uri="{FF2B5EF4-FFF2-40B4-BE49-F238E27FC236}">
                    <a16:creationId xmlns:a16="http://schemas.microsoft.com/office/drawing/2014/main" id="{2ACF095C-837A-B840-AA2D-9E934E8F28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37897" name="Group 61">
                  <a:extLst>
                    <a:ext uri="{FF2B5EF4-FFF2-40B4-BE49-F238E27FC236}">
                      <a16:creationId xmlns:a16="http://schemas.microsoft.com/office/drawing/2014/main" id="{D41C083D-748F-2C45-AC00-1A0A8B1CB6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37904" name="Rectangle 51">
                    <a:extLst>
                      <a:ext uri="{FF2B5EF4-FFF2-40B4-BE49-F238E27FC236}">
                        <a16:creationId xmlns:a16="http://schemas.microsoft.com/office/drawing/2014/main" id="{F7376202-5E9A-844D-96CE-FB2B01B092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7905" name="Text Box 54">
                    <a:extLst>
                      <a:ext uri="{FF2B5EF4-FFF2-40B4-BE49-F238E27FC236}">
                        <a16:creationId xmlns:a16="http://schemas.microsoft.com/office/drawing/2014/main" id="{562BC18A-1066-DC42-9AF6-35C06EB950D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37898" name="Group 62">
                  <a:extLst>
                    <a:ext uri="{FF2B5EF4-FFF2-40B4-BE49-F238E27FC236}">
                      <a16:creationId xmlns:a16="http://schemas.microsoft.com/office/drawing/2014/main" id="{654F3146-CCC8-F445-9C72-8FC1D533D7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37902" name="Rectangle 63">
                    <a:extLst>
                      <a:ext uri="{FF2B5EF4-FFF2-40B4-BE49-F238E27FC236}">
                        <a16:creationId xmlns:a16="http://schemas.microsoft.com/office/drawing/2014/main" id="{0F263EC3-23DC-DC45-BBF8-56D872E7BD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7903" name="Text Box 64">
                    <a:extLst>
                      <a:ext uri="{FF2B5EF4-FFF2-40B4-BE49-F238E27FC236}">
                        <a16:creationId xmlns:a16="http://schemas.microsoft.com/office/drawing/2014/main" id="{EC533AE7-E14D-3146-94B0-F8F7B70827E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1148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37899" name="Group 65">
                  <a:extLst>
                    <a:ext uri="{FF2B5EF4-FFF2-40B4-BE49-F238E27FC236}">
                      <a16:creationId xmlns:a16="http://schemas.microsoft.com/office/drawing/2014/main" id="{6307D566-0AF4-FD44-BC6A-28940136E1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37900" name="Rectangle 66">
                    <a:extLst>
                      <a:ext uri="{FF2B5EF4-FFF2-40B4-BE49-F238E27FC236}">
                        <a16:creationId xmlns:a16="http://schemas.microsoft.com/office/drawing/2014/main" id="{DA68D68F-45E6-B54C-91F0-C708E35CB8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7901" name="Text Box 67">
                    <a:extLst>
                      <a:ext uri="{FF2B5EF4-FFF2-40B4-BE49-F238E27FC236}">
                        <a16:creationId xmlns:a16="http://schemas.microsoft.com/office/drawing/2014/main" id="{AC0101E7-79FE-C949-A11B-3A66117FBE2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>
            <a:extLst>
              <a:ext uri="{FF2B5EF4-FFF2-40B4-BE49-F238E27FC236}">
                <a16:creationId xmlns:a16="http://schemas.microsoft.com/office/drawing/2014/main" id="{3C2D983C-B725-8A48-833E-7B91F52B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8248B6-A117-AD4B-9B74-11354280AB1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pSp>
        <p:nvGrpSpPr>
          <p:cNvPr id="39939" name="Group 64">
            <a:extLst>
              <a:ext uri="{FF2B5EF4-FFF2-40B4-BE49-F238E27FC236}">
                <a16:creationId xmlns:a16="http://schemas.microsoft.com/office/drawing/2014/main" id="{01E993DA-D975-A341-9421-D1F026D6724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39940" name="Rectangle 2">
              <a:extLst>
                <a:ext uri="{FF2B5EF4-FFF2-40B4-BE49-F238E27FC236}">
                  <a16:creationId xmlns:a16="http://schemas.microsoft.com/office/drawing/2014/main" id="{AB3BA575-3E7F-4C44-92BF-77869FFDA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Secondary Oocyte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9941" name="Text Box 6">
              <a:extLst>
                <a:ext uri="{FF2B5EF4-FFF2-40B4-BE49-F238E27FC236}">
                  <a16:creationId xmlns:a16="http://schemas.microsoft.com/office/drawing/2014/main" id="{6ECDFA42-4DDF-174E-A3D4-90D1F20419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90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larger of the two cells, the secondary oocyte, receives most of the cytoplasm of the primary oocyte.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secondary oocyte begins meiosis II, but it stops in metaphase II (see the lecture module on cell division).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surrounding secondary follicle becomes larger and develops into a mature follicle.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mature follicle ruptures and releases the secondary oocyte in a process known as ovulation.</a:t>
              </a:r>
            </a:p>
          </p:txBody>
        </p:sp>
        <p:grpSp>
          <p:nvGrpSpPr>
            <p:cNvPr id="39942" name="Group 63">
              <a:extLst>
                <a:ext uri="{FF2B5EF4-FFF2-40B4-BE49-F238E27FC236}">
                  <a16:creationId xmlns:a16="http://schemas.microsoft.com/office/drawing/2014/main" id="{424A34E0-CB35-B445-A9E9-7EC36AEF0F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39943" name="Group 51">
                <a:extLst>
                  <a:ext uri="{FF2B5EF4-FFF2-40B4-BE49-F238E27FC236}">
                    <a16:creationId xmlns:a16="http://schemas.microsoft.com/office/drawing/2014/main" id="{D5B4B206-5F65-B24A-815F-25A4C013AC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9954" name="Rectangle 52">
                  <a:extLst>
                    <a:ext uri="{FF2B5EF4-FFF2-40B4-BE49-F238E27FC236}">
                      <a16:creationId xmlns:a16="http://schemas.microsoft.com/office/drawing/2014/main" id="{F4A1B32F-59B8-5D42-96DB-C5B9974E49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9955" name="Text Box 53">
                  <a:extLst>
                    <a:ext uri="{FF2B5EF4-FFF2-40B4-BE49-F238E27FC236}">
                      <a16:creationId xmlns:a16="http://schemas.microsoft.com/office/drawing/2014/main" id="{E646F440-2F62-E346-B807-9A1C48CF6E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28.15</a:t>
                  </a:r>
                </a:p>
              </p:txBody>
            </p:sp>
          </p:grpSp>
          <p:grpSp>
            <p:nvGrpSpPr>
              <p:cNvPr id="39944" name="Group 62">
                <a:extLst>
                  <a:ext uri="{FF2B5EF4-FFF2-40B4-BE49-F238E27FC236}">
                    <a16:creationId xmlns:a16="http://schemas.microsoft.com/office/drawing/2014/main" id="{A6F52D1E-A2B7-D341-99FA-151FBF6457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39945" name="Group 55">
                  <a:extLst>
                    <a:ext uri="{FF2B5EF4-FFF2-40B4-BE49-F238E27FC236}">
                      <a16:creationId xmlns:a16="http://schemas.microsoft.com/office/drawing/2014/main" id="{03E0E4AF-CBCB-0744-A7F4-BD278D75DE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39952" name="Rectangle 45">
                    <a:extLst>
                      <a:ext uri="{FF2B5EF4-FFF2-40B4-BE49-F238E27FC236}">
                        <a16:creationId xmlns:a16="http://schemas.microsoft.com/office/drawing/2014/main" id="{1E4D062B-0157-EA40-B92B-925F5CBABC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9953" name="Text Box 48">
                    <a:extLst>
                      <a:ext uri="{FF2B5EF4-FFF2-40B4-BE49-F238E27FC236}">
                        <a16:creationId xmlns:a16="http://schemas.microsoft.com/office/drawing/2014/main" id="{908B4375-E06D-F648-8C76-2EB2F34D2E6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39946" name="Group 56">
                  <a:extLst>
                    <a:ext uri="{FF2B5EF4-FFF2-40B4-BE49-F238E27FC236}">
                      <a16:creationId xmlns:a16="http://schemas.microsoft.com/office/drawing/2014/main" id="{98DEF34B-4538-E147-B87B-0D6BB702F2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39950" name="Rectangle 57">
                    <a:extLst>
                      <a:ext uri="{FF2B5EF4-FFF2-40B4-BE49-F238E27FC236}">
                        <a16:creationId xmlns:a16="http://schemas.microsoft.com/office/drawing/2014/main" id="{7B2860E4-6A80-8D49-B75E-5C9EBE58FC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9951" name="Text Box 58">
                    <a:extLst>
                      <a:ext uri="{FF2B5EF4-FFF2-40B4-BE49-F238E27FC236}">
                        <a16:creationId xmlns:a16="http://schemas.microsoft.com/office/drawing/2014/main" id="{2C251D2F-FDF6-8E4D-8F9B-F566005F428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39947" name="Group 59">
                  <a:extLst>
                    <a:ext uri="{FF2B5EF4-FFF2-40B4-BE49-F238E27FC236}">
                      <a16:creationId xmlns:a16="http://schemas.microsoft.com/office/drawing/2014/main" id="{F6AD0347-69EB-A044-912F-327490AC49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39948" name="Rectangle 60">
                    <a:extLst>
                      <a:ext uri="{FF2B5EF4-FFF2-40B4-BE49-F238E27FC236}">
                        <a16:creationId xmlns:a16="http://schemas.microsoft.com/office/drawing/2014/main" id="{DCCFF460-A101-ED4A-83C1-FECDE7362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39949" name="Text Box 61">
                    <a:extLst>
                      <a:ext uri="{FF2B5EF4-FFF2-40B4-BE49-F238E27FC236}">
                        <a16:creationId xmlns:a16="http://schemas.microsoft.com/office/drawing/2014/main" id="{E2785928-AD50-AB4D-9214-168C7BAEDB3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D700B6EB-76DE-BB4F-9D68-B503A5E85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57032C-38F4-6E49-8485-844568050EB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44035" name="Group 58">
            <a:extLst>
              <a:ext uri="{FF2B5EF4-FFF2-40B4-BE49-F238E27FC236}">
                <a16:creationId xmlns:a16="http://schemas.microsoft.com/office/drawing/2014/main" id="{7EC7AF81-C6EE-E24E-A16B-767851D3063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44036" name="Rectangle 2">
              <a:extLst>
                <a:ext uri="{FF2B5EF4-FFF2-40B4-BE49-F238E27FC236}">
                  <a16:creationId xmlns:a16="http://schemas.microsoft.com/office/drawing/2014/main" id="{77374E4A-4C0F-934A-87F5-A51B3ED20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Ovulation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4037" name="Text Box 6">
              <a:extLst>
                <a:ext uri="{FF2B5EF4-FFF2-40B4-BE49-F238E27FC236}">
                  <a16:creationId xmlns:a16="http://schemas.microsoft.com/office/drawing/2014/main" id="{B99F6A9A-7EBF-5642-BED6-A1AB99C36F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99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At ovulation, the secondary oocyte is expelled into the pelvic cavity and swept into the fallopian tube along with the first polar body and other material.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The secondary oocyte degenerates if fertilization by a sperm does not occur.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See Table 28.1 for a summary of the concurrent processes of oogen-esis and follicular development in</a:t>
              </a:r>
            </a:p>
          </p:txBody>
        </p:sp>
        <p:grpSp>
          <p:nvGrpSpPr>
            <p:cNvPr id="44038" name="Group 57">
              <a:extLst>
                <a:ext uri="{FF2B5EF4-FFF2-40B4-BE49-F238E27FC236}">
                  <a16:creationId xmlns:a16="http://schemas.microsoft.com/office/drawing/2014/main" id="{B1E3BB9A-BD68-6B4D-B003-2C413F153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44039" name="Group 46">
                <a:extLst>
                  <a:ext uri="{FF2B5EF4-FFF2-40B4-BE49-F238E27FC236}">
                    <a16:creationId xmlns:a16="http://schemas.microsoft.com/office/drawing/2014/main" id="{F54B0E86-E3B6-A44A-AFF2-CEC580FEC7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44050" name="Rectangle 44">
                  <a:extLst>
                    <a:ext uri="{FF2B5EF4-FFF2-40B4-BE49-F238E27FC236}">
                      <a16:creationId xmlns:a16="http://schemas.microsoft.com/office/drawing/2014/main" id="{A00C077D-60D5-034F-B413-A38A5546F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4051" name="Text Box 45">
                  <a:extLst>
                    <a:ext uri="{FF2B5EF4-FFF2-40B4-BE49-F238E27FC236}">
                      <a16:creationId xmlns:a16="http://schemas.microsoft.com/office/drawing/2014/main" id="{5DDC63D0-0E58-6042-89C2-4E15C97676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08" y="3687"/>
                  <a:ext cx="60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Table 28.1</a:t>
                  </a:r>
                </a:p>
              </p:txBody>
            </p:sp>
          </p:grpSp>
          <p:grpSp>
            <p:nvGrpSpPr>
              <p:cNvPr id="44040" name="Group 56">
                <a:extLst>
                  <a:ext uri="{FF2B5EF4-FFF2-40B4-BE49-F238E27FC236}">
                    <a16:creationId xmlns:a16="http://schemas.microsoft.com/office/drawing/2014/main" id="{2C022F8A-9997-5242-85AD-21823E50D2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44041" name="Group 49">
                  <a:extLst>
                    <a:ext uri="{FF2B5EF4-FFF2-40B4-BE49-F238E27FC236}">
                      <a16:creationId xmlns:a16="http://schemas.microsoft.com/office/drawing/2014/main" id="{00914BEB-18CB-5346-B2E5-8B2BBC4F73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44048" name="Rectangle 37">
                    <a:extLst>
                      <a:ext uri="{FF2B5EF4-FFF2-40B4-BE49-F238E27FC236}">
                        <a16:creationId xmlns:a16="http://schemas.microsoft.com/office/drawing/2014/main" id="{3EFD19DA-9E0E-EE47-92D9-3FF62C061B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44049" name="Text Box 40">
                    <a:extLst>
                      <a:ext uri="{FF2B5EF4-FFF2-40B4-BE49-F238E27FC236}">
                        <a16:creationId xmlns:a16="http://schemas.microsoft.com/office/drawing/2014/main" id="{C779CF73-1BAE-B74D-9237-59EC869E2CA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1059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44042" name="Group 50">
                  <a:extLst>
                    <a:ext uri="{FF2B5EF4-FFF2-40B4-BE49-F238E27FC236}">
                      <a16:creationId xmlns:a16="http://schemas.microsoft.com/office/drawing/2014/main" id="{F7FCA490-2FA9-9F4C-845B-571D5574A3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44046" name="Rectangle 51">
                    <a:extLst>
                      <a:ext uri="{FF2B5EF4-FFF2-40B4-BE49-F238E27FC236}">
                        <a16:creationId xmlns:a16="http://schemas.microsoft.com/office/drawing/2014/main" id="{41EA7BBE-4B45-724F-ABF7-455E14C2E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44047" name="Text Box 52">
                    <a:extLst>
                      <a:ext uri="{FF2B5EF4-FFF2-40B4-BE49-F238E27FC236}">
                        <a16:creationId xmlns:a16="http://schemas.microsoft.com/office/drawing/2014/main" id="{2E701619-8187-0542-9C77-0869B2FB11E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44043" name="Group 53">
                  <a:extLst>
                    <a:ext uri="{FF2B5EF4-FFF2-40B4-BE49-F238E27FC236}">
                      <a16:creationId xmlns:a16="http://schemas.microsoft.com/office/drawing/2014/main" id="{4A9DCAF0-D135-CA4D-8BBA-33E6F18B54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44044" name="Rectangle 54">
                    <a:extLst>
                      <a:ext uri="{FF2B5EF4-FFF2-40B4-BE49-F238E27FC236}">
                        <a16:creationId xmlns:a16="http://schemas.microsoft.com/office/drawing/2014/main" id="{802009FE-4990-D646-B547-FD9D49B69F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44045" name="Text Box 55">
                    <a:extLst>
                      <a:ext uri="{FF2B5EF4-FFF2-40B4-BE49-F238E27FC236}">
                        <a16:creationId xmlns:a16="http://schemas.microsoft.com/office/drawing/2014/main" id="{2E1F26C8-3071-C143-A17A-5E6D4AC659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  <p:pic>
        <p:nvPicPr>
          <p:cNvPr id="2" name="Picture 11" descr="&#10;">
            <a:extLst>
              <a:ext uri="{FF2B5EF4-FFF2-40B4-BE49-F238E27FC236}">
                <a16:creationId xmlns:a16="http://schemas.microsoft.com/office/drawing/2014/main" id="{4A087156-0F3E-8248-3629-BA0741B46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145" y="3589594"/>
            <a:ext cx="2199641" cy="18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D08CB1-994A-EC2F-7D11-4A8B52BB4CA3}"/>
              </a:ext>
            </a:extLst>
          </p:cNvPr>
          <p:cNvSpPr txBox="1"/>
          <p:nvPr/>
        </p:nvSpPr>
        <p:spPr>
          <a:xfrm>
            <a:off x="1047967" y="3369926"/>
            <a:ext cx="213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800" dirty="0">
                <a:solidFill>
                  <a:srgbClr val="000000"/>
                </a:solidFill>
              </a:rPr>
              <a:t>the ovaries.</a:t>
            </a:r>
            <a:endParaRPr lang="en-US" dirty="0"/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84175649-E18B-5AB2-D322-894A660A9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7299" y="4838996"/>
            <a:ext cx="18473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52BF2-D32D-389A-2804-F288119A4FC6}"/>
              </a:ext>
            </a:extLst>
          </p:cNvPr>
          <p:cNvSpPr txBox="1"/>
          <p:nvPr/>
        </p:nvSpPr>
        <p:spPr>
          <a:xfrm>
            <a:off x="2486341" y="4304871"/>
            <a:ext cx="219964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Beginning of ovulation</a:t>
            </a:r>
          </a:p>
          <a:p>
            <a:pPr algn="ctr"/>
            <a:r>
              <a:rPr lang="en-US" altLang="en-US" sz="900" dirty="0"/>
              <a:t>(https://www.sprojects.mmi.mcgill.ca)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>
            <a:extLst>
              <a:ext uri="{FF2B5EF4-FFF2-40B4-BE49-F238E27FC236}">
                <a16:creationId xmlns:a16="http://schemas.microsoft.com/office/drawing/2014/main" id="{E9A75B67-CBA2-0A4C-A154-35F28889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BD3C43-5321-C34D-98EB-5347087A395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30DCDF4A-7A17-8943-944A-D3A51CFCB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88265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Fertilization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>
            <a:extLst>
              <a:ext uri="{FF2B5EF4-FFF2-40B4-BE49-F238E27FC236}">
                <a16:creationId xmlns:a16="http://schemas.microsoft.com/office/drawing/2014/main" id="{AC94AB74-30FD-4B4F-9897-190AD201B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00E11C-D87F-5C41-BAEA-66348D84869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48131" name="Group 70">
            <a:extLst>
              <a:ext uri="{FF2B5EF4-FFF2-40B4-BE49-F238E27FC236}">
                <a16:creationId xmlns:a16="http://schemas.microsoft.com/office/drawing/2014/main" id="{41120F2C-5704-1E41-B853-F503C0A300E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48132" name="Rectangle 2">
              <a:extLst>
                <a:ext uri="{FF2B5EF4-FFF2-40B4-BE49-F238E27FC236}">
                  <a16:creationId xmlns:a16="http://schemas.microsoft.com/office/drawing/2014/main" id="{A59031A9-69A6-8D4E-99FD-74FBC6472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Sperm Penetration and Fusion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48133" name="Group 48">
              <a:extLst>
                <a:ext uri="{FF2B5EF4-FFF2-40B4-BE49-F238E27FC236}">
                  <a16:creationId xmlns:a16="http://schemas.microsoft.com/office/drawing/2014/main" id="{590E63AD-4A52-CF4F-9233-5BA2D36F71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31" cy="2045"/>
              <a:chOff x="515" y="970"/>
              <a:chExt cx="4731" cy="2045"/>
            </a:xfrm>
          </p:grpSpPr>
          <p:sp>
            <p:nvSpPr>
              <p:cNvPr id="48144" name="Text Box 3">
                <a:extLst>
                  <a:ext uri="{FF2B5EF4-FFF2-40B4-BE49-F238E27FC236}">
                    <a16:creationId xmlns:a16="http://schemas.microsoft.com/office/drawing/2014/main" id="{107E638C-86C9-7647-B8D7-1539CF24B1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31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>
                    <a:solidFill>
                      <a:srgbClr val="000000"/>
                    </a:solidFill>
                  </a:rPr>
                  <a:t>The process of meiosis II resumes if a sperm penetrates the secon-dary oocyte.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>
                    <a:solidFill>
                      <a:srgbClr val="000000"/>
                    </a:solidFill>
                  </a:rPr>
                  <a:t>With sperm penetration, the secondary oocyte</a:t>
                </a:r>
                <a:r>
                  <a:rPr lang="en-US" altLang="en-US" sz="1800" dirty="0">
                    <a:solidFill>
                      <a:srgbClr val="000000"/>
                    </a:solidFill>
                    <a:ea typeface="AppleGothic" pitchFamily="2" charset="-127"/>
                  </a:rPr>
                  <a:t> s</a:t>
                </a:r>
                <a:r>
                  <a:rPr lang="en-US" altLang="en-US" sz="1800" dirty="0">
                    <a:solidFill>
                      <a:srgbClr val="000000"/>
                    </a:solidFill>
                  </a:rPr>
                  <a:t>plits into two haploid (</a:t>
                </a:r>
                <a:r>
                  <a:rPr lang="en-US" altLang="en-US" sz="1800" i="1" dirty="0">
                    <a:solidFill>
                      <a:srgbClr val="000000"/>
                    </a:solidFill>
                  </a:rPr>
                  <a:t>n</a:t>
                </a:r>
                <a:r>
                  <a:rPr lang="en-US" altLang="en-US" sz="1800" dirty="0">
                    <a:solidFill>
                      <a:srgbClr val="000000"/>
                    </a:solidFill>
                  </a:rPr>
                  <a:t>) cells of unequal size.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>
                    <a:solidFill>
                      <a:srgbClr val="000000"/>
                    </a:solidFill>
                  </a:rPr>
                  <a:t>The larger cell is the ovum, and the smaller is the second polar body, which is discarded. 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DNA in the nuclei of ovum and sperm fuse within several hours, forming a diploid (2</a:t>
                </a:r>
                <a:r>
                  <a:rPr lang="en-US" altLang="en-US" sz="1800" i="1" dirty="0"/>
                  <a:t>n</a:t>
                </a:r>
                <a:r>
                  <a:rPr lang="en-US" altLang="en-US" sz="1800" dirty="0"/>
                  <a:t>) zygote.</a:t>
                </a:r>
                <a:endParaRPr lang="en-US" altLang="en-US" sz="1800" dirty="0">
                  <a:ea typeface="AppleGothic" pitchFamily="2" charset="-127"/>
                </a:endParaRPr>
              </a:p>
            </p:txBody>
          </p:sp>
          <p:sp>
            <p:nvSpPr>
              <p:cNvPr id="48145" name="Text Box 11">
                <a:extLst>
                  <a:ext uri="{FF2B5EF4-FFF2-40B4-BE49-F238E27FC236}">
                    <a16:creationId xmlns:a16="http://schemas.microsoft.com/office/drawing/2014/main" id="{EBA7E77D-CC09-7B4F-A779-03CB063964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0" y="2496"/>
                <a:ext cx="2604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Zygote = the diploid cell resulting from the union of a haploid ovum (egg) and a haploid spermatozoon (sperm). </a:t>
                </a:r>
              </a:p>
            </p:txBody>
          </p:sp>
        </p:grpSp>
        <p:grpSp>
          <p:nvGrpSpPr>
            <p:cNvPr id="48134" name="Group 69">
              <a:extLst>
                <a:ext uri="{FF2B5EF4-FFF2-40B4-BE49-F238E27FC236}">
                  <a16:creationId xmlns:a16="http://schemas.microsoft.com/office/drawing/2014/main" id="{06B0853E-1173-6B45-A2D7-B829C2181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48135" name="Group 62">
                <a:extLst>
                  <a:ext uri="{FF2B5EF4-FFF2-40B4-BE49-F238E27FC236}">
                    <a16:creationId xmlns:a16="http://schemas.microsoft.com/office/drawing/2014/main" id="{B92D359F-887A-F24F-980E-4C2C37CFE0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48142" name="Rectangle 52">
                  <a:extLst>
                    <a:ext uri="{FF2B5EF4-FFF2-40B4-BE49-F238E27FC236}">
                      <a16:creationId xmlns:a16="http://schemas.microsoft.com/office/drawing/2014/main" id="{5D91187F-6E60-F34D-BAA7-689A69F6C8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8143" name="Text Box 55">
                  <a:extLst>
                    <a:ext uri="{FF2B5EF4-FFF2-40B4-BE49-F238E27FC236}">
                      <a16:creationId xmlns:a16="http://schemas.microsoft.com/office/drawing/2014/main" id="{64852651-5EDA-414E-8E62-FF3C6E4A2D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1059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48136" name="Group 63">
                <a:extLst>
                  <a:ext uri="{FF2B5EF4-FFF2-40B4-BE49-F238E27FC236}">
                    <a16:creationId xmlns:a16="http://schemas.microsoft.com/office/drawing/2014/main" id="{3D73F37F-66B9-CA49-B05F-F7D06A3731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48140" name="Rectangle 64">
                  <a:extLst>
                    <a:ext uri="{FF2B5EF4-FFF2-40B4-BE49-F238E27FC236}">
                      <a16:creationId xmlns:a16="http://schemas.microsoft.com/office/drawing/2014/main" id="{79C078BC-0750-1544-9704-8DDEF0E89E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8141" name="Text Box 65">
                  <a:extLst>
                    <a:ext uri="{FF2B5EF4-FFF2-40B4-BE49-F238E27FC236}">
                      <a16:creationId xmlns:a16="http://schemas.microsoft.com/office/drawing/2014/main" id="{CB8596AA-9ED2-AC4A-9717-564C820D5C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1149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48137" name="Group 66">
                <a:extLst>
                  <a:ext uri="{FF2B5EF4-FFF2-40B4-BE49-F238E27FC236}">
                    <a16:creationId xmlns:a16="http://schemas.microsoft.com/office/drawing/2014/main" id="{4FB73BBA-AAAF-D941-BFF7-0220929BA1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48138" name="Rectangle 67">
                  <a:extLst>
                    <a:ext uri="{FF2B5EF4-FFF2-40B4-BE49-F238E27FC236}">
                      <a16:creationId xmlns:a16="http://schemas.microsoft.com/office/drawing/2014/main" id="{0C7589BF-F366-2B4D-92E6-9856F287A1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8139" name="Text Box 68">
                  <a:extLst>
                    <a:ext uri="{FF2B5EF4-FFF2-40B4-BE49-F238E27FC236}">
                      <a16:creationId xmlns:a16="http://schemas.microsoft.com/office/drawing/2014/main" id="{2CA4DC39-8803-6A4D-981F-AF378B00CC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1101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>
            <a:extLst>
              <a:ext uri="{FF2B5EF4-FFF2-40B4-BE49-F238E27FC236}">
                <a16:creationId xmlns:a16="http://schemas.microsoft.com/office/drawing/2014/main" id="{3B07C71A-ACD3-9E4F-8AF6-D99914C98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BEACD1-ABCF-FC44-8220-6D2E8C7EB1B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grpSp>
        <p:nvGrpSpPr>
          <p:cNvPr id="50179" name="Group 65">
            <a:extLst>
              <a:ext uri="{FF2B5EF4-FFF2-40B4-BE49-F238E27FC236}">
                <a16:creationId xmlns:a16="http://schemas.microsoft.com/office/drawing/2014/main" id="{64DD7C0A-F13C-0A42-A4B4-95276120A16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50180" name="Rectangle 2">
              <a:extLst>
                <a:ext uri="{FF2B5EF4-FFF2-40B4-BE49-F238E27FC236}">
                  <a16:creationId xmlns:a16="http://schemas.microsoft.com/office/drawing/2014/main" id="{B787C708-FBF0-C741-BCD7-96E9959F5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Zygote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50181" name="Group 43">
              <a:extLst>
                <a:ext uri="{FF2B5EF4-FFF2-40B4-BE49-F238E27FC236}">
                  <a16:creationId xmlns:a16="http://schemas.microsoft.com/office/drawing/2014/main" id="{9C96F99C-8851-DD4F-87D1-395978D745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42" cy="2347"/>
              <a:chOff x="515" y="970"/>
              <a:chExt cx="4742" cy="2347"/>
            </a:xfrm>
          </p:grpSpPr>
          <p:sp>
            <p:nvSpPr>
              <p:cNvPr id="50192" name="Text Box 6">
                <a:extLst>
                  <a:ext uri="{FF2B5EF4-FFF2-40B4-BE49-F238E27FC236}">
                    <a16:creationId xmlns:a16="http://schemas.microsoft.com/office/drawing/2014/main" id="{68DAE70B-B2C8-054E-B7C2-3CE2452A07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42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diploid zygote has one haploid set of chromosomes from each parent.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zygote begins mitotic cell division while it is propelled down the fallopian tube by fluid currents generated by the cilia.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zygote (now called a blastocyst) arrives in the uterus six to seven days after fertilization.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70000"/>
                  </a:spcAft>
                  <a:buSzPct val="80000"/>
                </a:pPr>
                <a:r>
                  <a:rPr lang="en-US" altLang="en-US" sz="1800" dirty="0"/>
                  <a:t>Implantation of the blastocyst in the uterine wall will be covered when we discuss the reproductive cycle later in this lecture.</a:t>
                </a:r>
              </a:p>
            </p:txBody>
          </p:sp>
          <p:sp>
            <p:nvSpPr>
              <p:cNvPr id="50193" name="Text Box 11">
                <a:extLst>
                  <a:ext uri="{FF2B5EF4-FFF2-40B4-BE49-F238E27FC236}">
                    <a16:creationId xmlns:a16="http://schemas.microsoft.com/office/drawing/2014/main" id="{91AC2613-768F-5F4A-8A9E-FBCC426B14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5" y="2491"/>
                <a:ext cx="2693" cy="8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Cilia = very small hair-like organelles, similar in structure to flagella, that line the surfaces of some cells and move in rhythmic waves. 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(https://www.dictionary.reference.com) </a:t>
                </a:r>
              </a:p>
            </p:txBody>
          </p:sp>
        </p:grpSp>
        <p:grpSp>
          <p:nvGrpSpPr>
            <p:cNvPr id="50182" name="Group 64">
              <a:extLst>
                <a:ext uri="{FF2B5EF4-FFF2-40B4-BE49-F238E27FC236}">
                  <a16:creationId xmlns:a16="http://schemas.microsoft.com/office/drawing/2014/main" id="{F0B53568-895F-1249-A416-6482B49750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50183" name="Group 57">
                <a:extLst>
                  <a:ext uri="{FF2B5EF4-FFF2-40B4-BE49-F238E27FC236}">
                    <a16:creationId xmlns:a16="http://schemas.microsoft.com/office/drawing/2014/main" id="{0CA1BB75-0C61-8E4D-BA64-94034321B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50190" name="Rectangle 47">
                  <a:extLst>
                    <a:ext uri="{FF2B5EF4-FFF2-40B4-BE49-F238E27FC236}">
                      <a16:creationId xmlns:a16="http://schemas.microsoft.com/office/drawing/2014/main" id="{F6F138D8-57BF-F142-814A-B0DC5EDC59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0191" name="Text Box 50">
                  <a:extLst>
                    <a:ext uri="{FF2B5EF4-FFF2-40B4-BE49-F238E27FC236}">
                      <a16:creationId xmlns:a16="http://schemas.microsoft.com/office/drawing/2014/main" id="{119D141B-7769-754D-8BDB-B66321C8F85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1059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50184" name="Group 58">
                <a:extLst>
                  <a:ext uri="{FF2B5EF4-FFF2-40B4-BE49-F238E27FC236}">
                    <a16:creationId xmlns:a16="http://schemas.microsoft.com/office/drawing/2014/main" id="{1205454F-1CF9-3446-867C-66AE98E51D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50188" name="Rectangle 59">
                  <a:extLst>
                    <a:ext uri="{FF2B5EF4-FFF2-40B4-BE49-F238E27FC236}">
                      <a16:creationId xmlns:a16="http://schemas.microsoft.com/office/drawing/2014/main" id="{158F912A-CE40-A247-A263-F7B35D1EAE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0189" name="Text Box 60">
                  <a:extLst>
                    <a:ext uri="{FF2B5EF4-FFF2-40B4-BE49-F238E27FC236}">
                      <a16:creationId xmlns:a16="http://schemas.microsoft.com/office/drawing/2014/main" id="{D26A5040-8343-F349-A330-1594FAB8EC0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1150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50185" name="Group 61">
                <a:extLst>
                  <a:ext uri="{FF2B5EF4-FFF2-40B4-BE49-F238E27FC236}">
                    <a16:creationId xmlns:a16="http://schemas.microsoft.com/office/drawing/2014/main" id="{34800E7A-7EAD-B84F-86C1-D750AC6EE3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50186" name="Rectangle 62">
                  <a:extLst>
                    <a:ext uri="{FF2B5EF4-FFF2-40B4-BE49-F238E27FC236}">
                      <a16:creationId xmlns:a16="http://schemas.microsoft.com/office/drawing/2014/main" id="{067C3676-5E60-734F-A474-542EFACD48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0187" name="Text Box 63">
                  <a:extLst>
                    <a:ext uri="{FF2B5EF4-FFF2-40B4-BE49-F238E27FC236}">
                      <a16:creationId xmlns:a16="http://schemas.microsoft.com/office/drawing/2014/main" id="{1BCE27AB-83F4-DA44-AE4D-B5C0B93A43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1101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>
            <a:extLst>
              <a:ext uri="{FF2B5EF4-FFF2-40B4-BE49-F238E27FC236}">
                <a16:creationId xmlns:a16="http://schemas.microsoft.com/office/drawing/2014/main" id="{23359A4A-C3E7-114D-ADA5-909B57BBC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38F4BD-58A0-E74D-AC34-B63F5F4BD7E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grpSp>
        <p:nvGrpSpPr>
          <p:cNvPr id="52227" name="Group 24">
            <a:extLst>
              <a:ext uri="{FF2B5EF4-FFF2-40B4-BE49-F238E27FC236}">
                <a16:creationId xmlns:a16="http://schemas.microsoft.com/office/drawing/2014/main" id="{E8F618C5-7AFD-4B4C-AC46-13985B79E55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3948113"/>
            <a:chOff x="288" y="282"/>
            <a:chExt cx="5184" cy="2487"/>
          </a:xfrm>
        </p:grpSpPr>
        <p:grpSp>
          <p:nvGrpSpPr>
            <p:cNvPr id="52228" name="Group 23">
              <a:extLst>
                <a:ext uri="{FF2B5EF4-FFF2-40B4-BE49-F238E27FC236}">
                  <a16:creationId xmlns:a16="http://schemas.microsoft.com/office/drawing/2014/main" id="{4A9E7AE9-0456-6C4E-B2BD-11D3F02A1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3" y="643"/>
              <a:ext cx="2848" cy="2126"/>
              <a:chOff x="1483" y="643"/>
              <a:chExt cx="2848" cy="2126"/>
            </a:xfrm>
          </p:grpSpPr>
          <p:pic>
            <p:nvPicPr>
              <p:cNvPr id="52230" name="Picture 15" descr="zygote_stages">
                <a:extLst>
                  <a:ext uri="{FF2B5EF4-FFF2-40B4-BE49-F238E27FC236}">
                    <a16:creationId xmlns:a16="http://schemas.microsoft.com/office/drawing/2014/main" id="{80AECF0A-8577-3B4F-AF61-CDA42ADD2B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7" y="797"/>
                <a:ext cx="2208" cy="1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31" name="Text Box 16">
                <a:extLst>
                  <a:ext uri="{FF2B5EF4-FFF2-40B4-BE49-F238E27FC236}">
                    <a16:creationId xmlns:a16="http://schemas.microsoft.com/office/drawing/2014/main" id="{2AB5C9CB-2D1D-C340-A577-31CED1A810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83" y="2604"/>
                <a:ext cx="1395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https://www.missinglink.ucsf.edu</a:t>
                </a:r>
                <a:endParaRPr lang="en-US" altLang="en-US" sz="1800" dirty="0"/>
              </a:p>
            </p:txBody>
          </p:sp>
          <p:sp>
            <p:nvSpPr>
              <p:cNvPr id="52232" name="Rectangle 18">
                <a:extLst>
                  <a:ext uri="{FF2B5EF4-FFF2-40B4-BE49-F238E27FC236}">
                    <a16:creationId xmlns:a16="http://schemas.microsoft.com/office/drawing/2014/main" id="{FA8522DC-20CE-344A-A2C7-BA68CA7842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3" y="643"/>
                <a:ext cx="2848" cy="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</p:grpSp>
        <p:sp>
          <p:nvSpPr>
            <p:cNvPr id="52229" name="Rectangle 2">
              <a:extLst>
                <a:ext uri="{FF2B5EF4-FFF2-40B4-BE49-F238E27FC236}">
                  <a16:creationId xmlns:a16="http://schemas.microsoft.com/office/drawing/2014/main" id="{02C91CFB-14E7-2748-88F2-7335B1CA9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Fertilization and Implantation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3FF3FBF-3A4C-EF9A-2140-8D5CAB9E89BB}"/>
              </a:ext>
            </a:extLst>
          </p:cNvPr>
          <p:cNvSpPr/>
          <p:nvPr/>
        </p:nvSpPr>
        <p:spPr>
          <a:xfrm>
            <a:off x="2436455" y="1224142"/>
            <a:ext cx="4303391" cy="234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84BBCD05-752F-6F44-9C23-A3661A786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C0BF4F-B6C5-9245-B583-F6CF0C6EE79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A94E6205-D00A-AD49-98C0-9C965FF41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88265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Supporting Reproductive Structures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>
            <a:extLst>
              <a:ext uri="{FF2B5EF4-FFF2-40B4-BE49-F238E27FC236}">
                <a16:creationId xmlns:a16="http://schemas.microsoft.com/office/drawing/2014/main" id="{4CAE66BD-9487-DB46-9888-EF5762993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EE2BB8-4AB5-3B40-8923-D9C37DAEEC0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grpSp>
        <p:nvGrpSpPr>
          <p:cNvPr id="56323" name="Group 50">
            <a:extLst>
              <a:ext uri="{FF2B5EF4-FFF2-40B4-BE49-F238E27FC236}">
                <a16:creationId xmlns:a16="http://schemas.microsoft.com/office/drawing/2014/main" id="{59ED4BD3-BF6C-7B41-8C02-E66F2922C240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718175"/>
            <a:chOff x="289" y="282"/>
            <a:chExt cx="5184" cy="3602"/>
          </a:xfrm>
        </p:grpSpPr>
        <p:sp>
          <p:nvSpPr>
            <p:cNvPr id="56324" name="Rectangle 2">
              <a:extLst>
                <a:ext uri="{FF2B5EF4-FFF2-40B4-BE49-F238E27FC236}">
                  <a16:creationId xmlns:a16="http://schemas.microsoft.com/office/drawing/2014/main" id="{8DAF5540-B00C-DE41-9545-DA7490E48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Fallopian Tubes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6325" name="Text Box 6">
              <a:extLst>
                <a:ext uri="{FF2B5EF4-FFF2-40B4-BE49-F238E27FC236}">
                  <a16:creationId xmlns:a16="http://schemas.microsoft.com/office/drawing/2014/main" id="{BF5CD7B9-BA93-B84F-ABCC-2640FCEC6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14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fallopian tubes (also known as the uterine tubes) extend laterally from the uterus.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secondary oocyte is often fertilized by a sperm in the ampulla of the fallopian tube.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70000"/>
                </a:spcAft>
                <a:buSzPct val="80000"/>
              </a:pPr>
              <a:r>
                <a:rPr lang="en-US" altLang="en-US" sz="1800" dirty="0"/>
                <a:t>The fallopian tubes are a pathway for sperm to reach the secondary oocyte, and a pathway for the blastocyst to reach the uterus for implan-tation in the uterine wall.</a:t>
              </a:r>
            </a:p>
          </p:txBody>
        </p:sp>
        <p:grpSp>
          <p:nvGrpSpPr>
            <p:cNvPr id="56326" name="Group 49">
              <a:extLst>
                <a:ext uri="{FF2B5EF4-FFF2-40B4-BE49-F238E27FC236}">
                  <a16:creationId xmlns:a16="http://schemas.microsoft.com/office/drawing/2014/main" id="{50426D37-323A-1949-BDF6-EAAF9B26EB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56327" name="Group 37">
                <a:extLst>
                  <a:ext uri="{FF2B5EF4-FFF2-40B4-BE49-F238E27FC236}">
                    <a16:creationId xmlns:a16="http://schemas.microsoft.com/office/drawing/2014/main" id="{3F73D954-1B53-B04F-B286-E03143428B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56338" name="Rectangle 38">
                  <a:extLst>
                    <a:ext uri="{FF2B5EF4-FFF2-40B4-BE49-F238E27FC236}">
                      <a16:creationId xmlns:a16="http://schemas.microsoft.com/office/drawing/2014/main" id="{1998680F-6833-7A42-B8CE-385484378B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6339" name="Text Box 39">
                  <a:extLst>
                    <a:ext uri="{FF2B5EF4-FFF2-40B4-BE49-F238E27FC236}">
                      <a16:creationId xmlns:a16="http://schemas.microsoft.com/office/drawing/2014/main" id="{83ACF549-F5AF-D647-AEE9-F3549E63BC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28.16</a:t>
                  </a:r>
                </a:p>
              </p:txBody>
            </p:sp>
          </p:grpSp>
          <p:grpSp>
            <p:nvGrpSpPr>
              <p:cNvPr id="56328" name="Group 48">
                <a:extLst>
                  <a:ext uri="{FF2B5EF4-FFF2-40B4-BE49-F238E27FC236}">
                    <a16:creationId xmlns:a16="http://schemas.microsoft.com/office/drawing/2014/main" id="{60D52CCA-D862-8646-A51E-B8B7FEDE9C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56329" name="Group 41">
                  <a:extLst>
                    <a:ext uri="{FF2B5EF4-FFF2-40B4-BE49-F238E27FC236}">
                      <a16:creationId xmlns:a16="http://schemas.microsoft.com/office/drawing/2014/main" id="{1DD94458-EF69-5E44-A97E-3A210937FF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56336" name="Rectangle 31">
                    <a:extLst>
                      <a:ext uri="{FF2B5EF4-FFF2-40B4-BE49-F238E27FC236}">
                        <a16:creationId xmlns:a16="http://schemas.microsoft.com/office/drawing/2014/main" id="{E723417E-8BC2-A04F-8B44-AAFD421F39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56337" name="Text Box 34">
                    <a:extLst>
                      <a:ext uri="{FF2B5EF4-FFF2-40B4-BE49-F238E27FC236}">
                        <a16:creationId xmlns:a16="http://schemas.microsoft.com/office/drawing/2014/main" id="{3F10E78B-1415-834D-8C2E-70A3C3DB33F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56330" name="Group 42">
                  <a:extLst>
                    <a:ext uri="{FF2B5EF4-FFF2-40B4-BE49-F238E27FC236}">
                      <a16:creationId xmlns:a16="http://schemas.microsoft.com/office/drawing/2014/main" id="{509B1134-7864-664F-AF2D-09C6CD30AC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56334" name="Rectangle 43">
                    <a:extLst>
                      <a:ext uri="{FF2B5EF4-FFF2-40B4-BE49-F238E27FC236}">
                        <a16:creationId xmlns:a16="http://schemas.microsoft.com/office/drawing/2014/main" id="{78F23FC4-BC1E-C144-B3DC-5ADA5EF2B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56335" name="Text Box 44">
                    <a:extLst>
                      <a:ext uri="{FF2B5EF4-FFF2-40B4-BE49-F238E27FC236}">
                        <a16:creationId xmlns:a16="http://schemas.microsoft.com/office/drawing/2014/main" id="{F64BDFCB-9B20-D24B-8C67-AC146ACD995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56331" name="Group 45">
                  <a:extLst>
                    <a:ext uri="{FF2B5EF4-FFF2-40B4-BE49-F238E27FC236}">
                      <a16:creationId xmlns:a16="http://schemas.microsoft.com/office/drawing/2014/main" id="{14FD0216-3A93-834A-A7AC-DB1EC5B4E3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56332" name="Rectangle 46">
                    <a:extLst>
                      <a:ext uri="{FF2B5EF4-FFF2-40B4-BE49-F238E27FC236}">
                        <a16:creationId xmlns:a16="http://schemas.microsoft.com/office/drawing/2014/main" id="{DEE59E02-6654-3A4B-8268-A6AA3DA11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56333" name="Text Box 47">
                    <a:extLst>
                      <a:ext uri="{FF2B5EF4-FFF2-40B4-BE49-F238E27FC236}">
                        <a16:creationId xmlns:a16="http://schemas.microsoft.com/office/drawing/2014/main" id="{03B7CCF0-20FD-B84B-9EF2-7415C9172D6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42C1F74F-9010-9848-A05A-B2A9E388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5DE6A0-7DDA-E14C-9293-7AEF62600E4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grpSp>
        <p:nvGrpSpPr>
          <p:cNvPr id="58391" name="Group 23">
            <a:extLst>
              <a:ext uri="{FF2B5EF4-FFF2-40B4-BE49-F238E27FC236}">
                <a16:creationId xmlns:a16="http://schemas.microsoft.com/office/drawing/2014/main" id="{6A6B366D-1EC2-0E44-9E3A-A8B5CC9C148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58372" name="Rectangle 2">
              <a:extLst>
                <a:ext uri="{FF2B5EF4-FFF2-40B4-BE49-F238E27FC236}">
                  <a16:creationId xmlns:a16="http://schemas.microsoft.com/office/drawing/2014/main" id="{80CEA0A0-B936-C54F-8317-D5279181A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Fimbriae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58390" name="Group 22">
              <a:extLst>
                <a:ext uri="{FF2B5EF4-FFF2-40B4-BE49-F238E27FC236}">
                  <a16:creationId xmlns:a16="http://schemas.microsoft.com/office/drawing/2014/main" id="{39BC6B85-C071-5F4A-8E27-0B73798400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950" cy="1368"/>
              <a:chOff x="515" y="970"/>
              <a:chExt cx="4950" cy="1368"/>
            </a:xfrm>
          </p:grpSpPr>
          <p:sp>
            <p:nvSpPr>
              <p:cNvPr id="58388" name="Text Box 6">
                <a:extLst>
                  <a:ext uri="{FF2B5EF4-FFF2-40B4-BE49-F238E27FC236}">
                    <a16:creationId xmlns:a16="http://schemas.microsoft.com/office/drawing/2014/main" id="{975BAEF0-A568-AB42-AADE-671C08F91B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950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distal ends of the fallopian tubes have finger-like projections known as fimbriae.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One fimbria is attached to the ovary as an anchor point, while the other fimbriae sweep across the surface of the ovary.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Fluid currents generated by their movement sweep the secondary oocyte into the fallopian tube. </a:t>
                </a:r>
              </a:p>
            </p:txBody>
          </p:sp>
          <p:sp>
            <p:nvSpPr>
              <p:cNvPr id="58389" name="Text Box 25">
                <a:extLst>
                  <a:ext uri="{FF2B5EF4-FFF2-40B4-BE49-F238E27FC236}">
                    <a16:creationId xmlns:a16="http://schemas.microsoft.com/office/drawing/2014/main" id="{4B3E17C7-DDD3-544A-AA37-187628462D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9" y="2107"/>
                <a:ext cx="219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Fimbriae = plural form of fimbria.</a:t>
                </a:r>
              </a:p>
            </p:txBody>
          </p:sp>
        </p:grpSp>
        <p:grpSp>
          <p:nvGrpSpPr>
            <p:cNvPr id="58374" name="Group 50">
              <a:extLst>
                <a:ext uri="{FF2B5EF4-FFF2-40B4-BE49-F238E27FC236}">
                  <a16:creationId xmlns:a16="http://schemas.microsoft.com/office/drawing/2014/main" id="{07552134-3EDD-8F4C-BF64-68BC65C036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58375" name="Group 38">
                <a:extLst>
                  <a:ext uri="{FF2B5EF4-FFF2-40B4-BE49-F238E27FC236}">
                    <a16:creationId xmlns:a16="http://schemas.microsoft.com/office/drawing/2014/main" id="{0225D2C2-C5FE-E541-8B72-ADD5189272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58386" name="Rectangle 39">
                  <a:extLst>
                    <a:ext uri="{FF2B5EF4-FFF2-40B4-BE49-F238E27FC236}">
                      <a16:creationId xmlns:a16="http://schemas.microsoft.com/office/drawing/2014/main" id="{60C4657D-9E6F-8848-839D-BF4C28884C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8387" name="Text Box 40">
                  <a:extLst>
                    <a:ext uri="{FF2B5EF4-FFF2-40B4-BE49-F238E27FC236}">
                      <a16:creationId xmlns:a16="http://schemas.microsoft.com/office/drawing/2014/main" id="{E98A1C72-CE20-964A-935C-2AE9E1BDB5D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28.16</a:t>
                  </a:r>
                </a:p>
              </p:txBody>
            </p:sp>
          </p:grpSp>
          <p:grpSp>
            <p:nvGrpSpPr>
              <p:cNvPr id="58376" name="Group 49">
                <a:extLst>
                  <a:ext uri="{FF2B5EF4-FFF2-40B4-BE49-F238E27FC236}">
                    <a16:creationId xmlns:a16="http://schemas.microsoft.com/office/drawing/2014/main" id="{02333708-A2C6-7947-80F9-109AB14D15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58377" name="Group 42">
                  <a:extLst>
                    <a:ext uri="{FF2B5EF4-FFF2-40B4-BE49-F238E27FC236}">
                      <a16:creationId xmlns:a16="http://schemas.microsoft.com/office/drawing/2014/main" id="{EC778239-0516-A54C-9D68-7FC32CCB78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58384" name="Rectangle 32">
                    <a:extLst>
                      <a:ext uri="{FF2B5EF4-FFF2-40B4-BE49-F238E27FC236}">
                        <a16:creationId xmlns:a16="http://schemas.microsoft.com/office/drawing/2014/main" id="{9A3CE6A1-6D61-3E41-A8F5-4ECA624003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58385" name="Text Box 35">
                    <a:extLst>
                      <a:ext uri="{FF2B5EF4-FFF2-40B4-BE49-F238E27FC236}">
                        <a16:creationId xmlns:a16="http://schemas.microsoft.com/office/drawing/2014/main" id="{0D64BDCF-DD99-264B-9818-27D6A14AB0E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58378" name="Group 43">
                  <a:extLst>
                    <a:ext uri="{FF2B5EF4-FFF2-40B4-BE49-F238E27FC236}">
                      <a16:creationId xmlns:a16="http://schemas.microsoft.com/office/drawing/2014/main" id="{5FC65270-B62F-344A-9DB4-11B04C7E41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58382" name="Rectangle 44">
                    <a:extLst>
                      <a:ext uri="{FF2B5EF4-FFF2-40B4-BE49-F238E27FC236}">
                        <a16:creationId xmlns:a16="http://schemas.microsoft.com/office/drawing/2014/main" id="{98B69284-EBBF-5F48-9B9A-98B5F4371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58383" name="Text Box 45">
                    <a:extLst>
                      <a:ext uri="{FF2B5EF4-FFF2-40B4-BE49-F238E27FC236}">
                        <a16:creationId xmlns:a16="http://schemas.microsoft.com/office/drawing/2014/main" id="{2D7D80C3-242B-9D4F-B379-E850786AF8F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1149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58379" name="Group 46">
                  <a:extLst>
                    <a:ext uri="{FF2B5EF4-FFF2-40B4-BE49-F238E27FC236}">
                      <a16:creationId xmlns:a16="http://schemas.microsoft.com/office/drawing/2014/main" id="{5C34026C-857F-244D-B5B3-EDC145ED5B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58380" name="Rectangle 47">
                    <a:extLst>
                      <a:ext uri="{FF2B5EF4-FFF2-40B4-BE49-F238E27FC236}">
                        <a16:creationId xmlns:a16="http://schemas.microsoft.com/office/drawing/2014/main" id="{BFD13956-67F7-7B4D-95B4-7C4805404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58381" name="Text Box 48">
                    <a:extLst>
                      <a:ext uri="{FF2B5EF4-FFF2-40B4-BE49-F238E27FC236}">
                        <a16:creationId xmlns:a16="http://schemas.microsoft.com/office/drawing/2014/main" id="{F0E7964E-641A-E74C-8166-13F697E0416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>
            <a:extLst>
              <a:ext uri="{FF2B5EF4-FFF2-40B4-BE49-F238E27FC236}">
                <a16:creationId xmlns:a16="http://schemas.microsoft.com/office/drawing/2014/main" id="{87BB6BBF-F57D-3241-97F0-57DB68831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F59F0A-0EDD-C846-ACEC-74A24BA6546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grpSp>
        <p:nvGrpSpPr>
          <p:cNvPr id="60419" name="Group 15">
            <a:extLst>
              <a:ext uri="{FF2B5EF4-FFF2-40B4-BE49-F238E27FC236}">
                <a16:creationId xmlns:a16="http://schemas.microsoft.com/office/drawing/2014/main" id="{1E89FC75-BCCA-8946-B15D-92887702FDC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2874963"/>
            <a:chOff x="288" y="282"/>
            <a:chExt cx="5184" cy="1811"/>
          </a:xfrm>
        </p:grpSpPr>
        <p:sp>
          <p:nvSpPr>
            <p:cNvPr id="60420" name="Rectangle 2">
              <a:extLst>
                <a:ext uri="{FF2B5EF4-FFF2-40B4-BE49-F238E27FC236}">
                  <a16:creationId xmlns:a16="http://schemas.microsoft.com/office/drawing/2014/main" id="{36AE72D7-1C5B-3646-87EB-F2F2D6486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Ectopic Pregnancy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0421" name="Text Box 3">
              <a:extLst>
                <a:ext uri="{FF2B5EF4-FFF2-40B4-BE49-F238E27FC236}">
                  <a16:creationId xmlns:a16="http://schemas.microsoft.com/office/drawing/2014/main" id="{9142A4A6-DD85-4340-BFB4-3723E774B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53" cy="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Implantation of a fertilized egg in the pelvic cavity can happen, which results in an ectopic pregnancy.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The more commonly-occurring ectopic pregnancy is when a fertilized egg implants itself in the fallopian tube.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The embryo cannot survive</a:t>
              </a:r>
              <a:r>
                <a:rPr lang="en-US" altLang="en-US" sz="1800" dirty="0"/>
                <a:t>—</a:t>
              </a:r>
              <a:r>
                <a:rPr lang="en-US" altLang="en-US" sz="1800" dirty="0">
                  <a:solidFill>
                    <a:srgbClr val="000000"/>
                  </a:solidFill>
                </a:rPr>
                <a:t>medical and even surgical intervention is required for the health of the mother.</a:t>
              </a:r>
            </a:p>
          </p:txBody>
        </p: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>
            <a:extLst>
              <a:ext uri="{FF2B5EF4-FFF2-40B4-BE49-F238E27FC236}">
                <a16:creationId xmlns:a16="http://schemas.microsoft.com/office/drawing/2014/main" id="{8FE2CEBD-2E02-9746-8A23-D4B11987C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F47C46-B957-674A-A446-EDC28A11D42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grpSp>
        <p:nvGrpSpPr>
          <p:cNvPr id="62467" name="Group 11">
            <a:extLst>
              <a:ext uri="{FF2B5EF4-FFF2-40B4-BE49-F238E27FC236}">
                <a16:creationId xmlns:a16="http://schemas.microsoft.com/office/drawing/2014/main" id="{52F77349-BF68-DB47-9466-F35C29500F1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4025"/>
            <a:ext cx="8229600" cy="4367213"/>
            <a:chOff x="288" y="286"/>
            <a:chExt cx="5184" cy="2751"/>
          </a:xfrm>
        </p:grpSpPr>
        <p:sp>
          <p:nvSpPr>
            <p:cNvPr id="62468" name="Rectangle 2">
              <a:extLst>
                <a:ext uri="{FF2B5EF4-FFF2-40B4-BE49-F238E27FC236}">
                  <a16:creationId xmlns:a16="http://schemas.microsoft.com/office/drawing/2014/main" id="{5AF82CE8-F7B2-5448-B419-44E610773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6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Ectopic Pregnancy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62469" name="Group 10">
              <a:extLst>
                <a:ext uri="{FF2B5EF4-FFF2-40B4-BE49-F238E27FC236}">
                  <a16:creationId xmlns:a16="http://schemas.microsoft.com/office/drawing/2014/main" id="{CE527616-307B-3445-B531-E700B493B9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2" y="879"/>
              <a:ext cx="2747" cy="2158"/>
              <a:chOff x="1632" y="879"/>
              <a:chExt cx="2747" cy="2158"/>
            </a:xfrm>
          </p:grpSpPr>
          <p:pic>
            <p:nvPicPr>
              <p:cNvPr id="62470" name="Picture 4" descr="9288">
                <a:extLst>
                  <a:ext uri="{FF2B5EF4-FFF2-40B4-BE49-F238E27FC236}">
                    <a16:creationId xmlns:a16="http://schemas.microsoft.com/office/drawing/2014/main" id="{3446664E-9C69-E747-BE61-BA855451CD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879"/>
                <a:ext cx="2486" cy="1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71" name="Text Box 5">
                <a:extLst>
                  <a:ext uri="{FF2B5EF4-FFF2-40B4-BE49-F238E27FC236}">
                    <a16:creationId xmlns:a16="http://schemas.microsoft.com/office/drawing/2014/main" id="{8625AF43-52C4-5445-84F3-B3CEC9BB81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5" y="2872"/>
                <a:ext cx="1014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https://www.clarian.org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6A6F959A-9F93-D446-9484-920DEF147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92BDB1-3E4D-5749-B1BC-163BA73CAC6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grpSp>
        <p:nvGrpSpPr>
          <p:cNvPr id="64515" name="Group 44">
            <a:extLst>
              <a:ext uri="{FF2B5EF4-FFF2-40B4-BE49-F238E27FC236}">
                <a16:creationId xmlns:a16="http://schemas.microsoft.com/office/drawing/2014/main" id="{C7BDA006-9246-E843-A955-B972F15B6B5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64516" name="Rectangle 2">
              <a:extLst>
                <a:ext uri="{FF2B5EF4-FFF2-40B4-BE49-F238E27FC236}">
                  <a16:creationId xmlns:a16="http://schemas.microsoft.com/office/drawing/2014/main" id="{840F5E80-1142-4343-B48A-2B4DC1F14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Uterus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4517" name="Text Box 6">
              <a:extLst>
                <a:ext uri="{FF2B5EF4-FFF2-40B4-BE49-F238E27FC236}">
                  <a16:creationId xmlns:a16="http://schemas.microsoft.com/office/drawing/2014/main" id="{720EED10-ADE6-F543-8D83-7290CE8EA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44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uterus is the pathway for sperm to reach the fallopian tubes.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uterus is the site for the implantation of a blastocyst and embryonic and fetal development.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uterine tissue is the source of menstrual flow in reproductive cycles when the implantation of a blastocyst does not occur, as will be covered in this lecture module. </a:t>
              </a:r>
            </a:p>
          </p:txBody>
        </p:sp>
        <p:grpSp>
          <p:nvGrpSpPr>
            <p:cNvPr id="64518" name="Group 43">
              <a:extLst>
                <a:ext uri="{FF2B5EF4-FFF2-40B4-BE49-F238E27FC236}">
                  <a16:creationId xmlns:a16="http://schemas.microsoft.com/office/drawing/2014/main" id="{8AC9B353-8061-D049-8150-68283FB61C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64519" name="Group 31">
                <a:extLst>
                  <a:ext uri="{FF2B5EF4-FFF2-40B4-BE49-F238E27FC236}">
                    <a16:creationId xmlns:a16="http://schemas.microsoft.com/office/drawing/2014/main" id="{9A032F70-63FB-5642-BB6E-ED1967F4B4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64530" name="Rectangle 32">
                  <a:extLst>
                    <a:ext uri="{FF2B5EF4-FFF2-40B4-BE49-F238E27FC236}">
                      <a16:creationId xmlns:a16="http://schemas.microsoft.com/office/drawing/2014/main" id="{6A5A87DA-9748-AC4B-8B85-C16C99EA4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4531" name="Text Box 33">
                  <a:extLst>
                    <a:ext uri="{FF2B5EF4-FFF2-40B4-BE49-F238E27FC236}">
                      <a16:creationId xmlns:a16="http://schemas.microsoft.com/office/drawing/2014/main" id="{A7F22691-99B0-4044-9059-450CAC6A15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28.16</a:t>
                  </a:r>
                </a:p>
              </p:txBody>
            </p:sp>
          </p:grpSp>
          <p:grpSp>
            <p:nvGrpSpPr>
              <p:cNvPr id="64520" name="Group 42">
                <a:extLst>
                  <a:ext uri="{FF2B5EF4-FFF2-40B4-BE49-F238E27FC236}">
                    <a16:creationId xmlns:a16="http://schemas.microsoft.com/office/drawing/2014/main" id="{9C1E9F56-A1A2-A449-9EB0-1C2DFF693E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64521" name="Group 35">
                  <a:extLst>
                    <a:ext uri="{FF2B5EF4-FFF2-40B4-BE49-F238E27FC236}">
                      <a16:creationId xmlns:a16="http://schemas.microsoft.com/office/drawing/2014/main" id="{AE333154-3B29-E444-8400-FE1632EFAF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64528" name="Rectangle 25">
                    <a:extLst>
                      <a:ext uri="{FF2B5EF4-FFF2-40B4-BE49-F238E27FC236}">
                        <a16:creationId xmlns:a16="http://schemas.microsoft.com/office/drawing/2014/main" id="{F697C4D3-3412-A947-8075-459EB00241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4529" name="Text Box 28">
                    <a:extLst>
                      <a:ext uri="{FF2B5EF4-FFF2-40B4-BE49-F238E27FC236}">
                        <a16:creationId xmlns:a16="http://schemas.microsoft.com/office/drawing/2014/main" id="{0D847CCD-D718-1F42-A5C7-F7FBA3AA9F9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64522" name="Group 36">
                  <a:extLst>
                    <a:ext uri="{FF2B5EF4-FFF2-40B4-BE49-F238E27FC236}">
                      <a16:creationId xmlns:a16="http://schemas.microsoft.com/office/drawing/2014/main" id="{0BAB1E4E-555C-8D46-A980-FA89A79225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64526" name="Rectangle 37">
                    <a:extLst>
                      <a:ext uri="{FF2B5EF4-FFF2-40B4-BE49-F238E27FC236}">
                        <a16:creationId xmlns:a16="http://schemas.microsoft.com/office/drawing/2014/main" id="{7CEEE0E5-92D9-7540-846E-647B95C8F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4527" name="Text Box 38">
                    <a:extLst>
                      <a:ext uri="{FF2B5EF4-FFF2-40B4-BE49-F238E27FC236}">
                        <a16:creationId xmlns:a16="http://schemas.microsoft.com/office/drawing/2014/main" id="{D48CA1F9-E251-CA49-93F1-7CCFAEA640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64523" name="Group 39">
                  <a:extLst>
                    <a:ext uri="{FF2B5EF4-FFF2-40B4-BE49-F238E27FC236}">
                      <a16:creationId xmlns:a16="http://schemas.microsoft.com/office/drawing/2014/main" id="{F651B130-38DE-6444-9520-AC34336D98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64524" name="Rectangle 40">
                    <a:extLst>
                      <a:ext uri="{FF2B5EF4-FFF2-40B4-BE49-F238E27FC236}">
                        <a16:creationId xmlns:a16="http://schemas.microsoft.com/office/drawing/2014/main" id="{0919EA4D-DAC9-FA42-B6E3-D6577446A2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4525" name="Text Box 41">
                    <a:extLst>
                      <a:ext uri="{FF2B5EF4-FFF2-40B4-BE49-F238E27FC236}">
                        <a16:creationId xmlns:a16="http://schemas.microsoft.com/office/drawing/2014/main" id="{07BB2192-16AC-244C-B969-0F1BBED07A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1104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E7DAA446-634C-874D-A4E7-891AC8F73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517442-CCBC-6749-953F-90BE06B8FE6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grpSp>
        <p:nvGrpSpPr>
          <p:cNvPr id="66563" name="Group 43">
            <a:extLst>
              <a:ext uri="{FF2B5EF4-FFF2-40B4-BE49-F238E27FC236}">
                <a16:creationId xmlns:a16="http://schemas.microsoft.com/office/drawing/2014/main" id="{75E4B87A-958C-1B42-9C73-EBDE041F995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66564" name="Rectangle 2">
              <a:extLst>
                <a:ext uri="{FF2B5EF4-FFF2-40B4-BE49-F238E27FC236}">
                  <a16:creationId xmlns:a16="http://schemas.microsoft.com/office/drawing/2014/main" id="{05264951-62B8-C345-9650-CB6369591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Uterus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6565" name="Text Box 3">
              <a:extLst>
                <a:ext uri="{FF2B5EF4-FFF2-40B4-BE49-F238E27FC236}">
                  <a16:creationId xmlns:a16="http://schemas.microsoft.com/office/drawing/2014/main" id="{7CB39DAC-921B-B84E-B50F-CF3C6BBB01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02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uterus is about 7.5 cm long, 5 cm wide, and  2.5 cm thick in women who have not ever been pregnant.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uterus can be enlarged after a recent pregnancy but is smaller due to atrophy when estrogen levels are low after menopause.</a:t>
              </a:r>
            </a:p>
          </p:txBody>
        </p:sp>
        <p:grpSp>
          <p:nvGrpSpPr>
            <p:cNvPr id="66566" name="Group 42">
              <a:extLst>
                <a:ext uri="{FF2B5EF4-FFF2-40B4-BE49-F238E27FC236}">
                  <a16:creationId xmlns:a16="http://schemas.microsoft.com/office/drawing/2014/main" id="{A66E4A6A-ECBB-ED45-AED9-068C5FBE77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66567" name="Group 30">
                <a:extLst>
                  <a:ext uri="{FF2B5EF4-FFF2-40B4-BE49-F238E27FC236}">
                    <a16:creationId xmlns:a16="http://schemas.microsoft.com/office/drawing/2014/main" id="{4C852728-A70C-E248-AFBF-7100FA7789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66578" name="Rectangle 31">
                  <a:extLst>
                    <a:ext uri="{FF2B5EF4-FFF2-40B4-BE49-F238E27FC236}">
                      <a16:creationId xmlns:a16="http://schemas.microsoft.com/office/drawing/2014/main" id="{F51B3D8F-D06D-D145-80A7-2E0E8893C7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6579" name="Text Box 32">
                  <a:extLst>
                    <a:ext uri="{FF2B5EF4-FFF2-40B4-BE49-F238E27FC236}">
                      <a16:creationId xmlns:a16="http://schemas.microsoft.com/office/drawing/2014/main" id="{22D086F9-510C-2646-B3BC-41CC87332CB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28.16</a:t>
                  </a:r>
                </a:p>
              </p:txBody>
            </p:sp>
          </p:grpSp>
          <p:grpSp>
            <p:nvGrpSpPr>
              <p:cNvPr id="66568" name="Group 41">
                <a:extLst>
                  <a:ext uri="{FF2B5EF4-FFF2-40B4-BE49-F238E27FC236}">
                    <a16:creationId xmlns:a16="http://schemas.microsoft.com/office/drawing/2014/main" id="{FA925888-6DCB-9A44-9961-A4FDAAE532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66569" name="Group 34">
                  <a:extLst>
                    <a:ext uri="{FF2B5EF4-FFF2-40B4-BE49-F238E27FC236}">
                      <a16:creationId xmlns:a16="http://schemas.microsoft.com/office/drawing/2014/main" id="{D39ED546-FBA1-F245-98EB-9BED86A19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66576" name="Rectangle 24">
                    <a:extLst>
                      <a:ext uri="{FF2B5EF4-FFF2-40B4-BE49-F238E27FC236}">
                        <a16:creationId xmlns:a16="http://schemas.microsoft.com/office/drawing/2014/main" id="{1F713439-F4CE-D447-A207-BC020EBBC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6577" name="Text Box 27">
                    <a:extLst>
                      <a:ext uri="{FF2B5EF4-FFF2-40B4-BE49-F238E27FC236}">
                        <a16:creationId xmlns:a16="http://schemas.microsoft.com/office/drawing/2014/main" id="{70742561-ED6D-5F4A-A05E-43B8DAD0360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66570" name="Group 35">
                  <a:extLst>
                    <a:ext uri="{FF2B5EF4-FFF2-40B4-BE49-F238E27FC236}">
                      <a16:creationId xmlns:a16="http://schemas.microsoft.com/office/drawing/2014/main" id="{F4FB6EF4-C790-794F-BFC8-AF8F3B24A6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66574" name="Rectangle 36">
                    <a:extLst>
                      <a:ext uri="{FF2B5EF4-FFF2-40B4-BE49-F238E27FC236}">
                        <a16:creationId xmlns:a16="http://schemas.microsoft.com/office/drawing/2014/main" id="{0D963E29-C30D-6A44-A810-5A6E3EB119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6575" name="Text Box 37">
                    <a:extLst>
                      <a:ext uri="{FF2B5EF4-FFF2-40B4-BE49-F238E27FC236}">
                        <a16:creationId xmlns:a16="http://schemas.microsoft.com/office/drawing/2014/main" id="{DCF1B89C-D1E4-1048-8398-A2E988E8149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66571" name="Group 38">
                  <a:extLst>
                    <a:ext uri="{FF2B5EF4-FFF2-40B4-BE49-F238E27FC236}">
                      <a16:creationId xmlns:a16="http://schemas.microsoft.com/office/drawing/2014/main" id="{3E5B7D2E-A6EB-C042-9B71-1649D32B6A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66572" name="Rectangle 39">
                    <a:extLst>
                      <a:ext uri="{FF2B5EF4-FFF2-40B4-BE49-F238E27FC236}">
                        <a16:creationId xmlns:a16="http://schemas.microsoft.com/office/drawing/2014/main" id="{99C79224-16B0-064C-945B-157CE672A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6573" name="Text Box 40">
                    <a:extLst>
                      <a:ext uri="{FF2B5EF4-FFF2-40B4-BE49-F238E27FC236}">
                        <a16:creationId xmlns:a16="http://schemas.microsoft.com/office/drawing/2014/main" id="{44E1BBC8-63AF-CA4F-B76B-316D6017238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1104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95529E4B-FBF5-0649-8197-EC05F844C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84C160-65D3-CD45-A510-C3C6ED7844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grpSp>
        <p:nvGrpSpPr>
          <p:cNvPr id="68611" name="Group 48">
            <a:extLst>
              <a:ext uri="{FF2B5EF4-FFF2-40B4-BE49-F238E27FC236}">
                <a16:creationId xmlns:a16="http://schemas.microsoft.com/office/drawing/2014/main" id="{1F1C75A5-882C-CB4A-9441-F5160E6684A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68612" name="Rectangle 2">
              <a:extLst>
                <a:ext uri="{FF2B5EF4-FFF2-40B4-BE49-F238E27FC236}">
                  <a16:creationId xmlns:a16="http://schemas.microsoft.com/office/drawing/2014/main" id="{92684FCB-3149-824F-924A-6DB454558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Tissue Layers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8613" name="Text Box 6">
              <a:extLst>
                <a:ext uri="{FF2B5EF4-FFF2-40B4-BE49-F238E27FC236}">
                  <a16:creationId xmlns:a16="http://schemas.microsoft.com/office/drawing/2014/main" id="{13C5339B-94C0-B845-8E8C-A92F7B9944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82" cy="7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uterus has three tissue layers—perimetrium, myometrium, and endometrium.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perimetrium, the outermost layer, consists of squamous cells and areolar connective tissue.</a:t>
              </a:r>
            </a:p>
          </p:txBody>
        </p:sp>
        <p:grpSp>
          <p:nvGrpSpPr>
            <p:cNvPr id="68614" name="Group 47">
              <a:extLst>
                <a:ext uri="{FF2B5EF4-FFF2-40B4-BE49-F238E27FC236}">
                  <a16:creationId xmlns:a16="http://schemas.microsoft.com/office/drawing/2014/main" id="{182DB110-6A1F-144E-966D-6EE732DDBF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68615" name="Group 35">
                <a:extLst>
                  <a:ext uri="{FF2B5EF4-FFF2-40B4-BE49-F238E27FC236}">
                    <a16:creationId xmlns:a16="http://schemas.microsoft.com/office/drawing/2014/main" id="{A071B1C7-F8AD-DC43-B8F9-C2701BAE70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68626" name="Rectangle 36">
                  <a:extLst>
                    <a:ext uri="{FF2B5EF4-FFF2-40B4-BE49-F238E27FC236}">
                      <a16:creationId xmlns:a16="http://schemas.microsoft.com/office/drawing/2014/main" id="{B0DF8172-707E-8F4E-8EC2-8B7EB64FA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68627" name="Text Box 37">
                  <a:extLst>
                    <a:ext uri="{FF2B5EF4-FFF2-40B4-BE49-F238E27FC236}">
                      <a16:creationId xmlns:a16="http://schemas.microsoft.com/office/drawing/2014/main" id="{D2C4DC4D-2333-7B44-9CE6-4FCE6DB92A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28.18</a:t>
                  </a:r>
                </a:p>
              </p:txBody>
            </p:sp>
          </p:grpSp>
          <p:grpSp>
            <p:nvGrpSpPr>
              <p:cNvPr id="68616" name="Group 46">
                <a:extLst>
                  <a:ext uri="{FF2B5EF4-FFF2-40B4-BE49-F238E27FC236}">
                    <a16:creationId xmlns:a16="http://schemas.microsoft.com/office/drawing/2014/main" id="{A0EFED6E-1337-7145-B539-8319603CD9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68617" name="Group 39">
                  <a:extLst>
                    <a:ext uri="{FF2B5EF4-FFF2-40B4-BE49-F238E27FC236}">
                      <a16:creationId xmlns:a16="http://schemas.microsoft.com/office/drawing/2014/main" id="{BE9D38EB-94DA-F64A-A565-136EE47BE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68624" name="Rectangle 29">
                    <a:extLst>
                      <a:ext uri="{FF2B5EF4-FFF2-40B4-BE49-F238E27FC236}">
                        <a16:creationId xmlns:a16="http://schemas.microsoft.com/office/drawing/2014/main" id="{BB20913F-150D-1C4B-AA1D-ADFBC1494F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8625" name="Text Box 32">
                    <a:extLst>
                      <a:ext uri="{FF2B5EF4-FFF2-40B4-BE49-F238E27FC236}">
                        <a16:creationId xmlns:a16="http://schemas.microsoft.com/office/drawing/2014/main" id="{79EEE5BE-72DE-A844-9DED-847C9018E29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68618" name="Group 40">
                  <a:extLst>
                    <a:ext uri="{FF2B5EF4-FFF2-40B4-BE49-F238E27FC236}">
                      <a16:creationId xmlns:a16="http://schemas.microsoft.com/office/drawing/2014/main" id="{BB6A0345-0A42-8E49-94BA-9A796B80EB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68622" name="Rectangle 41">
                    <a:extLst>
                      <a:ext uri="{FF2B5EF4-FFF2-40B4-BE49-F238E27FC236}">
                        <a16:creationId xmlns:a16="http://schemas.microsoft.com/office/drawing/2014/main" id="{0814DB94-446C-5E45-A688-079F0E6949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8623" name="Text Box 42">
                    <a:extLst>
                      <a:ext uri="{FF2B5EF4-FFF2-40B4-BE49-F238E27FC236}">
                        <a16:creationId xmlns:a16="http://schemas.microsoft.com/office/drawing/2014/main" id="{2881BFB6-680A-D54C-8AF0-6CC5EB9A0DC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68619" name="Group 43">
                  <a:extLst>
                    <a:ext uri="{FF2B5EF4-FFF2-40B4-BE49-F238E27FC236}">
                      <a16:creationId xmlns:a16="http://schemas.microsoft.com/office/drawing/2014/main" id="{EFD28E89-4F67-DA41-84FF-B3F65657D9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68620" name="Rectangle 44">
                    <a:extLst>
                      <a:ext uri="{FF2B5EF4-FFF2-40B4-BE49-F238E27FC236}">
                        <a16:creationId xmlns:a16="http://schemas.microsoft.com/office/drawing/2014/main" id="{D62E542A-7A22-A34C-877A-7DEB969240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68621" name="Text Box 45">
                    <a:extLst>
                      <a:ext uri="{FF2B5EF4-FFF2-40B4-BE49-F238E27FC236}">
                        <a16:creationId xmlns:a16="http://schemas.microsoft.com/office/drawing/2014/main" id="{53910837-28F4-B244-828E-DC9EA7CF8E9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DCBA2E9-549E-6841-9CA7-16436E361A6B}"/>
              </a:ext>
            </a:extLst>
          </p:cNvPr>
          <p:cNvSpPr txBox="1"/>
          <p:nvPr/>
        </p:nvSpPr>
        <p:spPr>
          <a:xfrm>
            <a:off x="2523072" y="2779072"/>
            <a:ext cx="4134580" cy="138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  <a:spcAft>
                <a:spcPts val="0"/>
              </a:spcAft>
            </a:pPr>
            <a:r>
              <a:rPr lang="en-US" dirty="0">
                <a:solidFill>
                  <a:srgbClr val="941100"/>
                </a:solidFill>
              </a:rPr>
              <a:t>Squamous = thin, flat epithelial cells.</a:t>
            </a:r>
          </a:p>
          <a:p>
            <a:pPr algn="ctr">
              <a:lnSpc>
                <a:spcPts val="186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941100"/>
                </a:solidFill>
              </a:rPr>
              <a:t>Areolar tissue = loose connective tissue that consists of a meshwork of collagen, elastic tissue, and reticular fibers. 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638E8990-FF21-5F47-B820-A2F35D2FE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03214C-A0F9-1841-866A-ED8C487B721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grpSp>
        <p:nvGrpSpPr>
          <p:cNvPr id="70659" name="Group 43">
            <a:extLst>
              <a:ext uri="{FF2B5EF4-FFF2-40B4-BE49-F238E27FC236}">
                <a16:creationId xmlns:a16="http://schemas.microsoft.com/office/drawing/2014/main" id="{2AD019B1-C06C-C448-9DFB-F5E908F9470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70660" name="Rectangle 2">
              <a:extLst>
                <a:ext uri="{FF2B5EF4-FFF2-40B4-BE49-F238E27FC236}">
                  <a16:creationId xmlns:a16="http://schemas.microsoft.com/office/drawing/2014/main" id="{40A98068-2003-0248-A05B-3A7F89888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Myometrium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0661" name="Text Box 3">
              <a:extLst>
                <a:ext uri="{FF2B5EF4-FFF2-40B4-BE49-F238E27FC236}">
                  <a16:creationId xmlns:a16="http://schemas.microsoft.com/office/drawing/2014/main" id="{AD4382D9-0398-EB4F-A13B-0A4774B7D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6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myometrium has three layers of smooth muscle that are thickest in the fundus (superior portion) and thinnest at the cervix.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smooth muscle fibers in the middle layer are circular in arrange-ment.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smooth muscle fibers in the inner and outer layers are longitudi-nal in arrangement.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Strong, coordinated contractions of the muscle fibers in response to oxytocin secreted by the posterior pituitary help to expel the child from the uterus.</a:t>
              </a:r>
            </a:p>
          </p:txBody>
        </p:sp>
        <p:grpSp>
          <p:nvGrpSpPr>
            <p:cNvPr id="70662" name="Group 42">
              <a:extLst>
                <a:ext uri="{FF2B5EF4-FFF2-40B4-BE49-F238E27FC236}">
                  <a16:creationId xmlns:a16="http://schemas.microsoft.com/office/drawing/2014/main" id="{5AD30978-A797-3242-A13D-9BEF7BAC23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70663" name="Group 30">
                <a:extLst>
                  <a:ext uri="{FF2B5EF4-FFF2-40B4-BE49-F238E27FC236}">
                    <a16:creationId xmlns:a16="http://schemas.microsoft.com/office/drawing/2014/main" id="{FD97FB1E-8147-4A42-ABDC-7568ABA9DC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70674" name="Rectangle 31">
                  <a:extLst>
                    <a:ext uri="{FF2B5EF4-FFF2-40B4-BE49-F238E27FC236}">
                      <a16:creationId xmlns:a16="http://schemas.microsoft.com/office/drawing/2014/main" id="{CAE2B645-C99A-D44A-A3A0-C8720FC470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0675" name="Text Box 32">
                  <a:extLst>
                    <a:ext uri="{FF2B5EF4-FFF2-40B4-BE49-F238E27FC236}">
                      <a16:creationId xmlns:a16="http://schemas.microsoft.com/office/drawing/2014/main" id="{D7215DEB-19DB-884C-BC54-94939B808F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28.18</a:t>
                  </a:r>
                </a:p>
              </p:txBody>
            </p:sp>
          </p:grpSp>
          <p:grpSp>
            <p:nvGrpSpPr>
              <p:cNvPr id="70664" name="Group 41">
                <a:extLst>
                  <a:ext uri="{FF2B5EF4-FFF2-40B4-BE49-F238E27FC236}">
                    <a16:creationId xmlns:a16="http://schemas.microsoft.com/office/drawing/2014/main" id="{5A492511-4F61-6841-8D2E-BFB88D73D7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70665" name="Group 34">
                  <a:extLst>
                    <a:ext uri="{FF2B5EF4-FFF2-40B4-BE49-F238E27FC236}">
                      <a16:creationId xmlns:a16="http://schemas.microsoft.com/office/drawing/2014/main" id="{22051751-C6C9-6647-831E-1B976917E0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70672" name="Rectangle 24">
                    <a:extLst>
                      <a:ext uri="{FF2B5EF4-FFF2-40B4-BE49-F238E27FC236}">
                        <a16:creationId xmlns:a16="http://schemas.microsoft.com/office/drawing/2014/main" id="{A16C517E-706E-784F-B623-6009E865C0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0673" name="Text Box 27">
                    <a:extLst>
                      <a:ext uri="{FF2B5EF4-FFF2-40B4-BE49-F238E27FC236}">
                        <a16:creationId xmlns:a16="http://schemas.microsoft.com/office/drawing/2014/main" id="{B734C2FF-963B-E645-918D-2F385EF53FF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70666" name="Group 35">
                  <a:extLst>
                    <a:ext uri="{FF2B5EF4-FFF2-40B4-BE49-F238E27FC236}">
                      <a16:creationId xmlns:a16="http://schemas.microsoft.com/office/drawing/2014/main" id="{E940C181-F6FA-FF47-844E-AB6A6DF0C4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70670" name="Rectangle 36">
                    <a:extLst>
                      <a:ext uri="{FF2B5EF4-FFF2-40B4-BE49-F238E27FC236}">
                        <a16:creationId xmlns:a16="http://schemas.microsoft.com/office/drawing/2014/main" id="{941035D2-5BFE-B943-8EA6-6E93E1018C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0671" name="Text Box 37">
                    <a:extLst>
                      <a:ext uri="{FF2B5EF4-FFF2-40B4-BE49-F238E27FC236}">
                        <a16:creationId xmlns:a16="http://schemas.microsoft.com/office/drawing/2014/main" id="{739EEE74-D6A3-A84B-9748-048430BC66F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70667" name="Group 38">
                  <a:extLst>
                    <a:ext uri="{FF2B5EF4-FFF2-40B4-BE49-F238E27FC236}">
                      <a16:creationId xmlns:a16="http://schemas.microsoft.com/office/drawing/2014/main" id="{504F59C7-7C40-3F4D-BFB9-3B5617ED2B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70668" name="Rectangle 39">
                    <a:extLst>
                      <a:ext uri="{FF2B5EF4-FFF2-40B4-BE49-F238E27FC236}">
                        <a16:creationId xmlns:a16="http://schemas.microsoft.com/office/drawing/2014/main" id="{386CDBB2-D095-4046-BF2B-02388656E2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0669" name="Text Box 40">
                    <a:extLst>
                      <a:ext uri="{FF2B5EF4-FFF2-40B4-BE49-F238E27FC236}">
                        <a16:creationId xmlns:a16="http://schemas.microsoft.com/office/drawing/2014/main" id="{1BE16D3F-1B36-BD49-ABE4-049863612C2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id="{C400D14D-7FEE-A641-911C-54E22A4FC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F2C6E1-E90E-A146-BC4F-60772C2EDC3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grpSp>
        <p:nvGrpSpPr>
          <p:cNvPr id="72707" name="Group 51">
            <a:extLst>
              <a:ext uri="{FF2B5EF4-FFF2-40B4-BE49-F238E27FC236}">
                <a16:creationId xmlns:a16="http://schemas.microsoft.com/office/drawing/2014/main" id="{F7364845-7440-824F-9B5C-509807A2E58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72708" name="Rectangle 2">
              <a:extLst>
                <a:ext uri="{FF2B5EF4-FFF2-40B4-BE49-F238E27FC236}">
                  <a16:creationId xmlns:a16="http://schemas.microsoft.com/office/drawing/2014/main" id="{BE6F926E-F623-AD4C-8ECE-AC3C7458D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Endometrium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72709" name="Group 28">
              <a:extLst>
                <a:ext uri="{FF2B5EF4-FFF2-40B4-BE49-F238E27FC236}">
                  <a16:creationId xmlns:a16="http://schemas.microsoft.com/office/drawing/2014/main" id="{3705290F-3277-7044-AC42-D7E7F2FC7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814" cy="1560"/>
              <a:chOff x="515" y="970"/>
              <a:chExt cx="4814" cy="1560"/>
            </a:xfrm>
          </p:grpSpPr>
          <p:sp>
            <p:nvSpPr>
              <p:cNvPr id="72724" name="Text Box 3">
                <a:extLst>
                  <a:ext uri="{FF2B5EF4-FFF2-40B4-BE49-F238E27FC236}">
                    <a16:creationId xmlns:a16="http://schemas.microsoft.com/office/drawing/2014/main" id="{B3DAFE60-FEDF-2A45-AC08-42F177A9DE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814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endometrium, the inner layer of the uterus, is highly-vascularized.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stratum functionalis (functional layer) of the endometrium sloughs off during menstruation.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stratum basalis (base layer) is permanent and gives rise to a new stratum functionalis after each menstruation in response to estrogens.</a:t>
                </a:r>
              </a:p>
            </p:txBody>
          </p:sp>
          <p:sp>
            <p:nvSpPr>
              <p:cNvPr id="72725" name="Text Box 12">
                <a:extLst>
                  <a:ext uri="{FF2B5EF4-FFF2-40B4-BE49-F238E27FC236}">
                    <a16:creationId xmlns:a16="http://schemas.microsoft.com/office/drawing/2014/main" id="{9FFE8006-7CDE-D34F-9952-8E9A2E893A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6" y="1963"/>
                <a:ext cx="2990" cy="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Vascularized = the formation of blood vessels and capillaries in tissue.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Slough = shed or cast off.</a:t>
                </a:r>
              </a:p>
            </p:txBody>
          </p:sp>
        </p:grpSp>
        <p:grpSp>
          <p:nvGrpSpPr>
            <p:cNvPr id="72710" name="Group 50">
              <a:extLst>
                <a:ext uri="{FF2B5EF4-FFF2-40B4-BE49-F238E27FC236}">
                  <a16:creationId xmlns:a16="http://schemas.microsoft.com/office/drawing/2014/main" id="{D82B0EFD-140C-424A-82C6-4D77196D23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72711" name="Group 38">
                <a:extLst>
                  <a:ext uri="{FF2B5EF4-FFF2-40B4-BE49-F238E27FC236}">
                    <a16:creationId xmlns:a16="http://schemas.microsoft.com/office/drawing/2014/main" id="{373870B5-AC01-264A-8717-E40EA46587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72722" name="Rectangle 39">
                  <a:extLst>
                    <a:ext uri="{FF2B5EF4-FFF2-40B4-BE49-F238E27FC236}">
                      <a16:creationId xmlns:a16="http://schemas.microsoft.com/office/drawing/2014/main" id="{164610E7-DA56-4241-9C97-C115055677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2723" name="Text Box 40">
                  <a:extLst>
                    <a:ext uri="{FF2B5EF4-FFF2-40B4-BE49-F238E27FC236}">
                      <a16:creationId xmlns:a16="http://schemas.microsoft.com/office/drawing/2014/main" id="{34BDB2E6-FA37-374B-9861-4BC4D9760B0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28.18</a:t>
                  </a:r>
                </a:p>
              </p:txBody>
            </p:sp>
          </p:grpSp>
          <p:grpSp>
            <p:nvGrpSpPr>
              <p:cNvPr id="72712" name="Group 49">
                <a:extLst>
                  <a:ext uri="{FF2B5EF4-FFF2-40B4-BE49-F238E27FC236}">
                    <a16:creationId xmlns:a16="http://schemas.microsoft.com/office/drawing/2014/main" id="{06E2647E-1D17-274C-862B-835C6C34CA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72713" name="Group 42">
                  <a:extLst>
                    <a:ext uri="{FF2B5EF4-FFF2-40B4-BE49-F238E27FC236}">
                      <a16:creationId xmlns:a16="http://schemas.microsoft.com/office/drawing/2014/main" id="{0E00CF36-8399-464B-8139-1F30C4E05A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72720" name="Rectangle 32">
                    <a:extLst>
                      <a:ext uri="{FF2B5EF4-FFF2-40B4-BE49-F238E27FC236}">
                        <a16:creationId xmlns:a16="http://schemas.microsoft.com/office/drawing/2014/main" id="{1BAB28CE-3FFD-A542-8696-FC8AAA90C9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2721" name="Text Box 35">
                    <a:extLst>
                      <a:ext uri="{FF2B5EF4-FFF2-40B4-BE49-F238E27FC236}">
                        <a16:creationId xmlns:a16="http://schemas.microsoft.com/office/drawing/2014/main" id="{0A681F94-B03E-DB46-92AB-A6E4376F5E2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1064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72714" name="Group 43">
                  <a:extLst>
                    <a:ext uri="{FF2B5EF4-FFF2-40B4-BE49-F238E27FC236}">
                      <a16:creationId xmlns:a16="http://schemas.microsoft.com/office/drawing/2014/main" id="{535C80BE-3E2E-A64D-8112-1647A23FF6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72718" name="Rectangle 44">
                    <a:extLst>
                      <a:ext uri="{FF2B5EF4-FFF2-40B4-BE49-F238E27FC236}">
                        <a16:creationId xmlns:a16="http://schemas.microsoft.com/office/drawing/2014/main" id="{4521BF8A-355E-904D-B7DF-C02328222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2719" name="Text Box 45">
                    <a:extLst>
                      <a:ext uri="{FF2B5EF4-FFF2-40B4-BE49-F238E27FC236}">
                        <a16:creationId xmlns:a16="http://schemas.microsoft.com/office/drawing/2014/main" id="{4CAF40A0-B950-6443-A5B6-3947D31DD62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72715" name="Group 46">
                  <a:extLst>
                    <a:ext uri="{FF2B5EF4-FFF2-40B4-BE49-F238E27FC236}">
                      <a16:creationId xmlns:a16="http://schemas.microsoft.com/office/drawing/2014/main" id="{2B504CA5-37D4-EC41-BBB8-977069AD8D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72716" name="Rectangle 47">
                    <a:extLst>
                      <a:ext uri="{FF2B5EF4-FFF2-40B4-BE49-F238E27FC236}">
                        <a16:creationId xmlns:a16="http://schemas.microsoft.com/office/drawing/2014/main" id="{59CF0FFB-8EBC-5240-B48B-DF1CE925D1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2717" name="Text Box 48">
                    <a:extLst>
                      <a:ext uri="{FF2B5EF4-FFF2-40B4-BE49-F238E27FC236}">
                        <a16:creationId xmlns:a16="http://schemas.microsoft.com/office/drawing/2014/main" id="{510C65EC-600C-C54A-95E3-432CE94A6B9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>
            <a:extLst>
              <a:ext uri="{FF2B5EF4-FFF2-40B4-BE49-F238E27FC236}">
                <a16:creationId xmlns:a16="http://schemas.microsoft.com/office/drawing/2014/main" id="{5CBD9B9A-A844-B342-966E-8400C8591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190AE0-332F-6849-8765-EF5AFAB650C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grpSp>
        <p:nvGrpSpPr>
          <p:cNvPr id="74755" name="Group 45">
            <a:extLst>
              <a:ext uri="{FF2B5EF4-FFF2-40B4-BE49-F238E27FC236}">
                <a16:creationId xmlns:a16="http://schemas.microsoft.com/office/drawing/2014/main" id="{BD342DAB-CB95-A245-87AA-F7F778E323C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74756" name="Rectangle 2">
              <a:extLst>
                <a:ext uri="{FF2B5EF4-FFF2-40B4-BE49-F238E27FC236}">
                  <a16:creationId xmlns:a16="http://schemas.microsoft.com/office/drawing/2014/main" id="{45DE4431-CB78-3147-9798-2FC534500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Blood Supply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4757" name="Text Box 6">
              <a:extLst>
                <a:ext uri="{FF2B5EF4-FFF2-40B4-BE49-F238E27FC236}">
                  <a16:creationId xmlns:a16="http://schemas.microsoft.com/office/drawing/2014/main" id="{D63DDF30-B769-FE41-A67B-4333D18DF6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50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extensive blood supply of the uterus supports the growth of the stratum functionalis after menstruation, implantation of a blastocyst, and development of the placenta.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Anatomical details of the vascular system in the uterus are found in the textbook.</a:t>
              </a:r>
            </a:p>
          </p:txBody>
        </p:sp>
        <p:grpSp>
          <p:nvGrpSpPr>
            <p:cNvPr id="74758" name="Group 44">
              <a:extLst>
                <a:ext uri="{FF2B5EF4-FFF2-40B4-BE49-F238E27FC236}">
                  <a16:creationId xmlns:a16="http://schemas.microsoft.com/office/drawing/2014/main" id="{A289B1FC-6629-E244-B253-E434396899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74759" name="Group 32">
                <a:extLst>
                  <a:ext uri="{FF2B5EF4-FFF2-40B4-BE49-F238E27FC236}">
                    <a16:creationId xmlns:a16="http://schemas.microsoft.com/office/drawing/2014/main" id="{8C2EAF7F-F54D-AD42-8C18-C842A41EE5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74770" name="Rectangle 33">
                  <a:extLst>
                    <a:ext uri="{FF2B5EF4-FFF2-40B4-BE49-F238E27FC236}">
                      <a16:creationId xmlns:a16="http://schemas.microsoft.com/office/drawing/2014/main" id="{87CDA8D6-7987-1F41-9A94-154FF402F1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4771" name="Text Box 34">
                  <a:extLst>
                    <a:ext uri="{FF2B5EF4-FFF2-40B4-BE49-F238E27FC236}">
                      <a16:creationId xmlns:a16="http://schemas.microsoft.com/office/drawing/2014/main" id="{D6FCBBDF-42FB-7447-9C5D-814E6E5B13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28.19</a:t>
                  </a:r>
                </a:p>
              </p:txBody>
            </p:sp>
          </p:grpSp>
          <p:grpSp>
            <p:nvGrpSpPr>
              <p:cNvPr id="74760" name="Group 43">
                <a:extLst>
                  <a:ext uri="{FF2B5EF4-FFF2-40B4-BE49-F238E27FC236}">
                    <a16:creationId xmlns:a16="http://schemas.microsoft.com/office/drawing/2014/main" id="{DD69A4D4-A7EB-A242-A15E-9687A41E2B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74761" name="Group 36">
                  <a:extLst>
                    <a:ext uri="{FF2B5EF4-FFF2-40B4-BE49-F238E27FC236}">
                      <a16:creationId xmlns:a16="http://schemas.microsoft.com/office/drawing/2014/main" id="{4E4A0F05-55AC-9D46-9F41-762C7BB995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74768" name="Rectangle 26">
                    <a:extLst>
                      <a:ext uri="{FF2B5EF4-FFF2-40B4-BE49-F238E27FC236}">
                        <a16:creationId xmlns:a16="http://schemas.microsoft.com/office/drawing/2014/main" id="{7E65E84F-1BB6-1B4A-ABD4-6987B5855B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4769" name="Text Box 29">
                    <a:extLst>
                      <a:ext uri="{FF2B5EF4-FFF2-40B4-BE49-F238E27FC236}">
                        <a16:creationId xmlns:a16="http://schemas.microsoft.com/office/drawing/2014/main" id="{F0D0D03C-E339-BF42-8DF6-A042E7CB5F2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1064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74762" name="Group 37">
                  <a:extLst>
                    <a:ext uri="{FF2B5EF4-FFF2-40B4-BE49-F238E27FC236}">
                      <a16:creationId xmlns:a16="http://schemas.microsoft.com/office/drawing/2014/main" id="{DC36E732-7A6B-644D-A5E1-8AE16C689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74766" name="Rectangle 38">
                    <a:extLst>
                      <a:ext uri="{FF2B5EF4-FFF2-40B4-BE49-F238E27FC236}">
                        <a16:creationId xmlns:a16="http://schemas.microsoft.com/office/drawing/2014/main" id="{05E23A19-3FF2-1D43-969C-9BBA661B8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4767" name="Text Box 39">
                    <a:extLst>
                      <a:ext uri="{FF2B5EF4-FFF2-40B4-BE49-F238E27FC236}">
                        <a16:creationId xmlns:a16="http://schemas.microsoft.com/office/drawing/2014/main" id="{550563B1-5F64-8741-8D66-90F2ED93001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74763" name="Group 40">
                  <a:extLst>
                    <a:ext uri="{FF2B5EF4-FFF2-40B4-BE49-F238E27FC236}">
                      <a16:creationId xmlns:a16="http://schemas.microsoft.com/office/drawing/2014/main" id="{9FF55172-8C3A-1A46-8C35-ED693734D6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74764" name="Rectangle 41">
                    <a:extLst>
                      <a:ext uri="{FF2B5EF4-FFF2-40B4-BE49-F238E27FC236}">
                        <a16:creationId xmlns:a16="http://schemas.microsoft.com/office/drawing/2014/main" id="{3D28B7D3-F198-B044-8E69-3F0280D81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74765" name="Text Box 42">
                    <a:extLst>
                      <a:ext uri="{FF2B5EF4-FFF2-40B4-BE49-F238E27FC236}">
                        <a16:creationId xmlns:a16="http://schemas.microsoft.com/office/drawing/2014/main" id="{1094CB29-F66A-6042-877F-D1088718C23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1108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>
            <a:extLst>
              <a:ext uri="{FF2B5EF4-FFF2-40B4-BE49-F238E27FC236}">
                <a16:creationId xmlns:a16="http://schemas.microsoft.com/office/drawing/2014/main" id="{2C306DAB-8B89-3947-B7F3-72AFF006D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971F69-AA84-A549-A7A9-8708CE9A111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grpSp>
        <p:nvGrpSpPr>
          <p:cNvPr id="76803" name="Group 45">
            <a:extLst>
              <a:ext uri="{FF2B5EF4-FFF2-40B4-BE49-F238E27FC236}">
                <a16:creationId xmlns:a16="http://schemas.microsoft.com/office/drawing/2014/main" id="{6ACE6191-C389-D64F-A3B3-95E9E0B0C93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76804" name="Rectangle 2">
              <a:extLst>
                <a:ext uri="{FF2B5EF4-FFF2-40B4-BE49-F238E27FC236}">
                  <a16:creationId xmlns:a16="http://schemas.microsoft.com/office/drawing/2014/main" id="{0895D8E8-360C-6043-ACD2-9479251B0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Cervix and Cervical Mucus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6805" name="Text Box 6">
              <a:extLst>
                <a:ext uri="{FF2B5EF4-FFF2-40B4-BE49-F238E27FC236}">
                  <a16:creationId xmlns:a16="http://schemas.microsoft.com/office/drawing/2014/main" id="{5BFBD24F-29EC-1444-AF85-D50D011D2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50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inferior, narrow portion of the uterus is known as the cervix—its channel is called the cervical canal.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Secretory cells in the cervical tissue produce a mucus for the cervical canal consisting of water, glycoproteins, lipids, enzymes, and inorganic salts.</a:t>
              </a:r>
            </a:p>
          </p:txBody>
        </p:sp>
        <p:grpSp>
          <p:nvGrpSpPr>
            <p:cNvPr id="76806" name="Group 44">
              <a:extLst>
                <a:ext uri="{FF2B5EF4-FFF2-40B4-BE49-F238E27FC236}">
                  <a16:creationId xmlns:a16="http://schemas.microsoft.com/office/drawing/2014/main" id="{6FC95D53-536B-1E45-BFE7-0C089EA97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76807" name="Group 37">
                <a:extLst>
                  <a:ext uri="{FF2B5EF4-FFF2-40B4-BE49-F238E27FC236}">
                    <a16:creationId xmlns:a16="http://schemas.microsoft.com/office/drawing/2014/main" id="{B0E1A5C8-026E-B440-8A55-57CB6DE08B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76814" name="Rectangle 27">
                  <a:extLst>
                    <a:ext uri="{FF2B5EF4-FFF2-40B4-BE49-F238E27FC236}">
                      <a16:creationId xmlns:a16="http://schemas.microsoft.com/office/drawing/2014/main" id="{5DF5947A-C5AF-D141-A6CE-7977ACCA9D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6815" name="Text Box 30">
                  <a:extLst>
                    <a:ext uri="{FF2B5EF4-FFF2-40B4-BE49-F238E27FC236}">
                      <a16:creationId xmlns:a16="http://schemas.microsoft.com/office/drawing/2014/main" id="{2096C9F3-853A-9048-8FF9-DBD2932044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1064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6808" name="Group 38">
                <a:extLst>
                  <a:ext uri="{FF2B5EF4-FFF2-40B4-BE49-F238E27FC236}">
                    <a16:creationId xmlns:a16="http://schemas.microsoft.com/office/drawing/2014/main" id="{819FB9E1-7B7C-6B40-BF39-84823D902D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76812" name="Rectangle 39">
                  <a:extLst>
                    <a:ext uri="{FF2B5EF4-FFF2-40B4-BE49-F238E27FC236}">
                      <a16:creationId xmlns:a16="http://schemas.microsoft.com/office/drawing/2014/main" id="{272391D7-5696-104A-8388-733B60C2E9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6813" name="Text Box 40">
                  <a:extLst>
                    <a:ext uri="{FF2B5EF4-FFF2-40B4-BE49-F238E27FC236}">
                      <a16:creationId xmlns:a16="http://schemas.microsoft.com/office/drawing/2014/main" id="{0EFE282C-2185-4145-84B9-707C7C404C9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1154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6809" name="Group 41">
                <a:extLst>
                  <a:ext uri="{FF2B5EF4-FFF2-40B4-BE49-F238E27FC236}">
                    <a16:creationId xmlns:a16="http://schemas.microsoft.com/office/drawing/2014/main" id="{0F474448-105F-EC4F-B566-E76F60AB6A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76810" name="Rectangle 42">
                  <a:extLst>
                    <a:ext uri="{FF2B5EF4-FFF2-40B4-BE49-F238E27FC236}">
                      <a16:creationId xmlns:a16="http://schemas.microsoft.com/office/drawing/2014/main" id="{D739E127-20E7-4F4C-AC46-1AF0AA9DD9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6811" name="Text Box 43">
                  <a:extLst>
                    <a:ext uri="{FF2B5EF4-FFF2-40B4-BE49-F238E27FC236}">
                      <a16:creationId xmlns:a16="http://schemas.microsoft.com/office/drawing/2014/main" id="{3DA7DA6F-0E9A-3149-A536-A639E673C73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1106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>
            <a:extLst>
              <a:ext uri="{FF2B5EF4-FFF2-40B4-BE49-F238E27FC236}">
                <a16:creationId xmlns:a16="http://schemas.microsoft.com/office/drawing/2014/main" id="{51B7505C-4956-C743-9398-226B33A8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D0182B-362C-AD4B-A3F6-D2CDE777998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grpSp>
        <p:nvGrpSpPr>
          <p:cNvPr id="78851" name="Group 61">
            <a:extLst>
              <a:ext uri="{FF2B5EF4-FFF2-40B4-BE49-F238E27FC236}">
                <a16:creationId xmlns:a16="http://schemas.microsoft.com/office/drawing/2014/main" id="{007C4D5E-7B0C-E448-BBD4-0BBB9EC63B6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78852" name="Rectangle 24">
              <a:extLst>
                <a:ext uri="{FF2B5EF4-FFF2-40B4-BE49-F238E27FC236}">
                  <a16:creationId xmlns:a16="http://schemas.microsoft.com/office/drawing/2014/main" id="{25358BD8-1C4E-0A45-8918-D172A4C5D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Cervical Mucus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78853" name="Group 39">
              <a:extLst>
                <a:ext uri="{FF2B5EF4-FFF2-40B4-BE49-F238E27FC236}">
                  <a16:creationId xmlns:a16="http://schemas.microsoft.com/office/drawing/2014/main" id="{8FD6AD88-077E-C847-AEAF-32FDC26186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889" cy="2025"/>
              <a:chOff x="515" y="970"/>
              <a:chExt cx="4889" cy="2025"/>
            </a:xfrm>
          </p:grpSpPr>
          <p:sp>
            <p:nvSpPr>
              <p:cNvPr id="78864" name="Text Box 3">
                <a:extLst>
                  <a:ext uri="{FF2B5EF4-FFF2-40B4-BE49-F238E27FC236}">
                    <a16:creationId xmlns:a16="http://schemas.microsoft.com/office/drawing/2014/main" id="{B2ADE3AC-B3E1-AF4C-8CDA-27D258802E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889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cervical mucus is most hospitable to sperm at or near the time of ovulation because it becomes less viscous and more alkaline (pH 8.5).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dirty="0"/>
                  <a:t>The mucus supplements the energy needs of sperm and protects them from phagocytes and the acidity of the vagina and uterus.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mucus filaments align in parallel to enable sperm to pass from the vagina to the uterus.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mucus is more viscous and forms a cervical plug to impede sperm transit at other times in the reproductive cycle.</a:t>
                </a:r>
              </a:p>
            </p:txBody>
          </p:sp>
          <p:sp>
            <p:nvSpPr>
              <p:cNvPr id="78865" name="Text Box 25">
                <a:extLst>
                  <a:ext uri="{FF2B5EF4-FFF2-40B4-BE49-F238E27FC236}">
                    <a16:creationId xmlns:a16="http://schemas.microsoft.com/office/drawing/2014/main" id="{DE98DE36-E2E4-474A-BA9E-2917B392B0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5" y="2476"/>
                <a:ext cx="3311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Phagocyte = a cell that engulfs and digests cellular debris and invading microorganisms.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(https://www.wordnetweb.princeton.edu)</a:t>
                </a:r>
              </a:p>
            </p:txBody>
          </p:sp>
        </p:grpSp>
        <p:grpSp>
          <p:nvGrpSpPr>
            <p:cNvPr id="78854" name="Group 60">
              <a:extLst>
                <a:ext uri="{FF2B5EF4-FFF2-40B4-BE49-F238E27FC236}">
                  <a16:creationId xmlns:a16="http://schemas.microsoft.com/office/drawing/2014/main" id="{1DD4919A-2414-7741-AE03-34CB4E2F7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78855" name="Group 53">
                <a:extLst>
                  <a:ext uri="{FF2B5EF4-FFF2-40B4-BE49-F238E27FC236}">
                    <a16:creationId xmlns:a16="http://schemas.microsoft.com/office/drawing/2014/main" id="{11E74F30-FD8A-CA43-91C0-6E811C7DFE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78862" name="Rectangle 43">
                  <a:extLst>
                    <a:ext uri="{FF2B5EF4-FFF2-40B4-BE49-F238E27FC236}">
                      <a16:creationId xmlns:a16="http://schemas.microsoft.com/office/drawing/2014/main" id="{CEA664A9-51F6-2A42-A616-CD36C80DA1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8863" name="Text Box 46">
                  <a:extLst>
                    <a:ext uri="{FF2B5EF4-FFF2-40B4-BE49-F238E27FC236}">
                      <a16:creationId xmlns:a16="http://schemas.microsoft.com/office/drawing/2014/main" id="{E5498BB4-DAB6-4A45-B502-052B92CD6E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1064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8856" name="Group 54">
                <a:extLst>
                  <a:ext uri="{FF2B5EF4-FFF2-40B4-BE49-F238E27FC236}">
                    <a16:creationId xmlns:a16="http://schemas.microsoft.com/office/drawing/2014/main" id="{2B3DD397-DEB7-0246-93E0-3945D2106E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78860" name="Rectangle 55">
                  <a:extLst>
                    <a:ext uri="{FF2B5EF4-FFF2-40B4-BE49-F238E27FC236}">
                      <a16:creationId xmlns:a16="http://schemas.microsoft.com/office/drawing/2014/main" id="{46F5C281-BB48-EE42-85AB-FE3D455EF9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8861" name="Text Box 56">
                  <a:extLst>
                    <a:ext uri="{FF2B5EF4-FFF2-40B4-BE49-F238E27FC236}">
                      <a16:creationId xmlns:a16="http://schemas.microsoft.com/office/drawing/2014/main" id="{FB01255F-2933-BA46-8231-5107822083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1154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8857" name="Group 57">
                <a:extLst>
                  <a:ext uri="{FF2B5EF4-FFF2-40B4-BE49-F238E27FC236}">
                    <a16:creationId xmlns:a16="http://schemas.microsoft.com/office/drawing/2014/main" id="{E081D769-0E4E-4F40-898F-D5D3C99024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78858" name="Rectangle 58">
                  <a:extLst>
                    <a:ext uri="{FF2B5EF4-FFF2-40B4-BE49-F238E27FC236}">
                      <a16:creationId xmlns:a16="http://schemas.microsoft.com/office/drawing/2014/main" id="{0CE6662C-B4EB-DC43-9D02-85077D3B97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8859" name="Text Box 59">
                  <a:extLst>
                    <a:ext uri="{FF2B5EF4-FFF2-40B4-BE49-F238E27FC236}">
                      <a16:creationId xmlns:a16="http://schemas.microsoft.com/office/drawing/2014/main" id="{25396DEE-DFA1-BE47-B6BB-1C94C5049C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1106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>
            <a:extLst>
              <a:ext uri="{FF2B5EF4-FFF2-40B4-BE49-F238E27FC236}">
                <a16:creationId xmlns:a16="http://schemas.microsoft.com/office/drawing/2014/main" id="{31BE4672-129A-A34D-97D0-D596D8C2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203D11-427B-064E-970C-EACB250BBA8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grpSp>
        <p:nvGrpSpPr>
          <p:cNvPr id="80910" name="Group 14">
            <a:extLst>
              <a:ext uri="{FF2B5EF4-FFF2-40B4-BE49-F238E27FC236}">
                <a16:creationId xmlns:a16="http://schemas.microsoft.com/office/drawing/2014/main" id="{A76641B4-BCCC-1D40-ACD3-7AD80D32167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335588"/>
            <a:chOff x="288" y="282"/>
            <a:chExt cx="5184" cy="3361"/>
          </a:xfrm>
        </p:grpSpPr>
        <p:sp>
          <p:nvSpPr>
            <p:cNvPr id="80900" name="Rectangle 2">
              <a:extLst>
                <a:ext uri="{FF2B5EF4-FFF2-40B4-BE49-F238E27FC236}">
                  <a16:creationId xmlns:a16="http://schemas.microsoft.com/office/drawing/2014/main" id="{54708EB9-6F60-874C-931F-CCB136B84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Cervical Mucus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80909" name="Group 13">
              <a:extLst>
                <a:ext uri="{FF2B5EF4-FFF2-40B4-BE49-F238E27FC236}">
                  <a16:creationId xmlns:a16="http://schemas.microsoft.com/office/drawing/2014/main" id="{65E7E17B-84F2-3240-95CF-21B178A6F2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7" y="1011"/>
              <a:ext cx="3580" cy="2632"/>
              <a:chOff x="1087" y="1011"/>
              <a:chExt cx="3580" cy="2632"/>
            </a:xfrm>
          </p:grpSpPr>
          <p:grpSp>
            <p:nvGrpSpPr>
              <p:cNvPr id="80902" name="Group 24">
                <a:extLst>
                  <a:ext uri="{FF2B5EF4-FFF2-40B4-BE49-F238E27FC236}">
                    <a16:creationId xmlns:a16="http://schemas.microsoft.com/office/drawing/2014/main" id="{5F938209-DC0E-4244-8EF8-7552A9BA3B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0" y="1745"/>
                <a:ext cx="1317" cy="1898"/>
                <a:chOff x="3350" y="1745"/>
                <a:chExt cx="1317" cy="1898"/>
              </a:xfrm>
            </p:grpSpPr>
            <p:pic>
              <p:nvPicPr>
                <p:cNvPr id="80906" name="Picture 11" descr="sperm">
                  <a:extLst>
                    <a:ext uri="{FF2B5EF4-FFF2-40B4-BE49-F238E27FC236}">
                      <a16:creationId xmlns:a16="http://schemas.microsoft.com/office/drawing/2014/main" id="{FB992F5B-9D41-284E-B70D-0E524B254F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0" y="1745"/>
                  <a:ext cx="1239" cy="17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0907" name="Text Box 12">
                  <a:extLst>
                    <a:ext uri="{FF2B5EF4-FFF2-40B4-BE49-F238E27FC236}">
                      <a16:creationId xmlns:a16="http://schemas.microsoft.com/office/drawing/2014/main" id="{96874340-1DA6-7341-9340-97F4E1189DB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29" y="3478"/>
                  <a:ext cx="1038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https://www.woomb.org</a:t>
                  </a:r>
                </a:p>
              </p:txBody>
            </p:sp>
          </p:grpSp>
          <p:grpSp>
            <p:nvGrpSpPr>
              <p:cNvPr id="80908" name="Group 12">
                <a:extLst>
                  <a:ext uri="{FF2B5EF4-FFF2-40B4-BE49-F238E27FC236}">
                    <a16:creationId xmlns:a16="http://schemas.microsoft.com/office/drawing/2014/main" id="{18BBB29C-4D43-B04D-A660-641A2E01B0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7" y="1011"/>
                <a:ext cx="1389" cy="1665"/>
                <a:chOff x="1087" y="1011"/>
                <a:chExt cx="1389" cy="1665"/>
              </a:xfrm>
            </p:grpSpPr>
            <p:pic>
              <p:nvPicPr>
                <p:cNvPr id="80904" name="Picture 14" descr="Cervical_mucus1">
                  <a:extLst>
                    <a:ext uri="{FF2B5EF4-FFF2-40B4-BE49-F238E27FC236}">
                      <a16:creationId xmlns:a16="http://schemas.microsoft.com/office/drawing/2014/main" id="{9823A860-9A8B-1449-A89B-DE8935FA75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" y="1011"/>
                  <a:ext cx="1313" cy="1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0905" name="Text Box 15">
                  <a:extLst>
                    <a:ext uri="{FF2B5EF4-FFF2-40B4-BE49-F238E27FC236}">
                      <a16:creationId xmlns:a16="http://schemas.microsoft.com/office/drawing/2014/main" id="{ED281EF5-D79F-044A-B58C-BFF88C54A9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33" y="2511"/>
                  <a:ext cx="1143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dirty="0"/>
                    <a:t>https://www.wikimedia.org</a:t>
                  </a:r>
                  <a:endParaRPr lang="en-US" altLang="en-US" sz="1800" dirty="0"/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A0C8E96-C529-6348-8874-49E5403F45DD}"/>
              </a:ext>
            </a:extLst>
          </p:cNvPr>
          <p:cNvSpPr txBox="1"/>
          <p:nvPr/>
        </p:nvSpPr>
        <p:spPr>
          <a:xfrm>
            <a:off x="5133976" y="1747369"/>
            <a:ext cx="2305050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011893"/>
                </a:solidFill>
              </a:rPr>
              <a:t>A sperm passing through the cervical mucus.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>
            <a:extLst>
              <a:ext uri="{FF2B5EF4-FFF2-40B4-BE49-F238E27FC236}">
                <a16:creationId xmlns:a16="http://schemas.microsoft.com/office/drawing/2014/main" id="{9F41C156-2DAA-DC46-8A23-CF80958AB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7EB4BA-9A0C-6646-81EF-0C567FFA337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pSp>
        <p:nvGrpSpPr>
          <p:cNvPr id="82947" name="Group 39">
            <a:extLst>
              <a:ext uri="{FF2B5EF4-FFF2-40B4-BE49-F238E27FC236}">
                <a16:creationId xmlns:a16="http://schemas.microsoft.com/office/drawing/2014/main" id="{7123DB71-E90E-1E42-B39D-AF0C5B3232D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82948" name="Text Box 6">
              <a:extLst>
                <a:ext uri="{FF2B5EF4-FFF2-40B4-BE49-F238E27FC236}">
                  <a16:creationId xmlns:a16="http://schemas.microsoft.com/office/drawing/2014/main" id="{586EFB67-B446-B942-A624-088F529FBB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85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cervical mucus facilitates biochemical changes in sperm, known as capacitation, that enable a sperm to penetrate a secondary oocyte.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Capacitation also enables the sperm to move more vigorously as they travel through the uterus and along the fallopian tubes.</a:t>
              </a:r>
            </a:p>
          </p:txBody>
        </p:sp>
        <p:sp>
          <p:nvSpPr>
            <p:cNvPr id="82949" name="Rectangle 8">
              <a:extLst>
                <a:ext uri="{FF2B5EF4-FFF2-40B4-BE49-F238E27FC236}">
                  <a16:creationId xmlns:a16="http://schemas.microsoft.com/office/drawing/2014/main" id="{82A42BC6-8DC1-C644-8838-A2901FD04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Capacitation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82950" name="Group 38">
              <a:extLst>
                <a:ext uri="{FF2B5EF4-FFF2-40B4-BE49-F238E27FC236}">
                  <a16:creationId xmlns:a16="http://schemas.microsoft.com/office/drawing/2014/main" id="{02283F80-637D-EA45-BB93-06BD1C9AA9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82951" name="Group 31">
                <a:extLst>
                  <a:ext uri="{FF2B5EF4-FFF2-40B4-BE49-F238E27FC236}">
                    <a16:creationId xmlns:a16="http://schemas.microsoft.com/office/drawing/2014/main" id="{9AE69556-7053-9A47-BEFA-764DE928AB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82958" name="Rectangle 21">
                  <a:extLst>
                    <a:ext uri="{FF2B5EF4-FFF2-40B4-BE49-F238E27FC236}">
                      <a16:creationId xmlns:a16="http://schemas.microsoft.com/office/drawing/2014/main" id="{B75F7787-41D4-544D-9CD1-F4BD518CA4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2959" name="Text Box 24">
                  <a:extLst>
                    <a:ext uri="{FF2B5EF4-FFF2-40B4-BE49-F238E27FC236}">
                      <a16:creationId xmlns:a16="http://schemas.microsoft.com/office/drawing/2014/main" id="{7FB38748-52A4-734D-B9F0-1D2C4DDFA0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1064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82952" name="Group 32">
                <a:extLst>
                  <a:ext uri="{FF2B5EF4-FFF2-40B4-BE49-F238E27FC236}">
                    <a16:creationId xmlns:a16="http://schemas.microsoft.com/office/drawing/2014/main" id="{99F945A5-9188-E346-B29D-CD996FD81A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82956" name="Rectangle 33">
                  <a:extLst>
                    <a:ext uri="{FF2B5EF4-FFF2-40B4-BE49-F238E27FC236}">
                      <a16:creationId xmlns:a16="http://schemas.microsoft.com/office/drawing/2014/main" id="{C2C518F6-4F25-964F-AB6C-ED37587E32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2957" name="Text Box 34">
                  <a:extLst>
                    <a:ext uri="{FF2B5EF4-FFF2-40B4-BE49-F238E27FC236}">
                      <a16:creationId xmlns:a16="http://schemas.microsoft.com/office/drawing/2014/main" id="{DA90703F-B8CA-8649-9FAC-263F57B655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1154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82953" name="Group 35">
                <a:extLst>
                  <a:ext uri="{FF2B5EF4-FFF2-40B4-BE49-F238E27FC236}">
                    <a16:creationId xmlns:a16="http://schemas.microsoft.com/office/drawing/2014/main" id="{F15BB21D-DE0A-D14A-AE9B-0A38466E9F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82954" name="Rectangle 36">
                  <a:extLst>
                    <a:ext uri="{FF2B5EF4-FFF2-40B4-BE49-F238E27FC236}">
                      <a16:creationId xmlns:a16="http://schemas.microsoft.com/office/drawing/2014/main" id="{8FB886FD-222B-5D46-806F-1ED26C21E4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2955" name="Text Box 37">
                  <a:extLst>
                    <a:ext uri="{FF2B5EF4-FFF2-40B4-BE49-F238E27FC236}">
                      <a16:creationId xmlns:a16="http://schemas.microsoft.com/office/drawing/2014/main" id="{FAD5662E-5A68-0C4C-BA64-02B2304728E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1106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>
            <a:extLst>
              <a:ext uri="{FF2B5EF4-FFF2-40B4-BE49-F238E27FC236}">
                <a16:creationId xmlns:a16="http://schemas.microsoft.com/office/drawing/2014/main" id="{5BD7C264-7474-DB46-82A2-BC58D3099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086479-4FC1-0848-A8E2-FF6E717A3C1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grpSp>
        <p:nvGrpSpPr>
          <p:cNvPr id="84995" name="Group 51">
            <a:extLst>
              <a:ext uri="{FF2B5EF4-FFF2-40B4-BE49-F238E27FC236}">
                <a16:creationId xmlns:a16="http://schemas.microsoft.com/office/drawing/2014/main" id="{61C10ACE-CF51-6743-B028-2660A104475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84996" name="Text Box 2">
              <a:extLst>
                <a:ext uri="{FF2B5EF4-FFF2-40B4-BE49-F238E27FC236}">
                  <a16:creationId xmlns:a16="http://schemas.microsoft.com/office/drawing/2014/main" id="{5AD4B686-A66C-C144-B98C-D266410E9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85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vagina is an elongated, canal of muscular fibers extending from the exterior of the body to the cervix.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The tubular-shaped structure is about 10 cm long.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The vagina serves as the receptacle for a penis during sexual inter-course, outlet for menstrual flow, and passageway for natural child-birth. </a:t>
              </a:r>
            </a:p>
          </p:txBody>
        </p:sp>
        <p:sp>
          <p:nvSpPr>
            <p:cNvPr id="84997" name="Rectangle 11">
              <a:extLst>
                <a:ext uri="{FF2B5EF4-FFF2-40B4-BE49-F238E27FC236}">
                  <a16:creationId xmlns:a16="http://schemas.microsoft.com/office/drawing/2014/main" id="{A40FC0A1-3C1D-7A4C-9066-EFFA05C1A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Vagina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84998" name="Group 50">
              <a:extLst>
                <a:ext uri="{FF2B5EF4-FFF2-40B4-BE49-F238E27FC236}">
                  <a16:creationId xmlns:a16="http://schemas.microsoft.com/office/drawing/2014/main" id="{5B313770-F2E1-AE4C-A4E0-A730BA418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3799" cy="213"/>
              <a:chOff x="581" y="3671"/>
              <a:chExt cx="3799" cy="213"/>
            </a:xfrm>
          </p:grpSpPr>
          <p:grpSp>
            <p:nvGrpSpPr>
              <p:cNvPr id="84999" name="Group 39">
                <a:extLst>
                  <a:ext uri="{FF2B5EF4-FFF2-40B4-BE49-F238E27FC236}">
                    <a16:creationId xmlns:a16="http://schemas.microsoft.com/office/drawing/2014/main" id="{5C68B9B7-ECF9-DA45-B3B7-A089AF7B12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85010" name="Group 32">
                  <a:extLst>
                    <a:ext uri="{FF2B5EF4-FFF2-40B4-BE49-F238E27FC236}">
                      <a16:creationId xmlns:a16="http://schemas.microsoft.com/office/drawing/2014/main" id="{D61194F1-4DB9-9C40-9824-88A5B3C767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85014" name="Rectangle 33">
                    <a:extLst>
                      <a:ext uri="{FF2B5EF4-FFF2-40B4-BE49-F238E27FC236}">
                        <a16:creationId xmlns:a16="http://schemas.microsoft.com/office/drawing/2014/main" id="{90C14B20-C14B-9F48-85A1-A94E2FE4B6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85015" name="Text Box 34">
                    <a:extLst>
                      <a:ext uri="{FF2B5EF4-FFF2-40B4-BE49-F238E27FC236}">
                        <a16:creationId xmlns:a16="http://schemas.microsoft.com/office/drawing/2014/main" id="{2DE87ED1-DA24-FA40-83EF-0ADDDF21559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28.11</a:t>
                    </a:r>
                  </a:p>
                </p:txBody>
              </p:sp>
            </p:grpSp>
            <p:grpSp>
              <p:nvGrpSpPr>
                <p:cNvPr id="85011" name="Group 35">
                  <a:extLst>
                    <a:ext uri="{FF2B5EF4-FFF2-40B4-BE49-F238E27FC236}">
                      <a16:creationId xmlns:a16="http://schemas.microsoft.com/office/drawing/2014/main" id="{A349AD0B-FA57-884D-87AC-E8C3457322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85012" name="Rectangle 36">
                    <a:extLst>
                      <a:ext uri="{FF2B5EF4-FFF2-40B4-BE49-F238E27FC236}">
                        <a16:creationId xmlns:a16="http://schemas.microsoft.com/office/drawing/2014/main" id="{E224A4C9-2F9E-0748-A2F8-D442A36515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85013" name="Text Box 37">
                    <a:extLst>
                      <a:ext uri="{FF2B5EF4-FFF2-40B4-BE49-F238E27FC236}">
                        <a16:creationId xmlns:a16="http://schemas.microsoft.com/office/drawing/2014/main" id="{2793EB20-8561-0747-B3DE-62AB121E286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5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28.16</a:t>
                    </a:r>
                  </a:p>
                </p:txBody>
              </p:sp>
            </p:grpSp>
          </p:grpSp>
          <p:grpSp>
            <p:nvGrpSpPr>
              <p:cNvPr id="85000" name="Group 49">
                <a:extLst>
                  <a:ext uri="{FF2B5EF4-FFF2-40B4-BE49-F238E27FC236}">
                    <a16:creationId xmlns:a16="http://schemas.microsoft.com/office/drawing/2014/main" id="{2971281D-242C-0C4A-9750-06F2A5786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85001" name="Group 42">
                  <a:extLst>
                    <a:ext uri="{FF2B5EF4-FFF2-40B4-BE49-F238E27FC236}">
                      <a16:creationId xmlns:a16="http://schemas.microsoft.com/office/drawing/2014/main" id="{B1FB09C5-9766-9D47-BE43-5F4C2E6E01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85008" name="Rectangle 25">
                    <a:extLst>
                      <a:ext uri="{FF2B5EF4-FFF2-40B4-BE49-F238E27FC236}">
                        <a16:creationId xmlns:a16="http://schemas.microsoft.com/office/drawing/2014/main" id="{68C5A796-7A29-3A40-969E-829BADBD56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85009" name="Text Box 28">
                    <a:extLst>
                      <a:ext uri="{FF2B5EF4-FFF2-40B4-BE49-F238E27FC236}">
                        <a16:creationId xmlns:a16="http://schemas.microsoft.com/office/drawing/2014/main" id="{19F245A2-E75E-6B41-9854-D7A45C07E6D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1065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85002" name="Group 43">
                  <a:extLst>
                    <a:ext uri="{FF2B5EF4-FFF2-40B4-BE49-F238E27FC236}">
                      <a16:creationId xmlns:a16="http://schemas.microsoft.com/office/drawing/2014/main" id="{81C51778-3B24-6047-8D4C-863B184DFF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85006" name="Rectangle 44">
                    <a:extLst>
                      <a:ext uri="{FF2B5EF4-FFF2-40B4-BE49-F238E27FC236}">
                        <a16:creationId xmlns:a16="http://schemas.microsoft.com/office/drawing/2014/main" id="{665A72A3-CC2F-E54F-804A-241D28F46E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85007" name="Text Box 45">
                    <a:extLst>
                      <a:ext uri="{FF2B5EF4-FFF2-40B4-BE49-F238E27FC236}">
                        <a16:creationId xmlns:a16="http://schemas.microsoft.com/office/drawing/2014/main" id="{C3AB5980-492A-8148-B05F-B7E365E4F4E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85003" name="Group 46">
                  <a:extLst>
                    <a:ext uri="{FF2B5EF4-FFF2-40B4-BE49-F238E27FC236}">
                      <a16:creationId xmlns:a16="http://schemas.microsoft.com/office/drawing/2014/main" id="{BE2CFD73-7F98-5346-ACE0-BC41071DD6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85004" name="Rectangle 47">
                    <a:extLst>
                      <a:ext uri="{FF2B5EF4-FFF2-40B4-BE49-F238E27FC236}">
                        <a16:creationId xmlns:a16="http://schemas.microsoft.com/office/drawing/2014/main" id="{335515BB-43C5-134C-BEC5-DFBE4BB39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85005" name="Text Box 48">
                    <a:extLst>
                      <a:ext uri="{FF2B5EF4-FFF2-40B4-BE49-F238E27FC236}">
                        <a16:creationId xmlns:a16="http://schemas.microsoft.com/office/drawing/2014/main" id="{CE4A06C3-C621-004F-88B5-7F750AB29CE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>
            <a:extLst>
              <a:ext uri="{FF2B5EF4-FFF2-40B4-BE49-F238E27FC236}">
                <a16:creationId xmlns:a16="http://schemas.microsoft.com/office/drawing/2014/main" id="{27EF8CA8-1BDA-B34E-ADBB-643C4AC79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5FDF57-162C-2B45-8EB1-72B357E9FA1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grpSp>
        <p:nvGrpSpPr>
          <p:cNvPr id="87043" name="Group 47">
            <a:extLst>
              <a:ext uri="{FF2B5EF4-FFF2-40B4-BE49-F238E27FC236}">
                <a16:creationId xmlns:a16="http://schemas.microsoft.com/office/drawing/2014/main" id="{F8765966-CD5D-D841-B223-5544515CD7D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9263"/>
            <a:ext cx="8229601" cy="5716587"/>
            <a:chOff x="288" y="283"/>
            <a:chExt cx="5184" cy="3601"/>
          </a:xfrm>
        </p:grpSpPr>
        <p:sp>
          <p:nvSpPr>
            <p:cNvPr id="87044" name="Rectangle 14">
              <a:extLst>
                <a:ext uri="{FF2B5EF4-FFF2-40B4-BE49-F238E27FC236}">
                  <a16:creationId xmlns:a16="http://schemas.microsoft.com/office/drawing/2014/main" id="{BF9206B5-6864-E447-85F6-E8D01714C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Vaginal Mucosa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87045" name="Group 21">
              <a:extLst>
                <a:ext uri="{FF2B5EF4-FFF2-40B4-BE49-F238E27FC236}">
                  <a16:creationId xmlns:a16="http://schemas.microsoft.com/office/drawing/2014/main" id="{135D2437-0127-D547-B323-0E6F089CC4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25" cy="1734"/>
              <a:chOff x="515" y="970"/>
              <a:chExt cx="4625" cy="1734"/>
            </a:xfrm>
          </p:grpSpPr>
          <p:sp>
            <p:nvSpPr>
              <p:cNvPr id="87056" name="Text Box 2">
                <a:extLst>
                  <a:ext uri="{FF2B5EF4-FFF2-40B4-BE49-F238E27FC236}">
                    <a16:creationId xmlns:a16="http://schemas.microsoft.com/office/drawing/2014/main" id="{193CFC88-A334-C740-AF34-9DC433C72F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25" cy="1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vaginal mucosa, which is continuous with the uterine mucosa, contains large stores of glycogen.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dirty="0"/>
                  <a:t>Chemical decomposition of the glycogen produces inorganic acids.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dirty="0"/>
                  <a:t>While the acidic environment inhibits microbial growth in the vagina, it is harmful to sperm.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 typeface="Times" pitchFamily="2" charset="0"/>
                  <a:buChar char="•"/>
                </a:pPr>
                <a:r>
                  <a:rPr lang="en-US" altLang="en-US" sz="1800" dirty="0"/>
                  <a:t>The alkalinity of semen in a male’s ejaculate increases the pH of the vagina to help maintain the viability of the sperm.</a:t>
                </a:r>
              </a:p>
            </p:txBody>
          </p:sp>
          <p:sp>
            <p:nvSpPr>
              <p:cNvPr id="87057" name="Text Box 18">
                <a:extLst>
                  <a:ext uri="{FF2B5EF4-FFF2-40B4-BE49-F238E27FC236}">
                    <a16:creationId xmlns:a16="http://schemas.microsoft.com/office/drawing/2014/main" id="{CF50D909-0BC9-A24E-8A4A-0A82F53066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36" y="2339"/>
                <a:ext cx="2498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Viability =  in this context, the sperm are alive and functioning properly.</a:t>
                </a:r>
              </a:p>
            </p:txBody>
          </p:sp>
        </p:grpSp>
        <p:grpSp>
          <p:nvGrpSpPr>
            <p:cNvPr id="87046" name="Group 46">
              <a:extLst>
                <a:ext uri="{FF2B5EF4-FFF2-40B4-BE49-F238E27FC236}">
                  <a16:creationId xmlns:a16="http://schemas.microsoft.com/office/drawing/2014/main" id="{2B9FCFCA-8213-B743-BBAA-D0BDAFD2AF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87047" name="Group 39">
                <a:extLst>
                  <a:ext uri="{FF2B5EF4-FFF2-40B4-BE49-F238E27FC236}">
                    <a16:creationId xmlns:a16="http://schemas.microsoft.com/office/drawing/2014/main" id="{213FCED4-F0B1-1E46-8EBF-545DAE9FCB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87054" name="Rectangle 25">
                  <a:extLst>
                    <a:ext uri="{FF2B5EF4-FFF2-40B4-BE49-F238E27FC236}">
                      <a16:creationId xmlns:a16="http://schemas.microsoft.com/office/drawing/2014/main" id="{2492A61A-E910-EF4A-A006-62DDA76203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7055" name="Text Box 28">
                  <a:extLst>
                    <a:ext uri="{FF2B5EF4-FFF2-40B4-BE49-F238E27FC236}">
                      <a16:creationId xmlns:a16="http://schemas.microsoft.com/office/drawing/2014/main" id="{3055386F-5850-294F-A8EA-FC4763C1AC6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1057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87048" name="Group 40">
                <a:extLst>
                  <a:ext uri="{FF2B5EF4-FFF2-40B4-BE49-F238E27FC236}">
                    <a16:creationId xmlns:a16="http://schemas.microsoft.com/office/drawing/2014/main" id="{9C6D48BE-8C72-7E45-B6B5-FAD52D5F1F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87052" name="Rectangle 41">
                  <a:extLst>
                    <a:ext uri="{FF2B5EF4-FFF2-40B4-BE49-F238E27FC236}">
                      <a16:creationId xmlns:a16="http://schemas.microsoft.com/office/drawing/2014/main" id="{3FACAF23-236B-9445-904A-AF20550207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7053" name="Text Box 42">
                  <a:extLst>
                    <a:ext uri="{FF2B5EF4-FFF2-40B4-BE49-F238E27FC236}">
                      <a16:creationId xmlns:a16="http://schemas.microsoft.com/office/drawing/2014/main" id="{5A740CCB-F3EB-1547-B7D9-884DB1F37E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1155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87049" name="Group 43">
                <a:extLst>
                  <a:ext uri="{FF2B5EF4-FFF2-40B4-BE49-F238E27FC236}">
                    <a16:creationId xmlns:a16="http://schemas.microsoft.com/office/drawing/2014/main" id="{FA562841-C162-F344-AF49-A4F90AF91F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87050" name="Rectangle 44">
                  <a:extLst>
                    <a:ext uri="{FF2B5EF4-FFF2-40B4-BE49-F238E27FC236}">
                      <a16:creationId xmlns:a16="http://schemas.microsoft.com/office/drawing/2014/main" id="{E3D757BE-AA8C-9F41-8D72-C62B486B07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7051" name="Text Box 45">
                  <a:extLst>
                    <a:ext uri="{FF2B5EF4-FFF2-40B4-BE49-F238E27FC236}">
                      <a16:creationId xmlns:a16="http://schemas.microsoft.com/office/drawing/2014/main" id="{93A027A7-3D0A-A644-A4C9-E714214216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1107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>
            <a:extLst>
              <a:ext uri="{FF2B5EF4-FFF2-40B4-BE49-F238E27FC236}">
                <a16:creationId xmlns:a16="http://schemas.microsoft.com/office/drawing/2014/main" id="{E811CD8A-C0EE-134C-8F79-A5246EF69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130CB5-5D19-AA4C-96E2-A11FA5A532F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grpSp>
        <p:nvGrpSpPr>
          <p:cNvPr id="89091" name="Group 37">
            <a:extLst>
              <a:ext uri="{FF2B5EF4-FFF2-40B4-BE49-F238E27FC236}">
                <a16:creationId xmlns:a16="http://schemas.microsoft.com/office/drawing/2014/main" id="{FE4E3FEA-14A6-4D4F-8A93-BA465C12742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89092" name="Text Box 2">
              <a:extLst>
                <a:ext uri="{FF2B5EF4-FFF2-40B4-BE49-F238E27FC236}">
                  <a16:creationId xmlns:a16="http://schemas.microsoft.com/office/drawing/2014/main" id="{DDE82E8C-D25C-9F44-A5D0-FC23BBFC2C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85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vaginal muscularis has circular and longitudinal layers of smooth muscle fibers.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The muscles can stretch considerably to accommodate a penis and childbirth.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 typeface="Times" pitchFamily="2" charset="0"/>
                <a:buChar char="•"/>
              </a:pPr>
              <a:r>
                <a:rPr lang="en-US" altLang="en-US" sz="1800" dirty="0"/>
                <a:t>Exterior to the muscularis is</a:t>
              </a:r>
              <a:r>
                <a:rPr lang="en-US" altLang="en-US" sz="1800" dirty="0">
                  <a:ea typeface="AppleGothic" pitchFamily="2" charset="-127"/>
                </a:rPr>
                <a:t> the </a:t>
              </a:r>
              <a:r>
                <a:rPr lang="en-US" altLang="en-US" sz="1800" dirty="0"/>
                <a:t>vaginal adventitia, which is areolar connective tissue that anchors the vagina to adjacent tissues in the pelvic region.</a:t>
              </a:r>
            </a:p>
          </p:txBody>
        </p:sp>
        <p:sp>
          <p:nvSpPr>
            <p:cNvPr id="89093" name="Rectangle 8">
              <a:extLst>
                <a:ext uri="{FF2B5EF4-FFF2-40B4-BE49-F238E27FC236}">
                  <a16:creationId xmlns:a16="http://schemas.microsoft.com/office/drawing/2014/main" id="{F7753C2B-0110-7D49-81A8-512A06938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Vaginal Muscularis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89094" name="Group 36">
              <a:extLst>
                <a:ext uri="{FF2B5EF4-FFF2-40B4-BE49-F238E27FC236}">
                  <a16:creationId xmlns:a16="http://schemas.microsoft.com/office/drawing/2014/main" id="{6045905B-1393-7B4F-81F7-F6CFB3F31F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89095" name="Group 29">
                <a:extLst>
                  <a:ext uri="{FF2B5EF4-FFF2-40B4-BE49-F238E27FC236}">
                    <a16:creationId xmlns:a16="http://schemas.microsoft.com/office/drawing/2014/main" id="{6CB53AF8-0F27-A845-8193-4AD316C9E7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89102" name="Rectangle 15">
                  <a:extLst>
                    <a:ext uri="{FF2B5EF4-FFF2-40B4-BE49-F238E27FC236}">
                      <a16:creationId xmlns:a16="http://schemas.microsoft.com/office/drawing/2014/main" id="{99B30EE8-989E-EC40-858C-24A3EDA292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103" name="Text Box 18">
                  <a:extLst>
                    <a:ext uri="{FF2B5EF4-FFF2-40B4-BE49-F238E27FC236}">
                      <a16:creationId xmlns:a16="http://schemas.microsoft.com/office/drawing/2014/main" id="{6C6D1CCE-B2BE-844E-AAAD-93ED921D31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1065</a:t>
                  </a:r>
                  <a:endParaRPr lang="en-US" altLang="en-US" sz="1800" dirty="0"/>
                </a:p>
              </p:txBody>
            </p:sp>
          </p:grpSp>
          <p:grpSp>
            <p:nvGrpSpPr>
              <p:cNvPr id="89096" name="Group 30">
                <a:extLst>
                  <a:ext uri="{FF2B5EF4-FFF2-40B4-BE49-F238E27FC236}">
                    <a16:creationId xmlns:a16="http://schemas.microsoft.com/office/drawing/2014/main" id="{EDF01D89-BFE1-0243-A92F-46C6B7E09F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89100" name="Rectangle 31">
                  <a:extLst>
                    <a:ext uri="{FF2B5EF4-FFF2-40B4-BE49-F238E27FC236}">
                      <a16:creationId xmlns:a16="http://schemas.microsoft.com/office/drawing/2014/main" id="{528D6E93-8719-C146-BE7D-539F0B9AF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101" name="Text Box 32">
                  <a:extLst>
                    <a:ext uri="{FF2B5EF4-FFF2-40B4-BE49-F238E27FC236}">
                      <a16:creationId xmlns:a16="http://schemas.microsoft.com/office/drawing/2014/main" id="{AC161205-4A0C-AF4C-AADE-50083D9AD5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1155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89097" name="Group 33">
                <a:extLst>
                  <a:ext uri="{FF2B5EF4-FFF2-40B4-BE49-F238E27FC236}">
                    <a16:creationId xmlns:a16="http://schemas.microsoft.com/office/drawing/2014/main" id="{120A4A5D-9062-D843-908A-526B6C4CED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89098" name="Rectangle 34">
                  <a:extLst>
                    <a:ext uri="{FF2B5EF4-FFF2-40B4-BE49-F238E27FC236}">
                      <a16:creationId xmlns:a16="http://schemas.microsoft.com/office/drawing/2014/main" id="{6881905A-6F42-6644-BD72-6C4F9427DA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9099" name="Text Box 35">
                  <a:extLst>
                    <a:ext uri="{FF2B5EF4-FFF2-40B4-BE49-F238E27FC236}">
                      <a16:creationId xmlns:a16="http://schemas.microsoft.com/office/drawing/2014/main" id="{22CDA578-7D73-3343-9473-A304D36082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1107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>
            <a:extLst>
              <a:ext uri="{FF2B5EF4-FFF2-40B4-BE49-F238E27FC236}">
                <a16:creationId xmlns:a16="http://schemas.microsoft.com/office/drawing/2014/main" id="{B07B161A-E8DE-9E47-87C1-B9FE42395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3E5A25-6F48-8D4A-980A-2CE767A749F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grpSp>
        <p:nvGrpSpPr>
          <p:cNvPr id="91139" name="Group 74">
            <a:extLst>
              <a:ext uri="{FF2B5EF4-FFF2-40B4-BE49-F238E27FC236}">
                <a16:creationId xmlns:a16="http://schemas.microsoft.com/office/drawing/2014/main" id="{0233C796-E8F4-9C4C-81E0-2CC878F2716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91140" name="Rectangle 2">
              <a:extLst>
                <a:ext uri="{FF2B5EF4-FFF2-40B4-BE49-F238E27FC236}">
                  <a16:creationId xmlns:a16="http://schemas.microsoft.com/office/drawing/2014/main" id="{AEC1F2F7-FF2A-664B-9E42-373E9CAAE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Hymen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91141" name="Group 31">
              <a:extLst>
                <a:ext uri="{FF2B5EF4-FFF2-40B4-BE49-F238E27FC236}">
                  <a16:creationId xmlns:a16="http://schemas.microsoft.com/office/drawing/2014/main" id="{924344B8-F80E-BD4C-9915-CC2FC6BD43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69"/>
              <a:ext cx="4579" cy="1510"/>
              <a:chOff x="515" y="969"/>
              <a:chExt cx="4579" cy="1510"/>
            </a:xfrm>
          </p:grpSpPr>
          <p:sp>
            <p:nvSpPr>
              <p:cNvPr id="91156" name="Text Box 6">
                <a:extLst>
                  <a:ext uri="{FF2B5EF4-FFF2-40B4-BE49-F238E27FC236}">
                    <a16:creationId xmlns:a16="http://schemas.microsoft.com/office/drawing/2014/main" id="{7A4C8F66-5630-4146-80CD-F7488F4467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69"/>
                <a:ext cx="4579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hymen is a thin, vascularized membrane that partially closes the vaginal opening.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While the hymen can rupture with first sexual intercourse, it may do so earlier.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On occasion, the hymen may completely cover the vaginal opening, which can require surgery to permit the discharge of menstrual flow.</a:t>
                </a:r>
              </a:p>
            </p:txBody>
          </p:sp>
          <p:sp>
            <p:nvSpPr>
              <p:cNvPr id="91157" name="Text Box 14">
                <a:extLst>
                  <a:ext uri="{FF2B5EF4-FFF2-40B4-BE49-F238E27FC236}">
                    <a16:creationId xmlns:a16="http://schemas.microsoft.com/office/drawing/2014/main" id="{B7485AC9-05BA-4F49-B835-199ADC4AD2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0" y="2114"/>
                <a:ext cx="2350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Vascularized = supplied by blood vessels.</a:t>
                </a:r>
              </a:p>
            </p:txBody>
          </p:sp>
        </p:grpSp>
        <p:grpSp>
          <p:nvGrpSpPr>
            <p:cNvPr id="91142" name="Group 73">
              <a:extLst>
                <a:ext uri="{FF2B5EF4-FFF2-40B4-BE49-F238E27FC236}">
                  <a16:creationId xmlns:a16="http://schemas.microsoft.com/office/drawing/2014/main" id="{ECC80098-F320-6A4F-A5C7-8830C2ADA6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91143" name="Group 57">
                <a:extLst>
                  <a:ext uri="{FF2B5EF4-FFF2-40B4-BE49-F238E27FC236}">
                    <a16:creationId xmlns:a16="http://schemas.microsoft.com/office/drawing/2014/main" id="{944158B9-BA74-8D47-9E07-5DB94CD9C9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91154" name="Rectangle 58">
                  <a:extLst>
                    <a:ext uri="{FF2B5EF4-FFF2-40B4-BE49-F238E27FC236}">
                      <a16:creationId xmlns:a16="http://schemas.microsoft.com/office/drawing/2014/main" id="{9786F3BA-2EB5-6246-A11A-8D45CF4478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1155" name="Text Box 59">
                  <a:extLst>
                    <a:ext uri="{FF2B5EF4-FFF2-40B4-BE49-F238E27FC236}">
                      <a16:creationId xmlns:a16="http://schemas.microsoft.com/office/drawing/2014/main" id="{99462DC2-9862-ED42-B615-992AC3C588B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28.20</a:t>
                  </a:r>
                </a:p>
              </p:txBody>
            </p:sp>
          </p:grpSp>
          <p:grpSp>
            <p:nvGrpSpPr>
              <p:cNvPr id="91144" name="Group 72">
                <a:extLst>
                  <a:ext uri="{FF2B5EF4-FFF2-40B4-BE49-F238E27FC236}">
                    <a16:creationId xmlns:a16="http://schemas.microsoft.com/office/drawing/2014/main" id="{B27ABD66-0384-9A4C-9D3A-E270A58E82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91145" name="Group 65">
                  <a:extLst>
                    <a:ext uri="{FF2B5EF4-FFF2-40B4-BE49-F238E27FC236}">
                      <a16:creationId xmlns:a16="http://schemas.microsoft.com/office/drawing/2014/main" id="{6CEDA10B-4C0A-5942-A2A5-BED194BEEE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91152" name="Rectangle 50">
                    <a:extLst>
                      <a:ext uri="{FF2B5EF4-FFF2-40B4-BE49-F238E27FC236}">
                        <a16:creationId xmlns:a16="http://schemas.microsoft.com/office/drawing/2014/main" id="{5EC48B84-4A91-FB43-931A-7E979D855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1153" name="Text Box 53">
                    <a:extLst>
                      <a:ext uri="{FF2B5EF4-FFF2-40B4-BE49-F238E27FC236}">
                        <a16:creationId xmlns:a16="http://schemas.microsoft.com/office/drawing/2014/main" id="{3EA25770-1D8E-9A43-8F09-9CC344BFB31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1065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91146" name="Group 66">
                  <a:extLst>
                    <a:ext uri="{FF2B5EF4-FFF2-40B4-BE49-F238E27FC236}">
                      <a16:creationId xmlns:a16="http://schemas.microsoft.com/office/drawing/2014/main" id="{FCC16265-8A3C-F94B-9102-3D2B05B81E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91150" name="Rectangle 67">
                    <a:extLst>
                      <a:ext uri="{FF2B5EF4-FFF2-40B4-BE49-F238E27FC236}">
                        <a16:creationId xmlns:a16="http://schemas.microsoft.com/office/drawing/2014/main" id="{3DBC6ACD-AC77-4240-B3DF-7F5B71B13A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1151" name="Text Box 68">
                    <a:extLst>
                      <a:ext uri="{FF2B5EF4-FFF2-40B4-BE49-F238E27FC236}">
                        <a16:creationId xmlns:a16="http://schemas.microsoft.com/office/drawing/2014/main" id="{037C1231-55E2-1D46-9A37-051AB236BF0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91147" name="Group 69">
                  <a:extLst>
                    <a:ext uri="{FF2B5EF4-FFF2-40B4-BE49-F238E27FC236}">
                      <a16:creationId xmlns:a16="http://schemas.microsoft.com/office/drawing/2014/main" id="{B0EF6325-62BE-3149-8DCA-B2C2AFD2C5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91148" name="Rectangle 70">
                    <a:extLst>
                      <a:ext uri="{FF2B5EF4-FFF2-40B4-BE49-F238E27FC236}">
                        <a16:creationId xmlns:a16="http://schemas.microsoft.com/office/drawing/2014/main" id="{0A70F320-7017-1548-BAE6-BD8A4A1A7F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1149" name="Text Box 71">
                    <a:extLst>
                      <a:ext uri="{FF2B5EF4-FFF2-40B4-BE49-F238E27FC236}">
                        <a16:creationId xmlns:a16="http://schemas.microsoft.com/office/drawing/2014/main" id="{FE19D3B8-E9BA-3642-815D-2FAC8337774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>
            <a:extLst>
              <a:ext uri="{FF2B5EF4-FFF2-40B4-BE49-F238E27FC236}">
                <a16:creationId xmlns:a16="http://schemas.microsoft.com/office/drawing/2014/main" id="{59145480-E545-9046-9858-9F2DFA0D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6C2124-3ACE-BD49-A4F7-08384760589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grpSp>
        <p:nvGrpSpPr>
          <p:cNvPr id="93187" name="Group 63">
            <a:extLst>
              <a:ext uri="{FF2B5EF4-FFF2-40B4-BE49-F238E27FC236}">
                <a16:creationId xmlns:a16="http://schemas.microsoft.com/office/drawing/2014/main" id="{3E72DD3B-D4F0-F341-A773-85B8942BFDB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93188" name="Rectangle 2">
              <a:extLst>
                <a:ext uri="{FF2B5EF4-FFF2-40B4-BE49-F238E27FC236}">
                  <a16:creationId xmlns:a16="http://schemas.microsoft.com/office/drawing/2014/main" id="{9DD2B0F3-0B4C-6F47-8236-255CB3590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Vulva and Mons Pubis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93189" name="Group 35">
              <a:extLst>
                <a:ext uri="{FF2B5EF4-FFF2-40B4-BE49-F238E27FC236}">
                  <a16:creationId xmlns:a16="http://schemas.microsoft.com/office/drawing/2014/main" id="{C7E04CA5-5553-6748-8FD4-7351B7FF55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25" cy="2049"/>
              <a:chOff x="515" y="970"/>
              <a:chExt cx="4625" cy="2049"/>
            </a:xfrm>
          </p:grpSpPr>
          <p:sp>
            <p:nvSpPr>
              <p:cNvPr id="93204" name="Text Box 6">
                <a:extLst>
                  <a:ext uri="{FF2B5EF4-FFF2-40B4-BE49-F238E27FC236}">
                    <a16:creationId xmlns:a16="http://schemas.microsoft.com/office/drawing/2014/main" id="{7FEE2C58-ACF6-EF45-8A3C-704D66CADC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25" cy="1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vulva (or pudendum) are the external genitalia of the female—they include the: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3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Mons pubis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3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Labia majora and labia minora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3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Clitoris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12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Vestibule and bulb of the vestibule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mons pubis is adipose tissue covered by skin and pubic hair to cushion the pubic symphysis.</a:t>
                </a:r>
              </a:p>
            </p:txBody>
          </p:sp>
          <p:sp>
            <p:nvSpPr>
              <p:cNvPr id="93205" name="Text Box 14">
                <a:extLst>
                  <a:ext uri="{FF2B5EF4-FFF2-40B4-BE49-F238E27FC236}">
                    <a16:creationId xmlns:a16="http://schemas.microsoft.com/office/drawing/2014/main" id="{6D4ECA47-32B9-C94C-B6C4-AE3FB07C9E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8" y="2500"/>
                <a:ext cx="2584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Pubic symphysis = the joint between the pubic bones.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  (https://www.medterms.com)</a:t>
                </a:r>
              </a:p>
            </p:txBody>
          </p:sp>
        </p:grpSp>
        <p:grpSp>
          <p:nvGrpSpPr>
            <p:cNvPr id="93190" name="Group 62">
              <a:extLst>
                <a:ext uri="{FF2B5EF4-FFF2-40B4-BE49-F238E27FC236}">
                  <a16:creationId xmlns:a16="http://schemas.microsoft.com/office/drawing/2014/main" id="{3B23CE48-9303-034F-B085-C0B4FC790F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93191" name="Group 46">
                <a:extLst>
                  <a:ext uri="{FF2B5EF4-FFF2-40B4-BE49-F238E27FC236}">
                    <a16:creationId xmlns:a16="http://schemas.microsoft.com/office/drawing/2014/main" id="{ADCE75E2-1953-E444-8732-D90B7B7EE0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93202" name="Rectangle 47">
                  <a:extLst>
                    <a:ext uri="{FF2B5EF4-FFF2-40B4-BE49-F238E27FC236}">
                      <a16:creationId xmlns:a16="http://schemas.microsoft.com/office/drawing/2014/main" id="{81435F6B-B26B-F84E-85EC-8BA6559975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3203" name="Text Box 48">
                  <a:extLst>
                    <a:ext uri="{FF2B5EF4-FFF2-40B4-BE49-F238E27FC236}">
                      <a16:creationId xmlns:a16="http://schemas.microsoft.com/office/drawing/2014/main" id="{381F097C-8DEE-FA40-B8CD-77E4EC2EE4B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28.20</a:t>
                  </a:r>
                </a:p>
              </p:txBody>
            </p:sp>
          </p:grpSp>
          <p:grpSp>
            <p:nvGrpSpPr>
              <p:cNvPr id="93192" name="Group 61">
                <a:extLst>
                  <a:ext uri="{FF2B5EF4-FFF2-40B4-BE49-F238E27FC236}">
                    <a16:creationId xmlns:a16="http://schemas.microsoft.com/office/drawing/2014/main" id="{31B05635-8DF7-CA48-BF76-EDD893065A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93193" name="Group 54">
                  <a:extLst>
                    <a:ext uri="{FF2B5EF4-FFF2-40B4-BE49-F238E27FC236}">
                      <a16:creationId xmlns:a16="http://schemas.microsoft.com/office/drawing/2014/main" id="{79047E9F-7973-FC4B-89EF-320D3C0FD9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93200" name="Rectangle 39">
                    <a:extLst>
                      <a:ext uri="{FF2B5EF4-FFF2-40B4-BE49-F238E27FC236}">
                        <a16:creationId xmlns:a16="http://schemas.microsoft.com/office/drawing/2014/main" id="{29C44199-C2ED-B04B-8AC6-DD38EC39CF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3201" name="Text Box 42">
                    <a:extLst>
                      <a:ext uri="{FF2B5EF4-FFF2-40B4-BE49-F238E27FC236}">
                        <a16:creationId xmlns:a16="http://schemas.microsoft.com/office/drawing/2014/main" id="{4E13AFFD-866A-6A4C-827D-B5A43FFC23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1065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93194" name="Group 55">
                  <a:extLst>
                    <a:ext uri="{FF2B5EF4-FFF2-40B4-BE49-F238E27FC236}">
                      <a16:creationId xmlns:a16="http://schemas.microsoft.com/office/drawing/2014/main" id="{E6AAB4AD-46BA-8F48-9E32-85B232B360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93198" name="Rectangle 56">
                    <a:extLst>
                      <a:ext uri="{FF2B5EF4-FFF2-40B4-BE49-F238E27FC236}">
                        <a16:creationId xmlns:a16="http://schemas.microsoft.com/office/drawing/2014/main" id="{D7104B15-2A4A-914E-B5F2-AB36B0614C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3199" name="Text Box 57">
                    <a:extLst>
                      <a:ext uri="{FF2B5EF4-FFF2-40B4-BE49-F238E27FC236}">
                        <a16:creationId xmlns:a16="http://schemas.microsoft.com/office/drawing/2014/main" id="{3DDD6A7D-EA35-BF4C-8FAD-C67048C71A2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93195" name="Group 58">
                  <a:extLst>
                    <a:ext uri="{FF2B5EF4-FFF2-40B4-BE49-F238E27FC236}">
                      <a16:creationId xmlns:a16="http://schemas.microsoft.com/office/drawing/2014/main" id="{204A1D44-53D2-FA47-A14D-183AEA5011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93196" name="Rectangle 59">
                    <a:extLst>
                      <a:ext uri="{FF2B5EF4-FFF2-40B4-BE49-F238E27FC236}">
                        <a16:creationId xmlns:a16="http://schemas.microsoft.com/office/drawing/2014/main" id="{7C48836B-C7FE-0946-AD22-35F749369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3197" name="Text Box 60">
                    <a:extLst>
                      <a:ext uri="{FF2B5EF4-FFF2-40B4-BE49-F238E27FC236}">
                        <a16:creationId xmlns:a16="http://schemas.microsoft.com/office/drawing/2014/main" id="{58D8B6C8-5615-3548-A3FE-1E0A0CF761E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>
            <a:extLst>
              <a:ext uri="{FF2B5EF4-FFF2-40B4-BE49-F238E27FC236}">
                <a16:creationId xmlns:a16="http://schemas.microsoft.com/office/drawing/2014/main" id="{F317D78D-CCCB-0B48-89BD-1EB801B26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1C2010-3D48-464D-8718-7053009E0F5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grpSp>
        <p:nvGrpSpPr>
          <p:cNvPr id="95235" name="Group 43">
            <a:extLst>
              <a:ext uri="{FF2B5EF4-FFF2-40B4-BE49-F238E27FC236}">
                <a16:creationId xmlns:a16="http://schemas.microsoft.com/office/drawing/2014/main" id="{EBEFECAE-A955-2B42-8AB9-11D02473A0E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95236" name="Rectangle 2">
              <a:extLst>
                <a:ext uri="{FF2B5EF4-FFF2-40B4-BE49-F238E27FC236}">
                  <a16:creationId xmlns:a16="http://schemas.microsoft.com/office/drawing/2014/main" id="{F093B541-13D5-4341-AF7D-342F830AF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Labia Majora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5237" name="Text Box 3">
              <a:extLst>
                <a:ext uri="{FF2B5EF4-FFF2-40B4-BE49-F238E27FC236}">
                  <a16:creationId xmlns:a16="http://schemas.microsoft.com/office/drawing/2014/main" id="{63C6647D-8EF6-4E47-AD75-127B01F51B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73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labia majora are two longitudinal folds of skin covered with pubic hair.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They contain adipose tissue, sebaceous (oil) glands, and sudoriferous (sweat) glands.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labia majora are homologous to the scrotum in the male since they originate from the same embryonic tissue.</a:t>
              </a:r>
            </a:p>
          </p:txBody>
        </p:sp>
        <p:grpSp>
          <p:nvGrpSpPr>
            <p:cNvPr id="95238" name="Group 42">
              <a:extLst>
                <a:ext uri="{FF2B5EF4-FFF2-40B4-BE49-F238E27FC236}">
                  <a16:creationId xmlns:a16="http://schemas.microsoft.com/office/drawing/2014/main" id="{74BDBA72-78B9-AF43-916F-53C4FC9CB9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95239" name="Group 30">
                <a:extLst>
                  <a:ext uri="{FF2B5EF4-FFF2-40B4-BE49-F238E27FC236}">
                    <a16:creationId xmlns:a16="http://schemas.microsoft.com/office/drawing/2014/main" id="{6CA951D3-C702-9140-A2E1-A01E6FD13C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95250" name="Rectangle 31">
                  <a:extLst>
                    <a:ext uri="{FF2B5EF4-FFF2-40B4-BE49-F238E27FC236}">
                      <a16:creationId xmlns:a16="http://schemas.microsoft.com/office/drawing/2014/main" id="{5CCA03D7-7AB6-014A-B33E-610D0747E9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5251" name="Text Box 32">
                  <a:extLst>
                    <a:ext uri="{FF2B5EF4-FFF2-40B4-BE49-F238E27FC236}">
                      <a16:creationId xmlns:a16="http://schemas.microsoft.com/office/drawing/2014/main" id="{2AC1713A-F998-D648-80D3-3C3CEBBA8C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28.20</a:t>
                  </a:r>
                </a:p>
              </p:txBody>
            </p:sp>
          </p:grpSp>
          <p:grpSp>
            <p:nvGrpSpPr>
              <p:cNvPr id="95240" name="Group 41">
                <a:extLst>
                  <a:ext uri="{FF2B5EF4-FFF2-40B4-BE49-F238E27FC236}">
                    <a16:creationId xmlns:a16="http://schemas.microsoft.com/office/drawing/2014/main" id="{D9856BC4-E429-0146-A4FB-83FDE748CF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95241" name="Group 34">
                  <a:extLst>
                    <a:ext uri="{FF2B5EF4-FFF2-40B4-BE49-F238E27FC236}">
                      <a16:creationId xmlns:a16="http://schemas.microsoft.com/office/drawing/2014/main" id="{CA443A06-9C51-CE4A-BAAA-C260A6053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95248" name="Rectangle 24">
                    <a:extLst>
                      <a:ext uri="{FF2B5EF4-FFF2-40B4-BE49-F238E27FC236}">
                        <a16:creationId xmlns:a16="http://schemas.microsoft.com/office/drawing/2014/main" id="{D5AD39E0-16CF-E245-BC07-A2B3042EF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5249" name="Text Box 27">
                    <a:extLst>
                      <a:ext uri="{FF2B5EF4-FFF2-40B4-BE49-F238E27FC236}">
                        <a16:creationId xmlns:a16="http://schemas.microsoft.com/office/drawing/2014/main" id="{FF4674B2-CE2F-9840-A563-3C4BA72A0F4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1065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95242" name="Group 35">
                  <a:extLst>
                    <a:ext uri="{FF2B5EF4-FFF2-40B4-BE49-F238E27FC236}">
                      <a16:creationId xmlns:a16="http://schemas.microsoft.com/office/drawing/2014/main" id="{CC250EED-2097-1149-9D57-4E3423DF8D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95246" name="Rectangle 36">
                    <a:extLst>
                      <a:ext uri="{FF2B5EF4-FFF2-40B4-BE49-F238E27FC236}">
                        <a16:creationId xmlns:a16="http://schemas.microsoft.com/office/drawing/2014/main" id="{C77F3334-26CE-C24F-AA09-1AD449AD7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5247" name="Text Box 37">
                    <a:extLst>
                      <a:ext uri="{FF2B5EF4-FFF2-40B4-BE49-F238E27FC236}">
                        <a16:creationId xmlns:a16="http://schemas.microsoft.com/office/drawing/2014/main" id="{BCFFE3E4-1A59-1041-81C2-3FA757EE311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95243" name="Group 38">
                  <a:extLst>
                    <a:ext uri="{FF2B5EF4-FFF2-40B4-BE49-F238E27FC236}">
                      <a16:creationId xmlns:a16="http://schemas.microsoft.com/office/drawing/2014/main" id="{27FEB297-D06C-BD47-BD79-957869D411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95244" name="Rectangle 39">
                    <a:extLst>
                      <a:ext uri="{FF2B5EF4-FFF2-40B4-BE49-F238E27FC236}">
                        <a16:creationId xmlns:a16="http://schemas.microsoft.com/office/drawing/2014/main" id="{5EA76FDE-95D6-424C-B0C0-8417BA1545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5245" name="Text Box 40">
                    <a:extLst>
                      <a:ext uri="{FF2B5EF4-FFF2-40B4-BE49-F238E27FC236}">
                        <a16:creationId xmlns:a16="http://schemas.microsoft.com/office/drawing/2014/main" id="{8C235CEF-2A52-914B-8072-FAEFA650298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>
            <a:extLst>
              <a:ext uri="{FF2B5EF4-FFF2-40B4-BE49-F238E27FC236}">
                <a16:creationId xmlns:a16="http://schemas.microsoft.com/office/drawing/2014/main" id="{4DBE0AC3-89C6-C546-9D62-B4603127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B4BE62-EC2F-F446-BDC0-362B08DBC90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grpSp>
        <p:nvGrpSpPr>
          <p:cNvPr id="97283" name="Group 47">
            <a:extLst>
              <a:ext uri="{FF2B5EF4-FFF2-40B4-BE49-F238E27FC236}">
                <a16:creationId xmlns:a16="http://schemas.microsoft.com/office/drawing/2014/main" id="{CBA454AC-4FD5-524A-9FB0-28EB81810F3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97284" name="Rectangle 2">
              <a:extLst>
                <a:ext uri="{FF2B5EF4-FFF2-40B4-BE49-F238E27FC236}">
                  <a16:creationId xmlns:a16="http://schemas.microsoft.com/office/drawing/2014/main" id="{F1FA7158-3356-B54E-9D58-7BC4D4CF47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Labia Minora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7285" name="Text Box 6">
              <a:extLst>
                <a:ext uri="{FF2B5EF4-FFF2-40B4-BE49-F238E27FC236}">
                  <a16:creationId xmlns:a16="http://schemas.microsoft.com/office/drawing/2014/main" id="{06D150B8-D2CB-DB4C-9ED8-CDFEEB041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73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labia minora are two smaller folds of skin located medial to the labia majora.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They are devoid of pubic hair and have many sebaceous glands but few sudoriferous glands.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labia minora are homologous to the penile urethra in the male.</a:t>
              </a:r>
            </a:p>
          </p:txBody>
        </p:sp>
        <p:grpSp>
          <p:nvGrpSpPr>
            <p:cNvPr id="97286" name="Group 46">
              <a:extLst>
                <a:ext uri="{FF2B5EF4-FFF2-40B4-BE49-F238E27FC236}">
                  <a16:creationId xmlns:a16="http://schemas.microsoft.com/office/drawing/2014/main" id="{4B4774C0-5A2B-A248-A8CD-C2E68B4F04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97287" name="Group 34">
                <a:extLst>
                  <a:ext uri="{FF2B5EF4-FFF2-40B4-BE49-F238E27FC236}">
                    <a16:creationId xmlns:a16="http://schemas.microsoft.com/office/drawing/2014/main" id="{CF792E2E-DF01-5D46-B3C9-CE8930BEDE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97298" name="Rectangle 35">
                  <a:extLst>
                    <a:ext uri="{FF2B5EF4-FFF2-40B4-BE49-F238E27FC236}">
                      <a16:creationId xmlns:a16="http://schemas.microsoft.com/office/drawing/2014/main" id="{874C2933-CAF7-4042-8F95-C3D6707AF1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7299" name="Text Box 36">
                  <a:extLst>
                    <a:ext uri="{FF2B5EF4-FFF2-40B4-BE49-F238E27FC236}">
                      <a16:creationId xmlns:a16="http://schemas.microsoft.com/office/drawing/2014/main" id="{0EB3189B-29A1-D84B-8723-CA260C2336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28.20</a:t>
                  </a:r>
                </a:p>
              </p:txBody>
            </p:sp>
          </p:grpSp>
          <p:grpSp>
            <p:nvGrpSpPr>
              <p:cNvPr id="97288" name="Group 45">
                <a:extLst>
                  <a:ext uri="{FF2B5EF4-FFF2-40B4-BE49-F238E27FC236}">
                    <a16:creationId xmlns:a16="http://schemas.microsoft.com/office/drawing/2014/main" id="{317ECCE8-1B69-9E49-84D2-E0EFDFBBC8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97289" name="Group 38">
                  <a:extLst>
                    <a:ext uri="{FF2B5EF4-FFF2-40B4-BE49-F238E27FC236}">
                      <a16:creationId xmlns:a16="http://schemas.microsoft.com/office/drawing/2014/main" id="{D6D999CA-FFE2-3F4F-92D5-2BE9C35E59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97296" name="Rectangle 28">
                    <a:extLst>
                      <a:ext uri="{FF2B5EF4-FFF2-40B4-BE49-F238E27FC236}">
                        <a16:creationId xmlns:a16="http://schemas.microsoft.com/office/drawing/2014/main" id="{AF2771F1-7DDB-BA41-B351-E2FB3AEA9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7297" name="Text Box 31">
                    <a:extLst>
                      <a:ext uri="{FF2B5EF4-FFF2-40B4-BE49-F238E27FC236}">
                        <a16:creationId xmlns:a16="http://schemas.microsoft.com/office/drawing/2014/main" id="{4ACD9CE0-2AE0-BF41-8B58-7F6F247E6A7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1065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97290" name="Group 39">
                  <a:extLst>
                    <a:ext uri="{FF2B5EF4-FFF2-40B4-BE49-F238E27FC236}">
                      <a16:creationId xmlns:a16="http://schemas.microsoft.com/office/drawing/2014/main" id="{6FE05FEE-0C7E-0747-B9AC-1816DF1A21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97294" name="Rectangle 40">
                    <a:extLst>
                      <a:ext uri="{FF2B5EF4-FFF2-40B4-BE49-F238E27FC236}">
                        <a16:creationId xmlns:a16="http://schemas.microsoft.com/office/drawing/2014/main" id="{2CA00AE6-F5DC-114C-A847-D1045A836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7295" name="Text Box 41">
                    <a:extLst>
                      <a:ext uri="{FF2B5EF4-FFF2-40B4-BE49-F238E27FC236}">
                        <a16:creationId xmlns:a16="http://schemas.microsoft.com/office/drawing/2014/main" id="{921A62F2-3734-D14D-A1DA-4A0A781B3E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97291" name="Group 42">
                  <a:extLst>
                    <a:ext uri="{FF2B5EF4-FFF2-40B4-BE49-F238E27FC236}">
                      <a16:creationId xmlns:a16="http://schemas.microsoft.com/office/drawing/2014/main" id="{6DBE0EF3-955D-114B-B4A3-9C8118BFC6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97292" name="Rectangle 43">
                    <a:extLst>
                      <a:ext uri="{FF2B5EF4-FFF2-40B4-BE49-F238E27FC236}">
                        <a16:creationId xmlns:a16="http://schemas.microsoft.com/office/drawing/2014/main" id="{1517D1F7-C20B-4A49-92C8-A49472C2A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7293" name="Text Box 44">
                    <a:extLst>
                      <a:ext uri="{FF2B5EF4-FFF2-40B4-BE49-F238E27FC236}">
                        <a16:creationId xmlns:a16="http://schemas.microsoft.com/office/drawing/2014/main" id="{D949B6E6-6DD3-1042-B817-17943D769F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5">
            <a:extLst>
              <a:ext uri="{FF2B5EF4-FFF2-40B4-BE49-F238E27FC236}">
                <a16:creationId xmlns:a16="http://schemas.microsoft.com/office/drawing/2014/main" id="{91627CE3-AB0F-FE40-BE57-F6B705D39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2DBBC3-DC11-A144-AA22-2F4BFB14F47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grpSp>
        <p:nvGrpSpPr>
          <p:cNvPr id="99331" name="Group 52">
            <a:extLst>
              <a:ext uri="{FF2B5EF4-FFF2-40B4-BE49-F238E27FC236}">
                <a16:creationId xmlns:a16="http://schemas.microsoft.com/office/drawing/2014/main" id="{9D582A71-8B8C-4643-9EE1-0A5ECFE21EC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99332" name="Rectangle 2">
              <a:extLst>
                <a:ext uri="{FF2B5EF4-FFF2-40B4-BE49-F238E27FC236}">
                  <a16:creationId xmlns:a16="http://schemas.microsoft.com/office/drawing/2014/main" id="{3F9C9C81-8A10-2648-8DDF-520E68980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Clitoris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99333" name="Group 29">
              <a:extLst>
                <a:ext uri="{FF2B5EF4-FFF2-40B4-BE49-F238E27FC236}">
                  <a16:creationId xmlns:a16="http://schemas.microsoft.com/office/drawing/2014/main" id="{30971EEA-F22C-EF43-BDE4-4176BE6AC9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60" cy="1666"/>
              <a:chOff x="515" y="970"/>
              <a:chExt cx="4760" cy="1666"/>
            </a:xfrm>
          </p:grpSpPr>
          <p:sp>
            <p:nvSpPr>
              <p:cNvPr id="99348" name="Text Box 6">
                <a:extLst>
                  <a:ext uri="{FF2B5EF4-FFF2-40B4-BE49-F238E27FC236}">
                    <a16:creationId xmlns:a16="http://schemas.microsoft.com/office/drawing/2014/main" id="{FF824F77-26DE-F248-BDC5-EEC4348EE9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60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clitoris is a small cylindrical mass composed of two small erectile bodies, called the corpora cavernosa, and many blood vessels and sensory nerve endings.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clitoris can engorge with blood and enlarge with tactile stimulation and produce sexual arousal.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clitoris is homologous to the glans penis in the male.</a:t>
                </a:r>
              </a:p>
            </p:txBody>
          </p:sp>
          <p:sp>
            <p:nvSpPr>
              <p:cNvPr id="99349" name="Text Box 13">
                <a:extLst>
                  <a:ext uri="{FF2B5EF4-FFF2-40B4-BE49-F238E27FC236}">
                    <a16:creationId xmlns:a16="http://schemas.microsoft.com/office/drawing/2014/main" id="{F64918F8-8530-AB48-B5CF-D254891504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6" y="2117"/>
                <a:ext cx="2398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Glans penis = the conical mass of erectile tissue that forms the head of the penis.</a:t>
                </a:r>
              </a:p>
            </p:txBody>
          </p:sp>
        </p:grpSp>
        <p:grpSp>
          <p:nvGrpSpPr>
            <p:cNvPr id="99334" name="Group 51">
              <a:extLst>
                <a:ext uri="{FF2B5EF4-FFF2-40B4-BE49-F238E27FC236}">
                  <a16:creationId xmlns:a16="http://schemas.microsoft.com/office/drawing/2014/main" id="{66144962-67F9-284E-A720-856D5F76D6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99335" name="Group 39">
                <a:extLst>
                  <a:ext uri="{FF2B5EF4-FFF2-40B4-BE49-F238E27FC236}">
                    <a16:creationId xmlns:a16="http://schemas.microsoft.com/office/drawing/2014/main" id="{6CCC89F1-E0BA-6C43-AEFB-1CDB402E5A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99346" name="Rectangle 40">
                  <a:extLst>
                    <a:ext uri="{FF2B5EF4-FFF2-40B4-BE49-F238E27FC236}">
                      <a16:creationId xmlns:a16="http://schemas.microsoft.com/office/drawing/2014/main" id="{A0C55BD7-89E5-8047-BFBC-49377C312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99347" name="Text Box 41">
                  <a:extLst>
                    <a:ext uri="{FF2B5EF4-FFF2-40B4-BE49-F238E27FC236}">
                      <a16:creationId xmlns:a16="http://schemas.microsoft.com/office/drawing/2014/main" id="{3C1BAD29-C7DA-0A41-BE9A-76DA78999E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28.20</a:t>
                  </a:r>
                </a:p>
              </p:txBody>
            </p:sp>
          </p:grpSp>
          <p:grpSp>
            <p:nvGrpSpPr>
              <p:cNvPr id="99336" name="Group 50">
                <a:extLst>
                  <a:ext uri="{FF2B5EF4-FFF2-40B4-BE49-F238E27FC236}">
                    <a16:creationId xmlns:a16="http://schemas.microsoft.com/office/drawing/2014/main" id="{23FE0132-9408-A042-B529-61F2DDA40C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99337" name="Group 43">
                  <a:extLst>
                    <a:ext uri="{FF2B5EF4-FFF2-40B4-BE49-F238E27FC236}">
                      <a16:creationId xmlns:a16="http://schemas.microsoft.com/office/drawing/2014/main" id="{D4057428-65E6-E649-8883-2DCE84B0F4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99344" name="Rectangle 33">
                    <a:extLst>
                      <a:ext uri="{FF2B5EF4-FFF2-40B4-BE49-F238E27FC236}">
                        <a16:creationId xmlns:a16="http://schemas.microsoft.com/office/drawing/2014/main" id="{093FD349-79CC-DB48-BCFE-3668BC03A5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9345" name="Text Box 36">
                    <a:extLst>
                      <a:ext uri="{FF2B5EF4-FFF2-40B4-BE49-F238E27FC236}">
                        <a16:creationId xmlns:a16="http://schemas.microsoft.com/office/drawing/2014/main" id="{C29D7ADD-D3E7-6B4E-82B3-354409B0A9D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1065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99338" name="Group 44">
                  <a:extLst>
                    <a:ext uri="{FF2B5EF4-FFF2-40B4-BE49-F238E27FC236}">
                      <a16:creationId xmlns:a16="http://schemas.microsoft.com/office/drawing/2014/main" id="{17D8D4C4-48D5-2B4F-BE41-F37F884212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99342" name="Rectangle 45">
                    <a:extLst>
                      <a:ext uri="{FF2B5EF4-FFF2-40B4-BE49-F238E27FC236}">
                        <a16:creationId xmlns:a16="http://schemas.microsoft.com/office/drawing/2014/main" id="{3FAA110F-6519-9A4E-8E3E-5B6E7FF7DF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9343" name="Text Box 46">
                    <a:extLst>
                      <a:ext uri="{FF2B5EF4-FFF2-40B4-BE49-F238E27FC236}">
                        <a16:creationId xmlns:a16="http://schemas.microsoft.com/office/drawing/2014/main" id="{2FAA2D92-8D3F-9346-A653-B4F1ADFB1ED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99339" name="Group 47">
                  <a:extLst>
                    <a:ext uri="{FF2B5EF4-FFF2-40B4-BE49-F238E27FC236}">
                      <a16:creationId xmlns:a16="http://schemas.microsoft.com/office/drawing/2014/main" id="{466268FE-4FD9-084E-94AA-84B2C95D80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99340" name="Rectangle 48">
                    <a:extLst>
                      <a:ext uri="{FF2B5EF4-FFF2-40B4-BE49-F238E27FC236}">
                        <a16:creationId xmlns:a16="http://schemas.microsoft.com/office/drawing/2014/main" id="{1F663D1B-052C-E547-A943-5D12BA46AD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99341" name="Text Box 49">
                    <a:extLst>
                      <a:ext uri="{FF2B5EF4-FFF2-40B4-BE49-F238E27FC236}">
                        <a16:creationId xmlns:a16="http://schemas.microsoft.com/office/drawing/2014/main" id="{5589BAA0-0817-944C-9A1E-0E9198C6042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>
            <a:extLst>
              <a:ext uri="{FF2B5EF4-FFF2-40B4-BE49-F238E27FC236}">
                <a16:creationId xmlns:a16="http://schemas.microsoft.com/office/drawing/2014/main" id="{0C99D505-CA1D-0A4B-BE36-D95224A45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EB2606D-081A-E148-9AEA-A3447836701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grpSp>
        <p:nvGrpSpPr>
          <p:cNvPr id="101396" name="Group 20">
            <a:extLst>
              <a:ext uri="{FF2B5EF4-FFF2-40B4-BE49-F238E27FC236}">
                <a16:creationId xmlns:a16="http://schemas.microsoft.com/office/drawing/2014/main" id="{2CB8736F-1F5A-8048-93AA-D1A21256F39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01380" name="Rectangle 2">
              <a:extLst>
                <a:ext uri="{FF2B5EF4-FFF2-40B4-BE49-F238E27FC236}">
                  <a16:creationId xmlns:a16="http://schemas.microsoft.com/office/drawing/2014/main" id="{68025E4C-E465-3D43-B529-68DFC6839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Vestibule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1381" name="Text Box 6">
              <a:extLst>
                <a:ext uri="{FF2B5EF4-FFF2-40B4-BE49-F238E27FC236}">
                  <a16:creationId xmlns:a16="http://schemas.microsoft.com/office/drawing/2014/main" id="{F01FDDED-4291-F748-A8BD-F11E6D2FB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vestibule is the region located between the pair of labia minora.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hymen, vaginal orifice, external urethral orifice, and duct open-ings for several exocrine glands are within the hymen.</a:t>
              </a:r>
            </a:p>
          </p:txBody>
        </p:sp>
        <p:grpSp>
          <p:nvGrpSpPr>
            <p:cNvPr id="101382" name="Group 44">
              <a:extLst>
                <a:ext uri="{FF2B5EF4-FFF2-40B4-BE49-F238E27FC236}">
                  <a16:creationId xmlns:a16="http://schemas.microsoft.com/office/drawing/2014/main" id="{06EBB1D9-5FC5-0841-98AE-D3FAB80FB9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01383" name="Group 32">
                <a:extLst>
                  <a:ext uri="{FF2B5EF4-FFF2-40B4-BE49-F238E27FC236}">
                    <a16:creationId xmlns:a16="http://schemas.microsoft.com/office/drawing/2014/main" id="{5F46D220-99DC-4744-8B82-9D6464606E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01394" name="Rectangle 33">
                  <a:extLst>
                    <a:ext uri="{FF2B5EF4-FFF2-40B4-BE49-F238E27FC236}">
                      <a16:creationId xmlns:a16="http://schemas.microsoft.com/office/drawing/2014/main" id="{F6709305-DAC3-7E41-BE5C-526E20D661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1395" name="Text Box 34">
                  <a:extLst>
                    <a:ext uri="{FF2B5EF4-FFF2-40B4-BE49-F238E27FC236}">
                      <a16:creationId xmlns:a16="http://schemas.microsoft.com/office/drawing/2014/main" id="{B3244859-E2BA-A047-8DBD-A0B96D5B59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28.20</a:t>
                  </a:r>
                </a:p>
              </p:txBody>
            </p:sp>
          </p:grpSp>
          <p:grpSp>
            <p:nvGrpSpPr>
              <p:cNvPr id="101384" name="Group 43">
                <a:extLst>
                  <a:ext uri="{FF2B5EF4-FFF2-40B4-BE49-F238E27FC236}">
                    <a16:creationId xmlns:a16="http://schemas.microsoft.com/office/drawing/2014/main" id="{A0C9A043-31C0-2A49-A53D-D58D6F52D1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01385" name="Group 36">
                  <a:extLst>
                    <a:ext uri="{FF2B5EF4-FFF2-40B4-BE49-F238E27FC236}">
                      <a16:creationId xmlns:a16="http://schemas.microsoft.com/office/drawing/2014/main" id="{3748D1E3-66F5-E243-92CA-97BFBE84AD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01392" name="Rectangle 26">
                    <a:extLst>
                      <a:ext uri="{FF2B5EF4-FFF2-40B4-BE49-F238E27FC236}">
                        <a16:creationId xmlns:a16="http://schemas.microsoft.com/office/drawing/2014/main" id="{AC828DD4-A289-A844-BAA6-DAA86E45BC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1393" name="Text Box 29">
                    <a:extLst>
                      <a:ext uri="{FF2B5EF4-FFF2-40B4-BE49-F238E27FC236}">
                        <a16:creationId xmlns:a16="http://schemas.microsoft.com/office/drawing/2014/main" id="{D9FC8B76-19D0-314C-ADC9-347DED20A3A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1065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01386" name="Group 37">
                  <a:extLst>
                    <a:ext uri="{FF2B5EF4-FFF2-40B4-BE49-F238E27FC236}">
                      <a16:creationId xmlns:a16="http://schemas.microsoft.com/office/drawing/2014/main" id="{A18DF8C9-DA73-4947-8C7A-B37EDEFCB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01390" name="Rectangle 38">
                    <a:extLst>
                      <a:ext uri="{FF2B5EF4-FFF2-40B4-BE49-F238E27FC236}">
                        <a16:creationId xmlns:a16="http://schemas.microsoft.com/office/drawing/2014/main" id="{7873868E-00C4-F240-BB25-9288C4E3FB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1391" name="Text Box 39">
                    <a:extLst>
                      <a:ext uri="{FF2B5EF4-FFF2-40B4-BE49-F238E27FC236}">
                        <a16:creationId xmlns:a16="http://schemas.microsoft.com/office/drawing/2014/main" id="{DD4A816F-209A-3847-BF52-9CC1431264A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1157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01387" name="Group 40">
                  <a:extLst>
                    <a:ext uri="{FF2B5EF4-FFF2-40B4-BE49-F238E27FC236}">
                      <a16:creationId xmlns:a16="http://schemas.microsoft.com/office/drawing/2014/main" id="{184DBEF8-0D47-054F-8FD9-223C5A6999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01388" name="Rectangle 41">
                    <a:extLst>
                      <a:ext uri="{FF2B5EF4-FFF2-40B4-BE49-F238E27FC236}">
                        <a16:creationId xmlns:a16="http://schemas.microsoft.com/office/drawing/2014/main" id="{77AD5D19-0E63-0D4E-A000-FE59BB7CE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1389" name="Text Box 42">
                    <a:extLst>
                      <a:ext uri="{FF2B5EF4-FFF2-40B4-BE49-F238E27FC236}">
                        <a16:creationId xmlns:a16="http://schemas.microsoft.com/office/drawing/2014/main" id="{FE249AA1-9C72-5E44-AFB6-F16A639EF4D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>
            <a:extLst>
              <a:ext uri="{FF2B5EF4-FFF2-40B4-BE49-F238E27FC236}">
                <a16:creationId xmlns:a16="http://schemas.microsoft.com/office/drawing/2014/main" id="{A73B0BDC-0C66-3340-8156-1526E917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45B89E-763C-4C41-B03E-BE740049350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grpSp>
        <p:nvGrpSpPr>
          <p:cNvPr id="103451" name="Group 27">
            <a:extLst>
              <a:ext uri="{FF2B5EF4-FFF2-40B4-BE49-F238E27FC236}">
                <a16:creationId xmlns:a16="http://schemas.microsoft.com/office/drawing/2014/main" id="{4BDD4668-DC8A-AC41-8D4D-D6AB6A1ED71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03428" name="Rectangle 2">
              <a:extLst>
                <a:ext uri="{FF2B5EF4-FFF2-40B4-BE49-F238E27FC236}">
                  <a16:creationId xmlns:a16="http://schemas.microsoft.com/office/drawing/2014/main" id="{44D094D2-5B44-3345-B8DE-7845296B1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Bulb of the Vestibule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03450" name="Group 26">
              <a:extLst>
                <a:ext uri="{FF2B5EF4-FFF2-40B4-BE49-F238E27FC236}">
                  <a16:creationId xmlns:a16="http://schemas.microsoft.com/office/drawing/2014/main" id="{4E058D1D-C176-AE4C-99B8-6311587AE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85" cy="1514"/>
              <a:chOff x="515" y="970"/>
              <a:chExt cx="4785" cy="1514"/>
            </a:xfrm>
          </p:grpSpPr>
          <p:sp>
            <p:nvSpPr>
              <p:cNvPr id="103448" name="Text Box 3">
                <a:extLst>
                  <a:ext uri="{FF2B5EF4-FFF2-40B4-BE49-F238E27FC236}">
                    <a16:creationId xmlns:a16="http://schemas.microsoft.com/office/drawing/2014/main" id="{C4F5481F-FAAF-564B-92AA-B446F4432D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85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bulb of the vestibule has two elongated masses of erectile tissue.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tissue becomes engorged with blood during sexual arousal and narrows the vaginal orifice to place mechanical pressure on the penis.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bulb of the vestibule is homologous to the corpus spongiosum and bulb of the penis in the male.</a:t>
                </a:r>
              </a:p>
            </p:txBody>
          </p:sp>
          <p:sp>
            <p:nvSpPr>
              <p:cNvPr id="103449" name="Text Box 11">
                <a:extLst>
                  <a:ext uri="{FF2B5EF4-FFF2-40B4-BE49-F238E27FC236}">
                    <a16:creationId xmlns:a16="http://schemas.microsoft.com/office/drawing/2014/main" id="{02552262-DA00-B045-91F2-538D3E994C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5" y="1965"/>
                <a:ext cx="3102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See Table 28.2 in the textbook for a summary of homologous structures in the female and male reproductive systems.</a:t>
                </a:r>
              </a:p>
            </p:txBody>
          </p:sp>
        </p:grpSp>
        <p:grpSp>
          <p:nvGrpSpPr>
            <p:cNvPr id="103430" name="Group 67">
              <a:extLst>
                <a:ext uri="{FF2B5EF4-FFF2-40B4-BE49-F238E27FC236}">
                  <a16:creationId xmlns:a16="http://schemas.microsoft.com/office/drawing/2014/main" id="{AF3604CA-7FB1-5746-BBDC-53BD647772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3799" cy="213"/>
              <a:chOff x="581" y="3671"/>
              <a:chExt cx="3799" cy="213"/>
            </a:xfrm>
          </p:grpSpPr>
          <p:grpSp>
            <p:nvGrpSpPr>
              <p:cNvPr id="103431" name="Group 56">
                <a:extLst>
                  <a:ext uri="{FF2B5EF4-FFF2-40B4-BE49-F238E27FC236}">
                    <a16:creationId xmlns:a16="http://schemas.microsoft.com/office/drawing/2014/main" id="{E5A57590-6D61-4949-BC4C-F0ACAE181F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103442" name="Group 49">
                  <a:extLst>
                    <a:ext uri="{FF2B5EF4-FFF2-40B4-BE49-F238E27FC236}">
                      <a16:creationId xmlns:a16="http://schemas.microsoft.com/office/drawing/2014/main" id="{1C5F4128-0D96-4048-AD13-E7CD3A04F1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03446" name="Rectangle 50">
                    <a:extLst>
                      <a:ext uri="{FF2B5EF4-FFF2-40B4-BE49-F238E27FC236}">
                        <a16:creationId xmlns:a16="http://schemas.microsoft.com/office/drawing/2014/main" id="{FDCFE90C-8A8E-4440-BAB6-5EA11BFBE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3447" name="Text Box 51">
                    <a:extLst>
                      <a:ext uri="{FF2B5EF4-FFF2-40B4-BE49-F238E27FC236}">
                        <a16:creationId xmlns:a16="http://schemas.microsoft.com/office/drawing/2014/main" id="{0FF55E47-5AD2-0740-934A-7539F62976F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28.21</a:t>
                    </a:r>
                  </a:p>
                </p:txBody>
              </p:sp>
            </p:grpSp>
            <p:grpSp>
              <p:nvGrpSpPr>
                <p:cNvPr id="103443" name="Group 55">
                  <a:extLst>
                    <a:ext uri="{FF2B5EF4-FFF2-40B4-BE49-F238E27FC236}">
                      <a16:creationId xmlns:a16="http://schemas.microsoft.com/office/drawing/2014/main" id="{9C41055A-5FE5-FC48-89A5-B094972E0B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03444" name="Rectangle 53">
                    <a:extLst>
                      <a:ext uri="{FF2B5EF4-FFF2-40B4-BE49-F238E27FC236}">
                        <a16:creationId xmlns:a16="http://schemas.microsoft.com/office/drawing/2014/main" id="{743A9B3D-6CBA-7F41-A8A0-5B41339E8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3445" name="Text Box 54">
                    <a:extLst>
                      <a:ext uri="{FF2B5EF4-FFF2-40B4-BE49-F238E27FC236}">
                        <a16:creationId xmlns:a16="http://schemas.microsoft.com/office/drawing/2014/main" id="{FE29AA25-48FE-FE49-8593-37CD39D6106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11" y="3687"/>
                    <a:ext cx="607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Table 28.2</a:t>
                    </a:r>
                  </a:p>
                </p:txBody>
              </p:sp>
            </p:grpSp>
          </p:grpSp>
          <p:grpSp>
            <p:nvGrpSpPr>
              <p:cNvPr id="103432" name="Group 66">
                <a:extLst>
                  <a:ext uri="{FF2B5EF4-FFF2-40B4-BE49-F238E27FC236}">
                    <a16:creationId xmlns:a16="http://schemas.microsoft.com/office/drawing/2014/main" id="{D5CABA10-2E1D-2549-AEB8-15B42F19C2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03433" name="Group 59">
                  <a:extLst>
                    <a:ext uri="{FF2B5EF4-FFF2-40B4-BE49-F238E27FC236}">
                      <a16:creationId xmlns:a16="http://schemas.microsoft.com/office/drawing/2014/main" id="{DBA06E6C-C0DC-9245-AB2B-DA16F5BDB7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03440" name="Rectangle 43">
                    <a:extLst>
                      <a:ext uri="{FF2B5EF4-FFF2-40B4-BE49-F238E27FC236}">
                        <a16:creationId xmlns:a16="http://schemas.microsoft.com/office/drawing/2014/main" id="{4C107959-67FE-154B-970A-F1CBB8C00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3441" name="Text Box 46">
                    <a:extLst>
                      <a:ext uri="{FF2B5EF4-FFF2-40B4-BE49-F238E27FC236}">
                        <a16:creationId xmlns:a16="http://schemas.microsoft.com/office/drawing/2014/main" id="{5E777223-C240-1F49-B24C-931222C7386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1067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03434" name="Group 60">
                  <a:extLst>
                    <a:ext uri="{FF2B5EF4-FFF2-40B4-BE49-F238E27FC236}">
                      <a16:creationId xmlns:a16="http://schemas.microsoft.com/office/drawing/2014/main" id="{6FB74F3B-4053-4844-8D79-10525ABECC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03438" name="Rectangle 61">
                    <a:extLst>
                      <a:ext uri="{FF2B5EF4-FFF2-40B4-BE49-F238E27FC236}">
                        <a16:creationId xmlns:a16="http://schemas.microsoft.com/office/drawing/2014/main" id="{5F866A1A-A64D-5C41-8EE2-B38A648F7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3439" name="Text Box 62">
                    <a:extLst>
                      <a:ext uri="{FF2B5EF4-FFF2-40B4-BE49-F238E27FC236}">
                        <a16:creationId xmlns:a16="http://schemas.microsoft.com/office/drawing/2014/main" id="{5E308560-8F88-8045-B4E5-588628C9BCD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1158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03435" name="Group 63">
                  <a:extLst>
                    <a:ext uri="{FF2B5EF4-FFF2-40B4-BE49-F238E27FC236}">
                      <a16:creationId xmlns:a16="http://schemas.microsoft.com/office/drawing/2014/main" id="{1AB2889F-05BD-544D-8935-83424AC928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03436" name="Rectangle 64">
                    <a:extLst>
                      <a:ext uri="{FF2B5EF4-FFF2-40B4-BE49-F238E27FC236}">
                        <a16:creationId xmlns:a16="http://schemas.microsoft.com/office/drawing/2014/main" id="{974BFA40-D403-6544-B5B7-8328618944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3437" name="Text Box 65">
                    <a:extLst>
                      <a:ext uri="{FF2B5EF4-FFF2-40B4-BE49-F238E27FC236}">
                        <a16:creationId xmlns:a16="http://schemas.microsoft.com/office/drawing/2014/main" id="{A53ABE85-0B67-6B42-A8F1-C7817B13E9B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1109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5">
            <a:extLst>
              <a:ext uri="{FF2B5EF4-FFF2-40B4-BE49-F238E27FC236}">
                <a16:creationId xmlns:a16="http://schemas.microsoft.com/office/drawing/2014/main" id="{E2C16441-5EDC-9043-B397-285C6FE95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D1AC72-8F1E-DC48-81EC-175D7CAC93D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grpSp>
        <p:nvGrpSpPr>
          <p:cNvPr id="105475" name="Group 52">
            <a:extLst>
              <a:ext uri="{FF2B5EF4-FFF2-40B4-BE49-F238E27FC236}">
                <a16:creationId xmlns:a16="http://schemas.microsoft.com/office/drawing/2014/main" id="{4FFA81C3-2911-034A-9637-BB642212140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05476" name="Rectangle 2">
              <a:extLst>
                <a:ext uri="{FF2B5EF4-FFF2-40B4-BE49-F238E27FC236}">
                  <a16:creationId xmlns:a16="http://schemas.microsoft.com/office/drawing/2014/main" id="{E90882E7-1674-AB47-B874-FF7488B34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Perineum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5477" name="Text Box 6">
              <a:extLst>
                <a:ext uri="{FF2B5EF4-FFF2-40B4-BE49-F238E27FC236}">
                  <a16:creationId xmlns:a16="http://schemas.microsoft.com/office/drawing/2014/main" id="{FE17C06E-66FD-0A4D-84FE-D187E3036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2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perineum is the diamond-shaped area between the thighs and buttocks in females and males.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It contains the external genitalia and anus.</a:t>
              </a:r>
            </a:p>
          </p:txBody>
        </p:sp>
        <p:grpSp>
          <p:nvGrpSpPr>
            <p:cNvPr id="105478" name="Group 51">
              <a:extLst>
                <a:ext uri="{FF2B5EF4-FFF2-40B4-BE49-F238E27FC236}">
                  <a16:creationId xmlns:a16="http://schemas.microsoft.com/office/drawing/2014/main" id="{63046B63-16F6-464F-B1B5-B219955CE6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05479" name="Group 36">
                <a:extLst>
                  <a:ext uri="{FF2B5EF4-FFF2-40B4-BE49-F238E27FC236}">
                    <a16:creationId xmlns:a16="http://schemas.microsoft.com/office/drawing/2014/main" id="{AFE92273-30E5-8047-A6B2-3CDF365AA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05490" name="Rectangle 37">
                  <a:extLst>
                    <a:ext uri="{FF2B5EF4-FFF2-40B4-BE49-F238E27FC236}">
                      <a16:creationId xmlns:a16="http://schemas.microsoft.com/office/drawing/2014/main" id="{65FDDE87-DD03-AA4B-B282-8214F63F44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5491" name="Text Box 38">
                  <a:extLst>
                    <a:ext uri="{FF2B5EF4-FFF2-40B4-BE49-F238E27FC236}">
                      <a16:creationId xmlns:a16="http://schemas.microsoft.com/office/drawing/2014/main" id="{64DADA5E-944F-6B43-8101-181DE8CF547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28.21</a:t>
                  </a:r>
                </a:p>
              </p:txBody>
            </p:sp>
          </p:grpSp>
          <p:grpSp>
            <p:nvGrpSpPr>
              <p:cNvPr id="105480" name="Group 50">
                <a:extLst>
                  <a:ext uri="{FF2B5EF4-FFF2-40B4-BE49-F238E27FC236}">
                    <a16:creationId xmlns:a16="http://schemas.microsoft.com/office/drawing/2014/main" id="{F05A0504-7C1E-B94C-82DC-A4612C368B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05481" name="Group 43">
                  <a:extLst>
                    <a:ext uri="{FF2B5EF4-FFF2-40B4-BE49-F238E27FC236}">
                      <a16:creationId xmlns:a16="http://schemas.microsoft.com/office/drawing/2014/main" id="{02D7707A-9A3D-8148-9AC3-FB8E9DE15F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05488" name="Rectangle 29">
                    <a:extLst>
                      <a:ext uri="{FF2B5EF4-FFF2-40B4-BE49-F238E27FC236}">
                        <a16:creationId xmlns:a16="http://schemas.microsoft.com/office/drawing/2014/main" id="{1E485DE6-19DC-4F4A-8F92-64061269C6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5489" name="Text Box 32">
                    <a:extLst>
                      <a:ext uri="{FF2B5EF4-FFF2-40B4-BE49-F238E27FC236}">
                        <a16:creationId xmlns:a16="http://schemas.microsoft.com/office/drawing/2014/main" id="{8643BB43-851C-7945-91DA-35FF36DCFC8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1068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05482" name="Group 44">
                  <a:extLst>
                    <a:ext uri="{FF2B5EF4-FFF2-40B4-BE49-F238E27FC236}">
                      <a16:creationId xmlns:a16="http://schemas.microsoft.com/office/drawing/2014/main" id="{414EA845-04AA-7743-BD6E-AE987B9A3A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05486" name="Rectangle 45">
                    <a:extLst>
                      <a:ext uri="{FF2B5EF4-FFF2-40B4-BE49-F238E27FC236}">
                        <a16:creationId xmlns:a16="http://schemas.microsoft.com/office/drawing/2014/main" id="{61F0922B-E133-4A46-A216-14FE8CAA70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5487" name="Text Box 46">
                    <a:extLst>
                      <a:ext uri="{FF2B5EF4-FFF2-40B4-BE49-F238E27FC236}">
                        <a16:creationId xmlns:a16="http://schemas.microsoft.com/office/drawing/2014/main" id="{03E431B0-7863-D94E-AC05-28E357A6BD6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1158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05483" name="Group 47">
                  <a:extLst>
                    <a:ext uri="{FF2B5EF4-FFF2-40B4-BE49-F238E27FC236}">
                      <a16:creationId xmlns:a16="http://schemas.microsoft.com/office/drawing/2014/main" id="{60632DD6-10D5-9141-873D-28424BA6C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05484" name="Rectangle 48">
                    <a:extLst>
                      <a:ext uri="{FF2B5EF4-FFF2-40B4-BE49-F238E27FC236}">
                        <a16:creationId xmlns:a16="http://schemas.microsoft.com/office/drawing/2014/main" id="{91EB20B3-8907-9646-A194-1E26DA398F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5485" name="Text Box 49">
                    <a:extLst>
                      <a:ext uri="{FF2B5EF4-FFF2-40B4-BE49-F238E27FC236}">
                        <a16:creationId xmlns:a16="http://schemas.microsoft.com/office/drawing/2014/main" id="{584D6D09-981B-1A4D-A528-B032508BC0A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1110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5">
            <a:extLst>
              <a:ext uri="{FF2B5EF4-FFF2-40B4-BE49-F238E27FC236}">
                <a16:creationId xmlns:a16="http://schemas.microsoft.com/office/drawing/2014/main" id="{434E2EA3-12D1-E44C-9F8E-CEEEC3E0E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90ECDD-6BA2-CF47-BA4B-5EEA1339B3F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grpSp>
        <p:nvGrpSpPr>
          <p:cNvPr id="107523" name="Group 53">
            <a:extLst>
              <a:ext uri="{FF2B5EF4-FFF2-40B4-BE49-F238E27FC236}">
                <a16:creationId xmlns:a16="http://schemas.microsoft.com/office/drawing/2014/main" id="{C6E25480-A4EC-0D47-9664-204E3FC49C5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07524" name="Rectangle 2">
              <a:extLst>
                <a:ext uri="{FF2B5EF4-FFF2-40B4-BE49-F238E27FC236}">
                  <a16:creationId xmlns:a16="http://schemas.microsoft.com/office/drawing/2014/main" id="{D2330425-2FE8-FD4B-BF59-495AD907D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Breasts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7525" name="Text Box 6">
              <a:extLst>
                <a:ext uri="{FF2B5EF4-FFF2-40B4-BE49-F238E27FC236}">
                  <a16:creationId xmlns:a16="http://schemas.microsoft.com/office/drawing/2014/main" id="{682F0E48-6CBB-5D46-A557-94770709A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33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Each breast has a pigmented projection, known as the nipple, that has lactiferous ducts for milk ejection.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pigmented area surrounding the nipple is called the areola—it appears rough because it contains modified sebaceous (oil) glands.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Suspensory (Cooper’s) ligaments provide structural support for each breast.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suspensory ligaments can loosen with age or excessive physi-cal strain.</a:t>
              </a:r>
            </a:p>
          </p:txBody>
        </p:sp>
        <p:grpSp>
          <p:nvGrpSpPr>
            <p:cNvPr id="107526" name="Group 52">
              <a:extLst>
                <a:ext uri="{FF2B5EF4-FFF2-40B4-BE49-F238E27FC236}">
                  <a16:creationId xmlns:a16="http://schemas.microsoft.com/office/drawing/2014/main" id="{DD1E3478-48D8-434E-8693-5B7E0A86A7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07527" name="Group 36">
                <a:extLst>
                  <a:ext uri="{FF2B5EF4-FFF2-40B4-BE49-F238E27FC236}">
                    <a16:creationId xmlns:a16="http://schemas.microsoft.com/office/drawing/2014/main" id="{E2A5C6D9-6637-6A4E-950D-6CB94C24A0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07538" name="Rectangle 37">
                  <a:extLst>
                    <a:ext uri="{FF2B5EF4-FFF2-40B4-BE49-F238E27FC236}">
                      <a16:creationId xmlns:a16="http://schemas.microsoft.com/office/drawing/2014/main" id="{28C9B6AB-68E0-2A42-AA75-58C8988FA4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7539" name="Text Box 38">
                  <a:extLst>
                    <a:ext uri="{FF2B5EF4-FFF2-40B4-BE49-F238E27FC236}">
                      <a16:creationId xmlns:a16="http://schemas.microsoft.com/office/drawing/2014/main" id="{030F08CF-ADEE-1D4E-B340-D08F1CFC50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28.22</a:t>
                  </a:r>
                </a:p>
              </p:txBody>
            </p:sp>
          </p:grpSp>
          <p:grpSp>
            <p:nvGrpSpPr>
              <p:cNvPr id="107528" name="Group 51">
                <a:extLst>
                  <a:ext uri="{FF2B5EF4-FFF2-40B4-BE49-F238E27FC236}">
                    <a16:creationId xmlns:a16="http://schemas.microsoft.com/office/drawing/2014/main" id="{20A4C0DC-FB4F-5142-85FC-8198DBB9F3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07529" name="Group 44">
                  <a:extLst>
                    <a:ext uri="{FF2B5EF4-FFF2-40B4-BE49-F238E27FC236}">
                      <a16:creationId xmlns:a16="http://schemas.microsoft.com/office/drawing/2014/main" id="{C9495C02-5103-BD42-B1A6-FCFE202E0C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07536" name="Rectangle 29">
                    <a:extLst>
                      <a:ext uri="{FF2B5EF4-FFF2-40B4-BE49-F238E27FC236}">
                        <a16:creationId xmlns:a16="http://schemas.microsoft.com/office/drawing/2014/main" id="{DE8108FB-8352-484A-846D-67927ED35A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7537" name="Text Box 32">
                    <a:extLst>
                      <a:ext uri="{FF2B5EF4-FFF2-40B4-BE49-F238E27FC236}">
                        <a16:creationId xmlns:a16="http://schemas.microsoft.com/office/drawing/2014/main" id="{9AF0D258-2294-BD44-A182-C53BBA2F34B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1068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07530" name="Group 45">
                  <a:extLst>
                    <a:ext uri="{FF2B5EF4-FFF2-40B4-BE49-F238E27FC236}">
                      <a16:creationId xmlns:a16="http://schemas.microsoft.com/office/drawing/2014/main" id="{7CC8CFAB-2A7F-514D-A056-271B33F822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07534" name="Rectangle 46">
                    <a:extLst>
                      <a:ext uri="{FF2B5EF4-FFF2-40B4-BE49-F238E27FC236}">
                        <a16:creationId xmlns:a16="http://schemas.microsoft.com/office/drawing/2014/main" id="{E5C9FBC9-AE26-9D4F-BD33-8386E16E35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7535" name="Text Box 47">
                    <a:extLst>
                      <a:ext uri="{FF2B5EF4-FFF2-40B4-BE49-F238E27FC236}">
                        <a16:creationId xmlns:a16="http://schemas.microsoft.com/office/drawing/2014/main" id="{A6DF8B2E-4C8C-AF4C-A76C-EBE14F23B2D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1158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07531" name="Group 48">
                  <a:extLst>
                    <a:ext uri="{FF2B5EF4-FFF2-40B4-BE49-F238E27FC236}">
                      <a16:creationId xmlns:a16="http://schemas.microsoft.com/office/drawing/2014/main" id="{ABB6E0EF-CE19-6742-A3AC-DE5529B870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07532" name="Rectangle 49">
                    <a:extLst>
                      <a:ext uri="{FF2B5EF4-FFF2-40B4-BE49-F238E27FC236}">
                        <a16:creationId xmlns:a16="http://schemas.microsoft.com/office/drawing/2014/main" id="{0EBBB20F-4C96-A746-908A-D411E3109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7533" name="Text Box 50">
                    <a:extLst>
                      <a:ext uri="{FF2B5EF4-FFF2-40B4-BE49-F238E27FC236}">
                        <a16:creationId xmlns:a16="http://schemas.microsoft.com/office/drawing/2014/main" id="{2C502A81-B779-694F-B90F-C5D78B4DB74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1110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5">
            <a:extLst>
              <a:ext uri="{FF2B5EF4-FFF2-40B4-BE49-F238E27FC236}">
                <a16:creationId xmlns:a16="http://schemas.microsoft.com/office/drawing/2014/main" id="{EA8645B5-1ED8-A746-AD22-A572E6775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6EEF1A-2225-CD4B-A1D2-100E31FAD49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grpSp>
        <p:nvGrpSpPr>
          <p:cNvPr id="109571" name="Group 55">
            <a:extLst>
              <a:ext uri="{FF2B5EF4-FFF2-40B4-BE49-F238E27FC236}">
                <a16:creationId xmlns:a16="http://schemas.microsoft.com/office/drawing/2014/main" id="{D3AF3852-0DB6-C14A-9195-1F315056FD8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109572" name="Rectangle 2">
              <a:extLst>
                <a:ext uri="{FF2B5EF4-FFF2-40B4-BE49-F238E27FC236}">
                  <a16:creationId xmlns:a16="http://schemas.microsoft.com/office/drawing/2014/main" id="{F19A91D9-279E-2C40-80F9-F436F6A40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Mammary Glands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9573" name="Text Box 6">
              <a:extLst>
                <a:ext uri="{FF2B5EF4-FFF2-40B4-BE49-F238E27FC236}">
                  <a16:creationId xmlns:a16="http://schemas.microsoft.com/office/drawing/2014/main" id="{4F947B3D-91E7-F847-95BB-AB5CFA9F70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61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Each breast has a mammary gland, which are modified sudoriferous (sweat) exocrine glands that produce milk.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Each mammary gland has 15 to 20 lobes, and each lobe has several lobules.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lobules are grape-like clusters of milk-secreting exocrine glands known as alveoli.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lactiferous ducts carry milk from each of the lobes to the nipples.</a:t>
              </a:r>
            </a:p>
          </p:txBody>
        </p:sp>
        <p:grpSp>
          <p:nvGrpSpPr>
            <p:cNvPr id="109574" name="Group 54">
              <a:extLst>
                <a:ext uri="{FF2B5EF4-FFF2-40B4-BE49-F238E27FC236}">
                  <a16:creationId xmlns:a16="http://schemas.microsoft.com/office/drawing/2014/main" id="{2277A37C-F441-A348-9FC9-AF9B32981E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09575" name="Group 42">
                <a:extLst>
                  <a:ext uri="{FF2B5EF4-FFF2-40B4-BE49-F238E27FC236}">
                    <a16:creationId xmlns:a16="http://schemas.microsoft.com/office/drawing/2014/main" id="{38A5469A-7985-414B-82C6-A03A2026D5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09586" name="Rectangle 43">
                  <a:extLst>
                    <a:ext uri="{FF2B5EF4-FFF2-40B4-BE49-F238E27FC236}">
                      <a16:creationId xmlns:a16="http://schemas.microsoft.com/office/drawing/2014/main" id="{A688471A-7720-0C43-A978-BD998DD993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09587" name="Text Box 44">
                  <a:extLst>
                    <a:ext uri="{FF2B5EF4-FFF2-40B4-BE49-F238E27FC236}">
                      <a16:creationId xmlns:a16="http://schemas.microsoft.com/office/drawing/2014/main" id="{3B24DE5C-5F59-B646-9284-FCE90F13DF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28.22</a:t>
                  </a:r>
                </a:p>
              </p:txBody>
            </p:sp>
          </p:grpSp>
          <p:grpSp>
            <p:nvGrpSpPr>
              <p:cNvPr id="109576" name="Group 53">
                <a:extLst>
                  <a:ext uri="{FF2B5EF4-FFF2-40B4-BE49-F238E27FC236}">
                    <a16:creationId xmlns:a16="http://schemas.microsoft.com/office/drawing/2014/main" id="{38AB1EE8-7F04-794F-A15E-A3D6712C38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09577" name="Group 46">
                  <a:extLst>
                    <a:ext uri="{FF2B5EF4-FFF2-40B4-BE49-F238E27FC236}">
                      <a16:creationId xmlns:a16="http://schemas.microsoft.com/office/drawing/2014/main" id="{1FB119A4-29CE-0C42-AAAE-FB4BB1C0E5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09584" name="Rectangle 36">
                    <a:extLst>
                      <a:ext uri="{FF2B5EF4-FFF2-40B4-BE49-F238E27FC236}">
                        <a16:creationId xmlns:a16="http://schemas.microsoft.com/office/drawing/2014/main" id="{38767FE5-FE92-F445-8ED0-65C4929B0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9585" name="Text Box 39">
                    <a:extLst>
                      <a:ext uri="{FF2B5EF4-FFF2-40B4-BE49-F238E27FC236}">
                        <a16:creationId xmlns:a16="http://schemas.microsoft.com/office/drawing/2014/main" id="{B41B5274-F4B0-C642-BA3B-924612E8A32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1068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09578" name="Group 47">
                  <a:extLst>
                    <a:ext uri="{FF2B5EF4-FFF2-40B4-BE49-F238E27FC236}">
                      <a16:creationId xmlns:a16="http://schemas.microsoft.com/office/drawing/2014/main" id="{C27D0CC8-0588-8448-BB70-1EA2406D8F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09582" name="Rectangle 48">
                    <a:extLst>
                      <a:ext uri="{FF2B5EF4-FFF2-40B4-BE49-F238E27FC236}">
                        <a16:creationId xmlns:a16="http://schemas.microsoft.com/office/drawing/2014/main" id="{981CACF1-08C3-EF43-876D-F01229B7B0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9583" name="Text Box 49">
                    <a:extLst>
                      <a:ext uri="{FF2B5EF4-FFF2-40B4-BE49-F238E27FC236}">
                        <a16:creationId xmlns:a16="http://schemas.microsoft.com/office/drawing/2014/main" id="{BD1014AE-8A55-DE4E-9EBD-31DD1ED5063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1158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09579" name="Group 50">
                  <a:extLst>
                    <a:ext uri="{FF2B5EF4-FFF2-40B4-BE49-F238E27FC236}">
                      <a16:creationId xmlns:a16="http://schemas.microsoft.com/office/drawing/2014/main" id="{49C613FA-47E2-ED41-98DC-F1C6290BF8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09580" name="Rectangle 51">
                    <a:extLst>
                      <a:ext uri="{FF2B5EF4-FFF2-40B4-BE49-F238E27FC236}">
                        <a16:creationId xmlns:a16="http://schemas.microsoft.com/office/drawing/2014/main" id="{B2377C59-7D26-4A42-8C79-C6B9F8FB5F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09581" name="Text Box 52">
                    <a:extLst>
                      <a:ext uri="{FF2B5EF4-FFF2-40B4-BE49-F238E27FC236}">
                        <a16:creationId xmlns:a16="http://schemas.microsoft.com/office/drawing/2014/main" id="{7CD4C041-E5BC-F442-836B-BB997ACD139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1110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5">
            <a:extLst>
              <a:ext uri="{FF2B5EF4-FFF2-40B4-BE49-F238E27FC236}">
                <a16:creationId xmlns:a16="http://schemas.microsoft.com/office/drawing/2014/main" id="{71343405-DC55-C943-9681-FC5948BE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526024-62C4-4147-A214-35FE6BF1128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grpSp>
        <p:nvGrpSpPr>
          <p:cNvPr id="111619" name="Group 54">
            <a:extLst>
              <a:ext uri="{FF2B5EF4-FFF2-40B4-BE49-F238E27FC236}">
                <a16:creationId xmlns:a16="http://schemas.microsoft.com/office/drawing/2014/main" id="{107011F3-75A9-DA45-9F2A-0B0B84A3DFD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11620" name="Rectangle 2">
              <a:extLst>
                <a:ext uri="{FF2B5EF4-FFF2-40B4-BE49-F238E27FC236}">
                  <a16:creationId xmlns:a16="http://schemas.microsoft.com/office/drawing/2014/main" id="{7EA01A67-411D-F04F-B2BF-4C215605B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Functions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11621" name="Text Box 6">
              <a:extLst>
                <a:ext uri="{FF2B5EF4-FFF2-40B4-BE49-F238E27FC236}">
                  <a16:creationId xmlns:a16="http://schemas.microsoft.com/office/drawing/2014/main" id="{3F1515E3-39B0-4A4C-81CA-3B2303BB6D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3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mammary glands synthesize, secrete, and eject milk in lactation.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Milk production is stimulated by prolactin, and the synergistic actions of: 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LH and FSH secreted by the anterior pituitary.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Progesterone and estrogens secreted by the ovaries.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Other hormones.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Ejection of milk is controlled by oxytocin from the posterior pituitary in response to mechanical stimulation of the nipples by a suckling infant.</a:t>
              </a:r>
            </a:p>
          </p:txBody>
        </p:sp>
        <p:grpSp>
          <p:nvGrpSpPr>
            <p:cNvPr id="111622" name="Group 53">
              <a:extLst>
                <a:ext uri="{FF2B5EF4-FFF2-40B4-BE49-F238E27FC236}">
                  <a16:creationId xmlns:a16="http://schemas.microsoft.com/office/drawing/2014/main" id="{3A4F8E66-527B-1E4D-A880-6AF5E961D2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11623" name="Group 46">
                <a:extLst>
                  <a:ext uri="{FF2B5EF4-FFF2-40B4-BE49-F238E27FC236}">
                    <a16:creationId xmlns:a16="http://schemas.microsoft.com/office/drawing/2014/main" id="{FAFEF94E-462F-6F4B-8910-566096AF7B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11630" name="Rectangle 36">
                  <a:extLst>
                    <a:ext uri="{FF2B5EF4-FFF2-40B4-BE49-F238E27FC236}">
                      <a16:creationId xmlns:a16="http://schemas.microsoft.com/office/drawing/2014/main" id="{2CE7884C-948A-044E-9E8F-E6B23B027F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1631" name="Text Box 39">
                  <a:extLst>
                    <a:ext uri="{FF2B5EF4-FFF2-40B4-BE49-F238E27FC236}">
                      <a16:creationId xmlns:a16="http://schemas.microsoft.com/office/drawing/2014/main" id="{150386E9-D67A-444A-B75E-44CB51D6DE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111624" name="Group 47">
                <a:extLst>
                  <a:ext uri="{FF2B5EF4-FFF2-40B4-BE49-F238E27FC236}">
                    <a16:creationId xmlns:a16="http://schemas.microsoft.com/office/drawing/2014/main" id="{AEFAA3F7-A6F5-E044-83F5-859DEE9818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11628" name="Rectangle 48">
                  <a:extLst>
                    <a:ext uri="{FF2B5EF4-FFF2-40B4-BE49-F238E27FC236}">
                      <a16:creationId xmlns:a16="http://schemas.microsoft.com/office/drawing/2014/main" id="{08A560BE-E7CE-C943-82F3-4AC5070E68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1629" name="Text Box 49">
                  <a:extLst>
                    <a:ext uri="{FF2B5EF4-FFF2-40B4-BE49-F238E27FC236}">
                      <a16:creationId xmlns:a16="http://schemas.microsoft.com/office/drawing/2014/main" id="{93F37E53-6A1C-9F4C-9A24-5737261E8C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1159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11625" name="Group 50">
                <a:extLst>
                  <a:ext uri="{FF2B5EF4-FFF2-40B4-BE49-F238E27FC236}">
                    <a16:creationId xmlns:a16="http://schemas.microsoft.com/office/drawing/2014/main" id="{ABF96822-E22F-6D4E-BC17-EEA4800DF1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11626" name="Rectangle 51">
                  <a:extLst>
                    <a:ext uri="{FF2B5EF4-FFF2-40B4-BE49-F238E27FC236}">
                      <a16:creationId xmlns:a16="http://schemas.microsoft.com/office/drawing/2014/main" id="{01D05FAC-865F-914D-AA66-658045B2E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1627" name="Text Box 52">
                  <a:extLst>
                    <a:ext uri="{FF2B5EF4-FFF2-40B4-BE49-F238E27FC236}">
                      <a16:creationId xmlns:a16="http://schemas.microsoft.com/office/drawing/2014/main" id="{5629BFD6-0188-7848-8431-8D4F5E2E7F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1111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5">
            <a:extLst>
              <a:ext uri="{FF2B5EF4-FFF2-40B4-BE49-F238E27FC236}">
                <a16:creationId xmlns:a16="http://schemas.microsoft.com/office/drawing/2014/main" id="{FF404F69-3F73-5541-A1F8-C8934C8C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332854-A4BC-7A4C-99F4-0F2AEBF87A8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04E16599-7B61-3F4D-9269-6169C0CFA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88741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Hormonal Control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5">
            <a:extLst>
              <a:ext uri="{FF2B5EF4-FFF2-40B4-BE49-F238E27FC236}">
                <a16:creationId xmlns:a16="http://schemas.microsoft.com/office/drawing/2014/main" id="{7D8338FA-8D1E-2A48-B1B7-DEA05629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FC47B9-8E61-C849-AF36-54C22009C06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grpSp>
        <p:nvGrpSpPr>
          <p:cNvPr id="115715" name="Group 29">
            <a:extLst>
              <a:ext uri="{FF2B5EF4-FFF2-40B4-BE49-F238E27FC236}">
                <a16:creationId xmlns:a16="http://schemas.microsoft.com/office/drawing/2014/main" id="{517AD9C8-1468-3C4B-AFF2-EBA728C0B9F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15716" name="Rectangle 2">
              <a:extLst>
                <a:ext uri="{FF2B5EF4-FFF2-40B4-BE49-F238E27FC236}">
                  <a16:creationId xmlns:a16="http://schemas.microsoft.com/office/drawing/2014/main" id="{B946F837-51CF-8049-897C-57292ACCB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Reproductive Cycle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15717" name="Text Box 3">
              <a:extLst>
                <a:ext uri="{FF2B5EF4-FFF2-40B4-BE49-F238E27FC236}">
                  <a16:creationId xmlns:a16="http://schemas.microsoft.com/office/drawing/2014/main" id="{59009084-3245-324A-B1BF-372B543983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10" cy="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reproductive cycle is a complex set of physiological process consisting of the: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Ovarian and uterine cycles.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Hormones that regulate these concurrent cycles.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Related cyclical changes in the breasts and cervix.</a:t>
              </a:r>
            </a:p>
          </p:txBody>
        </p:sp>
        <p:grpSp>
          <p:nvGrpSpPr>
            <p:cNvPr id="115718" name="Group 28">
              <a:extLst>
                <a:ext uri="{FF2B5EF4-FFF2-40B4-BE49-F238E27FC236}">
                  <a16:creationId xmlns:a16="http://schemas.microsoft.com/office/drawing/2014/main" id="{43EABA83-004A-6D4A-A8D4-A40669EE4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15719" name="Group 21">
                <a:extLst>
                  <a:ext uri="{FF2B5EF4-FFF2-40B4-BE49-F238E27FC236}">
                    <a16:creationId xmlns:a16="http://schemas.microsoft.com/office/drawing/2014/main" id="{69297C99-98E1-AA4C-8FD5-86080DEC80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15726" name="Rectangle 11">
                  <a:extLst>
                    <a:ext uri="{FF2B5EF4-FFF2-40B4-BE49-F238E27FC236}">
                      <a16:creationId xmlns:a16="http://schemas.microsoft.com/office/drawing/2014/main" id="{55FE8A3D-4C3A-DE4F-A6D5-A559798CB0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5727" name="Text Box 14">
                  <a:extLst>
                    <a:ext uri="{FF2B5EF4-FFF2-40B4-BE49-F238E27FC236}">
                      <a16:creationId xmlns:a16="http://schemas.microsoft.com/office/drawing/2014/main" id="{5E7728EC-B565-8F43-8F27-CF7D34B967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115720" name="Group 22">
                <a:extLst>
                  <a:ext uri="{FF2B5EF4-FFF2-40B4-BE49-F238E27FC236}">
                    <a16:creationId xmlns:a16="http://schemas.microsoft.com/office/drawing/2014/main" id="{47A6350E-EFF4-3641-B02D-77F22A2F5F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15724" name="Rectangle 23">
                  <a:extLst>
                    <a:ext uri="{FF2B5EF4-FFF2-40B4-BE49-F238E27FC236}">
                      <a16:creationId xmlns:a16="http://schemas.microsoft.com/office/drawing/2014/main" id="{9707174E-ADBC-7145-B2DC-EF9A3D7A2C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5725" name="Text Box 24">
                  <a:extLst>
                    <a:ext uri="{FF2B5EF4-FFF2-40B4-BE49-F238E27FC236}">
                      <a16:creationId xmlns:a16="http://schemas.microsoft.com/office/drawing/2014/main" id="{371B51D0-C22F-7E47-854A-88F12525E32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1160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15721" name="Group 25">
                <a:extLst>
                  <a:ext uri="{FF2B5EF4-FFF2-40B4-BE49-F238E27FC236}">
                    <a16:creationId xmlns:a16="http://schemas.microsoft.com/office/drawing/2014/main" id="{0694E8B7-868B-8B42-9C47-338D396D35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15722" name="Rectangle 26">
                  <a:extLst>
                    <a:ext uri="{FF2B5EF4-FFF2-40B4-BE49-F238E27FC236}">
                      <a16:creationId xmlns:a16="http://schemas.microsoft.com/office/drawing/2014/main" id="{258F0F41-F791-1E47-961A-2ED997CF55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5723" name="Text Box 27">
                  <a:extLst>
                    <a:ext uri="{FF2B5EF4-FFF2-40B4-BE49-F238E27FC236}">
                      <a16:creationId xmlns:a16="http://schemas.microsoft.com/office/drawing/2014/main" id="{DBE86ECE-9FD6-994C-BD59-B585ADE9C8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1112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5">
            <a:extLst>
              <a:ext uri="{FF2B5EF4-FFF2-40B4-BE49-F238E27FC236}">
                <a16:creationId xmlns:a16="http://schemas.microsoft.com/office/drawing/2014/main" id="{1A145CF3-7214-7942-A80C-1AFE9FB7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34D952-471E-EE4D-9B7F-D9A401D4171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D66ED14A-551D-604D-8E01-ED0255C8A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4476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Cyclical Changes</a:t>
            </a:r>
            <a:endParaRPr lang="en-US" altLang="en-US" sz="2800" dirty="0">
              <a:solidFill>
                <a:schemeClr val="tx2"/>
              </a:solidFill>
            </a:endParaRPr>
          </a:p>
        </p:txBody>
      </p:sp>
      <p:sp>
        <p:nvSpPr>
          <p:cNvPr id="117764" name="Text Box 6">
            <a:extLst>
              <a:ext uri="{FF2B5EF4-FFF2-40B4-BE49-F238E27FC236}">
                <a16:creationId xmlns:a16="http://schemas.microsoft.com/office/drawing/2014/main" id="{28D6E0FC-19EE-F24C-A964-D7865DE68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539875"/>
            <a:ext cx="75279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0563" indent="-2333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SzPct val="80000"/>
            </a:pPr>
            <a:r>
              <a:rPr lang="en-US" altLang="en-US" sz="1800" dirty="0"/>
              <a:t>Nonpregnant females typically have cyclical changes in the ovaries and uterus during their reproductive years.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ct val="50000"/>
              </a:spcAft>
              <a:buSzPct val="80000"/>
            </a:pPr>
            <a:r>
              <a:rPr lang="en-US" altLang="en-US" sz="1800" dirty="0"/>
              <a:t>The cycles take about one month and involve oogenesis and prep-aration of the uterus to receive one or more blastocysts after fertili-zation.</a:t>
            </a:r>
          </a:p>
        </p:txBody>
      </p:sp>
      <p:grpSp>
        <p:nvGrpSpPr>
          <p:cNvPr id="117765" name="Group 44">
            <a:extLst>
              <a:ext uri="{FF2B5EF4-FFF2-40B4-BE49-F238E27FC236}">
                <a16:creationId xmlns:a16="http://schemas.microsoft.com/office/drawing/2014/main" id="{F9740AC4-120F-534E-8645-D3C265362AEA}"/>
              </a:ext>
            </a:extLst>
          </p:cNvPr>
          <p:cNvGrpSpPr>
            <a:grpSpLocks/>
          </p:cNvGrpSpPr>
          <p:nvPr/>
        </p:nvGrpSpPr>
        <p:grpSpPr bwMode="auto">
          <a:xfrm>
            <a:off x="922338" y="5827713"/>
            <a:ext cx="982662" cy="338137"/>
            <a:chOff x="581" y="3671"/>
            <a:chExt cx="619" cy="213"/>
          </a:xfrm>
        </p:grpSpPr>
        <p:sp>
          <p:nvSpPr>
            <p:cNvPr id="117772" name="Rectangle 34">
              <a:extLst>
                <a:ext uri="{FF2B5EF4-FFF2-40B4-BE49-F238E27FC236}">
                  <a16:creationId xmlns:a16="http://schemas.microsoft.com/office/drawing/2014/main" id="{375FB255-4709-DB4C-81FF-051D1A93C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" y="3671"/>
              <a:ext cx="616" cy="213"/>
            </a:xfrm>
            <a:prstGeom prst="rect">
              <a:avLst/>
            </a:prstGeom>
            <a:noFill/>
            <a:ln w="1905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7773" name="Text Box 37">
              <a:extLst>
                <a:ext uri="{FF2B5EF4-FFF2-40B4-BE49-F238E27FC236}">
                  <a16:creationId xmlns:a16="http://schemas.microsoft.com/office/drawing/2014/main" id="{4D2F8A4B-405C-4A4D-91CD-B1296EC48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" y="3689"/>
              <a:ext cx="619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dirty="0"/>
                <a:t>Page 1069</a:t>
              </a:r>
              <a:endParaRPr lang="en-US" altLang="en-US" sz="1800" dirty="0"/>
            </a:p>
          </p:txBody>
        </p:sp>
      </p:grpSp>
      <p:grpSp>
        <p:nvGrpSpPr>
          <p:cNvPr id="117766" name="Group 45">
            <a:extLst>
              <a:ext uri="{FF2B5EF4-FFF2-40B4-BE49-F238E27FC236}">
                <a16:creationId xmlns:a16="http://schemas.microsoft.com/office/drawing/2014/main" id="{684BCD95-60F8-254A-9268-F5659C9CC794}"/>
              </a:ext>
            </a:extLst>
          </p:cNvPr>
          <p:cNvGrpSpPr>
            <a:grpSpLocks/>
          </p:cNvGrpSpPr>
          <p:nvPr/>
        </p:nvGrpSpPr>
        <p:grpSpPr bwMode="auto">
          <a:xfrm>
            <a:off x="2008188" y="5827713"/>
            <a:ext cx="985837" cy="338137"/>
            <a:chOff x="1265" y="3671"/>
            <a:chExt cx="621" cy="213"/>
          </a:xfrm>
        </p:grpSpPr>
        <p:sp>
          <p:nvSpPr>
            <p:cNvPr id="117770" name="Rectangle 46">
              <a:extLst>
                <a:ext uri="{FF2B5EF4-FFF2-40B4-BE49-F238E27FC236}">
                  <a16:creationId xmlns:a16="http://schemas.microsoft.com/office/drawing/2014/main" id="{7A26A711-ACE1-CC4E-A58B-E8DEF9D9C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71"/>
              <a:ext cx="616" cy="213"/>
            </a:xfrm>
            <a:prstGeom prst="rect">
              <a:avLst/>
            </a:prstGeom>
            <a:solidFill>
              <a:srgbClr val="CCCCCC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7771" name="Text Box 47">
              <a:extLst>
                <a:ext uri="{FF2B5EF4-FFF2-40B4-BE49-F238E27FC236}">
                  <a16:creationId xmlns:a16="http://schemas.microsoft.com/office/drawing/2014/main" id="{ADD284C8-9BB7-9047-BCC5-CC844D2878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" y="3686"/>
              <a:ext cx="619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ea typeface="ＭＳ Ｐゴシック" panose="020B0600070205080204" pitchFamily="34" charset="-128"/>
                </a:rPr>
                <a:t>Page 1160</a:t>
              </a:r>
              <a:endParaRPr lang="en-US" altLang="en-US" sz="1800" dirty="0"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117767" name="Group 48">
            <a:extLst>
              <a:ext uri="{FF2B5EF4-FFF2-40B4-BE49-F238E27FC236}">
                <a16:creationId xmlns:a16="http://schemas.microsoft.com/office/drawing/2014/main" id="{9F0FFDEC-2CE8-E441-A286-6F0A1B74E5D8}"/>
              </a:ext>
            </a:extLst>
          </p:cNvPr>
          <p:cNvGrpSpPr>
            <a:grpSpLocks/>
          </p:cNvGrpSpPr>
          <p:nvPr/>
        </p:nvGrpSpPr>
        <p:grpSpPr bwMode="auto">
          <a:xfrm>
            <a:off x="3101975" y="5827713"/>
            <a:ext cx="982663" cy="338137"/>
            <a:chOff x="1954" y="3671"/>
            <a:chExt cx="619" cy="213"/>
          </a:xfrm>
        </p:grpSpPr>
        <p:sp>
          <p:nvSpPr>
            <p:cNvPr id="117768" name="Rectangle 49">
              <a:extLst>
                <a:ext uri="{FF2B5EF4-FFF2-40B4-BE49-F238E27FC236}">
                  <a16:creationId xmlns:a16="http://schemas.microsoft.com/office/drawing/2014/main" id="{7781A353-6EB8-5240-B815-4CB284907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3671"/>
              <a:ext cx="616" cy="213"/>
            </a:xfrm>
            <a:prstGeom prst="rect">
              <a:avLst/>
            </a:prstGeom>
            <a:solidFill>
              <a:srgbClr val="FFCCCC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7769" name="Text Box 50">
              <a:extLst>
                <a:ext uri="{FF2B5EF4-FFF2-40B4-BE49-F238E27FC236}">
                  <a16:creationId xmlns:a16="http://schemas.microsoft.com/office/drawing/2014/main" id="{8C361244-FBE3-F74E-8F26-BC4FD073B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4" y="3687"/>
              <a:ext cx="619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ea typeface="ＭＳ Ｐゴシック" panose="020B0600070205080204" pitchFamily="34" charset="-128"/>
                </a:rPr>
                <a:t>Page 1112</a:t>
              </a:r>
              <a:endParaRPr lang="en-US" altLang="en-US" sz="1800" dirty="0">
                <a:ea typeface="ＭＳ Ｐゴシック" panose="020B0600070205080204" pitchFamily="34" charset="-128"/>
              </a:endParaRPr>
            </a:p>
          </p:txBody>
        </p:sp>
      </p:grp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5">
            <a:extLst>
              <a:ext uri="{FF2B5EF4-FFF2-40B4-BE49-F238E27FC236}">
                <a16:creationId xmlns:a16="http://schemas.microsoft.com/office/drawing/2014/main" id="{ADB78B46-7449-3642-85C0-D0814AE3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892518-CCF9-0445-A953-519DDF54244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grpSp>
        <p:nvGrpSpPr>
          <p:cNvPr id="119811" name="Group 34">
            <a:extLst>
              <a:ext uri="{FF2B5EF4-FFF2-40B4-BE49-F238E27FC236}">
                <a16:creationId xmlns:a16="http://schemas.microsoft.com/office/drawing/2014/main" id="{32BD5404-4B63-604D-B75A-9D7DDDAC763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19812" name="Rectangle 2">
              <a:extLst>
                <a:ext uri="{FF2B5EF4-FFF2-40B4-BE49-F238E27FC236}">
                  <a16:creationId xmlns:a16="http://schemas.microsoft.com/office/drawing/2014/main" id="{F57662ED-09A8-3C47-ABF1-6BAEA3B634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Cyclical Changes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19813" name="Text Box 6">
              <a:extLst>
                <a:ext uri="{FF2B5EF4-FFF2-40B4-BE49-F238E27FC236}">
                  <a16:creationId xmlns:a16="http://schemas.microsoft.com/office/drawing/2014/main" id="{27B07F2E-E28B-5346-9248-BD430D40F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22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ovarian cycle is a series of events that occur during and after maturation of an oocyte.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uterine cycle is a concurrent series of changes in the endome-trium of the uterus to prepare for arrival of a blastocyst.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changes are controlled by hormones secreted by the ovaries.</a:t>
              </a:r>
              <a:endParaRPr lang="en-US" altLang="en-US" sz="1800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If fertilization does not occur, the release of hormones decreases, which causes the stratum functionalis of the endometrium to slough-off during menstruation.</a:t>
              </a:r>
            </a:p>
          </p:txBody>
        </p:sp>
        <p:grpSp>
          <p:nvGrpSpPr>
            <p:cNvPr id="119814" name="Group 33">
              <a:extLst>
                <a:ext uri="{FF2B5EF4-FFF2-40B4-BE49-F238E27FC236}">
                  <a16:creationId xmlns:a16="http://schemas.microsoft.com/office/drawing/2014/main" id="{529E1F5A-B2B4-CE45-A976-F75E20B625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19815" name="Group 26">
                <a:extLst>
                  <a:ext uri="{FF2B5EF4-FFF2-40B4-BE49-F238E27FC236}">
                    <a16:creationId xmlns:a16="http://schemas.microsoft.com/office/drawing/2014/main" id="{72BD704B-AFB2-AD4C-A8BE-6A690F1D97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19822" name="Rectangle 16">
                  <a:extLst>
                    <a:ext uri="{FF2B5EF4-FFF2-40B4-BE49-F238E27FC236}">
                      <a16:creationId xmlns:a16="http://schemas.microsoft.com/office/drawing/2014/main" id="{221B8D73-6A9A-B644-9651-329E4385C3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9823" name="Text Box 19">
                  <a:extLst>
                    <a:ext uri="{FF2B5EF4-FFF2-40B4-BE49-F238E27FC236}">
                      <a16:creationId xmlns:a16="http://schemas.microsoft.com/office/drawing/2014/main" id="{F4F8057A-E392-4C45-801C-E03BC93216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1069</a:t>
                  </a:r>
                  <a:endParaRPr lang="en-US" altLang="en-US" sz="1800" dirty="0"/>
                </a:p>
              </p:txBody>
            </p:sp>
          </p:grpSp>
          <p:grpSp>
            <p:nvGrpSpPr>
              <p:cNvPr id="119816" name="Group 27">
                <a:extLst>
                  <a:ext uri="{FF2B5EF4-FFF2-40B4-BE49-F238E27FC236}">
                    <a16:creationId xmlns:a16="http://schemas.microsoft.com/office/drawing/2014/main" id="{0D30B757-8486-314A-A6D9-2063C4E653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19820" name="Rectangle 28">
                  <a:extLst>
                    <a:ext uri="{FF2B5EF4-FFF2-40B4-BE49-F238E27FC236}">
                      <a16:creationId xmlns:a16="http://schemas.microsoft.com/office/drawing/2014/main" id="{52ED52AD-92A3-014E-A1DF-E5CE044623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9821" name="Text Box 29">
                  <a:extLst>
                    <a:ext uri="{FF2B5EF4-FFF2-40B4-BE49-F238E27FC236}">
                      <a16:creationId xmlns:a16="http://schemas.microsoft.com/office/drawing/2014/main" id="{79FDF906-8302-664C-8076-E5E8B9C0D2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1160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19817" name="Group 30">
                <a:extLst>
                  <a:ext uri="{FF2B5EF4-FFF2-40B4-BE49-F238E27FC236}">
                    <a16:creationId xmlns:a16="http://schemas.microsoft.com/office/drawing/2014/main" id="{92F507D4-7AEF-C443-A95A-C1AD2CA6B0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19818" name="Rectangle 31">
                  <a:extLst>
                    <a:ext uri="{FF2B5EF4-FFF2-40B4-BE49-F238E27FC236}">
                      <a16:creationId xmlns:a16="http://schemas.microsoft.com/office/drawing/2014/main" id="{F9FE0D38-C598-3B49-95CF-7D0652FDFE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19819" name="Text Box 32">
                  <a:extLst>
                    <a:ext uri="{FF2B5EF4-FFF2-40B4-BE49-F238E27FC236}">
                      <a16:creationId xmlns:a16="http://schemas.microsoft.com/office/drawing/2014/main" id="{DC441628-5CBB-9041-8AC2-51CF7E8B195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1112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5">
            <a:extLst>
              <a:ext uri="{FF2B5EF4-FFF2-40B4-BE49-F238E27FC236}">
                <a16:creationId xmlns:a16="http://schemas.microsoft.com/office/drawing/2014/main" id="{D54725B1-718A-B541-B741-75DD3A9E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CAFC5B-B96B-CD4A-925B-90DEEEC0FB6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/>
          </a:p>
        </p:txBody>
      </p:sp>
      <p:grpSp>
        <p:nvGrpSpPr>
          <p:cNvPr id="121859" name="Group 44">
            <a:extLst>
              <a:ext uri="{FF2B5EF4-FFF2-40B4-BE49-F238E27FC236}">
                <a16:creationId xmlns:a16="http://schemas.microsoft.com/office/drawing/2014/main" id="{A385745D-738E-3D47-BB6F-64D29635E4E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21860" name="Rectangle 2">
              <a:extLst>
                <a:ext uri="{FF2B5EF4-FFF2-40B4-BE49-F238E27FC236}">
                  <a16:creationId xmlns:a16="http://schemas.microsoft.com/office/drawing/2014/main" id="{53769978-D845-0C4D-AD5A-8E43C50E0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Hormonal Regulation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21861" name="Text Box 6">
              <a:extLst>
                <a:ext uri="{FF2B5EF4-FFF2-40B4-BE49-F238E27FC236}">
                  <a16:creationId xmlns:a16="http://schemas.microsoft.com/office/drawing/2014/main" id="{4EA1AA31-1F90-EF48-89C6-039CFEAF1B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50" cy="1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Gonadotropin-releasing hormone (GnRH) secreted by the hypothalamus controls the ovarian and uterine cycles.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GnRH stimulates the secretion of FSH and LH from the anterior pituitary.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FSH initiates follicular growth, and LH stimulates continued development of the ovarian follicles.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FSH and LH together stimulate the ovarian follicles to secrete estrogens.</a:t>
              </a:r>
            </a:p>
          </p:txBody>
        </p:sp>
        <p:grpSp>
          <p:nvGrpSpPr>
            <p:cNvPr id="121862" name="Group 43">
              <a:extLst>
                <a:ext uri="{FF2B5EF4-FFF2-40B4-BE49-F238E27FC236}">
                  <a16:creationId xmlns:a16="http://schemas.microsoft.com/office/drawing/2014/main" id="{31995368-B6D9-354D-BF04-92A34AE5CE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21863" name="Group 31">
                <a:extLst>
                  <a:ext uri="{FF2B5EF4-FFF2-40B4-BE49-F238E27FC236}">
                    <a16:creationId xmlns:a16="http://schemas.microsoft.com/office/drawing/2014/main" id="{59630DA6-BE5C-424F-B1BA-2242584DF8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21874" name="Rectangle 32">
                  <a:extLst>
                    <a:ext uri="{FF2B5EF4-FFF2-40B4-BE49-F238E27FC236}">
                      <a16:creationId xmlns:a16="http://schemas.microsoft.com/office/drawing/2014/main" id="{5D2D639F-6C94-B947-B3B0-D1D8AE8BC4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1875" name="Text Box 33">
                  <a:extLst>
                    <a:ext uri="{FF2B5EF4-FFF2-40B4-BE49-F238E27FC236}">
                      <a16:creationId xmlns:a16="http://schemas.microsoft.com/office/drawing/2014/main" id="{F57189D3-3DF9-DF4F-BBF2-D44EBEE55C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28.23</a:t>
                  </a:r>
                </a:p>
              </p:txBody>
            </p:sp>
          </p:grpSp>
          <p:grpSp>
            <p:nvGrpSpPr>
              <p:cNvPr id="121864" name="Group 42">
                <a:extLst>
                  <a:ext uri="{FF2B5EF4-FFF2-40B4-BE49-F238E27FC236}">
                    <a16:creationId xmlns:a16="http://schemas.microsoft.com/office/drawing/2014/main" id="{A36CB3DF-A2F6-D047-B391-8A36F25738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21865" name="Group 35">
                  <a:extLst>
                    <a:ext uri="{FF2B5EF4-FFF2-40B4-BE49-F238E27FC236}">
                      <a16:creationId xmlns:a16="http://schemas.microsoft.com/office/drawing/2014/main" id="{4AB881B6-2DC8-124D-9636-AE7113610D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21872" name="Rectangle 25">
                    <a:extLst>
                      <a:ext uri="{FF2B5EF4-FFF2-40B4-BE49-F238E27FC236}">
                        <a16:creationId xmlns:a16="http://schemas.microsoft.com/office/drawing/2014/main" id="{1C1EFFFC-AD9F-CE48-8244-D20266690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1873" name="Text Box 28">
                    <a:extLst>
                      <a:ext uri="{FF2B5EF4-FFF2-40B4-BE49-F238E27FC236}">
                        <a16:creationId xmlns:a16="http://schemas.microsoft.com/office/drawing/2014/main" id="{089D38FD-A87A-514B-92D8-5B49853F0D6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1069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21866" name="Group 36">
                  <a:extLst>
                    <a:ext uri="{FF2B5EF4-FFF2-40B4-BE49-F238E27FC236}">
                      <a16:creationId xmlns:a16="http://schemas.microsoft.com/office/drawing/2014/main" id="{52DDE8F4-E3B7-EC49-998F-D098C8E445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21870" name="Rectangle 37">
                    <a:extLst>
                      <a:ext uri="{FF2B5EF4-FFF2-40B4-BE49-F238E27FC236}">
                        <a16:creationId xmlns:a16="http://schemas.microsoft.com/office/drawing/2014/main" id="{C511E4A4-EF49-9F4E-8B64-CF9CF7088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1871" name="Text Box 38">
                    <a:extLst>
                      <a:ext uri="{FF2B5EF4-FFF2-40B4-BE49-F238E27FC236}">
                        <a16:creationId xmlns:a16="http://schemas.microsoft.com/office/drawing/2014/main" id="{3A2BA61E-81A1-E541-8817-D548157B558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1160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21867" name="Group 39">
                  <a:extLst>
                    <a:ext uri="{FF2B5EF4-FFF2-40B4-BE49-F238E27FC236}">
                      <a16:creationId xmlns:a16="http://schemas.microsoft.com/office/drawing/2014/main" id="{AE3D157C-156D-F54B-837A-1586A4CCFD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21868" name="Rectangle 40">
                    <a:extLst>
                      <a:ext uri="{FF2B5EF4-FFF2-40B4-BE49-F238E27FC236}">
                        <a16:creationId xmlns:a16="http://schemas.microsoft.com/office/drawing/2014/main" id="{24E8633D-0A2F-4948-96DA-5328CB27DE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1869" name="Text Box 41">
                    <a:extLst>
                      <a:ext uri="{FF2B5EF4-FFF2-40B4-BE49-F238E27FC236}">
                        <a16:creationId xmlns:a16="http://schemas.microsoft.com/office/drawing/2014/main" id="{F2B8EFEA-F53D-964F-BE67-F0FADECB27C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5">
            <a:extLst>
              <a:ext uri="{FF2B5EF4-FFF2-40B4-BE49-F238E27FC236}">
                <a16:creationId xmlns:a16="http://schemas.microsoft.com/office/drawing/2014/main" id="{43BEB966-380F-7D46-97EB-F4CF8295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2B79DF-B6E0-484D-B680-3328F07A7A7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/>
          </a:p>
        </p:txBody>
      </p:sp>
      <p:grpSp>
        <p:nvGrpSpPr>
          <p:cNvPr id="123907" name="Group 47">
            <a:extLst>
              <a:ext uri="{FF2B5EF4-FFF2-40B4-BE49-F238E27FC236}">
                <a16:creationId xmlns:a16="http://schemas.microsoft.com/office/drawing/2014/main" id="{F343FC36-D4F2-6944-A54D-2EC00DAB450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23908" name="Rectangle 2">
              <a:extLst>
                <a:ext uri="{FF2B5EF4-FFF2-40B4-BE49-F238E27FC236}">
                  <a16:creationId xmlns:a16="http://schemas.microsoft.com/office/drawing/2014/main" id="{93C1FF82-4CC5-0A45-994B-971589AE8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Hormonal Regulation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23909" name="Text Box 6">
              <a:extLst>
                <a:ext uri="{FF2B5EF4-FFF2-40B4-BE49-F238E27FC236}">
                  <a16:creationId xmlns:a16="http://schemas.microsoft.com/office/drawing/2014/main" id="{7ACE10B1-78F1-9148-85A6-B9A1E91015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3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LH also stimulates the ovarian follicles to synthesize androgens— under the influence of FSH they are converted into estrogens.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At mid-cycle, LH triggers ovulation and the formation of the corpus luteum.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corpus luteum secretes estrogens, progesterone, relaxin, and inhibin.</a:t>
              </a:r>
            </a:p>
          </p:txBody>
        </p:sp>
        <p:grpSp>
          <p:nvGrpSpPr>
            <p:cNvPr id="123910" name="Group 46">
              <a:extLst>
                <a:ext uri="{FF2B5EF4-FFF2-40B4-BE49-F238E27FC236}">
                  <a16:creationId xmlns:a16="http://schemas.microsoft.com/office/drawing/2014/main" id="{27E48169-AFAC-5D4B-AAB9-236795FAE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23911" name="Group 34">
                <a:extLst>
                  <a:ext uri="{FF2B5EF4-FFF2-40B4-BE49-F238E27FC236}">
                    <a16:creationId xmlns:a16="http://schemas.microsoft.com/office/drawing/2014/main" id="{F3A14EDF-1706-AA45-ACDD-C60386517C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23922" name="Rectangle 35">
                  <a:extLst>
                    <a:ext uri="{FF2B5EF4-FFF2-40B4-BE49-F238E27FC236}">
                      <a16:creationId xmlns:a16="http://schemas.microsoft.com/office/drawing/2014/main" id="{CD2B3E7C-6BE7-9B43-B980-E0DB2B4CE5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3923" name="Text Box 36">
                  <a:extLst>
                    <a:ext uri="{FF2B5EF4-FFF2-40B4-BE49-F238E27FC236}">
                      <a16:creationId xmlns:a16="http://schemas.microsoft.com/office/drawing/2014/main" id="{088ADFC1-E369-674B-B13A-DF9D99E8AA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28.23</a:t>
                  </a:r>
                </a:p>
              </p:txBody>
            </p:sp>
          </p:grpSp>
          <p:grpSp>
            <p:nvGrpSpPr>
              <p:cNvPr id="123912" name="Group 45">
                <a:extLst>
                  <a:ext uri="{FF2B5EF4-FFF2-40B4-BE49-F238E27FC236}">
                    <a16:creationId xmlns:a16="http://schemas.microsoft.com/office/drawing/2014/main" id="{2B47E4D0-0BD9-A142-9A7C-254ED77AD8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23913" name="Group 38">
                  <a:extLst>
                    <a:ext uri="{FF2B5EF4-FFF2-40B4-BE49-F238E27FC236}">
                      <a16:creationId xmlns:a16="http://schemas.microsoft.com/office/drawing/2014/main" id="{6BCC9D80-1DF6-BC43-8D5D-2BB04E8E86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23920" name="Rectangle 28">
                    <a:extLst>
                      <a:ext uri="{FF2B5EF4-FFF2-40B4-BE49-F238E27FC236}">
                        <a16:creationId xmlns:a16="http://schemas.microsoft.com/office/drawing/2014/main" id="{73C20EDF-E4D5-9E43-958B-9998CBE946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3921" name="Text Box 31">
                    <a:extLst>
                      <a:ext uri="{FF2B5EF4-FFF2-40B4-BE49-F238E27FC236}">
                        <a16:creationId xmlns:a16="http://schemas.microsoft.com/office/drawing/2014/main" id="{C66FB8DA-D0FB-CA4B-AD44-F2BD19BB994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1069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23914" name="Group 39">
                  <a:extLst>
                    <a:ext uri="{FF2B5EF4-FFF2-40B4-BE49-F238E27FC236}">
                      <a16:creationId xmlns:a16="http://schemas.microsoft.com/office/drawing/2014/main" id="{31945B49-2972-5849-ACD8-417A79AAD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23918" name="Rectangle 40">
                    <a:extLst>
                      <a:ext uri="{FF2B5EF4-FFF2-40B4-BE49-F238E27FC236}">
                        <a16:creationId xmlns:a16="http://schemas.microsoft.com/office/drawing/2014/main" id="{4438F3CB-3E68-2848-8BC8-F913A3FF9A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3919" name="Text Box 41">
                    <a:extLst>
                      <a:ext uri="{FF2B5EF4-FFF2-40B4-BE49-F238E27FC236}">
                        <a16:creationId xmlns:a16="http://schemas.microsoft.com/office/drawing/2014/main" id="{54F5F48D-258B-B44C-A5FF-FC8CC7611B9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1160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23915" name="Group 42">
                  <a:extLst>
                    <a:ext uri="{FF2B5EF4-FFF2-40B4-BE49-F238E27FC236}">
                      <a16:creationId xmlns:a16="http://schemas.microsoft.com/office/drawing/2014/main" id="{B7BF6556-FD63-B046-9102-4A1FC7C9EE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23916" name="Rectangle 43">
                    <a:extLst>
                      <a:ext uri="{FF2B5EF4-FFF2-40B4-BE49-F238E27FC236}">
                        <a16:creationId xmlns:a16="http://schemas.microsoft.com/office/drawing/2014/main" id="{9E480AAA-8FB0-E44F-A554-59252424E9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3917" name="Text Box 44">
                    <a:extLst>
                      <a:ext uri="{FF2B5EF4-FFF2-40B4-BE49-F238E27FC236}">
                        <a16:creationId xmlns:a16="http://schemas.microsoft.com/office/drawing/2014/main" id="{0610DA8D-89B2-5A45-900C-812EF889935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5">
            <a:extLst>
              <a:ext uri="{FF2B5EF4-FFF2-40B4-BE49-F238E27FC236}">
                <a16:creationId xmlns:a16="http://schemas.microsoft.com/office/drawing/2014/main" id="{3A10D0E4-96A9-3548-B64F-2D0CDA328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26B580-DFC7-9245-AB71-5BD54AF00EE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 dirty="0"/>
          </a:p>
        </p:txBody>
      </p:sp>
      <p:grpSp>
        <p:nvGrpSpPr>
          <p:cNvPr id="125955" name="Group 63">
            <a:extLst>
              <a:ext uri="{FF2B5EF4-FFF2-40B4-BE49-F238E27FC236}">
                <a16:creationId xmlns:a16="http://schemas.microsoft.com/office/drawing/2014/main" id="{EC07BE23-8667-B541-9504-230EFC79BF73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34975"/>
            <a:ext cx="8229600" cy="5730875"/>
            <a:chOff x="289" y="274"/>
            <a:chExt cx="5184" cy="3610"/>
          </a:xfrm>
        </p:grpSpPr>
        <p:sp>
          <p:nvSpPr>
            <p:cNvPr id="125956" name="Rectangle 2">
              <a:extLst>
                <a:ext uri="{FF2B5EF4-FFF2-40B4-BE49-F238E27FC236}">
                  <a16:creationId xmlns:a16="http://schemas.microsoft.com/office/drawing/2014/main" id="{49DC900F-4A5C-834B-8419-05F6A07D9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7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Estrogens (Estrone, Estradiol, and Estriol)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25957" name="Group 40">
              <a:extLst>
                <a:ext uri="{FF2B5EF4-FFF2-40B4-BE49-F238E27FC236}">
                  <a16:creationId xmlns:a16="http://schemas.microsoft.com/office/drawing/2014/main" id="{1D97BC22-DEB1-8F4C-BE30-331D795466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62"/>
              <a:ext cx="4823" cy="2391"/>
              <a:chOff x="515" y="962"/>
              <a:chExt cx="4823" cy="2391"/>
            </a:xfrm>
          </p:grpSpPr>
          <p:sp>
            <p:nvSpPr>
              <p:cNvPr id="125972" name="Text Box 6">
                <a:extLst>
                  <a:ext uri="{FF2B5EF4-FFF2-40B4-BE49-F238E27FC236}">
                    <a16:creationId xmlns:a16="http://schemas.microsoft.com/office/drawing/2014/main" id="{9E3E2257-EE48-DD45-9DA0-E1A9593AEA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62"/>
                <a:ext cx="4823" cy="17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Estrogens have several physiological effects, including that they: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Promote development and maintenance of female reproductive structures, breasts, and other secondary sex characteristics.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Increase protein anabolism and also the building of bones in con-junction with human growth hormone (hGH).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6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Lower blood cholesterol level—estrogens can reduce the risk of coronary artery disease in women younger than about 50 years.</a:t>
                </a:r>
              </a:p>
              <a:p>
                <a:pPr lvl="1"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  <a:buFontTx/>
                  <a:buChar char="-"/>
                </a:pPr>
                <a:r>
                  <a:rPr lang="en-US" altLang="en-US" sz="1800" dirty="0"/>
                  <a:t>Inhibit release of GnRH by the hypothalamus, and LH and FSH release by the anterior pituitary through negative feedback path-ways.</a:t>
                </a:r>
              </a:p>
            </p:txBody>
          </p:sp>
          <p:sp>
            <p:nvSpPr>
              <p:cNvPr id="125973" name="Text Box 22">
                <a:extLst>
                  <a:ext uri="{FF2B5EF4-FFF2-40B4-BE49-F238E27FC236}">
                    <a16:creationId xmlns:a16="http://schemas.microsoft.com/office/drawing/2014/main" id="{DF2C2EC7-3043-6447-B731-13EBB5A15A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0" y="2681"/>
                <a:ext cx="2874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Anabolism = synthesis in living organisms of more complex substances from simpler ones, such as polypeptides (that form proteins) from amino acids.</a:t>
                </a:r>
              </a:p>
            </p:txBody>
          </p:sp>
        </p:grpSp>
        <p:grpSp>
          <p:nvGrpSpPr>
            <p:cNvPr id="125958" name="Group 62">
              <a:extLst>
                <a:ext uri="{FF2B5EF4-FFF2-40B4-BE49-F238E27FC236}">
                  <a16:creationId xmlns:a16="http://schemas.microsoft.com/office/drawing/2014/main" id="{410215E1-6558-2D4C-BAE7-048D939A3D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25959" name="Group 50">
                <a:extLst>
                  <a:ext uri="{FF2B5EF4-FFF2-40B4-BE49-F238E27FC236}">
                    <a16:creationId xmlns:a16="http://schemas.microsoft.com/office/drawing/2014/main" id="{28DB2491-31BD-114F-8EB7-C3E8090B03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25970" name="Rectangle 51">
                  <a:extLst>
                    <a:ext uri="{FF2B5EF4-FFF2-40B4-BE49-F238E27FC236}">
                      <a16:creationId xmlns:a16="http://schemas.microsoft.com/office/drawing/2014/main" id="{DABE5EF1-00DB-2C4B-8D56-B834CF7C8C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5971" name="Text Box 52">
                  <a:extLst>
                    <a:ext uri="{FF2B5EF4-FFF2-40B4-BE49-F238E27FC236}">
                      <a16:creationId xmlns:a16="http://schemas.microsoft.com/office/drawing/2014/main" id="{343B0ED4-5772-D44F-BB6F-4723B21230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28.23</a:t>
                  </a:r>
                </a:p>
              </p:txBody>
            </p:sp>
          </p:grpSp>
          <p:grpSp>
            <p:nvGrpSpPr>
              <p:cNvPr id="125960" name="Group 61">
                <a:extLst>
                  <a:ext uri="{FF2B5EF4-FFF2-40B4-BE49-F238E27FC236}">
                    <a16:creationId xmlns:a16="http://schemas.microsoft.com/office/drawing/2014/main" id="{E7CCB6FD-547D-EC4A-AEA4-715241CCB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25961" name="Group 54">
                  <a:extLst>
                    <a:ext uri="{FF2B5EF4-FFF2-40B4-BE49-F238E27FC236}">
                      <a16:creationId xmlns:a16="http://schemas.microsoft.com/office/drawing/2014/main" id="{DC490415-63F4-7D42-8ABE-45A95F02BE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25968" name="Rectangle 44">
                    <a:extLst>
                      <a:ext uri="{FF2B5EF4-FFF2-40B4-BE49-F238E27FC236}">
                        <a16:creationId xmlns:a16="http://schemas.microsoft.com/office/drawing/2014/main" id="{F1265A28-B583-6F46-9CCC-282CD5AD19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5969" name="Text Box 47">
                    <a:extLst>
                      <a:ext uri="{FF2B5EF4-FFF2-40B4-BE49-F238E27FC236}">
                        <a16:creationId xmlns:a16="http://schemas.microsoft.com/office/drawing/2014/main" id="{B9B2D25D-B757-1A4D-86BC-F63C8FAB201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1070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25962" name="Group 55">
                  <a:extLst>
                    <a:ext uri="{FF2B5EF4-FFF2-40B4-BE49-F238E27FC236}">
                      <a16:creationId xmlns:a16="http://schemas.microsoft.com/office/drawing/2014/main" id="{79C3841D-5990-8D48-9D07-D0DC8A9943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25966" name="Rectangle 56">
                    <a:extLst>
                      <a:ext uri="{FF2B5EF4-FFF2-40B4-BE49-F238E27FC236}">
                        <a16:creationId xmlns:a16="http://schemas.microsoft.com/office/drawing/2014/main" id="{C0401A97-1ED2-EE48-9BB7-4F9F4578B1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5967" name="Text Box 57">
                    <a:extLst>
                      <a:ext uri="{FF2B5EF4-FFF2-40B4-BE49-F238E27FC236}">
                        <a16:creationId xmlns:a16="http://schemas.microsoft.com/office/drawing/2014/main" id="{3138A467-C770-F54D-9EB8-D2CCF31CAEA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25963" name="Group 58">
                  <a:extLst>
                    <a:ext uri="{FF2B5EF4-FFF2-40B4-BE49-F238E27FC236}">
                      <a16:creationId xmlns:a16="http://schemas.microsoft.com/office/drawing/2014/main" id="{3886CDAD-3962-7942-A9E7-7749E0BB5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25964" name="Rectangle 59">
                    <a:extLst>
                      <a:ext uri="{FF2B5EF4-FFF2-40B4-BE49-F238E27FC236}">
                        <a16:creationId xmlns:a16="http://schemas.microsoft.com/office/drawing/2014/main" id="{79B66A34-04E7-9640-8ABB-7F4D36DBE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5965" name="Text Box 60">
                    <a:extLst>
                      <a:ext uri="{FF2B5EF4-FFF2-40B4-BE49-F238E27FC236}">
                        <a16:creationId xmlns:a16="http://schemas.microsoft.com/office/drawing/2014/main" id="{26FB1D3F-F860-B142-8AE4-0999097C2CE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5">
            <a:extLst>
              <a:ext uri="{FF2B5EF4-FFF2-40B4-BE49-F238E27FC236}">
                <a16:creationId xmlns:a16="http://schemas.microsoft.com/office/drawing/2014/main" id="{3E0E7785-0AC3-0748-BCFF-42509464B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39FB95-8326-AF4F-82FF-5B7E23A7492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 dirty="0"/>
          </a:p>
        </p:txBody>
      </p:sp>
      <p:grpSp>
        <p:nvGrpSpPr>
          <p:cNvPr id="128003" name="Group 48">
            <a:extLst>
              <a:ext uri="{FF2B5EF4-FFF2-40B4-BE49-F238E27FC236}">
                <a16:creationId xmlns:a16="http://schemas.microsoft.com/office/drawing/2014/main" id="{7A19BAED-B910-8943-9CC4-2721B63DC74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28004" name="Rectangle 2">
              <a:extLst>
                <a:ext uri="{FF2B5EF4-FFF2-40B4-BE49-F238E27FC236}">
                  <a16:creationId xmlns:a16="http://schemas.microsoft.com/office/drawing/2014/main" id="{72A2038A-7764-C34C-86BF-93559B72E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Progesterone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28005" name="Text Box 6">
              <a:extLst>
                <a:ext uri="{FF2B5EF4-FFF2-40B4-BE49-F238E27FC236}">
                  <a16:creationId xmlns:a16="http://schemas.microsoft.com/office/drawing/2014/main" id="{21DBB909-1D5C-F242-9877-0047F9D34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42" cy="15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Progesterone is secreted by the corpus luteum after ovulation.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hormone works synergistically with estrogens to: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Prepare and maintain the endometrium for the arrival of a blastocyst.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Prepare the mammary glands for milk secretion.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High blood levels of progesterone inhibit the further secretion of GnRH and LH via negative feedback pathways to the hypothalamus and pitui-tary gland.</a:t>
              </a:r>
            </a:p>
          </p:txBody>
        </p:sp>
        <p:grpSp>
          <p:nvGrpSpPr>
            <p:cNvPr id="128006" name="Group 47">
              <a:extLst>
                <a:ext uri="{FF2B5EF4-FFF2-40B4-BE49-F238E27FC236}">
                  <a16:creationId xmlns:a16="http://schemas.microsoft.com/office/drawing/2014/main" id="{B3EA1B18-0BC5-E041-857B-56E4FF008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28007" name="Group 35">
                <a:extLst>
                  <a:ext uri="{FF2B5EF4-FFF2-40B4-BE49-F238E27FC236}">
                    <a16:creationId xmlns:a16="http://schemas.microsoft.com/office/drawing/2014/main" id="{44181D51-D61F-1C43-B74A-89671D8EC9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28018" name="Rectangle 36">
                  <a:extLst>
                    <a:ext uri="{FF2B5EF4-FFF2-40B4-BE49-F238E27FC236}">
                      <a16:creationId xmlns:a16="http://schemas.microsoft.com/office/drawing/2014/main" id="{CD43855E-9F6E-384E-BFB2-146BFF8149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28019" name="Text Box 37">
                  <a:extLst>
                    <a:ext uri="{FF2B5EF4-FFF2-40B4-BE49-F238E27FC236}">
                      <a16:creationId xmlns:a16="http://schemas.microsoft.com/office/drawing/2014/main" id="{352CAF0B-FA1F-B545-9380-175F3FB32F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28.23</a:t>
                  </a:r>
                </a:p>
              </p:txBody>
            </p:sp>
          </p:grpSp>
          <p:grpSp>
            <p:nvGrpSpPr>
              <p:cNvPr id="128008" name="Group 46">
                <a:extLst>
                  <a:ext uri="{FF2B5EF4-FFF2-40B4-BE49-F238E27FC236}">
                    <a16:creationId xmlns:a16="http://schemas.microsoft.com/office/drawing/2014/main" id="{AFDA8CA1-C389-7B4A-85C4-46925B29D5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28009" name="Group 39">
                  <a:extLst>
                    <a:ext uri="{FF2B5EF4-FFF2-40B4-BE49-F238E27FC236}">
                      <a16:creationId xmlns:a16="http://schemas.microsoft.com/office/drawing/2014/main" id="{3FBC329B-6D68-8944-B6B5-53770C7929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28016" name="Rectangle 29">
                    <a:extLst>
                      <a:ext uri="{FF2B5EF4-FFF2-40B4-BE49-F238E27FC236}">
                        <a16:creationId xmlns:a16="http://schemas.microsoft.com/office/drawing/2014/main" id="{5764C9BE-5C36-7A49-8FB3-70ED16356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8017" name="Text Box 32">
                    <a:extLst>
                      <a:ext uri="{FF2B5EF4-FFF2-40B4-BE49-F238E27FC236}">
                        <a16:creationId xmlns:a16="http://schemas.microsoft.com/office/drawing/2014/main" id="{CB1E6ADE-C364-614A-B041-95E14712A21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1070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28010" name="Group 40">
                  <a:extLst>
                    <a:ext uri="{FF2B5EF4-FFF2-40B4-BE49-F238E27FC236}">
                      <a16:creationId xmlns:a16="http://schemas.microsoft.com/office/drawing/2014/main" id="{7F9D82B2-7C28-A74F-B67F-E8181C6CF5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28014" name="Rectangle 41">
                    <a:extLst>
                      <a:ext uri="{FF2B5EF4-FFF2-40B4-BE49-F238E27FC236}">
                        <a16:creationId xmlns:a16="http://schemas.microsoft.com/office/drawing/2014/main" id="{00A082F2-28EE-554B-8E9A-DD6F5D3864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8015" name="Text Box 42">
                    <a:extLst>
                      <a:ext uri="{FF2B5EF4-FFF2-40B4-BE49-F238E27FC236}">
                        <a16:creationId xmlns:a16="http://schemas.microsoft.com/office/drawing/2014/main" id="{9076B9DA-8B64-6D4D-80D4-96C30D28D9E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28011" name="Group 43">
                  <a:extLst>
                    <a:ext uri="{FF2B5EF4-FFF2-40B4-BE49-F238E27FC236}">
                      <a16:creationId xmlns:a16="http://schemas.microsoft.com/office/drawing/2014/main" id="{856A3B94-DC3D-CB4B-AE91-24305A02D9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28012" name="Rectangle 44">
                    <a:extLst>
                      <a:ext uri="{FF2B5EF4-FFF2-40B4-BE49-F238E27FC236}">
                        <a16:creationId xmlns:a16="http://schemas.microsoft.com/office/drawing/2014/main" id="{DACF30F6-EDCE-DA49-AE7E-990899B292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28013" name="Text Box 45">
                    <a:extLst>
                      <a:ext uri="{FF2B5EF4-FFF2-40B4-BE49-F238E27FC236}">
                        <a16:creationId xmlns:a16="http://schemas.microsoft.com/office/drawing/2014/main" id="{526DFD4A-2896-1B4D-B3A7-6B46D50B91A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5">
            <a:extLst>
              <a:ext uri="{FF2B5EF4-FFF2-40B4-BE49-F238E27FC236}">
                <a16:creationId xmlns:a16="http://schemas.microsoft.com/office/drawing/2014/main" id="{617C7B1C-1F21-714B-8FDA-591802BDD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1FA46E-C3BE-9646-BA17-81491EF1F71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 dirty="0"/>
          </a:p>
        </p:txBody>
      </p:sp>
      <p:grpSp>
        <p:nvGrpSpPr>
          <p:cNvPr id="130051" name="Group 45">
            <a:extLst>
              <a:ext uri="{FF2B5EF4-FFF2-40B4-BE49-F238E27FC236}">
                <a16:creationId xmlns:a16="http://schemas.microsoft.com/office/drawing/2014/main" id="{F2C461A7-72C0-3440-A866-5887796ABC5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30052" name="Rectangle 2">
              <a:extLst>
                <a:ext uri="{FF2B5EF4-FFF2-40B4-BE49-F238E27FC236}">
                  <a16:creationId xmlns:a16="http://schemas.microsoft.com/office/drawing/2014/main" id="{A80FEC6B-A46F-C744-A95C-9D0CE4B93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Relaxin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30053" name="Text Box 6">
              <a:extLst>
                <a:ext uri="{FF2B5EF4-FFF2-40B4-BE49-F238E27FC236}">
                  <a16:creationId xmlns:a16="http://schemas.microsoft.com/office/drawing/2014/main" id="{FDC5AB71-BDCE-C747-B727-ADEDB9960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43" cy="19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Relaxin secreted by the corpus luteum during each monthly cycle relaxes the uterus by inhibiting smooth muscle contractions in the myometrium.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action helps prepare the uterus for the possible implantation of a blastocyst.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placenta secretes relaxin during pregnancy to relax the smooth muscles of the uterus to help maintain a hospitable environment for the developing embryo and then fetus.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At the end of pregnancy, relaxin increases the flexibility of the pubic symphysis, and helps dilate the cervical cannel to enable passage of a baby through the birth canal.</a:t>
              </a:r>
            </a:p>
          </p:txBody>
        </p:sp>
        <p:grpSp>
          <p:nvGrpSpPr>
            <p:cNvPr id="130054" name="Group 44">
              <a:extLst>
                <a:ext uri="{FF2B5EF4-FFF2-40B4-BE49-F238E27FC236}">
                  <a16:creationId xmlns:a16="http://schemas.microsoft.com/office/drawing/2014/main" id="{C391EB47-DB03-ED4E-953C-95933A82B4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30055" name="Group 32">
                <a:extLst>
                  <a:ext uri="{FF2B5EF4-FFF2-40B4-BE49-F238E27FC236}">
                    <a16:creationId xmlns:a16="http://schemas.microsoft.com/office/drawing/2014/main" id="{9B7C5E61-699C-4140-92A8-E9209ED50A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30066" name="Rectangle 33">
                  <a:extLst>
                    <a:ext uri="{FF2B5EF4-FFF2-40B4-BE49-F238E27FC236}">
                      <a16:creationId xmlns:a16="http://schemas.microsoft.com/office/drawing/2014/main" id="{1D01D415-7746-4044-84CA-DF53CA860E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30067" name="Text Box 34">
                  <a:extLst>
                    <a:ext uri="{FF2B5EF4-FFF2-40B4-BE49-F238E27FC236}">
                      <a16:creationId xmlns:a16="http://schemas.microsoft.com/office/drawing/2014/main" id="{3D903780-20F2-B445-80DD-2FFD8DE9A0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28.23</a:t>
                  </a:r>
                </a:p>
              </p:txBody>
            </p:sp>
          </p:grpSp>
          <p:grpSp>
            <p:nvGrpSpPr>
              <p:cNvPr id="130056" name="Group 43">
                <a:extLst>
                  <a:ext uri="{FF2B5EF4-FFF2-40B4-BE49-F238E27FC236}">
                    <a16:creationId xmlns:a16="http://schemas.microsoft.com/office/drawing/2014/main" id="{CF3F94C3-AAD9-3243-AE37-B6B1E0149A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30057" name="Group 36">
                  <a:extLst>
                    <a:ext uri="{FF2B5EF4-FFF2-40B4-BE49-F238E27FC236}">
                      <a16:creationId xmlns:a16="http://schemas.microsoft.com/office/drawing/2014/main" id="{A0273059-0728-9C40-A7FC-9022C90EFC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30064" name="Rectangle 26">
                    <a:extLst>
                      <a:ext uri="{FF2B5EF4-FFF2-40B4-BE49-F238E27FC236}">
                        <a16:creationId xmlns:a16="http://schemas.microsoft.com/office/drawing/2014/main" id="{5DE0D2A0-8DFB-2C45-BA87-5BC97AC8D9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0065" name="Text Box 29">
                    <a:extLst>
                      <a:ext uri="{FF2B5EF4-FFF2-40B4-BE49-F238E27FC236}">
                        <a16:creationId xmlns:a16="http://schemas.microsoft.com/office/drawing/2014/main" id="{41C06C63-4C60-DE47-8D5C-05F079628B5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1070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30058" name="Group 37">
                  <a:extLst>
                    <a:ext uri="{FF2B5EF4-FFF2-40B4-BE49-F238E27FC236}">
                      <a16:creationId xmlns:a16="http://schemas.microsoft.com/office/drawing/2014/main" id="{DF8AB56B-DC1F-5B4A-8DA8-26CB44EBD3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30062" name="Rectangle 38">
                    <a:extLst>
                      <a:ext uri="{FF2B5EF4-FFF2-40B4-BE49-F238E27FC236}">
                        <a16:creationId xmlns:a16="http://schemas.microsoft.com/office/drawing/2014/main" id="{D65F65D6-3071-A94B-B7A3-6D02AC16E7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0063" name="Text Box 39">
                    <a:extLst>
                      <a:ext uri="{FF2B5EF4-FFF2-40B4-BE49-F238E27FC236}">
                        <a16:creationId xmlns:a16="http://schemas.microsoft.com/office/drawing/2014/main" id="{54D85D9B-C6E8-BA40-9A16-3BA277F4E03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30059" name="Group 40">
                  <a:extLst>
                    <a:ext uri="{FF2B5EF4-FFF2-40B4-BE49-F238E27FC236}">
                      <a16:creationId xmlns:a16="http://schemas.microsoft.com/office/drawing/2014/main" id="{E592717F-EA82-F24D-92A2-D037706E5A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30060" name="Rectangle 41">
                    <a:extLst>
                      <a:ext uri="{FF2B5EF4-FFF2-40B4-BE49-F238E27FC236}">
                        <a16:creationId xmlns:a16="http://schemas.microsoft.com/office/drawing/2014/main" id="{26F2080B-804A-9645-AFAD-2BD09FCA62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0061" name="Text Box 42">
                    <a:extLst>
                      <a:ext uri="{FF2B5EF4-FFF2-40B4-BE49-F238E27FC236}">
                        <a16:creationId xmlns:a16="http://schemas.microsoft.com/office/drawing/2014/main" id="{CF26702E-69C5-9348-8408-27E6D444D8F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5">
            <a:extLst>
              <a:ext uri="{FF2B5EF4-FFF2-40B4-BE49-F238E27FC236}">
                <a16:creationId xmlns:a16="http://schemas.microsoft.com/office/drawing/2014/main" id="{1B394BEB-30A4-B046-858B-40DCE22A3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2B755A-B80A-7C41-8505-DA10034DECC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 dirty="0"/>
          </a:p>
        </p:txBody>
      </p:sp>
      <p:grpSp>
        <p:nvGrpSpPr>
          <p:cNvPr id="132099" name="Group 44">
            <a:extLst>
              <a:ext uri="{FF2B5EF4-FFF2-40B4-BE49-F238E27FC236}">
                <a16:creationId xmlns:a16="http://schemas.microsoft.com/office/drawing/2014/main" id="{F25A72D0-A3EB-AE46-A32F-B1AA3356B59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32100" name="Rectangle 2">
              <a:extLst>
                <a:ext uri="{FF2B5EF4-FFF2-40B4-BE49-F238E27FC236}">
                  <a16:creationId xmlns:a16="http://schemas.microsoft.com/office/drawing/2014/main" id="{467E4F14-2805-CE47-9EE2-DC1DC1827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Inhibin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32101" name="Text Box 6">
              <a:extLst>
                <a:ext uri="{FF2B5EF4-FFF2-40B4-BE49-F238E27FC236}">
                  <a16:creationId xmlns:a16="http://schemas.microsoft.com/office/drawing/2014/main" id="{8960ED4A-18A8-CC4B-BFB3-9B6BDE242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3" cy="7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Inhibin is secreted by the maturing follicles and by the corpus luteum after ovulation.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It inhibits the secretion of FSH, and to a lesser extent LH, via a neg-ative feedback pathway to the anterior pituitary.</a:t>
              </a:r>
            </a:p>
          </p:txBody>
        </p:sp>
        <p:grpSp>
          <p:nvGrpSpPr>
            <p:cNvPr id="132102" name="Group 43">
              <a:extLst>
                <a:ext uri="{FF2B5EF4-FFF2-40B4-BE49-F238E27FC236}">
                  <a16:creationId xmlns:a16="http://schemas.microsoft.com/office/drawing/2014/main" id="{20690372-3704-3242-B89C-B40C817F91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32103" name="Group 31">
                <a:extLst>
                  <a:ext uri="{FF2B5EF4-FFF2-40B4-BE49-F238E27FC236}">
                    <a16:creationId xmlns:a16="http://schemas.microsoft.com/office/drawing/2014/main" id="{A34EB41F-C126-534B-ABF9-3524E2537B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32114" name="Rectangle 32">
                  <a:extLst>
                    <a:ext uri="{FF2B5EF4-FFF2-40B4-BE49-F238E27FC236}">
                      <a16:creationId xmlns:a16="http://schemas.microsoft.com/office/drawing/2014/main" id="{5D528F21-4543-EE42-AADB-204D22541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32115" name="Text Box 33">
                  <a:extLst>
                    <a:ext uri="{FF2B5EF4-FFF2-40B4-BE49-F238E27FC236}">
                      <a16:creationId xmlns:a16="http://schemas.microsoft.com/office/drawing/2014/main" id="{12C90EB6-5F35-9142-8BBB-713514D8B8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28.23</a:t>
                  </a:r>
                </a:p>
              </p:txBody>
            </p:sp>
          </p:grpSp>
          <p:grpSp>
            <p:nvGrpSpPr>
              <p:cNvPr id="132104" name="Group 42">
                <a:extLst>
                  <a:ext uri="{FF2B5EF4-FFF2-40B4-BE49-F238E27FC236}">
                    <a16:creationId xmlns:a16="http://schemas.microsoft.com/office/drawing/2014/main" id="{5A2805C1-24ED-AA4C-8916-64BB66E76A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32105" name="Group 35">
                  <a:extLst>
                    <a:ext uri="{FF2B5EF4-FFF2-40B4-BE49-F238E27FC236}">
                      <a16:creationId xmlns:a16="http://schemas.microsoft.com/office/drawing/2014/main" id="{2103CCA9-EF6C-8549-9234-917BE73FBA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32112" name="Rectangle 25">
                    <a:extLst>
                      <a:ext uri="{FF2B5EF4-FFF2-40B4-BE49-F238E27FC236}">
                        <a16:creationId xmlns:a16="http://schemas.microsoft.com/office/drawing/2014/main" id="{433BBF67-45E3-4642-82E0-8FA35819D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2113" name="Text Box 28">
                    <a:extLst>
                      <a:ext uri="{FF2B5EF4-FFF2-40B4-BE49-F238E27FC236}">
                        <a16:creationId xmlns:a16="http://schemas.microsoft.com/office/drawing/2014/main" id="{02DE1800-AFE1-1E41-8006-4AB8A0CCA84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1070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32106" name="Group 36">
                  <a:extLst>
                    <a:ext uri="{FF2B5EF4-FFF2-40B4-BE49-F238E27FC236}">
                      <a16:creationId xmlns:a16="http://schemas.microsoft.com/office/drawing/2014/main" id="{6E093A93-7B26-734B-8A2B-DC26797DFB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32110" name="Rectangle 37">
                    <a:extLst>
                      <a:ext uri="{FF2B5EF4-FFF2-40B4-BE49-F238E27FC236}">
                        <a16:creationId xmlns:a16="http://schemas.microsoft.com/office/drawing/2014/main" id="{C95E7116-65CA-7E44-905F-061BB128AE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2111" name="Text Box 38">
                    <a:extLst>
                      <a:ext uri="{FF2B5EF4-FFF2-40B4-BE49-F238E27FC236}">
                        <a16:creationId xmlns:a16="http://schemas.microsoft.com/office/drawing/2014/main" id="{5836A042-4472-4046-89FE-943CC37B08A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32107" name="Group 39">
                  <a:extLst>
                    <a:ext uri="{FF2B5EF4-FFF2-40B4-BE49-F238E27FC236}">
                      <a16:creationId xmlns:a16="http://schemas.microsoft.com/office/drawing/2014/main" id="{9458DCCC-460B-8B46-91EF-5162E1D74D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32108" name="Rectangle 40">
                    <a:extLst>
                      <a:ext uri="{FF2B5EF4-FFF2-40B4-BE49-F238E27FC236}">
                        <a16:creationId xmlns:a16="http://schemas.microsoft.com/office/drawing/2014/main" id="{FD41CE63-AE53-7F4D-9308-1F855E68C7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2109" name="Text Box 41">
                    <a:extLst>
                      <a:ext uri="{FF2B5EF4-FFF2-40B4-BE49-F238E27FC236}">
                        <a16:creationId xmlns:a16="http://schemas.microsoft.com/office/drawing/2014/main" id="{DC3E0668-DDF3-CA4D-B078-7146A8A9202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Number Placeholder 5">
            <a:extLst>
              <a:ext uri="{FF2B5EF4-FFF2-40B4-BE49-F238E27FC236}">
                <a16:creationId xmlns:a16="http://schemas.microsoft.com/office/drawing/2014/main" id="{541B10EC-17A7-4A4A-8BAE-3353ABD65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67EC45-F351-0B48-9EDF-68FB2BBF7BD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 dirty="0"/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9C4EBC5B-7209-4542-80BE-DDB4F611A8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9475" y="88741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Reproductive Cycle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5">
            <a:extLst>
              <a:ext uri="{FF2B5EF4-FFF2-40B4-BE49-F238E27FC236}">
                <a16:creationId xmlns:a16="http://schemas.microsoft.com/office/drawing/2014/main" id="{9D267C1A-5D3A-0C4B-9FF0-FB55ACF1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D61C5A-6DF1-E543-A43D-E72B329627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 dirty="0"/>
          </a:p>
        </p:txBody>
      </p:sp>
      <p:grpSp>
        <p:nvGrpSpPr>
          <p:cNvPr id="136195" name="Group 45">
            <a:extLst>
              <a:ext uri="{FF2B5EF4-FFF2-40B4-BE49-F238E27FC236}">
                <a16:creationId xmlns:a16="http://schemas.microsoft.com/office/drawing/2014/main" id="{45DBB4E0-BC46-064A-9D8B-413EB56931D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36196" name="Rectangle 2">
              <a:extLst>
                <a:ext uri="{FF2B5EF4-FFF2-40B4-BE49-F238E27FC236}">
                  <a16:creationId xmlns:a16="http://schemas.microsoft.com/office/drawing/2014/main" id="{720B6D08-C5A5-8B41-AE4F-5826F5C7B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Reproductive Cycle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36197" name="Text Box 6">
              <a:extLst>
                <a:ext uri="{FF2B5EF4-FFF2-40B4-BE49-F238E27FC236}">
                  <a16:creationId xmlns:a16="http://schemas.microsoft.com/office/drawing/2014/main" id="{3555BFBC-7392-C540-B244-0970821040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449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female reproductive cycle ranges between 24 and 35 days, with an average of 28 days.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reproductive cycle consists of the ovarian cycle and uterine cycle.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ovarian cycle is a series of events occurring in the ovaries during and after maturation of an oocyte.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uterine cycle is a concurrent series of changes in the endo-metrium of the uterus to prepare for the arrival of a blastocyst.</a:t>
              </a:r>
            </a:p>
          </p:txBody>
        </p:sp>
        <p:grpSp>
          <p:nvGrpSpPr>
            <p:cNvPr id="136198" name="Group 44">
              <a:extLst>
                <a:ext uri="{FF2B5EF4-FFF2-40B4-BE49-F238E27FC236}">
                  <a16:creationId xmlns:a16="http://schemas.microsoft.com/office/drawing/2014/main" id="{0C87DA02-D379-D54A-AE62-6515E4E959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36199" name="Group 32">
                <a:extLst>
                  <a:ext uri="{FF2B5EF4-FFF2-40B4-BE49-F238E27FC236}">
                    <a16:creationId xmlns:a16="http://schemas.microsoft.com/office/drawing/2014/main" id="{6B1A6203-E6D5-D042-9FE8-2A94488614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36210" name="Rectangle 33">
                  <a:extLst>
                    <a:ext uri="{FF2B5EF4-FFF2-40B4-BE49-F238E27FC236}">
                      <a16:creationId xmlns:a16="http://schemas.microsoft.com/office/drawing/2014/main" id="{7B44626B-EB7A-D646-A183-C17C5E2DDF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36211" name="Text Box 34">
                  <a:extLst>
                    <a:ext uri="{FF2B5EF4-FFF2-40B4-BE49-F238E27FC236}">
                      <a16:creationId xmlns:a16="http://schemas.microsoft.com/office/drawing/2014/main" id="{31D1A19E-A873-6545-8162-1947F384490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36200" name="Group 43">
                <a:extLst>
                  <a:ext uri="{FF2B5EF4-FFF2-40B4-BE49-F238E27FC236}">
                    <a16:creationId xmlns:a16="http://schemas.microsoft.com/office/drawing/2014/main" id="{1BB2A055-09B7-A848-A662-A72063DBA6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36201" name="Group 36">
                  <a:extLst>
                    <a:ext uri="{FF2B5EF4-FFF2-40B4-BE49-F238E27FC236}">
                      <a16:creationId xmlns:a16="http://schemas.microsoft.com/office/drawing/2014/main" id="{8D112254-46FC-AC48-9730-807A0EC93F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36208" name="Rectangle 26">
                    <a:extLst>
                      <a:ext uri="{FF2B5EF4-FFF2-40B4-BE49-F238E27FC236}">
                        <a16:creationId xmlns:a16="http://schemas.microsoft.com/office/drawing/2014/main" id="{EF875481-9546-5C47-95C8-F0ADFBCE9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6209" name="Text Box 29">
                    <a:extLst>
                      <a:ext uri="{FF2B5EF4-FFF2-40B4-BE49-F238E27FC236}">
                        <a16:creationId xmlns:a16="http://schemas.microsoft.com/office/drawing/2014/main" id="{7432D2AB-E335-3349-9F6F-A55BF105AC4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1070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36202" name="Group 37">
                  <a:extLst>
                    <a:ext uri="{FF2B5EF4-FFF2-40B4-BE49-F238E27FC236}">
                      <a16:creationId xmlns:a16="http://schemas.microsoft.com/office/drawing/2014/main" id="{EFC51772-EE72-1947-AD99-DA95476169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36206" name="Rectangle 38">
                    <a:extLst>
                      <a:ext uri="{FF2B5EF4-FFF2-40B4-BE49-F238E27FC236}">
                        <a16:creationId xmlns:a16="http://schemas.microsoft.com/office/drawing/2014/main" id="{F55E4411-031E-2B48-B2FF-659E9C8916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6207" name="Text Box 39">
                    <a:extLst>
                      <a:ext uri="{FF2B5EF4-FFF2-40B4-BE49-F238E27FC236}">
                        <a16:creationId xmlns:a16="http://schemas.microsoft.com/office/drawing/2014/main" id="{92BE45D2-7D8A-C848-A862-AA92DD50782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36203" name="Group 40">
                  <a:extLst>
                    <a:ext uri="{FF2B5EF4-FFF2-40B4-BE49-F238E27FC236}">
                      <a16:creationId xmlns:a16="http://schemas.microsoft.com/office/drawing/2014/main" id="{785398C2-C84D-894F-963D-96D6CD0E89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36204" name="Rectangle 41">
                    <a:extLst>
                      <a:ext uri="{FF2B5EF4-FFF2-40B4-BE49-F238E27FC236}">
                        <a16:creationId xmlns:a16="http://schemas.microsoft.com/office/drawing/2014/main" id="{B464394C-604A-054C-A0CE-020701AFD0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36205" name="Text Box 42">
                    <a:extLst>
                      <a:ext uri="{FF2B5EF4-FFF2-40B4-BE49-F238E27FC236}">
                        <a16:creationId xmlns:a16="http://schemas.microsoft.com/office/drawing/2014/main" id="{980468B3-C378-1C4B-AAA8-442E427B4A0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5">
            <a:extLst>
              <a:ext uri="{FF2B5EF4-FFF2-40B4-BE49-F238E27FC236}">
                <a16:creationId xmlns:a16="http://schemas.microsoft.com/office/drawing/2014/main" id="{566580BB-02C5-124E-B0FC-622A5FEB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443B42-DB9F-6A44-8320-0B2E81F692F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 dirty="0"/>
          </a:p>
        </p:txBody>
      </p:sp>
      <p:grpSp>
        <p:nvGrpSpPr>
          <p:cNvPr id="138243" name="Group 34">
            <a:extLst>
              <a:ext uri="{FF2B5EF4-FFF2-40B4-BE49-F238E27FC236}">
                <a16:creationId xmlns:a16="http://schemas.microsoft.com/office/drawing/2014/main" id="{5225E66F-12B9-C747-AA93-F175F2A12089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73075"/>
            <a:ext cx="8229600" cy="4691063"/>
            <a:chOff x="289" y="298"/>
            <a:chExt cx="5184" cy="2955"/>
          </a:xfrm>
        </p:grpSpPr>
        <p:sp>
          <p:nvSpPr>
            <p:cNvPr id="138244" name="Rectangle 2">
              <a:extLst>
                <a:ext uri="{FF2B5EF4-FFF2-40B4-BE49-F238E27FC236}">
                  <a16:creationId xmlns:a16="http://schemas.microsoft.com/office/drawing/2014/main" id="{C510CCED-BF0C-1848-A10B-B8083A362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98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Reproductive Cycle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200" dirty="0">
                <a:solidFill>
                  <a:schemeClr val="tx2"/>
                </a:solidFill>
              </a:endParaRPr>
            </a:p>
          </p:txBody>
        </p:sp>
        <p:grpSp>
          <p:nvGrpSpPr>
            <p:cNvPr id="138245" name="Group 33">
              <a:extLst>
                <a:ext uri="{FF2B5EF4-FFF2-40B4-BE49-F238E27FC236}">
                  <a16:creationId xmlns:a16="http://schemas.microsoft.com/office/drawing/2014/main" id="{694BCCBA-E6C7-C340-A719-7565AC6E9F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4" y="861"/>
              <a:ext cx="3273" cy="2392"/>
              <a:chOff x="750" y="877"/>
              <a:chExt cx="3273" cy="2392"/>
            </a:xfrm>
          </p:grpSpPr>
          <p:pic>
            <p:nvPicPr>
              <p:cNvPr id="138246" name="Picture 11" descr="menstrualcycle">
                <a:extLst>
                  <a:ext uri="{FF2B5EF4-FFF2-40B4-BE49-F238E27FC236}">
                    <a16:creationId xmlns:a16="http://schemas.microsoft.com/office/drawing/2014/main" id="{D43340C7-2882-1B48-9D3C-4BA698AB38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6" y="907"/>
                <a:ext cx="2244" cy="2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8247" name="Text Box 12">
                <a:extLst>
                  <a:ext uri="{FF2B5EF4-FFF2-40B4-BE49-F238E27FC236}">
                    <a16:creationId xmlns:a16="http://schemas.microsoft.com/office/drawing/2014/main" id="{026DABD4-CFF5-C64D-AFE1-1F6A9D384F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4" y="3105"/>
                <a:ext cx="1109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http://www.sydneyivf.com</a:t>
                </a:r>
                <a:endParaRPr lang="en-US" altLang="en-US" sz="1800" dirty="0"/>
              </a:p>
            </p:txBody>
          </p:sp>
          <p:sp>
            <p:nvSpPr>
              <p:cNvPr id="138248" name="Rectangle 27">
                <a:extLst>
                  <a:ext uri="{FF2B5EF4-FFF2-40B4-BE49-F238E27FC236}">
                    <a16:creationId xmlns:a16="http://schemas.microsoft.com/office/drawing/2014/main" id="{82FFFF3B-8466-BD46-A72C-14D3DE59E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1" y="877"/>
                <a:ext cx="688" cy="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8249" name="Text Box 28">
                <a:extLst>
                  <a:ext uri="{FF2B5EF4-FFF2-40B4-BE49-F238E27FC236}">
                    <a16:creationId xmlns:a16="http://schemas.microsoft.com/office/drawing/2014/main" id="{465F3353-AAE0-6841-AA30-5D89051FAD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5" y="1128"/>
                <a:ext cx="11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38250" name="Text Box 29">
                <a:extLst>
                  <a:ext uri="{FF2B5EF4-FFF2-40B4-BE49-F238E27FC236}">
                    <a16:creationId xmlns:a16="http://schemas.microsoft.com/office/drawing/2014/main" id="{BE3F0F84-B7AF-674A-8049-9AA66B1486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9" y="1034"/>
                <a:ext cx="605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6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011893"/>
                    </a:solidFill>
                  </a:rPr>
                  <a:t>Ovarian </a:t>
                </a:r>
              </a:p>
              <a:p>
                <a:pPr algn="ctr" eaLnBrk="1" hangingPunct="1">
                  <a:lnSpc>
                    <a:spcPts val="16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011893"/>
                    </a:solidFill>
                  </a:rPr>
                  <a:t>cycle</a:t>
                </a:r>
              </a:p>
            </p:txBody>
          </p:sp>
          <p:sp>
            <p:nvSpPr>
              <p:cNvPr id="138251" name="Text Box 30">
                <a:extLst>
                  <a:ext uri="{FF2B5EF4-FFF2-40B4-BE49-F238E27FC236}">
                    <a16:creationId xmlns:a16="http://schemas.microsoft.com/office/drawing/2014/main" id="{EB9BA3A7-967D-CF49-8D7D-458F17281D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0" y="2831"/>
                <a:ext cx="1012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6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7030A0"/>
                    </a:solidFill>
                  </a:rPr>
                  <a:t>Uterine</a:t>
                </a:r>
              </a:p>
              <a:p>
                <a:pPr algn="ctr" eaLnBrk="1" hangingPunct="1">
                  <a:lnSpc>
                    <a:spcPts val="16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7030A0"/>
                    </a:solidFill>
                  </a:rPr>
                  <a:t>cycle</a:t>
                </a:r>
              </a:p>
            </p:txBody>
          </p:sp>
        </p:grpSp>
      </p:grpSp>
      <p:sp>
        <p:nvSpPr>
          <p:cNvPr id="12" name="Text Box 29">
            <a:extLst>
              <a:ext uri="{FF2B5EF4-FFF2-40B4-BE49-F238E27FC236}">
                <a16:creationId xmlns:a16="http://schemas.microsoft.com/office/drawing/2014/main" id="{0CBD1732-E451-0F43-BB4C-203BAEAE0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6718" y="3399498"/>
            <a:ext cx="1072730" cy="52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66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941100"/>
                </a:solidFill>
              </a:rPr>
              <a:t>Hormonal</a:t>
            </a:r>
          </a:p>
          <a:p>
            <a:pPr algn="ctr" eaLnBrk="1" hangingPunct="1">
              <a:lnSpc>
                <a:spcPts val="166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941100"/>
                </a:solidFill>
              </a:rPr>
              <a:t>changes</a:t>
            </a:r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5">
            <a:extLst>
              <a:ext uri="{FF2B5EF4-FFF2-40B4-BE49-F238E27FC236}">
                <a16:creationId xmlns:a16="http://schemas.microsoft.com/office/drawing/2014/main" id="{C7A773B6-0BB8-5C47-A6EA-BF1BF0A8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1577F9-C64A-044B-BE33-1B227610202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1400" dirty="0"/>
          </a:p>
        </p:txBody>
      </p:sp>
      <p:grpSp>
        <p:nvGrpSpPr>
          <p:cNvPr id="140291" name="Group 37">
            <a:extLst>
              <a:ext uri="{FF2B5EF4-FFF2-40B4-BE49-F238E27FC236}">
                <a16:creationId xmlns:a16="http://schemas.microsoft.com/office/drawing/2014/main" id="{4B46A17E-5D86-7B44-A039-BB00F77A38A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40292" name="Rectangle 3">
              <a:extLst>
                <a:ext uri="{FF2B5EF4-FFF2-40B4-BE49-F238E27FC236}">
                  <a16:creationId xmlns:a16="http://schemas.microsoft.com/office/drawing/2014/main" id="{963A82E2-A0BC-CF4E-B7AF-CAEB7A142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Reproductive Cycle Phases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40293" name="Text Box 4">
              <a:extLst>
                <a:ext uri="{FF2B5EF4-FFF2-40B4-BE49-F238E27FC236}">
                  <a16:creationId xmlns:a16="http://schemas.microsoft.com/office/drawing/2014/main" id="{5AF2EFF0-2F1E-924B-B0AA-8CA9661201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73" cy="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>
                  <a:solidFill>
                    <a:srgbClr val="000000"/>
                  </a:solidFill>
                </a:rPr>
                <a:t>The four phases of the reproductive cycle are the:</a:t>
              </a:r>
              <a:endParaRPr lang="en-US" altLang="en-US" sz="1800" dirty="0">
                <a:solidFill>
                  <a:srgbClr val="800000"/>
                </a:solidFill>
                <a:ea typeface="AppleGothic" pitchFamily="2" charset="-127"/>
              </a:endParaRP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Menstrual phase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Preovulatory phase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Ovulation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250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Postovulatory phase</a:t>
              </a:r>
            </a:p>
          </p:txBody>
        </p:sp>
        <p:grpSp>
          <p:nvGrpSpPr>
            <p:cNvPr id="140294" name="Group 36">
              <a:extLst>
                <a:ext uri="{FF2B5EF4-FFF2-40B4-BE49-F238E27FC236}">
                  <a16:creationId xmlns:a16="http://schemas.microsoft.com/office/drawing/2014/main" id="{82933F83-79C8-2A4A-BD93-C8FCD8685F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40295" name="Group 24">
                <a:extLst>
                  <a:ext uri="{FF2B5EF4-FFF2-40B4-BE49-F238E27FC236}">
                    <a16:creationId xmlns:a16="http://schemas.microsoft.com/office/drawing/2014/main" id="{2C5D5C61-EFD2-0A41-9E18-C9345FECB9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40306" name="Rectangle 25">
                  <a:extLst>
                    <a:ext uri="{FF2B5EF4-FFF2-40B4-BE49-F238E27FC236}">
                      <a16:creationId xmlns:a16="http://schemas.microsoft.com/office/drawing/2014/main" id="{0A60E3ED-96CA-6849-AB02-68617E7DBC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40307" name="Text Box 26">
                  <a:extLst>
                    <a:ext uri="{FF2B5EF4-FFF2-40B4-BE49-F238E27FC236}">
                      <a16:creationId xmlns:a16="http://schemas.microsoft.com/office/drawing/2014/main" id="{8C657344-5E8F-FD42-8DD7-BFB8363C0B8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40296" name="Group 35">
                <a:extLst>
                  <a:ext uri="{FF2B5EF4-FFF2-40B4-BE49-F238E27FC236}">
                    <a16:creationId xmlns:a16="http://schemas.microsoft.com/office/drawing/2014/main" id="{6C6F8053-899F-6147-9774-F1732A2CE7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40297" name="Group 28">
                  <a:extLst>
                    <a:ext uri="{FF2B5EF4-FFF2-40B4-BE49-F238E27FC236}">
                      <a16:creationId xmlns:a16="http://schemas.microsoft.com/office/drawing/2014/main" id="{029B7B3B-4001-B64D-95A8-A1C65A49F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40304" name="Rectangle 18">
                    <a:extLst>
                      <a:ext uri="{FF2B5EF4-FFF2-40B4-BE49-F238E27FC236}">
                        <a16:creationId xmlns:a16="http://schemas.microsoft.com/office/drawing/2014/main" id="{314A7720-0FA4-E946-85A5-E11099723E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0305" name="Text Box 21">
                    <a:extLst>
                      <a:ext uri="{FF2B5EF4-FFF2-40B4-BE49-F238E27FC236}">
                        <a16:creationId xmlns:a16="http://schemas.microsoft.com/office/drawing/2014/main" id="{00138A09-927A-7C47-8C48-2B12ED77D6A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1070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40298" name="Group 29">
                  <a:extLst>
                    <a:ext uri="{FF2B5EF4-FFF2-40B4-BE49-F238E27FC236}">
                      <a16:creationId xmlns:a16="http://schemas.microsoft.com/office/drawing/2014/main" id="{A0EA8E5B-0E1A-B544-8F79-494FBD7237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40302" name="Rectangle 30">
                    <a:extLst>
                      <a:ext uri="{FF2B5EF4-FFF2-40B4-BE49-F238E27FC236}">
                        <a16:creationId xmlns:a16="http://schemas.microsoft.com/office/drawing/2014/main" id="{84972788-E0A1-1247-88F1-573190064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0303" name="Text Box 31">
                    <a:extLst>
                      <a:ext uri="{FF2B5EF4-FFF2-40B4-BE49-F238E27FC236}">
                        <a16:creationId xmlns:a16="http://schemas.microsoft.com/office/drawing/2014/main" id="{030586F2-8BEF-8347-B0FE-E1E1FBE46ED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40299" name="Group 32">
                  <a:extLst>
                    <a:ext uri="{FF2B5EF4-FFF2-40B4-BE49-F238E27FC236}">
                      <a16:creationId xmlns:a16="http://schemas.microsoft.com/office/drawing/2014/main" id="{555ABA48-E837-7E46-A6CD-4C054C562A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40300" name="Rectangle 33">
                    <a:extLst>
                      <a:ext uri="{FF2B5EF4-FFF2-40B4-BE49-F238E27FC236}">
                        <a16:creationId xmlns:a16="http://schemas.microsoft.com/office/drawing/2014/main" id="{610DCF9F-0EDB-AD49-A807-603D38C3C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0301" name="Text Box 34">
                    <a:extLst>
                      <a:ext uri="{FF2B5EF4-FFF2-40B4-BE49-F238E27FC236}">
                        <a16:creationId xmlns:a16="http://schemas.microsoft.com/office/drawing/2014/main" id="{E2CBB809-1995-8041-B1F4-3D061F0024F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8A2053D-7507-5E44-8118-08C54965E7BA}"/>
              </a:ext>
            </a:extLst>
          </p:cNvPr>
          <p:cNvSpPr txBox="1"/>
          <p:nvPr/>
        </p:nvSpPr>
        <p:spPr>
          <a:xfrm>
            <a:off x="2861126" y="3184353"/>
            <a:ext cx="3426657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011893"/>
                </a:solidFill>
              </a:rPr>
              <a:t>The next slides assume a reproductive cycle of 28 days.</a:t>
            </a:r>
          </a:p>
        </p:txBody>
      </p: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5">
            <a:extLst>
              <a:ext uri="{FF2B5EF4-FFF2-40B4-BE49-F238E27FC236}">
                <a16:creationId xmlns:a16="http://schemas.microsoft.com/office/drawing/2014/main" id="{7717ED0A-59A9-BA4F-959D-6319C85D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86FDAA-534D-AF45-AE7C-7300CC66C83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 dirty="0"/>
          </a:p>
        </p:txBody>
      </p:sp>
      <p:grpSp>
        <p:nvGrpSpPr>
          <p:cNvPr id="142356" name="Group 20">
            <a:extLst>
              <a:ext uri="{FF2B5EF4-FFF2-40B4-BE49-F238E27FC236}">
                <a16:creationId xmlns:a16="http://schemas.microsoft.com/office/drawing/2014/main" id="{99C06DB2-6D00-5844-9149-4100752E280A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718175"/>
            <a:chOff x="289" y="282"/>
            <a:chExt cx="5184" cy="3602"/>
          </a:xfrm>
        </p:grpSpPr>
        <p:sp>
          <p:nvSpPr>
            <p:cNvPr id="142340" name="Rectangle 2">
              <a:extLst>
                <a:ext uri="{FF2B5EF4-FFF2-40B4-BE49-F238E27FC236}">
                  <a16:creationId xmlns:a16="http://schemas.microsoft.com/office/drawing/2014/main" id="{9990C7F8-ABDF-8F41-84CE-44DA1A6AC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Menstrual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Ovaries</a:t>
              </a:r>
            </a:p>
          </p:txBody>
        </p:sp>
        <p:sp>
          <p:nvSpPr>
            <p:cNvPr id="142341" name="Text Box 6">
              <a:extLst>
                <a:ext uri="{FF2B5EF4-FFF2-40B4-BE49-F238E27FC236}">
                  <a16:creationId xmlns:a16="http://schemas.microsoft.com/office/drawing/2014/main" id="{312C29C5-A768-8D4D-B0BB-BD69A869C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35" cy="1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menstrual phase, also known as menstruation or menses, lasts for approximately the first five days (days 1 through 5) of a reproduc-tive cycle.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Several primordial follicles develop into primary follicles and then into secondary follicles under the influence of FSH secreted by the anterior pituitary.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 follicle that begins to develop at the beginning of one menstrual cycle may not reach maturity and ovulate until several reproductive cycles later.</a:t>
              </a:r>
            </a:p>
          </p:txBody>
        </p:sp>
        <p:grpSp>
          <p:nvGrpSpPr>
            <p:cNvPr id="142342" name="Group 43">
              <a:extLst>
                <a:ext uri="{FF2B5EF4-FFF2-40B4-BE49-F238E27FC236}">
                  <a16:creationId xmlns:a16="http://schemas.microsoft.com/office/drawing/2014/main" id="{6E4C257B-8712-5D4C-B3F9-5564FE66E3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42343" name="Group 31">
                <a:extLst>
                  <a:ext uri="{FF2B5EF4-FFF2-40B4-BE49-F238E27FC236}">
                    <a16:creationId xmlns:a16="http://schemas.microsoft.com/office/drawing/2014/main" id="{7A853E6E-A1D3-854E-BA03-0693B6DAC7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42354" name="Rectangle 32">
                  <a:extLst>
                    <a:ext uri="{FF2B5EF4-FFF2-40B4-BE49-F238E27FC236}">
                      <a16:creationId xmlns:a16="http://schemas.microsoft.com/office/drawing/2014/main" id="{3FF4B5F2-715F-5B4C-94BE-6EEB7A61A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42355" name="Text Box 33">
                  <a:extLst>
                    <a:ext uri="{FF2B5EF4-FFF2-40B4-BE49-F238E27FC236}">
                      <a16:creationId xmlns:a16="http://schemas.microsoft.com/office/drawing/2014/main" id="{C436F075-810B-D140-A3FF-88F145C6F1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42344" name="Group 42">
                <a:extLst>
                  <a:ext uri="{FF2B5EF4-FFF2-40B4-BE49-F238E27FC236}">
                    <a16:creationId xmlns:a16="http://schemas.microsoft.com/office/drawing/2014/main" id="{F098ABAD-2E64-D34B-807C-D749D2395B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42345" name="Group 35">
                  <a:extLst>
                    <a:ext uri="{FF2B5EF4-FFF2-40B4-BE49-F238E27FC236}">
                      <a16:creationId xmlns:a16="http://schemas.microsoft.com/office/drawing/2014/main" id="{194BC4A9-4E10-1C4D-8F7C-38EDF3D69D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42352" name="Rectangle 25">
                    <a:extLst>
                      <a:ext uri="{FF2B5EF4-FFF2-40B4-BE49-F238E27FC236}">
                        <a16:creationId xmlns:a16="http://schemas.microsoft.com/office/drawing/2014/main" id="{06CCC3AE-B628-D04F-8074-F4F120595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2353" name="Text Box 28">
                    <a:extLst>
                      <a:ext uri="{FF2B5EF4-FFF2-40B4-BE49-F238E27FC236}">
                        <a16:creationId xmlns:a16="http://schemas.microsoft.com/office/drawing/2014/main" id="{E5906E55-0924-444D-90FC-0DFF363B050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1071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42346" name="Group 36">
                  <a:extLst>
                    <a:ext uri="{FF2B5EF4-FFF2-40B4-BE49-F238E27FC236}">
                      <a16:creationId xmlns:a16="http://schemas.microsoft.com/office/drawing/2014/main" id="{53ACD7F2-256D-2C48-84E0-A3616D42F9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42350" name="Rectangle 37">
                    <a:extLst>
                      <a:ext uri="{FF2B5EF4-FFF2-40B4-BE49-F238E27FC236}">
                        <a16:creationId xmlns:a16="http://schemas.microsoft.com/office/drawing/2014/main" id="{651E0EF0-C757-3D49-8353-04A09E37CF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2351" name="Text Box 38">
                    <a:extLst>
                      <a:ext uri="{FF2B5EF4-FFF2-40B4-BE49-F238E27FC236}">
                        <a16:creationId xmlns:a16="http://schemas.microsoft.com/office/drawing/2014/main" id="{98FD5E42-B475-BB42-92FB-7E88F6F836B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42347" name="Group 39">
                  <a:extLst>
                    <a:ext uri="{FF2B5EF4-FFF2-40B4-BE49-F238E27FC236}">
                      <a16:creationId xmlns:a16="http://schemas.microsoft.com/office/drawing/2014/main" id="{E67F2418-8093-D043-B100-CCB424B2F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42348" name="Rectangle 40">
                    <a:extLst>
                      <a:ext uri="{FF2B5EF4-FFF2-40B4-BE49-F238E27FC236}">
                        <a16:creationId xmlns:a16="http://schemas.microsoft.com/office/drawing/2014/main" id="{B55ADD7A-2F6A-0843-AE11-C395CAF9F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2349" name="Text Box 41">
                    <a:extLst>
                      <a:ext uri="{FF2B5EF4-FFF2-40B4-BE49-F238E27FC236}">
                        <a16:creationId xmlns:a16="http://schemas.microsoft.com/office/drawing/2014/main" id="{68C7B3FE-AA19-C64E-84E9-97BB5579846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5">
            <a:extLst>
              <a:ext uri="{FF2B5EF4-FFF2-40B4-BE49-F238E27FC236}">
                <a16:creationId xmlns:a16="http://schemas.microsoft.com/office/drawing/2014/main" id="{3E595CEF-9BAB-A64D-920D-FC9B8B286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2E550F-BFC8-E143-935D-55E9DA4AF85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en-US" sz="1400" dirty="0"/>
          </a:p>
        </p:txBody>
      </p:sp>
      <p:grpSp>
        <p:nvGrpSpPr>
          <p:cNvPr id="144387" name="Group 46">
            <a:extLst>
              <a:ext uri="{FF2B5EF4-FFF2-40B4-BE49-F238E27FC236}">
                <a16:creationId xmlns:a16="http://schemas.microsoft.com/office/drawing/2014/main" id="{99BA3D17-113D-C940-8E0E-9A3E41E6F17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44388" name="Rectangle 2">
              <a:extLst>
                <a:ext uri="{FF2B5EF4-FFF2-40B4-BE49-F238E27FC236}">
                  <a16:creationId xmlns:a16="http://schemas.microsoft.com/office/drawing/2014/main" id="{24D9B1D6-220E-054C-A73C-356980FA3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Menstrual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Uterus</a:t>
              </a:r>
            </a:p>
          </p:txBody>
        </p:sp>
        <p:sp>
          <p:nvSpPr>
            <p:cNvPr id="144389" name="Text Box 6">
              <a:extLst>
                <a:ext uri="{FF2B5EF4-FFF2-40B4-BE49-F238E27FC236}">
                  <a16:creationId xmlns:a16="http://schemas.microsoft.com/office/drawing/2014/main" id="{FBADA0C8-95F6-CA46-8781-6A331C5666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05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Low levels of progesterone and estrogens stimulate the release of prostaglandins cause the arterioles of the uterine wall to constrict and reduce blood flow.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cells that they supply are deprived of oxygen and die, and the stratum functionalis sloughs off and the endometrium becomes very thin.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Menstrual flow consists of 50 to 150 mL of blood, tissue fluid, mucus, and epithelial cells that were shed from the stratum functionalis.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menstrual flow passes from the uterine cavity and through the cer-vical canal and vagina.</a:t>
              </a:r>
            </a:p>
          </p:txBody>
        </p:sp>
        <p:grpSp>
          <p:nvGrpSpPr>
            <p:cNvPr id="144390" name="Group 45">
              <a:extLst>
                <a:ext uri="{FF2B5EF4-FFF2-40B4-BE49-F238E27FC236}">
                  <a16:creationId xmlns:a16="http://schemas.microsoft.com/office/drawing/2014/main" id="{0E33F55D-EBA2-404E-9938-300D8C90EC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44391" name="Group 33">
                <a:extLst>
                  <a:ext uri="{FF2B5EF4-FFF2-40B4-BE49-F238E27FC236}">
                    <a16:creationId xmlns:a16="http://schemas.microsoft.com/office/drawing/2014/main" id="{DE5F2712-0121-C846-AF74-F5E00C24D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44402" name="Rectangle 34">
                  <a:extLst>
                    <a:ext uri="{FF2B5EF4-FFF2-40B4-BE49-F238E27FC236}">
                      <a16:creationId xmlns:a16="http://schemas.microsoft.com/office/drawing/2014/main" id="{850CECED-5631-7243-A4D0-C348B80F8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44403" name="Text Box 35">
                  <a:extLst>
                    <a:ext uri="{FF2B5EF4-FFF2-40B4-BE49-F238E27FC236}">
                      <a16:creationId xmlns:a16="http://schemas.microsoft.com/office/drawing/2014/main" id="{43260AFE-9272-F541-8D65-8DBFF36BEC1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44392" name="Group 44">
                <a:extLst>
                  <a:ext uri="{FF2B5EF4-FFF2-40B4-BE49-F238E27FC236}">
                    <a16:creationId xmlns:a16="http://schemas.microsoft.com/office/drawing/2014/main" id="{594CD5DE-147E-0149-BCE7-4149EAEC2E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44393" name="Group 37">
                  <a:extLst>
                    <a:ext uri="{FF2B5EF4-FFF2-40B4-BE49-F238E27FC236}">
                      <a16:creationId xmlns:a16="http://schemas.microsoft.com/office/drawing/2014/main" id="{4490B25B-A85C-024E-9875-636E8BEBC7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44400" name="Rectangle 27">
                    <a:extLst>
                      <a:ext uri="{FF2B5EF4-FFF2-40B4-BE49-F238E27FC236}">
                        <a16:creationId xmlns:a16="http://schemas.microsoft.com/office/drawing/2014/main" id="{D5933D93-6BA0-2243-A68A-152F7A5814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4401" name="Text Box 30">
                    <a:extLst>
                      <a:ext uri="{FF2B5EF4-FFF2-40B4-BE49-F238E27FC236}">
                        <a16:creationId xmlns:a16="http://schemas.microsoft.com/office/drawing/2014/main" id="{4910024B-3D56-BB42-96BD-5C672942B5C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1071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44394" name="Group 38">
                  <a:extLst>
                    <a:ext uri="{FF2B5EF4-FFF2-40B4-BE49-F238E27FC236}">
                      <a16:creationId xmlns:a16="http://schemas.microsoft.com/office/drawing/2014/main" id="{53EB1633-F34D-8440-9D37-56BFAA1732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44398" name="Rectangle 39">
                    <a:extLst>
                      <a:ext uri="{FF2B5EF4-FFF2-40B4-BE49-F238E27FC236}">
                        <a16:creationId xmlns:a16="http://schemas.microsoft.com/office/drawing/2014/main" id="{4A8A1753-B932-2944-B8BF-EB9255CC2B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4399" name="Text Box 40">
                    <a:extLst>
                      <a:ext uri="{FF2B5EF4-FFF2-40B4-BE49-F238E27FC236}">
                        <a16:creationId xmlns:a16="http://schemas.microsoft.com/office/drawing/2014/main" id="{1834E10A-FDE4-B148-AF7A-0649CDA4AD3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44395" name="Group 41">
                  <a:extLst>
                    <a:ext uri="{FF2B5EF4-FFF2-40B4-BE49-F238E27FC236}">
                      <a16:creationId xmlns:a16="http://schemas.microsoft.com/office/drawing/2014/main" id="{2EF5A171-D6F2-7A49-969E-F854A67AE5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44396" name="Rectangle 42">
                    <a:extLst>
                      <a:ext uri="{FF2B5EF4-FFF2-40B4-BE49-F238E27FC236}">
                        <a16:creationId xmlns:a16="http://schemas.microsoft.com/office/drawing/2014/main" id="{DD01876D-9550-9B48-B705-A4A35D0E27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4397" name="Text Box 43">
                    <a:extLst>
                      <a:ext uri="{FF2B5EF4-FFF2-40B4-BE49-F238E27FC236}">
                        <a16:creationId xmlns:a16="http://schemas.microsoft.com/office/drawing/2014/main" id="{CCB8231A-0D02-AD44-8D74-06A43EE7F4F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Number Placeholder 5">
            <a:extLst>
              <a:ext uri="{FF2B5EF4-FFF2-40B4-BE49-F238E27FC236}">
                <a16:creationId xmlns:a16="http://schemas.microsoft.com/office/drawing/2014/main" id="{A62EAD5A-1D8F-324E-8F29-149EB841D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1ADD16-360E-294F-8672-B28DB17C299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 dirty="0"/>
          </a:p>
        </p:txBody>
      </p:sp>
      <p:grpSp>
        <p:nvGrpSpPr>
          <p:cNvPr id="146435" name="Group 44">
            <a:extLst>
              <a:ext uri="{FF2B5EF4-FFF2-40B4-BE49-F238E27FC236}">
                <a16:creationId xmlns:a16="http://schemas.microsoft.com/office/drawing/2014/main" id="{809B2309-8903-B34C-81F2-BDA0093E92B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46436" name="Rectangle 2">
              <a:extLst>
                <a:ext uri="{FF2B5EF4-FFF2-40B4-BE49-F238E27FC236}">
                  <a16:creationId xmlns:a16="http://schemas.microsoft.com/office/drawing/2014/main" id="{0A59D185-D269-B74F-8ED9-E6690867E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Preovulatory Phase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46437" name="Text Box 6">
              <a:extLst>
                <a:ext uri="{FF2B5EF4-FFF2-40B4-BE49-F238E27FC236}">
                  <a16:creationId xmlns:a16="http://schemas.microsoft.com/office/drawing/2014/main" id="{11AF95F4-4CAE-8040-907B-17E25097BD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07" cy="1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preovulatory phase is the time period between the end of mens-truation and the next ovulation.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Its duration is much more variable than for the other phases, which accounts for much of the differences in the length of the reproductive cycle among women.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preovulatory phases lasts from days 6 to 13 in a 28-day reproduc-tive cycle.</a:t>
              </a:r>
            </a:p>
          </p:txBody>
        </p:sp>
        <p:grpSp>
          <p:nvGrpSpPr>
            <p:cNvPr id="146438" name="Group 43">
              <a:extLst>
                <a:ext uri="{FF2B5EF4-FFF2-40B4-BE49-F238E27FC236}">
                  <a16:creationId xmlns:a16="http://schemas.microsoft.com/office/drawing/2014/main" id="{A1DA6D41-F5DE-3C43-8310-4F13D6777D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46439" name="Group 31">
                <a:extLst>
                  <a:ext uri="{FF2B5EF4-FFF2-40B4-BE49-F238E27FC236}">
                    <a16:creationId xmlns:a16="http://schemas.microsoft.com/office/drawing/2014/main" id="{0F1101B7-703C-FC41-82E7-C09CC63B6D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46450" name="Rectangle 32">
                  <a:extLst>
                    <a:ext uri="{FF2B5EF4-FFF2-40B4-BE49-F238E27FC236}">
                      <a16:creationId xmlns:a16="http://schemas.microsoft.com/office/drawing/2014/main" id="{8ADDEC45-48BB-4A4E-AE67-73B825EE24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46451" name="Text Box 33">
                  <a:extLst>
                    <a:ext uri="{FF2B5EF4-FFF2-40B4-BE49-F238E27FC236}">
                      <a16:creationId xmlns:a16="http://schemas.microsoft.com/office/drawing/2014/main" id="{50F775FF-FAFC-564E-B778-4187185CC8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46440" name="Group 42">
                <a:extLst>
                  <a:ext uri="{FF2B5EF4-FFF2-40B4-BE49-F238E27FC236}">
                    <a16:creationId xmlns:a16="http://schemas.microsoft.com/office/drawing/2014/main" id="{AF7F6ECA-521D-0144-9289-C312E50661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46441" name="Group 35">
                  <a:extLst>
                    <a:ext uri="{FF2B5EF4-FFF2-40B4-BE49-F238E27FC236}">
                      <a16:creationId xmlns:a16="http://schemas.microsoft.com/office/drawing/2014/main" id="{A5229ABD-B7E0-B64B-BDF0-CAE340FDEF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46448" name="Rectangle 25">
                    <a:extLst>
                      <a:ext uri="{FF2B5EF4-FFF2-40B4-BE49-F238E27FC236}">
                        <a16:creationId xmlns:a16="http://schemas.microsoft.com/office/drawing/2014/main" id="{280E795D-AAF3-2B4D-9B2C-5EC4A8FB4C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6449" name="Text Box 28">
                    <a:extLst>
                      <a:ext uri="{FF2B5EF4-FFF2-40B4-BE49-F238E27FC236}">
                        <a16:creationId xmlns:a16="http://schemas.microsoft.com/office/drawing/2014/main" id="{846A25BC-3A85-5146-94DA-90827C678EC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1071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46442" name="Group 36">
                  <a:extLst>
                    <a:ext uri="{FF2B5EF4-FFF2-40B4-BE49-F238E27FC236}">
                      <a16:creationId xmlns:a16="http://schemas.microsoft.com/office/drawing/2014/main" id="{76F859F9-C730-DF46-ABF8-83832A29B2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46446" name="Rectangle 37">
                    <a:extLst>
                      <a:ext uri="{FF2B5EF4-FFF2-40B4-BE49-F238E27FC236}">
                        <a16:creationId xmlns:a16="http://schemas.microsoft.com/office/drawing/2014/main" id="{90E2FE7C-DCFD-7542-A965-D646112A72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6447" name="Text Box 38">
                    <a:extLst>
                      <a:ext uri="{FF2B5EF4-FFF2-40B4-BE49-F238E27FC236}">
                        <a16:creationId xmlns:a16="http://schemas.microsoft.com/office/drawing/2014/main" id="{AFD58D4B-48AF-1143-9900-BF86CC7E011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46443" name="Group 39">
                  <a:extLst>
                    <a:ext uri="{FF2B5EF4-FFF2-40B4-BE49-F238E27FC236}">
                      <a16:creationId xmlns:a16="http://schemas.microsoft.com/office/drawing/2014/main" id="{66E03AB2-7AEE-884F-893F-D92D24EACD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46444" name="Rectangle 40">
                    <a:extLst>
                      <a:ext uri="{FF2B5EF4-FFF2-40B4-BE49-F238E27FC236}">
                        <a16:creationId xmlns:a16="http://schemas.microsoft.com/office/drawing/2014/main" id="{645F348F-8C31-2A4C-AE26-A272F8D4ED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6445" name="Text Box 41">
                    <a:extLst>
                      <a:ext uri="{FF2B5EF4-FFF2-40B4-BE49-F238E27FC236}">
                        <a16:creationId xmlns:a16="http://schemas.microsoft.com/office/drawing/2014/main" id="{82A8ED01-17E9-294E-84E6-5DE031928B3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Number Placeholder 5">
            <a:extLst>
              <a:ext uri="{FF2B5EF4-FFF2-40B4-BE49-F238E27FC236}">
                <a16:creationId xmlns:a16="http://schemas.microsoft.com/office/drawing/2014/main" id="{D52D7B57-68F7-C042-A458-5C30D6A53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E2BB5F-D105-E24B-B257-1FA9184F47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 dirty="0"/>
          </a:p>
        </p:txBody>
      </p:sp>
      <p:grpSp>
        <p:nvGrpSpPr>
          <p:cNvPr id="148483" name="Group 46">
            <a:extLst>
              <a:ext uri="{FF2B5EF4-FFF2-40B4-BE49-F238E27FC236}">
                <a16:creationId xmlns:a16="http://schemas.microsoft.com/office/drawing/2014/main" id="{2505CC87-7226-9241-99DC-92685A40B9E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48484" name="Rectangle 2">
              <a:extLst>
                <a:ext uri="{FF2B5EF4-FFF2-40B4-BE49-F238E27FC236}">
                  <a16:creationId xmlns:a16="http://schemas.microsoft.com/office/drawing/2014/main" id="{716E8AED-8CEE-084B-AB01-2B89193B3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Preovulatory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Ovaries</a:t>
              </a:r>
            </a:p>
          </p:txBody>
        </p:sp>
        <p:sp>
          <p:nvSpPr>
            <p:cNvPr id="148485" name="Text Box 6">
              <a:extLst>
                <a:ext uri="{FF2B5EF4-FFF2-40B4-BE49-F238E27FC236}">
                  <a16:creationId xmlns:a16="http://schemas.microsoft.com/office/drawing/2014/main" id="{7C21E7CC-A3B0-014C-BA62-8AA6E2084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50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Some of the secondary follicles begin to secrete estrogens and inhibin during the preovulatory phase.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By about day 6, a single secondary follicle in one of the two ovaries has typically outgrown the others and becomes the dominant follicle.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Estrogens and inhibin secreted by the dominant follicle cause the other less-developed follicles to undergo atresia.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Dizygotic (fraternal or non-identical) twins can result when two or more secondary follicles become co-dominant and each is fertilized by sperm. </a:t>
              </a:r>
            </a:p>
          </p:txBody>
        </p:sp>
        <p:grpSp>
          <p:nvGrpSpPr>
            <p:cNvPr id="148486" name="Group 45">
              <a:extLst>
                <a:ext uri="{FF2B5EF4-FFF2-40B4-BE49-F238E27FC236}">
                  <a16:creationId xmlns:a16="http://schemas.microsoft.com/office/drawing/2014/main" id="{90BD2C4B-0D9E-624A-8431-772DF7A83C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48487" name="Group 33">
                <a:extLst>
                  <a:ext uri="{FF2B5EF4-FFF2-40B4-BE49-F238E27FC236}">
                    <a16:creationId xmlns:a16="http://schemas.microsoft.com/office/drawing/2014/main" id="{3A5D4BD3-A8F1-9F48-AFC4-9913110499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48498" name="Rectangle 34">
                  <a:extLst>
                    <a:ext uri="{FF2B5EF4-FFF2-40B4-BE49-F238E27FC236}">
                      <a16:creationId xmlns:a16="http://schemas.microsoft.com/office/drawing/2014/main" id="{F8FE9CA0-A190-7247-83B3-38E3B29469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48499" name="Text Box 35">
                  <a:extLst>
                    <a:ext uri="{FF2B5EF4-FFF2-40B4-BE49-F238E27FC236}">
                      <a16:creationId xmlns:a16="http://schemas.microsoft.com/office/drawing/2014/main" id="{7C3B677A-F30A-2B42-8E67-5C8B1B81680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48488" name="Group 44">
                <a:extLst>
                  <a:ext uri="{FF2B5EF4-FFF2-40B4-BE49-F238E27FC236}">
                    <a16:creationId xmlns:a16="http://schemas.microsoft.com/office/drawing/2014/main" id="{F3D7A66A-C7B4-0D4A-8837-2B52050EC9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48489" name="Group 37">
                  <a:extLst>
                    <a:ext uri="{FF2B5EF4-FFF2-40B4-BE49-F238E27FC236}">
                      <a16:creationId xmlns:a16="http://schemas.microsoft.com/office/drawing/2014/main" id="{5AA7521A-874E-DB41-A75E-7C652B28F8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48496" name="Rectangle 27">
                    <a:extLst>
                      <a:ext uri="{FF2B5EF4-FFF2-40B4-BE49-F238E27FC236}">
                        <a16:creationId xmlns:a16="http://schemas.microsoft.com/office/drawing/2014/main" id="{4B108AC3-8F99-8541-A5FE-D0C443F9BF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8497" name="Text Box 30">
                    <a:extLst>
                      <a:ext uri="{FF2B5EF4-FFF2-40B4-BE49-F238E27FC236}">
                        <a16:creationId xmlns:a16="http://schemas.microsoft.com/office/drawing/2014/main" id="{632B47D6-7863-1944-BD58-CD6FD2F4E9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1071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48490" name="Group 38">
                  <a:extLst>
                    <a:ext uri="{FF2B5EF4-FFF2-40B4-BE49-F238E27FC236}">
                      <a16:creationId xmlns:a16="http://schemas.microsoft.com/office/drawing/2014/main" id="{D14B27CC-C6A0-1241-A025-3C20E21737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48494" name="Rectangle 39">
                    <a:extLst>
                      <a:ext uri="{FF2B5EF4-FFF2-40B4-BE49-F238E27FC236}">
                        <a16:creationId xmlns:a16="http://schemas.microsoft.com/office/drawing/2014/main" id="{E3266A3B-96D3-9746-B844-E700E00A38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8495" name="Text Box 40">
                    <a:extLst>
                      <a:ext uri="{FF2B5EF4-FFF2-40B4-BE49-F238E27FC236}">
                        <a16:creationId xmlns:a16="http://schemas.microsoft.com/office/drawing/2014/main" id="{FB87812D-FDA7-3E41-BC4B-9ED35C0160E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48491" name="Group 41">
                  <a:extLst>
                    <a:ext uri="{FF2B5EF4-FFF2-40B4-BE49-F238E27FC236}">
                      <a16:creationId xmlns:a16="http://schemas.microsoft.com/office/drawing/2014/main" id="{F959E618-A518-A445-9BE7-AB635333FA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48492" name="Rectangle 42">
                    <a:extLst>
                      <a:ext uri="{FF2B5EF4-FFF2-40B4-BE49-F238E27FC236}">
                        <a16:creationId xmlns:a16="http://schemas.microsoft.com/office/drawing/2014/main" id="{42382108-DA6E-CA4F-A165-316066CC8E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48493" name="Text Box 43">
                    <a:extLst>
                      <a:ext uri="{FF2B5EF4-FFF2-40B4-BE49-F238E27FC236}">
                        <a16:creationId xmlns:a16="http://schemas.microsoft.com/office/drawing/2014/main" id="{0F7C26B0-6AD0-C949-8CD8-6B970302C91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5">
            <a:extLst>
              <a:ext uri="{FF2B5EF4-FFF2-40B4-BE49-F238E27FC236}">
                <a16:creationId xmlns:a16="http://schemas.microsoft.com/office/drawing/2014/main" id="{807D0264-767F-8F4E-90AC-688E47FEE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BBBE04-F421-7447-BAB8-FF40940045A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72</a:t>
            </a:fld>
            <a:endParaRPr lang="en-US" altLang="en-US" sz="1400" dirty="0"/>
          </a:p>
        </p:txBody>
      </p:sp>
      <p:grpSp>
        <p:nvGrpSpPr>
          <p:cNvPr id="150531" name="Group 50">
            <a:extLst>
              <a:ext uri="{FF2B5EF4-FFF2-40B4-BE49-F238E27FC236}">
                <a16:creationId xmlns:a16="http://schemas.microsoft.com/office/drawing/2014/main" id="{976B6C0A-D110-9E40-A2E1-D3B35879C7F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50532" name="Rectangle 2">
              <a:extLst>
                <a:ext uri="{FF2B5EF4-FFF2-40B4-BE49-F238E27FC236}">
                  <a16:creationId xmlns:a16="http://schemas.microsoft.com/office/drawing/2014/main" id="{69BB16DF-5853-1C40-BBD9-FFA59C62A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Preovulatory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Ovaries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150533" name="Text Box 6">
              <a:extLst>
                <a:ext uri="{FF2B5EF4-FFF2-40B4-BE49-F238E27FC236}">
                  <a16:creationId xmlns:a16="http://schemas.microsoft.com/office/drawing/2014/main" id="{224D0368-481A-974B-93EB-94FC0CE1E4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22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Within a few days, the dominant secondary follicle develops into a mature (Graafian) follicle.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mature follicle continues to enlarge in an ovary until it is about 20 mm in diameter and ready for ovulation (expulsion).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 mature follicle forms a blister-like bulge on the surface of the ov-ary as it enlarges.</a:t>
              </a:r>
            </a:p>
          </p:txBody>
        </p:sp>
        <p:grpSp>
          <p:nvGrpSpPr>
            <p:cNvPr id="150534" name="Group 49">
              <a:extLst>
                <a:ext uri="{FF2B5EF4-FFF2-40B4-BE49-F238E27FC236}">
                  <a16:creationId xmlns:a16="http://schemas.microsoft.com/office/drawing/2014/main" id="{4AA338A6-8495-3E46-B62B-8BAD2C9F5D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50535" name="Group 37">
                <a:extLst>
                  <a:ext uri="{FF2B5EF4-FFF2-40B4-BE49-F238E27FC236}">
                    <a16:creationId xmlns:a16="http://schemas.microsoft.com/office/drawing/2014/main" id="{43858E1F-2BE9-574A-94DF-B88BC7B12B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50546" name="Rectangle 38">
                  <a:extLst>
                    <a:ext uri="{FF2B5EF4-FFF2-40B4-BE49-F238E27FC236}">
                      <a16:creationId xmlns:a16="http://schemas.microsoft.com/office/drawing/2014/main" id="{371681F8-1751-2A48-8C06-B4BF20F758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0547" name="Text Box 39">
                  <a:extLst>
                    <a:ext uri="{FF2B5EF4-FFF2-40B4-BE49-F238E27FC236}">
                      <a16:creationId xmlns:a16="http://schemas.microsoft.com/office/drawing/2014/main" id="{77C30E41-8BDF-1440-900F-7C2644FF9E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28.13</a:t>
                  </a:r>
                </a:p>
              </p:txBody>
            </p:sp>
          </p:grpSp>
          <p:grpSp>
            <p:nvGrpSpPr>
              <p:cNvPr id="150536" name="Group 48">
                <a:extLst>
                  <a:ext uri="{FF2B5EF4-FFF2-40B4-BE49-F238E27FC236}">
                    <a16:creationId xmlns:a16="http://schemas.microsoft.com/office/drawing/2014/main" id="{CD43AF64-9484-8842-A3EE-9F58361662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50537" name="Group 41">
                  <a:extLst>
                    <a:ext uri="{FF2B5EF4-FFF2-40B4-BE49-F238E27FC236}">
                      <a16:creationId xmlns:a16="http://schemas.microsoft.com/office/drawing/2014/main" id="{59C0CB9E-47D2-2749-9ADB-42065F7E7C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50544" name="Rectangle 31">
                    <a:extLst>
                      <a:ext uri="{FF2B5EF4-FFF2-40B4-BE49-F238E27FC236}">
                        <a16:creationId xmlns:a16="http://schemas.microsoft.com/office/drawing/2014/main" id="{F44903B8-E5A9-D54A-AD0F-334C55C74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0545" name="Text Box 34">
                    <a:extLst>
                      <a:ext uri="{FF2B5EF4-FFF2-40B4-BE49-F238E27FC236}">
                        <a16:creationId xmlns:a16="http://schemas.microsoft.com/office/drawing/2014/main" id="{7383F599-0A5C-B04F-BC38-B7D756AAD8B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1072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50538" name="Group 42">
                  <a:extLst>
                    <a:ext uri="{FF2B5EF4-FFF2-40B4-BE49-F238E27FC236}">
                      <a16:creationId xmlns:a16="http://schemas.microsoft.com/office/drawing/2014/main" id="{0CD7E41E-008F-E641-9CE7-A552DE6CC9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50542" name="Rectangle 43">
                    <a:extLst>
                      <a:ext uri="{FF2B5EF4-FFF2-40B4-BE49-F238E27FC236}">
                        <a16:creationId xmlns:a16="http://schemas.microsoft.com/office/drawing/2014/main" id="{E3B0F5D6-A2DA-E647-A2D6-F83F501FFD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0543" name="Text Box 44">
                    <a:extLst>
                      <a:ext uri="{FF2B5EF4-FFF2-40B4-BE49-F238E27FC236}">
                        <a16:creationId xmlns:a16="http://schemas.microsoft.com/office/drawing/2014/main" id="{837BE30C-3518-9545-83A3-B9E54BD2308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50539" name="Group 45">
                  <a:extLst>
                    <a:ext uri="{FF2B5EF4-FFF2-40B4-BE49-F238E27FC236}">
                      <a16:creationId xmlns:a16="http://schemas.microsoft.com/office/drawing/2014/main" id="{60161341-C281-7F43-88E1-6D9667DE9C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50540" name="Rectangle 46">
                    <a:extLst>
                      <a:ext uri="{FF2B5EF4-FFF2-40B4-BE49-F238E27FC236}">
                        <a16:creationId xmlns:a16="http://schemas.microsoft.com/office/drawing/2014/main" id="{8C9FCC57-4FAB-BA48-820D-AEE1F8E52E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0541" name="Text Box 47">
                    <a:extLst>
                      <a:ext uri="{FF2B5EF4-FFF2-40B4-BE49-F238E27FC236}">
                        <a16:creationId xmlns:a16="http://schemas.microsoft.com/office/drawing/2014/main" id="{BC3A1170-BA2E-4A4C-B691-E309746DB69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5">
            <a:extLst>
              <a:ext uri="{FF2B5EF4-FFF2-40B4-BE49-F238E27FC236}">
                <a16:creationId xmlns:a16="http://schemas.microsoft.com/office/drawing/2014/main" id="{204B2176-AA0E-B34D-9E43-4B871B86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C36D19-DED3-C343-912F-053626297CF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73</a:t>
            </a:fld>
            <a:endParaRPr lang="en-US" altLang="en-US" sz="1400" dirty="0"/>
          </a:p>
        </p:txBody>
      </p:sp>
      <p:grpSp>
        <p:nvGrpSpPr>
          <p:cNvPr id="152579" name="Group 55">
            <a:extLst>
              <a:ext uri="{FF2B5EF4-FFF2-40B4-BE49-F238E27FC236}">
                <a16:creationId xmlns:a16="http://schemas.microsoft.com/office/drawing/2014/main" id="{66D78AB9-8420-DE4A-8C26-9DD3BBD5CDA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52580" name="Rectangle 2">
              <a:extLst>
                <a:ext uri="{FF2B5EF4-FFF2-40B4-BE49-F238E27FC236}">
                  <a16:creationId xmlns:a16="http://schemas.microsoft.com/office/drawing/2014/main" id="{83B79B1A-65A6-8A4A-86B5-78E37A46C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Preovulatory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Ovaries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152581" name="Text Box 3">
              <a:extLst>
                <a:ext uri="{FF2B5EF4-FFF2-40B4-BE49-F238E27FC236}">
                  <a16:creationId xmlns:a16="http://schemas.microsoft.com/office/drawing/2014/main" id="{C144896A-C6AD-B34B-B65B-2450819C52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02" cy="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During the final stage of its maturation, the mature follicle increases its synthesis of estrogens.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menstrual and preovulatory phases together are known as the follicular phase since some ovarian follicles are growing and matur-ing during this time period. </a:t>
              </a:r>
            </a:p>
          </p:txBody>
        </p:sp>
        <p:grpSp>
          <p:nvGrpSpPr>
            <p:cNvPr id="152582" name="Group 54">
              <a:extLst>
                <a:ext uri="{FF2B5EF4-FFF2-40B4-BE49-F238E27FC236}">
                  <a16:creationId xmlns:a16="http://schemas.microsoft.com/office/drawing/2014/main" id="{A5AC702C-04EC-9C4B-B76F-F7E2FF177F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52583" name="Group 42">
                <a:extLst>
                  <a:ext uri="{FF2B5EF4-FFF2-40B4-BE49-F238E27FC236}">
                    <a16:creationId xmlns:a16="http://schemas.microsoft.com/office/drawing/2014/main" id="{95D9E3D8-93F7-9248-9AC4-72CC75B4C4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52594" name="Rectangle 43">
                  <a:extLst>
                    <a:ext uri="{FF2B5EF4-FFF2-40B4-BE49-F238E27FC236}">
                      <a16:creationId xmlns:a16="http://schemas.microsoft.com/office/drawing/2014/main" id="{5A42ECFF-2630-6948-8733-A3BD404A24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2595" name="Text Box 44">
                  <a:extLst>
                    <a:ext uri="{FF2B5EF4-FFF2-40B4-BE49-F238E27FC236}">
                      <a16:creationId xmlns:a16="http://schemas.microsoft.com/office/drawing/2014/main" id="{4A726BEC-F37E-2D4E-A6E0-0993AF2C7A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52584" name="Group 53">
                <a:extLst>
                  <a:ext uri="{FF2B5EF4-FFF2-40B4-BE49-F238E27FC236}">
                    <a16:creationId xmlns:a16="http://schemas.microsoft.com/office/drawing/2014/main" id="{163E94D4-6F91-F744-BCF0-F73AD42C68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52585" name="Group 46">
                  <a:extLst>
                    <a:ext uri="{FF2B5EF4-FFF2-40B4-BE49-F238E27FC236}">
                      <a16:creationId xmlns:a16="http://schemas.microsoft.com/office/drawing/2014/main" id="{81940C50-1033-F848-97BE-52AC41B2F0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52592" name="Rectangle 36">
                    <a:extLst>
                      <a:ext uri="{FF2B5EF4-FFF2-40B4-BE49-F238E27FC236}">
                        <a16:creationId xmlns:a16="http://schemas.microsoft.com/office/drawing/2014/main" id="{1613C0F7-C009-8241-B87F-A8B4130E1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2593" name="Text Box 39">
                    <a:extLst>
                      <a:ext uri="{FF2B5EF4-FFF2-40B4-BE49-F238E27FC236}">
                        <a16:creationId xmlns:a16="http://schemas.microsoft.com/office/drawing/2014/main" id="{E354D1DB-103A-C444-B587-D0EA718BCD0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1072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52586" name="Group 47">
                  <a:extLst>
                    <a:ext uri="{FF2B5EF4-FFF2-40B4-BE49-F238E27FC236}">
                      <a16:creationId xmlns:a16="http://schemas.microsoft.com/office/drawing/2014/main" id="{31F8BB8D-DDE0-6C40-84F7-4C2357A05E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52590" name="Rectangle 48">
                    <a:extLst>
                      <a:ext uri="{FF2B5EF4-FFF2-40B4-BE49-F238E27FC236}">
                        <a16:creationId xmlns:a16="http://schemas.microsoft.com/office/drawing/2014/main" id="{02E460A5-EA62-5541-9744-C319C1D75D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2591" name="Text Box 49">
                    <a:extLst>
                      <a:ext uri="{FF2B5EF4-FFF2-40B4-BE49-F238E27FC236}">
                        <a16:creationId xmlns:a16="http://schemas.microsoft.com/office/drawing/2014/main" id="{EBD1D11E-A12D-604C-926B-7BB68CBA24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52587" name="Group 50">
                  <a:extLst>
                    <a:ext uri="{FF2B5EF4-FFF2-40B4-BE49-F238E27FC236}">
                      <a16:creationId xmlns:a16="http://schemas.microsoft.com/office/drawing/2014/main" id="{9A9A63B6-3AF4-5C45-AD19-68D5B2ADAD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52588" name="Rectangle 51">
                    <a:extLst>
                      <a:ext uri="{FF2B5EF4-FFF2-40B4-BE49-F238E27FC236}">
                        <a16:creationId xmlns:a16="http://schemas.microsoft.com/office/drawing/2014/main" id="{A6B6FF64-05D9-6344-96A4-69908F7C0F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2589" name="Text Box 52">
                    <a:extLst>
                      <a:ext uri="{FF2B5EF4-FFF2-40B4-BE49-F238E27FC236}">
                        <a16:creationId xmlns:a16="http://schemas.microsoft.com/office/drawing/2014/main" id="{91CEF86E-922F-0045-B32D-48891C0A9F8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Number Placeholder 5">
            <a:extLst>
              <a:ext uri="{FF2B5EF4-FFF2-40B4-BE49-F238E27FC236}">
                <a16:creationId xmlns:a16="http://schemas.microsoft.com/office/drawing/2014/main" id="{19266BA7-79EF-BC44-8CF1-F8FC5D01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0682FC-1BCC-484E-A83E-15770A93141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74</a:t>
            </a:fld>
            <a:endParaRPr lang="en-US" altLang="en-US" sz="1400" dirty="0"/>
          </a:p>
        </p:txBody>
      </p:sp>
      <p:grpSp>
        <p:nvGrpSpPr>
          <p:cNvPr id="154627" name="Group 44">
            <a:extLst>
              <a:ext uri="{FF2B5EF4-FFF2-40B4-BE49-F238E27FC236}">
                <a16:creationId xmlns:a16="http://schemas.microsoft.com/office/drawing/2014/main" id="{CBCA1C29-2C1C-A84B-B7C9-DE0CEC8C3EB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54628" name="Rectangle 2">
              <a:extLst>
                <a:ext uri="{FF2B5EF4-FFF2-40B4-BE49-F238E27FC236}">
                  <a16:creationId xmlns:a16="http://schemas.microsoft.com/office/drawing/2014/main" id="{D2073A80-ACC1-4C41-AB7F-B626CC1ED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Preovulatory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Uterus</a:t>
              </a:r>
            </a:p>
          </p:txBody>
        </p:sp>
        <p:sp>
          <p:nvSpPr>
            <p:cNvPr id="154629" name="Text Box 6">
              <a:extLst>
                <a:ext uri="{FF2B5EF4-FFF2-40B4-BE49-F238E27FC236}">
                  <a16:creationId xmlns:a16="http://schemas.microsoft.com/office/drawing/2014/main" id="{7DCAE87E-576A-584F-9122-5C9CBE3A32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2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estrogens secreted into the blood by the growing ovarian follicles stimulate the repair and regrowth of the endometrium.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Cells of the stratum basalis (base layer) of the endometrium undergo mitosis and produce a new stratum functionalis.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As the endometrium thickens, endometrial glands develop and arteri-oles coil and lengthen.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thickness of the endometrium increases to about 4 mm to 10 mm.</a:t>
              </a:r>
            </a:p>
          </p:txBody>
        </p:sp>
        <p:grpSp>
          <p:nvGrpSpPr>
            <p:cNvPr id="154630" name="Group 43">
              <a:extLst>
                <a:ext uri="{FF2B5EF4-FFF2-40B4-BE49-F238E27FC236}">
                  <a16:creationId xmlns:a16="http://schemas.microsoft.com/office/drawing/2014/main" id="{FF6BB862-D9C9-FA4B-91B2-9D3F8EC7E0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54631" name="Group 31">
                <a:extLst>
                  <a:ext uri="{FF2B5EF4-FFF2-40B4-BE49-F238E27FC236}">
                    <a16:creationId xmlns:a16="http://schemas.microsoft.com/office/drawing/2014/main" id="{7684E777-2165-8A45-BF1D-25CD5EEF12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54642" name="Rectangle 32">
                  <a:extLst>
                    <a:ext uri="{FF2B5EF4-FFF2-40B4-BE49-F238E27FC236}">
                      <a16:creationId xmlns:a16="http://schemas.microsoft.com/office/drawing/2014/main" id="{46FF1DAF-C0E3-D945-8E56-2B08E73488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54643" name="Text Box 33">
                  <a:extLst>
                    <a:ext uri="{FF2B5EF4-FFF2-40B4-BE49-F238E27FC236}">
                      <a16:creationId xmlns:a16="http://schemas.microsoft.com/office/drawing/2014/main" id="{E44A7085-5C4E-B54C-9D1A-814FE25341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28.24</a:t>
                  </a:r>
                </a:p>
              </p:txBody>
            </p:sp>
          </p:grpSp>
          <p:grpSp>
            <p:nvGrpSpPr>
              <p:cNvPr id="154632" name="Group 42">
                <a:extLst>
                  <a:ext uri="{FF2B5EF4-FFF2-40B4-BE49-F238E27FC236}">
                    <a16:creationId xmlns:a16="http://schemas.microsoft.com/office/drawing/2014/main" id="{5E27D1B2-7FD3-0C4B-9569-4446F4255B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54633" name="Group 35">
                  <a:extLst>
                    <a:ext uri="{FF2B5EF4-FFF2-40B4-BE49-F238E27FC236}">
                      <a16:creationId xmlns:a16="http://schemas.microsoft.com/office/drawing/2014/main" id="{28468712-14D9-6743-8299-B7083026D4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54640" name="Rectangle 25">
                    <a:extLst>
                      <a:ext uri="{FF2B5EF4-FFF2-40B4-BE49-F238E27FC236}">
                        <a16:creationId xmlns:a16="http://schemas.microsoft.com/office/drawing/2014/main" id="{64CBC874-177F-0049-BB14-3702B17B3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4641" name="Text Box 28">
                    <a:extLst>
                      <a:ext uri="{FF2B5EF4-FFF2-40B4-BE49-F238E27FC236}">
                        <a16:creationId xmlns:a16="http://schemas.microsoft.com/office/drawing/2014/main" id="{4B25D597-7641-A24C-B0F1-87CD6F233EC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1072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154634" name="Group 36">
                  <a:extLst>
                    <a:ext uri="{FF2B5EF4-FFF2-40B4-BE49-F238E27FC236}">
                      <a16:creationId xmlns:a16="http://schemas.microsoft.com/office/drawing/2014/main" id="{35310063-9600-EF40-800A-911E20DE42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54638" name="Rectangle 37">
                    <a:extLst>
                      <a:ext uri="{FF2B5EF4-FFF2-40B4-BE49-F238E27FC236}">
                        <a16:creationId xmlns:a16="http://schemas.microsoft.com/office/drawing/2014/main" id="{20B13539-0B72-234C-A474-4DBF750C03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4639" name="Text Box 38">
                    <a:extLst>
                      <a:ext uri="{FF2B5EF4-FFF2-40B4-BE49-F238E27FC236}">
                        <a16:creationId xmlns:a16="http://schemas.microsoft.com/office/drawing/2014/main" id="{D6FB1C6D-F441-7141-8206-E2BA16E84DF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1161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54635" name="Group 39">
                  <a:extLst>
                    <a:ext uri="{FF2B5EF4-FFF2-40B4-BE49-F238E27FC236}">
                      <a16:creationId xmlns:a16="http://schemas.microsoft.com/office/drawing/2014/main" id="{8083DDA5-EA64-514C-9900-C5AAE59386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54636" name="Rectangle 40">
                    <a:extLst>
                      <a:ext uri="{FF2B5EF4-FFF2-40B4-BE49-F238E27FC236}">
                        <a16:creationId xmlns:a16="http://schemas.microsoft.com/office/drawing/2014/main" id="{812AA0FD-264E-D147-AC26-262334AD40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4637" name="Text Box 41">
                    <a:extLst>
                      <a:ext uri="{FF2B5EF4-FFF2-40B4-BE49-F238E27FC236}">
                        <a16:creationId xmlns:a16="http://schemas.microsoft.com/office/drawing/2014/main" id="{DFA0F850-1E9E-BA47-AF53-F7DACFC1EB4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Number Placeholder 5">
            <a:extLst>
              <a:ext uri="{FF2B5EF4-FFF2-40B4-BE49-F238E27FC236}">
                <a16:creationId xmlns:a16="http://schemas.microsoft.com/office/drawing/2014/main" id="{87B462D2-36EB-B648-9924-F265517E0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404BBE-5006-944C-ADCA-1C230E85020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75</a:t>
            </a:fld>
            <a:endParaRPr lang="en-US" altLang="en-US" sz="1400" dirty="0"/>
          </a:p>
        </p:txBody>
      </p:sp>
      <p:grpSp>
        <p:nvGrpSpPr>
          <p:cNvPr id="156675" name="Group 67">
            <a:extLst>
              <a:ext uri="{FF2B5EF4-FFF2-40B4-BE49-F238E27FC236}">
                <a16:creationId xmlns:a16="http://schemas.microsoft.com/office/drawing/2014/main" id="{185F1EF9-71F3-0342-A53E-5E543DB9B138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718175"/>
            <a:chOff x="289" y="282"/>
            <a:chExt cx="5184" cy="3602"/>
          </a:xfrm>
        </p:grpSpPr>
        <p:sp>
          <p:nvSpPr>
            <p:cNvPr id="156676" name="Rectangle 2">
              <a:extLst>
                <a:ext uri="{FF2B5EF4-FFF2-40B4-BE49-F238E27FC236}">
                  <a16:creationId xmlns:a16="http://schemas.microsoft.com/office/drawing/2014/main" id="{1A3472A4-334D-9443-BD2B-C027B38EC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Ovulation</a:t>
              </a:r>
            </a:p>
          </p:txBody>
        </p:sp>
        <p:sp>
          <p:nvSpPr>
            <p:cNvPr id="156677" name="Text Box 6">
              <a:extLst>
                <a:ext uri="{FF2B5EF4-FFF2-40B4-BE49-F238E27FC236}">
                  <a16:creationId xmlns:a16="http://schemas.microsoft.com/office/drawing/2014/main" id="{4823BF98-6B49-9E41-ADF2-994B957C0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53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High estrogen levels during the final days of the preovulatory phase exert a positive feedback effect on the secretion of more GnRH and LH.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This instance is one of the few positive feedback pathways in human physiology.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surge in LH secreted by the anterior pituitary causes the rupture of the mature follicle.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rupture of the mature follicle and the release of its secondary oocyte into the pelvic cavity often occurs on day 14 in a 28-day cycle.</a:t>
              </a:r>
            </a:p>
          </p:txBody>
        </p:sp>
        <p:grpSp>
          <p:nvGrpSpPr>
            <p:cNvPr id="156678" name="Group 66">
              <a:extLst>
                <a:ext uri="{FF2B5EF4-FFF2-40B4-BE49-F238E27FC236}">
                  <a16:creationId xmlns:a16="http://schemas.microsoft.com/office/drawing/2014/main" id="{D89C0A4D-D550-4A45-AC97-37D87112A9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3799" cy="213"/>
              <a:chOff x="581" y="3671"/>
              <a:chExt cx="3799" cy="213"/>
            </a:xfrm>
          </p:grpSpPr>
          <p:grpSp>
            <p:nvGrpSpPr>
              <p:cNvPr id="156679" name="Group 49">
                <a:extLst>
                  <a:ext uri="{FF2B5EF4-FFF2-40B4-BE49-F238E27FC236}">
                    <a16:creationId xmlns:a16="http://schemas.microsoft.com/office/drawing/2014/main" id="{2EF79B13-6A90-0444-9022-9F0F4EAC57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156690" name="Group 50">
                  <a:extLst>
                    <a:ext uri="{FF2B5EF4-FFF2-40B4-BE49-F238E27FC236}">
                      <a16:creationId xmlns:a16="http://schemas.microsoft.com/office/drawing/2014/main" id="{C0071439-3A1B-6F41-B91A-98AE9CEAE6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56694" name="Rectangle 51">
                    <a:extLst>
                      <a:ext uri="{FF2B5EF4-FFF2-40B4-BE49-F238E27FC236}">
                        <a16:creationId xmlns:a16="http://schemas.microsoft.com/office/drawing/2014/main" id="{CC59D73D-1715-AF4A-AE17-2F13A116D6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6695" name="Text Box 52">
                    <a:extLst>
                      <a:ext uri="{FF2B5EF4-FFF2-40B4-BE49-F238E27FC236}">
                        <a16:creationId xmlns:a16="http://schemas.microsoft.com/office/drawing/2014/main" id="{DFC144D3-0DF1-C946-AE14-F377A3B24E6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28.24</a:t>
                    </a:r>
                  </a:p>
                </p:txBody>
              </p:sp>
            </p:grpSp>
            <p:grpSp>
              <p:nvGrpSpPr>
                <p:cNvPr id="156691" name="Group 53">
                  <a:extLst>
                    <a:ext uri="{FF2B5EF4-FFF2-40B4-BE49-F238E27FC236}">
                      <a16:creationId xmlns:a16="http://schemas.microsoft.com/office/drawing/2014/main" id="{7793E28C-A263-9E43-96FC-95CC03FA1B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56692" name="Rectangle 54">
                    <a:extLst>
                      <a:ext uri="{FF2B5EF4-FFF2-40B4-BE49-F238E27FC236}">
                        <a16:creationId xmlns:a16="http://schemas.microsoft.com/office/drawing/2014/main" id="{269D24B7-2D02-FE45-B772-CCEBB417D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6693" name="Text Box 55">
                    <a:extLst>
                      <a:ext uri="{FF2B5EF4-FFF2-40B4-BE49-F238E27FC236}">
                        <a16:creationId xmlns:a16="http://schemas.microsoft.com/office/drawing/2014/main" id="{EB22E550-5942-1A4B-8605-B1D4E2A6A34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5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28.25</a:t>
                    </a:r>
                  </a:p>
                </p:txBody>
              </p:sp>
            </p:grpSp>
          </p:grpSp>
          <p:grpSp>
            <p:nvGrpSpPr>
              <p:cNvPr id="156680" name="Group 65">
                <a:extLst>
                  <a:ext uri="{FF2B5EF4-FFF2-40B4-BE49-F238E27FC236}">
                    <a16:creationId xmlns:a16="http://schemas.microsoft.com/office/drawing/2014/main" id="{AC9F5A17-8D1B-4049-A09A-0EA20639B8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56681" name="Group 58">
                  <a:extLst>
                    <a:ext uri="{FF2B5EF4-FFF2-40B4-BE49-F238E27FC236}">
                      <a16:creationId xmlns:a16="http://schemas.microsoft.com/office/drawing/2014/main" id="{7D9F26B4-F4CF-964F-A110-645A81C31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56688" name="Rectangle 43">
                    <a:extLst>
                      <a:ext uri="{FF2B5EF4-FFF2-40B4-BE49-F238E27FC236}">
                        <a16:creationId xmlns:a16="http://schemas.microsoft.com/office/drawing/2014/main" id="{0E4B3FAC-494D-EF40-A96A-4D73F44014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6689" name="Text Box 46">
                    <a:extLst>
                      <a:ext uri="{FF2B5EF4-FFF2-40B4-BE49-F238E27FC236}">
                        <a16:creationId xmlns:a16="http://schemas.microsoft.com/office/drawing/2014/main" id="{17997CAB-63F8-D642-A240-A54A488E481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1072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56682" name="Group 59">
                  <a:extLst>
                    <a:ext uri="{FF2B5EF4-FFF2-40B4-BE49-F238E27FC236}">
                      <a16:creationId xmlns:a16="http://schemas.microsoft.com/office/drawing/2014/main" id="{BF5E84FE-D70F-AF40-9856-ACF013A8C7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56686" name="Rectangle 60">
                    <a:extLst>
                      <a:ext uri="{FF2B5EF4-FFF2-40B4-BE49-F238E27FC236}">
                        <a16:creationId xmlns:a16="http://schemas.microsoft.com/office/drawing/2014/main" id="{29EBD2E5-010F-F046-8428-1EAC30C9F2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6687" name="Text Box 61">
                    <a:extLst>
                      <a:ext uri="{FF2B5EF4-FFF2-40B4-BE49-F238E27FC236}">
                        <a16:creationId xmlns:a16="http://schemas.microsoft.com/office/drawing/2014/main" id="{91BB4239-E455-5944-A414-A79CB7D4994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56683" name="Group 62">
                  <a:extLst>
                    <a:ext uri="{FF2B5EF4-FFF2-40B4-BE49-F238E27FC236}">
                      <a16:creationId xmlns:a16="http://schemas.microsoft.com/office/drawing/2014/main" id="{A57D6712-79AC-D443-B56C-DD602BBC9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56684" name="Rectangle 63">
                    <a:extLst>
                      <a:ext uri="{FF2B5EF4-FFF2-40B4-BE49-F238E27FC236}">
                        <a16:creationId xmlns:a16="http://schemas.microsoft.com/office/drawing/2014/main" id="{FA720C6C-E6A1-714B-85C2-55113D6D91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56685" name="Text Box 64">
                    <a:extLst>
                      <a:ext uri="{FF2B5EF4-FFF2-40B4-BE49-F238E27FC236}">
                        <a16:creationId xmlns:a16="http://schemas.microsoft.com/office/drawing/2014/main" id="{62895DE7-9C0E-3C46-AED5-D1A7BA38A7A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>
            <a:extLst>
              <a:ext uri="{FF2B5EF4-FFF2-40B4-BE49-F238E27FC236}">
                <a16:creationId xmlns:a16="http://schemas.microsoft.com/office/drawing/2014/main" id="{32A868F7-2972-EC42-9379-16F1A21E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06B5D6-AB8A-8D41-B5D5-DAF95727A85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76</a:t>
            </a:fld>
            <a:endParaRPr lang="en-US" altLang="en-US" sz="1400" dirty="0"/>
          </a:p>
        </p:txBody>
      </p:sp>
      <p:grpSp>
        <p:nvGrpSpPr>
          <p:cNvPr id="41987" name="Group 20">
            <a:extLst>
              <a:ext uri="{FF2B5EF4-FFF2-40B4-BE49-F238E27FC236}">
                <a16:creationId xmlns:a16="http://schemas.microsoft.com/office/drawing/2014/main" id="{A0E42269-99CE-FE4A-94BE-B985CD1451C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098925"/>
            <a:chOff x="288" y="281"/>
            <a:chExt cx="5184" cy="2582"/>
          </a:xfrm>
        </p:grpSpPr>
        <p:sp>
          <p:nvSpPr>
            <p:cNvPr id="41988" name="Rectangle 2">
              <a:extLst>
                <a:ext uri="{FF2B5EF4-FFF2-40B4-BE49-F238E27FC236}">
                  <a16:creationId xmlns:a16="http://schemas.microsoft.com/office/drawing/2014/main" id="{8D4E1FAE-D0F0-FD49-861B-C91784604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Ovulation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200" dirty="0">
                <a:solidFill>
                  <a:schemeClr val="tx2"/>
                </a:solidFill>
              </a:endParaRPr>
            </a:p>
          </p:txBody>
        </p:sp>
        <p:grpSp>
          <p:nvGrpSpPr>
            <p:cNvPr id="41989" name="Group 19">
              <a:extLst>
                <a:ext uri="{FF2B5EF4-FFF2-40B4-BE49-F238E27FC236}">
                  <a16:creationId xmlns:a16="http://schemas.microsoft.com/office/drawing/2014/main" id="{BED52C96-1DA0-5347-B90A-5296356A94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63" y="978"/>
              <a:ext cx="2102" cy="1885"/>
              <a:chOff x="1863" y="978"/>
              <a:chExt cx="2102" cy="1885"/>
            </a:xfrm>
          </p:grpSpPr>
          <p:pic>
            <p:nvPicPr>
              <p:cNvPr id="41990" name="Picture 11" descr="Lovulation">
                <a:extLst>
                  <a:ext uri="{FF2B5EF4-FFF2-40B4-BE49-F238E27FC236}">
                    <a16:creationId xmlns:a16="http://schemas.microsoft.com/office/drawing/2014/main" id="{28367D86-A536-B14D-8509-A5E8B26907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63" y="978"/>
                <a:ext cx="2045" cy="1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991" name="Text Box 12">
                <a:extLst>
                  <a:ext uri="{FF2B5EF4-FFF2-40B4-BE49-F238E27FC236}">
                    <a16:creationId xmlns:a16="http://schemas.microsoft.com/office/drawing/2014/main" id="{286C4586-ED72-3744-8BAA-375A7D9266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8" y="2698"/>
                <a:ext cx="1517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https://www.sprojects.mmi.mcgill.ca</a:t>
                </a:r>
                <a:endParaRPr lang="en-US" altLang="en-US" sz="18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4954362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Number Placeholder 5">
            <a:extLst>
              <a:ext uri="{FF2B5EF4-FFF2-40B4-BE49-F238E27FC236}">
                <a16:creationId xmlns:a16="http://schemas.microsoft.com/office/drawing/2014/main" id="{59D3BBB2-9C5E-2941-9EFA-68C3B56F7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8DDAAD-FB9D-CC47-AA1A-D8C40D94DE3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1400" dirty="0"/>
          </a:p>
        </p:txBody>
      </p:sp>
      <p:grpSp>
        <p:nvGrpSpPr>
          <p:cNvPr id="160771" name="Group 62">
            <a:extLst>
              <a:ext uri="{FF2B5EF4-FFF2-40B4-BE49-F238E27FC236}">
                <a16:creationId xmlns:a16="http://schemas.microsoft.com/office/drawing/2014/main" id="{2E3894C7-20C6-5045-892C-F73F0AFD01D1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718175"/>
            <a:chOff x="289" y="282"/>
            <a:chExt cx="5184" cy="3602"/>
          </a:xfrm>
        </p:grpSpPr>
        <p:sp>
          <p:nvSpPr>
            <p:cNvPr id="160772" name="Rectangle 2">
              <a:extLst>
                <a:ext uri="{FF2B5EF4-FFF2-40B4-BE49-F238E27FC236}">
                  <a16:creationId xmlns:a16="http://schemas.microsoft.com/office/drawing/2014/main" id="{6302E6E9-ADD7-F041-99A5-1C0CD5F8C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Ovulation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160773" name="Text Box 3">
              <a:extLst>
                <a:ext uri="{FF2B5EF4-FFF2-40B4-BE49-F238E27FC236}">
                  <a16:creationId xmlns:a16="http://schemas.microsoft.com/office/drawing/2014/main" id="{CAD029DC-5CE7-1F40-9819-90B1D64709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82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secondary oocyte is expelled from the mature follicle about nine hours after the peak of the LH surge.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Over-the-counter tests that detect LH level in the blood can be used to predict ovulation about one day in advance of the event.</a:t>
              </a:r>
            </a:p>
          </p:txBody>
        </p:sp>
        <p:grpSp>
          <p:nvGrpSpPr>
            <p:cNvPr id="160774" name="Group 61">
              <a:extLst>
                <a:ext uri="{FF2B5EF4-FFF2-40B4-BE49-F238E27FC236}">
                  <a16:creationId xmlns:a16="http://schemas.microsoft.com/office/drawing/2014/main" id="{E367CDEB-44B4-B243-9544-B6725194B9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3799" cy="213"/>
              <a:chOff x="581" y="3671"/>
              <a:chExt cx="3799" cy="213"/>
            </a:xfrm>
          </p:grpSpPr>
          <p:grpSp>
            <p:nvGrpSpPr>
              <p:cNvPr id="160775" name="Group 44">
                <a:extLst>
                  <a:ext uri="{FF2B5EF4-FFF2-40B4-BE49-F238E27FC236}">
                    <a16:creationId xmlns:a16="http://schemas.microsoft.com/office/drawing/2014/main" id="{9AB19EB3-D778-D44A-849A-A16F866F07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160786" name="Group 45">
                  <a:extLst>
                    <a:ext uri="{FF2B5EF4-FFF2-40B4-BE49-F238E27FC236}">
                      <a16:creationId xmlns:a16="http://schemas.microsoft.com/office/drawing/2014/main" id="{6D3F353B-BF10-0145-AD9F-42BA077E05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60790" name="Rectangle 46">
                    <a:extLst>
                      <a:ext uri="{FF2B5EF4-FFF2-40B4-BE49-F238E27FC236}">
                        <a16:creationId xmlns:a16="http://schemas.microsoft.com/office/drawing/2014/main" id="{B3F9AD60-F9CD-0F4A-804C-8804F63DB2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0791" name="Text Box 47">
                    <a:extLst>
                      <a:ext uri="{FF2B5EF4-FFF2-40B4-BE49-F238E27FC236}">
                        <a16:creationId xmlns:a16="http://schemas.microsoft.com/office/drawing/2014/main" id="{E5E266CB-6B5D-FF43-AD00-AE3AC92AB84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28.24</a:t>
                    </a:r>
                  </a:p>
                </p:txBody>
              </p:sp>
            </p:grpSp>
            <p:grpSp>
              <p:nvGrpSpPr>
                <p:cNvPr id="160787" name="Group 48">
                  <a:extLst>
                    <a:ext uri="{FF2B5EF4-FFF2-40B4-BE49-F238E27FC236}">
                      <a16:creationId xmlns:a16="http://schemas.microsoft.com/office/drawing/2014/main" id="{4EF35DF2-692F-7A4A-A577-1B03864AC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60788" name="Rectangle 49">
                    <a:extLst>
                      <a:ext uri="{FF2B5EF4-FFF2-40B4-BE49-F238E27FC236}">
                        <a16:creationId xmlns:a16="http://schemas.microsoft.com/office/drawing/2014/main" id="{72E0E121-5C8B-6B4D-A7B9-6D777EBCF3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0789" name="Text Box 50">
                    <a:extLst>
                      <a:ext uri="{FF2B5EF4-FFF2-40B4-BE49-F238E27FC236}">
                        <a16:creationId xmlns:a16="http://schemas.microsoft.com/office/drawing/2014/main" id="{7D3BE6B3-18B4-F74F-964F-93351F96B91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5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28.25</a:t>
                    </a:r>
                  </a:p>
                </p:txBody>
              </p:sp>
            </p:grpSp>
          </p:grpSp>
          <p:grpSp>
            <p:nvGrpSpPr>
              <p:cNvPr id="160776" name="Group 60">
                <a:extLst>
                  <a:ext uri="{FF2B5EF4-FFF2-40B4-BE49-F238E27FC236}">
                    <a16:creationId xmlns:a16="http://schemas.microsoft.com/office/drawing/2014/main" id="{68116DA4-3DC0-3047-A3BA-9B1AFD334F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60777" name="Group 53">
                  <a:extLst>
                    <a:ext uri="{FF2B5EF4-FFF2-40B4-BE49-F238E27FC236}">
                      <a16:creationId xmlns:a16="http://schemas.microsoft.com/office/drawing/2014/main" id="{ADA477E4-9A6C-4D47-BF46-36D3A3E01F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60784" name="Rectangle 38">
                    <a:extLst>
                      <a:ext uri="{FF2B5EF4-FFF2-40B4-BE49-F238E27FC236}">
                        <a16:creationId xmlns:a16="http://schemas.microsoft.com/office/drawing/2014/main" id="{D1AA45F2-0313-2A42-A346-228FA1D4CD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0785" name="Text Box 41">
                    <a:extLst>
                      <a:ext uri="{FF2B5EF4-FFF2-40B4-BE49-F238E27FC236}">
                        <a16:creationId xmlns:a16="http://schemas.microsoft.com/office/drawing/2014/main" id="{9F974BE9-2805-F542-90F1-74194F6B0D8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0778" name="Group 54">
                  <a:extLst>
                    <a:ext uri="{FF2B5EF4-FFF2-40B4-BE49-F238E27FC236}">
                      <a16:creationId xmlns:a16="http://schemas.microsoft.com/office/drawing/2014/main" id="{37D15A8C-6377-A840-BFA4-4A50159977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60782" name="Rectangle 55">
                    <a:extLst>
                      <a:ext uri="{FF2B5EF4-FFF2-40B4-BE49-F238E27FC236}">
                        <a16:creationId xmlns:a16="http://schemas.microsoft.com/office/drawing/2014/main" id="{18DFEEFA-405B-8B40-A95B-AF78A6DC9F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0783" name="Text Box 56">
                    <a:extLst>
                      <a:ext uri="{FF2B5EF4-FFF2-40B4-BE49-F238E27FC236}">
                        <a16:creationId xmlns:a16="http://schemas.microsoft.com/office/drawing/2014/main" id="{59AA92C1-AD07-A74E-930E-D43D5E2DFA7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0779" name="Group 57">
                  <a:extLst>
                    <a:ext uri="{FF2B5EF4-FFF2-40B4-BE49-F238E27FC236}">
                      <a16:creationId xmlns:a16="http://schemas.microsoft.com/office/drawing/2014/main" id="{5A93FAF6-294E-504B-B55C-6CBEAF473A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60780" name="Rectangle 58">
                    <a:extLst>
                      <a:ext uri="{FF2B5EF4-FFF2-40B4-BE49-F238E27FC236}">
                        <a16:creationId xmlns:a16="http://schemas.microsoft.com/office/drawing/2014/main" id="{1F774D7B-7178-5048-95A7-9E54E86D62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0781" name="Text Box 59">
                    <a:extLst>
                      <a:ext uri="{FF2B5EF4-FFF2-40B4-BE49-F238E27FC236}">
                        <a16:creationId xmlns:a16="http://schemas.microsoft.com/office/drawing/2014/main" id="{4F588C20-D117-404D-B5AF-F92AA4D1CF0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Number Placeholder 5">
            <a:extLst>
              <a:ext uri="{FF2B5EF4-FFF2-40B4-BE49-F238E27FC236}">
                <a16:creationId xmlns:a16="http://schemas.microsoft.com/office/drawing/2014/main" id="{03FE45EB-0545-E742-B40C-B54B7E3F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715717-5A50-7745-9577-D8104B534C4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78</a:t>
            </a:fld>
            <a:endParaRPr lang="en-US" altLang="en-US" sz="1400" dirty="0"/>
          </a:p>
        </p:txBody>
      </p:sp>
      <p:grpSp>
        <p:nvGrpSpPr>
          <p:cNvPr id="162819" name="Group 51">
            <a:extLst>
              <a:ext uri="{FF2B5EF4-FFF2-40B4-BE49-F238E27FC236}">
                <a16:creationId xmlns:a16="http://schemas.microsoft.com/office/drawing/2014/main" id="{B515B79A-8AAF-B049-8779-86935849243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62820" name="Rectangle 2">
              <a:extLst>
                <a:ext uri="{FF2B5EF4-FFF2-40B4-BE49-F238E27FC236}">
                  <a16:creationId xmlns:a16="http://schemas.microsoft.com/office/drawing/2014/main" id="{A5C84D60-9C74-8148-8E08-5CDEE1422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Mittelschmerz</a:t>
              </a:r>
              <a:endParaRPr lang="en-US" altLang="en-US" sz="4400" dirty="0">
                <a:solidFill>
                  <a:schemeClr val="tx2"/>
                </a:solidFill>
              </a:endParaRPr>
            </a:p>
          </p:txBody>
        </p:sp>
        <p:sp>
          <p:nvSpPr>
            <p:cNvPr id="162821" name="Text Box 6">
              <a:extLst>
                <a:ext uri="{FF2B5EF4-FFF2-40B4-BE49-F238E27FC236}">
                  <a16:creationId xmlns:a16="http://schemas.microsoft.com/office/drawing/2014/main" id="{D1A51B85-2048-A34F-9DF5-AEABD0BF68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26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On occasion, a secondary oocyte is lost into the pelvic cavity where it disintegrates.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small amount of blood from the ruptured follicle can cause a brief, lower abdominal pain, known as mittelschmerz (German for middle pain).</a:t>
              </a:r>
            </a:p>
          </p:txBody>
        </p:sp>
        <p:grpSp>
          <p:nvGrpSpPr>
            <p:cNvPr id="162822" name="Group 50">
              <a:extLst>
                <a:ext uri="{FF2B5EF4-FFF2-40B4-BE49-F238E27FC236}">
                  <a16:creationId xmlns:a16="http://schemas.microsoft.com/office/drawing/2014/main" id="{440E16F2-FC0C-5949-ABD5-E1A1296A74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62823" name="Group 43">
                <a:extLst>
                  <a:ext uri="{FF2B5EF4-FFF2-40B4-BE49-F238E27FC236}">
                    <a16:creationId xmlns:a16="http://schemas.microsoft.com/office/drawing/2014/main" id="{FC30D0F5-A796-5249-96E0-BB5AF799DE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62830" name="Rectangle 29">
                  <a:extLst>
                    <a:ext uri="{FF2B5EF4-FFF2-40B4-BE49-F238E27FC236}">
                      <a16:creationId xmlns:a16="http://schemas.microsoft.com/office/drawing/2014/main" id="{A837F923-41CA-1C42-A9EE-791DE4F906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62831" name="Text Box 32">
                  <a:extLst>
                    <a:ext uri="{FF2B5EF4-FFF2-40B4-BE49-F238E27FC236}">
                      <a16:creationId xmlns:a16="http://schemas.microsoft.com/office/drawing/2014/main" id="{47C8111F-DEAA-AE44-9A5F-E2D46E1FC8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1073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62824" name="Group 44">
                <a:extLst>
                  <a:ext uri="{FF2B5EF4-FFF2-40B4-BE49-F238E27FC236}">
                    <a16:creationId xmlns:a16="http://schemas.microsoft.com/office/drawing/2014/main" id="{9BE9B41B-94D0-BF41-804A-3D81B57A2D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62828" name="Rectangle 45">
                  <a:extLst>
                    <a:ext uri="{FF2B5EF4-FFF2-40B4-BE49-F238E27FC236}">
                      <a16:creationId xmlns:a16="http://schemas.microsoft.com/office/drawing/2014/main" id="{29F34F1C-B605-7040-B56A-25E40A35FD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62829" name="Text Box 46">
                  <a:extLst>
                    <a:ext uri="{FF2B5EF4-FFF2-40B4-BE49-F238E27FC236}">
                      <a16:creationId xmlns:a16="http://schemas.microsoft.com/office/drawing/2014/main" id="{ACE21397-81A3-FA40-B58F-4995D7FD806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1163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62825" name="Group 47">
                <a:extLst>
                  <a:ext uri="{FF2B5EF4-FFF2-40B4-BE49-F238E27FC236}">
                    <a16:creationId xmlns:a16="http://schemas.microsoft.com/office/drawing/2014/main" id="{A89C28C9-D2F9-6848-A677-257ECDDCDD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62826" name="Rectangle 48">
                  <a:extLst>
                    <a:ext uri="{FF2B5EF4-FFF2-40B4-BE49-F238E27FC236}">
                      <a16:creationId xmlns:a16="http://schemas.microsoft.com/office/drawing/2014/main" id="{668D0653-2846-2F49-8D2F-4D99576814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62827" name="Text Box 49">
                  <a:extLst>
                    <a:ext uri="{FF2B5EF4-FFF2-40B4-BE49-F238E27FC236}">
                      <a16:creationId xmlns:a16="http://schemas.microsoft.com/office/drawing/2014/main" id="{7923A67D-A93A-E14F-859A-0DD0326D63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1115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Number Placeholder 5">
            <a:extLst>
              <a:ext uri="{FF2B5EF4-FFF2-40B4-BE49-F238E27FC236}">
                <a16:creationId xmlns:a16="http://schemas.microsoft.com/office/drawing/2014/main" id="{5E787FFB-6A71-2048-99BE-50427CBA4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F0F534-E4DE-554E-801C-75A3B11C278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79</a:t>
            </a:fld>
            <a:endParaRPr lang="en-US" altLang="en-US" sz="1400" dirty="0"/>
          </a:p>
        </p:txBody>
      </p:sp>
      <p:grpSp>
        <p:nvGrpSpPr>
          <p:cNvPr id="164867" name="Group 65">
            <a:extLst>
              <a:ext uri="{FF2B5EF4-FFF2-40B4-BE49-F238E27FC236}">
                <a16:creationId xmlns:a16="http://schemas.microsoft.com/office/drawing/2014/main" id="{EDA5DB7D-C157-AD41-875F-74AB5D27C30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64868" name="Rectangle 2">
              <a:extLst>
                <a:ext uri="{FF2B5EF4-FFF2-40B4-BE49-F238E27FC236}">
                  <a16:creationId xmlns:a16="http://schemas.microsoft.com/office/drawing/2014/main" id="{D11B3E8B-E795-3B41-9A27-1D3DAA1E8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Postovulatory Phase</a:t>
              </a:r>
            </a:p>
          </p:txBody>
        </p:sp>
        <p:sp>
          <p:nvSpPr>
            <p:cNvPr id="164869" name="Text Box 6">
              <a:extLst>
                <a:ext uri="{FF2B5EF4-FFF2-40B4-BE49-F238E27FC236}">
                  <a16:creationId xmlns:a16="http://schemas.microsoft.com/office/drawing/2014/main" id="{2F4AA55C-1C3C-5A40-BAE9-6ED25D500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70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postovulatory or luteal phase is the time duration between ovu-lation and the onset of the menstrual phase.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 a 28-day cycle, the postovulatory phase lasts from days 15 to 28— it is the most time constant phase of the entire reproductive cycle.</a:t>
              </a:r>
            </a:p>
          </p:txBody>
        </p:sp>
        <p:grpSp>
          <p:nvGrpSpPr>
            <p:cNvPr id="164870" name="Group 64">
              <a:extLst>
                <a:ext uri="{FF2B5EF4-FFF2-40B4-BE49-F238E27FC236}">
                  <a16:creationId xmlns:a16="http://schemas.microsoft.com/office/drawing/2014/main" id="{DC6DE3BC-BA0A-B94D-AA4D-D049EC8666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64871" name="Group 47">
                <a:extLst>
                  <a:ext uri="{FF2B5EF4-FFF2-40B4-BE49-F238E27FC236}">
                    <a16:creationId xmlns:a16="http://schemas.microsoft.com/office/drawing/2014/main" id="{E941AF44-3D09-1344-ADDA-2D74E15553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64882" name="Rectangle 48">
                  <a:extLst>
                    <a:ext uri="{FF2B5EF4-FFF2-40B4-BE49-F238E27FC236}">
                      <a16:creationId xmlns:a16="http://schemas.microsoft.com/office/drawing/2014/main" id="{BD800D1E-88DC-4947-8AD3-AB4163F28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64883" name="Text Box 49">
                  <a:extLst>
                    <a:ext uri="{FF2B5EF4-FFF2-40B4-BE49-F238E27FC236}">
                      <a16:creationId xmlns:a16="http://schemas.microsoft.com/office/drawing/2014/main" id="{9A5C0142-C241-8346-83D2-C49D20160B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28.24</a:t>
                  </a:r>
                </a:p>
              </p:txBody>
            </p:sp>
          </p:grpSp>
          <p:grpSp>
            <p:nvGrpSpPr>
              <p:cNvPr id="164872" name="Group 63">
                <a:extLst>
                  <a:ext uri="{FF2B5EF4-FFF2-40B4-BE49-F238E27FC236}">
                    <a16:creationId xmlns:a16="http://schemas.microsoft.com/office/drawing/2014/main" id="{6BA7A01B-0069-5F48-9505-73519D26C7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64873" name="Group 56">
                  <a:extLst>
                    <a:ext uri="{FF2B5EF4-FFF2-40B4-BE49-F238E27FC236}">
                      <a16:creationId xmlns:a16="http://schemas.microsoft.com/office/drawing/2014/main" id="{2720655C-B8FC-0345-8E41-FB037C1022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64880" name="Rectangle 40">
                    <a:extLst>
                      <a:ext uri="{FF2B5EF4-FFF2-40B4-BE49-F238E27FC236}">
                        <a16:creationId xmlns:a16="http://schemas.microsoft.com/office/drawing/2014/main" id="{BD453DCB-251E-DA40-ABD8-64D221F5EE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4881" name="Text Box 43">
                    <a:extLst>
                      <a:ext uri="{FF2B5EF4-FFF2-40B4-BE49-F238E27FC236}">
                        <a16:creationId xmlns:a16="http://schemas.microsoft.com/office/drawing/2014/main" id="{8FAAE122-551F-B347-877E-31A8FCECA70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4874" name="Group 57">
                  <a:extLst>
                    <a:ext uri="{FF2B5EF4-FFF2-40B4-BE49-F238E27FC236}">
                      <a16:creationId xmlns:a16="http://schemas.microsoft.com/office/drawing/2014/main" id="{8E8AA084-89B5-7745-8275-D43CC0A882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64878" name="Rectangle 58">
                    <a:extLst>
                      <a:ext uri="{FF2B5EF4-FFF2-40B4-BE49-F238E27FC236}">
                        <a16:creationId xmlns:a16="http://schemas.microsoft.com/office/drawing/2014/main" id="{35988137-6DE3-1842-B408-16A2A7969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4879" name="Text Box 59">
                    <a:extLst>
                      <a:ext uri="{FF2B5EF4-FFF2-40B4-BE49-F238E27FC236}">
                        <a16:creationId xmlns:a16="http://schemas.microsoft.com/office/drawing/2014/main" id="{4EEB06F3-AF65-ED4C-85ED-D23988CE3E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4875" name="Group 60">
                  <a:extLst>
                    <a:ext uri="{FF2B5EF4-FFF2-40B4-BE49-F238E27FC236}">
                      <a16:creationId xmlns:a16="http://schemas.microsoft.com/office/drawing/2014/main" id="{BB04B48B-9C70-9044-8FC3-DA1C5FAE78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64876" name="Rectangle 61">
                    <a:extLst>
                      <a:ext uri="{FF2B5EF4-FFF2-40B4-BE49-F238E27FC236}">
                        <a16:creationId xmlns:a16="http://schemas.microsoft.com/office/drawing/2014/main" id="{CDAD76FA-A772-0140-9C2E-D672FC461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4877" name="Text Box 62">
                    <a:extLst>
                      <a:ext uri="{FF2B5EF4-FFF2-40B4-BE49-F238E27FC236}">
                        <a16:creationId xmlns:a16="http://schemas.microsoft.com/office/drawing/2014/main" id="{CDEA467F-B221-8F42-A623-840C990DB85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Number Placeholder 5">
            <a:extLst>
              <a:ext uri="{FF2B5EF4-FFF2-40B4-BE49-F238E27FC236}">
                <a16:creationId xmlns:a16="http://schemas.microsoft.com/office/drawing/2014/main" id="{5EAF9F66-B354-3D4B-A564-DBEE8B357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ACEE05-834B-DC44-81CC-613D224BC96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80</a:t>
            </a:fld>
            <a:endParaRPr lang="en-US" altLang="en-US" sz="1400" dirty="0"/>
          </a:p>
        </p:txBody>
      </p:sp>
      <p:grpSp>
        <p:nvGrpSpPr>
          <p:cNvPr id="166936" name="Group 24">
            <a:extLst>
              <a:ext uri="{FF2B5EF4-FFF2-40B4-BE49-F238E27FC236}">
                <a16:creationId xmlns:a16="http://schemas.microsoft.com/office/drawing/2014/main" id="{13A1923A-F98B-1A4C-BEF4-F259B879ACC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66916" name="Rectangle 2">
              <a:extLst>
                <a:ext uri="{FF2B5EF4-FFF2-40B4-BE49-F238E27FC236}">
                  <a16:creationId xmlns:a16="http://schemas.microsoft.com/office/drawing/2014/main" id="{AC648C17-49B7-824B-B8BB-16810F418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Postovulatory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Ovaries</a:t>
              </a:r>
            </a:p>
          </p:txBody>
        </p:sp>
        <p:sp>
          <p:nvSpPr>
            <p:cNvPr id="166917" name="Text Box 6">
              <a:extLst>
                <a:ext uri="{FF2B5EF4-FFF2-40B4-BE49-F238E27FC236}">
                  <a16:creationId xmlns:a16="http://schemas.microsoft.com/office/drawing/2014/main" id="{D9C00E2E-B9B0-7341-8046-6B40645D8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33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After ovulation, the mature follicle collapses and a blood clot forms in from a minor amount of bleeding.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follicle becomes the corpus hemorrhagicum—the theca and gran-ulosa cells mix and are transformed into the corpus luteum under the influence of LH.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Stimulated by LH, the corpus luteum secretes progesterone, estrogens, relaxin, and inhibin.</a:t>
              </a:r>
            </a:p>
          </p:txBody>
        </p:sp>
        <p:grpSp>
          <p:nvGrpSpPr>
            <p:cNvPr id="166918" name="Group 56">
              <a:extLst>
                <a:ext uri="{FF2B5EF4-FFF2-40B4-BE49-F238E27FC236}">
                  <a16:creationId xmlns:a16="http://schemas.microsoft.com/office/drawing/2014/main" id="{024798BA-4AD9-4A45-A7C6-A15BF057ED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3799" cy="213"/>
              <a:chOff x="581" y="3671"/>
              <a:chExt cx="3799" cy="213"/>
            </a:xfrm>
          </p:grpSpPr>
          <p:grpSp>
            <p:nvGrpSpPr>
              <p:cNvPr id="166919" name="Group 40">
                <a:extLst>
                  <a:ext uri="{FF2B5EF4-FFF2-40B4-BE49-F238E27FC236}">
                    <a16:creationId xmlns:a16="http://schemas.microsoft.com/office/drawing/2014/main" id="{59D6839B-272C-2A4A-BE66-09B901998E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166930" name="Group 41">
                  <a:extLst>
                    <a:ext uri="{FF2B5EF4-FFF2-40B4-BE49-F238E27FC236}">
                      <a16:creationId xmlns:a16="http://schemas.microsoft.com/office/drawing/2014/main" id="{0469A378-F22B-6E4E-94A3-081CF1D97B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66934" name="Rectangle 42">
                    <a:extLst>
                      <a:ext uri="{FF2B5EF4-FFF2-40B4-BE49-F238E27FC236}">
                        <a16:creationId xmlns:a16="http://schemas.microsoft.com/office/drawing/2014/main" id="{3E0418CE-9519-AA49-86D5-93902A37CE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6935" name="Text Box 43">
                    <a:extLst>
                      <a:ext uri="{FF2B5EF4-FFF2-40B4-BE49-F238E27FC236}">
                        <a16:creationId xmlns:a16="http://schemas.microsoft.com/office/drawing/2014/main" id="{BEDA6C15-14D8-EE4E-B770-BE0B0A35C68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28.13</a:t>
                    </a:r>
                  </a:p>
                </p:txBody>
              </p:sp>
            </p:grpSp>
            <p:grpSp>
              <p:nvGrpSpPr>
                <p:cNvPr id="166931" name="Group 44">
                  <a:extLst>
                    <a:ext uri="{FF2B5EF4-FFF2-40B4-BE49-F238E27FC236}">
                      <a16:creationId xmlns:a16="http://schemas.microsoft.com/office/drawing/2014/main" id="{F32E8860-BEEE-C648-B413-8F6311BBBB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66932" name="Rectangle 45">
                    <a:extLst>
                      <a:ext uri="{FF2B5EF4-FFF2-40B4-BE49-F238E27FC236}">
                        <a16:creationId xmlns:a16="http://schemas.microsoft.com/office/drawing/2014/main" id="{864E2750-CCBF-2747-B00B-D430EDEEE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6933" name="Text Box 46">
                    <a:extLst>
                      <a:ext uri="{FF2B5EF4-FFF2-40B4-BE49-F238E27FC236}">
                        <a16:creationId xmlns:a16="http://schemas.microsoft.com/office/drawing/2014/main" id="{95F0CADF-9840-AC4D-A97F-82C96DC2A80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5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28.24</a:t>
                    </a:r>
                  </a:p>
                </p:txBody>
              </p:sp>
            </p:grpSp>
          </p:grpSp>
          <p:grpSp>
            <p:nvGrpSpPr>
              <p:cNvPr id="166920" name="Group 55">
                <a:extLst>
                  <a:ext uri="{FF2B5EF4-FFF2-40B4-BE49-F238E27FC236}">
                    <a16:creationId xmlns:a16="http://schemas.microsoft.com/office/drawing/2014/main" id="{71B0CCB5-3E9E-A642-92E5-E655A49F72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66921" name="Group 48">
                  <a:extLst>
                    <a:ext uri="{FF2B5EF4-FFF2-40B4-BE49-F238E27FC236}">
                      <a16:creationId xmlns:a16="http://schemas.microsoft.com/office/drawing/2014/main" id="{351E51BE-CC93-3D4C-B09D-C3F26FBB0B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66928" name="Rectangle 34">
                    <a:extLst>
                      <a:ext uri="{FF2B5EF4-FFF2-40B4-BE49-F238E27FC236}">
                        <a16:creationId xmlns:a16="http://schemas.microsoft.com/office/drawing/2014/main" id="{E2710E66-1E72-0544-BA72-23FA84282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6929" name="Text Box 37">
                    <a:extLst>
                      <a:ext uri="{FF2B5EF4-FFF2-40B4-BE49-F238E27FC236}">
                        <a16:creationId xmlns:a16="http://schemas.microsoft.com/office/drawing/2014/main" id="{1E9DA9FF-8B4E-C946-83C9-CCF782BE8E9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6922" name="Group 49">
                  <a:extLst>
                    <a:ext uri="{FF2B5EF4-FFF2-40B4-BE49-F238E27FC236}">
                      <a16:creationId xmlns:a16="http://schemas.microsoft.com/office/drawing/2014/main" id="{C3B23EE3-3182-3E40-915A-16BF686B40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66926" name="Rectangle 50">
                    <a:extLst>
                      <a:ext uri="{FF2B5EF4-FFF2-40B4-BE49-F238E27FC236}">
                        <a16:creationId xmlns:a16="http://schemas.microsoft.com/office/drawing/2014/main" id="{75ADC4DC-2E84-BC48-B4E2-7E6F354B7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6927" name="Text Box 51">
                    <a:extLst>
                      <a:ext uri="{FF2B5EF4-FFF2-40B4-BE49-F238E27FC236}">
                        <a16:creationId xmlns:a16="http://schemas.microsoft.com/office/drawing/2014/main" id="{C84BF1F0-7E89-EC49-98CA-E5FC270DF57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6923" name="Group 52">
                  <a:extLst>
                    <a:ext uri="{FF2B5EF4-FFF2-40B4-BE49-F238E27FC236}">
                      <a16:creationId xmlns:a16="http://schemas.microsoft.com/office/drawing/2014/main" id="{89E9C997-696C-FC49-BF1A-074C283464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66924" name="Rectangle 53">
                    <a:extLst>
                      <a:ext uri="{FF2B5EF4-FFF2-40B4-BE49-F238E27FC236}">
                        <a16:creationId xmlns:a16="http://schemas.microsoft.com/office/drawing/2014/main" id="{6A9BFFB3-C031-6942-9B08-948815D9B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6925" name="Text Box 54">
                    <a:extLst>
                      <a:ext uri="{FF2B5EF4-FFF2-40B4-BE49-F238E27FC236}">
                        <a16:creationId xmlns:a16="http://schemas.microsoft.com/office/drawing/2014/main" id="{29E042D8-A45B-D64B-8D4D-D1B6C9172E1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Number Placeholder 5">
            <a:extLst>
              <a:ext uri="{FF2B5EF4-FFF2-40B4-BE49-F238E27FC236}">
                <a16:creationId xmlns:a16="http://schemas.microsoft.com/office/drawing/2014/main" id="{40F63C46-D4CC-154F-8BC9-2A22E97D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96FAD-6927-EB49-BE83-A9A89A93CDF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81</a:t>
            </a:fld>
            <a:endParaRPr lang="en-US" altLang="en-US" sz="1400" dirty="0"/>
          </a:p>
        </p:txBody>
      </p:sp>
      <p:grpSp>
        <p:nvGrpSpPr>
          <p:cNvPr id="168963" name="Group 60">
            <a:extLst>
              <a:ext uri="{FF2B5EF4-FFF2-40B4-BE49-F238E27FC236}">
                <a16:creationId xmlns:a16="http://schemas.microsoft.com/office/drawing/2014/main" id="{13AE70ED-1F8C-3040-8547-CCDAC2C316D9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718175"/>
            <a:chOff x="289" y="282"/>
            <a:chExt cx="5184" cy="3602"/>
          </a:xfrm>
        </p:grpSpPr>
        <p:sp>
          <p:nvSpPr>
            <p:cNvPr id="168964" name="Rectangle 2">
              <a:extLst>
                <a:ext uri="{FF2B5EF4-FFF2-40B4-BE49-F238E27FC236}">
                  <a16:creationId xmlns:a16="http://schemas.microsoft.com/office/drawing/2014/main" id="{C534ADCC-24D5-1342-85AD-E9F5E0E03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Postovulatory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Ovaries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168965" name="Text Box 6">
              <a:extLst>
                <a:ext uri="{FF2B5EF4-FFF2-40B4-BE49-F238E27FC236}">
                  <a16:creationId xmlns:a16="http://schemas.microsoft.com/office/drawing/2014/main" id="{9C44E501-F798-D84A-A391-C0D39F6D24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6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corpus luteum has a lifespan of about two weeks if the secondary oocyte is not fertilized by a sperm.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corpus luteum degenerates into a corpus albicans once its secre-tory activity declines.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With the decreased levels of progesterone, estrogens and inhibin, the secretion of GnRH, FSH, and LH increases.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Follicular growth resumes and a new ovarian cycle begins under con-trol of the hormones secreted by the hypothalamus (GnRH) and pitui-tary gland (LH and FSH). </a:t>
              </a:r>
            </a:p>
          </p:txBody>
        </p:sp>
        <p:grpSp>
          <p:nvGrpSpPr>
            <p:cNvPr id="168966" name="Group 59">
              <a:extLst>
                <a:ext uri="{FF2B5EF4-FFF2-40B4-BE49-F238E27FC236}">
                  <a16:creationId xmlns:a16="http://schemas.microsoft.com/office/drawing/2014/main" id="{77C6A98F-85DF-E64E-A2CC-B97393D232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3799" cy="213"/>
              <a:chOff x="581" y="3671"/>
              <a:chExt cx="3799" cy="213"/>
            </a:xfrm>
          </p:grpSpPr>
          <p:grpSp>
            <p:nvGrpSpPr>
              <p:cNvPr id="168967" name="Group 43">
                <a:extLst>
                  <a:ext uri="{FF2B5EF4-FFF2-40B4-BE49-F238E27FC236}">
                    <a16:creationId xmlns:a16="http://schemas.microsoft.com/office/drawing/2014/main" id="{C114869F-A127-B841-9BBF-C94F8DDE3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168978" name="Group 44">
                  <a:extLst>
                    <a:ext uri="{FF2B5EF4-FFF2-40B4-BE49-F238E27FC236}">
                      <a16:creationId xmlns:a16="http://schemas.microsoft.com/office/drawing/2014/main" id="{C66B53BA-BC91-2C40-B1C5-C4C6BFC923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68982" name="Rectangle 45">
                    <a:extLst>
                      <a:ext uri="{FF2B5EF4-FFF2-40B4-BE49-F238E27FC236}">
                        <a16:creationId xmlns:a16="http://schemas.microsoft.com/office/drawing/2014/main" id="{C9154E0D-9EB4-134E-A80A-BB1DE6B0C2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8983" name="Text Box 46">
                    <a:extLst>
                      <a:ext uri="{FF2B5EF4-FFF2-40B4-BE49-F238E27FC236}">
                        <a16:creationId xmlns:a16="http://schemas.microsoft.com/office/drawing/2014/main" id="{13037ADE-8D22-6F4A-A698-23308B27859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28.13</a:t>
                    </a:r>
                  </a:p>
                </p:txBody>
              </p:sp>
            </p:grpSp>
            <p:grpSp>
              <p:nvGrpSpPr>
                <p:cNvPr id="168979" name="Group 47">
                  <a:extLst>
                    <a:ext uri="{FF2B5EF4-FFF2-40B4-BE49-F238E27FC236}">
                      <a16:creationId xmlns:a16="http://schemas.microsoft.com/office/drawing/2014/main" id="{992EC0A8-9415-3345-BFBC-6BF1001A86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68980" name="Rectangle 48">
                    <a:extLst>
                      <a:ext uri="{FF2B5EF4-FFF2-40B4-BE49-F238E27FC236}">
                        <a16:creationId xmlns:a16="http://schemas.microsoft.com/office/drawing/2014/main" id="{23EB8A44-D871-2D4B-AC5E-01B038003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8981" name="Text Box 49">
                    <a:extLst>
                      <a:ext uri="{FF2B5EF4-FFF2-40B4-BE49-F238E27FC236}">
                        <a16:creationId xmlns:a16="http://schemas.microsoft.com/office/drawing/2014/main" id="{154F2791-6F6A-8C43-9C2C-DE055A73252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5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28.24</a:t>
                    </a:r>
                  </a:p>
                </p:txBody>
              </p:sp>
            </p:grpSp>
          </p:grpSp>
          <p:grpSp>
            <p:nvGrpSpPr>
              <p:cNvPr id="168968" name="Group 58">
                <a:extLst>
                  <a:ext uri="{FF2B5EF4-FFF2-40B4-BE49-F238E27FC236}">
                    <a16:creationId xmlns:a16="http://schemas.microsoft.com/office/drawing/2014/main" id="{FF117629-C802-544F-B688-2D06019377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68969" name="Group 51">
                  <a:extLst>
                    <a:ext uri="{FF2B5EF4-FFF2-40B4-BE49-F238E27FC236}">
                      <a16:creationId xmlns:a16="http://schemas.microsoft.com/office/drawing/2014/main" id="{62903E5D-9661-6A47-9F06-35E99787A0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68976" name="Rectangle 37">
                    <a:extLst>
                      <a:ext uri="{FF2B5EF4-FFF2-40B4-BE49-F238E27FC236}">
                        <a16:creationId xmlns:a16="http://schemas.microsoft.com/office/drawing/2014/main" id="{14CBDED4-E312-D145-9830-4E96237852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8977" name="Text Box 40">
                    <a:extLst>
                      <a:ext uri="{FF2B5EF4-FFF2-40B4-BE49-F238E27FC236}">
                        <a16:creationId xmlns:a16="http://schemas.microsoft.com/office/drawing/2014/main" id="{151C29F4-DFFB-074F-9105-FE7E991E9CD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8970" name="Group 52">
                  <a:extLst>
                    <a:ext uri="{FF2B5EF4-FFF2-40B4-BE49-F238E27FC236}">
                      <a16:creationId xmlns:a16="http://schemas.microsoft.com/office/drawing/2014/main" id="{6FCEF2FE-D0D0-F344-9CFF-FCB6950A44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68974" name="Rectangle 53">
                    <a:extLst>
                      <a:ext uri="{FF2B5EF4-FFF2-40B4-BE49-F238E27FC236}">
                        <a16:creationId xmlns:a16="http://schemas.microsoft.com/office/drawing/2014/main" id="{9FD9AC5A-63B7-2E41-99FE-4962D09242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8975" name="Text Box 54">
                    <a:extLst>
                      <a:ext uri="{FF2B5EF4-FFF2-40B4-BE49-F238E27FC236}">
                        <a16:creationId xmlns:a16="http://schemas.microsoft.com/office/drawing/2014/main" id="{CF5CDBAD-667E-3849-85D1-02C366B8F91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68971" name="Group 55">
                  <a:extLst>
                    <a:ext uri="{FF2B5EF4-FFF2-40B4-BE49-F238E27FC236}">
                      <a16:creationId xmlns:a16="http://schemas.microsoft.com/office/drawing/2014/main" id="{FA7EE64B-A02A-5340-90F5-1CDC0C2604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68972" name="Rectangle 56">
                    <a:extLst>
                      <a:ext uri="{FF2B5EF4-FFF2-40B4-BE49-F238E27FC236}">
                        <a16:creationId xmlns:a16="http://schemas.microsoft.com/office/drawing/2014/main" id="{112C66FA-1731-A64F-A926-62233665B6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68973" name="Text Box 57">
                    <a:extLst>
                      <a:ext uri="{FF2B5EF4-FFF2-40B4-BE49-F238E27FC236}">
                        <a16:creationId xmlns:a16="http://schemas.microsoft.com/office/drawing/2014/main" id="{2477AE0E-FA19-C641-B71D-B561CF28985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Number Placeholder 5">
            <a:extLst>
              <a:ext uri="{FF2B5EF4-FFF2-40B4-BE49-F238E27FC236}">
                <a16:creationId xmlns:a16="http://schemas.microsoft.com/office/drawing/2014/main" id="{D9FC66E7-AA9D-824B-B6B9-0223A861C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D5B171-80D6-444E-ADC9-944E9219D45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82</a:t>
            </a:fld>
            <a:endParaRPr lang="en-US" altLang="en-US" sz="1400" dirty="0"/>
          </a:p>
        </p:txBody>
      </p:sp>
      <p:grpSp>
        <p:nvGrpSpPr>
          <p:cNvPr id="171011" name="Group 79">
            <a:extLst>
              <a:ext uri="{FF2B5EF4-FFF2-40B4-BE49-F238E27FC236}">
                <a16:creationId xmlns:a16="http://schemas.microsoft.com/office/drawing/2014/main" id="{B5FC2EE4-D247-9540-B885-7EAE95AD578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71012" name="Rectangle 2">
              <a:extLst>
                <a:ext uri="{FF2B5EF4-FFF2-40B4-BE49-F238E27FC236}">
                  <a16:creationId xmlns:a16="http://schemas.microsoft.com/office/drawing/2014/main" id="{1231D1C3-592E-EF49-BB19-2496A23B9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Postovulatory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Ovaries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grpSp>
          <p:nvGrpSpPr>
            <p:cNvPr id="171013" name="Group 46">
              <a:extLst>
                <a:ext uri="{FF2B5EF4-FFF2-40B4-BE49-F238E27FC236}">
                  <a16:creationId xmlns:a16="http://schemas.microsoft.com/office/drawing/2014/main" id="{334B8102-411B-A54B-9091-F56FE169A9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16" cy="2119"/>
              <a:chOff x="515" y="970"/>
              <a:chExt cx="4716" cy="2119"/>
            </a:xfrm>
          </p:grpSpPr>
          <p:sp>
            <p:nvSpPr>
              <p:cNvPr id="171028" name="Text Box 6">
                <a:extLst>
                  <a:ext uri="{FF2B5EF4-FFF2-40B4-BE49-F238E27FC236}">
                    <a16:creationId xmlns:a16="http://schemas.microsoft.com/office/drawing/2014/main" id="{3DF6A6D6-01B7-8146-8F21-046ADC7306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16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corpus luteum will continue beyond its two-week lifespan if the secondary oocyte is fertilized.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corpus luteum persists due to human chorionic gonadotropin (hCG) secreted by the chorion of the embryo about eight days after fertilization.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presence of hCG in blood or urine is an indicator of pregnancy, and is the hormone detected by home pregnancy tests.</a:t>
                </a:r>
              </a:p>
            </p:txBody>
          </p:sp>
          <p:sp>
            <p:nvSpPr>
              <p:cNvPr id="171029" name="Text Box 10">
                <a:extLst>
                  <a:ext uri="{FF2B5EF4-FFF2-40B4-BE49-F238E27FC236}">
                    <a16:creationId xmlns:a16="http://schemas.microsoft.com/office/drawing/2014/main" id="{CCE624C8-2032-0C42-BA47-EC55D94057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5" y="2263"/>
                <a:ext cx="2554" cy="8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Chorion = the most superficial fetal membrane that becomes the principal embryonic portion of the placenta; serves in protective and nutritive functions.</a:t>
                </a:r>
              </a:p>
            </p:txBody>
          </p:sp>
        </p:grpSp>
        <p:grpSp>
          <p:nvGrpSpPr>
            <p:cNvPr id="171014" name="Group 78">
              <a:extLst>
                <a:ext uri="{FF2B5EF4-FFF2-40B4-BE49-F238E27FC236}">
                  <a16:creationId xmlns:a16="http://schemas.microsoft.com/office/drawing/2014/main" id="{260F25C6-E9F9-E444-909D-3E8345074D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71015" name="Group 62">
                <a:extLst>
                  <a:ext uri="{FF2B5EF4-FFF2-40B4-BE49-F238E27FC236}">
                    <a16:creationId xmlns:a16="http://schemas.microsoft.com/office/drawing/2014/main" id="{76E41E43-4198-D549-A298-C061D7255B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71026" name="Rectangle 63">
                  <a:extLst>
                    <a:ext uri="{FF2B5EF4-FFF2-40B4-BE49-F238E27FC236}">
                      <a16:creationId xmlns:a16="http://schemas.microsoft.com/office/drawing/2014/main" id="{B84EE677-0FB1-154F-B4A1-862F6C09C7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1027" name="Text Box 64">
                  <a:extLst>
                    <a:ext uri="{FF2B5EF4-FFF2-40B4-BE49-F238E27FC236}">
                      <a16:creationId xmlns:a16="http://schemas.microsoft.com/office/drawing/2014/main" id="{C979DDCF-B161-4A45-B573-00EC936861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28.24</a:t>
                  </a:r>
                </a:p>
              </p:txBody>
            </p:sp>
          </p:grpSp>
          <p:grpSp>
            <p:nvGrpSpPr>
              <p:cNvPr id="171016" name="Group 77">
                <a:extLst>
                  <a:ext uri="{FF2B5EF4-FFF2-40B4-BE49-F238E27FC236}">
                    <a16:creationId xmlns:a16="http://schemas.microsoft.com/office/drawing/2014/main" id="{D16B360A-BCE3-A44D-AA2B-FD4279A6EE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71017" name="Group 70">
                  <a:extLst>
                    <a:ext uri="{FF2B5EF4-FFF2-40B4-BE49-F238E27FC236}">
                      <a16:creationId xmlns:a16="http://schemas.microsoft.com/office/drawing/2014/main" id="{4E3FF1EE-8A9F-4C4F-9CE6-0DF524D1DA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71024" name="Rectangle 55">
                    <a:extLst>
                      <a:ext uri="{FF2B5EF4-FFF2-40B4-BE49-F238E27FC236}">
                        <a16:creationId xmlns:a16="http://schemas.microsoft.com/office/drawing/2014/main" id="{161AE8A6-ECAE-DB49-B266-268A5A2E86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1025" name="Text Box 58">
                    <a:extLst>
                      <a:ext uri="{FF2B5EF4-FFF2-40B4-BE49-F238E27FC236}">
                        <a16:creationId xmlns:a16="http://schemas.microsoft.com/office/drawing/2014/main" id="{2D765A86-6730-B24C-A3F2-FFED2784C1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1018" name="Group 71">
                  <a:extLst>
                    <a:ext uri="{FF2B5EF4-FFF2-40B4-BE49-F238E27FC236}">
                      <a16:creationId xmlns:a16="http://schemas.microsoft.com/office/drawing/2014/main" id="{A30C8541-C330-D745-9FB3-8EB29ED0EB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71022" name="Rectangle 72">
                    <a:extLst>
                      <a:ext uri="{FF2B5EF4-FFF2-40B4-BE49-F238E27FC236}">
                        <a16:creationId xmlns:a16="http://schemas.microsoft.com/office/drawing/2014/main" id="{F36C90E5-48C3-734B-B29B-0AF2DADFF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1023" name="Text Box 73">
                    <a:extLst>
                      <a:ext uri="{FF2B5EF4-FFF2-40B4-BE49-F238E27FC236}">
                        <a16:creationId xmlns:a16="http://schemas.microsoft.com/office/drawing/2014/main" id="{28B97BCF-1218-AF43-BD1F-1A88E80F39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1019" name="Group 74">
                  <a:extLst>
                    <a:ext uri="{FF2B5EF4-FFF2-40B4-BE49-F238E27FC236}">
                      <a16:creationId xmlns:a16="http://schemas.microsoft.com/office/drawing/2014/main" id="{3194B44A-AE3B-E944-B02A-6BB588E32C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71020" name="Rectangle 75">
                    <a:extLst>
                      <a:ext uri="{FF2B5EF4-FFF2-40B4-BE49-F238E27FC236}">
                        <a16:creationId xmlns:a16="http://schemas.microsoft.com/office/drawing/2014/main" id="{92DB7303-5580-CA48-9580-C0CFAF793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1021" name="Text Box 76">
                    <a:extLst>
                      <a:ext uri="{FF2B5EF4-FFF2-40B4-BE49-F238E27FC236}">
                        <a16:creationId xmlns:a16="http://schemas.microsoft.com/office/drawing/2014/main" id="{23B49FDF-1AC9-654A-B189-123962E595D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1115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Number Placeholder 5">
            <a:extLst>
              <a:ext uri="{FF2B5EF4-FFF2-40B4-BE49-F238E27FC236}">
                <a16:creationId xmlns:a16="http://schemas.microsoft.com/office/drawing/2014/main" id="{13C6A069-FDBA-354D-BBDE-4FB49573F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9C96A6-D486-944F-B79E-1B78AC42080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83</a:t>
            </a:fld>
            <a:endParaRPr lang="en-US" altLang="en-US" sz="1400" dirty="0"/>
          </a:p>
        </p:txBody>
      </p:sp>
      <p:grpSp>
        <p:nvGrpSpPr>
          <p:cNvPr id="173059" name="Group 52">
            <a:extLst>
              <a:ext uri="{FF2B5EF4-FFF2-40B4-BE49-F238E27FC236}">
                <a16:creationId xmlns:a16="http://schemas.microsoft.com/office/drawing/2014/main" id="{D109ED0C-80CC-C44E-B6A5-6A6251DE261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73060" name="Rectangle 2">
              <a:extLst>
                <a:ext uri="{FF2B5EF4-FFF2-40B4-BE49-F238E27FC236}">
                  <a16:creationId xmlns:a16="http://schemas.microsoft.com/office/drawing/2014/main" id="{10A2C1C7-74E4-DA49-89F1-8BA672840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Postovulatory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Uterus</a:t>
              </a:r>
            </a:p>
          </p:txBody>
        </p:sp>
        <p:sp>
          <p:nvSpPr>
            <p:cNvPr id="173061" name="Text Box 6">
              <a:extLst>
                <a:ext uri="{FF2B5EF4-FFF2-40B4-BE49-F238E27FC236}">
                  <a16:creationId xmlns:a16="http://schemas.microsoft.com/office/drawing/2014/main" id="{94BF619D-6278-264C-A86F-1955358F4C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22" cy="17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Progesterone and estrogens synthesized and secreted by the corpus luteum result in continued: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Growth and coiling of the endometrial glands,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5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Blood vessel growth (vascularization) of the endometrium, and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Thickening of the endometrium to 12 to 18 mm.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endometrial glands begin to secrete glycogen, a source of energy for regrowth of the endometrium.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These changes peak about one week after ovulation at about the time a blastocyst would arrive in the uterus.</a:t>
              </a:r>
            </a:p>
          </p:txBody>
        </p:sp>
        <p:grpSp>
          <p:nvGrpSpPr>
            <p:cNvPr id="173062" name="Group 51">
              <a:extLst>
                <a:ext uri="{FF2B5EF4-FFF2-40B4-BE49-F238E27FC236}">
                  <a16:creationId xmlns:a16="http://schemas.microsoft.com/office/drawing/2014/main" id="{0181F26C-8FAC-CC48-A1C8-235CCE1C28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73063" name="Group 35">
                <a:extLst>
                  <a:ext uri="{FF2B5EF4-FFF2-40B4-BE49-F238E27FC236}">
                    <a16:creationId xmlns:a16="http://schemas.microsoft.com/office/drawing/2014/main" id="{A0026C47-169B-084A-A213-D5443D550D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73074" name="Rectangle 36">
                  <a:extLst>
                    <a:ext uri="{FF2B5EF4-FFF2-40B4-BE49-F238E27FC236}">
                      <a16:creationId xmlns:a16="http://schemas.microsoft.com/office/drawing/2014/main" id="{4B9167CE-DB0B-2B4C-925E-094CABB2D6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3075" name="Text Box 37">
                  <a:extLst>
                    <a:ext uri="{FF2B5EF4-FFF2-40B4-BE49-F238E27FC236}">
                      <a16:creationId xmlns:a16="http://schemas.microsoft.com/office/drawing/2014/main" id="{73D9DF31-87A0-6744-BBDA-EE0AD2D15A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28.24</a:t>
                  </a:r>
                </a:p>
              </p:txBody>
            </p:sp>
          </p:grpSp>
          <p:grpSp>
            <p:nvGrpSpPr>
              <p:cNvPr id="173064" name="Group 50">
                <a:extLst>
                  <a:ext uri="{FF2B5EF4-FFF2-40B4-BE49-F238E27FC236}">
                    <a16:creationId xmlns:a16="http://schemas.microsoft.com/office/drawing/2014/main" id="{F8E53D11-C6C4-3243-B29B-B99EA140B5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73065" name="Group 43">
                  <a:extLst>
                    <a:ext uri="{FF2B5EF4-FFF2-40B4-BE49-F238E27FC236}">
                      <a16:creationId xmlns:a16="http://schemas.microsoft.com/office/drawing/2014/main" id="{ABCD13E3-3E89-8042-AB60-BC7D1214A7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73072" name="Rectangle 28">
                    <a:extLst>
                      <a:ext uri="{FF2B5EF4-FFF2-40B4-BE49-F238E27FC236}">
                        <a16:creationId xmlns:a16="http://schemas.microsoft.com/office/drawing/2014/main" id="{6397FB2E-773E-F649-A94C-BCD780A5E2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3073" name="Text Box 31">
                    <a:extLst>
                      <a:ext uri="{FF2B5EF4-FFF2-40B4-BE49-F238E27FC236}">
                        <a16:creationId xmlns:a16="http://schemas.microsoft.com/office/drawing/2014/main" id="{F3CF8C25-3F2C-534A-8DF5-F97760AEAC6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3066" name="Group 44">
                  <a:extLst>
                    <a:ext uri="{FF2B5EF4-FFF2-40B4-BE49-F238E27FC236}">
                      <a16:creationId xmlns:a16="http://schemas.microsoft.com/office/drawing/2014/main" id="{4137CC8A-9E0D-F940-AFF7-D08CC09CFD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73070" name="Rectangle 45">
                    <a:extLst>
                      <a:ext uri="{FF2B5EF4-FFF2-40B4-BE49-F238E27FC236}">
                        <a16:creationId xmlns:a16="http://schemas.microsoft.com/office/drawing/2014/main" id="{A0A7E638-D8C5-9341-A53D-0D61F68665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3071" name="Text Box 46">
                    <a:extLst>
                      <a:ext uri="{FF2B5EF4-FFF2-40B4-BE49-F238E27FC236}">
                        <a16:creationId xmlns:a16="http://schemas.microsoft.com/office/drawing/2014/main" id="{938561D2-7F1E-5941-9267-691590032C7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3067" name="Group 47">
                  <a:extLst>
                    <a:ext uri="{FF2B5EF4-FFF2-40B4-BE49-F238E27FC236}">
                      <a16:creationId xmlns:a16="http://schemas.microsoft.com/office/drawing/2014/main" id="{CDF56691-2A9E-104C-896F-70AE941301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73068" name="Rectangle 48">
                    <a:extLst>
                      <a:ext uri="{FF2B5EF4-FFF2-40B4-BE49-F238E27FC236}">
                        <a16:creationId xmlns:a16="http://schemas.microsoft.com/office/drawing/2014/main" id="{D2A35AFF-A847-9940-A643-AB1967497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3069" name="Text Box 49">
                    <a:extLst>
                      <a:ext uri="{FF2B5EF4-FFF2-40B4-BE49-F238E27FC236}">
                        <a16:creationId xmlns:a16="http://schemas.microsoft.com/office/drawing/2014/main" id="{A4BFC8C0-5A0B-BE48-866A-9C7A004A15F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Number Placeholder 5">
            <a:extLst>
              <a:ext uri="{FF2B5EF4-FFF2-40B4-BE49-F238E27FC236}">
                <a16:creationId xmlns:a16="http://schemas.microsoft.com/office/drawing/2014/main" id="{539A6802-CDC9-464E-8811-27BFF2688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D564A5-AB60-714C-B10B-1BE69100AFA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84</a:t>
            </a:fld>
            <a:endParaRPr lang="en-US" altLang="en-US" sz="1400" dirty="0"/>
          </a:p>
        </p:txBody>
      </p:sp>
      <p:grpSp>
        <p:nvGrpSpPr>
          <p:cNvPr id="175125" name="Group 21">
            <a:extLst>
              <a:ext uri="{FF2B5EF4-FFF2-40B4-BE49-F238E27FC236}">
                <a16:creationId xmlns:a16="http://schemas.microsoft.com/office/drawing/2014/main" id="{E72C3B2C-55CD-A84C-A0AF-A4C72BD6C30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75108" name="Rectangle 2">
              <a:extLst>
                <a:ext uri="{FF2B5EF4-FFF2-40B4-BE49-F238E27FC236}">
                  <a16:creationId xmlns:a16="http://schemas.microsoft.com/office/drawing/2014/main" id="{500DEB09-E26E-3C4B-940A-BAF4E6182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Postovulatory Phase</a:t>
              </a:r>
              <a:r>
                <a:rPr lang="en-US" altLang="en-US" sz="28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Uterus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175109" name="Text Box 6">
              <a:extLst>
                <a:ext uri="{FF2B5EF4-FFF2-40B4-BE49-F238E27FC236}">
                  <a16:creationId xmlns:a16="http://schemas.microsoft.com/office/drawing/2014/main" id="{01F865BD-F2EB-F340-A7A7-550BC518E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90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If fertilization does not occur, the levels of progesterone and estro-gens decline due to the degeneration of the corpus luteum into the corpus albicans.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sharp decline in these hormones results in menstruation, which begins a new reproductive cycle.</a:t>
              </a:r>
            </a:p>
          </p:txBody>
        </p:sp>
        <p:grpSp>
          <p:nvGrpSpPr>
            <p:cNvPr id="175110" name="Group 45">
              <a:extLst>
                <a:ext uri="{FF2B5EF4-FFF2-40B4-BE49-F238E27FC236}">
                  <a16:creationId xmlns:a16="http://schemas.microsoft.com/office/drawing/2014/main" id="{DC47F638-40DF-484D-9C5D-68A675DC57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2996" cy="213"/>
              <a:chOff x="581" y="3671"/>
              <a:chExt cx="2996" cy="213"/>
            </a:xfrm>
          </p:grpSpPr>
          <p:grpSp>
            <p:nvGrpSpPr>
              <p:cNvPr id="175111" name="Group 33">
                <a:extLst>
                  <a:ext uri="{FF2B5EF4-FFF2-40B4-BE49-F238E27FC236}">
                    <a16:creationId xmlns:a16="http://schemas.microsoft.com/office/drawing/2014/main" id="{77B10582-563B-F645-9DC5-AE105F1D8D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175122" name="Rectangle 34">
                  <a:extLst>
                    <a:ext uri="{FF2B5EF4-FFF2-40B4-BE49-F238E27FC236}">
                      <a16:creationId xmlns:a16="http://schemas.microsoft.com/office/drawing/2014/main" id="{776D3DC0-75DE-7347-A333-DFA893A81D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175123" name="Text Box 35">
                  <a:extLst>
                    <a:ext uri="{FF2B5EF4-FFF2-40B4-BE49-F238E27FC236}">
                      <a16:creationId xmlns:a16="http://schemas.microsoft.com/office/drawing/2014/main" id="{02FFD926-6EA2-D446-B530-E71000F4D06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68" y="3687"/>
                  <a:ext cx="700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28.24</a:t>
                  </a:r>
                </a:p>
              </p:txBody>
            </p:sp>
          </p:grpSp>
          <p:grpSp>
            <p:nvGrpSpPr>
              <p:cNvPr id="175112" name="Group 44">
                <a:extLst>
                  <a:ext uri="{FF2B5EF4-FFF2-40B4-BE49-F238E27FC236}">
                    <a16:creationId xmlns:a16="http://schemas.microsoft.com/office/drawing/2014/main" id="{ED7BE047-4D07-5B43-80B1-CE88F3B0EA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75113" name="Group 37">
                  <a:extLst>
                    <a:ext uri="{FF2B5EF4-FFF2-40B4-BE49-F238E27FC236}">
                      <a16:creationId xmlns:a16="http://schemas.microsoft.com/office/drawing/2014/main" id="{544B28A4-2632-9444-9FA5-E148401291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75120" name="Rectangle 27">
                    <a:extLst>
                      <a:ext uri="{FF2B5EF4-FFF2-40B4-BE49-F238E27FC236}">
                        <a16:creationId xmlns:a16="http://schemas.microsoft.com/office/drawing/2014/main" id="{C2F0FE92-C77C-9D47-8BD6-34542D2AF0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5121" name="Text Box 30">
                    <a:extLst>
                      <a:ext uri="{FF2B5EF4-FFF2-40B4-BE49-F238E27FC236}">
                        <a16:creationId xmlns:a16="http://schemas.microsoft.com/office/drawing/2014/main" id="{986E98E8-8D78-7248-83A1-63AAED33A58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5114" name="Group 38">
                  <a:extLst>
                    <a:ext uri="{FF2B5EF4-FFF2-40B4-BE49-F238E27FC236}">
                      <a16:creationId xmlns:a16="http://schemas.microsoft.com/office/drawing/2014/main" id="{657639D3-6123-5B4B-BC43-F4FDF9C0BA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75118" name="Rectangle 39">
                    <a:extLst>
                      <a:ext uri="{FF2B5EF4-FFF2-40B4-BE49-F238E27FC236}">
                        <a16:creationId xmlns:a16="http://schemas.microsoft.com/office/drawing/2014/main" id="{2EEA94EE-2BDE-8644-B591-E9F2E4A09E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5119" name="Text Box 40">
                    <a:extLst>
                      <a:ext uri="{FF2B5EF4-FFF2-40B4-BE49-F238E27FC236}">
                        <a16:creationId xmlns:a16="http://schemas.microsoft.com/office/drawing/2014/main" id="{EAA139E4-3D98-B744-87BD-D610785E04F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5115" name="Group 41">
                  <a:extLst>
                    <a:ext uri="{FF2B5EF4-FFF2-40B4-BE49-F238E27FC236}">
                      <a16:creationId xmlns:a16="http://schemas.microsoft.com/office/drawing/2014/main" id="{383E1E51-E33E-8547-BD44-22F2A0DFD4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75116" name="Rectangle 42">
                    <a:extLst>
                      <a:ext uri="{FF2B5EF4-FFF2-40B4-BE49-F238E27FC236}">
                        <a16:creationId xmlns:a16="http://schemas.microsoft.com/office/drawing/2014/main" id="{7D7415C9-AABE-4640-8471-4CAFC724B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5117" name="Text Box 43">
                    <a:extLst>
                      <a:ext uri="{FF2B5EF4-FFF2-40B4-BE49-F238E27FC236}">
                        <a16:creationId xmlns:a16="http://schemas.microsoft.com/office/drawing/2014/main" id="{9B524063-704E-5745-9E7E-BC7D2C8237A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Number Placeholder 5">
            <a:extLst>
              <a:ext uri="{FF2B5EF4-FFF2-40B4-BE49-F238E27FC236}">
                <a16:creationId xmlns:a16="http://schemas.microsoft.com/office/drawing/2014/main" id="{498886FA-3D58-D144-91B6-286CDC1C9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A4BCE0-7842-2846-BF2F-88D868D0AEA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85</a:t>
            </a:fld>
            <a:endParaRPr lang="en-US" altLang="en-US" sz="1400" dirty="0"/>
          </a:p>
        </p:txBody>
      </p:sp>
      <p:grpSp>
        <p:nvGrpSpPr>
          <p:cNvPr id="177177" name="Group 25">
            <a:extLst>
              <a:ext uri="{FF2B5EF4-FFF2-40B4-BE49-F238E27FC236}">
                <a16:creationId xmlns:a16="http://schemas.microsoft.com/office/drawing/2014/main" id="{4BBEE0BD-007B-E14D-AEC7-698D586068C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65138"/>
            <a:ext cx="8229600" cy="5699125"/>
            <a:chOff x="288" y="293"/>
            <a:chExt cx="5184" cy="3590"/>
          </a:xfrm>
        </p:grpSpPr>
        <p:sp>
          <p:nvSpPr>
            <p:cNvPr id="177156" name="Rectangle 3">
              <a:extLst>
                <a:ext uri="{FF2B5EF4-FFF2-40B4-BE49-F238E27FC236}">
                  <a16:creationId xmlns:a16="http://schemas.microsoft.com/office/drawing/2014/main" id="{CB047AED-7782-AF43-9C7B-1D92FD3B0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9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Summary</a:t>
              </a:r>
            </a:p>
          </p:txBody>
        </p:sp>
        <p:sp>
          <p:nvSpPr>
            <p:cNvPr id="177157" name="Text Box 4">
              <a:extLst>
                <a:ext uri="{FF2B5EF4-FFF2-40B4-BE49-F238E27FC236}">
                  <a16:creationId xmlns:a16="http://schemas.microsoft.com/office/drawing/2014/main" id="{CE74EB42-579E-F544-90E5-3A91ABD3D0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81"/>
              <a:ext cx="4747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hormonal interactions and cyclical changes in the ovaries and uterus are described in the textbook.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 deeper understanding of the female reproductive cycle can be developed by studying the information in Figures 28.24 and 28.26.</a:t>
              </a:r>
            </a:p>
          </p:txBody>
        </p:sp>
        <p:grpSp>
          <p:nvGrpSpPr>
            <p:cNvPr id="177158" name="Group 44">
              <a:extLst>
                <a:ext uri="{FF2B5EF4-FFF2-40B4-BE49-F238E27FC236}">
                  <a16:creationId xmlns:a16="http://schemas.microsoft.com/office/drawing/2014/main" id="{B0FC245F-C801-904B-9490-D32AB60C0E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0"/>
              <a:ext cx="3799" cy="213"/>
              <a:chOff x="581" y="3671"/>
              <a:chExt cx="3799" cy="213"/>
            </a:xfrm>
          </p:grpSpPr>
          <p:grpSp>
            <p:nvGrpSpPr>
              <p:cNvPr id="177159" name="Group 25">
                <a:extLst>
                  <a:ext uri="{FF2B5EF4-FFF2-40B4-BE49-F238E27FC236}">
                    <a16:creationId xmlns:a16="http://schemas.microsoft.com/office/drawing/2014/main" id="{A1E20A7D-E5AD-C445-A886-75BBDDAAFE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1534" cy="213"/>
                <a:chOff x="2846" y="3671"/>
                <a:chExt cx="1534" cy="213"/>
              </a:xfrm>
            </p:grpSpPr>
            <p:grpSp>
              <p:nvGrpSpPr>
                <p:cNvPr id="177170" name="Group 26">
                  <a:extLst>
                    <a:ext uri="{FF2B5EF4-FFF2-40B4-BE49-F238E27FC236}">
                      <a16:creationId xmlns:a16="http://schemas.microsoft.com/office/drawing/2014/main" id="{4C9D6D0C-29A7-7840-B424-52DB00AE89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77174" name="Rectangle 27">
                    <a:extLst>
                      <a:ext uri="{FF2B5EF4-FFF2-40B4-BE49-F238E27FC236}">
                        <a16:creationId xmlns:a16="http://schemas.microsoft.com/office/drawing/2014/main" id="{950464D5-844E-0246-A171-4D4D5ED502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75" name="Text Box 28">
                    <a:extLst>
                      <a:ext uri="{FF2B5EF4-FFF2-40B4-BE49-F238E27FC236}">
                        <a16:creationId xmlns:a16="http://schemas.microsoft.com/office/drawing/2014/main" id="{007C8961-F889-5248-97B3-2A89312BE73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68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28.24</a:t>
                    </a:r>
                  </a:p>
                </p:txBody>
              </p:sp>
            </p:grpSp>
            <p:grpSp>
              <p:nvGrpSpPr>
                <p:cNvPr id="177171" name="Group 29">
                  <a:extLst>
                    <a:ext uri="{FF2B5EF4-FFF2-40B4-BE49-F238E27FC236}">
                      <a16:creationId xmlns:a16="http://schemas.microsoft.com/office/drawing/2014/main" id="{0D38611C-4AD9-6A44-BD4A-41E9C2926E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77172" name="Rectangle 30">
                    <a:extLst>
                      <a:ext uri="{FF2B5EF4-FFF2-40B4-BE49-F238E27FC236}">
                        <a16:creationId xmlns:a16="http://schemas.microsoft.com/office/drawing/2014/main" id="{E254B999-BD52-8F4F-81AC-4D8678E92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73" name="Text Box 31">
                    <a:extLst>
                      <a:ext uri="{FF2B5EF4-FFF2-40B4-BE49-F238E27FC236}">
                        <a16:creationId xmlns:a16="http://schemas.microsoft.com/office/drawing/2014/main" id="{7215489D-2CE7-2244-AE38-BC8CAF9EE9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5" y="3687"/>
                    <a:ext cx="700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28.26</a:t>
                    </a:r>
                  </a:p>
                </p:txBody>
              </p:sp>
            </p:grpSp>
          </p:grpSp>
          <p:grpSp>
            <p:nvGrpSpPr>
              <p:cNvPr id="177160" name="Group 43">
                <a:extLst>
                  <a:ext uri="{FF2B5EF4-FFF2-40B4-BE49-F238E27FC236}">
                    <a16:creationId xmlns:a16="http://schemas.microsoft.com/office/drawing/2014/main" id="{040560CA-B072-6242-8FFF-20C6A4174D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1992" cy="213"/>
                <a:chOff x="581" y="3671"/>
                <a:chExt cx="1992" cy="213"/>
              </a:xfrm>
            </p:grpSpPr>
            <p:grpSp>
              <p:nvGrpSpPr>
                <p:cNvPr id="177161" name="Group 34">
                  <a:extLst>
                    <a:ext uri="{FF2B5EF4-FFF2-40B4-BE49-F238E27FC236}">
                      <a16:creationId xmlns:a16="http://schemas.microsoft.com/office/drawing/2014/main" id="{1CD9237E-32A5-F042-8DC1-81E76359A6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65" y="3671"/>
                  <a:ext cx="621" cy="213"/>
                  <a:chOff x="1265" y="3671"/>
                  <a:chExt cx="621" cy="213"/>
                </a:xfrm>
              </p:grpSpPr>
              <p:sp>
                <p:nvSpPr>
                  <p:cNvPr id="177168" name="Rectangle 35">
                    <a:extLst>
                      <a:ext uri="{FF2B5EF4-FFF2-40B4-BE49-F238E27FC236}">
                        <a16:creationId xmlns:a16="http://schemas.microsoft.com/office/drawing/2014/main" id="{2F7E4296-CB46-2147-A2F0-8215E911A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69" name="Text Box 36">
                    <a:extLst>
                      <a:ext uri="{FF2B5EF4-FFF2-40B4-BE49-F238E27FC236}">
                        <a16:creationId xmlns:a16="http://schemas.microsoft.com/office/drawing/2014/main" id="{15DACCB9-D537-D143-AE01-46EE93799CC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65" y="3686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1163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7162" name="Group 37">
                  <a:extLst>
                    <a:ext uri="{FF2B5EF4-FFF2-40B4-BE49-F238E27FC236}">
                      <a16:creationId xmlns:a16="http://schemas.microsoft.com/office/drawing/2014/main" id="{699E89B4-FFBB-A944-B87E-FA0FE666C2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4" y="3671"/>
                  <a:ext cx="619" cy="213"/>
                  <a:chOff x="1954" y="3671"/>
                  <a:chExt cx="619" cy="213"/>
                </a:xfrm>
              </p:grpSpPr>
              <p:sp>
                <p:nvSpPr>
                  <p:cNvPr id="177166" name="Rectangle 38">
                    <a:extLst>
                      <a:ext uri="{FF2B5EF4-FFF2-40B4-BE49-F238E27FC236}">
                        <a16:creationId xmlns:a16="http://schemas.microsoft.com/office/drawing/2014/main" id="{1AD050D2-5AE1-8C40-89C3-4DF8E21EAE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67" name="Text Box 39">
                    <a:extLst>
                      <a:ext uri="{FF2B5EF4-FFF2-40B4-BE49-F238E27FC236}">
                        <a16:creationId xmlns:a16="http://schemas.microsoft.com/office/drawing/2014/main" id="{CBA1F9D5-7082-8449-B843-B0EFFB48955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4" y="3687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1116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  <p:grpSp>
              <p:nvGrpSpPr>
                <p:cNvPr id="177163" name="Group 40">
                  <a:extLst>
                    <a:ext uri="{FF2B5EF4-FFF2-40B4-BE49-F238E27FC236}">
                      <a16:creationId xmlns:a16="http://schemas.microsoft.com/office/drawing/2014/main" id="{7D685E2E-3AC7-634C-AAEA-FFCA06FC1D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3671"/>
                  <a:ext cx="619" cy="213"/>
                  <a:chOff x="581" y="3671"/>
                  <a:chExt cx="619" cy="213"/>
                </a:xfrm>
              </p:grpSpPr>
              <p:sp>
                <p:nvSpPr>
                  <p:cNvPr id="177164" name="Rectangle 41">
                    <a:extLst>
                      <a:ext uri="{FF2B5EF4-FFF2-40B4-BE49-F238E27FC236}">
                        <a16:creationId xmlns:a16="http://schemas.microsoft.com/office/drawing/2014/main" id="{E1330112-C718-3B4E-8B95-BA25B51EC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 dirty="0"/>
                  </a:p>
                </p:txBody>
              </p:sp>
              <p:sp>
                <p:nvSpPr>
                  <p:cNvPr id="177165" name="Text Box 42">
                    <a:extLst>
                      <a:ext uri="{FF2B5EF4-FFF2-40B4-BE49-F238E27FC236}">
                        <a16:creationId xmlns:a16="http://schemas.microsoft.com/office/drawing/2014/main" id="{4AF722D7-2EB1-BF42-8D0D-F775B1A277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1" y="3689"/>
                    <a:ext cx="619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Page 1074</a:t>
                    </a:r>
                    <a:endParaRPr lang="en-US" altLang="en-US" sz="1800" dirty="0">
                      <a:ea typeface="ＭＳ Ｐゴシック" panose="020B0600070205080204" pitchFamily="34" charset="-128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16819</TotalTime>
  <Words>5708</Words>
  <Application>Microsoft Macintosh PowerPoint</Application>
  <PresentationFormat>On-screen Show (4:3)</PresentationFormat>
  <Paragraphs>836</Paragraphs>
  <Slides>85</Slides>
  <Notes>85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8" baseType="lpstr">
      <vt:lpstr>Arial</vt:lpstr>
      <vt:lpstr>Times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1180</cp:revision>
  <cp:lastPrinted>2007-09-02T16:52:17Z</cp:lastPrinted>
  <dcterms:created xsi:type="dcterms:W3CDTF">2007-08-12T19:19:03Z</dcterms:created>
  <dcterms:modified xsi:type="dcterms:W3CDTF">2022-12-10T16:52:19Z</dcterms:modified>
</cp:coreProperties>
</file>