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9"/>
  </p:notesMasterIdLst>
  <p:sldIdLst>
    <p:sldId id="1116" r:id="rId2"/>
    <p:sldId id="1171" r:id="rId3"/>
    <p:sldId id="1118" r:id="rId4"/>
    <p:sldId id="1119" r:id="rId5"/>
    <p:sldId id="1047" r:id="rId6"/>
    <p:sldId id="1048" r:id="rId7"/>
    <p:sldId id="1156" r:id="rId8"/>
    <p:sldId id="1186" r:id="rId9"/>
    <p:sldId id="1150" r:id="rId10"/>
    <p:sldId id="1049" r:id="rId11"/>
    <p:sldId id="1050" r:id="rId12"/>
    <p:sldId id="1142" r:id="rId13"/>
    <p:sldId id="1052" r:id="rId14"/>
    <p:sldId id="1145" r:id="rId15"/>
    <p:sldId id="1053" r:id="rId16"/>
    <p:sldId id="1054" r:id="rId17"/>
    <p:sldId id="1055" r:id="rId18"/>
    <p:sldId id="1056" r:id="rId19"/>
    <p:sldId id="1169" r:id="rId20"/>
    <p:sldId id="1058" r:id="rId21"/>
    <p:sldId id="1125" r:id="rId22"/>
    <p:sldId id="1126" r:id="rId23"/>
    <p:sldId id="1127" r:id="rId24"/>
    <p:sldId id="1168" r:id="rId25"/>
    <p:sldId id="1190" r:id="rId26"/>
    <p:sldId id="1059" r:id="rId27"/>
    <p:sldId id="1189" r:id="rId28"/>
    <p:sldId id="1191" r:id="rId29"/>
    <p:sldId id="1117" r:id="rId30"/>
    <p:sldId id="1060" r:id="rId31"/>
    <p:sldId id="1061" r:id="rId32"/>
    <p:sldId id="1163" r:id="rId33"/>
    <p:sldId id="1062" r:id="rId34"/>
    <p:sldId id="1063" r:id="rId35"/>
    <p:sldId id="1165" r:id="rId36"/>
    <p:sldId id="1064" r:id="rId37"/>
    <p:sldId id="1152" r:id="rId38"/>
    <p:sldId id="1065" r:id="rId39"/>
    <p:sldId id="1170" r:id="rId40"/>
    <p:sldId id="1067" r:id="rId41"/>
    <p:sldId id="1167" r:id="rId42"/>
    <p:sldId id="1153" r:id="rId43"/>
    <p:sldId id="1193" r:id="rId44"/>
    <p:sldId id="1211" r:id="rId45"/>
    <p:sldId id="1151" r:id="rId46"/>
    <p:sldId id="1068" r:id="rId47"/>
    <p:sldId id="1148" r:id="rId48"/>
    <p:sldId id="1051" r:id="rId49"/>
    <p:sldId id="1149" r:id="rId50"/>
    <p:sldId id="1069" r:id="rId51"/>
    <p:sldId id="1070" r:id="rId52"/>
    <p:sldId id="1071" r:id="rId53"/>
    <p:sldId id="1120" r:id="rId54"/>
    <p:sldId id="1072" r:id="rId55"/>
    <p:sldId id="1158" r:id="rId56"/>
    <p:sldId id="1073" r:id="rId57"/>
    <p:sldId id="1199" r:id="rId58"/>
    <p:sldId id="1200" r:id="rId59"/>
    <p:sldId id="1201" r:id="rId60"/>
    <p:sldId id="1194" r:id="rId61"/>
    <p:sldId id="1196" r:id="rId62"/>
    <p:sldId id="1197" r:id="rId63"/>
    <p:sldId id="1195" r:id="rId64"/>
    <p:sldId id="1161" r:id="rId65"/>
    <p:sldId id="1198" r:id="rId66"/>
    <p:sldId id="1077" r:id="rId67"/>
    <p:sldId id="1202" r:id="rId68"/>
    <p:sldId id="1078" r:id="rId69"/>
    <p:sldId id="1203" r:id="rId70"/>
    <p:sldId id="1154" r:id="rId71"/>
    <p:sldId id="1172" r:id="rId72"/>
    <p:sldId id="1079" r:id="rId73"/>
    <p:sldId id="1080" r:id="rId74"/>
    <p:sldId id="1081" r:id="rId75"/>
    <p:sldId id="1157" r:id="rId76"/>
    <p:sldId id="1188" r:id="rId77"/>
    <p:sldId id="1082" r:id="rId78"/>
    <p:sldId id="1083" r:id="rId79"/>
    <p:sldId id="1084" r:id="rId80"/>
    <p:sldId id="1086" r:id="rId81"/>
    <p:sldId id="1088" r:id="rId82"/>
    <p:sldId id="1089" r:id="rId83"/>
    <p:sldId id="1090" r:id="rId84"/>
    <p:sldId id="1213" r:id="rId85"/>
    <p:sldId id="1091" r:id="rId86"/>
    <p:sldId id="1092" r:id="rId87"/>
    <p:sldId id="1093" r:id="rId88"/>
    <p:sldId id="1094" r:id="rId89"/>
    <p:sldId id="1095" r:id="rId90"/>
    <p:sldId id="1096" r:id="rId91"/>
    <p:sldId id="1097" r:id="rId92"/>
    <p:sldId id="1098" r:id="rId93"/>
    <p:sldId id="927" r:id="rId94"/>
    <p:sldId id="928" r:id="rId95"/>
    <p:sldId id="929" r:id="rId96"/>
    <p:sldId id="930" r:id="rId97"/>
    <p:sldId id="945" r:id="rId98"/>
    <p:sldId id="934" r:id="rId99"/>
    <p:sldId id="1212" r:id="rId100"/>
    <p:sldId id="1209" r:id="rId101"/>
    <p:sldId id="1210" r:id="rId102"/>
    <p:sldId id="758" r:id="rId103"/>
    <p:sldId id="1099" r:id="rId104"/>
    <p:sldId id="1100" r:id="rId105"/>
    <p:sldId id="1101" r:id="rId106"/>
    <p:sldId id="1121" r:id="rId107"/>
    <p:sldId id="1102" r:id="rId108"/>
    <p:sldId id="1103" r:id="rId109"/>
    <p:sldId id="1104" r:id="rId110"/>
    <p:sldId id="1105" r:id="rId111"/>
    <p:sldId id="1106" r:id="rId112"/>
    <p:sldId id="1107" r:id="rId113"/>
    <p:sldId id="1122" r:id="rId114"/>
    <p:sldId id="1108" r:id="rId115"/>
    <p:sldId id="1129" r:id="rId116"/>
    <p:sldId id="1128" r:id="rId117"/>
    <p:sldId id="1132" r:id="rId118"/>
    <p:sldId id="1133" r:id="rId119"/>
    <p:sldId id="1134" r:id="rId120"/>
    <p:sldId id="1135" r:id="rId121"/>
    <p:sldId id="1136" r:id="rId122"/>
    <p:sldId id="1137" r:id="rId123"/>
    <p:sldId id="1123" r:id="rId124"/>
    <p:sldId id="1138" r:id="rId125"/>
    <p:sldId id="1139" r:id="rId126"/>
    <p:sldId id="1140" r:id="rId127"/>
    <p:sldId id="1141" r:id="rId128"/>
  </p:sldIdLst>
  <p:sldSz cx="9144000" cy="6858000" type="screen4x3"/>
  <p:notesSz cx="6858000" cy="9144000"/>
  <p:defaultTextStyle>
    <a:defPPr>
      <a:defRPr lang="en-US"/>
    </a:defPPr>
    <a:lvl1pPr algn="l" rtl="0" eaLnBrk="0" fontAlgn="base" hangingPunct="0">
      <a:spcBef>
        <a:spcPct val="0"/>
      </a:spcBef>
      <a:spcAft>
        <a:spcPct val="0"/>
      </a:spcAft>
      <a:defRPr sz="22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2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2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2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200" b="1" kern="1200">
        <a:solidFill>
          <a:schemeClr val="tx1"/>
        </a:solidFill>
        <a:latin typeface="Arial" panose="020B0604020202020204" pitchFamily="34" charset="0"/>
        <a:ea typeface="+mn-ea"/>
        <a:cs typeface="+mn-cs"/>
      </a:defRPr>
    </a:lvl5pPr>
    <a:lvl6pPr marL="2286000" algn="l" defTabSz="914400" rtl="0" eaLnBrk="1" latinLnBrk="0" hangingPunct="1">
      <a:defRPr sz="2200" b="1" kern="1200">
        <a:solidFill>
          <a:schemeClr val="tx1"/>
        </a:solidFill>
        <a:latin typeface="Arial" panose="020B0604020202020204" pitchFamily="34" charset="0"/>
        <a:ea typeface="+mn-ea"/>
        <a:cs typeface="+mn-cs"/>
      </a:defRPr>
    </a:lvl6pPr>
    <a:lvl7pPr marL="2743200" algn="l" defTabSz="914400" rtl="0" eaLnBrk="1" latinLnBrk="0" hangingPunct="1">
      <a:defRPr sz="2200" b="1" kern="1200">
        <a:solidFill>
          <a:schemeClr val="tx1"/>
        </a:solidFill>
        <a:latin typeface="Arial" panose="020B0604020202020204" pitchFamily="34" charset="0"/>
        <a:ea typeface="+mn-ea"/>
        <a:cs typeface="+mn-cs"/>
      </a:defRPr>
    </a:lvl7pPr>
    <a:lvl8pPr marL="3200400" algn="l" defTabSz="914400" rtl="0" eaLnBrk="1" latinLnBrk="0" hangingPunct="1">
      <a:defRPr sz="2200" b="1" kern="1200">
        <a:solidFill>
          <a:schemeClr val="tx1"/>
        </a:solidFill>
        <a:latin typeface="Arial" panose="020B0604020202020204" pitchFamily="34" charset="0"/>
        <a:ea typeface="+mn-ea"/>
        <a:cs typeface="+mn-cs"/>
      </a:defRPr>
    </a:lvl8pPr>
    <a:lvl9pPr marL="3657600" algn="l" defTabSz="914400" rtl="0" eaLnBrk="1" latinLnBrk="0" hangingPunct="1">
      <a:defRPr sz="22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7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1100"/>
    <a:srgbClr val="009051"/>
    <a:srgbClr val="0118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493" autoAdjust="0"/>
    <p:restoredTop sz="95850" autoAdjust="0"/>
  </p:normalViewPr>
  <p:slideViewPr>
    <p:cSldViewPr snapToGrid="0" showGuides="1">
      <p:cViewPr varScale="1">
        <p:scale>
          <a:sx n="118" d="100"/>
          <a:sy n="118" d="100"/>
        </p:scale>
        <p:origin x="1304" y="200"/>
      </p:cViewPr>
      <p:guideLst>
        <p:guide orient="horz" pos="7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0336"/>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7EECABE0-489E-5345-8B39-D7B8881C8233}"/>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b="0"/>
            </a:lvl1pPr>
          </a:lstStyle>
          <a:p>
            <a:pPr>
              <a:defRPr/>
            </a:pPr>
            <a:endParaRPr lang="en-US" altLang="en-US" dirty="0"/>
          </a:p>
        </p:txBody>
      </p:sp>
      <p:sp>
        <p:nvSpPr>
          <p:cNvPr id="32771" name="Rectangle 3">
            <a:extLst>
              <a:ext uri="{FF2B5EF4-FFF2-40B4-BE49-F238E27FC236}">
                <a16:creationId xmlns:a16="http://schemas.microsoft.com/office/drawing/2014/main" id="{22E83B93-CE68-9A46-A78F-46536F136918}"/>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b="0"/>
            </a:lvl1pPr>
          </a:lstStyle>
          <a:p>
            <a:pPr>
              <a:defRPr/>
            </a:pPr>
            <a:endParaRPr lang="en-US" altLang="en-US" dirty="0"/>
          </a:p>
        </p:txBody>
      </p:sp>
      <p:sp>
        <p:nvSpPr>
          <p:cNvPr id="2052" name="Rectangle 4">
            <a:extLst>
              <a:ext uri="{FF2B5EF4-FFF2-40B4-BE49-F238E27FC236}">
                <a16:creationId xmlns:a16="http://schemas.microsoft.com/office/drawing/2014/main" id="{659E806B-D049-FE45-8204-F72216BE142C}"/>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2773" name="Rectangle 5">
            <a:extLst>
              <a:ext uri="{FF2B5EF4-FFF2-40B4-BE49-F238E27FC236}">
                <a16:creationId xmlns:a16="http://schemas.microsoft.com/office/drawing/2014/main" id="{2591948A-D992-9344-9CFE-7203C389F636}"/>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32774" name="Rectangle 6">
            <a:extLst>
              <a:ext uri="{FF2B5EF4-FFF2-40B4-BE49-F238E27FC236}">
                <a16:creationId xmlns:a16="http://schemas.microsoft.com/office/drawing/2014/main" id="{7ED49F99-9161-294D-96A7-B780D2D4EE43}"/>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b="0"/>
            </a:lvl1pPr>
          </a:lstStyle>
          <a:p>
            <a:pPr>
              <a:defRPr/>
            </a:pPr>
            <a:endParaRPr lang="en-US" altLang="en-US" dirty="0"/>
          </a:p>
        </p:txBody>
      </p:sp>
      <p:sp>
        <p:nvSpPr>
          <p:cNvPr id="32775" name="Rectangle 7">
            <a:extLst>
              <a:ext uri="{FF2B5EF4-FFF2-40B4-BE49-F238E27FC236}">
                <a16:creationId xmlns:a16="http://schemas.microsoft.com/office/drawing/2014/main" id="{5A775745-3971-B645-980B-3D474D4D66EA}"/>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b="0"/>
            </a:lvl1pPr>
          </a:lstStyle>
          <a:p>
            <a:fld id="{76A069DC-9FDB-164E-BC97-02FC85FFC2F1}"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DE67A746-BDD7-694B-9A47-F78AA73BF75A}"/>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5FA789EA-4EDE-CD4C-8EBA-4AB742848801}" type="slidenum">
              <a:rPr lang="en-US" altLang="en-US" sz="1200" b="0"/>
              <a:pPr/>
              <a:t>1</a:t>
            </a:fld>
            <a:endParaRPr lang="en-US" altLang="en-US" sz="1200" b="0" dirty="0"/>
          </a:p>
        </p:txBody>
      </p:sp>
      <p:sp>
        <p:nvSpPr>
          <p:cNvPr id="4099" name="Rectangle 2">
            <a:extLst>
              <a:ext uri="{FF2B5EF4-FFF2-40B4-BE49-F238E27FC236}">
                <a16:creationId xmlns:a16="http://schemas.microsoft.com/office/drawing/2014/main" id="{E8F823B8-976C-4641-9DFA-E7A6976AEB8B}"/>
              </a:ext>
            </a:extLst>
          </p:cNvPr>
          <p:cNvSpPr>
            <a:spLocks noGrp="1" noRot="1" noChangeAspect="1" noChangeArrowheads="1" noTextEdit="1"/>
          </p:cNvSpPr>
          <p:nvPr>
            <p:ph type="sldImg"/>
          </p:nvPr>
        </p:nvSpPr>
        <p:spPr>
          <a:solidFill>
            <a:srgbClr val="FFFFFF"/>
          </a:solidFill>
          <a:ln/>
        </p:spPr>
      </p:sp>
      <p:sp>
        <p:nvSpPr>
          <p:cNvPr id="4100" name="Rectangle 3">
            <a:extLst>
              <a:ext uri="{FF2B5EF4-FFF2-40B4-BE49-F238E27FC236}">
                <a16:creationId xmlns:a16="http://schemas.microsoft.com/office/drawing/2014/main" id="{04A8EAA6-E258-614B-88C1-BF1F33FD101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28A813E5-5574-0545-BCBB-D04A3D7CF522}"/>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789DDE54-1D84-0947-B0B0-588C48A74146}" type="slidenum">
              <a:rPr lang="en-US" altLang="en-US" sz="1200" b="0"/>
              <a:pPr/>
              <a:t>2</a:t>
            </a:fld>
            <a:endParaRPr lang="en-US" altLang="en-US" sz="1200" b="0" dirty="0"/>
          </a:p>
        </p:txBody>
      </p:sp>
      <p:sp>
        <p:nvSpPr>
          <p:cNvPr id="6147" name="Rectangle 1026">
            <a:extLst>
              <a:ext uri="{FF2B5EF4-FFF2-40B4-BE49-F238E27FC236}">
                <a16:creationId xmlns:a16="http://schemas.microsoft.com/office/drawing/2014/main" id="{F943EA35-DB25-224B-9F09-B279785EE448}"/>
              </a:ext>
            </a:extLst>
          </p:cNvPr>
          <p:cNvSpPr>
            <a:spLocks noGrp="1" noRot="1" noChangeAspect="1" noChangeArrowheads="1" noTextEdit="1"/>
          </p:cNvSpPr>
          <p:nvPr>
            <p:ph type="sldImg"/>
          </p:nvPr>
        </p:nvSpPr>
        <p:spPr>
          <a:solidFill>
            <a:srgbClr val="FFFFFF"/>
          </a:solidFill>
          <a:ln/>
        </p:spPr>
      </p:sp>
      <p:sp>
        <p:nvSpPr>
          <p:cNvPr id="6148" name="Rectangle 1027">
            <a:extLst>
              <a:ext uri="{FF2B5EF4-FFF2-40B4-BE49-F238E27FC236}">
                <a16:creationId xmlns:a16="http://schemas.microsoft.com/office/drawing/2014/main" id="{D9E6FCEB-A2AF-E543-924C-8B01E2CDF78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F6030E8E-F68B-C847-9086-6117B4A54153}"/>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19CBCDCA-8EF4-D942-A8DC-452466B41B94}" type="slidenum">
              <a:rPr lang="en-US" altLang="en-US" sz="1200" b="0"/>
              <a:pPr/>
              <a:t>3</a:t>
            </a:fld>
            <a:endParaRPr lang="en-US" altLang="en-US" sz="1200" b="0" dirty="0"/>
          </a:p>
        </p:txBody>
      </p:sp>
      <p:sp>
        <p:nvSpPr>
          <p:cNvPr id="8195" name="Rectangle 2">
            <a:extLst>
              <a:ext uri="{FF2B5EF4-FFF2-40B4-BE49-F238E27FC236}">
                <a16:creationId xmlns:a16="http://schemas.microsoft.com/office/drawing/2014/main" id="{1231B3D8-AB9A-314B-993D-4F78D7E95798}"/>
              </a:ext>
            </a:extLst>
          </p:cNvPr>
          <p:cNvSpPr>
            <a:spLocks noGrp="1" noRot="1" noChangeAspect="1" noChangeArrowheads="1" noTextEdit="1"/>
          </p:cNvSpPr>
          <p:nvPr>
            <p:ph type="sldImg"/>
          </p:nvPr>
        </p:nvSpPr>
        <p:spPr>
          <a:solidFill>
            <a:srgbClr val="FFFFFF"/>
          </a:solidFill>
          <a:ln/>
        </p:spPr>
      </p:sp>
      <p:sp>
        <p:nvSpPr>
          <p:cNvPr id="8196" name="Rectangle 3">
            <a:extLst>
              <a:ext uri="{FF2B5EF4-FFF2-40B4-BE49-F238E27FC236}">
                <a16:creationId xmlns:a16="http://schemas.microsoft.com/office/drawing/2014/main" id="{44C21B22-2522-4E41-B146-9D972E8BEEE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AC1277A2-EE73-EC42-82EC-4FACC77FA2A0}"/>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A927C091-0579-964D-B137-586949E0D3ED}" type="slidenum">
              <a:rPr lang="en-US" altLang="en-US" sz="1200" b="0"/>
              <a:pPr/>
              <a:t>4</a:t>
            </a:fld>
            <a:endParaRPr lang="en-US" altLang="en-US" sz="1200" b="0" dirty="0"/>
          </a:p>
        </p:txBody>
      </p:sp>
      <p:sp>
        <p:nvSpPr>
          <p:cNvPr id="10243" name="Rectangle 2">
            <a:extLst>
              <a:ext uri="{FF2B5EF4-FFF2-40B4-BE49-F238E27FC236}">
                <a16:creationId xmlns:a16="http://schemas.microsoft.com/office/drawing/2014/main" id="{5D16AB91-B341-264F-BAB1-C862DA3490CC}"/>
              </a:ext>
            </a:extLst>
          </p:cNvPr>
          <p:cNvSpPr>
            <a:spLocks noGrp="1" noRot="1" noChangeAspect="1" noChangeArrowheads="1" noTextEdit="1"/>
          </p:cNvSpPr>
          <p:nvPr>
            <p:ph type="sldImg"/>
          </p:nvPr>
        </p:nvSpPr>
        <p:spPr>
          <a:solidFill>
            <a:srgbClr val="FFFFFF"/>
          </a:solidFill>
          <a:ln/>
        </p:spPr>
      </p:sp>
      <p:sp>
        <p:nvSpPr>
          <p:cNvPr id="10244" name="Rectangle 3">
            <a:extLst>
              <a:ext uri="{FF2B5EF4-FFF2-40B4-BE49-F238E27FC236}">
                <a16:creationId xmlns:a16="http://schemas.microsoft.com/office/drawing/2014/main" id="{382297F5-D59C-1741-BC82-99B1E62DFD7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B8EA128A-BFCC-954B-B91D-A57ABCBD55DE}"/>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2B75FD9E-3D7A-3E4F-8D9E-EA29C02F767E}" type="slidenum">
              <a:rPr lang="en-US" altLang="en-US" sz="1200" b="0"/>
              <a:pPr/>
              <a:t>5</a:t>
            </a:fld>
            <a:endParaRPr lang="en-US" altLang="en-US" sz="1200" b="0" dirty="0"/>
          </a:p>
        </p:txBody>
      </p:sp>
      <p:sp>
        <p:nvSpPr>
          <p:cNvPr id="12291" name="Rectangle 2">
            <a:extLst>
              <a:ext uri="{FF2B5EF4-FFF2-40B4-BE49-F238E27FC236}">
                <a16:creationId xmlns:a16="http://schemas.microsoft.com/office/drawing/2014/main" id="{5230B930-B5D9-BA4A-B0DF-9DB8F4460924}"/>
              </a:ext>
            </a:extLst>
          </p:cNvPr>
          <p:cNvSpPr>
            <a:spLocks noGrp="1" noRot="1" noChangeAspect="1" noChangeArrowheads="1" noTextEdit="1"/>
          </p:cNvSpPr>
          <p:nvPr>
            <p:ph type="sldImg"/>
          </p:nvPr>
        </p:nvSpPr>
        <p:spPr>
          <a:solidFill>
            <a:srgbClr val="FFFFFF"/>
          </a:solidFill>
          <a:ln/>
        </p:spPr>
      </p:sp>
      <p:sp>
        <p:nvSpPr>
          <p:cNvPr id="12292" name="Rectangle 3">
            <a:extLst>
              <a:ext uri="{FF2B5EF4-FFF2-40B4-BE49-F238E27FC236}">
                <a16:creationId xmlns:a16="http://schemas.microsoft.com/office/drawing/2014/main" id="{A5DD75A0-D56B-E346-A3C3-268ABEFFE68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86979884-08FC-834A-9052-49824E57CF52}"/>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2EF6C543-6176-094F-A88B-6B911860C679}" type="slidenum">
              <a:rPr lang="en-US" altLang="en-US" sz="1200" b="0"/>
              <a:pPr/>
              <a:t>6</a:t>
            </a:fld>
            <a:endParaRPr lang="en-US" altLang="en-US" sz="1200" b="0" dirty="0"/>
          </a:p>
        </p:txBody>
      </p:sp>
      <p:sp>
        <p:nvSpPr>
          <p:cNvPr id="14339" name="Rectangle 2">
            <a:extLst>
              <a:ext uri="{FF2B5EF4-FFF2-40B4-BE49-F238E27FC236}">
                <a16:creationId xmlns:a16="http://schemas.microsoft.com/office/drawing/2014/main" id="{65B9AF6D-15E4-9A4C-9BC3-BB76AA0E40E0}"/>
              </a:ext>
            </a:extLst>
          </p:cNvPr>
          <p:cNvSpPr>
            <a:spLocks noGrp="1" noRot="1" noChangeAspect="1" noChangeArrowheads="1" noTextEdit="1"/>
          </p:cNvSpPr>
          <p:nvPr>
            <p:ph type="sldImg"/>
          </p:nvPr>
        </p:nvSpPr>
        <p:spPr>
          <a:solidFill>
            <a:srgbClr val="FFFFFF"/>
          </a:solidFill>
          <a:ln/>
        </p:spPr>
      </p:sp>
      <p:sp>
        <p:nvSpPr>
          <p:cNvPr id="14340" name="Rectangle 3">
            <a:extLst>
              <a:ext uri="{FF2B5EF4-FFF2-40B4-BE49-F238E27FC236}">
                <a16:creationId xmlns:a16="http://schemas.microsoft.com/office/drawing/2014/main" id="{6A49E5CD-8F8F-D94B-B9DB-8EB5FE42377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4D7C28B6-294B-8645-8901-08AAD3E372D4}"/>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57EFDDFF-C08B-FE45-BACD-90BC70C987F3}" type="slidenum">
              <a:rPr lang="en-US" altLang="en-US" sz="1200" b="0"/>
              <a:pPr/>
              <a:t>7</a:t>
            </a:fld>
            <a:endParaRPr lang="en-US" altLang="en-US" sz="1200" b="0" dirty="0"/>
          </a:p>
        </p:txBody>
      </p:sp>
      <p:sp>
        <p:nvSpPr>
          <p:cNvPr id="16387" name="Rectangle 1026">
            <a:extLst>
              <a:ext uri="{FF2B5EF4-FFF2-40B4-BE49-F238E27FC236}">
                <a16:creationId xmlns:a16="http://schemas.microsoft.com/office/drawing/2014/main" id="{0378D087-4189-1E46-92E6-DE87493761F8}"/>
              </a:ext>
            </a:extLst>
          </p:cNvPr>
          <p:cNvSpPr>
            <a:spLocks noGrp="1" noRot="1" noChangeAspect="1" noChangeArrowheads="1" noTextEdit="1"/>
          </p:cNvSpPr>
          <p:nvPr>
            <p:ph type="sldImg"/>
          </p:nvPr>
        </p:nvSpPr>
        <p:spPr>
          <a:solidFill>
            <a:srgbClr val="FFFFFF"/>
          </a:solidFill>
          <a:ln/>
        </p:spPr>
      </p:sp>
      <p:sp>
        <p:nvSpPr>
          <p:cNvPr id="16388" name="Rectangle 1027">
            <a:extLst>
              <a:ext uri="{FF2B5EF4-FFF2-40B4-BE49-F238E27FC236}">
                <a16:creationId xmlns:a16="http://schemas.microsoft.com/office/drawing/2014/main" id="{56DC838A-EA8D-0041-85F1-AB2896411D4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855F596D-E108-FC41-A428-BF5C6D1ED8CC}"/>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r" eaLnBrk="1" hangingPunct="1"/>
            <a:fld id="{05072878-0798-3B40-A84F-90C6F64905F8}" type="slidenum">
              <a:rPr lang="en-US" altLang="en-US" sz="1200" b="0"/>
              <a:pPr algn="r" eaLnBrk="1" hangingPunct="1"/>
              <a:t>8</a:t>
            </a:fld>
            <a:endParaRPr lang="en-US" altLang="en-US" sz="1200" b="0" dirty="0"/>
          </a:p>
        </p:txBody>
      </p:sp>
      <p:sp>
        <p:nvSpPr>
          <p:cNvPr id="18435" name="Rectangle 2">
            <a:extLst>
              <a:ext uri="{FF2B5EF4-FFF2-40B4-BE49-F238E27FC236}">
                <a16:creationId xmlns:a16="http://schemas.microsoft.com/office/drawing/2014/main" id="{4FFB94C2-0A7D-9C45-BF57-4F5C20105ACD}"/>
              </a:ext>
            </a:extLst>
          </p:cNvPr>
          <p:cNvSpPr>
            <a:spLocks noGrp="1" noRot="1" noChangeAspect="1" noChangeArrowheads="1" noTextEdit="1"/>
          </p:cNvSpPr>
          <p:nvPr>
            <p:ph type="sldImg"/>
          </p:nvPr>
        </p:nvSpPr>
        <p:spPr>
          <a:solidFill>
            <a:srgbClr val="FFFFFF"/>
          </a:solidFill>
          <a:ln/>
        </p:spPr>
      </p:sp>
      <p:sp>
        <p:nvSpPr>
          <p:cNvPr id="18436" name="Rectangle 3">
            <a:extLst>
              <a:ext uri="{FF2B5EF4-FFF2-40B4-BE49-F238E27FC236}">
                <a16:creationId xmlns:a16="http://schemas.microsoft.com/office/drawing/2014/main" id="{05B5E847-3AE2-A047-8166-ED5D79B5EF6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F42FE2D6-0E71-3744-B37E-05E7E75BDA39}"/>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55D8F637-D7CE-B140-9BFF-5D436294717D}" type="slidenum">
              <a:rPr lang="en-US" altLang="en-US" sz="1200" b="0"/>
              <a:pPr/>
              <a:t>9</a:t>
            </a:fld>
            <a:endParaRPr lang="en-US" altLang="en-US" sz="1200" b="0" dirty="0"/>
          </a:p>
        </p:txBody>
      </p:sp>
      <p:sp>
        <p:nvSpPr>
          <p:cNvPr id="20483" name="Rectangle 1026">
            <a:extLst>
              <a:ext uri="{FF2B5EF4-FFF2-40B4-BE49-F238E27FC236}">
                <a16:creationId xmlns:a16="http://schemas.microsoft.com/office/drawing/2014/main" id="{454C309B-3243-834C-8900-8B405D0BBE18}"/>
              </a:ext>
            </a:extLst>
          </p:cNvPr>
          <p:cNvSpPr>
            <a:spLocks noGrp="1" noRot="1" noChangeAspect="1" noChangeArrowheads="1" noTextEdit="1"/>
          </p:cNvSpPr>
          <p:nvPr>
            <p:ph type="sldImg"/>
          </p:nvPr>
        </p:nvSpPr>
        <p:spPr>
          <a:solidFill>
            <a:srgbClr val="FFFFFF"/>
          </a:solidFill>
          <a:ln/>
        </p:spPr>
      </p:sp>
      <p:sp>
        <p:nvSpPr>
          <p:cNvPr id="20484" name="Rectangle 1027">
            <a:extLst>
              <a:ext uri="{FF2B5EF4-FFF2-40B4-BE49-F238E27FC236}">
                <a16:creationId xmlns:a16="http://schemas.microsoft.com/office/drawing/2014/main" id="{3E254912-F068-AF41-8848-FCEBCF49105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73D8D555-FDF7-8741-B66B-8C1A098A0714}"/>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C69A11D1-0B2A-0D40-8EF4-F4E23D12B482}" type="slidenum">
              <a:rPr lang="en-US" altLang="en-US" sz="1200" b="0"/>
              <a:pPr/>
              <a:t>10</a:t>
            </a:fld>
            <a:endParaRPr lang="en-US" altLang="en-US" sz="1200" b="0" dirty="0"/>
          </a:p>
        </p:txBody>
      </p:sp>
      <p:sp>
        <p:nvSpPr>
          <p:cNvPr id="22531" name="Rectangle 2">
            <a:extLst>
              <a:ext uri="{FF2B5EF4-FFF2-40B4-BE49-F238E27FC236}">
                <a16:creationId xmlns:a16="http://schemas.microsoft.com/office/drawing/2014/main" id="{95A80EEF-5C59-BC41-B383-210130B9AA6B}"/>
              </a:ext>
            </a:extLst>
          </p:cNvPr>
          <p:cNvSpPr>
            <a:spLocks noGrp="1" noRot="1" noChangeAspect="1" noChangeArrowheads="1" noTextEdit="1"/>
          </p:cNvSpPr>
          <p:nvPr>
            <p:ph type="sldImg"/>
          </p:nvPr>
        </p:nvSpPr>
        <p:spPr>
          <a:solidFill>
            <a:srgbClr val="FFFFFF"/>
          </a:solidFill>
          <a:ln/>
        </p:spPr>
      </p:sp>
      <p:sp>
        <p:nvSpPr>
          <p:cNvPr id="22532" name="Rectangle 3">
            <a:extLst>
              <a:ext uri="{FF2B5EF4-FFF2-40B4-BE49-F238E27FC236}">
                <a16:creationId xmlns:a16="http://schemas.microsoft.com/office/drawing/2014/main" id="{E5B2B752-35BE-4E4F-AA9C-E80811F8DF6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FE278D66-7654-B449-B41F-ED0D6D882918}"/>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8DA79685-B9DD-DF47-BD8A-5ACC6F2FC33F}" type="slidenum">
              <a:rPr lang="en-US" altLang="en-US" sz="1200" b="0"/>
              <a:pPr/>
              <a:t>11</a:t>
            </a:fld>
            <a:endParaRPr lang="en-US" altLang="en-US" sz="1200" b="0" dirty="0"/>
          </a:p>
        </p:txBody>
      </p:sp>
      <p:sp>
        <p:nvSpPr>
          <p:cNvPr id="24579" name="Rectangle 2">
            <a:extLst>
              <a:ext uri="{FF2B5EF4-FFF2-40B4-BE49-F238E27FC236}">
                <a16:creationId xmlns:a16="http://schemas.microsoft.com/office/drawing/2014/main" id="{085518CD-3EE1-4F40-A98F-F9D24B6041F0}"/>
              </a:ext>
            </a:extLst>
          </p:cNvPr>
          <p:cNvSpPr>
            <a:spLocks noGrp="1" noRot="1" noChangeAspect="1" noChangeArrowheads="1" noTextEdit="1"/>
          </p:cNvSpPr>
          <p:nvPr>
            <p:ph type="sldImg"/>
          </p:nvPr>
        </p:nvSpPr>
        <p:spPr>
          <a:solidFill>
            <a:srgbClr val="FFFFFF"/>
          </a:solidFill>
          <a:ln/>
        </p:spPr>
      </p:sp>
      <p:sp>
        <p:nvSpPr>
          <p:cNvPr id="24580" name="Rectangle 3">
            <a:extLst>
              <a:ext uri="{FF2B5EF4-FFF2-40B4-BE49-F238E27FC236}">
                <a16:creationId xmlns:a16="http://schemas.microsoft.com/office/drawing/2014/main" id="{DAD271BC-B3C1-3742-A7C2-1E5DB62F152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F1560BF5-AA5E-4C43-AF42-6CA1EED5BE2C}"/>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7F55EE0D-D5DA-4B42-86E5-0B434E2B5BF2}" type="slidenum">
              <a:rPr lang="en-US" altLang="en-US" sz="1200" b="0"/>
              <a:pPr/>
              <a:t>12</a:t>
            </a:fld>
            <a:endParaRPr lang="en-US" altLang="en-US" sz="1200" b="0" dirty="0"/>
          </a:p>
        </p:txBody>
      </p:sp>
      <p:sp>
        <p:nvSpPr>
          <p:cNvPr id="26627" name="Rectangle 1026">
            <a:extLst>
              <a:ext uri="{FF2B5EF4-FFF2-40B4-BE49-F238E27FC236}">
                <a16:creationId xmlns:a16="http://schemas.microsoft.com/office/drawing/2014/main" id="{D47E2350-5AFF-A94E-9478-FFE97B97054F}"/>
              </a:ext>
            </a:extLst>
          </p:cNvPr>
          <p:cNvSpPr>
            <a:spLocks noGrp="1" noRot="1" noChangeAspect="1" noChangeArrowheads="1" noTextEdit="1"/>
          </p:cNvSpPr>
          <p:nvPr>
            <p:ph type="sldImg"/>
          </p:nvPr>
        </p:nvSpPr>
        <p:spPr>
          <a:solidFill>
            <a:srgbClr val="FFFFFF"/>
          </a:solidFill>
          <a:ln/>
        </p:spPr>
      </p:sp>
      <p:sp>
        <p:nvSpPr>
          <p:cNvPr id="26628" name="Rectangle 1027">
            <a:extLst>
              <a:ext uri="{FF2B5EF4-FFF2-40B4-BE49-F238E27FC236}">
                <a16:creationId xmlns:a16="http://schemas.microsoft.com/office/drawing/2014/main" id="{57410736-827F-B34C-930C-E1780A59CCC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966E6677-1F94-9B4C-A08E-F82E2A8AC4E5}"/>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7FEE853A-970E-BB40-B478-AE405381C896}" type="slidenum">
              <a:rPr lang="en-US" altLang="en-US" sz="1200" b="0"/>
              <a:pPr/>
              <a:t>13</a:t>
            </a:fld>
            <a:endParaRPr lang="en-US" altLang="en-US" sz="1200" b="0" dirty="0"/>
          </a:p>
        </p:txBody>
      </p:sp>
      <p:sp>
        <p:nvSpPr>
          <p:cNvPr id="28675" name="Rectangle 2">
            <a:extLst>
              <a:ext uri="{FF2B5EF4-FFF2-40B4-BE49-F238E27FC236}">
                <a16:creationId xmlns:a16="http://schemas.microsoft.com/office/drawing/2014/main" id="{19D7487E-2459-DE46-9BF7-8095CDA8313A}"/>
              </a:ext>
            </a:extLst>
          </p:cNvPr>
          <p:cNvSpPr>
            <a:spLocks noGrp="1" noRot="1" noChangeAspect="1" noChangeArrowheads="1" noTextEdit="1"/>
          </p:cNvSpPr>
          <p:nvPr>
            <p:ph type="sldImg"/>
          </p:nvPr>
        </p:nvSpPr>
        <p:spPr>
          <a:solidFill>
            <a:srgbClr val="FFFFFF"/>
          </a:solidFill>
          <a:ln/>
        </p:spPr>
      </p:sp>
      <p:sp>
        <p:nvSpPr>
          <p:cNvPr id="28676" name="Rectangle 3">
            <a:extLst>
              <a:ext uri="{FF2B5EF4-FFF2-40B4-BE49-F238E27FC236}">
                <a16:creationId xmlns:a16="http://schemas.microsoft.com/office/drawing/2014/main" id="{F853566C-CDD7-5446-A359-AF684E58D34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54526F35-7322-C14E-9302-84784ABAB005}"/>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69A1DC83-2543-A24B-B79F-897D6DF48FCC}" type="slidenum">
              <a:rPr lang="en-US" altLang="en-US" sz="1200" b="0"/>
              <a:pPr/>
              <a:t>14</a:t>
            </a:fld>
            <a:endParaRPr lang="en-US" altLang="en-US" sz="1200" b="0" dirty="0"/>
          </a:p>
        </p:txBody>
      </p:sp>
      <p:sp>
        <p:nvSpPr>
          <p:cNvPr id="30723" name="Rectangle 1026">
            <a:extLst>
              <a:ext uri="{FF2B5EF4-FFF2-40B4-BE49-F238E27FC236}">
                <a16:creationId xmlns:a16="http://schemas.microsoft.com/office/drawing/2014/main" id="{E4AA765E-029C-274E-8CE5-164E456BBBFE}"/>
              </a:ext>
            </a:extLst>
          </p:cNvPr>
          <p:cNvSpPr>
            <a:spLocks noGrp="1" noRot="1" noChangeAspect="1" noChangeArrowheads="1" noTextEdit="1"/>
          </p:cNvSpPr>
          <p:nvPr>
            <p:ph type="sldImg"/>
          </p:nvPr>
        </p:nvSpPr>
        <p:spPr>
          <a:solidFill>
            <a:srgbClr val="FFFFFF"/>
          </a:solidFill>
          <a:ln/>
        </p:spPr>
      </p:sp>
      <p:sp>
        <p:nvSpPr>
          <p:cNvPr id="30724" name="Rectangle 1027">
            <a:extLst>
              <a:ext uri="{FF2B5EF4-FFF2-40B4-BE49-F238E27FC236}">
                <a16:creationId xmlns:a16="http://schemas.microsoft.com/office/drawing/2014/main" id="{4FCB4449-BD94-474A-A3DD-6A69FD736CA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DF4AD8C3-EA7F-A943-BD21-4F051345A2ED}"/>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F99DA353-C781-1F48-817C-374AC7654F8D}" type="slidenum">
              <a:rPr lang="en-US" altLang="en-US" sz="1200" b="0"/>
              <a:pPr/>
              <a:t>15</a:t>
            </a:fld>
            <a:endParaRPr lang="en-US" altLang="en-US" sz="1200" b="0" dirty="0"/>
          </a:p>
        </p:txBody>
      </p:sp>
      <p:sp>
        <p:nvSpPr>
          <p:cNvPr id="32771" name="Rectangle 2">
            <a:extLst>
              <a:ext uri="{FF2B5EF4-FFF2-40B4-BE49-F238E27FC236}">
                <a16:creationId xmlns:a16="http://schemas.microsoft.com/office/drawing/2014/main" id="{B357C11E-6E28-EC4A-8939-2D5532085A6F}"/>
              </a:ext>
            </a:extLst>
          </p:cNvPr>
          <p:cNvSpPr>
            <a:spLocks noGrp="1" noRot="1" noChangeAspect="1" noChangeArrowheads="1" noTextEdit="1"/>
          </p:cNvSpPr>
          <p:nvPr>
            <p:ph type="sldImg"/>
          </p:nvPr>
        </p:nvSpPr>
        <p:spPr>
          <a:solidFill>
            <a:srgbClr val="FFFFFF"/>
          </a:solidFill>
          <a:ln/>
        </p:spPr>
      </p:sp>
      <p:sp>
        <p:nvSpPr>
          <p:cNvPr id="32772" name="Rectangle 3">
            <a:extLst>
              <a:ext uri="{FF2B5EF4-FFF2-40B4-BE49-F238E27FC236}">
                <a16:creationId xmlns:a16="http://schemas.microsoft.com/office/drawing/2014/main" id="{2D8F3796-85C1-8A41-A024-A74EB6FD606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2B406DFC-4B35-A341-AB76-52D76E79C7B7}"/>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130CA7A6-F401-5F4F-8427-E52434095B09}" type="slidenum">
              <a:rPr lang="en-US" altLang="en-US" sz="1200" b="0"/>
              <a:pPr/>
              <a:t>16</a:t>
            </a:fld>
            <a:endParaRPr lang="en-US" altLang="en-US" sz="1200" b="0" dirty="0"/>
          </a:p>
        </p:txBody>
      </p:sp>
      <p:sp>
        <p:nvSpPr>
          <p:cNvPr id="34819" name="Rectangle 2">
            <a:extLst>
              <a:ext uri="{FF2B5EF4-FFF2-40B4-BE49-F238E27FC236}">
                <a16:creationId xmlns:a16="http://schemas.microsoft.com/office/drawing/2014/main" id="{F7B38E75-CCD6-9049-A352-552365071C10}"/>
              </a:ext>
            </a:extLst>
          </p:cNvPr>
          <p:cNvSpPr>
            <a:spLocks noGrp="1" noRot="1" noChangeAspect="1" noChangeArrowheads="1" noTextEdit="1"/>
          </p:cNvSpPr>
          <p:nvPr>
            <p:ph type="sldImg"/>
          </p:nvPr>
        </p:nvSpPr>
        <p:spPr>
          <a:solidFill>
            <a:srgbClr val="FFFFFF"/>
          </a:solidFill>
          <a:ln/>
        </p:spPr>
      </p:sp>
      <p:sp>
        <p:nvSpPr>
          <p:cNvPr id="34820" name="Rectangle 3">
            <a:extLst>
              <a:ext uri="{FF2B5EF4-FFF2-40B4-BE49-F238E27FC236}">
                <a16:creationId xmlns:a16="http://schemas.microsoft.com/office/drawing/2014/main" id="{DDE35900-1CE4-3944-9334-3C1463DAA6A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19DA25EA-2BC7-0947-95F9-B604B9F1DE19}"/>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4ABE57BD-7B38-FA46-8C22-E745A59AE286}" type="slidenum">
              <a:rPr lang="en-US" altLang="en-US" sz="1200" b="0"/>
              <a:pPr/>
              <a:t>17</a:t>
            </a:fld>
            <a:endParaRPr lang="en-US" altLang="en-US" sz="1200" b="0" dirty="0"/>
          </a:p>
        </p:txBody>
      </p:sp>
      <p:sp>
        <p:nvSpPr>
          <p:cNvPr id="36867" name="Rectangle 2">
            <a:extLst>
              <a:ext uri="{FF2B5EF4-FFF2-40B4-BE49-F238E27FC236}">
                <a16:creationId xmlns:a16="http://schemas.microsoft.com/office/drawing/2014/main" id="{31AD5F5F-83C2-C24C-BD64-A57B466DCFF6}"/>
              </a:ext>
            </a:extLst>
          </p:cNvPr>
          <p:cNvSpPr>
            <a:spLocks noGrp="1" noRot="1" noChangeAspect="1" noChangeArrowheads="1" noTextEdit="1"/>
          </p:cNvSpPr>
          <p:nvPr>
            <p:ph type="sldImg"/>
          </p:nvPr>
        </p:nvSpPr>
        <p:spPr>
          <a:solidFill>
            <a:srgbClr val="FFFFFF"/>
          </a:solidFill>
          <a:ln/>
        </p:spPr>
      </p:sp>
      <p:sp>
        <p:nvSpPr>
          <p:cNvPr id="36868" name="Rectangle 3">
            <a:extLst>
              <a:ext uri="{FF2B5EF4-FFF2-40B4-BE49-F238E27FC236}">
                <a16:creationId xmlns:a16="http://schemas.microsoft.com/office/drawing/2014/main" id="{70581E34-BA59-1D45-B080-CEF88552630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16AC08D8-F8C7-714F-B99E-B0381B7A0A83}"/>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BCF806FF-902E-3C46-9E9D-57C7627E86E9}" type="slidenum">
              <a:rPr lang="en-US" altLang="en-US" sz="1200" b="0"/>
              <a:pPr/>
              <a:t>18</a:t>
            </a:fld>
            <a:endParaRPr lang="en-US" altLang="en-US" sz="1200" b="0" dirty="0"/>
          </a:p>
        </p:txBody>
      </p:sp>
      <p:sp>
        <p:nvSpPr>
          <p:cNvPr id="38915" name="Rectangle 2">
            <a:extLst>
              <a:ext uri="{FF2B5EF4-FFF2-40B4-BE49-F238E27FC236}">
                <a16:creationId xmlns:a16="http://schemas.microsoft.com/office/drawing/2014/main" id="{79FDAE7C-4B3C-414B-875C-FA3F348224F7}"/>
              </a:ext>
            </a:extLst>
          </p:cNvPr>
          <p:cNvSpPr>
            <a:spLocks noGrp="1" noRot="1" noChangeAspect="1" noChangeArrowheads="1" noTextEdit="1"/>
          </p:cNvSpPr>
          <p:nvPr>
            <p:ph type="sldImg"/>
          </p:nvPr>
        </p:nvSpPr>
        <p:spPr>
          <a:solidFill>
            <a:srgbClr val="FFFFFF"/>
          </a:solidFill>
          <a:ln/>
        </p:spPr>
      </p:sp>
      <p:sp>
        <p:nvSpPr>
          <p:cNvPr id="38916" name="Rectangle 3">
            <a:extLst>
              <a:ext uri="{FF2B5EF4-FFF2-40B4-BE49-F238E27FC236}">
                <a16:creationId xmlns:a16="http://schemas.microsoft.com/office/drawing/2014/main" id="{60D15E3B-2225-3A46-8E8F-4A1614A719A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F01BF34F-63C3-FC4B-9FAD-B534E5F1429D}"/>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3E2FE6D1-55D8-974C-8F42-D67CA286BC1B}" type="slidenum">
              <a:rPr lang="en-US" altLang="en-US" sz="1200" b="0"/>
              <a:pPr/>
              <a:t>19</a:t>
            </a:fld>
            <a:endParaRPr lang="en-US" altLang="en-US" sz="1200" b="0" dirty="0"/>
          </a:p>
        </p:txBody>
      </p:sp>
      <p:sp>
        <p:nvSpPr>
          <p:cNvPr id="40963" name="Rectangle 1026">
            <a:extLst>
              <a:ext uri="{FF2B5EF4-FFF2-40B4-BE49-F238E27FC236}">
                <a16:creationId xmlns:a16="http://schemas.microsoft.com/office/drawing/2014/main" id="{819F8B05-44D9-EF46-83BE-A1D1679D2F35}"/>
              </a:ext>
            </a:extLst>
          </p:cNvPr>
          <p:cNvSpPr>
            <a:spLocks noGrp="1" noRot="1" noChangeAspect="1" noChangeArrowheads="1" noTextEdit="1"/>
          </p:cNvSpPr>
          <p:nvPr>
            <p:ph type="sldImg"/>
          </p:nvPr>
        </p:nvSpPr>
        <p:spPr>
          <a:solidFill>
            <a:srgbClr val="FFFFFF"/>
          </a:solidFill>
          <a:ln/>
        </p:spPr>
      </p:sp>
      <p:sp>
        <p:nvSpPr>
          <p:cNvPr id="40964" name="Rectangle 1027">
            <a:extLst>
              <a:ext uri="{FF2B5EF4-FFF2-40B4-BE49-F238E27FC236}">
                <a16:creationId xmlns:a16="http://schemas.microsoft.com/office/drawing/2014/main" id="{1C97BFF8-EBC1-E046-8C70-8C083BB7156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63A93DAC-3EFF-9A4A-A524-1BC600ED6BE1}"/>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817EB6AC-B6D6-324B-8A1F-3BC99A6FC80A}" type="slidenum">
              <a:rPr lang="en-US" altLang="en-US" sz="1200" b="0"/>
              <a:pPr/>
              <a:t>20</a:t>
            </a:fld>
            <a:endParaRPr lang="en-US" altLang="en-US" sz="1200" b="0" dirty="0"/>
          </a:p>
        </p:txBody>
      </p:sp>
      <p:sp>
        <p:nvSpPr>
          <p:cNvPr id="43011" name="Rectangle 2">
            <a:extLst>
              <a:ext uri="{FF2B5EF4-FFF2-40B4-BE49-F238E27FC236}">
                <a16:creationId xmlns:a16="http://schemas.microsoft.com/office/drawing/2014/main" id="{64588B83-8B85-124C-9C18-E70D4574CB07}"/>
              </a:ext>
            </a:extLst>
          </p:cNvPr>
          <p:cNvSpPr>
            <a:spLocks noGrp="1" noRot="1" noChangeAspect="1" noChangeArrowheads="1" noTextEdit="1"/>
          </p:cNvSpPr>
          <p:nvPr>
            <p:ph type="sldImg"/>
          </p:nvPr>
        </p:nvSpPr>
        <p:spPr>
          <a:solidFill>
            <a:srgbClr val="FFFFFF"/>
          </a:solidFill>
          <a:ln/>
        </p:spPr>
      </p:sp>
      <p:sp>
        <p:nvSpPr>
          <p:cNvPr id="43012" name="Rectangle 3">
            <a:extLst>
              <a:ext uri="{FF2B5EF4-FFF2-40B4-BE49-F238E27FC236}">
                <a16:creationId xmlns:a16="http://schemas.microsoft.com/office/drawing/2014/main" id="{53338EE7-EC71-854A-AE7E-03122E48C09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ACF869F5-CA02-6347-9E51-B2A866BBA6D6}"/>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8C049794-2BBE-E54B-ACAE-21F0C36770E1}" type="slidenum">
              <a:rPr lang="en-US" altLang="en-US" sz="1200" b="0"/>
              <a:pPr/>
              <a:t>21</a:t>
            </a:fld>
            <a:endParaRPr lang="en-US" altLang="en-US" sz="1200" b="0" dirty="0"/>
          </a:p>
        </p:txBody>
      </p:sp>
      <p:sp>
        <p:nvSpPr>
          <p:cNvPr id="45059" name="Rectangle 2">
            <a:extLst>
              <a:ext uri="{FF2B5EF4-FFF2-40B4-BE49-F238E27FC236}">
                <a16:creationId xmlns:a16="http://schemas.microsoft.com/office/drawing/2014/main" id="{0D3833D3-18C5-3A47-8B0F-E155C387B85E}"/>
              </a:ext>
            </a:extLst>
          </p:cNvPr>
          <p:cNvSpPr>
            <a:spLocks noGrp="1" noRot="1" noChangeAspect="1" noChangeArrowheads="1" noTextEdit="1"/>
          </p:cNvSpPr>
          <p:nvPr>
            <p:ph type="sldImg"/>
          </p:nvPr>
        </p:nvSpPr>
        <p:spPr>
          <a:solidFill>
            <a:srgbClr val="FFFFFF"/>
          </a:solidFill>
          <a:ln/>
        </p:spPr>
      </p:sp>
      <p:sp>
        <p:nvSpPr>
          <p:cNvPr id="45060" name="Rectangle 3">
            <a:extLst>
              <a:ext uri="{FF2B5EF4-FFF2-40B4-BE49-F238E27FC236}">
                <a16:creationId xmlns:a16="http://schemas.microsoft.com/office/drawing/2014/main" id="{CE2E9461-6565-1B42-AE09-68AC4C5BAF6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234B0A77-9B3E-1048-A5FE-2DCD83A3C7E8}"/>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24A9F870-8015-D942-811B-CDB8D0964078}" type="slidenum">
              <a:rPr lang="en-US" altLang="en-US" sz="1200" b="0"/>
              <a:pPr/>
              <a:t>22</a:t>
            </a:fld>
            <a:endParaRPr lang="en-US" altLang="en-US" sz="1200" b="0" dirty="0"/>
          </a:p>
        </p:txBody>
      </p:sp>
      <p:sp>
        <p:nvSpPr>
          <p:cNvPr id="47107" name="Rectangle 1026">
            <a:extLst>
              <a:ext uri="{FF2B5EF4-FFF2-40B4-BE49-F238E27FC236}">
                <a16:creationId xmlns:a16="http://schemas.microsoft.com/office/drawing/2014/main" id="{373E3FE7-CDC5-9C4F-B755-D12681D93557}"/>
              </a:ext>
            </a:extLst>
          </p:cNvPr>
          <p:cNvSpPr>
            <a:spLocks noGrp="1" noRot="1" noChangeAspect="1" noChangeArrowheads="1" noTextEdit="1"/>
          </p:cNvSpPr>
          <p:nvPr>
            <p:ph type="sldImg"/>
          </p:nvPr>
        </p:nvSpPr>
        <p:spPr>
          <a:solidFill>
            <a:srgbClr val="FFFFFF"/>
          </a:solidFill>
          <a:ln/>
        </p:spPr>
      </p:sp>
      <p:sp>
        <p:nvSpPr>
          <p:cNvPr id="47108" name="Rectangle 1027">
            <a:extLst>
              <a:ext uri="{FF2B5EF4-FFF2-40B4-BE49-F238E27FC236}">
                <a16:creationId xmlns:a16="http://schemas.microsoft.com/office/drawing/2014/main" id="{44F40D2C-D93E-1D4E-936A-EBCBCA18D44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1ADEF8E6-6949-D34C-B3C1-45802132A9FC}"/>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9B46BB93-CAF7-7B45-AA49-6B6D9CA304A0}" type="slidenum">
              <a:rPr lang="en-US" altLang="en-US" sz="1200" b="0"/>
              <a:pPr/>
              <a:t>23</a:t>
            </a:fld>
            <a:endParaRPr lang="en-US" altLang="en-US" sz="1200" b="0" dirty="0"/>
          </a:p>
        </p:txBody>
      </p:sp>
      <p:sp>
        <p:nvSpPr>
          <p:cNvPr id="49155" name="Rectangle 2">
            <a:extLst>
              <a:ext uri="{FF2B5EF4-FFF2-40B4-BE49-F238E27FC236}">
                <a16:creationId xmlns:a16="http://schemas.microsoft.com/office/drawing/2014/main" id="{E97630EA-9235-DF4B-A2F5-DD77A01F7434}"/>
              </a:ext>
            </a:extLst>
          </p:cNvPr>
          <p:cNvSpPr>
            <a:spLocks noGrp="1" noRot="1" noChangeAspect="1" noChangeArrowheads="1" noTextEdit="1"/>
          </p:cNvSpPr>
          <p:nvPr>
            <p:ph type="sldImg"/>
          </p:nvPr>
        </p:nvSpPr>
        <p:spPr>
          <a:solidFill>
            <a:srgbClr val="FFFFFF"/>
          </a:solidFill>
          <a:ln/>
        </p:spPr>
      </p:sp>
      <p:sp>
        <p:nvSpPr>
          <p:cNvPr id="49156" name="Rectangle 3">
            <a:extLst>
              <a:ext uri="{FF2B5EF4-FFF2-40B4-BE49-F238E27FC236}">
                <a16:creationId xmlns:a16="http://schemas.microsoft.com/office/drawing/2014/main" id="{0672A715-82BD-8345-B997-D9F692B4E6F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96EDA7C4-9DEF-FA47-B45B-7EDDF5C383BF}"/>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F8C64715-3A4A-ED4A-BBC7-D88C6353AA91}" type="slidenum">
              <a:rPr lang="en-US" altLang="en-US" sz="1200" b="0"/>
              <a:pPr/>
              <a:t>24</a:t>
            </a:fld>
            <a:endParaRPr lang="en-US" altLang="en-US" sz="1200" b="0" dirty="0"/>
          </a:p>
        </p:txBody>
      </p:sp>
      <p:sp>
        <p:nvSpPr>
          <p:cNvPr id="51203" name="Rectangle 1026">
            <a:extLst>
              <a:ext uri="{FF2B5EF4-FFF2-40B4-BE49-F238E27FC236}">
                <a16:creationId xmlns:a16="http://schemas.microsoft.com/office/drawing/2014/main" id="{BE659623-4261-D94D-92C0-E6708B14E342}"/>
              </a:ext>
            </a:extLst>
          </p:cNvPr>
          <p:cNvSpPr>
            <a:spLocks noGrp="1" noRot="1" noChangeAspect="1" noChangeArrowheads="1" noTextEdit="1"/>
          </p:cNvSpPr>
          <p:nvPr>
            <p:ph type="sldImg"/>
          </p:nvPr>
        </p:nvSpPr>
        <p:spPr>
          <a:solidFill>
            <a:srgbClr val="FFFFFF"/>
          </a:solidFill>
          <a:ln/>
        </p:spPr>
      </p:sp>
      <p:sp>
        <p:nvSpPr>
          <p:cNvPr id="51204" name="Rectangle 1027">
            <a:extLst>
              <a:ext uri="{FF2B5EF4-FFF2-40B4-BE49-F238E27FC236}">
                <a16:creationId xmlns:a16="http://schemas.microsoft.com/office/drawing/2014/main" id="{A93DF6AD-23EE-F345-AD43-4848592B4EA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73B05DD7-21BE-9644-BFD7-F22911AF7291}"/>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r" eaLnBrk="1" hangingPunct="1"/>
            <a:fld id="{3AA2B6FE-1897-134D-96F8-C88457F3DF0F}" type="slidenum">
              <a:rPr lang="en-US" altLang="en-US" sz="1200" b="0"/>
              <a:pPr algn="r" eaLnBrk="1" hangingPunct="1"/>
              <a:t>25</a:t>
            </a:fld>
            <a:endParaRPr lang="en-US" altLang="en-US" sz="1200" b="0" dirty="0"/>
          </a:p>
        </p:txBody>
      </p:sp>
      <p:sp>
        <p:nvSpPr>
          <p:cNvPr id="53251" name="Rectangle 2">
            <a:extLst>
              <a:ext uri="{FF2B5EF4-FFF2-40B4-BE49-F238E27FC236}">
                <a16:creationId xmlns:a16="http://schemas.microsoft.com/office/drawing/2014/main" id="{4A8CEC9E-6F9A-D043-A3A3-D3C3AA41E7A3}"/>
              </a:ext>
            </a:extLst>
          </p:cNvPr>
          <p:cNvSpPr>
            <a:spLocks noGrp="1" noRot="1" noChangeAspect="1" noChangeArrowheads="1" noTextEdit="1"/>
          </p:cNvSpPr>
          <p:nvPr>
            <p:ph type="sldImg"/>
          </p:nvPr>
        </p:nvSpPr>
        <p:spPr>
          <a:solidFill>
            <a:srgbClr val="FFFFFF"/>
          </a:solidFill>
          <a:ln/>
        </p:spPr>
      </p:sp>
      <p:sp>
        <p:nvSpPr>
          <p:cNvPr id="53252" name="Rectangle 3">
            <a:extLst>
              <a:ext uri="{FF2B5EF4-FFF2-40B4-BE49-F238E27FC236}">
                <a16:creationId xmlns:a16="http://schemas.microsoft.com/office/drawing/2014/main" id="{BF50C57C-A0AC-3146-966E-8092A67B8C7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C0C09DD4-1546-E345-AA22-649569B0D3CD}"/>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D37BA557-577C-D04B-9851-E41700BE3317}" type="slidenum">
              <a:rPr lang="en-US" altLang="en-US" sz="1200" b="0"/>
              <a:pPr/>
              <a:t>26</a:t>
            </a:fld>
            <a:endParaRPr lang="en-US" altLang="en-US" sz="1200" b="0" dirty="0"/>
          </a:p>
        </p:txBody>
      </p:sp>
      <p:sp>
        <p:nvSpPr>
          <p:cNvPr id="55299" name="Rectangle 2">
            <a:extLst>
              <a:ext uri="{FF2B5EF4-FFF2-40B4-BE49-F238E27FC236}">
                <a16:creationId xmlns:a16="http://schemas.microsoft.com/office/drawing/2014/main" id="{38FD653D-0C2C-0B4F-806E-C832B3F7B743}"/>
              </a:ext>
            </a:extLst>
          </p:cNvPr>
          <p:cNvSpPr>
            <a:spLocks noGrp="1" noRot="1" noChangeAspect="1" noChangeArrowheads="1" noTextEdit="1"/>
          </p:cNvSpPr>
          <p:nvPr>
            <p:ph type="sldImg"/>
          </p:nvPr>
        </p:nvSpPr>
        <p:spPr>
          <a:solidFill>
            <a:srgbClr val="FFFFFF"/>
          </a:solidFill>
          <a:ln/>
        </p:spPr>
      </p:sp>
      <p:sp>
        <p:nvSpPr>
          <p:cNvPr id="55300" name="Rectangle 3">
            <a:extLst>
              <a:ext uri="{FF2B5EF4-FFF2-40B4-BE49-F238E27FC236}">
                <a16:creationId xmlns:a16="http://schemas.microsoft.com/office/drawing/2014/main" id="{CC51FB1B-3A9C-D240-8C85-5FEEF03C5BE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A7A962FB-2D28-6A47-BDD9-BF8BB9B778F2}"/>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r" eaLnBrk="1" hangingPunct="1"/>
            <a:fld id="{8A36EDC6-6432-B945-AEA1-B32D5C103C53}" type="slidenum">
              <a:rPr lang="en-US" altLang="en-US" sz="1200" b="0"/>
              <a:pPr algn="r" eaLnBrk="1" hangingPunct="1"/>
              <a:t>27</a:t>
            </a:fld>
            <a:endParaRPr lang="en-US" altLang="en-US" sz="1200" b="0" dirty="0"/>
          </a:p>
        </p:txBody>
      </p:sp>
      <p:sp>
        <p:nvSpPr>
          <p:cNvPr id="57347" name="Rectangle 2">
            <a:extLst>
              <a:ext uri="{FF2B5EF4-FFF2-40B4-BE49-F238E27FC236}">
                <a16:creationId xmlns:a16="http://schemas.microsoft.com/office/drawing/2014/main" id="{3039BF91-5AFB-374B-AE49-06A530D2CC34}"/>
              </a:ext>
            </a:extLst>
          </p:cNvPr>
          <p:cNvSpPr>
            <a:spLocks noGrp="1" noRot="1" noChangeAspect="1" noChangeArrowheads="1" noTextEdit="1"/>
          </p:cNvSpPr>
          <p:nvPr>
            <p:ph type="sldImg"/>
          </p:nvPr>
        </p:nvSpPr>
        <p:spPr>
          <a:solidFill>
            <a:srgbClr val="FFFFFF"/>
          </a:solidFill>
          <a:ln/>
        </p:spPr>
      </p:sp>
      <p:sp>
        <p:nvSpPr>
          <p:cNvPr id="57348" name="Rectangle 3">
            <a:extLst>
              <a:ext uri="{FF2B5EF4-FFF2-40B4-BE49-F238E27FC236}">
                <a16:creationId xmlns:a16="http://schemas.microsoft.com/office/drawing/2014/main" id="{C18E8A6E-CEB9-B14E-95C1-246A913436E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C1B0C143-158C-6D4F-AE42-E945621E47EC}"/>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r" eaLnBrk="1" hangingPunct="1"/>
            <a:fld id="{D111BC73-EDD9-0146-AC00-25A73CB06FCB}" type="slidenum">
              <a:rPr lang="en-US" altLang="en-US" sz="1200" b="0"/>
              <a:pPr algn="r" eaLnBrk="1" hangingPunct="1"/>
              <a:t>28</a:t>
            </a:fld>
            <a:endParaRPr lang="en-US" altLang="en-US" sz="1200" b="0" dirty="0"/>
          </a:p>
        </p:txBody>
      </p:sp>
      <p:sp>
        <p:nvSpPr>
          <p:cNvPr id="59395" name="Rectangle 2">
            <a:extLst>
              <a:ext uri="{FF2B5EF4-FFF2-40B4-BE49-F238E27FC236}">
                <a16:creationId xmlns:a16="http://schemas.microsoft.com/office/drawing/2014/main" id="{62C8BC2F-8A3F-314E-A460-CA92E5108AE5}"/>
              </a:ext>
            </a:extLst>
          </p:cNvPr>
          <p:cNvSpPr>
            <a:spLocks noGrp="1" noRot="1" noChangeAspect="1" noChangeArrowheads="1" noTextEdit="1"/>
          </p:cNvSpPr>
          <p:nvPr>
            <p:ph type="sldImg"/>
          </p:nvPr>
        </p:nvSpPr>
        <p:spPr>
          <a:solidFill>
            <a:srgbClr val="FFFFFF"/>
          </a:solidFill>
          <a:ln/>
        </p:spPr>
      </p:sp>
      <p:sp>
        <p:nvSpPr>
          <p:cNvPr id="59396" name="Rectangle 3">
            <a:extLst>
              <a:ext uri="{FF2B5EF4-FFF2-40B4-BE49-F238E27FC236}">
                <a16:creationId xmlns:a16="http://schemas.microsoft.com/office/drawing/2014/main" id="{BCC2A689-CF9F-E947-8EF5-B59397880C9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a:extLst>
              <a:ext uri="{FF2B5EF4-FFF2-40B4-BE49-F238E27FC236}">
                <a16:creationId xmlns:a16="http://schemas.microsoft.com/office/drawing/2014/main" id="{A9CD872B-6963-FC45-98F3-53CBE621E121}"/>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4F00B934-2263-3449-81D6-06CA410165BA}" type="slidenum">
              <a:rPr lang="en-US" altLang="en-US" sz="1200"/>
              <a:pPr algn="r" eaLnBrk="1" hangingPunct="1"/>
              <a:t>29</a:t>
            </a:fld>
            <a:endParaRPr lang="en-US" altLang="en-US" sz="1200" dirty="0"/>
          </a:p>
        </p:txBody>
      </p:sp>
      <p:sp>
        <p:nvSpPr>
          <p:cNvPr id="44034" name="Rectangle 1026">
            <a:extLst>
              <a:ext uri="{FF2B5EF4-FFF2-40B4-BE49-F238E27FC236}">
                <a16:creationId xmlns:a16="http://schemas.microsoft.com/office/drawing/2014/main" id="{E8CD63F1-7DB3-E84B-B952-018B3C60B116}"/>
              </a:ext>
            </a:extLst>
          </p:cNvPr>
          <p:cNvSpPr>
            <a:spLocks noGrp="1" noRot="1" noChangeAspect="1" noChangeArrowheads="1" noTextEdit="1"/>
          </p:cNvSpPr>
          <p:nvPr>
            <p:ph type="sldImg"/>
          </p:nvPr>
        </p:nvSpPr>
        <p:spPr>
          <a:solidFill>
            <a:srgbClr val="FFFFFF"/>
          </a:solidFill>
          <a:ln/>
        </p:spPr>
      </p:sp>
      <p:sp>
        <p:nvSpPr>
          <p:cNvPr id="44035" name="Rectangle 1027">
            <a:extLst>
              <a:ext uri="{FF2B5EF4-FFF2-40B4-BE49-F238E27FC236}">
                <a16:creationId xmlns:a16="http://schemas.microsoft.com/office/drawing/2014/main" id="{737E281B-947E-4F48-A72D-7005796F1DF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22938719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D760C0E4-7950-974B-8204-579AC99E66B2}"/>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92765F87-491A-4941-921E-C653C9648F17}" type="slidenum">
              <a:rPr lang="en-US" altLang="en-US" sz="1200" b="0"/>
              <a:pPr/>
              <a:t>30</a:t>
            </a:fld>
            <a:endParaRPr lang="en-US" altLang="en-US" sz="1200" b="0" dirty="0"/>
          </a:p>
        </p:txBody>
      </p:sp>
      <p:sp>
        <p:nvSpPr>
          <p:cNvPr id="63491" name="Rectangle 2">
            <a:extLst>
              <a:ext uri="{FF2B5EF4-FFF2-40B4-BE49-F238E27FC236}">
                <a16:creationId xmlns:a16="http://schemas.microsoft.com/office/drawing/2014/main" id="{F5324660-E164-2346-A50A-F15F0CCF30F7}"/>
              </a:ext>
            </a:extLst>
          </p:cNvPr>
          <p:cNvSpPr>
            <a:spLocks noGrp="1" noRot="1" noChangeAspect="1" noChangeArrowheads="1" noTextEdit="1"/>
          </p:cNvSpPr>
          <p:nvPr>
            <p:ph type="sldImg"/>
          </p:nvPr>
        </p:nvSpPr>
        <p:spPr>
          <a:solidFill>
            <a:srgbClr val="FFFFFF"/>
          </a:solidFill>
          <a:ln/>
        </p:spPr>
      </p:sp>
      <p:sp>
        <p:nvSpPr>
          <p:cNvPr id="63492" name="Rectangle 3">
            <a:extLst>
              <a:ext uri="{FF2B5EF4-FFF2-40B4-BE49-F238E27FC236}">
                <a16:creationId xmlns:a16="http://schemas.microsoft.com/office/drawing/2014/main" id="{85DC9994-9300-864F-8BEB-51C42F45A2A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9F3728C0-F248-3748-8A01-074A2A1B8EE4}"/>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52B0FA5F-7424-DB4E-B71B-CEB57EC1BFF7}" type="slidenum">
              <a:rPr lang="en-US" altLang="en-US" sz="1200" b="0"/>
              <a:pPr/>
              <a:t>31</a:t>
            </a:fld>
            <a:endParaRPr lang="en-US" altLang="en-US" sz="1200" b="0" dirty="0"/>
          </a:p>
        </p:txBody>
      </p:sp>
      <p:sp>
        <p:nvSpPr>
          <p:cNvPr id="65539" name="Rectangle 2">
            <a:extLst>
              <a:ext uri="{FF2B5EF4-FFF2-40B4-BE49-F238E27FC236}">
                <a16:creationId xmlns:a16="http://schemas.microsoft.com/office/drawing/2014/main" id="{20B63635-170F-2146-9216-58FB0A7F552B}"/>
              </a:ext>
            </a:extLst>
          </p:cNvPr>
          <p:cNvSpPr>
            <a:spLocks noGrp="1" noRot="1" noChangeAspect="1" noChangeArrowheads="1" noTextEdit="1"/>
          </p:cNvSpPr>
          <p:nvPr>
            <p:ph type="sldImg"/>
          </p:nvPr>
        </p:nvSpPr>
        <p:spPr>
          <a:solidFill>
            <a:srgbClr val="FFFFFF"/>
          </a:solidFill>
          <a:ln/>
        </p:spPr>
      </p:sp>
      <p:sp>
        <p:nvSpPr>
          <p:cNvPr id="65540" name="Rectangle 3">
            <a:extLst>
              <a:ext uri="{FF2B5EF4-FFF2-40B4-BE49-F238E27FC236}">
                <a16:creationId xmlns:a16="http://schemas.microsoft.com/office/drawing/2014/main" id="{FED9D5E3-57D1-D04F-96E0-03F47E0D80C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2832F915-9E20-F347-BC3D-58E7A1E07312}"/>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73D344FB-59CA-764C-A0AB-A32482FB9BF6}" type="slidenum">
              <a:rPr lang="en-US" altLang="en-US" sz="1200" b="0"/>
              <a:pPr/>
              <a:t>32</a:t>
            </a:fld>
            <a:endParaRPr lang="en-US" altLang="en-US" sz="1200" b="0" dirty="0"/>
          </a:p>
        </p:txBody>
      </p:sp>
      <p:sp>
        <p:nvSpPr>
          <p:cNvPr id="67587" name="Rectangle 1026">
            <a:extLst>
              <a:ext uri="{FF2B5EF4-FFF2-40B4-BE49-F238E27FC236}">
                <a16:creationId xmlns:a16="http://schemas.microsoft.com/office/drawing/2014/main" id="{F49DACB9-68CD-204F-A7F8-DE9F22A2DBAD}"/>
              </a:ext>
            </a:extLst>
          </p:cNvPr>
          <p:cNvSpPr>
            <a:spLocks noGrp="1" noRot="1" noChangeAspect="1" noChangeArrowheads="1" noTextEdit="1"/>
          </p:cNvSpPr>
          <p:nvPr>
            <p:ph type="sldImg"/>
          </p:nvPr>
        </p:nvSpPr>
        <p:spPr>
          <a:solidFill>
            <a:srgbClr val="FFFFFF"/>
          </a:solidFill>
          <a:ln/>
        </p:spPr>
      </p:sp>
      <p:sp>
        <p:nvSpPr>
          <p:cNvPr id="67588" name="Rectangle 1027">
            <a:extLst>
              <a:ext uri="{FF2B5EF4-FFF2-40B4-BE49-F238E27FC236}">
                <a16:creationId xmlns:a16="http://schemas.microsoft.com/office/drawing/2014/main" id="{076DC34A-5E55-9448-9C1C-BF5207C33FA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E826569D-61E1-CF47-AD93-A096957EC714}"/>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B57156F5-F007-2148-8237-EDD5515C31C5}" type="slidenum">
              <a:rPr lang="en-US" altLang="en-US" sz="1200" b="0"/>
              <a:pPr/>
              <a:t>33</a:t>
            </a:fld>
            <a:endParaRPr lang="en-US" altLang="en-US" sz="1200" b="0" dirty="0"/>
          </a:p>
        </p:txBody>
      </p:sp>
      <p:sp>
        <p:nvSpPr>
          <p:cNvPr id="69635" name="Rectangle 2">
            <a:extLst>
              <a:ext uri="{FF2B5EF4-FFF2-40B4-BE49-F238E27FC236}">
                <a16:creationId xmlns:a16="http://schemas.microsoft.com/office/drawing/2014/main" id="{0A9EAA2B-C961-7C4B-927A-EA3A2DF65EDA}"/>
              </a:ext>
            </a:extLst>
          </p:cNvPr>
          <p:cNvSpPr>
            <a:spLocks noGrp="1" noRot="1" noChangeAspect="1" noChangeArrowheads="1" noTextEdit="1"/>
          </p:cNvSpPr>
          <p:nvPr>
            <p:ph type="sldImg"/>
          </p:nvPr>
        </p:nvSpPr>
        <p:spPr>
          <a:solidFill>
            <a:srgbClr val="FFFFFF"/>
          </a:solidFill>
          <a:ln/>
        </p:spPr>
      </p:sp>
      <p:sp>
        <p:nvSpPr>
          <p:cNvPr id="69636" name="Rectangle 3">
            <a:extLst>
              <a:ext uri="{FF2B5EF4-FFF2-40B4-BE49-F238E27FC236}">
                <a16:creationId xmlns:a16="http://schemas.microsoft.com/office/drawing/2014/main" id="{18B0C4F3-5DEA-2148-AB9B-96E12C0C816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CC5A73F3-329A-144B-B2E0-50A84C7D5E13}"/>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A1727AD1-6D12-8346-95BC-2C9C3E0DF664}" type="slidenum">
              <a:rPr lang="en-US" altLang="en-US" sz="1200" b="0"/>
              <a:pPr/>
              <a:t>34</a:t>
            </a:fld>
            <a:endParaRPr lang="en-US" altLang="en-US" sz="1200" b="0" dirty="0"/>
          </a:p>
        </p:txBody>
      </p:sp>
      <p:sp>
        <p:nvSpPr>
          <p:cNvPr id="71683" name="Rectangle 2">
            <a:extLst>
              <a:ext uri="{FF2B5EF4-FFF2-40B4-BE49-F238E27FC236}">
                <a16:creationId xmlns:a16="http://schemas.microsoft.com/office/drawing/2014/main" id="{9D7E00EC-4294-8347-8209-0E5207575DD4}"/>
              </a:ext>
            </a:extLst>
          </p:cNvPr>
          <p:cNvSpPr>
            <a:spLocks noGrp="1" noRot="1" noChangeAspect="1" noChangeArrowheads="1" noTextEdit="1"/>
          </p:cNvSpPr>
          <p:nvPr>
            <p:ph type="sldImg"/>
          </p:nvPr>
        </p:nvSpPr>
        <p:spPr>
          <a:solidFill>
            <a:srgbClr val="FFFFFF"/>
          </a:solidFill>
          <a:ln/>
        </p:spPr>
      </p:sp>
      <p:sp>
        <p:nvSpPr>
          <p:cNvPr id="71684" name="Rectangle 3">
            <a:extLst>
              <a:ext uri="{FF2B5EF4-FFF2-40B4-BE49-F238E27FC236}">
                <a16:creationId xmlns:a16="http://schemas.microsoft.com/office/drawing/2014/main" id="{A96F5C91-D118-2948-9B1A-E61581F4BEF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51EA2D50-34A0-AC4B-B696-931D2DE0277A}"/>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DEA2379D-D820-074B-B6F6-8C8BDD3C7F51}" type="slidenum">
              <a:rPr lang="en-US" altLang="en-US" sz="1200" b="0"/>
              <a:pPr/>
              <a:t>35</a:t>
            </a:fld>
            <a:endParaRPr lang="en-US" altLang="en-US" sz="1200" b="0" dirty="0"/>
          </a:p>
        </p:txBody>
      </p:sp>
      <p:sp>
        <p:nvSpPr>
          <p:cNvPr id="73731" name="Rectangle 1026">
            <a:extLst>
              <a:ext uri="{FF2B5EF4-FFF2-40B4-BE49-F238E27FC236}">
                <a16:creationId xmlns:a16="http://schemas.microsoft.com/office/drawing/2014/main" id="{9FA662A1-DCE4-A940-9910-8A1510E45A66}"/>
              </a:ext>
            </a:extLst>
          </p:cNvPr>
          <p:cNvSpPr>
            <a:spLocks noGrp="1" noRot="1" noChangeAspect="1" noChangeArrowheads="1" noTextEdit="1"/>
          </p:cNvSpPr>
          <p:nvPr>
            <p:ph type="sldImg"/>
          </p:nvPr>
        </p:nvSpPr>
        <p:spPr>
          <a:solidFill>
            <a:srgbClr val="FFFFFF"/>
          </a:solidFill>
          <a:ln/>
        </p:spPr>
      </p:sp>
      <p:sp>
        <p:nvSpPr>
          <p:cNvPr id="73732" name="Rectangle 1027">
            <a:extLst>
              <a:ext uri="{FF2B5EF4-FFF2-40B4-BE49-F238E27FC236}">
                <a16:creationId xmlns:a16="http://schemas.microsoft.com/office/drawing/2014/main" id="{5EF82DF6-CB6E-6D41-BBB6-6676A3DE644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E94A271E-3649-EE43-A546-60E847A47DC0}"/>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13B4558D-C68E-8041-BFA9-DA532BC9B878}" type="slidenum">
              <a:rPr lang="en-US" altLang="en-US" sz="1200" b="0"/>
              <a:pPr/>
              <a:t>36</a:t>
            </a:fld>
            <a:endParaRPr lang="en-US" altLang="en-US" sz="1200" b="0" dirty="0"/>
          </a:p>
        </p:txBody>
      </p:sp>
      <p:sp>
        <p:nvSpPr>
          <p:cNvPr id="75779" name="Rectangle 2">
            <a:extLst>
              <a:ext uri="{FF2B5EF4-FFF2-40B4-BE49-F238E27FC236}">
                <a16:creationId xmlns:a16="http://schemas.microsoft.com/office/drawing/2014/main" id="{304FBB1C-7933-5A4D-94FC-1C00B0E5C0DE}"/>
              </a:ext>
            </a:extLst>
          </p:cNvPr>
          <p:cNvSpPr>
            <a:spLocks noGrp="1" noRot="1" noChangeAspect="1" noChangeArrowheads="1" noTextEdit="1"/>
          </p:cNvSpPr>
          <p:nvPr>
            <p:ph type="sldImg"/>
          </p:nvPr>
        </p:nvSpPr>
        <p:spPr>
          <a:solidFill>
            <a:srgbClr val="FFFFFF"/>
          </a:solidFill>
          <a:ln/>
        </p:spPr>
      </p:sp>
      <p:sp>
        <p:nvSpPr>
          <p:cNvPr id="75780" name="Rectangle 3">
            <a:extLst>
              <a:ext uri="{FF2B5EF4-FFF2-40B4-BE49-F238E27FC236}">
                <a16:creationId xmlns:a16="http://schemas.microsoft.com/office/drawing/2014/main" id="{65FF03FA-2B17-CE4E-B74A-A4801215D25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22F69F76-3319-044F-A2FA-45157BC72D94}"/>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FF47839F-2EB3-904B-8F9D-D1E250D69EE4}" type="slidenum">
              <a:rPr lang="en-US" altLang="en-US" sz="1200" b="0"/>
              <a:pPr/>
              <a:t>37</a:t>
            </a:fld>
            <a:endParaRPr lang="en-US" altLang="en-US" sz="1200" b="0" dirty="0"/>
          </a:p>
        </p:txBody>
      </p:sp>
      <p:sp>
        <p:nvSpPr>
          <p:cNvPr id="77827" name="Rectangle 2">
            <a:extLst>
              <a:ext uri="{FF2B5EF4-FFF2-40B4-BE49-F238E27FC236}">
                <a16:creationId xmlns:a16="http://schemas.microsoft.com/office/drawing/2014/main" id="{9EC1E66D-AAC0-F64C-A828-201356814CC3}"/>
              </a:ext>
            </a:extLst>
          </p:cNvPr>
          <p:cNvSpPr>
            <a:spLocks noGrp="1" noRot="1" noChangeAspect="1" noChangeArrowheads="1" noTextEdit="1"/>
          </p:cNvSpPr>
          <p:nvPr>
            <p:ph type="sldImg"/>
          </p:nvPr>
        </p:nvSpPr>
        <p:spPr>
          <a:solidFill>
            <a:srgbClr val="FFFFFF"/>
          </a:solidFill>
          <a:ln/>
        </p:spPr>
      </p:sp>
      <p:sp>
        <p:nvSpPr>
          <p:cNvPr id="77828" name="Rectangle 3">
            <a:extLst>
              <a:ext uri="{FF2B5EF4-FFF2-40B4-BE49-F238E27FC236}">
                <a16:creationId xmlns:a16="http://schemas.microsoft.com/office/drawing/2014/main" id="{BA919048-6034-AF41-9D8A-DC27863BB09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FAEB54DD-34ED-4E44-ADBE-74260DB79BC1}"/>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0AE07246-3EAF-BC4D-9709-3376D992E17D}" type="slidenum">
              <a:rPr lang="en-US" altLang="en-US" sz="1200" b="0"/>
              <a:pPr/>
              <a:t>38</a:t>
            </a:fld>
            <a:endParaRPr lang="en-US" altLang="en-US" sz="1200" b="0" dirty="0"/>
          </a:p>
        </p:txBody>
      </p:sp>
      <p:sp>
        <p:nvSpPr>
          <p:cNvPr id="79875" name="Rectangle 2">
            <a:extLst>
              <a:ext uri="{FF2B5EF4-FFF2-40B4-BE49-F238E27FC236}">
                <a16:creationId xmlns:a16="http://schemas.microsoft.com/office/drawing/2014/main" id="{8CD81B34-B435-0C44-A8AE-C31A54156BE0}"/>
              </a:ext>
            </a:extLst>
          </p:cNvPr>
          <p:cNvSpPr>
            <a:spLocks noGrp="1" noRot="1" noChangeAspect="1" noChangeArrowheads="1" noTextEdit="1"/>
          </p:cNvSpPr>
          <p:nvPr>
            <p:ph type="sldImg"/>
          </p:nvPr>
        </p:nvSpPr>
        <p:spPr>
          <a:solidFill>
            <a:srgbClr val="FFFFFF"/>
          </a:solidFill>
          <a:ln/>
        </p:spPr>
      </p:sp>
      <p:sp>
        <p:nvSpPr>
          <p:cNvPr id="79876" name="Rectangle 3">
            <a:extLst>
              <a:ext uri="{FF2B5EF4-FFF2-40B4-BE49-F238E27FC236}">
                <a16:creationId xmlns:a16="http://schemas.microsoft.com/office/drawing/2014/main" id="{74DDA76F-A97F-3749-8FA9-21E6B8B73C1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7705732C-CB51-5348-A18B-CA40793468E1}"/>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FCB02689-E4FC-FA48-B606-260F57185D0E}" type="slidenum">
              <a:rPr lang="en-US" altLang="en-US" sz="1200" b="0"/>
              <a:pPr/>
              <a:t>39</a:t>
            </a:fld>
            <a:endParaRPr lang="en-US" altLang="en-US" sz="1200" b="0" dirty="0"/>
          </a:p>
        </p:txBody>
      </p:sp>
      <p:sp>
        <p:nvSpPr>
          <p:cNvPr id="81923" name="Rectangle 1026">
            <a:extLst>
              <a:ext uri="{FF2B5EF4-FFF2-40B4-BE49-F238E27FC236}">
                <a16:creationId xmlns:a16="http://schemas.microsoft.com/office/drawing/2014/main" id="{8FB90959-A683-8B4E-A4B2-E608E2EA8124}"/>
              </a:ext>
            </a:extLst>
          </p:cNvPr>
          <p:cNvSpPr>
            <a:spLocks noGrp="1" noRot="1" noChangeAspect="1" noChangeArrowheads="1" noTextEdit="1"/>
          </p:cNvSpPr>
          <p:nvPr>
            <p:ph type="sldImg"/>
          </p:nvPr>
        </p:nvSpPr>
        <p:spPr>
          <a:solidFill>
            <a:srgbClr val="FFFFFF"/>
          </a:solidFill>
          <a:ln/>
        </p:spPr>
      </p:sp>
      <p:sp>
        <p:nvSpPr>
          <p:cNvPr id="81924" name="Rectangle 1027">
            <a:extLst>
              <a:ext uri="{FF2B5EF4-FFF2-40B4-BE49-F238E27FC236}">
                <a16:creationId xmlns:a16="http://schemas.microsoft.com/office/drawing/2014/main" id="{915950C3-DD0B-0248-AF21-31291603967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98479D83-8723-E54F-A5F3-A2AC886DF7D8}"/>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25711C74-785A-7344-879C-1A4AC9C8D5B0}" type="slidenum">
              <a:rPr lang="en-US" altLang="en-US" sz="1200" b="0"/>
              <a:pPr/>
              <a:t>40</a:t>
            </a:fld>
            <a:endParaRPr lang="en-US" altLang="en-US" sz="1200" b="0" dirty="0"/>
          </a:p>
        </p:txBody>
      </p:sp>
      <p:sp>
        <p:nvSpPr>
          <p:cNvPr id="83971" name="Rectangle 2">
            <a:extLst>
              <a:ext uri="{FF2B5EF4-FFF2-40B4-BE49-F238E27FC236}">
                <a16:creationId xmlns:a16="http://schemas.microsoft.com/office/drawing/2014/main" id="{5EED8889-12AE-4947-9ADD-628996FC727C}"/>
              </a:ext>
            </a:extLst>
          </p:cNvPr>
          <p:cNvSpPr>
            <a:spLocks noGrp="1" noRot="1" noChangeAspect="1" noChangeArrowheads="1" noTextEdit="1"/>
          </p:cNvSpPr>
          <p:nvPr>
            <p:ph type="sldImg"/>
          </p:nvPr>
        </p:nvSpPr>
        <p:spPr>
          <a:solidFill>
            <a:srgbClr val="FFFFFF"/>
          </a:solidFill>
          <a:ln/>
        </p:spPr>
      </p:sp>
      <p:sp>
        <p:nvSpPr>
          <p:cNvPr id="83972" name="Rectangle 3">
            <a:extLst>
              <a:ext uri="{FF2B5EF4-FFF2-40B4-BE49-F238E27FC236}">
                <a16:creationId xmlns:a16="http://schemas.microsoft.com/office/drawing/2014/main" id="{18E170DD-8A7C-464A-922C-2606251FC4B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AB027186-124C-A342-B72A-430B5A8C5302}"/>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7B7A62D7-C27F-834E-8E18-E7C94D6141FD}" type="slidenum">
              <a:rPr lang="en-US" altLang="en-US" sz="1200" b="0"/>
              <a:pPr/>
              <a:t>41</a:t>
            </a:fld>
            <a:endParaRPr lang="en-US" altLang="en-US" sz="1200" b="0" dirty="0"/>
          </a:p>
        </p:txBody>
      </p:sp>
      <p:sp>
        <p:nvSpPr>
          <p:cNvPr id="86019" name="Rectangle 1026">
            <a:extLst>
              <a:ext uri="{FF2B5EF4-FFF2-40B4-BE49-F238E27FC236}">
                <a16:creationId xmlns:a16="http://schemas.microsoft.com/office/drawing/2014/main" id="{429520F1-0FB2-194E-9C33-FB1263CA7C9F}"/>
              </a:ext>
            </a:extLst>
          </p:cNvPr>
          <p:cNvSpPr>
            <a:spLocks noGrp="1" noRot="1" noChangeAspect="1" noChangeArrowheads="1" noTextEdit="1"/>
          </p:cNvSpPr>
          <p:nvPr>
            <p:ph type="sldImg"/>
          </p:nvPr>
        </p:nvSpPr>
        <p:spPr>
          <a:solidFill>
            <a:srgbClr val="FFFFFF"/>
          </a:solidFill>
          <a:ln/>
        </p:spPr>
      </p:sp>
      <p:sp>
        <p:nvSpPr>
          <p:cNvPr id="86020" name="Rectangle 1027">
            <a:extLst>
              <a:ext uri="{FF2B5EF4-FFF2-40B4-BE49-F238E27FC236}">
                <a16:creationId xmlns:a16="http://schemas.microsoft.com/office/drawing/2014/main" id="{52125054-56C7-BA42-99E5-5B62D2776F1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C3782797-0B78-5A46-9C85-99A95C5E5167}"/>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571A2BE2-8185-8F4A-9ACF-37CD23EA4DCC}" type="slidenum">
              <a:rPr lang="en-US" altLang="en-US" sz="1200" b="0"/>
              <a:pPr/>
              <a:t>42</a:t>
            </a:fld>
            <a:endParaRPr lang="en-US" altLang="en-US" sz="1200" b="0" dirty="0"/>
          </a:p>
        </p:txBody>
      </p:sp>
      <p:sp>
        <p:nvSpPr>
          <p:cNvPr id="88067" name="Rectangle 1026">
            <a:extLst>
              <a:ext uri="{FF2B5EF4-FFF2-40B4-BE49-F238E27FC236}">
                <a16:creationId xmlns:a16="http://schemas.microsoft.com/office/drawing/2014/main" id="{92D9C5CE-654E-B245-8C4E-CFBF998FF2D1}"/>
              </a:ext>
            </a:extLst>
          </p:cNvPr>
          <p:cNvSpPr>
            <a:spLocks noGrp="1" noRot="1" noChangeAspect="1" noChangeArrowheads="1" noTextEdit="1"/>
          </p:cNvSpPr>
          <p:nvPr>
            <p:ph type="sldImg"/>
          </p:nvPr>
        </p:nvSpPr>
        <p:spPr>
          <a:solidFill>
            <a:srgbClr val="FFFFFF"/>
          </a:solidFill>
          <a:ln/>
        </p:spPr>
      </p:sp>
      <p:sp>
        <p:nvSpPr>
          <p:cNvPr id="88068" name="Rectangle 1027">
            <a:extLst>
              <a:ext uri="{FF2B5EF4-FFF2-40B4-BE49-F238E27FC236}">
                <a16:creationId xmlns:a16="http://schemas.microsoft.com/office/drawing/2014/main" id="{0D8B5BE7-47E0-0A4B-A481-6CCD43F9F45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18A966D1-725C-BA4E-8DC3-CCD1B980A137}"/>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r" eaLnBrk="1" hangingPunct="1"/>
            <a:fld id="{A78B2F71-6B07-A44B-BE77-2D916A502ACC}" type="slidenum">
              <a:rPr lang="en-US" altLang="en-US" sz="1200" b="0"/>
              <a:pPr algn="r" eaLnBrk="1" hangingPunct="1"/>
              <a:t>43</a:t>
            </a:fld>
            <a:endParaRPr lang="en-US" altLang="en-US" sz="1200" b="0" dirty="0"/>
          </a:p>
        </p:txBody>
      </p:sp>
      <p:sp>
        <p:nvSpPr>
          <p:cNvPr id="90115" name="Rectangle 1026">
            <a:extLst>
              <a:ext uri="{FF2B5EF4-FFF2-40B4-BE49-F238E27FC236}">
                <a16:creationId xmlns:a16="http://schemas.microsoft.com/office/drawing/2014/main" id="{C59ED652-C883-EF48-A4C8-703ACFCFB609}"/>
              </a:ext>
            </a:extLst>
          </p:cNvPr>
          <p:cNvSpPr>
            <a:spLocks noGrp="1" noRot="1" noChangeAspect="1" noChangeArrowheads="1" noTextEdit="1"/>
          </p:cNvSpPr>
          <p:nvPr>
            <p:ph type="sldImg"/>
          </p:nvPr>
        </p:nvSpPr>
        <p:spPr>
          <a:solidFill>
            <a:srgbClr val="FFFFFF"/>
          </a:solidFill>
          <a:ln/>
        </p:spPr>
      </p:sp>
      <p:sp>
        <p:nvSpPr>
          <p:cNvPr id="90116" name="Rectangle 1027">
            <a:extLst>
              <a:ext uri="{FF2B5EF4-FFF2-40B4-BE49-F238E27FC236}">
                <a16:creationId xmlns:a16="http://schemas.microsoft.com/office/drawing/2014/main" id="{8E06B4A1-AC66-7742-8703-F107D64DC5E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18A966D1-725C-BA4E-8DC3-CCD1B980A137}"/>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r" eaLnBrk="1" hangingPunct="1"/>
            <a:fld id="{A78B2F71-6B07-A44B-BE77-2D916A502ACC}" type="slidenum">
              <a:rPr lang="en-US" altLang="en-US" sz="1200" b="0"/>
              <a:pPr algn="r" eaLnBrk="1" hangingPunct="1"/>
              <a:t>44</a:t>
            </a:fld>
            <a:endParaRPr lang="en-US" altLang="en-US" sz="1200" b="0" dirty="0"/>
          </a:p>
        </p:txBody>
      </p:sp>
      <p:sp>
        <p:nvSpPr>
          <p:cNvPr id="90115" name="Rectangle 1026">
            <a:extLst>
              <a:ext uri="{FF2B5EF4-FFF2-40B4-BE49-F238E27FC236}">
                <a16:creationId xmlns:a16="http://schemas.microsoft.com/office/drawing/2014/main" id="{C59ED652-C883-EF48-A4C8-703ACFCFB609}"/>
              </a:ext>
            </a:extLst>
          </p:cNvPr>
          <p:cNvSpPr>
            <a:spLocks noGrp="1" noRot="1" noChangeAspect="1" noChangeArrowheads="1" noTextEdit="1"/>
          </p:cNvSpPr>
          <p:nvPr>
            <p:ph type="sldImg"/>
          </p:nvPr>
        </p:nvSpPr>
        <p:spPr>
          <a:solidFill>
            <a:srgbClr val="FFFFFF"/>
          </a:solidFill>
          <a:ln/>
        </p:spPr>
      </p:sp>
      <p:sp>
        <p:nvSpPr>
          <p:cNvPr id="90116" name="Rectangle 1027">
            <a:extLst>
              <a:ext uri="{FF2B5EF4-FFF2-40B4-BE49-F238E27FC236}">
                <a16:creationId xmlns:a16="http://schemas.microsoft.com/office/drawing/2014/main" id="{8E06B4A1-AC66-7742-8703-F107D64DC5E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1424981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F805EDC1-3A5E-D24F-9B97-73FFF89DA19F}"/>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92E6F868-6F81-DF4D-B313-6385FE17A04B}" type="slidenum">
              <a:rPr lang="en-US" altLang="en-US" sz="1200" b="0"/>
              <a:pPr/>
              <a:t>45</a:t>
            </a:fld>
            <a:endParaRPr lang="en-US" altLang="en-US" sz="1200" b="0" dirty="0"/>
          </a:p>
        </p:txBody>
      </p:sp>
      <p:sp>
        <p:nvSpPr>
          <p:cNvPr id="92163" name="Rectangle 2">
            <a:extLst>
              <a:ext uri="{FF2B5EF4-FFF2-40B4-BE49-F238E27FC236}">
                <a16:creationId xmlns:a16="http://schemas.microsoft.com/office/drawing/2014/main" id="{BD0668F6-920A-8C40-8A18-811DF03CD943}"/>
              </a:ext>
            </a:extLst>
          </p:cNvPr>
          <p:cNvSpPr>
            <a:spLocks noGrp="1" noRot="1" noChangeAspect="1" noChangeArrowheads="1" noTextEdit="1"/>
          </p:cNvSpPr>
          <p:nvPr>
            <p:ph type="sldImg"/>
          </p:nvPr>
        </p:nvSpPr>
        <p:spPr>
          <a:solidFill>
            <a:srgbClr val="FFFFFF"/>
          </a:solidFill>
          <a:ln/>
        </p:spPr>
      </p:sp>
      <p:sp>
        <p:nvSpPr>
          <p:cNvPr id="92164" name="Rectangle 3">
            <a:extLst>
              <a:ext uri="{FF2B5EF4-FFF2-40B4-BE49-F238E27FC236}">
                <a16:creationId xmlns:a16="http://schemas.microsoft.com/office/drawing/2014/main" id="{0E7EC08F-F7DF-6347-A611-5C35C87F36D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3BA93C9A-1BF3-3C41-A301-5311CB0E0477}"/>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CE5559D3-AD24-0F4F-863E-9954A8637EF6}" type="slidenum">
              <a:rPr lang="en-US" altLang="en-US" sz="1200" b="0"/>
              <a:pPr/>
              <a:t>46</a:t>
            </a:fld>
            <a:endParaRPr lang="en-US" altLang="en-US" sz="1200" b="0" dirty="0"/>
          </a:p>
        </p:txBody>
      </p:sp>
      <p:sp>
        <p:nvSpPr>
          <p:cNvPr id="94211" name="Rectangle 2">
            <a:extLst>
              <a:ext uri="{FF2B5EF4-FFF2-40B4-BE49-F238E27FC236}">
                <a16:creationId xmlns:a16="http://schemas.microsoft.com/office/drawing/2014/main" id="{F26D43D0-B709-5E47-8914-33B15EA70434}"/>
              </a:ext>
            </a:extLst>
          </p:cNvPr>
          <p:cNvSpPr>
            <a:spLocks noGrp="1" noRot="1" noChangeAspect="1" noChangeArrowheads="1" noTextEdit="1"/>
          </p:cNvSpPr>
          <p:nvPr>
            <p:ph type="sldImg"/>
          </p:nvPr>
        </p:nvSpPr>
        <p:spPr>
          <a:solidFill>
            <a:srgbClr val="FFFFFF"/>
          </a:solidFill>
          <a:ln/>
        </p:spPr>
      </p:sp>
      <p:sp>
        <p:nvSpPr>
          <p:cNvPr id="94212" name="Rectangle 3">
            <a:extLst>
              <a:ext uri="{FF2B5EF4-FFF2-40B4-BE49-F238E27FC236}">
                <a16:creationId xmlns:a16="http://schemas.microsoft.com/office/drawing/2014/main" id="{0BD8D1E9-61A8-7E48-97A0-E78EFB5DDBB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7ABB143C-536F-2E42-97F5-3F3E561C78EA}"/>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ED9D2879-90C4-5047-AE40-5A49F32BE26C}" type="slidenum">
              <a:rPr lang="en-US" altLang="en-US" sz="1200" b="0"/>
              <a:pPr/>
              <a:t>47</a:t>
            </a:fld>
            <a:endParaRPr lang="en-US" altLang="en-US" sz="1200" b="0" dirty="0"/>
          </a:p>
        </p:txBody>
      </p:sp>
      <p:sp>
        <p:nvSpPr>
          <p:cNvPr id="96259" name="Rectangle 1026">
            <a:extLst>
              <a:ext uri="{FF2B5EF4-FFF2-40B4-BE49-F238E27FC236}">
                <a16:creationId xmlns:a16="http://schemas.microsoft.com/office/drawing/2014/main" id="{01CFEC8A-5D97-7A4B-9194-D27DCF5C98EE}"/>
              </a:ext>
            </a:extLst>
          </p:cNvPr>
          <p:cNvSpPr>
            <a:spLocks noGrp="1" noRot="1" noChangeAspect="1" noChangeArrowheads="1" noTextEdit="1"/>
          </p:cNvSpPr>
          <p:nvPr>
            <p:ph type="sldImg"/>
          </p:nvPr>
        </p:nvSpPr>
        <p:spPr>
          <a:solidFill>
            <a:srgbClr val="FFFFFF"/>
          </a:solidFill>
          <a:ln/>
        </p:spPr>
      </p:sp>
      <p:sp>
        <p:nvSpPr>
          <p:cNvPr id="96260" name="Rectangle 1027">
            <a:extLst>
              <a:ext uri="{FF2B5EF4-FFF2-40B4-BE49-F238E27FC236}">
                <a16:creationId xmlns:a16="http://schemas.microsoft.com/office/drawing/2014/main" id="{27CEA4C6-0E1A-5445-9F5F-D90A74E323D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DAFCD6AF-382A-C241-9641-18919FC0C7E1}"/>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009F5886-009A-FA4A-B098-E6B66E1C6B45}" type="slidenum">
              <a:rPr lang="en-US" altLang="en-US" sz="1200" b="0"/>
              <a:pPr/>
              <a:t>48</a:t>
            </a:fld>
            <a:endParaRPr lang="en-US" altLang="en-US" sz="1200" b="0" dirty="0"/>
          </a:p>
        </p:txBody>
      </p:sp>
      <p:sp>
        <p:nvSpPr>
          <p:cNvPr id="98307" name="Rectangle 2">
            <a:extLst>
              <a:ext uri="{FF2B5EF4-FFF2-40B4-BE49-F238E27FC236}">
                <a16:creationId xmlns:a16="http://schemas.microsoft.com/office/drawing/2014/main" id="{55387EFF-998B-1E43-8AE7-3464420B88EF}"/>
              </a:ext>
            </a:extLst>
          </p:cNvPr>
          <p:cNvSpPr>
            <a:spLocks noGrp="1" noRot="1" noChangeAspect="1" noChangeArrowheads="1" noTextEdit="1"/>
          </p:cNvSpPr>
          <p:nvPr>
            <p:ph type="sldImg"/>
          </p:nvPr>
        </p:nvSpPr>
        <p:spPr>
          <a:solidFill>
            <a:srgbClr val="FFFFFF"/>
          </a:solidFill>
          <a:ln/>
        </p:spPr>
      </p:sp>
      <p:sp>
        <p:nvSpPr>
          <p:cNvPr id="98308" name="Rectangle 3">
            <a:extLst>
              <a:ext uri="{FF2B5EF4-FFF2-40B4-BE49-F238E27FC236}">
                <a16:creationId xmlns:a16="http://schemas.microsoft.com/office/drawing/2014/main" id="{C0A801E5-E815-8241-9D82-505F394E589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025F31AB-0ADB-844A-8209-4649C0ACB48C}"/>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4794BCBE-BB48-4A4F-9052-E2A25F5B2EEF}" type="slidenum">
              <a:rPr lang="en-US" altLang="en-US" sz="1200" b="0"/>
              <a:pPr/>
              <a:t>49</a:t>
            </a:fld>
            <a:endParaRPr lang="en-US" altLang="en-US" sz="1200" b="0" dirty="0"/>
          </a:p>
        </p:txBody>
      </p:sp>
      <p:sp>
        <p:nvSpPr>
          <p:cNvPr id="100355" name="Rectangle 2">
            <a:extLst>
              <a:ext uri="{FF2B5EF4-FFF2-40B4-BE49-F238E27FC236}">
                <a16:creationId xmlns:a16="http://schemas.microsoft.com/office/drawing/2014/main" id="{1656A58C-0B34-6245-97F3-051A00D6A7E1}"/>
              </a:ext>
            </a:extLst>
          </p:cNvPr>
          <p:cNvSpPr>
            <a:spLocks noGrp="1" noRot="1" noChangeAspect="1" noChangeArrowheads="1" noTextEdit="1"/>
          </p:cNvSpPr>
          <p:nvPr>
            <p:ph type="sldImg"/>
          </p:nvPr>
        </p:nvSpPr>
        <p:spPr>
          <a:solidFill>
            <a:srgbClr val="FFFFFF"/>
          </a:solidFill>
          <a:ln/>
        </p:spPr>
      </p:sp>
      <p:sp>
        <p:nvSpPr>
          <p:cNvPr id="100356" name="Rectangle 3">
            <a:extLst>
              <a:ext uri="{FF2B5EF4-FFF2-40B4-BE49-F238E27FC236}">
                <a16:creationId xmlns:a16="http://schemas.microsoft.com/office/drawing/2014/main" id="{844EC198-8898-0844-B70C-5855A6AACA1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719970F7-58B8-9642-9112-EBE70C427FBE}"/>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4F010E0B-CBBB-5748-A7FF-3ADADB8ACFBA}" type="slidenum">
              <a:rPr lang="en-US" altLang="en-US" sz="1200" b="0"/>
              <a:pPr/>
              <a:t>50</a:t>
            </a:fld>
            <a:endParaRPr lang="en-US" altLang="en-US" sz="1200" b="0" dirty="0"/>
          </a:p>
        </p:txBody>
      </p:sp>
      <p:sp>
        <p:nvSpPr>
          <p:cNvPr id="102403" name="Rectangle 2">
            <a:extLst>
              <a:ext uri="{FF2B5EF4-FFF2-40B4-BE49-F238E27FC236}">
                <a16:creationId xmlns:a16="http://schemas.microsoft.com/office/drawing/2014/main" id="{27CB8D33-EDE5-ED41-A722-FF551543D4D4}"/>
              </a:ext>
            </a:extLst>
          </p:cNvPr>
          <p:cNvSpPr>
            <a:spLocks noGrp="1" noRot="1" noChangeAspect="1" noChangeArrowheads="1" noTextEdit="1"/>
          </p:cNvSpPr>
          <p:nvPr>
            <p:ph type="sldImg"/>
          </p:nvPr>
        </p:nvSpPr>
        <p:spPr>
          <a:solidFill>
            <a:srgbClr val="FFFFFF"/>
          </a:solidFill>
          <a:ln/>
        </p:spPr>
      </p:sp>
      <p:sp>
        <p:nvSpPr>
          <p:cNvPr id="102404" name="Rectangle 3">
            <a:extLst>
              <a:ext uri="{FF2B5EF4-FFF2-40B4-BE49-F238E27FC236}">
                <a16:creationId xmlns:a16="http://schemas.microsoft.com/office/drawing/2014/main" id="{C5B07D0F-6761-2641-85E6-7363BA66869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a:extLst>
              <a:ext uri="{FF2B5EF4-FFF2-40B4-BE49-F238E27FC236}">
                <a16:creationId xmlns:a16="http://schemas.microsoft.com/office/drawing/2014/main" id="{D155BA0F-E97D-434F-AE9C-F5B0D84E8773}"/>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9627CFBF-187C-2D48-8064-335DD12D136B}" type="slidenum">
              <a:rPr lang="en-US" altLang="en-US" sz="1200" b="0"/>
              <a:pPr/>
              <a:t>51</a:t>
            </a:fld>
            <a:endParaRPr lang="en-US" altLang="en-US" sz="1200" b="0" dirty="0"/>
          </a:p>
        </p:txBody>
      </p:sp>
      <p:sp>
        <p:nvSpPr>
          <p:cNvPr id="104451" name="Rectangle 2">
            <a:extLst>
              <a:ext uri="{FF2B5EF4-FFF2-40B4-BE49-F238E27FC236}">
                <a16:creationId xmlns:a16="http://schemas.microsoft.com/office/drawing/2014/main" id="{39B689EA-8F62-D943-95CA-96FF1FDC99D4}"/>
              </a:ext>
            </a:extLst>
          </p:cNvPr>
          <p:cNvSpPr>
            <a:spLocks noGrp="1" noRot="1" noChangeAspect="1" noChangeArrowheads="1" noTextEdit="1"/>
          </p:cNvSpPr>
          <p:nvPr>
            <p:ph type="sldImg"/>
          </p:nvPr>
        </p:nvSpPr>
        <p:spPr>
          <a:solidFill>
            <a:srgbClr val="FFFFFF"/>
          </a:solidFill>
          <a:ln/>
        </p:spPr>
      </p:sp>
      <p:sp>
        <p:nvSpPr>
          <p:cNvPr id="104452" name="Rectangle 3">
            <a:extLst>
              <a:ext uri="{FF2B5EF4-FFF2-40B4-BE49-F238E27FC236}">
                <a16:creationId xmlns:a16="http://schemas.microsoft.com/office/drawing/2014/main" id="{B51C3BE5-AC08-3B47-B28C-FFD07CEE784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788C8075-8617-7947-B16E-E9ECCC570FCF}"/>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0A9090B4-28B3-A345-A41F-87D5F92BA3D5}" type="slidenum">
              <a:rPr lang="en-US" altLang="en-US" sz="1200" b="0"/>
              <a:pPr/>
              <a:t>52</a:t>
            </a:fld>
            <a:endParaRPr lang="en-US" altLang="en-US" sz="1200" b="0" dirty="0"/>
          </a:p>
        </p:txBody>
      </p:sp>
      <p:sp>
        <p:nvSpPr>
          <p:cNvPr id="106499" name="Rectangle 2">
            <a:extLst>
              <a:ext uri="{FF2B5EF4-FFF2-40B4-BE49-F238E27FC236}">
                <a16:creationId xmlns:a16="http://schemas.microsoft.com/office/drawing/2014/main" id="{A48261F4-297F-114A-849E-097081E7E5C3}"/>
              </a:ext>
            </a:extLst>
          </p:cNvPr>
          <p:cNvSpPr>
            <a:spLocks noGrp="1" noRot="1" noChangeAspect="1" noChangeArrowheads="1" noTextEdit="1"/>
          </p:cNvSpPr>
          <p:nvPr>
            <p:ph type="sldImg"/>
          </p:nvPr>
        </p:nvSpPr>
        <p:spPr>
          <a:solidFill>
            <a:srgbClr val="FFFFFF"/>
          </a:solidFill>
          <a:ln/>
        </p:spPr>
      </p:sp>
      <p:sp>
        <p:nvSpPr>
          <p:cNvPr id="106500" name="Rectangle 3">
            <a:extLst>
              <a:ext uri="{FF2B5EF4-FFF2-40B4-BE49-F238E27FC236}">
                <a16:creationId xmlns:a16="http://schemas.microsoft.com/office/drawing/2014/main" id="{6AB337D7-93A4-4D49-ADDD-BAA8994B945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1E3E2378-4C28-CC43-8C71-ACD39C38D68B}"/>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C8E79B96-54E8-0D4F-BFB2-8EABA73F6B78}" type="slidenum">
              <a:rPr lang="en-US" altLang="en-US" sz="1200" b="0"/>
              <a:pPr/>
              <a:t>53</a:t>
            </a:fld>
            <a:endParaRPr lang="en-US" altLang="en-US" sz="1200" b="0" dirty="0"/>
          </a:p>
        </p:txBody>
      </p:sp>
      <p:sp>
        <p:nvSpPr>
          <p:cNvPr id="108547" name="Rectangle 1026">
            <a:extLst>
              <a:ext uri="{FF2B5EF4-FFF2-40B4-BE49-F238E27FC236}">
                <a16:creationId xmlns:a16="http://schemas.microsoft.com/office/drawing/2014/main" id="{A19C5137-21B4-AB46-AA7C-518A901F5694}"/>
              </a:ext>
            </a:extLst>
          </p:cNvPr>
          <p:cNvSpPr>
            <a:spLocks noGrp="1" noRot="1" noChangeAspect="1" noChangeArrowheads="1" noTextEdit="1"/>
          </p:cNvSpPr>
          <p:nvPr>
            <p:ph type="sldImg"/>
          </p:nvPr>
        </p:nvSpPr>
        <p:spPr>
          <a:solidFill>
            <a:srgbClr val="FFFFFF"/>
          </a:solidFill>
          <a:ln/>
        </p:spPr>
      </p:sp>
      <p:sp>
        <p:nvSpPr>
          <p:cNvPr id="108548" name="Rectangle 1027">
            <a:extLst>
              <a:ext uri="{FF2B5EF4-FFF2-40B4-BE49-F238E27FC236}">
                <a16:creationId xmlns:a16="http://schemas.microsoft.com/office/drawing/2014/main" id="{21CD0EE2-0DE4-2A41-953C-F8B87F52892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805259C6-EDC1-1141-9E14-D354B7D1D6C9}"/>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FFB19316-E752-704C-AC6B-02283AF8E55F}" type="slidenum">
              <a:rPr lang="en-US" altLang="en-US" sz="1200" b="0"/>
              <a:pPr/>
              <a:t>54</a:t>
            </a:fld>
            <a:endParaRPr lang="en-US" altLang="en-US" sz="1200" b="0" dirty="0"/>
          </a:p>
        </p:txBody>
      </p:sp>
      <p:sp>
        <p:nvSpPr>
          <p:cNvPr id="110595" name="Rectangle 2">
            <a:extLst>
              <a:ext uri="{FF2B5EF4-FFF2-40B4-BE49-F238E27FC236}">
                <a16:creationId xmlns:a16="http://schemas.microsoft.com/office/drawing/2014/main" id="{96C0F66C-B8F5-5844-829D-CF699817670C}"/>
              </a:ext>
            </a:extLst>
          </p:cNvPr>
          <p:cNvSpPr>
            <a:spLocks noGrp="1" noRot="1" noChangeAspect="1" noChangeArrowheads="1" noTextEdit="1"/>
          </p:cNvSpPr>
          <p:nvPr>
            <p:ph type="sldImg"/>
          </p:nvPr>
        </p:nvSpPr>
        <p:spPr>
          <a:solidFill>
            <a:srgbClr val="FFFFFF"/>
          </a:solidFill>
          <a:ln/>
        </p:spPr>
      </p:sp>
      <p:sp>
        <p:nvSpPr>
          <p:cNvPr id="110596" name="Rectangle 3">
            <a:extLst>
              <a:ext uri="{FF2B5EF4-FFF2-40B4-BE49-F238E27FC236}">
                <a16:creationId xmlns:a16="http://schemas.microsoft.com/office/drawing/2014/main" id="{1AB3E776-5790-054F-B552-C992350AE86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EC3504F7-4F92-B340-BAD5-0040D51C55F5}"/>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195F2437-CF3B-F642-A46B-88C287922CE8}" type="slidenum">
              <a:rPr lang="en-US" altLang="en-US" sz="1200" b="0"/>
              <a:pPr/>
              <a:t>55</a:t>
            </a:fld>
            <a:endParaRPr lang="en-US" altLang="en-US" sz="1200" b="0" dirty="0"/>
          </a:p>
        </p:txBody>
      </p:sp>
      <p:sp>
        <p:nvSpPr>
          <p:cNvPr id="112643" name="Rectangle 1026">
            <a:extLst>
              <a:ext uri="{FF2B5EF4-FFF2-40B4-BE49-F238E27FC236}">
                <a16:creationId xmlns:a16="http://schemas.microsoft.com/office/drawing/2014/main" id="{E8F3DED4-A01F-C84E-8790-9B269E401280}"/>
              </a:ext>
            </a:extLst>
          </p:cNvPr>
          <p:cNvSpPr>
            <a:spLocks noGrp="1" noRot="1" noChangeAspect="1" noChangeArrowheads="1" noTextEdit="1"/>
          </p:cNvSpPr>
          <p:nvPr>
            <p:ph type="sldImg"/>
          </p:nvPr>
        </p:nvSpPr>
        <p:spPr>
          <a:solidFill>
            <a:srgbClr val="FFFFFF"/>
          </a:solidFill>
          <a:ln/>
        </p:spPr>
      </p:sp>
      <p:sp>
        <p:nvSpPr>
          <p:cNvPr id="112644" name="Rectangle 1027">
            <a:extLst>
              <a:ext uri="{FF2B5EF4-FFF2-40B4-BE49-F238E27FC236}">
                <a16:creationId xmlns:a16="http://schemas.microsoft.com/office/drawing/2014/main" id="{9EF82CBC-4FBC-2847-90C4-A1FE8E91EA6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77373A32-882B-AC40-B3CB-C0FAD672BFD3}"/>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D7A5E3E1-B46A-D744-9AF2-C9A773CB06F0}" type="slidenum">
              <a:rPr lang="en-US" altLang="en-US" sz="1200" b="0"/>
              <a:pPr/>
              <a:t>56</a:t>
            </a:fld>
            <a:endParaRPr lang="en-US" altLang="en-US" sz="1200" b="0" dirty="0"/>
          </a:p>
        </p:txBody>
      </p:sp>
      <p:sp>
        <p:nvSpPr>
          <p:cNvPr id="114691" name="Rectangle 2">
            <a:extLst>
              <a:ext uri="{FF2B5EF4-FFF2-40B4-BE49-F238E27FC236}">
                <a16:creationId xmlns:a16="http://schemas.microsoft.com/office/drawing/2014/main" id="{F3A52747-1A95-254F-8485-B2273A1F999C}"/>
              </a:ext>
            </a:extLst>
          </p:cNvPr>
          <p:cNvSpPr>
            <a:spLocks noGrp="1" noRot="1" noChangeAspect="1" noChangeArrowheads="1" noTextEdit="1"/>
          </p:cNvSpPr>
          <p:nvPr>
            <p:ph type="sldImg"/>
          </p:nvPr>
        </p:nvSpPr>
        <p:spPr>
          <a:solidFill>
            <a:srgbClr val="FFFFFF"/>
          </a:solidFill>
          <a:ln/>
        </p:spPr>
      </p:sp>
      <p:sp>
        <p:nvSpPr>
          <p:cNvPr id="114692" name="Rectangle 3">
            <a:extLst>
              <a:ext uri="{FF2B5EF4-FFF2-40B4-BE49-F238E27FC236}">
                <a16:creationId xmlns:a16="http://schemas.microsoft.com/office/drawing/2014/main" id="{93E9E97D-8000-1344-9D4F-31511261689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a:extLst>
              <a:ext uri="{FF2B5EF4-FFF2-40B4-BE49-F238E27FC236}">
                <a16:creationId xmlns:a16="http://schemas.microsoft.com/office/drawing/2014/main" id="{A37B3A79-6CAD-F84B-9148-6DF760B28DA8}"/>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r" eaLnBrk="1" hangingPunct="1"/>
            <a:fld id="{E401CD99-3C55-6843-99E2-C145698F17D7}" type="slidenum">
              <a:rPr lang="en-US" altLang="en-US" sz="1200" b="0"/>
              <a:pPr algn="r" eaLnBrk="1" hangingPunct="1"/>
              <a:t>57</a:t>
            </a:fld>
            <a:endParaRPr lang="en-US" altLang="en-US" sz="1200" b="0" dirty="0"/>
          </a:p>
        </p:txBody>
      </p:sp>
      <p:sp>
        <p:nvSpPr>
          <p:cNvPr id="116739" name="Rectangle 2">
            <a:extLst>
              <a:ext uri="{FF2B5EF4-FFF2-40B4-BE49-F238E27FC236}">
                <a16:creationId xmlns:a16="http://schemas.microsoft.com/office/drawing/2014/main" id="{C07536A6-3BA1-484E-8830-3C2965542B7C}"/>
              </a:ext>
            </a:extLst>
          </p:cNvPr>
          <p:cNvSpPr>
            <a:spLocks noGrp="1" noRot="1" noChangeAspect="1" noChangeArrowheads="1" noTextEdit="1"/>
          </p:cNvSpPr>
          <p:nvPr>
            <p:ph type="sldImg"/>
          </p:nvPr>
        </p:nvSpPr>
        <p:spPr>
          <a:solidFill>
            <a:srgbClr val="FFFFFF"/>
          </a:solidFill>
          <a:ln/>
        </p:spPr>
      </p:sp>
      <p:sp>
        <p:nvSpPr>
          <p:cNvPr id="116740" name="Rectangle 3">
            <a:extLst>
              <a:ext uri="{FF2B5EF4-FFF2-40B4-BE49-F238E27FC236}">
                <a16:creationId xmlns:a16="http://schemas.microsoft.com/office/drawing/2014/main" id="{86D66E71-44CC-2243-8119-D0E42546E66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a:extLst>
              <a:ext uri="{FF2B5EF4-FFF2-40B4-BE49-F238E27FC236}">
                <a16:creationId xmlns:a16="http://schemas.microsoft.com/office/drawing/2014/main" id="{E9EF9968-13E4-6A47-AB68-4F9AD846097B}"/>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r" eaLnBrk="1" hangingPunct="1"/>
            <a:fld id="{11B918FE-76AB-AB43-B72E-88773AB4788A}" type="slidenum">
              <a:rPr lang="en-US" altLang="en-US" sz="1200" b="0"/>
              <a:pPr algn="r" eaLnBrk="1" hangingPunct="1"/>
              <a:t>58</a:t>
            </a:fld>
            <a:endParaRPr lang="en-US" altLang="en-US" sz="1200" b="0" dirty="0"/>
          </a:p>
        </p:txBody>
      </p:sp>
      <p:sp>
        <p:nvSpPr>
          <p:cNvPr id="118787" name="Rectangle 2">
            <a:extLst>
              <a:ext uri="{FF2B5EF4-FFF2-40B4-BE49-F238E27FC236}">
                <a16:creationId xmlns:a16="http://schemas.microsoft.com/office/drawing/2014/main" id="{18091B14-613C-6E40-8240-729657F13274}"/>
              </a:ext>
            </a:extLst>
          </p:cNvPr>
          <p:cNvSpPr>
            <a:spLocks noGrp="1" noRot="1" noChangeAspect="1" noChangeArrowheads="1" noTextEdit="1"/>
          </p:cNvSpPr>
          <p:nvPr>
            <p:ph type="sldImg"/>
          </p:nvPr>
        </p:nvSpPr>
        <p:spPr>
          <a:solidFill>
            <a:srgbClr val="FFFFFF"/>
          </a:solidFill>
          <a:ln/>
        </p:spPr>
      </p:sp>
      <p:sp>
        <p:nvSpPr>
          <p:cNvPr id="118788" name="Rectangle 3">
            <a:extLst>
              <a:ext uri="{FF2B5EF4-FFF2-40B4-BE49-F238E27FC236}">
                <a16:creationId xmlns:a16="http://schemas.microsoft.com/office/drawing/2014/main" id="{9C5F0B01-7ECE-AE40-8CE5-7E2D0C07AEC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C9E6B177-CEF3-6B4A-84CE-7AA8A5BF4D67}"/>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r" eaLnBrk="1" hangingPunct="1"/>
            <a:fld id="{99447599-7397-6843-B151-FF0B6C07F1E2}" type="slidenum">
              <a:rPr lang="en-US" altLang="en-US" sz="1200" b="0"/>
              <a:pPr algn="r" eaLnBrk="1" hangingPunct="1"/>
              <a:t>59</a:t>
            </a:fld>
            <a:endParaRPr lang="en-US" altLang="en-US" sz="1200" b="0" dirty="0"/>
          </a:p>
        </p:txBody>
      </p:sp>
      <p:sp>
        <p:nvSpPr>
          <p:cNvPr id="120835" name="Rectangle 2">
            <a:extLst>
              <a:ext uri="{FF2B5EF4-FFF2-40B4-BE49-F238E27FC236}">
                <a16:creationId xmlns:a16="http://schemas.microsoft.com/office/drawing/2014/main" id="{A621C6A9-050D-0446-87BC-016A1E739555}"/>
              </a:ext>
            </a:extLst>
          </p:cNvPr>
          <p:cNvSpPr>
            <a:spLocks noGrp="1" noRot="1" noChangeAspect="1" noChangeArrowheads="1" noTextEdit="1"/>
          </p:cNvSpPr>
          <p:nvPr>
            <p:ph type="sldImg"/>
          </p:nvPr>
        </p:nvSpPr>
        <p:spPr>
          <a:solidFill>
            <a:srgbClr val="FFFFFF"/>
          </a:solidFill>
          <a:ln/>
        </p:spPr>
      </p:sp>
      <p:sp>
        <p:nvSpPr>
          <p:cNvPr id="120836" name="Rectangle 3">
            <a:extLst>
              <a:ext uri="{FF2B5EF4-FFF2-40B4-BE49-F238E27FC236}">
                <a16:creationId xmlns:a16="http://schemas.microsoft.com/office/drawing/2014/main" id="{7D43CA56-6CCF-534A-A0C0-7ED95E0DA0E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a:extLst>
              <a:ext uri="{FF2B5EF4-FFF2-40B4-BE49-F238E27FC236}">
                <a16:creationId xmlns:a16="http://schemas.microsoft.com/office/drawing/2014/main" id="{B39F6C3E-1357-A440-968E-4F905E1C173E}"/>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r" eaLnBrk="1" hangingPunct="1"/>
            <a:fld id="{E83CC432-0088-434E-98B8-01C03AA9C333}" type="slidenum">
              <a:rPr lang="en-US" altLang="en-US" sz="1200" b="0"/>
              <a:pPr algn="r" eaLnBrk="1" hangingPunct="1"/>
              <a:t>60</a:t>
            </a:fld>
            <a:endParaRPr lang="en-US" altLang="en-US" sz="1200" b="0" dirty="0"/>
          </a:p>
        </p:txBody>
      </p:sp>
      <p:sp>
        <p:nvSpPr>
          <p:cNvPr id="122883" name="Rectangle 2">
            <a:extLst>
              <a:ext uri="{FF2B5EF4-FFF2-40B4-BE49-F238E27FC236}">
                <a16:creationId xmlns:a16="http://schemas.microsoft.com/office/drawing/2014/main" id="{8C2D3E62-B11B-BC44-B651-2A341D605C58}"/>
              </a:ext>
            </a:extLst>
          </p:cNvPr>
          <p:cNvSpPr>
            <a:spLocks noGrp="1" noRot="1" noChangeAspect="1" noChangeArrowheads="1" noTextEdit="1"/>
          </p:cNvSpPr>
          <p:nvPr>
            <p:ph type="sldImg"/>
          </p:nvPr>
        </p:nvSpPr>
        <p:spPr>
          <a:solidFill>
            <a:srgbClr val="FFFFFF"/>
          </a:solidFill>
          <a:ln/>
        </p:spPr>
      </p:sp>
      <p:sp>
        <p:nvSpPr>
          <p:cNvPr id="122884" name="Rectangle 3">
            <a:extLst>
              <a:ext uri="{FF2B5EF4-FFF2-40B4-BE49-F238E27FC236}">
                <a16:creationId xmlns:a16="http://schemas.microsoft.com/office/drawing/2014/main" id="{77D0F265-F994-164B-BFBB-84E16940B4D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9AF53227-CC92-6541-B343-61C7270011EF}"/>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r" eaLnBrk="1" hangingPunct="1"/>
            <a:fld id="{2B21A7D6-1C17-254C-86A1-9E0DE331A019}" type="slidenum">
              <a:rPr lang="en-US" altLang="en-US" sz="1200" b="0"/>
              <a:pPr algn="r" eaLnBrk="1" hangingPunct="1"/>
              <a:t>61</a:t>
            </a:fld>
            <a:endParaRPr lang="en-US" altLang="en-US" sz="1200" b="0" dirty="0"/>
          </a:p>
        </p:txBody>
      </p:sp>
      <p:sp>
        <p:nvSpPr>
          <p:cNvPr id="124931" name="Rectangle 2">
            <a:extLst>
              <a:ext uri="{FF2B5EF4-FFF2-40B4-BE49-F238E27FC236}">
                <a16:creationId xmlns:a16="http://schemas.microsoft.com/office/drawing/2014/main" id="{7494237C-4D88-D740-8028-B1A17993BE10}"/>
              </a:ext>
            </a:extLst>
          </p:cNvPr>
          <p:cNvSpPr>
            <a:spLocks noGrp="1" noRot="1" noChangeAspect="1" noChangeArrowheads="1" noTextEdit="1"/>
          </p:cNvSpPr>
          <p:nvPr>
            <p:ph type="sldImg"/>
          </p:nvPr>
        </p:nvSpPr>
        <p:spPr>
          <a:solidFill>
            <a:srgbClr val="FFFFFF"/>
          </a:solidFill>
          <a:ln/>
        </p:spPr>
      </p:sp>
      <p:sp>
        <p:nvSpPr>
          <p:cNvPr id="124932" name="Rectangle 3">
            <a:extLst>
              <a:ext uri="{FF2B5EF4-FFF2-40B4-BE49-F238E27FC236}">
                <a16:creationId xmlns:a16="http://schemas.microsoft.com/office/drawing/2014/main" id="{88DA2529-82C4-6246-A8BF-DF9084628F3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249328CB-A6A0-C347-A709-993BAB14BB80}"/>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r" eaLnBrk="1" hangingPunct="1"/>
            <a:fld id="{A3EABC16-718E-C74F-894A-736DC4970FD7}" type="slidenum">
              <a:rPr lang="en-US" altLang="en-US" sz="1200" b="0"/>
              <a:pPr algn="r" eaLnBrk="1" hangingPunct="1"/>
              <a:t>62</a:t>
            </a:fld>
            <a:endParaRPr lang="en-US" altLang="en-US" sz="1200" b="0" dirty="0"/>
          </a:p>
        </p:txBody>
      </p:sp>
      <p:sp>
        <p:nvSpPr>
          <p:cNvPr id="126979" name="Rectangle 2">
            <a:extLst>
              <a:ext uri="{FF2B5EF4-FFF2-40B4-BE49-F238E27FC236}">
                <a16:creationId xmlns:a16="http://schemas.microsoft.com/office/drawing/2014/main" id="{F1E03786-60B8-3247-81FA-A8D1729CE2E0}"/>
              </a:ext>
            </a:extLst>
          </p:cNvPr>
          <p:cNvSpPr>
            <a:spLocks noGrp="1" noRot="1" noChangeAspect="1" noChangeArrowheads="1" noTextEdit="1"/>
          </p:cNvSpPr>
          <p:nvPr>
            <p:ph type="sldImg"/>
          </p:nvPr>
        </p:nvSpPr>
        <p:spPr>
          <a:solidFill>
            <a:srgbClr val="FFFFFF"/>
          </a:solidFill>
          <a:ln/>
        </p:spPr>
      </p:sp>
      <p:sp>
        <p:nvSpPr>
          <p:cNvPr id="126980" name="Rectangle 3">
            <a:extLst>
              <a:ext uri="{FF2B5EF4-FFF2-40B4-BE49-F238E27FC236}">
                <a16:creationId xmlns:a16="http://schemas.microsoft.com/office/drawing/2014/main" id="{22B4BEA1-09FB-794F-9F5D-37A0DC08152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a:extLst>
              <a:ext uri="{FF2B5EF4-FFF2-40B4-BE49-F238E27FC236}">
                <a16:creationId xmlns:a16="http://schemas.microsoft.com/office/drawing/2014/main" id="{679800CF-E106-EA4E-9A14-AD56EE73FF33}"/>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r" eaLnBrk="1" hangingPunct="1"/>
            <a:fld id="{6B3A1E6F-719A-8849-A211-58B8626C93D4}" type="slidenum">
              <a:rPr lang="en-US" altLang="en-US" sz="1200" b="0"/>
              <a:pPr algn="r" eaLnBrk="1" hangingPunct="1"/>
              <a:t>63</a:t>
            </a:fld>
            <a:endParaRPr lang="en-US" altLang="en-US" sz="1200" b="0" dirty="0"/>
          </a:p>
        </p:txBody>
      </p:sp>
      <p:sp>
        <p:nvSpPr>
          <p:cNvPr id="129027" name="Rectangle 2">
            <a:extLst>
              <a:ext uri="{FF2B5EF4-FFF2-40B4-BE49-F238E27FC236}">
                <a16:creationId xmlns:a16="http://schemas.microsoft.com/office/drawing/2014/main" id="{7B62557A-C9E3-AB4B-ACAA-B6F7D6C2D47E}"/>
              </a:ext>
            </a:extLst>
          </p:cNvPr>
          <p:cNvSpPr>
            <a:spLocks noGrp="1" noRot="1" noChangeAspect="1" noChangeArrowheads="1" noTextEdit="1"/>
          </p:cNvSpPr>
          <p:nvPr>
            <p:ph type="sldImg"/>
          </p:nvPr>
        </p:nvSpPr>
        <p:spPr>
          <a:solidFill>
            <a:srgbClr val="FFFFFF"/>
          </a:solidFill>
          <a:ln/>
        </p:spPr>
      </p:sp>
      <p:sp>
        <p:nvSpPr>
          <p:cNvPr id="129028" name="Rectangle 3">
            <a:extLst>
              <a:ext uri="{FF2B5EF4-FFF2-40B4-BE49-F238E27FC236}">
                <a16:creationId xmlns:a16="http://schemas.microsoft.com/office/drawing/2014/main" id="{D61C055F-C959-424F-B7CF-0AD384FBA36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a:extLst>
              <a:ext uri="{FF2B5EF4-FFF2-40B4-BE49-F238E27FC236}">
                <a16:creationId xmlns:a16="http://schemas.microsoft.com/office/drawing/2014/main" id="{2208ACEB-2A09-B54A-B8DB-9DE0F933364A}"/>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49764F7E-8CA2-1949-87D4-6F4C309FA256}" type="slidenum">
              <a:rPr lang="en-US" altLang="en-US" sz="1200" b="0"/>
              <a:pPr/>
              <a:t>64</a:t>
            </a:fld>
            <a:endParaRPr lang="en-US" altLang="en-US" sz="1200" b="0" dirty="0"/>
          </a:p>
        </p:txBody>
      </p:sp>
      <p:sp>
        <p:nvSpPr>
          <p:cNvPr id="131075" name="Rectangle 1026">
            <a:extLst>
              <a:ext uri="{FF2B5EF4-FFF2-40B4-BE49-F238E27FC236}">
                <a16:creationId xmlns:a16="http://schemas.microsoft.com/office/drawing/2014/main" id="{772C50D5-12BD-F146-9BC2-58F588757DCC}"/>
              </a:ext>
            </a:extLst>
          </p:cNvPr>
          <p:cNvSpPr>
            <a:spLocks noGrp="1" noRot="1" noChangeAspect="1" noChangeArrowheads="1" noTextEdit="1"/>
          </p:cNvSpPr>
          <p:nvPr>
            <p:ph type="sldImg"/>
          </p:nvPr>
        </p:nvSpPr>
        <p:spPr>
          <a:solidFill>
            <a:srgbClr val="FFFFFF"/>
          </a:solidFill>
          <a:ln/>
        </p:spPr>
      </p:sp>
      <p:sp>
        <p:nvSpPr>
          <p:cNvPr id="131076" name="Rectangle 1027">
            <a:extLst>
              <a:ext uri="{FF2B5EF4-FFF2-40B4-BE49-F238E27FC236}">
                <a16:creationId xmlns:a16="http://schemas.microsoft.com/office/drawing/2014/main" id="{41BE9201-D26E-B946-B006-819F7A6B70AF}"/>
              </a:ext>
            </a:extLst>
          </p:cNvPr>
          <p:cNvSpPr>
            <a:spLocks noGrp="1" noChangeArrowheads="1"/>
          </p:cNvSpPr>
          <p:nvPr>
            <p:ph type="body" idx="1"/>
          </p:nvPr>
        </p:nvSpPr>
        <p:spPr>
          <a:solidFill>
            <a:srgbClr val="FFFFFF"/>
          </a:solidFill>
          <a:ln>
            <a:solidFill>
              <a:srgbClr val="000000"/>
            </a:solidFill>
            <a:miter lim="800000"/>
            <a:headEnd/>
            <a:tailEnd/>
          </a:ln>
        </p:spPr>
        <p:txBody>
          <a:bodyPr lIns="89730" tIns="44865" rIns="89730" bIns="44865"/>
          <a:lstStyle/>
          <a:p>
            <a:pPr eaLnBrk="1" hangingPunct="1"/>
            <a:endParaRPr lang="en-US" alt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a:extLst>
              <a:ext uri="{FF2B5EF4-FFF2-40B4-BE49-F238E27FC236}">
                <a16:creationId xmlns:a16="http://schemas.microsoft.com/office/drawing/2014/main" id="{8F8197F8-5ED8-CA47-8E9E-4E8510519ACD}"/>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r" eaLnBrk="1" hangingPunct="1"/>
            <a:fld id="{E6396F81-47E2-7643-92F6-3CE855228468}" type="slidenum">
              <a:rPr lang="en-US" altLang="en-US" sz="1200" b="0"/>
              <a:pPr algn="r" eaLnBrk="1" hangingPunct="1"/>
              <a:t>65</a:t>
            </a:fld>
            <a:endParaRPr lang="en-US" altLang="en-US" sz="1200" b="0" dirty="0"/>
          </a:p>
        </p:txBody>
      </p:sp>
      <p:sp>
        <p:nvSpPr>
          <p:cNvPr id="133123" name="Rectangle 2">
            <a:extLst>
              <a:ext uri="{FF2B5EF4-FFF2-40B4-BE49-F238E27FC236}">
                <a16:creationId xmlns:a16="http://schemas.microsoft.com/office/drawing/2014/main" id="{1F6F6125-6869-AA43-BDAB-946241EEF35C}"/>
              </a:ext>
            </a:extLst>
          </p:cNvPr>
          <p:cNvSpPr>
            <a:spLocks noGrp="1" noRot="1" noChangeAspect="1" noChangeArrowheads="1" noTextEdit="1"/>
          </p:cNvSpPr>
          <p:nvPr>
            <p:ph type="sldImg"/>
          </p:nvPr>
        </p:nvSpPr>
        <p:spPr>
          <a:solidFill>
            <a:srgbClr val="FFFFFF"/>
          </a:solidFill>
          <a:ln/>
        </p:spPr>
      </p:sp>
      <p:sp>
        <p:nvSpPr>
          <p:cNvPr id="133124" name="Rectangle 3">
            <a:extLst>
              <a:ext uri="{FF2B5EF4-FFF2-40B4-BE49-F238E27FC236}">
                <a16:creationId xmlns:a16="http://schemas.microsoft.com/office/drawing/2014/main" id="{05DB180C-BD77-9F43-8C09-8CD4E3E062E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a:extLst>
              <a:ext uri="{FF2B5EF4-FFF2-40B4-BE49-F238E27FC236}">
                <a16:creationId xmlns:a16="http://schemas.microsoft.com/office/drawing/2014/main" id="{5F1835E1-8313-0348-8ABF-E0B228248DCF}"/>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C4F30504-F445-C74D-8EE0-728A510C8B26}" type="slidenum">
              <a:rPr lang="en-US" altLang="en-US" sz="1200" b="0"/>
              <a:pPr/>
              <a:t>66</a:t>
            </a:fld>
            <a:endParaRPr lang="en-US" altLang="en-US" sz="1200" b="0" dirty="0"/>
          </a:p>
        </p:txBody>
      </p:sp>
      <p:sp>
        <p:nvSpPr>
          <p:cNvPr id="135171" name="Rectangle 2">
            <a:extLst>
              <a:ext uri="{FF2B5EF4-FFF2-40B4-BE49-F238E27FC236}">
                <a16:creationId xmlns:a16="http://schemas.microsoft.com/office/drawing/2014/main" id="{60369182-7DA8-9C44-9B72-48C9F5BB3227}"/>
              </a:ext>
            </a:extLst>
          </p:cNvPr>
          <p:cNvSpPr>
            <a:spLocks noGrp="1" noRot="1" noChangeAspect="1" noChangeArrowheads="1" noTextEdit="1"/>
          </p:cNvSpPr>
          <p:nvPr>
            <p:ph type="sldImg"/>
          </p:nvPr>
        </p:nvSpPr>
        <p:spPr>
          <a:solidFill>
            <a:srgbClr val="FFFFFF"/>
          </a:solidFill>
          <a:ln/>
        </p:spPr>
      </p:sp>
      <p:sp>
        <p:nvSpPr>
          <p:cNvPr id="135172" name="Rectangle 3">
            <a:extLst>
              <a:ext uri="{FF2B5EF4-FFF2-40B4-BE49-F238E27FC236}">
                <a16:creationId xmlns:a16="http://schemas.microsoft.com/office/drawing/2014/main" id="{2A46CCAC-455F-164C-AF45-B9F55CBF008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a:extLst>
              <a:ext uri="{FF2B5EF4-FFF2-40B4-BE49-F238E27FC236}">
                <a16:creationId xmlns:a16="http://schemas.microsoft.com/office/drawing/2014/main" id="{4EC0303C-FF31-534C-B13F-FF6B27347BA1}"/>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r" eaLnBrk="1" hangingPunct="1"/>
            <a:fld id="{0961E7CC-793C-BE48-907C-7748526AED74}" type="slidenum">
              <a:rPr lang="en-US" altLang="en-US" sz="1200" b="0"/>
              <a:pPr algn="r" eaLnBrk="1" hangingPunct="1"/>
              <a:t>67</a:t>
            </a:fld>
            <a:endParaRPr lang="en-US" altLang="en-US" sz="1200" b="0" dirty="0"/>
          </a:p>
        </p:txBody>
      </p:sp>
      <p:sp>
        <p:nvSpPr>
          <p:cNvPr id="139267" name="Rectangle 2">
            <a:extLst>
              <a:ext uri="{FF2B5EF4-FFF2-40B4-BE49-F238E27FC236}">
                <a16:creationId xmlns:a16="http://schemas.microsoft.com/office/drawing/2014/main" id="{F7EE9498-F14A-3F4F-80BB-8336DD1AE5B9}"/>
              </a:ext>
            </a:extLst>
          </p:cNvPr>
          <p:cNvSpPr>
            <a:spLocks noGrp="1" noRot="1" noChangeAspect="1" noChangeArrowheads="1" noTextEdit="1"/>
          </p:cNvSpPr>
          <p:nvPr>
            <p:ph type="sldImg"/>
          </p:nvPr>
        </p:nvSpPr>
        <p:spPr>
          <a:solidFill>
            <a:srgbClr val="FFFFFF"/>
          </a:solidFill>
          <a:ln/>
        </p:spPr>
      </p:sp>
      <p:sp>
        <p:nvSpPr>
          <p:cNvPr id="139268" name="Rectangle 3">
            <a:extLst>
              <a:ext uri="{FF2B5EF4-FFF2-40B4-BE49-F238E27FC236}">
                <a16:creationId xmlns:a16="http://schemas.microsoft.com/office/drawing/2014/main" id="{524027F1-7A70-EE47-8CD1-9729214C31E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a:extLst>
              <a:ext uri="{FF2B5EF4-FFF2-40B4-BE49-F238E27FC236}">
                <a16:creationId xmlns:a16="http://schemas.microsoft.com/office/drawing/2014/main" id="{4BA2C3A5-F3C2-0248-B6B3-E604BB26DE90}"/>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E8AD008C-7656-8A4D-A187-8D89C7B2B1AB}" type="slidenum">
              <a:rPr lang="en-US" altLang="en-US" sz="1200" b="0"/>
              <a:pPr/>
              <a:t>68</a:t>
            </a:fld>
            <a:endParaRPr lang="en-US" altLang="en-US" sz="1200" b="0" dirty="0"/>
          </a:p>
        </p:txBody>
      </p:sp>
      <p:sp>
        <p:nvSpPr>
          <p:cNvPr id="137219" name="Rectangle 2">
            <a:extLst>
              <a:ext uri="{FF2B5EF4-FFF2-40B4-BE49-F238E27FC236}">
                <a16:creationId xmlns:a16="http://schemas.microsoft.com/office/drawing/2014/main" id="{542C3029-1A51-4143-9D48-F1CC1E32DE31}"/>
              </a:ext>
            </a:extLst>
          </p:cNvPr>
          <p:cNvSpPr>
            <a:spLocks noGrp="1" noRot="1" noChangeAspect="1" noChangeArrowheads="1" noTextEdit="1"/>
          </p:cNvSpPr>
          <p:nvPr>
            <p:ph type="sldImg"/>
          </p:nvPr>
        </p:nvSpPr>
        <p:spPr>
          <a:solidFill>
            <a:srgbClr val="FFFFFF"/>
          </a:solidFill>
          <a:ln/>
        </p:spPr>
      </p:sp>
      <p:sp>
        <p:nvSpPr>
          <p:cNvPr id="137220" name="Rectangle 3">
            <a:extLst>
              <a:ext uri="{FF2B5EF4-FFF2-40B4-BE49-F238E27FC236}">
                <a16:creationId xmlns:a16="http://schemas.microsoft.com/office/drawing/2014/main" id="{2B131BB8-B47D-6849-929F-B4EDA48CF56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a:extLst>
              <a:ext uri="{FF2B5EF4-FFF2-40B4-BE49-F238E27FC236}">
                <a16:creationId xmlns:a16="http://schemas.microsoft.com/office/drawing/2014/main" id="{61B15956-6C37-9344-B73A-86E6EED4C186}"/>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r" eaLnBrk="1" hangingPunct="1"/>
            <a:fld id="{EF7B5D53-FD2A-6F40-BB7A-90B66A72CF83}" type="slidenum">
              <a:rPr lang="en-US" altLang="en-US" sz="1200" b="0"/>
              <a:pPr algn="r" eaLnBrk="1" hangingPunct="1"/>
              <a:t>69</a:t>
            </a:fld>
            <a:endParaRPr lang="en-US" altLang="en-US" sz="1200" b="0" dirty="0"/>
          </a:p>
        </p:txBody>
      </p:sp>
      <p:sp>
        <p:nvSpPr>
          <p:cNvPr id="141315" name="Rectangle 2">
            <a:extLst>
              <a:ext uri="{FF2B5EF4-FFF2-40B4-BE49-F238E27FC236}">
                <a16:creationId xmlns:a16="http://schemas.microsoft.com/office/drawing/2014/main" id="{49F564D4-D4D4-E340-B971-0430B84149F8}"/>
              </a:ext>
            </a:extLst>
          </p:cNvPr>
          <p:cNvSpPr>
            <a:spLocks noGrp="1" noRot="1" noChangeAspect="1" noChangeArrowheads="1" noTextEdit="1"/>
          </p:cNvSpPr>
          <p:nvPr>
            <p:ph type="sldImg"/>
          </p:nvPr>
        </p:nvSpPr>
        <p:spPr>
          <a:solidFill>
            <a:srgbClr val="FFFFFF"/>
          </a:solidFill>
          <a:ln/>
        </p:spPr>
      </p:sp>
      <p:sp>
        <p:nvSpPr>
          <p:cNvPr id="141316" name="Rectangle 3">
            <a:extLst>
              <a:ext uri="{FF2B5EF4-FFF2-40B4-BE49-F238E27FC236}">
                <a16:creationId xmlns:a16="http://schemas.microsoft.com/office/drawing/2014/main" id="{16638F4B-F6AC-9D43-8933-3584DE926B2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a:extLst>
              <a:ext uri="{FF2B5EF4-FFF2-40B4-BE49-F238E27FC236}">
                <a16:creationId xmlns:a16="http://schemas.microsoft.com/office/drawing/2014/main" id="{E1378A24-856C-EA42-886B-FCA7A0E9CDD5}"/>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70D538C3-0921-0045-A1A7-85328FD91492}" type="slidenum">
              <a:rPr lang="en-US" altLang="en-US" sz="1200" b="0"/>
              <a:pPr/>
              <a:t>70</a:t>
            </a:fld>
            <a:endParaRPr lang="en-US" altLang="en-US" sz="1200" b="0" dirty="0"/>
          </a:p>
        </p:txBody>
      </p:sp>
      <p:sp>
        <p:nvSpPr>
          <p:cNvPr id="143363" name="Rectangle 1026">
            <a:extLst>
              <a:ext uri="{FF2B5EF4-FFF2-40B4-BE49-F238E27FC236}">
                <a16:creationId xmlns:a16="http://schemas.microsoft.com/office/drawing/2014/main" id="{0D901039-3B33-C446-BB2B-42B9AA0E8EB6}"/>
              </a:ext>
            </a:extLst>
          </p:cNvPr>
          <p:cNvSpPr>
            <a:spLocks noGrp="1" noRot="1" noChangeAspect="1" noChangeArrowheads="1" noTextEdit="1"/>
          </p:cNvSpPr>
          <p:nvPr>
            <p:ph type="sldImg"/>
          </p:nvPr>
        </p:nvSpPr>
        <p:spPr>
          <a:solidFill>
            <a:srgbClr val="FFFFFF"/>
          </a:solidFill>
          <a:ln/>
        </p:spPr>
      </p:sp>
      <p:sp>
        <p:nvSpPr>
          <p:cNvPr id="143364" name="Rectangle 1027">
            <a:extLst>
              <a:ext uri="{FF2B5EF4-FFF2-40B4-BE49-F238E27FC236}">
                <a16:creationId xmlns:a16="http://schemas.microsoft.com/office/drawing/2014/main" id="{55C9D8AE-8A2E-DF4C-8C6E-34EFCBA5F11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a:extLst>
              <a:ext uri="{FF2B5EF4-FFF2-40B4-BE49-F238E27FC236}">
                <a16:creationId xmlns:a16="http://schemas.microsoft.com/office/drawing/2014/main" id="{BEBCF027-0062-4342-B377-ED1666296763}"/>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AA66CD57-CD42-4249-AE86-2075ACB8224D}" type="slidenum">
              <a:rPr lang="en-US" altLang="en-US" sz="1200" b="0"/>
              <a:pPr/>
              <a:t>71</a:t>
            </a:fld>
            <a:endParaRPr lang="en-US" altLang="en-US" sz="1200" b="0" dirty="0"/>
          </a:p>
        </p:txBody>
      </p:sp>
      <p:sp>
        <p:nvSpPr>
          <p:cNvPr id="145411" name="Rectangle 1026">
            <a:extLst>
              <a:ext uri="{FF2B5EF4-FFF2-40B4-BE49-F238E27FC236}">
                <a16:creationId xmlns:a16="http://schemas.microsoft.com/office/drawing/2014/main" id="{87324589-1905-BE46-AB1B-2AA00A917C97}"/>
              </a:ext>
            </a:extLst>
          </p:cNvPr>
          <p:cNvSpPr>
            <a:spLocks noGrp="1" noRot="1" noChangeAspect="1" noChangeArrowheads="1" noTextEdit="1"/>
          </p:cNvSpPr>
          <p:nvPr>
            <p:ph type="sldImg"/>
          </p:nvPr>
        </p:nvSpPr>
        <p:spPr>
          <a:solidFill>
            <a:srgbClr val="FFFFFF"/>
          </a:solidFill>
          <a:ln/>
        </p:spPr>
      </p:sp>
      <p:sp>
        <p:nvSpPr>
          <p:cNvPr id="145412" name="Rectangle 1027">
            <a:extLst>
              <a:ext uri="{FF2B5EF4-FFF2-40B4-BE49-F238E27FC236}">
                <a16:creationId xmlns:a16="http://schemas.microsoft.com/office/drawing/2014/main" id="{714D7FFE-E46F-1A40-BD95-49F65C1D62E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a:extLst>
              <a:ext uri="{FF2B5EF4-FFF2-40B4-BE49-F238E27FC236}">
                <a16:creationId xmlns:a16="http://schemas.microsoft.com/office/drawing/2014/main" id="{E4ABFE6B-6EE6-8546-9791-7B3131FB00C9}"/>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9D24BF07-DD47-554E-A94A-3FDDCA261AE4}" type="slidenum">
              <a:rPr lang="en-US" altLang="en-US" sz="1200" b="0"/>
              <a:pPr/>
              <a:t>72</a:t>
            </a:fld>
            <a:endParaRPr lang="en-US" altLang="en-US" sz="1200" b="0" dirty="0"/>
          </a:p>
        </p:txBody>
      </p:sp>
      <p:sp>
        <p:nvSpPr>
          <p:cNvPr id="147459" name="Rectangle 2">
            <a:extLst>
              <a:ext uri="{FF2B5EF4-FFF2-40B4-BE49-F238E27FC236}">
                <a16:creationId xmlns:a16="http://schemas.microsoft.com/office/drawing/2014/main" id="{1A23969D-BB7E-D14D-9454-DF417DBC2534}"/>
              </a:ext>
            </a:extLst>
          </p:cNvPr>
          <p:cNvSpPr>
            <a:spLocks noGrp="1" noRot="1" noChangeAspect="1" noChangeArrowheads="1" noTextEdit="1"/>
          </p:cNvSpPr>
          <p:nvPr>
            <p:ph type="sldImg"/>
          </p:nvPr>
        </p:nvSpPr>
        <p:spPr>
          <a:solidFill>
            <a:srgbClr val="FFFFFF"/>
          </a:solidFill>
          <a:ln/>
        </p:spPr>
      </p:sp>
      <p:sp>
        <p:nvSpPr>
          <p:cNvPr id="147460" name="Rectangle 3">
            <a:extLst>
              <a:ext uri="{FF2B5EF4-FFF2-40B4-BE49-F238E27FC236}">
                <a16:creationId xmlns:a16="http://schemas.microsoft.com/office/drawing/2014/main" id="{66D2B674-E94A-7345-A967-863E4DB6221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a:extLst>
              <a:ext uri="{FF2B5EF4-FFF2-40B4-BE49-F238E27FC236}">
                <a16:creationId xmlns:a16="http://schemas.microsoft.com/office/drawing/2014/main" id="{E9C4BD2A-722A-7049-BF3B-25B8B6BF42B3}"/>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05C5C4E1-CB1C-9140-A5CC-5476B27CA3ED}" type="slidenum">
              <a:rPr lang="en-US" altLang="en-US" sz="1200" b="0"/>
              <a:pPr/>
              <a:t>73</a:t>
            </a:fld>
            <a:endParaRPr lang="en-US" altLang="en-US" sz="1200" b="0" dirty="0"/>
          </a:p>
        </p:txBody>
      </p:sp>
      <p:sp>
        <p:nvSpPr>
          <p:cNvPr id="149507" name="Rectangle 2">
            <a:extLst>
              <a:ext uri="{FF2B5EF4-FFF2-40B4-BE49-F238E27FC236}">
                <a16:creationId xmlns:a16="http://schemas.microsoft.com/office/drawing/2014/main" id="{0474877D-3493-FD4D-A17A-8A630CEAE010}"/>
              </a:ext>
            </a:extLst>
          </p:cNvPr>
          <p:cNvSpPr>
            <a:spLocks noGrp="1" noRot="1" noChangeAspect="1" noChangeArrowheads="1" noTextEdit="1"/>
          </p:cNvSpPr>
          <p:nvPr>
            <p:ph type="sldImg"/>
          </p:nvPr>
        </p:nvSpPr>
        <p:spPr>
          <a:solidFill>
            <a:srgbClr val="FFFFFF"/>
          </a:solidFill>
          <a:ln/>
        </p:spPr>
      </p:sp>
      <p:sp>
        <p:nvSpPr>
          <p:cNvPr id="149508" name="Rectangle 3">
            <a:extLst>
              <a:ext uri="{FF2B5EF4-FFF2-40B4-BE49-F238E27FC236}">
                <a16:creationId xmlns:a16="http://schemas.microsoft.com/office/drawing/2014/main" id="{9318AE8F-B947-DF41-906E-AFC45C9D830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a:extLst>
              <a:ext uri="{FF2B5EF4-FFF2-40B4-BE49-F238E27FC236}">
                <a16:creationId xmlns:a16="http://schemas.microsoft.com/office/drawing/2014/main" id="{4FFFBF3A-220D-DE4B-8214-0778AAC586E0}"/>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7DC964AE-B54A-8B48-A1EF-54C5879EA2F0}" type="slidenum">
              <a:rPr lang="en-US" altLang="en-US" sz="1200" b="0"/>
              <a:pPr/>
              <a:t>74</a:t>
            </a:fld>
            <a:endParaRPr lang="en-US" altLang="en-US" sz="1200" b="0" dirty="0"/>
          </a:p>
        </p:txBody>
      </p:sp>
      <p:sp>
        <p:nvSpPr>
          <p:cNvPr id="151555" name="Rectangle 2">
            <a:extLst>
              <a:ext uri="{FF2B5EF4-FFF2-40B4-BE49-F238E27FC236}">
                <a16:creationId xmlns:a16="http://schemas.microsoft.com/office/drawing/2014/main" id="{02E6A639-F41D-0047-AB44-503D4CE5AC7F}"/>
              </a:ext>
            </a:extLst>
          </p:cNvPr>
          <p:cNvSpPr>
            <a:spLocks noGrp="1" noRot="1" noChangeAspect="1" noChangeArrowheads="1" noTextEdit="1"/>
          </p:cNvSpPr>
          <p:nvPr>
            <p:ph type="sldImg"/>
          </p:nvPr>
        </p:nvSpPr>
        <p:spPr>
          <a:solidFill>
            <a:srgbClr val="FFFFFF"/>
          </a:solidFill>
          <a:ln/>
        </p:spPr>
      </p:sp>
      <p:sp>
        <p:nvSpPr>
          <p:cNvPr id="151556" name="Rectangle 3">
            <a:extLst>
              <a:ext uri="{FF2B5EF4-FFF2-40B4-BE49-F238E27FC236}">
                <a16:creationId xmlns:a16="http://schemas.microsoft.com/office/drawing/2014/main" id="{605CA436-A921-AB46-8018-6BCC4524D20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a:extLst>
              <a:ext uri="{FF2B5EF4-FFF2-40B4-BE49-F238E27FC236}">
                <a16:creationId xmlns:a16="http://schemas.microsoft.com/office/drawing/2014/main" id="{35E04A06-0C76-FF45-A1E0-1B388F65CF94}"/>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A70C4B5E-16BD-4847-94B4-EE5842C18ECD}" type="slidenum">
              <a:rPr lang="en-US" altLang="en-US" sz="1200" b="0"/>
              <a:pPr/>
              <a:t>75</a:t>
            </a:fld>
            <a:endParaRPr lang="en-US" altLang="en-US" sz="1200" b="0" dirty="0"/>
          </a:p>
        </p:txBody>
      </p:sp>
      <p:sp>
        <p:nvSpPr>
          <p:cNvPr id="155651" name="Rectangle 1026">
            <a:extLst>
              <a:ext uri="{FF2B5EF4-FFF2-40B4-BE49-F238E27FC236}">
                <a16:creationId xmlns:a16="http://schemas.microsoft.com/office/drawing/2014/main" id="{B254193B-78C8-D341-AC06-0B0A52E5CD0B}"/>
              </a:ext>
            </a:extLst>
          </p:cNvPr>
          <p:cNvSpPr>
            <a:spLocks noGrp="1" noRot="1" noChangeAspect="1" noChangeArrowheads="1" noTextEdit="1"/>
          </p:cNvSpPr>
          <p:nvPr>
            <p:ph type="sldImg"/>
          </p:nvPr>
        </p:nvSpPr>
        <p:spPr>
          <a:solidFill>
            <a:srgbClr val="FFFFFF"/>
          </a:solidFill>
          <a:ln/>
        </p:spPr>
      </p:sp>
      <p:sp>
        <p:nvSpPr>
          <p:cNvPr id="155652" name="Rectangle 1027">
            <a:extLst>
              <a:ext uri="{FF2B5EF4-FFF2-40B4-BE49-F238E27FC236}">
                <a16:creationId xmlns:a16="http://schemas.microsoft.com/office/drawing/2014/main" id="{88862AC4-237B-5B4F-9100-05975D485E4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a:extLst>
              <a:ext uri="{FF2B5EF4-FFF2-40B4-BE49-F238E27FC236}">
                <a16:creationId xmlns:a16="http://schemas.microsoft.com/office/drawing/2014/main" id="{3839B80F-8035-1C41-981C-58E379E764CD}"/>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r" eaLnBrk="1" hangingPunct="1"/>
            <a:fld id="{B3869B18-302A-D244-B35D-8453BA6B2FA9}" type="slidenum">
              <a:rPr lang="en-US" altLang="en-US" sz="1200" b="0"/>
              <a:pPr algn="r" eaLnBrk="1" hangingPunct="1"/>
              <a:t>76</a:t>
            </a:fld>
            <a:endParaRPr lang="en-US" altLang="en-US" sz="1200" b="0" dirty="0"/>
          </a:p>
        </p:txBody>
      </p:sp>
      <p:sp>
        <p:nvSpPr>
          <p:cNvPr id="153603" name="Rectangle 2">
            <a:extLst>
              <a:ext uri="{FF2B5EF4-FFF2-40B4-BE49-F238E27FC236}">
                <a16:creationId xmlns:a16="http://schemas.microsoft.com/office/drawing/2014/main" id="{97F2D083-2DCB-5448-8E10-089327CB9FD5}"/>
              </a:ext>
            </a:extLst>
          </p:cNvPr>
          <p:cNvSpPr>
            <a:spLocks noGrp="1" noRot="1" noChangeAspect="1" noChangeArrowheads="1" noTextEdit="1"/>
          </p:cNvSpPr>
          <p:nvPr>
            <p:ph type="sldImg"/>
          </p:nvPr>
        </p:nvSpPr>
        <p:spPr>
          <a:solidFill>
            <a:srgbClr val="FFFFFF"/>
          </a:solidFill>
          <a:ln/>
        </p:spPr>
      </p:sp>
      <p:sp>
        <p:nvSpPr>
          <p:cNvPr id="153604" name="Rectangle 3">
            <a:extLst>
              <a:ext uri="{FF2B5EF4-FFF2-40B4-BE49-F238E27FC236}">
                <a16:creationId xmlns:a16="http://schemas.microsoft.com/office/drawing/2014/main" id="{B744D490-C31E-534E-AE8F-5AF7B3C4703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a:extLst>
              <a:ext uri="{FF2B5EF4-FFF2-40B4-BE49-F238E27FC236}">
                <a16:creationId xmlns:a16="http://schemas.microsoft.com/office/drawing/2014/main" id="{2A77A9EC-8963-DF48-A8CA-7EA791F1FA7F}"/>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1CCC6097-DEF9-DA45-AD57-0257C405B253}" type="slidenum">
              <a:rPr lang="en-US" altLang="en-US" sz="1200" b="0"/>
              <a:pPr/>
              <a:t>77</a:t>
            </a:fld>
            <a:endParaRPr lang="en-US" altLang="en-US" sz="1200" b="0" dirty="0"/>
          </a:p>
        </p:txBody>
      </p:sp>
      <p:sp>
        <p:nvSpPr>
          <p:cNvPr id="157699" name="Rectangle 2">
            <a:extLst>
              <a:ext uri="{FF2B5EF4-FFF2-40B4-BE49-F238E27FC236}">
                <a16:creationId xmlns:a16="http://schemas.microsoft.com/office/drawing/2014/main" id="{39510C7E-24FC-9F49-906F-28FA88FCA08D}"/>
              </a:ext>
            </a:extLst>
          </p:cNvPr>
          <p:cNvSpPr>
            <a:spLocks noGrp="1" noRot="1" noChangeAspect="1" noChangeArrowheads="1" noTextEdit="1"/>
          </p:cNvSpPr>
          <p:nvPr>
            <p:ph type="sldImg"/>
          </p:nvPr>
        </p:nvSpPr>
        <p:spPr>
          <a:solidFill>
            <a:srgbClr val="FFFFFF"/>
          </a:solidFill>
          <a:ln/>
        </p:spPr>
      </p:sp>
      <p:sp>
        <p:nvSpPr>
          <p:cNvPr id="157700" name="Rectangle 3">
            <a:extLst>
              <a:ext uri="{FF2B5EF4-FFF2-40B4-BE49-F238E27FC236}">
                <a16:creationId xmlns:a16="http://schemas.microsoft.com/office/drawing/2014/main" id="{A46B777B-4A31-9042-B9D1-8025BC1FEC0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a:extLst>
              <a:ext uri="{FF2B5EF4-FFF2-40B4-BE49-F238E27FC236}">
                <a16:creationId xmlns:a16="http://schemas.microsoft.com/office/drawing/2014/main" id="{62C78D55-D906-EC4D-8CE0-80805954408D}"/>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D15A07BE-7280-B744-B722-B4ABC7FE542A}" type="slidenum">
              <a:rPr lang="en-US" altLang="en-US" sz="1200" b="0"/>
              <a:pPr/>
              <a:t>78</a:t>
            </a:fld>
            <a:endParaRPr lang="en-US" altLang="en-US" sz="1200" b="0" dirty="0"/>
          </a:p>
        </p:txBody>
      </p:sp>
      <p:sp>
        <p:nvSpPr>
          <p:cNvPr id="159747" name="Rectangle 2">
            <a:extLst>
              <a:ext uri="{FF2B5EF4-FFF2-40B4-BE49-F238E27FC236}">
                <a16:creationId xmlns:a16="http://schemas.microsoft.com/office/drawing/2014/main" id="{65492BA6-3844-754A-B454-D68FAFFF4C65}"/>
              </a:ext>
            </a:extLst>
          </p:cNvPr>
          <p:cNvSpPr>
            <a:spLocks noGrp="1" noRot="1" noChangeAspect="1" noChangeArrowheads="1" noTextEdit="1"/>
          </p:cNvSpPr>
          <p:nvPr>
            <p:ph type="sldImg"/>
          </p:nvPr>
        </p:nvSpPr>
        <p:spPr>
          <a:solidFill>
            <a:srgbClr val="FFFFFF"/>
          </a:solidFill>
          <a:ln/>
        </p:spPr>
      </p:sp>
      <p:sp>
        <p:nvSpPr>
          <p:cNvPr id="159748" name="Rectangle 3">
            <a:extLst>
              <a:ext uri="{FF2B5EF4-FFF2-40B4-BE49-F238E27FC236}">
                <a16:creationId xmlns:a16="http://schemas.microsoft.com/office/drawing/2014/main" id="{3801D33E-FCDE-BE44-AA7A-1CF1F48DCCF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a:extLst>
              <a:ext uri="{FF2B5EF4-FFF2-40B4-BE49-F238E27FC236}">
                <a16:creationId xmlns:a16="http://schemas.microsoft.com/office/drawing/2014/main" id="{8069FD4C-48C8-7945-8C60-BD71CA6DDD02}"/>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B4E70AFC-0F75-D741-8DC2-E6EA8A1E9754}" type="slidenum">
              <a:rPr lang="en-US" altLang="en-US" sz="1200" b="0"/>
              <a:pPr/>
              <a:t>79</a:t>
            </a:fld>
            <a:endParaRPr lang="en-US" altLang="en-US" sz="1200" b="0" dirty="0"/>
          </a:p>
        </p:txBody>
      </p:sp>
      <p:sp>
        <p:nvSpPr>
          <p:cNvPr id="161795" name="Rectangle 2">
            <a:extLst>
              <a:ext uri="{FF2B5EF4-FFF2-40B4-BE49-F238E27FC236}">
                <a16:creationId xmlns:a16="http://schemas.microsoft.com/office/drawing/2014/main" id="{446925A2-2607-2446-BE6B-2A9387520E14}"/>
              </a:ext>
            </a:extLst>
          </p:cNvPr>
          <p:cNvSpPr>
            <a:spLocks noGrp="1" noRot="1" noChangeAspect="1" noChangeArrowheads="1" noTextEdit="1"/>
          </p:cNvSpPr>
          <p:nvPr>
            <p:ph type="sldImg"/>
          </p:nvPr>
        </p:nvSpPr>
        <p:spPr>
          <a:solidFill>
            <a:srgbClr val="FFFFFF"/>
          </a:solidFill>
          <a:ln/>
        </p:spPr>
      </p:sp>
      <p:sp>
        <p:nvSpPr>
          <p:cNvPr id="161796" name="Rectangle 3">
            <a:extLst>
              <a:ext uri="{FF2B5EF4-FFF2-40B4-BE49-F238E27FC236}">
                <a16:creationId xmlns:a16="http://schemas.microsoft.com/office/drawing/2014/main" id="{D496059B-ABA9-FD40-9BB0-BAF7F150625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a:extLst>
              <a:ext uri="{FF2B5EF4-FFF2-40B4-BE49-F238E27FC236}">
                <a16:creationId xmlns:a16="http://schemas.microsoft.com/office/drawing/2014/main" id="{8431E106-3073-FA45-8BE7-60A5DF173939}"/>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84F4CB95-4C8E-5543-B76D-F9E57D9DD253}" type="slidenum">
              <a:rPr lang="en-US" altLang="en-US" sz="1200" b="0"/>
              <a:pPr/>
              <a:t>80</a:t>
            </a:fld>
            <a:endParaRPr lang="en-US" altLang="en-US" sz="1200" b="0" dirty="0"/>
          </a:p>
        </p:txBody>
      </p:sp>
      <p:sp>
        <p:nvSpPr>
          <p:cNvPr id="163843" name="Rectangle 2">
            <a:extLst>
              <a:ext uri="{FF2B5EF4-FFF2-40B4-BE49-F238E27FC236}">
                <a16:creationId xmlns:a16="http://schemas.microsoft.com/office/drawing/2014/main" id="{93B88155-EBB1-384F-B1F0-AC403726B225}"/>
              </a:ext>
            </a:extLst>
          </p:cNvPr>
          <p:cNvSpPr>
            <a:spLocks noGrp="1" noRot="1" noChangeAspect="1" noChangeArrowheads="1" noTextEdit="1"/>
          </p:cNvSpPr>
          <p:nvPr>
            <p:ph type="sldImg"/>
          </p:nvPr>
        </p:nvSpPr>
        <p:spPr>
          <a:solidFill>
            <a:srgbClr val="FFFFFF"/>
          </a:solidFill>
          <a:ln/>
        </p:spPr>
      </p:sp>
      <p:sp>
        <p:nvSpPr>
          <p:cNvPr id="163844" name="Rectangle 3">
            <a:extLst>
              <a:ext uri="{FF2B5EF4-FFF2-40B4-BE49-F238E27FC236}">
                <a16:creationId xmlns:a16="http://schemas.microsoft.com/office/drawing/2014/main" id="{22321BB2-BCC9-6B45-8DF0-DFC85C39507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a:extLst>
              <a:ext uri="{FF2B5EF4-FFF2-40B4-BE49-F238E27FC236}">
                <a16:creationId xmlns:a16="http://schemas.microsoft.com/office/drawing/2014/main" id="{D164931F-394F-B84D-B0D0-B6B63E3F7AEE}"/>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02FFF6A6-D148-F041-B997-E51D685318D6}" type="slidenum">
              <a:rPr lang="en-US" altLang="en-US" sz="1200" b="0"/>
              <a:pPr/>
              <a:t>81</a:t>
            </a:fld>
            <a:endParaRPr lang="en-US" altLang="en-US" sz="1200" b="0" dirty="0"/>
          </a:p>
        </p:txBody>
      </p:sp>
      <p:sp>
        <p:nvSpPr>
          <p:cNvPr id="165891" name="Rectangle 2">
            <a:extLst>
              <a:ext uri="{FF2B5EF4-FFF2-40B4-BE49-F238E27FC236}">
                <a16:creationId xmlns:a16="http://schemas.microsoft.com/office/drawing/2014/main" id="{C23C5042-418B-554C-B8B1-D7EF0B7CCB94}"/>
              </a:ext>
            </a:extLst>
          </p:cNvPr>
          <p:cNvSpPr>
            <a:spLocks noGrp="1" noRot="1" noChangeAspect="1" noChangeArrowheads="1" noTextEdit="1"/>
          </p:cNvSpPr>
          <p:nvPr>
            <p:ph type="sldImg"/>
          </p:nvPr>
        </p:nvSpPr>
        <p:spPr>
          <a:solidFill>
            <a:srgbClr val="FFFFFF"/>
          </a:solidFill>
          <a:ln/>
        </p:spPr>
      </p:sp>
      <p:sp>
        <p:nvSpPr>
          <p:cNvPr id="165892" name="Rectangle 3">
            <a:extLst>
              <a:ext uri="{FF2B5EF4-FFF2-40B4-BE49-F238E27FC236}">
                <a16:creationId xmlns:a16="http://schemas.microsoft.com/office/drawing/2014/main" id="{EEC434A8-DF83-8641-A379-62F9FC308A1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a:extLst>
              <a:ext uri="{FF2B5EF4-FFF2-40B4-BE49-F238E27FC236}">
                <a16:creationId xmlns:a16="http://schemas.microsoft.com/office/drawing/2014/main" id="{CFE7E782-7E45-BF4B-A6E4-8944E574F73D}"/>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230B1415-CCA1-494F-9126-ED14EA974D31}" type="slidenum">
              <a:rPr lang="en-US" altLang="en-US" sz="1200" b="0"/>
              <a:pPr/>
              <a:t>82</a:t>
            </a:fld>
            <a:endParaRPr lang="en-US" altLang="en-US" sz="1200" b="0" dirty="0"/>
          </a:p>
        </p:txBody>
      </p:sp>
      <p:sp>
        <p:nvSpPr>
          <p:cNvPr id="167939" name="Rectangle 2">
            <a:extLst>
              <a:ext uri="{FF2B5EF4-FFF2-40B4-BE49-F238E27FC236}">
                <a16:creationId xmlns:a16="http://schemas.microsoft.com/office/drawing/2014/main" id="{E70576E8-0F59-474F-AAA3-5635D93CD77F}"/>
              </a:ext>
            </a:extLst>
          </p:cNvPr>
          <p:cNvSpPr>
            <a:spLocks noGrp="1" noRot="1" noChangeAspect="1" noChangeArrowheads="1" noTextEdit="1"/>
          </p:cNvSpPr>
          <p:nvPr>
            <p:ph type="sldImg"/>
          </p:nvPr>
        </p:nvSpPr>
        <p:spPr>
          <a:solidFill>
            <a:srgbClr val="FFFFFF"/>
          </a:solidFill>
          <a:ln/>
        </p:spPr>
      </p:sp>
      <p:sp>
        <p:nvSpPr>
          <p:cNvPr id="167940" name="Rectangle 3">
            <a:extLst>
              <a:ext uri="{FF2B5EF4-FFF2-40B4-BE49-F238E27FC236}">
                <a16:creationId xmlns:a16="http://schemas.microsoft.com/office/drawing/2014/main" id="{FB94AFB8-ACC7-D74B-A8D0-B6C9E4CE218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a:extLst>
              <a:ext uri="{FF2B5EF4-FFF2-40B4-BE49-F238E27FC236}">
                <a16:creationId xmlns:a16="http://schemas.microsoft.com/office/drawing/2014/main" id="{04E4BC38-9520-6F44-9BB0-3E553007FC52}"/>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512BF55B-BC84-EF40-B290-CC74694ABE5E}" type="slidenum">
              <a:rPr lang="en-US" altLang="en-US" sz="1200" b="0"/>
              <a:pPr/>
              <a:t>83</a:t>
            </a:fld>
            <a:endParaRPr lang="en-US" altLang="en-US" sz="1200" b="0" dirty="0"/>
          </a:p>
        </p:txBody>
      </p:sp>
      <p:sp>
        <p:nvSpPr>
          <p:cNvPr id="169987" name="Rectangle 2">
            <a:extLst>
              <a:ext uri="{FF2B5EF4-FFF2-40B4-BE49-F238E27FC236}">
                <a16:creationId xmlns:a16="http://schemas.microsoft.com/office/drawing/2014/main" id="{47FE79EF-6CA2-204E-B06A-525BA498ACE2}"/>
              </a:ext>
            </a:extLst>
          </p:cNvPr>
          <p:cNvSpPr>
            <a:spLocks noGrp="1" noRot="1" noChangeAspect="1" noChangeArrowheads="1" noTextEdit="1"/>
          </p:cNvSpPr>
          <p:nvPr>
            <p:ph type="sldImg"/>
          </p:nvPr>
        </p:nvSpPr>
        <p:spPr>
          <a:solidFill>
            <a:srgbClr val="FFFFFF"/>
          </a:solidFill>
          <a:ln/>
        </p:spPr>
      </p:sp>
      <p:sp>
        <p:nvSpPr>
          <p:cNvPr id="169988" name="Rectangle 3">
            <a:extLst>
              <a:ext uri="{FF2B5EF4-FFF2-40B4-BE49-F238E27FC236}">
                <a16:creationId xmlns:a16="http://schemas.microsoft.com/office/drawing/2014/main" id="{DCCD2F6A-C3FD-EC49-BFBE-25266EA0E23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a:extLst>
              <a:ext uri="{FF2B5EF4-FFF2-40B4-BE49-F238E27FC236}">
                <a16:creationId xmlns:a16="http://schemas.microsoft.com/office/drawing/2014/main" id="{04E4BC38-9520-6F44-9BB0-3E553007FC52}"/>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512BF55B-BC84-EF40-B290-CC74694ABE5E}" type="slidenum">
              <a:rPr lang="en-US" altLang="en-US" sz="1200" b="0"/>
              <a:pPr/>
              <a:t>84</a:t>
            </a:fld>
            <a:endParaRPr lang="en-US" altLang="en-US" sz="1200" b="0" dirty="0"/>
          </a:p>
        </p:txBody>
      </p:sp>
      <p:sp>
        <p:nvSpPr>
          <p:cNvPr id="169987" name="Rectangle 2">
            <a:extLst>
              <a:ext uri="{FF2B5EF4-FFF2-40B4-BE49-F238E27FC236}">
                <a16:creationId xmlns:a16="http://schemas.microsoft.com/office/drawing/2014/main" id="{47FE79EF-6CA2-204E-B06A-525BA498ACE2}"/>
              </a:ext>
            </a:extLst>
          </p:cNvPr>
          <p:cNvSpPr>
            <a:spLocks noGrp="1" noRot="1" noChangeAspect="1" noChangeArrowheads="1" noTextEdit="1"/>
          </p:cNvSpPr>
          <p:nvPr>
            <p:ph type="sldImg"/>
          </p:nvPr>
        </p:nvSpPr>
        <p:spPr>
          <a:solidFill>
            <a:srgbClr val="FFFFFF"/>
          </a:solidFill>
          <a:ln/>
        </p:spPr>
      </p:sp>
      <p:sp>
        <p:nvSpPr>
          <p:cNvPr id="169988" name="Rectangle 3">
            <a:extLst>
              <a:ext uri="{FF2B5EF4-FFF2-40B4-BE49-F238E27FC236}">
                <a16:creationId xmlns:a16="http://schemas.microsoft.com/office/drawing/2014/main" id="{DCCD2F6A-C3FD-EC49-BFBE-25266EA0E23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259565789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a:extLst>
              <a:ext uri="{FF2B5EF4-FFF2-40B4-BE49-F238E27FC236}">
                <a16:creationId xmlns:a16="http://schemas.microsoft.com/office/drawing/2014/main" id="{6B124A85-DABB-6240-B801-1899BA653007}"/>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1BCAD688-D1B6-3C4E-B552-DA10D4611882}" type="slidenum">
              <a:rPr lang="en-US" altLang="en-US" sz="1200" b="0"/>
              <a:pPr/>
              <a:t>85</a:t>
            </a:fld>
            <a:endParaRPr lang="en-US" altLang="en-US" sz="1200" b="0" dirty="0"/>
          </a:p>
        </p:txBody>
      </p:sp>
      <p:sp>
        <p:nvSpPr>
          <p:cNvPr id="172035" name="Rectangle 2">
            <a:extLst>
              <a:ext uri="{FF2B5EF4-FFF2-40B4-BE49-F238E27FC236}">
                <a16:creationId xmlns:a16="http://schemas.microsoft.com/office/drawing/2014/main" id="{BDB6D9E0-6DA3-9341-AF21-C835C26DCD6D}"/>
              </a:ext>
            </a:extLst>
          </p:cNvPr>
          <p:cNvSpPr>
            <a:spLocks noGrp="1" noRot="1" noChangeAspect="1" noChangeArrowheads="1" noTextEdit="1"/>
          </p:cNvSpPr>
          <p:nvPr>
            <p:ph type="sldImg"/>
          </p:nvPr>
        </p:nvSpPr>
        <p:spPr>
          <a:solidFill>
            <a:srgbClr val="FFFFFF"/>
          </a:solidFill>
          <a:ln/>
        </p:spPr>
      </p:sp>
      <p:sp>
        <p:nvSpPr>
          <p:cNvPr id="172036" name="Rectangle 3">
            <a:extLst>
              <a:ext uri="{FF2B5EF4-FFF2-40B4-BE49-F238E27FC236}">
                <a16:creationId xmlns:a16="http://schemas.microsoft.com/office/drawing/2014/main" id="{1500570F-CA4A-194A-BC5C-556763F772F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a:extLst>
              <a:ext uri="{FF2B5EF4-FFF2-40B4-BE49-F238E27FC236}">
                <a16:creationId xmlns:a16="http://schemas.microsoft.com/office/drawing/2014/main" id="{B62C6FA9-E8EF-F248-AAF4-26481FDE2FE8}"/>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77441013-7047-CF4E-B8F1-936752CFDEB5}" type="slidenum">
              <a:rPr lang="en-US" altLang="en-US" sz="1200" b="0"/>
              <a:pPr/>
              <a:t>86</a:t>
            </a:fld>
            <a:endParaRPr lang="en-US" altLang="en-US" sz="1200" b="0" dirty="0"/>
          </a:p>
        </p:txBody>
      </p:sp>
      <p:sp>
        <p:nvSpPr>
          <p:cNvPr id="174083" name="Rectangle 2">
            <a:extLst>
              <a:ext uri="{FF2B5EF4-FFF2-40B4-BE49-F238E27FC236}">
                <a16:creationId xmlns:a16="http://schemas.microsoft.com/office/drawing/2014/main" id="{C1FA950D-EC00-F249-946A-5B577E38E3EB}"/>
              </a:ext>
            </a:extLst>
          </p:cNvPr>
          <p:cNvSpPr>
            <a:spLocks noGrp="1" noRot="1" noChangeAspect="1" noChangeArrowheads="1" noTextEdit="1"/>
          </p:cNvSpPr>
          <p:nvPr>
            <p:ph type="sldImg"/>
          </p:nvPr>
        </p:nvSpPr>
        <p:spPr>
          <a:solidFill>
            <a:srgbClr val="FFFFFF"/>
          </a:solidFill>
          <a:ln/>
        </p:spPr>
      </p:sp>
      <p:sp>
        <p:nvSpPr>
          <p:cNvPr id="174084" name="Rectangle 3">
            <a:extLst>
              <a:ext uri="{FF2B5EF4-FFF2-40B4-BE49-F238E27FC236}">
                <a16:creationId xmlns:a16="http://schemas.microsoft.com/office/drawing/2014/main" id="{9BCBB03F-DB32-5541-A381-15BA126DBD1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a:extLst>
              <a:ext uri="{FF2B5EF4-FFF2-40B4-BE49-F238E27FC236}">
                <a16:creationId xmlns:a16="http://schemas.microsoft.com/office/drawing/2014/main" id="{DC19C596-D69A-C143-A3AC-3BCA949A8311}"/>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807C4356-8CE6-024B-9400-8233C7439A7A}" type="slidenum">
              <a:rPr lang="en-US" altLang="en-US" sz="1200" b="0"/>
              <a:pPr/>
              <a:t>87</a:t>
            </a:fld>
            <a:endParaRPr lang="en-US" altLang="en-US" sz="1200" b="0" dirty="0"/>
          </a:p>
        </p:txBody>
      </p:sp>
      <p:sp>
        <p:nvSpPr>
          <p:cNvPr id="176131" name="Rectangle 2">
            <a:extLst>
              <a:ext uri="{FF2B5EF4-FFF2-40B4-BE49-F238E27FC236}">
                <a16:creationId xmlns:a16="http://schemas.microsoft.com/office/drawing/2014/main" id="{407D6D49-B554-BB4C-981F-F0774D8D191D}"/>
              </a:ext>
            </a:extLst>
          </p:cNvPr>
          <p:cNvSpPr>
            <a:spLocks noGrp="1" noRot="1" noChangeAspect="1" noChangeArrowheads="1" noTextEdit="1"/>
          </p:cNvSpPr>
          <p:nvPr>
            <p:ph type="sldImg"/>
          </p:nvPr>
        </p:nvSpPr>
        <p:spPr>
          <a:solidFill>
            <a:srgbClr val="FFFFFF"/>
          </a:solidFill>
          <a:ln/>
        </p:spPr>
      </p:sp>
      <p:sp>
        <p:nvSpPr>
          <p:cNvPr id="176132" name="Rectangle 3">
            <a:extLst>
              <a:ext uri="{FF2B5EF4-FFF2-40B4-BE49-F238E27FC236}">
                <a16:creationId xmlns:a16="http://schemas.microsoft.com/office/drawing/2014/main" id="{986AC80A-3979-3E4E-821A-F1A81A2D418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a:extLst>
              <a:ext uri="{FF2B5EF4-FFF2-40B4-BE49-F238E27FC236}">
                <a16:creationId xmlns:a16="http://schemas.microsoft.com/office/drawing/2014/main" id="{294F4DCB-671E-1448-BC81-1FB1177B3E40}"/>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2BC18880-A241-094A-8695-162C6CBAF7B4}" type="slidenum">
              <a:rPr lang="en-US" altLang="en-US" sz="1200" b="0"/>
              <a:pPr/>
              <a:t>88</a:t>
            </a:fld>
            <a:endParaRPr lang="en-US" altLang="en-US" sz="1200" b="0" dirty="0"/>
          </a:p>
        </p:txBody>
      </p:sp>
      <p:sp>
        <p:nvSpPr>
          <p:cNvPr id="178179" name="Rectangle 2">
            <a:extLst>
              <a:ext uri="{FF2B5EF4-FFF2-40B4-BE49-F238E27FC236}">
                <a16:creationId xmlns:a16="http://schemas.microsoft.com/office/drawing/2014/main" id="{ACAF4274-2C5B-6B48-8765-713B499CA2E7}"/>
              </a:ext>
            </a:extLst>
          </p:cNvPr>
          <p:cNvSpPr>
            <a:spLocks noGrp="1" noRot="1" noChangeAspect="1" noChangeArrowheads="1" noTextEdit="1"/>
          </p:cNvSpPr>
          <p:nvPr>
            <p:ph type="sldImg"/>
          </p:nvPr>
        </p:nvSpPr>
        <p:spPr>
          <a:solidFill>
            <a:srgbClr val="FFFFFF"/>
          </a:solidFill>
          <a:ln/>
        </p:spPr>
      </p:sp>
      <p:sp>
        <p:nvSpPr>
          <p:cNvPr id="178180" name="Rectangle 3">
            <a:extLst>
              <a:ext uri="{FF2B5EF4-FFF2-40B4-BE49-F238E27FC236}">
                <a16:creationId xmlns:a16="http://schemas.microsoft.com/office/drawing/2014/main" id="{05E0F029-C512-EA48-9584-955BAB950A4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a:extLst>
              <a:ext uri="{FF2B5EF4-FFF2-40B4-BE49-F238E27FC236}">
                <a16:creationId xmlns:a16="http://schemas.microsoft.com/office/drawing/2014/main" id="{4521D8D7-553E-9143-A5E0-E744352EF383}"/>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54E03CBB-1C38-FC48-B529-B37E7B1D4EB8}" type="slidenum">
              <a:rPr lang="en-US" altLang="en-US" sz="1200" b="0"/>
              <a:pPr/>
              <a:t>89</a:t>
            </a:fld>
            <a:endParaRPr lang="en-US" altLang="en-US" sz="1200" b="0" dirty="0"/>
          </a:p>
        </p:txBody>
      </p:sp>
      <p:sp>
        <p:nvSpPr>
          <p:cNvPr id="180227" name="Rectangle 2">
            <a:extLst>
              <a:ext uri="{FF2B5EF4-FFF2-40B4-BE49-F238E27FC236}">
                <a16:creationId xmlns:a16="http://schemas.microsoft.com/office/drawing/2014/main" id="{FFBFF303-40B3-E746-8D15-C0268D9E9FF9}"/>
              </a:ext>
            </a:extLst>
          </p:cNvPr>
          <p:cNvSpPr>
            <a:spLocks noGrp="1" noRot="1" noChangeAspect="1" noChangeArrowheads="1" noTextEdit="1"/>
          </p:cNvSpPr>
          <p:nvPr>
            <p:ph type="sldImg"/>
          </p:nvPr>
        </p:nvSpPr>
        <p:spPr>
          <a:solidFill>
            <a:srgbClr val="FFFFFF"/>
          </a:solidFill>
          <a:ln/>
        </p:spPr>
      </p:sp>
      <p:sp>
        <p:nvSpPr>
          <p:cNvPr id="180228" name="Rectangle 3">
            <a:extLst>
              <a:ext uri="{FF2B5EF4-FFF2-40B4-BE49-F238E27FC236}">
                <a16:creationId xmlns:a16="http://schemas.microsoft.com/office/drawing/2014/main" id="{7750B954-AA43-3547-A377-8F6950D327E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a:extLst>
              <a:ext uri="{FF2B5EF4-FFF2-40B4-BE49-F238E27FC236}">
                <a16:creationId xmlns:a16="http://schemas.microsoft.com/office/drawing/2014/main" id="{F48C0BE3-ECC6-9A4F-8A81-A40AC462DC1B}"/>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21A1E4FF-1301-7C4B-B056-DB71108C885A}" type="slidenum">
              <a:rPr lang="en-US" altLang="en-US" sz="1200" b="0"/>
              <a:pPr/>
              <a:t>90</a:t>
            </a:fld>
            <a:endParaRPr lang="en-US" altLang="en-US" sz="1200" b="0" dirty="0"/>
          </a:p>
        </p:txBody>
      </p:sp>
      <p:sp>
        <p:nvSpPr>
          <p:cNvPr id="182275" name="Rectangle 2">
            <a:extLst>
              <a:ext uri="{FF2B5EF4-FFF2-40B4-BE49-F238E27FC236}">
                <a16:creationId xmlns:a16="http://schemas.microsoft.com/office/drawing/2014/main" id="{ABF7A50B-9B48-DF41-89AB-16CA9388F6BA}"/>
              </a:ext>
            </a:extLst>
          </p:cNvPr>
          <p:cNvSpPr>
            <a:spLocks noGrp="1" noRot="1" noChangeAspect="1" noChangeArrowheads="1" noTextEdit="1"/>
          </p:cNvSpPr>
          <p:nvPr>
            <p:ph type="sldImg"/>
          </p:nvPr>
        </p:nvSpPr>
        <p:spPr>
          <a:solidFill>
            <a:srgbClr val="FFFFFF"/>
          </a:solidFill>
          <a:ln/>
        </p:spPr>
      </p:sp>
      <p:sp>
        <p:nvSpPr>
          <p:cNvPr id="182276" name="Rectangle 3">
            <a:extLst>
              <a:ext uri="{FF2B5EF4-FFF2-40B4-BE49-F238E27FC236}">
                <a16:creationId xmlns:a16="http://schemas.microsoft.com/office/drawing/2014/main" id="{F3DA399F-C97F-DF4E-B2B9-906A1C01622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a:extLst>
              <a:ext uri="{FF2B5EF4-FFF2-40B4-BE49-F238E27FC236}">
                <a16:creationId xmlns:a16="http://schemas.microsoft.com/office/drawing/2014/main" id="{A55429ED-C7DE-AC4D-9D43-633B06258CC1}"/>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D84DAD9C-325D-C542-88DD-47AA92E9C651}" type="slidenum">
              <a:rPr lang="en-US" altLang="en-US" sz="1200" b="0"/>
              <a:pPr/>
              <a:t>91</a:t>
            </a:fld>
            <a:endParaRPr lang="en-US" altLang="en-US" sz="1200" b="0" dirty="0"/>
          </a:p>
        </p:txBody>
      </p:sp>
      <p:sp>
        <p:nvSpPr>
          <p:cNvPr id="184323" name="Rectangle 2">
            <a:extLst>
              <a:ext uri="{FF2B5EF4-FFF2-40B4-BE49-F238E27FC236}">
                <a16:creationId xmlns:a16="http://schemas.microsoft.com/office/drawing/2014/main" id="{7A77FDCB-5184-CF49-B25F-CF7F7EA1BE07}"/>
              </a:ext>
            </a:extLst>
          </p:cNvPr>
          <p:cNvSpPr>
            <a:spLocks noGrp="1" noRot="1" noChangeAspect="1" noChangeArrowheads="1" noTextEdit="1"/>
          </p:cNvSpPr>
          <p:nvPr>
            <p:ph type="sldImg"/>
          </p:nvPr>
        </p:nvSpPr>
        <p:spPr>
          <a:solidFill>
            <a:srgbClr val="FFFFFF"/>
          </a:solidFill>
          <a:ln/>
        </p:spPr>
      </p:sp>
      <p:sp>
        <p:nvSpPr>
          <p:cNvPr id="184324" name="Rectangle 3">
            <a:extLst>
              <a:ext uri="{FF2B5EF4-FFF2-40B4-BE49-F238E27FC236}">
                <a16:creationId xmlns:a16="http://schemas.microsoft.com/office/drawing/2014/main" id="{F2AB0B40-B801-0247-99CE-B504C67474B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a:extLst>
              <a:ext uri="{FF2B5EF4-FFF2-40B4-BE49-F238E27FC236}">
                <a16:creationId xmlns:a16="http://schemas.microsoft.com/office/drawing/2014/main" id="{267A7FF9-FF65-D643-AB97-578B50BFF8EE}"/>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B5779B01-3903-764D-BC52-9476D74174F6}" type="slidenum">
              <a:rPr lang="en-US" altLang="en-US" sz="1200" b="0"/>
              <a:pPr/>
              <a:t>92</a:t>
            </a:fld>
            <a:endParaRPr lang="en-US" altLang="en-US" sz="1200" b="0" dirty="0"/>
          </a:p>
        </p:txBody>
      </p:sp>
      <p:sp>
        <p:nvSpPr>
          <p:cNvPr id="186371" name="Rectangle 2">
            <a:extLst>
              <a:ext uri="{FF2B5EF4-FFF2-40B4-BE49-F238E27FC236}">
                <a16:creationId xmlns:a16="http://schemas.microsoft.com/office/drawing/2014/main" id="{0EA889B5-96F6-5E4A-A8A5-55779C5C1229}"/>
              </a:ext>
            </a:extLst>
          </p:cNvPr>
          <p:cNvSpPr>
            <a:spLocks noGrp="1" noRot="1" noChangeAspect="1" noChangeArrowheads="1" noTextEdit="1"/>
          </p:cNvSpPr>
          <p:nvPr>
            <p:ph type="sldImg"/>
          </p:nvPr>
        </p:nvSpPr>
        <p:spPr>
          <a:solidFill>
            <a:srgbClr val="FFFFFF"/>
          </a:solidFill>
          <a:ln/>
        </p:spPr>
      </p:sp>
      <p:sp>
        <p:nvSpPr>
          <p:cNvPr id="186372" name="Rectangle 3">
            <a:extLst>
              <a:ext uri="{FF2B5EF4-FFF2-40B4-BE49-F238E27FC236}">
                <a16:creationId xmlns:a16="http://schemas.microsoft.com/office/drawing/2014/main" id="{2695356B-BCCE-1043-A879-2F16C6E2E26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46459D5E-1A0A-204F-AB7B-D7B9E5C3A53B}"/>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i="1">
                <a:solidFill>
                  <a:schemeClr val="tx1"/>
                </a:solidFill>
                <a:latin typeface="Arial" panose="020B0604020202020204" pitchFamily="34" charset="0"/>
                <a:ea typeface="Osaka" charset="-128"/>
              </a:defRPr>
            </a:lvl1pPr>
            <a:lvl2pPr marL="742950" indent="-285750">
              <a:defRPr i="1">
                <a:solidFill>
                  <a:schemeClr val="tx1"/>
                </a:solidFill>
                <a:latin typeface="Arial" panose="020B0604020202020204" pitchFamily="34" charset="0"/>
                <a:ea typeface="Osaka" charset="-128"/>
              </a:defRPr>
            </a:lvl2pPr>
            <a:lvl3pPr marL="1143000" indent="-228600">
              <a:defRPr i="1">
                <a:solidFill>
                  <a:schemeClr val="tx1"/>
                </a:solidFill>
                <a:latin typeface="Arial" panose="020B0604020202020204" pitchFamily="34" charset="0"/>
                <a:ea typeface="Osaka" charset="-128"/>
              </a:defRPr>
            </a:lvl3pPr>
            <a:lvl4pPr marL="1600200" indent="-228600">
              <a:defRPr i="1">
                <a:solidFill>
                  <a:schemeClr val="tx1"/>
                </a:solidFill>
                <a:latin typeface="Arial" panose="020B0604020202020204" pitchFamily="34" charset="0"/>
                <a:ea typeface="Osaka" charset="-128"/>
              </a:defRPr>
            </a:lvl4pPr>
            <a:lvl5pPr marL="2057400" indent="-228600">
              <a:defRPr i="1">
                <a:solidFill>
                  <a:schemeClr val="tx1"/>
                </a:solidFill>
                <a:latin typeface="Arial" panose="020B0604020202020204" pitchFamily="34" charset="0"/>
                <a:ea typeface="Osaka" charset="-128"/>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Osaka" charset="-128"/>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Osaka" charset="-128"/>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Osaka" charset="-128"/>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Osaka" charset="-128"/>
              </a:defRPr>
            </a:lvl9pPr>
          </a:lstStyle>
          <a:p>
            <a:pPr algn="r" eaLnBrk="1" hangingPunct="1"/>
            <a:fld id="{5E4550EE-B677-B044-96CA-12B94404CB9A}" type="slidenum">
              <a:rPr lang="en-US" altLang="en-US" sz="1200" i="0"/>
              <a:pPr algn="r" eaLnBrk="1" hangingPunct="1"/>
              <a:t>93</a:t>
            </a:fld>
            <a:endParaRPr lang="en-US" altLang="en-US" sz="1200" i="0" dirty="0"/>
          </a:p>
        </p:txBody>
      </p:sp>
      <p:sp>
        <p:nvSpPr>
          <p:cNvPr id="106499" name="Rectangle 2">
            <a:extLst>
              <a:ext uri="{FF2B5EF4-FFF2-40B4-BE49-F238E27FC236}">
                <a16:creationId xmlns:a16="http://schemas.microsoft.com/office/drawing/2014/main" id="{8048528E-4B87-0741-96BC-36982A09FDFA}"/>
              </a:ext>
            </a:extLst>
          </p:cNvPr>
          <p:cNvSpPr>
            <a:spLocks noGrp="1" noRot="1" noChangeAspect="1" noChangeArrowheads="1" noTextEdit="1"/>
          </p:cNvSpPr>
          <p:nvPr>
            <p:ph type="sldImg"/>
          </p:nvPr>
        </p:nvSpPr>
        <p:spPr>
          <a:solidFill>
            <a:srgbClr val="FFFFFF"/>
          </a:solidFill>
          <a:ln/>
        </p:spPr>
      </p:sp>
      <p:sp>
        <p:nvSpPr>
          <p:cNvPr id="106500" name="Rectangle 3">
            <a:extLst>
              <a:ext uri="{FF2B5EF4-FFF2-40B4-BE49-F238E27FC236}">
                <a16:creationId xmlns:a16="http://schemas.microsoft.com/office/drawing/2014/main" id="{0FF398FC-8C2B-464A-BCBD-C4122A0CD71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90454797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E7C5A417-3D16-BE4C-B7EA-285E8D27FB22}"/>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i="1">
                <a:solidFill>
                  <a:schemeClr val="tx1"/>
                </a:solidFill>
                <a:latin typeface="Arial" panose="020B0604020202020204" pitchFamily="34" charset="0"/>
                <a:ea typeface="Osaka" charset="-128"/>
              </a:defRPr>
            </a:lvl1pPr>
            <a:lvl2pPr marL="742950" indent="-285750">
              <a:defRPr i="1">
                <a:solidFill>
                  <a:schemeClr val="tx1"/>
                </a:solidFill>
                <a:latin typeface="Arial" panose="020B0604020202020204" pitchFamily="34" charset="0"/>
                <a:ea typeface="Osaka" charset="-128"/>
              </a:defRPr>
            </a:lvl2pPr>
            <a:lvl3pPr marL="1143000" indent="-228600">
              <a:defRPr i="1">
                <a:solidFill>
                  <a:schemeClr val="tx1"/>
                </a:solidFill>
                <a:latin typeface="Arial" panose="020B0604020202020204" pitchFamily="34" charset="0"/>
                <a:ea typeface="Osaka" charset="-128"/>
              </a:defRPr>
            </a:lvl3pPr>
            <a:lvl4pPr marL="1600200" indent="-228600">
              <a:defRPr i="1">
                <a:solidFill>
                  <a:schemeClr val="tx1"/>
                </a:solidFill>
                <a:latin typeface="Arial" panose="020B0604020202020204" pitchFamily="34" charset="0"/>
                <a:ea typeface="Osaka" charset="-128"/>
              </a:defRPr>
            </a:lvl4pPr>
            <a:lvl5pPr marL="2057400" indent="-228600">
              <a:defRPr i="1">
                <a:solidFill>
                  <a:schemeClr val="tx1"/>
                </a:solidFill>
                <a:latin typeface="Arial" panose="020B0604020202020204" pitchFamily="34" charset="0"/>
                <a:ea typeface="Osaka" charset="-128"/>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Osaka" charset="-128"/>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Osaka" charset="-128"/>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Osaka" charset="-128"/>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Osaka" charset="-128"/>
              </a:defRPr>
            </a:lvl9pPr>
          </a:lstStyle>
          <a:p>
            <a:pPr algn="r" eaLnBrk="1" hangingPunct="1"/>
            <a:fld id="{3082EF3F-8E05-E249-AC06-F1631F4C7E2A}" type="slidenum">
              <a:rPr lang="en-US" altLang="en-US" sz="1200" i="0"/>
              <a:pPr algn="r" eaLnBrk="1" hangingPunct="1"/>
              <a:t>94</a:t>
            </a:fld>
            <a:endParaRPr lang="en-US" altLang="en-US" sz="1200" i="0" dirty="0"/>
          </a:p>
        </p:txBody>
      </p:sp>
      <p:sp>
        <p:nvSpPr>
          <p:cNvPr id="110595" name="Rectangle 2">
            <a:extLst>
              <a:ext uri="{FF2B5EF4-FFF2-40B4-BE49-F238E27FC236}">
                <a16:creationId xmlns:a16="http://schemas.microsoft.com/office/drawing/2014/main" id="{5B29675E-FC56-6B48-BE22-69EAE6D0AB61}"/>
              </a:ext>
            </a:extLst>
          </p:cNvPr>
          <p:cNvSpPr>
            <a:spLocks noGrp="1" noRot="1" noChangeAspect="1" noChangeArrowheads="1" noTextEdit="1"/>
          </p:cNvSpPr>
          <p:nvPr>
            <p:ph type="sldImg"/>
          </p:nvPr>
        </p:nvSpPr>
        <p:spPr>
          <a:solidFill>
            <a:srgbClr val="FFFFFF"/>
          </a:solidFill>
          <a:ln/>
        </p:spPr>
      </p:sp>
      <p:sp>
        <p:nvSpPr>
          <p:cNvPr id="110596" name="Rectangle 3">
            <a:extLst>
              <a:ext uri="{FF2B5EF4-FFF2-40B4-BE49-F238E27FC236}">
                <a16:creationId xmlns:a16="http://schemas.microsoft.com/office/drawing/2014/main" id="{454E48B9-BD64-6E4A-820A-5E105D4DCF6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33329893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03DCB71E-7BC2-E444-B721-21E03699EFFF}"/>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i="1">
                <a:solidFill>
                  <a:schemeClr val="tx1"/>
                </a:solidFill>
                <a:latin typeface="Arial" panose="020B0604020202020204" pitchFamily="34" charset="0"/>
                <a:ea typeface="Osaka" charset="-128"/>
              </a:defRPr>
            </a:lvl1pPr>
            <a:lvl2pPr marL="742950" indent="-285750">
              <a:defRPr i="1">
                <a:solidFill>
                  <a:schemeClr val="tx1"/>
                </a:solidFill>
                <a:latin typeface="Arial" panose="020B0604020202020204" pitchFamily="34" charset="0"/>
                <a:ea typeface="Osaka" charset="-128"/>
              </a:defRPr>
            </a:lvl2pPr>
            <a:lvl3pPr marL="1143000" indent="-228600">
              <a:defRPr i="1">
                <a:solidFill>
                  <a:schemeClr val="tx1"/>
                </a:solidFill>
                <a:latin typeface="Arial" panose="020B0604020202020204" pitchFamily="34" charset="0"/>
                <a:ea typeface="Osaka" charset="-128"/>
              </a:defRPr>
            </a:lvl3pPr>
            <a:lvl4pPr marL="1600200" indent="-228600">
              <a:defRPr i="1">
                <a:solidFill>
                  <a:schemeClr val="tx1"/>
                </a:solidFill>
                <a:latin typeface="Arial" panose="020B0604020202020204" pitchFamily="34" charset="0"/>
                <a:ea typeface="Osaka" charset="-128"/>
              </a:defRPr>
            </a:lvl4pPr>
            <a:lvl5pPr marL="2057400" indent="-228600">
              <a:defRPr i="1">
                <a:solidFill>
                  <a:schemeClr val="tx1"/>
                </a:solidFill>
                <a:latin typeface="Arial" panose="020B0604020202020204" pitchFamily="34" charset="0"/>
                <a:ea typeface="Osaka" charset="-128"/>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Osaka" charset="-128"/>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Osaka" charset="-128"/>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Osaka" charset="-128"/>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Osaka" charset="-128"/>
              </a:defRPr>
            </a:lvl9pPr>
          </a:lstStyle>
          <a:p>
            <a:pPr algn="r" eaLnBrk="1" hangingPunct="1"/>
            <a:fld id="{5422B935-8DE0-5E42-B8DE-62A9A0FE38E7}" type="slidenum">
              <a:rPr lang="en-US" altLang="en-US" sz="1200" i="0"/>
              <a:pPr algn="r" eaLnBrk="1" hangingPunct="1"/>
              <a:t>95</a:t>
            </a:fld>
            <a:endParaRPr lang="en-US" altLang="en-US" sz="1200" i="0" dirty="0"/>
          </a:p>
        </p:txBody>
      </p:sp>
      <p:sp>
        <p:nvSpPr>
          <p:cNvPr id="112643" name="Rectangle 2">
            <a:extLst>
              <a:ext uri="{FF2B5EF4-FFF2-40B4-BE49-F238E27FC236}">
                <a16:creationId xmlns:a16="http://schemas.microsoft.com/office/drawing/2014/main" id="{3BD9AE58-9635-E548-86EE-CD296DCA0981}"/>
              </a:ext>
            </a:extLst>
          </p:cNvPr>
          <p:cNvSpPr>
            <a:spLocks noGrp="1" noRot="1" noChangeAspect="1" noChangeArrowheads="1" noTextEdit="1"/>
          </p:cNvSpPr>
          <p:nvPr>
            <p:ph type="sldImg"/>
          </p:nvPr>
        </p:nvSpPr>
        <p:spPr>
          <a:solidFill>
            <a:srgbClr val="FFFFFF"/>
          </a:solidFill>
          <a:ln/>
        </p:spPr>
      </p:sp>
      <p:sp>
        <p:nvSpPr>
          <p:cNvPr id="112644" name="Rectangle 3">
            <a:extLst>
              <a:ext uri="{FF2B5EF4-FFF2-40B4-BE49-F238E27FC236}">
                <a16:creationId xmlns:a16="http://schemas.microsoft.com/office/drawing/2014/main" id="{4ED1BFE1-23B5-AA4E-AD51-5389ADD9464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333892085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3A58ED10-6810-C943-A39F-268564430A28}"/>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i="1">
                <a:solidFill>
                  <a:schemeClr val="tx1"/>
                </a:solidFill>
                <a:latin typeface="Arial" panose="020B0604020202020204" pitchFamily="34" charset="0"/>
                <a:ea typeface="Osaka" charset="-128"/>
              </a:defRPr>
            </a:lvl1pPr>
            <a:lvl2pPr marL="742950" indent="-285750">
              <a:defRPr i="1">
                <a:solidFill>
                  <a:schemeClr val="tx1"/>
                </a:solidFill>
                <a:latin typeface="Arial" panose="020B0604020202020204" pitchFamily="34" charset="0"/>
                <a:ea typeface="Osaka" charset="-128"/>
              </a:defRPr>
            </a:lvl2pPr>
            <a:lvl3pPr marL="1143000" indent="-228600">
              <a:defRPr i="1">
                <a:solidFill>
                  <a:schemeClr val="tx1"/>
                </a:solidFill>
                <a:latin typeface="Arial" panose="020B0604020202020204" pitchFamily="34" charset="0"/>
                <a:ea typeface="Osaka" charset="-128"/>
              </a:defRPr>
            </a:lvl3pPr>
            <a:lvl4pPr marL="1600200" indent="-228600">
              <a:defRPr i="1">
                <a:solidFill>
                  <a:schemeClr val="tx1"/>
                </a:solidFill>
                <a:latin typeface="Arial" panose="020B0604020202020204" pitchFamily="34" charset="0"/>
                <a:ea typeface="Osaka" charset="-128"/>
              </a:defRPr>
            </a:lvl4pPr>
            <a:lvl5pPr marL="2057400" indent="-228600">
              <a:defRPr i="1">
                <a:solidFill>
                  <a:schemeClr val="tx1"/>
                </a:solidFill>
                <a:latin typeface="Arial" panose="020B0604020202020204" pitchFamily="34" charset="0"/>
                <a:ea typeface="Osaka" charset="-128"/>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Osaka" charset="-128"/>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Osaka" charset="-128"/>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Osaka" charset="-128"/>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Osaka" charset="-128"/>
              </a:defRPr>
            </a:lvl9pPr>
          </a:lstStyle>
          <a:p>
            <a:pPr algn="r" eaLnBrk="1" hangingPunct="1"/>
            <a:fld id="{470E652C-0C6D-DA4D-ADBE-3AD822D0F313}" type="slidenum">
              <a:rPr lang="en-US" altLang="en-US" sz="1200" i="0"/>
              <a:pPr algn="r" eaLnBrk="1" hangingPunct="1"/>
              <a:t>96</a:t>
            </a:fld>
            <a:endParaRPr lang="en-US" altLang="en-US" sz="1200" i="0" dirty="0"/>
          </a:p>
        </p:txBody>
      </p:sp>
      <p:sp>
        <p:nvSpPr>
          <p:cNvPr id="114691" name="Rectangle 2">
            <a:extLst>
              <a:ext uri="{FF2B5EF4-FFF2-40B4-BE49-F238E27FC236}">
                <a16:creationId xmlns:a16="http://schemas.microsoft.com/office/drawing/2014/main" id="{8CAD06EB-313F-C145-9D80-9225E102720F}"/>
              </a:ext>
            </a:extLst>
          </p:cNvPr>
          <p:cNvSpPr>
            <a:spLocks noGrp="1" noRot="1" noChangeAspect="1" noChangeArrowheads="1" noTextEdit="1"/>
          </p:cNvSpPr>
          <p:nvPr>
            <p:ph type="sldImg"/>
          </p:nvPr>
        </p:nvSpPr>
        <p:spPr>
          <a:solidFill>
            <a:srgbClr val="FFFFFF"/>
          </a:solidFill>
          <a:ln/>
        </p:spPr>
      </p:sp>
      <p:sp>
        <p:nvSpPr>
          <p:cNvPr id="114692" name="Rectangle 3">
            <a:extLst>
              <a:ext uri="{FF2B5EF4-FFF2-40B4-BE49-F238E27FC236}">
                <a16:creationId xmlns:a16="http://schemas.microsoft.com/office/drawing/2014/main" id="{2736D7FA-AAD9-A648-9571-5C695154797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60459492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3A58ED10-6810-C943-A39F-268564430A28}"/>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i="1">
                <a:solidFill>
                  <a:schemeClr val="tx1"/>
                </a:solidFill>
                <a:latin typeface="Arial" panose="020B0604020202020204" pitchFamily="34" charset="0"/>
                <a:ea typeface="Osaka" charset="-128"/>
              </a:defRPr>
            </a:lvl1pPr>
            <a:lvl2pPr marL="742950" indent="-285750">
              <a:defRPr i="1">
                <a:solidFill>
                  <a:schemeClr val="tx1"/>
                </a:solidFill>
                <a:latin typeface="Arial" panose="020B0604020202020204" pitchFamily="34" charset="0"/>
                <a:ea typeface="Osaka" charset="-128"/>
              </a:defRPr>
            </a:lvl2pPr>
            <a:lvl3pPr marL="1143000" indent="-228600">
              <a:defRPr i="1">
                <a:solidFill>
                  <a:schemeClr val="tx1"/>
                </a:solidFill>
                <a:latin typeface="Arial" panose="020B0604020202020204" pitchFamily="34" charset="0"/>
                <a:ea typeface="Osaka" charset="-128"/>
              </a:defRPr>
            </a:lvl3pPr>
            <a:lvl4pPr marL="1600200" indent="-228600">
              <a:defRPr i="1">
                <a:solidFill>
                  <a:schemeClr val="tx1"/>
                </a:solidFill>
                <a:latin typeface="Arial" panose="020B0604020202020204" pitchFamily="34" charset="0"/>
                <a:ea typeface="Osaka" charset="-128"/>
              </a:defRPr>
            </a:lvl4pPr>
            <a:lvl5pPr marL="2057400" indent="-228600">
              <a:defRPr i="1">
                <a:solidFill>
                  <a:schemeClr val="tx1"/>
                </a:solidFill>
                <a:latin typeface="Arial" panose="020B0604020202020204" pitchFamily="34" charset="0"/>
                <a:ea typeface="Osaka" charset="-128"/>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Osaka" charset="-128"/>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Osaka" charset="-128"/>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Osaka" charset="-128"/>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Osaka" charset="-128"/>
              </a:defRPr>
            </a:lvl9pPr>
          </a:lstStyle>
          <a:p>
            <a:pPr algn="r" eaLnBrk="1" hangingPunct="1"/>
            <a:fld id="{470E652C-0C6D-DA4D-ADBE-3AD822D0F313}" type="slidenum">
              <a:rPr lang="en-US" altLang="en-US" sz="1200" i="0"/>
              <a:pPr algn="r" eaLnBrk="1" hangingPunct="1"/>
              <a:t>97</a:t>
            </a:fld>
            <a:endParaRPr lang="en-US" altLang="en-US" sz="1200" i="0" dirty="0"/>
          </a:p>
        </p:txBody>
      </p:sp>
      <p:sp>
        <p:nvSpPr>
          <p:cNvPr id="114691" name="Rectangle 2">
            <a:extLst>
              <a:ext uri="{FF2B5EF4-FFF2-40B4-BE49-F238E27FC236}">
                <a16:creationId xmlns:a16="http://schemas.microsoft.com/office/drawing/2014/main" id="{8CAD06EB-313F-C145-9D80-9225E102720F}"/>
              </a:ext>
            </a:extLst>
          </p:cNvPr>
          <p:cNvSpPr>
            <a:spLocks noGrp="1" noRot="1" noChangeAspect="1" noChangeArrowheads="1" noTextEdit="1"/>
          </p:cNvSpPr>
          <p:nvPr>
            <p:ph type="sldImg"/>
          </p:nvPr>
        </p:nvSpPr>
        <p:spPr>
          <a:solidFill>
            <a:srgbClr val="FFFFFF"/>
          </a:solidFill>
          <a:ln/>
        </p:spPr>
      </p:sp>
      <p:sp>
        <p:nvSpPr>
          <p:cNvPr id="114692" name="Rectangle 3">
            <a:extLst>
              <a:ext uri="{FF2B5EF4-FFF2-40B4-BE49-F238E27FC236}">
                <a16:creationId xmlns:a16="http://schemas.microsoft.com/office/drawing/2014/main" id="{2736D7FA-AAD9-A648-9571-5C695154797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370818296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4CBB2316-4432-AA47-BC30-DE62B98386DA}"/>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i="1">
                <a:solidFill>
                  <a:schemeClr val="tx1"/>
                </a:solidFill>
                <a:latin typeface="Arial" panose="020B0604020202020204" pitchFamily="34" charset="0"/>
                <a:ea typeface="Osaka" charset="-128"/>
              </a:defRPr>
            </a:lvl1pPr>
            <a:lvl2pPr marL="742950" indent="-285750">
              <a:defRPr i="1">
                <a:solidFill>
                  <a:schemeClr val="tx1"/>
                </a:solidFill>
                <a:latin typeface="Arial" panose="020B0604020202020204" pitchFamily="34" charset="0"/>
                <a:ea typeface="Osaka" charset="-128"/>
              </a:defRPr>
            </a:lvl2pPr>
            <a:lvl3pPr marL="1143000" indent="-228600">
              <a:defRPr i="1">
                <a:solidFill>
                  <a:schemeClr val="tx1"/>
                </a:solidFill>
                <a:latin typeface="Arial" panose="020B0604020202020204" pitchFamily="34" charset="0"/>
                <a:ea typeface="Osaka" charset="-128"/>
              </a:defRPr>
            </a:lvl3pPr>
            <a:lvl4pPr marL="1600200" indent="-228600">
              <a:defRPr i="1">
                <a:solidFill>
                  <a:schemeClr val="tx1"/>
                </a:solidFill>
                <a:latin typeface="Arial" panose="020B0604020202020204" pitchFamily="34" charset="0"/>
                <a:ea typeface="Osaka" charset="-128"/>
              </a:defRPr>
            </a:lvl4pPr>
            <a:lvl5pPr marL="2057400" indent="-228600">
              <a:defRPr i="1">
                <a:solidFill>
                  <a:schemeClr val="tx1"/>
                </a:solidFill>
                <a:latin typeface="Arial" panose="020B0604020202020204" pitchFamily="34" charset="0"/>
                <a:ea typeface="Osaka" charset="-128"/>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Osaka" charset="-128"/>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Osaka" charset="-128"/>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Osaka" charset="-128"/>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Osaka" charset="-128"/>
              </a:defRPr>
            </a:lvl9pPr>
          </a:lstStyle>
          <a:p>
            <a:pPr algn="r" eaLnBrk="1" hangingPunct="1"/>
            <a:fld id="{0DBAC0C1-427C-0445-A324-030FE0304076}" type="slidenum">
              <a:rPr lang="en-US" altLang="en-US" sz="1200" i="0"/>
              <a:pPr algn="r" eaLnBrk="1" hangingPunct="1"/>
              <a:t>98</a:t>
            </a:fld>
            <a:endParaRPr lang="en-US" altLang="en-US" sz="1200" i="0" dirty="0"/>
          </a:p>
        </p:txBody>
      </p:sp>
      <p:sp>
        <p:nvSpPr>
          <p:cNvPr id="120835" name="Rectangle 2">
            <a:extLst>
              <a:ext uri="{FF2B5EF4-FFF2-40B4-BE49-F238E27FC236}">
                <a16:creationId xmlns:a16="http://schemas.microsoft.com/office/drawing/2014/main" id="{853AD7EC-2517-E546-81B9-05220F643EB0}"/>
              </a:ext>
            </a:extLst>
          </p:cNvPr>
          <p:cNvSpPr>
            <a:spLocks noGrp="1" noRot="1" noChangeAspect="1" noChangeArrowheads="1" noTextEdit="1"/>
          </p:cNvSpPr>
          <p:nvPr>
            <p:ph type="sldImg"/>
          </p:nvPr>
        </p:nvSpPr>
        <p:spPr>
          <a:solidFill>
            <a:srgbClr val="FFFFFF"/>
          </a:solidFill>
          <a:ln/>
        </p:spPr>
      </p:sp>
      <p:sp>
        <p:nvSpPr>
          <p:cNvPr id="120836" name="Rectangle 3">
            <a:extLst>
              <a:ext uri="{FF2B5EF4-FFF2-40B4-BE49-F238E27FC236}">
                <a16:creationId xmlns:a16="http://schemas.microsoft.com/office/drawing/2014/main" id="{D8950912-140D-BE4A-A10F-C08FAC4DB52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409983742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4CBB2316-4432-AA47-BC30-DE62B98386DA}"/>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i="1">
                <a:solidFill>
                  <a:schemeClr val="tx1"/>
                </a:solidFill>
                <a:latin typeface="Arial" panose="020B0604020202020204" pitchFamily="34" charset="0"/>
                <a:ea typeface="Osaka" charset="-128"/>
              </a:defRPr>
            </a:lvl1pPr>
            <a:lvl2pPr marL="742950" indent="-285750">
              <a:defRPr i="1">
                <a:solidFill>
                  <a:schemeClr val="tx1"/>
                </a:solidFill>
                <a:latin typeface="Arial" panose="020B0604020202020204" pitchFamily="34" charset="0"/>
                <a:ea typeface="Osaka" charset="-128"/>
              </a:defRPr>
            </a:lvl2pPr>
            <a:lvl3pPr marL="1143000" indent="-228600">
              <a:defRPr i="1">
                <a:solidFill>
                  <a:schemeClr val="tx1"/>
                </a:solidFill>
                <a:latin typeface="Arial" panose="020B0604020202020204" pitchFamily="34" charset="0"/>
                <a:ea typeface="Osaka" charset="-128"/>
              </a:defRPr>
            </a:lvl3pPr>
            <a:lvl4pPr marL="1600200" indent="-228600">
              <a:defRPr i="1">
                <a:solidFill>
                  <a:schemeClr val="tx1"/>
                </a:solidFill>
                <a:latin typeface="Arial" panose="020B0604020202020204" pitchFamily="34" charset="0"/>
                <a:ea typeface="Osaka" charset="-128"/>
              </a:defRPr>
            </a:lvl4pPr>
            <a:lvl5pPr marL="2057400" indent="-228600">
              <a:defRPr i="1">
                <a:solidFill>
                  <a:schemeClr val="tx1"/>
                </a:solidFill>
                <a:latin typeface="Arial" panose="020B0604020202020204" pitchFamily="34" charset="0"/>
                <a:ea typeface="Osaka" charset="-128"/>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Osaka" charset="-128"/>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Osaka" charset="-128"/>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Osaka" charset="-128"/>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Osaka" charset="-128"/>
              </a:defRPr>
            </a:lvl9pPr>
          </a:lstStyle>
          <a:p>
            <a:pPr algn="r" eaLnBrk="1" hangingPunct="1"/>
            <a:fld id="{0DBAC0C1-427C-0445-A324-030FE0304076}" type="slidenum">
              <a:rPr lang="en-US" altLang="en-US" sz="1200" i="0"/>
              <a:pPr algn="r" eaLnBrk="1" hangingPunct="1"/>
              <a:t>99</a:t>
            </a:fld>
            <a:endParaRPr lang="en-US" altLang="en-US" sz="1200" i="0" dirty="0"/>
          </a:p>
        </p:txBody>
      </p:sp>
      <p:sp>
        <p:nvSpPr>
          <p:cNvPr id="120835" name="Rectangle 2">
            <a:extLst>
              <a:ext uri="{FF2B5EF4-FFF2-40B4-BE49-F238E27FC236}">
                <a16:creationId xmlns:a16="http://schemas.microsoft.com/office/drawing/2014/main" id="{853AD7EC-2517-E546-81B9-05220F643EB0}"/>
              </a:ext>
            </a:extLst>
          </p:cNvPr>
          <p:cNvSpPr>
            <a:spLocks noGrp="1" noRot="1" noChangeAspect="1" noChangeArrowheads="1" noTextEdit="1"/>
          </p:cNvSpPr>
          <p:nvPr>
            <p:ph type="sldImg"/>
          </p:nvPr>
        </p:nvSpPr>
        <p:spPr>
          <a:solidFill>
            <a:srgbClr val="FFFFFF"/>
          </a:solidFill>
          <a:ln/>
        </p:spPr>
      </p:sp>
      <p:sp>
        <p:nvSpPr>
          <p:cNvPr id="120836" name="Rectangle 3">
            <a:extLst>
              <a:ext uri="{FF2B5EF4-FFF2-40B4-BE49-F238E27FC236}">
                <a16:creationId xmlns:a16="http://schemas.microsoft.com/office/drawing/2014/main" id="{D8950912-140D-BE4A-A10F-C08FAC4DB52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317714441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a:extLst>
              <a:ext uri="{FF2B5EF4-FFF2-40B4-BE49-F238E27FC236}">
                <a16:creationId xmlns:a16="http://schemas.microsoft.com/office/drawing/2014/main" id="{0B045368-FD1C-3B4F-BA88-202F3B3F62E7}"/>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r" eaLnBrk="1" hangingPunct="1"/>
            <a:fld id="{8561724D-9995-E64F-8071-3557EF895CD1}" type="slidenum">
              <a:rPr lang="en-US" altLang="en-US" sz="1200" b="0"/>
              <a:pPr algn="r" eaLnBrk="1" hangingPunct="1"/>
              <a:t>100</a:t>
            </a:fld>
            <a:endParaRPr lang="en-US" altLang="en-US" sz="1200" b="0" dirty="0"/>
          </a:p>
        </p:txBody>
      </p:sp>
      <p:sp>
        <p:nvSpPr>
          <p:cNvPr id="198659" name="Rectangle 2">
            <a:extLst>
              <a:ext uri="{FF2B5EF4-FFF2-40B4-BE49-F238E27FC236}">
                <a16:creationId xmlns:a16="http://schemas.microsoft.com/office/drawing/2014/main" id="{E55F6F23-01EC-004C-9AE7-BE85FA87D0AD}"/>
              </a:ext>
            </a:extLst>
          </p:cNvPr>
          <p:cNvSpPr>
            <a:spLocks noGrp="1" noRot="1" noChangeAspect="1" noChangeArrowheads="1" noTextEdit="1"/>
          </p:cNvSpPr>
          <p:nvPr>
            <p:ph type="sldImg"/>
          </p:nvPr>
        </p:nvSpPr>
        <p:spPr>
          <a:solidFill>
            <a:srgbClr val="FFFFFF"/>
          </a:solidFill>
          <a:ln/>
        </p:spPr>
      </p:sp>
      <p:sp>
        <p:nvSpPr>
          <p:cNvPr id="198660" name="Rectangle 3">
            <a:extLst>
              <a:ext uri="{FF2B5EF4-FFF2-40B4-BE49-F238E27FC236}">
                <a16:creationId xmlns:a16="http://schemas.microsoft.com/office/drawing/2014/main" id="{954E685A-5428-A643-80BB-EFFF7745E70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a:extLst>
              <a:ext uri="{FF2B5EF4-FFF2-40B4-BE49-F238E27FC236}">
                <a16:creationId xmlns:a16="http://schemas.microsoft.com/office/drawing/2014/main" id="{D2FC02C4-F53C-DD49-8F5B-25EE7AE2754E}"/>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r" eaLnBrk="1" hangingPunct="1"/>
            <a:fld id="{4052D4B9-F408-224E-9CAE-B3B5DA32F77D}" type="slidenum">
              <a:rPr lang="en-US" altLang="en-US" sz="1200" b="0"/>
              <a:pPr algn="r" eaLnBrk="1" hangingPunct="1"/>
              <a:t>101</a:t>
            </a:fld>
            <a:endParaRPr lang="en-US" altLang="en-US" sz="1200" b="0" dirty="0"/>
          </a:p>
        </p:txBody>
      </p:sp>
      <p:sp>
        <p:nvSpPr>
          <p:cNvPr id="200707" name="Rectangle 2">
            <a:extLst>
              <a:ext uri="{FF2B5EF4-FFF2-40B4-BE49-F238E27FC236}">
                <a16:creationId xmlns:a16="http://schemas.microsoft.com/office/drawing/2014/main" id="{29842D0D-B19E-884E-8D47-77BF02AC66BF}"/>
              </a:ext>
            </a:extLst>
          </p:cNvPr>
          <p:cNvSpPr>
            <a:spLocks noGrp="1" noRot="1" noChangeAspect="1" noChangeArrowheads="1" noTextEdit="1"/>
          </p:cNvSpPr>
          <p:nvPr>
            <p:ph type="sldImg"/>
          </p:nvPr>
        </p:nvSpPr>
        <p:spPr>
          <a:solidFill>
            <a:srgbClr val="FFFFFF"/>
          </a:solidFill>
          <a:ln/>
        </p:spPr>
      </p:sp>
      <p:sp>
        <p:nvSpPr>
          <p:cNvPr id="200708" name="Rectangle 3">
            <a:extLst>
              <a:ext uri="{FF2B5EF4-FFF2-40B4-BE49-F238E27FC236}">
                <a16:creationId xmlns:a16="http://schemas.microsoft.com/office/drawing/2014/main" id="{48B68738-EEE4-F54A-86D7-FAE99CFDBE8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a:extLst>
              <a:ext uri="{FF2B5EF4-FFF2-40B4-BE49-F238E27FC236}">
                <a16:creationId xmlns:a16="http://schemas.microsoft.com/office/drawing/2014/main" id="{E8414DB6-1B9B-D643-9B70-65F2FCB53C7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6EFDA053-0A1F-9648-BA10-D1BD2AE3815D}" type="slidenum">
              <a:rPr lang="en-US" altLang="en-US" i="0" smtClean="0"/>
              <a:pPr/>
              <a:t>102</a:t>
            </a:fld>
            <a:endParaRPr lang="en-US" altLang="en-US" i="0" dirty="0"/>
          </a:p>
        </p:txBody>
      </p:sp>
      <p:sp>
        <p:nvSpPr>
          <p:cNvPr id="33794" name="Rectangle 2">
            <a:extLst>
              <a:ext uri="{FF2B5EF4-FFF2-40B4-BE49-F238E27FC236}">
                <a16:creationId xmlns:a16="http://schemas.microsoft.com/office/drawing/2014/main" id="{D08C5D3A-C013-EB40-877E-E11A0AF4C964}"/>
              </a:ext>
            </a:extLst>
          </p:cNvPr>
          <p:cNvSpPr>
            <a:spLocks noGrp="1" noRot="1" noChangeAspect="1" noChangeArrowheads="1" noTextEdit="1"/>
          </p:cNvSpPr>
          <p:nvPr>
            <p:ph type="sldImg"/>
          </p:nvPr>
        </p:nvSpPr>
        <p:spPr>
          <a:solidFill>
            <a:srgbClr val="FFFFFF"/>
          </a:solidFill>
          <a:ln/>
        </p:spPr>
      </p:sp>
      <p:sp>
        <p:nvSpPr>
          <p:cNvPr id="33795" name="Rectangle 3">
            <a:extLst>
              <a:ext uri="{FF2B5EF4-FFF2-40B4-BE49-F238E27FC236}">
                <a16:creationId xmlns:a16="http://schemas.microsoft.com/office/drawing/2014/main" id="{56847ABB-7316-C648-97EB-700354D129D7}"/>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110661696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a:extLst>
              <a:ext uri="{FF2B5EF4-FFF2-40B4-BE49-F238E27FC236}">
                <a16:creationId xmlns:a16="http://schemas.microsoft.com/office/drawing/2014/main" id="{BA8BA3DD-C0CA-214C-AFBD-80C2E8AB6B09}"/>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69EC85C8-B431-BE4E-A920-6CE24F1253EC}" type="slidenum">
              <a:rPr lang="en-US" altLang="en-US" sz="1200" b="0"/>
              <a:pPr/>
              <a:t>103</a:t>
            </a:fld>
            <a:endParaRPr lang="en-US" altLang="en-US" sz="1200" b="0" dirty="0"/>
          </a:p>
        </p:txBody>
      </p:sp>
      <p:sp>
        <p:nvSpPr>
          <p:cNvPr id="204803" name="Rectangle 2">
            <a:extLst>
              <a:ext uri="{FF2B5EF4-FFF2-40B4-BE49-F238E27FC236}">
                <a16:creationId xmlns:a16="http://schemas.microsoft.com/office/drawing/2014/main" id="{31C5F843-1E68-E642-A2D2-43BEC03549A5}"/>
              </a:ext>
            </a:extLst>
          </p:cNvPr>
          <p:cNvSpPr>
            <a:spLocks noGrp="1" noRot="1" noChangeAspect="1" noChangeArrowheads="1" noTextEdit="1"/>
          </p:cNvSpPr>
          <p:nvPr>
            <p:ph type="sldImg"/>
          </p:nvPr>
        </p:nvSpPr>
        <p:spPr>
          <a:solidFill>
            <a:srgbClr val="FFFFFF"/>
          </a:solidFill>
          <a:ln/>
        </p:spPr>
      </p:sp>
      <p:sp>
        <p:nvSpPr>
          <p:cNvPr id="204804" name="Rectangle 3">
            <a:extLst>
              <a:ext uri="{FF2B5EF4-FFF2-40B4-BE49-F238E27FC236}">
                <a16:creationId xmlns:a16="http://schemas.microsoft.com/office/drawing/2014/main" id="{9B0EAF71-F3B1-0445-8BCD-8B571ECDFD9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a:extLst>
              <a:ext uri="{FF2B5EF4-FFF2-40B4-BE49-F238E27FC236}">
                <a16:creationId xmlns:a16="http://schemas.microsoft.com/office/drawing/2014/main" id="{F04A7CE1-7AE7-6F42-B39C-FC746A509B31}"/>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EA91C4A4-374B-B24F-9550-07873E1A2296}" type="slidenum">
              <a:rPr lang="en-US" altLang="en-US" sz="1200" b="0"/>
              <a:pPr/>
              <a:t>104</a:t>
            </a:fld>
            <a:endParaRPr lang="en-US" altLang="en-US" sz="1200" b="0" dirty="0"/>
          </a:p>
        </p:txBody>
      </p:sp>
      <p:sp>
        <p:nvSpPr>
          <p:cNvPr id="206851" name="Rectangle 2">
            <a:extLst>
              <a:ext uri="{FF2B5EF4-FFF2-40B4-BE49-F238E27FC236}">
                <a16:creationId xmlns:a16="http://schemas.microsoft.com/office/drawing/2014/main" id="{0876E0C9-CBB0-E644-87A6-6B1BBA97D4FC}"/>
              </a:ext>
            </a:extLst>
          </p:cNvPr>
          <p:cNvSpPr>
            <a:spLocks noGrp="1" noRot="1" noChangeAspect="1" noChangeArrowheads="1" noTextEdit="1"/>
          </p:cNvSpPr>
          <p:nvPr>
            <p:ph type="sldImg"/>
          </p:nvPr>
        </p:nvSpPr>
        <p:spPr>
          <a:solidFill>
            <a:srgbClr val="FFFFFF"/>
          </a:solidFill>
          <a:ln/>
        </p:spPr>
      </p:sp>
      <p:sp>
        <p:nvSpPr>
          <p:cNvPr id="206852" name="Rectangle 3">
            <a:extLst>
              <a:ext uri="{FF2B5EF4-FFF2-40B4-BE49-F238E27FC236}">
                <a16:creationId xmlns:a16="http://schemas.microsoft.com/office/drawing/2014/main" id="{B4E78748-FB0C-ED4B-9A8E-A4972BD89A7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a:extLst>
              <a:ext uri="{FF2B5EF4-FFF2-40B4-BE49-F238E27FC236}">
                <a16:creationId xmlns:a16="http://schemas.microsoft.com/office/drawing/2014/main" id="{AAD9BEB0-D638-7E48-B949-FD75C1AC06AB}"/>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30DEF598-CC2D-F440-B191-7F12864CDC64}" type="slidenum">
              <a:rPr lang="en-US" altLang="en-US" sz="1200" b="0"/>
              <a:pPr/>
              <a:t>105</a:t>
            </a:fld>
            <a:endParaRPr lang="en-US" altLang="en-US" sz="1200" b="0" dirty="0"/>
          </a:p>
        </p:txBody>
      </p:sp>
      <p:sp>
        <p:nvSpPr>
          <p:cNvPr id="208899" name="Rectangle 2">
            <a:extLst>
              <a:ext uri="{FF2B5EF4-FFF2-40B4-BE49-F238E27FC236}">
                <a16:creationId xmlns:a16="http://schemas.microsoft.com/office/drawing/2014/main" id="{D2DFA603-F074-4D42-A5C2-773BAA278582}"/>
              </a:ext>
            </a:extLst>
          </p:cNvPr>
          <p:cNvSpPr>
            <a:spLocks noGrp="1" noRot="1" noChangeAspect="1" noChangeArrowheads="1" noTextEdit="1"/>
          </p:cNvSpPr>
          <p:nvPr>
            <p:ph type="sldImg"/>
          </p:nvPr>
        </p:nvSpPr>
        <p:spPr>
          <a:solidFill>
            <a:srgbClr val="FFFFFF"/>
          </a:solidFill>
          <a:ln/>
        </p:spPr>
      </p:sp>
      <p:sp>
        <p:nvSpPr>
          <p:cNvPr id="208900" name="Rectangle 3">
            <a:extLst>
              <a:ext uri="{FF2B5EF4-FFF2-40B4-BE49-F238E27FC236}">
                <a16:creationId xmlns:a16="http://schemas.microsoft.com/office/drawing/2014/main" id="{56F31773-424F-5F4D-8728-4A33E0B0245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a:extLst>
              <a:ext uri="{FF2B5EF4-FFF2-40B4-BE49-F238E27FC236}">
                <a16:creationId xmlns:a16="http://schemas.microsoft.com/office/drawing/2014/main" id="{8F70C75C-0AC8-2246-A8E6-A27163F0750F}"/>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720A3BA8-7AD2-5049-A320-4B4428A1A129}" type="slidenum">
              <a:rPr lang="en-US" altLang="en-US" sz="1200" b="0"/>
              <a:pPr/>
              <a:t>106</a:t>
            </a:fld>
            <a:endParaRPr lang="en-US" altLang="en-US" sz="1200" b="0" dirty="0"/>
          </a:p>
        </p:txBody>
      </p:sp>
      <p:sp>
        <p:nvSpPr>
          <p:cNvPr id="210947" name="Rectangle 2">
            <a:extLst>
              <a:ext uri="{FF2B5EF4-FFF2-40B4-BE49-F238E27FC236}">
                <a16:creationId xmlns:a16="http://schemas.microsoft.com/office/drawing/2014/main" id="{86B1AC2F-C37A-4D42-8351-25E0AC4C174D}"/>
              </a:ext>
            </a:extLst>
          </p:cNvPr>
          <p:cNvSpPr>
            <a:spLocks noGrp="1" noRot="1" noChangeAspect="1" noChangeArrowheads="1" noTextEdit="1"/>
          </p:cNvSpPr>
          <p:nvPr>
            <p:ph type="sldImg"/>
          </p:nvPr>
        </p:nvSpPr>
        <p:spPr>
          <a:solidFill>
            <a:srgbClr val="FFFFFF"/>
          </a:solidFill>
          <a:ln/>
        </p:spPr>
      </p:sp>
      <p:sp>
        <p:nvSpPr>
          <p:cNvPr id="210948" name="Rectangle 3">
            <a:extLst>
              <a:ext uri="{FF2B5EF4-FFF2-40B4-BE49-F238E27FC236}">
                <a16:creationId xmlns:a16="http://schemas.microsoft.com/office/drawing/2014/main" id="{B1463017-70C8-3242-A1EB-CD1BA4F0F4D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a:extLst>
              <a:ext uri="{FF2B5EF4-FFF2-40B4-BE49-F238E27FC236}">
                <a16:creationId xmlns:a16="http://schemas.microsoft.com/office/drawing/2014/main" id="{9401A715-89A8-D842-9C23-C62772BECD70}"/>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D515480B-95DF-FD41-BA6B-74B407AD2EB8}" type="slidenum">
              <a:rPr lang="en-US" altLang="en-US" sz="1200" b="0"/>
              <a:pPr/>
              <a:t>107</a:t>
            </a:fld>
            <a:endParaRPr lang="en-US" altLang="en-US" sz="1200" b="0" dirty="0"/>
          </a:p>
        </p:txBody>
      </p:sp>
      <p:sp>
        <p:nvSpPr>
          <p:cNvPr id="212995" name="Rectangle 2">
            <a:extLst>
              <a:ext uri="{FF2B5EF4-FFF2-40B4-BE49-F238E27FC236}">
                <a16:creationId xmlns:a16="http://schemas.microsoft.com/office/drawing/2014/main" id="{8C1A4924-BBBE-6B44-BF97-26E06D4A22C4}"/>
              </a:ext>
            </a:extLst>
          </p:cNvPr>
          <p:cNvSpPr>
            <a:spLocks noGrp="1" noRot="1" noChangeAspect="1" noChangeArrowheads="1" noTextEdit="1"/>
          </p:cNvSpPr>
          <p:nvPr>
            <p:ph type="sldImg"/>
          </p:nvPr>
        </p:nvSpPr>
        <p:spPr>
          <a:solidFill>
            <a:srgbClr val="FFFFFF"/>
          </a:solidFill>
          <a:ln/>
        </p:spPr>
      </p:sp>
      <p:sp>
        <p:nvSpPr>
          <p:cNvPr id="212996" name="Rectangle 3">
            <a:extLst>
              <a:ext uri="{FF2B5EF4-FFF2-40B4-BE49-F238E27FC236}">
                <a16:creationId xmlns:a16="http://schemas.microsoft.com/office/drawing/2014/main" id="{3500F098-9252-0F42-8E6B-C9DEEF2C5A2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a:extLst>
              <a:ext uri="{FF2B5EF4-FFF2-40B4-BE49-F238E27FC236}">
                <a16:creationId xmlns:a16="http://schemas.microsoft.com/office/drawing/2014/main" id="{2BE95059-889B-E143-A205-EA59ADB1236F}"/>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34EC6747-E024-DE46-B20C-41D0DE039B11}" type="slidenum">
              <a:rPr lang="en-US" altLang="en-US" sz="1200" b="0"/>
              <a:pPr/>
              <a:t>108</a:t>
            </a:fld>
            <a:endParaRPr lang="en-US" altLang="en-US" sz="1200" b="0" dirty="0"/>
          </a:p>
        </p:txBody>
      </p:sp>
      <p:sp>
        <p:nvSpPr>
          <p:cNvPr id="215043" name="Rectangle 2">
            <a:extLst>
              <a:ext uri="{FF2B5EF4-FFF2-40B4-BE49-F238E27FC236}">
                <a16:creationId xmlns:a16="http://schemas.microsoft.com/office/drawing/2014/main" id="{7848D9EA-CF22-6D4F-8BAC-2C00EC6BEF9E}"/>
              </a:ext>
            </a:extLst>
          </p:cNvPr>
          <p:cNvSpPr>
            <a:spLocks noGrp="1" noRot="1" noChangeAspect="1" noChangeArrowheads="1" noTextEdit="1"/>
          </p:cNvSpPr>
          <p:nvPr>
            <p:ph type="sldImg"/>
          </p:nvPr>
        </p:nvSpPr>
        <p:spPr>
          <a:solidFill>
            <a:srgbClr val="FFFFFF"/>
          </a:solidFill>
          <a:ln/>
        </p:spPr>
      </p:sp>
      <p:sp>
        <p:nvSpPr>
          <p:cNvPr id="215044" name="Rectangle 3">
            <a:extLst>
              <a:ext uri="{FF2B5EF4-FFF2-40B4-BE49-F238E27FC236}">
                <a16:creationId xmlns:a16="http://schemas.microsoft.com/office/drawing/2014/main" id="{2D79A286-E6C3-F04D-A2DE-20894A08559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a:extLst>
              <a:ext uri="{FF2B5EF4-FFF2-40B4-BE49-F238E27FC236}">
                <a16:creationId xmlns:a16="http://schemas.microsoft.com/office/drawing/2014/main" id="{D249B1B5-FB11-AF49-8EBE-E5EC483300C2}"/>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4C37B643-A531-7D40-B5ED-E9E2E5E81FDF}" type="slidenum">
              <a:rPr lang="en-US" altLang="en-US" sz="1200" b="0"/>
              <a:pPr/>
              <a:t>109</a:t>
            </a:fld>
            <a:endParaRPr lang="en-US" altLang="en-US" sz="1200" b="0" dirty="0"/>
          </a:p>
        </p:txBody>
      </p:sp>
      <p:sp>
        <p:nvSpPr>
          <p:cNvPr id="217091" name="Rectangle 2">
            <a:extLst>
              <a:ext uri="{FF2B5EF4-FFF2-40B4-BE49-F238E27FC236}">
                <a16:creationId xmlns:a16="http://schemas.microsoft.com/office/drawing/2014/main" id="{7A15EA02-6039-454C-AD29-9F6F21DF16DE}"/>
              </a:ext>
            </a:extLst>
          </p:cNvPr>
          <p:cNvSpPr>
            <a:spLocks noGrp="1" noRot="1" noChangeAspect="1" noChangeArrowheads="1" noTextEdit="1"/>
          </p:cNvSpPr>
          <p:nvPr>
            <p:ph type="sldImg"/>
          </p:nvPr>
        </p:nvSpPr>
        <p:spPr>
          <a:solidFill>
            <a:srgbClr val="FFFFFF"/>
          </a:solidFill>
          <a:ln/>
        </p:spPr>
      </p:sp>
      <p:sp>
        <p:nvSpPr>
          <p:cNvPr id="217092" name="Rectangle 3">
            <a:extLst>
              <a:ext uri="{FF2B5EF4-FFF2-40B4-BE49-F238E27FC236}">
                <a16:creationId xmlns:a16="http://schemas.microsoft.com/office/drawing/2014/main" id="{BA5BA6B5-A6E9-BD45-8C66-4F0EBF5B8EC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a:extLst>
              <a:ext uri="{FF2B5EF4-FFF2-40B4-BE49-F238E27FC236}">
                <a16:creationId xmlns:a16="http://schemas.microsoft.com/office/drawing/2014/main" id="{4DCBDBCD-411A-9B45-8875-C6B9FF337C00}"/>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A5EDFB34-2EF5-464C-A936-E484058906ED}" type="slidenum">
              <a:rPr lang="en-US" altLang="en-US" sz="1200" b="0"/>
              <a:pPr/>
              <a:t>110</a:t>
            </a:fld>
            <a:endParaRPr lang="en-US" altLang="en-US" sz="1200" b="0" dirty="0"/>
          </a:p>
        </p:txBody>
      </p:sp>
      <p:sp>
        <p:nvSpPr>
          <p:cNvPr id="219139" name="Rectangle 2">
            <a:extLst>
              <a:ext uri="{FF2B5EF4-FFF2-40B4-BE49-F238E27FC236}">
                <a16:creationId xmlns:a16="http://schemas.microsoft.com/office/drawing/2014/main" id="{24E4AF1C-DD17-D048-98BC-2F24C122ECF7}"/>
              </a:ext>
            </a:extLst>
          </p:cNvPr>
          <p:cNvSpPr>
            <a:spLocks noGrp="1" noRot="1" noChangeAspect="1" noChangeArrowheads="1" noTextEdit="1"/>
          </p:cNvSpPr>
          <p:nvPr>
            <p:ph type="sldImg"/>
          </p:nvPr>
        </p:nvSpPr>
        <p:spPr>
          <a:solidFill>
            <a:srgbClr val="FFFFFF"/>
          </a:solidFill>
          <a:ln/>
        </p:spPr>
      </p:sp>
      <p:sp>
        <p:nvSpPr>
          <p:cNvPr id="219140" name="Rectangle 3">
            <a:extLst>
              <a:ext uri="{FF2B5EF4-FFF2-40B4-BE49-F238E27FC236}">
                <a16:creationId xmlns:a16="http://schemas.microsoft.com/office/drawing/2014/main" id="{E9CA98B7-8E50-134D-894A-9B37B1E0A64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a:extLst>
              <a:ext uri="{FF2B5EF4-FFF2-40B4-BE49-F238E27FC236}">
                <a16:creationId xmlns:a16="http://schemas.microsoft.com/office/drawing/2014/main" id="{62E3CB1A-6169-794A-92BB-9162EC18275F}"/>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3950DC10-F6D9-E94B-A4EA-FC0C91AEB369}" type="slidenum">
              <a:rPr lang="en-US" altLang="en-US" sz="1200" b="0"/>
              <a:pPr/>
              <a:t>111</a:t>
            </a:fld>
            <a:endParaRPr lang="en-US" altLang="en-US" sz="1200" b="0" dirty="0"/>
          </a:p>
        </p:txBody>
      </p:sp>
      <p:sp>
        <p:nvSpPr>
          <p:cNvPr id="221187" name="Rectangle 2">
            <a:extLst>
              <a:ext uri="{FF2B5EF4-FFF2-40B4-BE49-F238E27FC236}">
                <a16:creationId xmlns:a16="http://schemas.microsoft.com/office/drawing/2014/main" id="{A019C5BC-39AB-BF47-9F61-265124634028}"/>
              </a:ext>
            </a:extLst>
          </p:cNvPr>
          <p:cNvSpPr>
            <a:spLocks noGrp="1" noRot="1" noChangeAspect="1" noChangeArrowheads="1" noTextEdit="1"/>
          </p:cNvSpPr>
          <p:nvPr>
            <p:ph type="sldImg"/>
          </p:nvPr>
        </p:nvSpPr>
        <p:spPr>
          <a:solidFill>
            <a:srgbClr val="FFFFFF"/>
          </a:solidFill>
          <a:ln/>
        </p:spPr>
      </p:sp>
      <p:sp>
        <p:nvSpPr>
          <p:cNvPr id="221188" name="Rectangle 3">
            <a:extLst>
              <a:ext uri="{FF2B5EF4-FFF2-40B4-BE49-F238E27FC236}">
                <a16:creationId xmlns:a16="http://schemas.microsoft.com/office/drawing/2014/main" id="{AD860A16-9250-B344-B264-EB59DBBD423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a:extLst>
              <a:ext uri="{FF2B5EF4-FFF2-40B4-BE49-F238E27FC236}">
                <a16:creationId xmlns:a16="http://schemas.microsoft.com/office/drawing/2014/main" id="{2ECC869A-07FC-B448-BF97-365DCF82530E}"/>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3B08B961-0BE3-AB42-9F4A-E9FE58192A3B}" type="slidenum">
              <a:rPr lang="en-US" altLang="en-US" sz="1200" b="0"/>
              <a:pPr/>
              <a:t>112</a:t>
            </a:fld>
            <a:endParaRPr lang="en-US" altLang="en-US" sz="1200" b="0" dirty="0"/>
          </a:p>
        </p:txBody>
      </p:sp>
      <p:sp>
        <p:nvSpPr>
          <p:cNvPr id="223235" name="Rectangle 2">
            <a:extLst>
              <a:ext uri="{FF2B5EF4-FFF2-40B4-BE49-F238E27FC236}">
                <a16:creationId xmlns:a16="http://schemas.microsoft.com/office/drawing/2014/main" id="{11B0C89C-3EA0-A84D-907E-E67577807F29}"/>
              </a:ext>
            </a:extLst>
          </p:cNvPr>
          <p:cNvSpPr>
            <a:spLocks noGrp="1" noRot="1" noChangeAspect="1" noChangeArrowheads="1" noTextEdit="1"/>
          </p:cNvSpPr>
          <p:nvPr>
            <p:ph type="sldImg"/>
          </p:nvPr>
        </p:nvSpPr>
        <p:spPr>
          <a:solidFill>
            <a:srgbClr val="FFFFFF"/>
          </a:solidFill>
          <a:ln/>
        </p:spPr>
      </p:sp>
      <p:sp>
        <p:nvSpPr>
          <p:cNvPr id="223236" name="Rectangle 3">
            <a:extLst>
              <a:ext uri="{FF2B5EF4-FFF2-40B4-BE49-F238E27FC236}">
                <a16:creationId xmlns:a16="http://schemas.microsoft.com/office/drawing/2014/main" id="{52581054-7735-E04F-A724-70C7C529448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a:extLst>
              <a:ext uri="{FF2B5EF4-FFF2-40B4-BE49-F238E27FC236}">
                <a16:creationId xmlns:a16="http://schemas.microsoft.com/office/drawing/2014/main" id="{0CC7880B-187F-5345-95EB-1AA576AF7C28}"/>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0D9AE1EF-A7A9-3340-86D0-DC947EA3ADE7}" type="slidenum">
              <a:rPr lang="en-US" altLang="en-US" sz="1200" b="0"/>
              <a:pPr/>
              <a:t>113</a:t>
            </a:fld>
            <a:endParaRPr lang="en-US" altLang="en-US" sz="1200" b="0" dirty="0"/>
          </a:p>
        </p:txBody>
      </p:sp>
      <p:sp>
        <p:nvSpPr>
          <p:cNvPr id="225283" name="Rectangle 2">
            <a:extLst>
              <a:ext uri="{FF2B5EF4-FFF2-40B4-BE49-F238E27FC236}">
                <a16:creationId xmlns:a16="http://schemas.microsoft.com/office/drawing/2014/main" id="{E35BC73C-E3C4-384B-BA1C-BC476B9D1B00}"/>
              </a:ext>
            </a:extLst>
          </p:cNvPr>
          <p:cNvSpPr>
            <a:spLocks noGrp="1" noRot="1" noChangeAspect="1" noChangeArrowheads="1" noTextEdit="1"/>
          </p:cNvSpPr>
          <p:nvPr>
            <p:ph type="sldImg"/>
          </p:nvPr>
        </p:nvSpPr>
        <p:spPr>
          <a:solidFill>
            <a:srgbClr val="FFFFFF"/>
          </a:solidFill>
          <a:ln/>
        </p:spPr>
      </p:sp>
      <p:sp>
        <p:nvSpPr>
          <p:cNvPr id="225284" name="Rectangle 3">
            <a:extLst>
              <a:ext uri="{FF2B5EF4-FFF2-40B4-BE49-F238E27FC236}">
                <a16:creationId xmlns:a16="http://schemas.microsoft.com/office/drawing/2014/main" id="{1F66324D-70D1-3C4D-A12E-5B1E82527CE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a:extLst>
              <a:ext uri="{FF2B5EF4-FFF2-40B4-BE49-F238E27FC236}">
                <a16:creationId xmlns:a16="http://schemas.microsoft.com/office/drawing/2014/main" id="{251B6CD2-1AE3-CD43-942C-43B301C18FFC}"/>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B9580896-CC32-154C-B0DD-12F22F8FA629}" type="slidenum">
              <a:rPr lang="en-US" altLang="en-US" sz="1200" b="0"/>
              <a:pPr/>
              <a:t>114</a:t>
            </a:fld>
            <a:endParaRPr lang="en-US" altLang="en-US" sz="1200" b="0" dirty="0"/>
          </a:p>
        </p:txBody>
      </p:sp>
      <p:sp>
        <p:nvSpPr>
          <p:cNvPr id="227331" name="Rectangle 2">
            <a:extLst>
              <a:ext uri="{FF2B5EF4-FFF2-40B4-BE49-F238E27FC236}">
                <a16:creationId xmlns:a16="http://schemas.microsoft.com/office/drawing/2014/main" id="{F63D8D20-6041-214E-989E-EB840CA235F4}"/>
              </a:ext>
            </a:extLst>
          </p:cNvPr>
          <p:cNvSpPr>
            <a:spLocks noGrp="1" noRot="1" noChangeAspect="1" noChangeArrowheads="1" noTextEdit="1"/>
          </p:cNvSpPr>
          <p:nvPr>
            <p:ph type="sldImg"/>
          </p:nvPr>
        </p:nvSpPr>
        <p:spPr>
          <a:solidFill>
            <a:srgbClr val="FFFFFF"/>
          </a:solidFill>
          <a:ln/>
        </p:spPr>
      </p:sp>
      <p:sp>
        <p:nvSpPr>
          <p:cNvPr id="227332" name="Rectangle 3">
            <a:extLst>
              <a:ext uri="{FF2B5EF4-FFF2-40B4-BE49-F238E27FC236}">
                <a16:creationId xmlns:a16="http://schemas.microsoft.com/office/drawing/2014/main" id="{03915361-5C3A-6145-80D1-D4828E84EC1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a:extLst>
              <a:ext uri="{FF2B5EF4-FFF2-40B4-BE49-F238E27FC236}">
                <a16:creationId xmlns:a16="http://schemas.microsoft.com/office/drawing/2014/main" id="{0C03176E-82B2-7848-A510-9CA14D10B20A}"/>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822EFBD5-6AB6-4B42-8DE9-F55E9DB09CE6}" type="slidenum">
              <a:rPr lang="en-US" altLang="en-US" sz="1200" b="0"/>
              <a:pPr/>
              <a:t>115</a:t>
            </a:fld>
            <a:endParaRPr lang="en-US" altLang="en-US" sz="1200" b="0" dirty="0"/>
          </a:p>
        </p:txBody>
      </p:sp>
      <p:sp>
        <p:nvSpPr>
          <p:cNvPr id="229379" name="Rectangle 2">
            <a:extLst>
              <a:ext uri="{FF2B5EF4-FFF2-40B4-BE49-F238E27FC236}">
                <a16:creationId xmlns:a16="http://schemas.microsoft.com/office/drawing/2014/main" id="{1F4EEDB0-BA56-C446-BDE6-3F398B63D0ED}"/>
              </a:ext>
            </a:extLst>
          </p:cNvPr>
          <p:cNvSpPr>
            <a:spLocks noGrp="1" noRot="1" noChangeAspect="1" noChangeArrowheads="1" noTextEdit="1"/>
          </p:cNvSpPr>
          <p:nvPr>
            <p:ph type="sldImg"/>
          </p:nvPr>
        </p:nvSpPr>
        <p:spPr>
          <a:solidFill>
            <a:srgbClr val="FFFFFF"/>
          </a:solidFill>
          <a:ln/>
        </p:spPr>
      </p:sp>
      <p:sp>
        <p:nvSpPr>
          <p:cNvPr id="229380" name="Rectangle 3">
            <a:extLst>
              <a:ext uri="{FF2B5EF4-FFF2-40B4-BE49-F238E27FC236}">
                <a16:creationId xmlns:a16="http://schemas.microsoft.com/office/drawing/2014/main" id="{78B968EF-F2F0-E44A-A749-B9F10649C5E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a:extLst>
              <a:ext uri="{FF2B5EF4-FFF2-40B4-BE49-F238E27FC236}">
                <a16:creationId xmlns:a16="http://schemas.microsoft.com/office/drawing/2014/main" id="{29878ABC-B2FE-8941-830A-701C41D204DD}"/>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7ACA470C-899B-E746-B345-DF3C26BA8AE8}" type="slidenum">
              <a:rPr lang="en-US" altLang="en-US" sz="1200" b="0"/>
              <a:pPr/>
              <a:t>116</a:t>
            </a:fld>
            <a:endParaRPr lang="en-US" altLang="en-US" sz="1200" b="0" dirty="0"/>
          </a:p>
        </p:txBody>
      </p:sp>
      <p:sp>
        <p:nvSpPr>
          <p:cNvPr id="231427" name="Rectangle 2">
            <a:extLst>
              <a:ext uri="{FF2B5EF4-FFF2-40B4-BE49-F238E27FC236}">
                <a16:creationId xmlns:a16="http://schemas.microsoft.com/office/drawing/2014/main" id="{65B2E8AA-CAB5-9648-821D-97A9BFA40389}"/>
              </a:ext>
            </a:extLst>
          </p:cNvPr>
          <p:cNvSpPr>
            <a:spLocks noGrp="1" noRot="1" noChangeAspect="1" noChangeArrowheads="1" noTextEdit="1"/>
          </p:cNvSpPr>
          <p:nvPr>
            <p:ph type="sldImg"/>
          </p:nvPr>
        </p:nvSpPr>
        <p:spPr>
          <a:solidFill>
            <a:srgbClr val="FFFFFF"/>
          </a:solidFill>
          <a:ln/>
        </p:spPr>
      </p:sp>
      <p:sp>
        <p:nvSpPr>
          <p:cNvPr id="231428" name="Rectangle 3">
            <a:extLst>
              <a:ext uri="{FF2B5EF4-FFF2-40B4-BE49-F238E27FC236}">
                <a16:creationId xmlns:a16="http://schemas.microsoft.com/office/drawing/2014/main" id="{418BE409-E568-9247-BEEE-02B68DAE1A8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a:extLst>
              <a:ext uri="{FF2B5EF4-FFF2-40B4-BE49-F238E27FC236}">
                <a16:creationId xmlns:a16="http://schemas.microsoft.com/office/drawing/2014/main" id="{B644808E-8589-F849-A36E-C5C00E765AA5}"/>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699F5076-B6F0-9045-8DE1-0DB17CD192ED}" type="slidenum">
              <a:rPr lang="en-US" altLang="en-US" sz="1200" b="0"/>
              <a:pPr/>
              <a:t>117</a:t>
            </a:fld>
            <a:endParaRPr lang="en-US" altLang="en-US" sz="1200" b="0" dirty="0"/>
          </a:p>
        </p:txBody>
      </p:sp>
      <p:sp>
        <p:nvSpPr>
          <p:cNvPr id="233475" name="Rectangle 2">
            <a:extLst>
              <a:ext uri="{FF2B5EF4-FFF2-40B4-BE49-F238E27FC236}">
                <a16:creationId xmlns:a16="http://schemas.microsoft.com/office/drawing/2014/main" id="{4CCF017D-4472-F446-AC18-65C6803286C7}"/>
              </a:ext>
            </a:extLst>
          </p:cNvPr>
          <p:cNvSpPr>
            <a:spLocks noGrp="1" noRot="1" noChangeAspect="1" noChangeArrowheads="1" noTextEdit="1"/>
          </p:cNvSpPr>
          <p:nvPr>
            <p:ph type="sldImg"/>
          </p:nvPr>
        </p:nvSpPr>
        <p:spPr>
          <a:solidFill>
            <a:srgbClr val="FFFFFF"/>
          </a:solidFill>
          <a:ln/>
        </p:spPr>
      </p:sp>
      <p:sp>
        <p:nvSpPr>
          <p:cNvPr id="233476" name="Rectangle 3">
            <a:extLst>
              <a:ext uri="{FF2B5EF4-FFF2-40B4-BE49-F238E27FC236}">
                <a16:creationId xmlns:a16="http://schemas.microsoft.com/office/drawing/2014/main" id="{7357C367-9920-1140-B331-2C7CC1B3B59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a:extLst>
              <a:ext uri="{FF2B5EF4-FFF2-40B4-BE49-F238E27FC236}">
                <a16:creationId xmlns:a16="http://schemas.microsoft.com/office/drawing/2014/main" id="{C07CB69D-0587-A545-A719-C69FB3C41C6B}"/>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F5D2637B-CC0F-A64E-9441-8348564AA286}" type="slidenum">
              <a:rPr lang="en-US" altLang="en-US" sz="1200" b="0"/>
              <a:pPr/>
              <a:t>118</a:t>
            </a:fld>
            <a:endParaRPr lang="en-US" altLang="en-US" sz="1200" b="0" dirty="0"/>
          </a:p>
        </p:txBody>
      </p:sp>
      <p:sp>
        <p:nvSpPr>
          <p:cNvPr id="235523" name="Rectangle 2">
            <a:extLst>
              <a:ext uri="{FF2B5EF4-FFF2-40B4-BE49-F238E27FC236}">
                <a16:creationId xmlns:a16="http://schemas.microsoft.com/office/drawing/2014/main" id="{4877AA67-12A0-1941-907F-BFC0FDB82315}"/>
              </a:ext>
            </a:extLst>
          </p:cNvPr>
          <p:cNvSpPr>
            <a:spLocks noGrp="1" noRot="1" noChangeAspect="1" noChangeArrowheads="1" noTextEdit="1"/>
          </p:cNvSpPr>
          <p:nvPr>
            <p:ph type="sldImg"/>
          </p:nvPr>
        </p:nvSpPr>
        <p:spPr>
          <a:solidFill>
            <a:srgbClr val="FFFFFF"/>
          </a:solidFill>
          <a:ln/>
        </p:spPr>
      </p:sp>
      <p:sp>
        <p:nvSpPr>
          <p:cNvPr id="235524" name="Rectangle 3">
            <a:extLst>
              <a:ext uri="{FF2B5EF4-FFF2-40B4-BE49-F238E27FC236}">
                <a16:creationId xmlns:a16="http://schemas.microsoft.com/office/drawing/2014/main" id="{79A239D4-58FD-3A41-95C6-CB93C707DF6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a:extLst>
              <a:ext uri="{FF2B5EF4-FFF2-40B4-BE49-F238E27FC236}">
                <a16:creationId xmlns:a16="http://schemas.microsoft.com/office/drawing/2014/main" id="{C8072B54-E341-DD42-9833-3DA4938DBB36}"/>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6EA8E19C-2C43-9048-A1D2-F4D29A6E6536}" type="slidenum">
              <a:rPr lang="en-US" altLang="en-US" sz="1200" b="0"/>
              <a:pPr/>
              <a:t>119</a:t>
            </a:fld>
            <a:endParaRPr lang="en-US" altLang="en-US" sz="1200" b="0" dirty="0"/>
          </a:p>
        </p:txBody>
      </p:sp>
      <p:sp>
        <p:nvSpPr>
          <p:cNvPr id="237571" name="Rectangle 2">
            <a:extLst>
              <a:ext uri="{FF2B5EF4-FFF2-40B4-BE49-F238E27FC236}">
                <a16:creationId xmlns:a16="http://schemas.microsoft.com/office/drawing/2014/main" id="{859F28E8-F686-4347-A601-E4B6778CCD6D}"/>
              </a:ext>
            </a:extLst>
          </p:cNvPr>
          <p:cNvSpPr>
            <a:spLocks noGrp="1" noRot="1" noChangeAspect="1" noChangeArrowheads="1" noTextEdit="1"/>
          </p:cNvSpPr>
          <p:nvPr>
            <p:ph type="sldImg"/>
          </p:nvPr>
        </p:nvSpPr>
        <p:spPr>
          <a:solidFill>
            <a:srgbClr val="FFFFFF"/>
          </a:solidFill>
          <a:ln/>
        </p:spPr>
      </p:sp>
      <p:sp>
        <p:nvSpPr>
          <p:cNvPr id="237572" name="Rectangle 3">
            <a:extLst>
              <a:ext uri="{FF2B5EF4-FFF2-40B4-BE49-F238E27FC236}">
                <a16:creationId xmlns:a16="http://schemas.microsoft.com/office/drawing/2014/main" id="{F143910F-6E79-6642-9641-01842D2112D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a:extLst>
              <a:ext uri="{FF2B5EF4-FFF2-40B4-BE49-F238E27FC236}">
                <a16:creationId xmlns:a16="http://schemas.microsoft.com/office/drawing/2014/main" id="{4CFFF360-7E9A-5B43-976B-74F0BB89948A}"/>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DA692AC5-DB29-F24E-9EAB-3B9B7CECDAB2}" type="slidenum">
              <a:rPr lang="en-US" altLang="en-US" sz="1200" b="0"/>
              <a:pPr/>
              <a:t>120</a:t>
            </a:fld>
            <a:endParaRPr lang="en-US" altLang="en-US" sz="1200" b="0" dirty="0"/>
          </a:p>
        </p:txBody>
      </p:sp>
      <p:sp>
        <p:nvSpPr>
          <p:cNvPr id="239619" name="Rectangle 2">
            <a:extLst>
              <a:ext uri="{FF2B5EF4-FFF2-40B4-BE49-F238E27FC236}">
                <a16:creationId xmlns:a16="http://schemas.microsoft.com/office/drawing/2014/main" id="{8D9D4C4E-3C2A-044D-8F7E-F5D6ACBA4ACA}"/>
              </a:ext>
            </a:extLst>
          </p:cNvPr>
          <p:cNvSpPr>
            <a:spLocks noGrp="1" noRot="1" noChangeAspect="1" noChangeArrowheads="1" noTextEdit="1"/>
          </p:cNvSpPr>
          <p:nvPr>
            <p:ph type="sldImg"/>
          </p:nvPr>
        </p:nvSpPr>
        <p:spPr>
          <a:solidFill>
            <a:srgbClr val="FFFFFF"/>
          </a:solidFill>
          <a:ln/>
        </p:spPr>
      </p:sp>
      <p:sp>
        <p:nvSpPr>
          <p:cNvPr id="239620" name="Rectangle 3">
            <a:extLst>
              <a:ext uri="{FF2B5EF4-FFF2-40B4-BE49-F238E27FC236}">
                <a16:creationId xmlns:a16="http://schemas.microsoft.com/office/drawing/2014/main" id="{6254BF90-A07A-804F-88BF-73AAA2AAFD9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a:extLst>
              <a:ext uri="{FF2B5EF4-FFF2-40B4-BE49-F238E27FC236}">
                <a16:creationId xmlns:a16="http://schemas.microsoft.com/office/drawing/2014/main" id="{F6340330-6C06-CF47-86D2-570CC78918F7}"/>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9826CC02-1C1B-1249-99F3-FE339616E4BE}" type="slidenum">
              <a:rPr lang="en-US" altLang="en-US" sz="1200" b="0"/>
              <a:pPr/>
              <a:t>121</a:t>
            </a:fld>
            <a:endParaRPr lang="en-US" altLang="en-US" sz="1200" b="0" dirty="0"/>
          </a:p>
        </p:txBody>
      </p:sp>
      <p:sp>
        <p:nvSpPr>
          <p:cNvPr id="241667" name="Rectangle 2">
            <a:extLst>
              <a:ext uri="{FF2B5EF4-FFF2-40B4-BE49-F238E27FC236}">
                <a16:creationId xmlns:a16="http://schemas.microsoft.com/office/drawing/2014/main" id="{FB2988C3-B851-7542-AC94-5C762A20191F}"/>
              </a:ext>
            </a:extLst>
          </p:cNvPr>
          <p:cNvSpPr>
            <a:spLocks noGrp="1" noRot="1" noChangeAspect="1" noChangeArrowheads="1" noTextEdit="1"/>
          </p:cNvSpPr>
          <p:nvPr>
            <p:ph type="sldImg"/>
          </p:nvPr>
        </p:nvSpPr>
        <p:spPr>
          <a:solidFill>
            <a:srgbClr val="FFFFFF"/>
          </a:solidFill>
          <a:ln/>
        </p:spPr>
      </p:sp>
      <p:sp>
        <p:nvSpPr>
          <p:cNvPr id="241668" name="Rectangle 3">
            <a:extLst>
              <a:ext uri="{FF2B5EF4-FFF2-40B4-BE49-F238E27FC236}">
                <a16:creationId xmlns:a16="http://schemas.microsoft.com/office/drawing/2014/main" id="{F9C278C7-C5E9-4141-BBB6-F7ADCFE8576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a:extLst>
              <a:ext uri="{FF2B5EF4-FFF2-40B4-BE49-F238E27FC236}">
                <a16:creationId xmlns:a16="http://schemas.microsoft.com/office/drawing/2014/main" id="{57B8A579-934F-674A-8064-7958BC3CE804}"/>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147B9799-07FB-5A47-B013-E5F9DA14AE7F}" type="slidenum">
              <a:rPr lang="en-US" altLang="en-US" sz="1200" b="0"/>
              <a:pPr/>
              <a:t>122</a:t>
            </a:fld>
            <a:endParaRPr lang="en-US" altLang="en-US" sz="1200" b="0" dirty="0"/>
          </a:p>
        </p:txBody>
      </p:sp>
      <p:sp>
        <p:nvSpPr>
          <p:cNvPr id="243715" name="Rectangle 2">
            <a:extLst>
              <a:ext uri="{FF2B5EF4-FFF2-40B4-BE49-F238E27FC236}">
                <a16:creationId xmlns:a16="http://schemas.microsoft.com/office/drawing/2014/main" id="{CF07AC9A-7AF0-EC42-8FCA-D63E5B2DE438}"/>
              </a:ext>
            </a:extLst>
          </p:cNvPr>
          <p:cNvSpPr>
            <a:spLocks noGrp="1" noRot="1" noChangeAspect="1" noChangeArrowheads="1" noTextEdit="1"/>
          </p:cNvSpPr>
          <p:nvPr>
            <p:ph type="sldImg"/>
          </p:nvPr>
        </p:nvSpPr>
        <p:spPr>
          <a:solidFill>
            <a:srgbClr val="FFFFFF"/>
          </a:solidFill>
          <a:ln/>
        </p:spPr>
      </p:sp>
      <p:sp>
        <p:nvSpPr>
          <p:cNvPr id="243716" name="Rectangle 3">
            <a:extLst>
              <a:ext uri="{FF2B5EF4-FFF2-40B4-BE49-F238E27FC236}">
                <a16:creationId xmlns:a16="http://schemas.microsoft.com/office/drawing/2014/main" id="{9BDB9192-D161-2A4F-ADC5-820F4F6187C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a:extLst>
              <a:ext uri="{FF2B5EF4-FFF2-40B4-BE49-F238E27FC236}">
                <a16:creationId xmlns:a16="http://schemas.microsoft.com/office/drawing/2014/main" id="{4B46D986-ACD1-F142-B4B0-1F947E5E6FB9}"/>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D1397528-624F-7042-A80F-8A4AE734D860}" type="slidenum">
              <a:rPr lang="en-US" altLang="en-US" sz="1200" b="0"/>
              <a:pPr/>
              <a:t>123</a:t>
            </a:fld>
            <a:endParaRPr lang="en-US" altLang="en-US" sz="1200" b="0" dirty="0"/>
          </a:p>
        </p:txBody>
      </p:sp>
      <p:sp>
        <p:nvSpPr>
          <p:cNvPr id="245763" name="Rectangle 2">
            <a:extLst>
              <a:ext uri="{FF2B5EF4-FFF2-40B4-BE49-F238E27FC236}">
                <a16:creationId xmlns:a16="http://schemas.microsoft.com/office/drawing/2014/main" id="{2AB48A8B-2C09-2842-8B2B-B5C2C30A20D1}"/>
              </a:ext>
            </a:extLst>
          </p:cNvPr>
          <p:cNvSpPr>
            <a:spLocks noGrp="1" noRot="1" noChangeAspect="1" noChangeArrowheads="1" noTextEdit="1"/>
          </p:cNvSpPr>
          <p:nvPr>
            <p:ph type="sldImg"/>
          </p:nvPr>
        </p:nvSpPr>
        <p:spPr>
          <a:solidFill>
            <a:srgbClr val="FFFFFF"/>
          </a:solidFill>
          <a:ln/>
        </p:spPr>
      </p:sp>
      <p:sp>
        <p:nvSpPr>
          <p:cNvPr id="245764" name="Rectangle 3">
            <a:extLst>
              <a:ext uri="{FF2B5EF4-FFF2-40B4-BE49-F238E27FC236}">
                <a16:creationId xmlns:a16="http://schemas.microsoft.com/office/drawing/2014/main" id="{346125AD-F6CC-8E44-9A7F-27407ED0827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a:extLst>
              <a:ext uri="{FF2B5EF4-FFF2-40B4-BE49-F238E27FC236}">
                <a16:creationId xmlns:a16="http://schemas.microsoft.com/office/drawing/2014/main" id="{B4FE2AFD-C112-4F48-AF90-9D710A3B8A2E}"/>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32B6E86B-C830-EE4A-BB22-A77424B87AFA}" type="slidenum">
              <a:rPr lang="en-US" altLang="en-US" sz="1200" b="0"/>
              <a:pPr/>
              <a:t>124</a:t>
            </a:fld>
            <a:endParaRPr lang="en-US" altLang="en-US" sz="1200" b="0" dirty="0"/>
          </a:p>
        </p:txBody>
      </p:sp>
      <p:sp>
        <p:nvSpPr>
          <p:cNvPr id="247811" name="Rectangle 2">
            <a:extLst>
              <a:ext uri="{FF2B5EF4-FFF2-40B4-BE49-F238E27FC236}">
                <a16:creationId xmlns:a16="http://schemas.microsoft.com/office/drawing/2014/main" id="{03804A86-803B-A942-BC6F-6668A3EECFED}"/>
              </a:ext>
            </a:extLst>
          </p:cNvPr>
          <p:cNvSpPr>
            <a:spLocks noGrp="1" noRot="1" noChangeAspect="1" noChangeArrowheads="1" noTextEdit="1"/>
          </p:cNvSpPr>
          <p:nvPr>
            <p:ph type="sldImg"/>
          </p:nvPr>
        </p:nvSpPr>
        <p:spPr>
          <a:solidFill>
            <a:srgbClr val="FFFFFF"/>
          </a:solidFill>
          <a:ln/>
        </p:spPr>
      </p:sp>
      <p:sp>
        <p:nvSpPr>
          <p:cNvPr id="247812" name="Rectangle 3">
            <a:extLst>
              <a:ext uri="{FF2B5EF4-FFF2-40B4-BE49-F238E27FC236}">
                <a16:creationId xmlns:a16="http://schemas.microsoft.com/office/drawing/2014/main" id="{C9145022-4A69-0D4D-8128-52C4010E62F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a:extLst>
              <a:ext uri="{FF2B5EF4-FFF2-40B4-BE49-F238E27FC236}">
                <a16:creationId xmlns:a16="http://schemas.microsoft.com/office/drawing/2014/main" id="{8007FFC3-FC44-134C-A825-3CE1C5A1CDB9}"/>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F4E4575F-48A3-9749-948C-D5800101592F}" type="slidenum">
              <a:rPr lang="en-US" altLang="en-US" sz="1200" b="0"/>
              <a:pPr/>
              <a:t>125</a:t>
            </a:fld>
            <a:endParaRPr lang="en-US" altLang="en-US" sz="1200" b="0" dirty="0"/>
          </a:p>
        </p:txBody>
      </p:sp>
      <p:sp>
        <p:nvSpPr>
          <p:cNvPr id="249859" name="Rectangle 2">
            <a:extLst>
              <a:ext uri="{FF2B5EF4-FFF2-40B4-BE49-F238E27FC236}">
                <a16:creationId xmlns:a16="http://schemas.microsoft.com/office/drawing/2014/main" id="{7196C4B8-D4D9-F84B-9A7E-D34FE91F7576}"/>
              </a:ext>
            </a:extLst>
          </p:cNvPr>
          <p:cNvSpPr>
            <a:spLocks noGrp="1" noRot="1" noChangeAspect="1" noChangeArrowheads="1" noTextEdit="1"/>
          </p:cNvSpPr>
          <p:nvPr>
            <p:ph type="sldImg"/>
          </p:nvPr>
        </p:nvSpPr>
        <p:spPr>
          <a:solidFill>
            <a:srgbClr val="FFFFFF"/>
          </a:solidFill>
          <a:ln/>
        </p:spPr>
      </p:sp>
      <p:sp>
        <p:nvSpPr>
          <p:cNvPr id="249860" name="Rectangle 3">
            <a:extLst>
              <a:ext uri="{FF2B5EF4-FFF2-40B4-BE49-F238E27FC236}">
                <a16:creationId xmlns:a16="http://schemas.microsoft.com/office/drawing/2014/main" id="{7FFA5042-1188-7143-B2FE-49AC0ADCEAF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a:extLst>
              <a:ext uri="{FF2B5EF4-FFF2-40B4-BE49-F238E27FC236}">
                <a16:creationId xmlns:a16="http://schemas.microsoft.com/office/drawing/2014/main" id="{0D5A66FD-D09F-5A4E-900F-E9A66AE2CC34}"/>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23146FC4-3580-7C43-8B40-2EF7A79AFE9E}" type="slidenum">
              <a:rPr lang="en-US" altLang="en-US" sz="1200" b="0"/>
              <a:pPr/>
              <a:t>126</a:t>
            </a:fld>
            <a:endParaRPr lang="en-US" altLang="en-US" sz="1200" b="0" dirty="0"/>
          </a:p>
        </p:txBody>
      </p:sp>
      <p:sp>
        <p:nvSpPr>
          <p:cNvPr id="251907" name="Rectangle 2">
            <a:extLst>
              <a:ext uri="{FF2B5EF4-FFF2-40B4-BE49-F238E27FC236}">
                <a16:creationId xmlns:a16="http://schemas.microsoft.com/office/drawing/2014/main" id="{1313316E-ED2F-A44F-82D2-90BD03CF5009}"/>
              </a:ext>
            </a:extLst>
          </p:cNvPr>
          <p:cNvSpPr>
            <a:spLocks noGrp="1" noRot="1" noChangeAspect="1" noChangeArrowheads="1" noTextEdit="1"/>
          </p:cNvSpPr>
          <p:nvPr>
            <p:ph type="sldImg"/>
          </p:nvPr>
        </p:nvSpPr>
        <p:spPr>
          <a:solidFill>
            <a:srgbClr val="FFFFFF"/>
          </a:solidFill>
          <a:ln/>
        </p:spPr>
      </p:sp>
      <p:sp>
        <p:nvSpPr>
          <p:cNvPr id="251908" name="Rectangle 3">
            <a:extLst>
              <a:ext uri="{FF2B5EF4-FFF2-40B4-BE49-F238E27FC236}">
                <a16:creationId xmlns:a16="http://schemas.microsoft.com/office/drawing/2014/main" id="{EEAB7B6A-3BB2-BE48-B0AC-3B196124445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a:extLst>
              <a:ext uri="{FF2B5EF4-FFF2-40B4-BE49-F238E27FC236}">
                <a16:creationId xmlns:a16="http://schemas.microsoft.com/office/drawing/2014/main" id="{24E506B9-A6C3-FE40-9E68-D0C26786818D}"/>
              </a:ext>
            </a:extLst>
          </p:cNvPr>
          <p:cNvSpPr>
            <a:spLocks noGrp="1" noChangeArrowheads="1"/>
          </p:cNvSpPr>
          <p:nvPr>
            <p:ph type="sldNum" sz="quarter" idx="5"/>
          </p:nvPr>
        </p:nvSpPr>
        <p:spPr>
          <a:noFill/>
        </p:spPr>
        <p:txBody>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fld id="{FD38C4CE-BEF1-9C42-B17C-FC994C573B33}" type="slidenum">
              <a:rPr lang="en-US" altLang="en-US" sz="1200" b="0"/>
              <a:pPr/>
              <a:t>127</a:t>
            </a:fld>
            <a:endParaRPr lang="en-US" altLang="en-US" sz="1200" b="0" dirty="0"/>
          </a:p>
        </p:txBody>
      </p:sp>
      <p:sp>
        <p:nvSpPr>
          <p:cNvPr id="253955" name="Rectangle 2">
            <a:extLst>
              <a:ext uri="{FF2B5EF4-FFF2-40B4-BE49-F238E27FC236}">
                <a16:creationId xmlns:a16="http://schemas.microsoft.com/office/drawing/2014/main" id="{44FC27AD-ECEE-374B-9B22-5807235E4774}"/>
              </a:ext>
            </a:extLst>
          </p:cNvPr>
          <p:cNvSpPr>
            <a:spLocks noGrp="1" noRot="1" noChangeAspect="1" noChangeArrowheads="1" noTextEdit="1"/>
          </p:cNvSpPr>
          <p:nvPr>
            <p:ph type="sldImg"/>
          </p:nvPr>
        </p:nvSpPr>
        <p:spPr>
          <a:solidFill>
            <a:srgbClr val="FFFFFF"/>
          </a:solidFill>
          <a:ln/>
        </p:spPr>
      </p:sp>
      <p:sp>
        <p:nvSpPr>
          <p:cNvPr id="253956" name="Rectangle 3">
            <a:extLst>
              <a:ext uri="{FF2B5EF4-FFF2-40B4-BE49-F238E27FC236}">
                <a16:creationId xmlns:a16="http://schemas.microsoft.com/office/drawing/2014/main" id="{53402BBD-76CD-704C-A80F-656D62BA86F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04BBD919-9F56-3D41-8185-9DC36F5C54C3}"/>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3A5D0D28-349F-D94E-9384-35064E8048E3}"/>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A87C7ADA-8C6F-7B45-8688-8B7199D0A5A6}"/>
              </a:ext>
            </a:extLst>
          </p:cNvPr>
          <p:cNvSpPr>
            <a:spLocks noGrp="1" noChangeArrowheads="1"/>
          </p:cNvSpPr>
          <p:nvPr>
            <p:ph type="sldNum" sz="quarter" idx="12"/>
          </p:nvPr>
        </p:nvSpPr>
        <p:spPr>
          <a:ln/>
        </p:spPr>
        <p:txBody>
          <a:bodyPr/>
          <a:lstStyle>
            <a:lvl1pPr>
              <a:defRPr/>
            </a:lvl1pPr>
          </a:lstStyle>
          <a:p>
            <a:fld id="{80C4800F-9DF4-434E-9211-CBED1E7C8A7D}" type="slidenum">
              <a:rPr lang="en-US" altLang="en-US"/>
              <a:pPr/>
              <a:t>‹#›</a:t>
            </a:fld>
            <a:endParaRPr lang="en-US" altLang="en-US" dirty="0"/>
          </a:p>
        </p:txBody>
      </p:sp>
    </p:spTree>
    <p:extLst>
      <p:ext uri="{BB962C8B-B14F-4D97-AF65-F5344CB8AC3E}">
        <p14:creationId xmlns:p14="http://schemas.microsoft.com/office/powerpoint/2010/main" val="2873405804"/>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C1E1A4D-1E92-914B-8CFE-6E2E582BF4DA}"/>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83F46CBD-2672-F841-A0B2-BFFF44EFD1C1}"/>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4715BF3B-B926-8F4E-9892-B98F2B495D1F}"/>
              </a:ext>
            </a:extLst>
          </p:cNvPr>
          <p:cNvSpPr>
            <a:spLocks noGrp="1" noChangeArrowheads="1"/>
          </p:cNvSpPr>
          <p:nvPr>
            <p:ph type="sldNum" sz="quarter" idx="12"/>
          </p:nvPr>
        </p:nvSpPr>
        <p:spPr>
          <a:ln/>
        </p:spPr>
        <p:txBody>
          <a:bodyPr/>
          <a:lstStyle>
            <a:lvl1pPr>
              <a:defRPr/>
            </a:lvl1pPr>
          </a:lstStyle>
          <a:p>
            <a:fld id="{86C74AD7-9584-F349-B2C0-89595F6877F6}" type="slidenum">
              <a:rPr lang="en-US" altLang="en-US"/>
              <a:pPr/>
              <a:t>‹#›</a:t>
            </a:fld>
            <a:endParaRPr lang="en-US" altLang="en-US" dirty="0"/>
          </a:p>
        </p:txBody>
      </p:sp>
    </p:spTree>
    <p:extLst>
      <p:ext uri="{BB962C8B-B14F-4D97-AF65-F5344CB8AC3E}">
        <p14:creationId xmlns:p14="http://schemas.microsoft.com/office/powerpoint/2010/main" val="2562395522"/>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48FD3C32-5CE1-F04A-A669-0181655E1E43}"/>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3A9E078C-6F99-4E46-9B9D-35A45AD54900}"/>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B7A296C6-8CA6-0C47-B2D7-11E15991DE70}"/>
              </a:ext>
            </a:extLst>
          </p:cNvPr>
          <p:cNvSpPr>
            <a:spLocks noGrp="1" noChangeArrowheads="1"/>
          </p:cNvSpPr>
          <p:nvPr>
            <p:ph type="sldNum" sz="quarter" idx="12"/>
          </p:nvPr>
        </p:nvSpPr>
        <p:spPr>
          <a:ln/>
        </p:spPr>
        <p:txBody>
          <a:bodyPr/>
          <a:lstStyle>
            <a:lvl1pPr>
              <a:defRPr/>
            </a:lvl1pPr>
          </a:lstStyle>
          <a:p>
            <a:fld id="{33519284-FA23-B048-BCFB-65E54BF2FBBB}" type="slidenum">
              <a:rPr lang="en-US" altLang="en-US"/>
              <a:pPr/>
              <a:t>‹#›</a:t>
            </a:fld>
            <a:endParaRPr lang="en-US" altLang="en-US" dirty="0"/>
          </a:p>
        </p:txBody>
      </p:sp>
    </p:spTree>
    <p:extLst>
      <p:ext uri="{BB962C8B-B14F-4D97-AF65-F5344CB8AC3E}">
        <p14:creationId xmlns:p14="http://schemas.microsoft.com/office/powerpoint/2010/main" val="1307960242"/>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A7BB7A3-ADBD-5049-9BAA-88ED68556A05}"/>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EAA4D42F-89F6-F442-A9EA-E87E3D470D05}"/>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A6F3ADBD-16ED-6F42-BA8C-7CCA0684ADA7}"/>
              </a:ext>
            </a:extLst>
          </p:cNvPr>
          <p:cNvSpPr>
            <a:spLocks noGrp="1" noChangeArrowheads="1"/>
          </p:cNvSpPr>
          <p:nvPr>
            <p:ph type="sldNum" sz="quarter" idx="12"/>
          </p:nvPr>
        </p:nvSpPr>
        <p:spPr>
          <a:ln/>
        </p:spPr>
        <p:txBody>
          <a:bodyPr/>
          <a:lstStyle>
            <a:lvl1pPr>
              <a:defRPr/>
            </a:lvl1pPr>
          </a:lstStyle>
          <a:p>
            <a:fld id="{52FB69BD-B7BE-154B-B7EF-20F7A5DA8764}" type="slidenum">
              <a:rPr lang="en-US" altLang="en-US"/>
              <a:pPr/>
              <a:t>‹#›</a:t>
            </a:fld>
            <a:endParaRPr lang="en-US" altLang="en-US" dirty="0"/>
          </a:p>
        </p:txBody>
      </p:sp>
    </p:spTree>
    <p:extLst>
      <p:ext uri="{BB962C8B-B14F-4D97-AF65-F5344CB8AC3E}">
        <p14:creationId xmlns:p14="http://schemas.microsoft.com/office/powerpoint/2010/main" val="2433486444"/>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DE54ED38-622F-1841-8D4E-3EBE5C227DED}"/>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a:extLst>
              <a:ext uri="{FF2B5EF4-FFF2-40B4-BE49-F238E27FC236}">
                <a16:creationId xmlns:a16="http://schemas.microsoft.com/office/drawing/2014/main" id="{23CD900B-11B0-C444-8604-534AC2CAE10C}"/>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a:extLst>
              <a:ext uri="{FF2B5EF4-FFF2-40B4-BE49-F238E27FC236}">
                <a16:creationId xmlns:a16="http://schemas.microsoft.com/office/drawing/2014/main" id="{0EFE3596-FABC-ED40-A255-542FF9EDA57D}"/>
              </a:ext>
            </a:extLst>
          </p:cNvPr>
          <p:cNvSpPr>
            <a:spLocks noGrp="1" noChangeArrowheads="1"/>
          </p:cNvSpPr>
          <p:nvPr>
            <p:ph type="sldNum" sz="quarter" idx="12"/>
          </p:nvPr>
        </p:nvSpPr>
        <p:spPr>
          <a:ln/>
        </p:spPr>
        <p:txBody>
          <a:bodyPr/>
          <a:lstStyle>
            <a:lvl1pPr>
              <a:defRPr/>
            </a:lvl1pPr>
          </a:lstStyle>
          <a:p>
            <a:fld id="{FCE2CD2A-F231-1F45-84D7-82843DF5B344}" type="slidenum">
              <a:rPr lang="en-US" altLang="en-US"/>
              <a:pPr/>
              <a:t>‹#›</a:t>
            </a:fld>
            <a:endParaRPr lang="en-US" altLang="en-US" dirty="0"/>
          </a:p>
        </p:txBody>
      </p:sp>
    </p:spTree>
    <p:extLst>
      <p:ext uri="{BB962C8B-B14F-4D97-AF65-F5344CB8AC3E}">
        <p14:creationId xmlns:p14="http://schemas.microsoft.com/office/powerpoint/2010/main" val="661451153"/>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8F113EEF-8178-1B45-A19B-283D36B06BE0}"/>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a:extLst>
              <a:ext uri="{FF2B5EF4-FFF2-40B4-BE49-F238E27FC236}">
                <a16:creationId xmlns:a16="http://schemas.microsoft.com/office/drawing/2014/main" id="{A25F7CDD-ED83-E644-BC53-6A38B35E93A6}"/>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a:extLst>
              <a:ext uri="{FF2B5EF4-FFF2-40B4-BE49-F238E27FC236}">
                <a16:creationId xmlns:a16="http://schemas.microsoft.com/office/drawing/2014/main" id="{143D17FF-30F8-EB4A-8E94-1517277046EF}"/>
              </a:ext>
            </a:extLst>
          </p:cNvPr>
          <p:cNvSpPr>
            <a:spLocks noGrp="1" noChangeArrowheads="1"/>
          </p:cNvSpPr>
          <p:nvPr>
            <p:ph type="sldNum" sz="quarter" idx="12"/>
          </p:nvPr>
        </p:nvSpPr>
        <p:spPr>
          <a:ln/>
        </p:spPr>
        <p:txBody>
          <a:bodyPr/>
          <a:lstStyle>
            <a:lvl1pPr>
              <a:defRPr/>
            </a:lvl1pPr>
          </a:lstStyle>
          <a:p>
            <a:fld id="{8928E9E2-27BD-CE43-BB2C-96724945878D}" type="slidenum">
              <a:rPr lang="en-US" altLang="en-US"/>
              <a:pPr/>
              <a:t>‹#›</a:t>
            </a:fld>
            <a:endParaRPr lang="en-US" altLang="en-US" dirty="0"/>
          </a:p>
        </p:txBody>
      </p:sp>
    </p:spTree>
    <p:extLst>
      <p:ext uri="{BB962C8B-B14F-4D97-AF65-F5344CB8AC3E}">
        <p14:creationId xmlns:p14="http://schemas.microsoft.com/office/powerpoint/2010/main" val="1668855109"/>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C0C3387-B4F2-0F4A-BC26-11182BBCFF84}"/>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a:extLst>
              <a:ext uri="{FF2B5EF4-FFF2-40B4-BE49-F238E27FC236}">
                <a16:creationId xmlns:a16="http://schemas.microsoft.com/office/drawing/2014/main" id="{0957674E-725D-054A-A867-5A62BB43FE25}"/>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a:extLst>
              <a:ext uri="{FF2B5EF4-FFF2-40B4-BE49-F238E27FC236}">
                <a16:creationId xmlns:a16="http://schemas.microsoft.com/office/drawing/2014/main" id="{5A22D4B0-2BDD-CA4D-9FB0-AC6670CB1A97}"/>
              </a:ext>
            </a:extLst>
          </p:cNvPr>
          <p:cNvSpPr>
            <a:spLocks noGrp="1" noChangeArrowheads="1"/>
          </p:cNvSpPr>
          <p:nvPr>
            <p:ph type="sldNum" sz="quarter" idx="12"/>
          </p:nvPr>
        </p:nvSpPr>
        <p:spPr>
          <a:ln/>
        </p:spPr>
        <p:txBody>
          <a:bodyPr/>
          <a:lstStyle>
            <a:lvl1pPr>
              <a:defRPr/>
            </a:lvl1pPr>
          </a:lstStyle>
          <a:p>
            <a:fld id="{550266E2-D71F-F040-9EEF-D59BCA9F2263}" type="slidenum">
              <a:rPr lang="en-US" altLang="en-US"/>
              <a:pPr/>
              <a:t>‹#›</a:t>
            </a:fld>
            <a:endParaRPr lang="en-US" altLang="en-US" dirty="0"/>
          </a:p>
        </p:txBody>
      </p:sp>
    </p:spTree>
    <p:extLst>
      <p:ext uri="{BB962C8B-B14F-4D97-AF65-F5344CB8AC3E}">
        <p14:creationId xmlns:p14="http://schemas.microsoft.com/office/powerpoint/2010/main" val="2691119394"/>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3163EA9D-696E-1548-93DF-764B844CB626}"/>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F5E45B67-D335-F541-9DDF-537C5A1CBEB3}"/>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787A857E-BCB9-4740-BBFA-D1BD13794F4D}"/>
              </a:ext>
            </a:extLst>
          </p:cNvPr>
          <p:cNvSpPr>
            <a:spLocks noGrp="1" noChangeArrowheads="1"/>
          </p:cNvSpPr>
          <p:nvPr>
            <p:ph type="sldNum" sz="quarter" idx="12"/>
          </p:nvPr>
        </p:nvSpPr>
        <p:spPr>
          <a:ln/>
        </p:spPr>
        <p:txBody>
          <a:bodyPr/>
          <a:lstStyle>
            <a:lvl1pPr>
              <a:defRPr/>
            </a:lvl1pPr>
          </a:lstStyle>
          <a:p>
            <a:fld id="{55E33FCB-E8C3-6948-BD18-A8AF781B8DF0}" type="slidenum">
              <a:rPr lang="en-US" altLang="en-US"/>
              <a:pPr/>
              <a:t>‹#›</a:t>
            </a:fld>
            <a:endParaRPr lang="en-US" altLang="en-US" dirty="0"/>
          </a:p>
        </p:txBody>
      </p:sp>
    </p:spTree>
    <p:extLst>
      <p:ext uri="{BB962C8B-B14F-4D97-AF65-F5344CB8AC3E}">
        <p14:creationId xmlns:p14="http://schemas.microsoft.com/office/powerpoint/2010/main" val="4056300329"/>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128F7F61-7D22-5940-B658-D6888D627E87}"/>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854DEA63-81CA-C940-A9B6-DFED2AFB5F69}"/>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1BCD59F2-B233-5A49-AD14-AB0441357A09}"/>
              </a:ext>
            </a:extLst>
          </p:cNvPr>
          <p:cNvSpPr>
            <a:spLocks noGrp="1" noChangeArrowheads="1"/>
          </p:cNvSpPr>
          <p:nvPr>
            <p:ph type="sldNum" sz="quarter" idx="12"/>
          </p:nvPr>
        </p:nvSpPr>
        <p:spPr>
          <a:ln/>
        </p:spPr>
        <p:txBody>
          <a:bodyPr/>
          <a:lstStyle>
            <a:lvl1pPr>
              <a:defRPr/>
            </a:lvl1pPr>
          </a:lstStyle>
          <a:p>
            <a:fld id="{B01D9D5C-F64F-7846-85DA-8E9E23DFD6B8}" type="slidenum">
              <a:rPr lang="en-US" altLang="en-US"/>
              <a:pPr/>
              <a:t>‹#›</a:t>
            </a:fld>
            <a:endParaRPr lang="en-US" altLang="en-US" dirty="0"/>
          </a:p>
        </p:txBody>
      </p:sp>
    </p:spTree>
    <p:extLst>
      <p:ext uri="{BB962C8B-B14F-4D97-AF65-F5344CB8AC3E}">
        <p14:creationId xmlns:p14="http://schemas.microsoft.com/office/powerpoint/2010/main" val="3223966783"/>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C180883-33CB-E14F-8CD5-2E317F43871B}"/>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32E82B03-8DAA-CD40-9667-C0D96B9AD4CB}"/>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264C33E5-1E1F-BC44-9CDC-AF5BDD8E4DDD}"/>
              </a:ext>
            </a:extLst>
          </p:cNvPr>
          <p:cNvSpPr>
            <a:spLocks noGrp="1" noChangeArrowheads="1"/>
          </p:cNvSpPr>
          <p:nvPr>
            <p:ph type="sldNum" sz="quarter" idx="12"/>
          </p:nvPr>
        </p:nvSpPr>
        <p:spPr>
          <a:ln/>
        </p:spPr>
        <p:txBody>
          <a:bodyPr/>
          <a:lstStyle>
            <a:lvl1pPr>
              <a:defRPr/>
            </a:lvl1pPr>
          </a:lstStyle>
          <a:p>
            <a:fld id="{69A3C1E5-88E5-5F4E-A151-163389B58391}" type="slidenum">
              <a:rPr lang="en-US" altLang="en-US"/>
              <a:pPr/>
              <a:t>‹#›</a:t>
            </a:fld>
            <a:endParaRPr lang="en-US" altLang="en-US" dirty="0"/>
          </a:p>
        </p:txBody>
      </p:sp>
    </p:spTree>
    <p:extLst>
      <p:ext uri="{BB962C8B-B14F-4D97-AF65-F5344CB8AC3E}">
        <p14:creationId xmlns:p14="http://schemas.microsoft.com/office/powerpoint/2010/main" val="4180920246"/>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AF7384B-C6F7-D648-9B18-69912E90F9E8}"/>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1CFC3614-A0C5-3E4A-9835-10A6DBD97145}"/>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417BFA7F-66FD-CB48-AA7C-C2D09A500446}"/>
              </a:ext>
            </a:extLst>
          </p:cNvPr>
          <p:cNvSpPr>
            <a:spLocks noGrp="1" noChangeArrowheads="1"/>
          </p:cNvSpPr>
          <p:nvPr>
            <p:ph type="sldNum" sz="quarter" idx="12"/>
          </p:nvPr>
        </p:nvSpPr>
        <p:spPr>
          <a:ln/>
        </p:spPr>
        <p:txBody>
          <a:bodyPr/>
          <a:lstStyle>
            <a:lvl1pPr>
              <a:defRPr/>
            </a:lvl1pPr>
          </a:lstStyle>
          <a:p>
            <a:fld id="{8B020238-FBDE-8F4A-B935-4C5E6B88AA12}" type="slidenum">
              <a:rPr lang="en-US" altLang="en-US"/>
              <a:pPr/>
              <a:t>‹#›</a:t>
            </a:fld>
            <a:endParaRPr lang="en-US" altLang="en-US" dirty="0"/>
          </a:p>
        </p:txBody>
      </p:sp>
    </p:spTree>
    <p:extLst>
      <p:ext uri="{BB962C8B-B14F-4D97-AF65-F5344CB8AC3E}">
        <p14:creationId xmlns:p14="http://schemas.microsoft.com/office/powerpoint/2010/main" val="295124308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7DCB644-76C7-2C4A-AD23-483CB42DB0E5}"/>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8D4B34D-C1A5-5D42-B0CF-2D7EA830E800}"/>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D7AEE3D-FADA-844C-95F5-782860D610D6}"/>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b="0"/>
            </a:lvl1pPr>
          </a:lstStyle>
          <a:p>
            <a:pPr>
              <a:defRPr/>
            </a:pPr>
            <a:endParaRPr lang="en-US" altLang="en-US" dirty="0"/>
          </a:p>
        </p:txBody>
      </p:sp>
      <p:sp>
        <p:nvSpPr>
          <p:cNvPr id="1029" name="Rectangle 5">
            <a:extLst>
              <a:ext uri="{FF2B5EF4-FFF2-40B4-BE49-F238E27FC236}">
                <a16:creationId xmlns:a16="http://schemas.microsoft.com/office/drawing/2014/main" id="{5D3D9892-F31D-CF42-81CF-9EF7C2770A0B}"/>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b="0"/>
            </a:lvl1pPr>
          </a:lstStyle>
          <a:p>
            <a:pPr>
              <a:defRPr/>
            </a:pPr>
            <a:endParaRPr lang="en-US" altLang="en-US" dirty="0"/>
          </a:p>
        </p:txBody>
      </p:sp>
      <p:sp>
        <p:nvSpPr>
          <p:cNvPr id="1030" name="Rectangle 6">
            <a:extLst>
              <a:ext uri="{FF2B5EF4-FFF2-40B4-BE49-F238E27FC236}">
                <a16:creationId xmlns:a16="http://schemas.microsoft.com/office/drawing/2014/main" id="{1EA30209-7795-DF4B-8A41-2E0C239B604A}"/>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b="0"/>
            </a:lvl1pPr>
          </a:lstStyle>
          <a:p>
            <a:fld id="{168C2A4D-E166-9648-86F6-1A15F9F70252}"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andrethegiant.com/"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21">
            <a:extLst>
              <a:ext uri="{FF2B5EF4-FFF2-40B4-BE49-F238E27FC236}">
                <a16:creationId xmlns:a16="http://schemas.microsoft.com/office/drawing/2014/main" id="{9B4EEEEE-CE20-EB4C-948A-6A90FF366843}"/>
              </a:ext>
            </a:extLst>
          </p:cNvPr>
          <p:cNvGrpSpPr>
            <a:grpSpLocks/>
          </p:cNvGrpSpPr>
          <p:nvPr/>
        </p:nvGrpSpPr>
        <p:grpSpPr bwMode="auto">
          <a:xfrm>
            <a:off x="2830513" y="1992313"/>
            <a:ext cx="3481388" cy="3794125"/>
            <a:chOff x="1783" y="1255"/>
            <a:chExt cx="2193" cy="2390"/>
          </a:xfrm>
        </p:grpSpPr>
        <p:sp>
          <p:nvSpPr>
            <p:cNvPr id="3075" name="Text Box 8">
              <a:extLst>
                <a:ext uri="{FF2B5EF4-FFF2-40B4-BE49-F238E27FC236}">
                  <a16:creationId xmlns:a16="http://schemas.microsoft.com/office/drawing/2014/main" id="{35D684C4-89EE-A249-AEB7-14149C7FB724}"/>
                </a:ext>
              </a:extLst>
            </p:cNvPr>
            <p:cNvSpPr txBox="1">
              <a:spLocks noChangeArrowheads="1"/>
            </p:cNvSpPr>
            <p:nvPr/>
          </p:nvSpPr>
          <p:spPr bwMode="auto">
            <a:xfrm>
              <a:off x="1783" y="1255"/>
              <a:ext cx="2193" cy="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b="0" dirty="0">
                  <a:solidFill>
                    <a:srgbClr val="333333"/>
                  </a:solidFill>
                </a:rPr>
                <a:t>Endocrine System</a:t>
              </a:r>
              <a:br>
                <a:rPr lang="en-US" altLang="en-US" b="0" dirty="0">
                  <a:solidFill>
                    <a:srgbClr val="333333"/>
                  </a:solidFill>
                </a:rPr>
              </a:br>
              <a:r>
                <a:rPr lang="en-US" altLang="en-US" sz="2800" b="0" dirty="0">
                  <a:solidFill>
                    <a:srgbClr val="333333"/>
                  </a:solidFill>
                </a:rPr>
                <a:t>Hormones</a:t>
              </a:r>
            </a:p>
          </p:txBody>
        </p:sp>
        <p:grpSp>
          <p:nvGrpSpPr>
            <p:cNvPr id="3076" name="Group 18">
              <a:extLst>
                <a:ext uri="{FF2B5EF4-FFF2-40B4-BE49-F238E27FC236}">
                  <a16:creationId xmlns:a16="http://schemas.microsoft.com/office/drawing/2014/main" id="{04080BB7-A9BA-AA42-ADF1-5DB115BF2D2B}"/>
                </a:ext>
              </a:extLst>
            </p:cNvPr>
            <p:cNvGrpSpPr>
              <a:grpSpLocks/>
            </p:cNvGrpSpPr>
            <p:nvPr/>
          </p:nvGrpSpPr>
          <p:grpSpPr bwMode="auto">
            <a:xfrm>
              <a:off x="1985" y="2292"/>
              <a:ext cx="1879" cy="1353"/>
              <a:chOff x="1985" y="2292"/>
              <a:chExt cx="1879" cy="1353"/>
            </a:xfrm>
          </p:grpSpPr>
          <p:sp>
            <p:nvSpPr>
              <p:cNvPr id="3077" name="Text Box 4">
                <a:extLst>
                  <a:ext uri="{FF2B5EF4-FFF2-40B4-BE49-F238E27FC236}">
                    <a16:creationId xmlns:a16="http://schemas.microsoft.com/office/drawing/2014/main" id="{DDA3FF43-C6E5-E84E-A7E8-5BEC9CF0D9EA}"/>
                  </a:ext>
                </a:extLst>
              </p:cNvPr>
              <p:cNvSpPr txBox="1">
                <a:spLocks noChangeArrowheads="1"/>
              </p:cNvSpPr>
              <p:nvPr/>
            </p:nvSpPr>
            <p:spPr bwMode="auto">
              <a:xfrm>
                <a:off x="2752" y="3480"/>
                <a:ext cx="111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dirty="0"/>
                  <a:t>https://www.elmhurst.edu</a:t>
                </a:r>
                <a:endParaRPr lang="en-US" altLang="en-US" sz="1800" b="0" dirty="0"/>
              </a:p>
            </p:txBody>
          </p:sp>
          <p:pic>
            <p:nvPicPr>
              <p:cNvPr id="3078" name="Picture 10" descr="556sexhormones">
                <a:extLst>
                  <a:ext uri="{FF2B5EF4-FFF2-40B4-BE49-F238E27FC236}">
                    <a16:creationId xmlns:a16="http://schemas.microsoft.com/office/drawing/2014/main" id="{AFCC41EF-0272-CA4D-A0F3-4A79598D3F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5" y="2292"/>
                <a:ext cx="1802" cy="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7689333D-F512-1A4F-B72C-8C0908548F9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F8DC15A-900E-024E-8296-D6D327308224}" type="slidenum">
              <a:rPr lang="en-US" altLang="en-US" sz="1400"/>
              <a:pPr>
                <a:spcBef>
                  <a:spcPct val="0"/>
                </a:spcBef>
                <a:buFontTx/>
                <a:buNone/>
              </a:pPr>
              <a:t>2</a:t>
            </a:fld>
            <a:endParaRPr lang="en-US" altLang="en-US" sz="1400" dirty="0"/>
          </a:p>
        </p:txBody>
      </p:sp>
      <p:grpSp>
        <p:nvGrpSpPr>
          <p:cNvPr id="5123" name="Group 1026">
            <a:extLst>
              <a:ext uri="{FF2B5EF4-FFF2-40B4-BE49-F238E27FC236}">
                <a16:creationId xmlns:a16="http://schemas.microsoft.com/office/drawing/2014/main" id="{AA324691-6B3D-4246-AF49-503232FD0A30}"/>
              </a:ext>
            </a:extLst>
          </p:cNvPr>
          <p:cNvGrpSpPr>
            <a:grpSpLocks/>
          </p:cNvGrpSpPr>
          <p:nvPr/>
        </p:nvGrpSpPr>
        <p:grpSpPr bwMode="auto">
          <a:xfrm>
            <a:off x="457200" y="446088"/>
            <a:ext cx="8229600" cy="5270500"/>
            <a:chOff x="288" y="281"/>
            <a:chExt cx="5184" cy="3320"/>
          </a:xfrm>
        </p:grpSpPr>
        <p:grpSp>
          <p:nvGrpSpPr>
            <p:cNvPr id="5124" name="Group 1027">
              <a:extLst>
                <a:ext uri="{FF2B5EF4-FFF2-40B4-BE49-F238E27FC236}">
                  <a16:creationId xmlns:a16="http://schemas.microsoft.com/office/drawing/2014/main" id="{29D694F1-0AD0-6248-926D-9541B15DDC34}"/>
                </a:ext>
              </a:extLst>
            </p:cNvPr>
            <p:cNvGrpSpPr>
              <a:grpSpLocks/>
            </p:cNvGrpSpPr>
            <p:nvPr/>
          </p:nvGrpSpPr>
          <p:grpSpPr bwMode="auto">
            <a:xfrm>
              <a:off x="947" y="2378"/>
              <a:ext cx="3961" cy="1223"/>
              <a:chOff x="1147" y="2338"/>
              <a:chExt cx="3961" cy="1223"/>
            </a:xfrm>
          </p:grpSpPr>
          <p:sp>
            <p:nvSpPr>
              <p:cNvPr id="5127" name="Rectangle 1028">
                <a:extLst>
                  <a:ext uri="{FF2B5EF4-FFF2-40B4-BE49-F238E27FC236}">
                    <a16:creationId xmlns:a16="http://schemas.microsoft.com/office/drawing/2014/main" id="{6D60C0A6-4666-1242-978E-AC9DEAFD6E05}"/>
                  </a:ext>
                </a:extLst>
              </p:cNvPr>
              <p:cNvSpPr>
                <a:spLocks noChangeArrowheads="1"/>
              </p:cNvSpPr>
              <p:nvPr/>
            </p:nvSpPr>
            <p:spPr bwMode="auto">
              <a:xfrm>
                <a:off x="1147" y="235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5128" name="Rectangle 1029">
                <a:extLst>
                  <a:ext uri="{FF2B5EF4-FFF2-40B4-BE49-F238E27FC236}">
                    <a16:creationId xmlns:a16="http://schemas.microsoft.com/office/drawing/2014/main" id="{417BB2FC-D2BA-994F-B9EF-344DE336CB48}"/>
                  </a:ext>
                </a:extLst>
              </p:cNvPr>
              <p:cNvSpPr>
                <a:spLocks noChangeArrowheads="1"/>
              </p:cNvSpPr>
              <p:nvPr/>
            </p:nvSpPr>
            <p:spPr bwMode="auto">
              <a:xfrm>
                <a:off x="1150" y="2679"/>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5129" name="Rectangle 1030">
                <a:extLst>
                  <a:ext uri="{FF2B5EF4-FFF2-40B4-BE49-F238E27FC236}">
                    <a16:creationId xmlns:a16="http://schemas.microsoft.com/office/drawing/2014/main" id="{BC58A51A-21D9-924D-8F3E-AEAFB49B0054}"/>
                  </a:ext>
                </a:extLst>
              </p:cNvPr>
              <p:cNvSpPr>
                <a:spLocks noChangeArrowheads="1"/>
              </p:cNvSpPr>
              <p:nvPr/>
            </p:nvSpPr>
            <p:spPr bwMode="auto">
              <a:xfrm>
                <a:off x="1148" y="3015"/>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5130" name="Rectangle 1031">
                <a:extLst>
                  <a:ext uri="{FF2B5EF4-FFF2-40B4-BE49-F238E27FC236}">
                    <a16:creationId xmlns:a16="http://schemas.microsoft.com/office/drawing/2014/main" id="{106E1F05-1538-0B45-B9EC-DE715C733DEF}"/>
                  </a:ext>
                </a:extLst>
              </p:cNvPr>
              <p:cNvSpPr>
                <a:spLocks noChangeArrowheads="1"/>
              </p:cNvSpPr>
              <p:nvPr/>
            </p:nvSpPr>
            <p:spPr bwMode="auto">
              <a:xfrm>
                <a:off x="1147" y="3343"/>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5131" name="Text Box 1032">
                <a:extLst>
                  <a:ext uri="{FF2B5EF4-FFF2-40B4-BE49-F238E27FC236}">
                    <a16:creationId xmlns:a16="http://schemas.microsoft.com/office/drawing/2014/main" id="{6A112747-9379-1448-ABB1-E5541CE8B3AA}"/>
                  </a:ext>
                </a:extLst>
              </p:cNvPr>
              <p:cNvSpPr txBox="1">
                <a:spLocks noChangeArrowheads="1"/>
              </p:cNvSpPr>
              <p:nvPr/>
            </p:nvSpPr>
            <p:spPr bwMode="auto">
              <a:xfrm>
                <a:off x="1798" y="2338"/>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dirty="0"/>
                  <a:t>14th edition</a:t>
                </a:r>
              </a:p>
            </p:txBody>
          </p:sp>
          <p:sp>
            <p:nvSpPr>
              <p:cNvPr id="5132" name="Text Box 1033">
                <a:extLst>
                  <a:ext uri="{FF2B5EF4-FFF2-40B4-BE49-F238E27FC236}">
                    <a16:creationId xmlns:a16="http://schemas.microsoft.com/office/drawing/2014/main" id="{D65EE186-88F4-BD4A-9FAB-D5B9D8B7B6DF}"/>
                  </a:ext>
                </a:extLst>
              </p:cNvPr>
              <p:cNvSpPr txBox="1">
                <a:spLocks noChangeArrowheads="1"/>
              </p:cNvSpPr>
              <p:nvPr/>
            </p:nvSpPr>
            <p:spPr bwMode="auto">
              <a:xfrm>
                <a:off x="1806" y="2666"/>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dirty="0"/>
                  <a:t>13th edition</a:t>
                </a:r>
              </a:p>
            </p:txBody>
          </p:sp>
          <p:sp>
            <p:nvSpPr>
              <p:cNvPr id="5133" name="Text Box 1034">
                <a:extLst>
                  <a:ext uri="{FF2B5EF4-FFF2-40B4-BE49-F238E27FC236}">
                    <a16:creationId xmlns:a16="http://schemas.microsoft.com/office/drawing/2014/main" id="{D0B38670-E729-284E-86F5-9384CA04E845}"/>
                  </a:ext>
                </a:extLst>
              </p:cNvPr>
              <p:cNvSpPr txBox="1">
                <a:spLocks noChangeArrowheads="1"/>
              </p:cNvSpPr>
              <p:nvPr/>
            </p:nvSpPr>
            <p:spPr bwMode="auto">
              <a:xfrm>
                <a:off x="1806" y="3002"/>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dirty="0"/>
                  <a:t>12th edition</a:t>
                </a:r>
              </a:p>
            </p:txBody>
          </p:sp>
          <p:sp>
            <p:nvSpPr>
              <p:cNvPr id="5134" name="Text Box 1035">
                <a:extLst>
                  <a:ext uri="{FF2B5EF4-FFF2-40B4-BE49-F238E27FC236}">
                    <a16:creationId xmlns:a16="http://schemas.microsoft.com/office/drawing/2014/main" id="{2280C6BA-BF5D-6A46-BE7B-8B2DA08AD8D8}"/>
                  </a:ext>
                </a:extLst>
              </p:cNvPr>
              <p:cNvSpPr txBox="1">
                <a:spLocks noChangeArrowheads="1"/>
              </p:cNvSpPr>
              <p:nvPr/>
            </p:nvSpPr>
            <p:spPr bwMode="auto">
              <a:xfrm>
                <a:off x="1806" y="3330"/>
                <a:ext cx="330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dirty="0"/>
                  <a:t>Same figure or table reference in all three editions</a:t>
                </a:r>
              </a:p>
            </p:txBody>
          </p:sp>
        </p:grpSp>
        <p:sp>
          <p:nvSpPr>
            <p:cNvPr id="5125" name="Rectangle 1036">
              <a:extLst>
                <a:ext uri="{FF2B5EF4-FFF2-40B4-BE49-F238E27FC236}">
                  <a16:creationId xmlns:a16="http://schemas.microsoft.com/office/drawing/2014/main" id="{71713CF0-748A-9749-BB38-A15582450C46}"/>
                </a:ext>
              </a:extLst>
            </p:cNvPr>
            <p:cNvSpPr>
              <a:spLocks noChangeArrowheads="1"/>
            </p:cNvSpPr>
            <p:nvPr/>
          </p:nvSpPr>
          <p:spPr bwMode="auto">
            <a:xfrm>
              <a:off x="594" y="973"/>
              <a:ext cx="4570" cy="1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Aft>
                  <a:spcPct val="50000"/>
                </a:spcAft>
                <a:buFontTx/>
                <a:buNone/>
              </a:pPr>
              <a:r>
                <a:rPr lang="en-US" altLang="en-US" sz="2000" b="0" dirty="0"/>
                <a:t>Much of the text material is from, “Principles of Anatomy and Physiology” by Gerald J. Tortora and Bryan Derrickson (2009, 2011, and 2014).  I don’t claim authorship.  Other sources are noted when they are used.</a:t>
              </a:r>
            </a:p>
            <a:p>
              <a:pPr algn="ctr" eaLnBrk="1" hangingPunct="1">
                <a:lnSpc>
                  <a:spcPct val="85000"/>
                </a:lnSpc>
                <a:buFontTx/>
                <a:buNone/>
              </a:pPr>
              <a:r>
                <a:rPr lang="en-US" altLang="en-US" sz="2000" b="0" dirty="0"/>
                <a:t>The lecture slides are mapped to the three editions of the textbook based on the color-coded key below.</a:t>
              </a:r>
            </a:p>
          </p:txBody>
        </p:sp>
        <p:sp>
          <p:nvSpPr>
            <p:cNvPr id="5126" name="Rectangle 1037">
              <a:extLst>
                <a:ext uri="{FF2B5EF4-FFF2-40B4-BE49-F238E27FC236}">
                  <a16:creationId xmlns:a16="http://schemas.microsoft.com/office/drawing/2014/main" id="{C5931E03-BC53-F54E-AE11-DDD07C7A03C6}"/>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Note</a:t>
              </a:r>
              <a:endParaRPr lang="en-US" altLang="en-US" sz="2800" b="0" dirty="0">
                <a:solidFill>
                  <a:schemeClr val="tx2"/>
                </a:solidFill>
              </a:endParaRP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a:extLst>
              <a:ext uri="{FF2B5EF4-FFF2-40B4-BE49-F238E27FC236}">
                <a16:creationId xmlns:a16="http://schemas.microsoft.com/office/drawing/2014/main" id="{E961F3AD-3DD1-4446-B96F-19927AE3A11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6E5D5F3-BB7F-1A4A-8C4E-5472B44E62CE}" type="slidenum">
              <a:rPr lang="en-US" altLang="en-US" sz="1400"/>
              <a:pPr>
                <a:spcBef>
                  <a:spcPct val="0"/>
                </a:spcBef>
                <a:buFontTx/>
                <a:buNone/>
              </a:pPr>
              <a:t>3</a:t>
            </a:fld>
            <a:endParaRPr lang="en-US" altLang="en-US" sz="1400" dirty="0"/>
          </a:p>
        </p:txBody>
      </p:sp>
      <p:grpSp>
        <p:nvGrpSpPr>
          <p:cNvPr id="7171" name="Group 1031">
            <a:extLst>
              <a:ext uri="{FF2B5EF4-FFF2-40B4-BE49-F238E27FC236}">
                <a16:creationId xmlns:a16="http://schemas.microsoft.com/office/drawing/2014/main" id="{6C32EC80-9FE1-6141-ABD2-84C19BEEBDCD}"/>
              </a:ext>
            </a:extLst>
          </p:cNvPr>
          <p:cNvGrpSpPr>
            <a:grpSpLocks/>
          </p:cNvGrpSpPr>
          <p:nvPr/>
        </p:nvGrpSpPr>
        <p:grpSpPr bwMode="auto">
          <a:xfrm>
            <a:off x="457200" y="446088"/>
            <a:ext cx="8229600" cy="3298825"/>
            <a:chOff x="288" y="281"/>
            <a:chExt cx="5184" cy="2078"/>
          </a:xfrm>
        </p:grpSpPr>
        <p:sp>
          <p:nvSpPr>
            <p:cNvPr id="7172" name="Rectangle 1027">
              <a:extLst>
                <a:ext uri="{FF2B5EF4-FFF2-40B4-BE49-F238E27FC236}">
                  <a16:creationId xmlns:a16="http://schemas.microsoft.com/office/drawing/2014/main" id="{FA7547DB-2FA1-AC4C-A5C5-C3F4DDB342E9}"/>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Outline</a:t>
              </a:r>
              <a:endParaRPr lang="en-US" altLang="en-US" sz="2800" b="0" dirty="0">
                <a:solidFill>
                  <a:schemeClr val="tx2"/>
                </a:solidFill>
              </a:endParaRPr>
            </a:p>
          </p:txBody>
        </p:sp>
        <p:sp>
          <p:nvSpPr>
            <p:cNvPr id="7173" name="Text Box 1028">
              <a:extLst>
                <a:ext uri="{FF2B5EF4-FFF2-40B4-BE49-F238E27FC236}">
                  <a16:creationId xmlns:a16="http://schemas.microsoft.com/office/drawing/2014/main" id="{F1B6DE82-7CB8-9342-82A1-C68C5A264C00}"/>
                </a:ext>
              </a:extLst>
            </p:cNvPr>
            <p:cNvSpPr txBox="1">
              <a:spLocks noChangeArrowheads="1"/>
            </p:cNvSpPr>
            <p:nvPr/>
          </p:nvSpPr>
          <p:spPr bwMode="auto">
            <a:xfrm>
              <a:off x="515" y="972"/>
              <a:ext cx="4647" cy="1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b="0" dirty="0"/>
                <a:t>Hypothalamus and pituitary gland</a:t>
              </a:r>
            </a:p>
            <a:p>
              <a:pPr eaLnBrk="1" hangingPunct="1">
                <a:lnSpc>
                  <a:spcPct val="85000"/>
                </a:lnSpc>
                <a:spcBef>
                  <a:spcPct val="0"/>
                </a:spcBef>
                <a:spcAft>
                  <a:spcPts val="600"/>
                </a:spcAft>
                <a:buSzPct val="80000"/>
              </a:pPr>
              <a:r>
                <a:rPr lang="en-US" altLang="en-US" sz="1800" b="0" dirty="0"/>
                <a:t>Anterior pituitary</a:t>
              </a:r>
            </a:p>
            <a:p>
              <a:pPr eaLnBrk="1" hangingPunct="1">
                <a:lnSpc>
                  <a:spcPct val="85000"/>
                </a:lnSpc>
                <a:spcBef>
                  <a:spcPct val="0"/>
                </a:spcBef>
                <a:spcAft>
                  <a:spcPts val="600"/>
                </a:spcAft>
                <a:buSzPct val="80000"/>
              </a:pPr>
              <a:r>
                <a:rPr lang="en-US" altLang="en-US" sz="1800" b="0" dirty="0"/>
                <a:t>Posterior pituitary</a:t>
              </a:r>
            </a:p>
            <a:p>
              <a:pPr eaLnBrk="1" hangingPunct="1">
                <a:lnSpc>
                  <a:spcPct val="85000"/>
                </a:lnSpc>
                <a:spcBef>
                  <a:spcPct val="0"/>
                </a:spcBef>
                <a:spcAft>
                  <a:spcPts val="600"/>
                </a:spcAft>
                <a:buSzPct val="80000"/>
              </a:pPr>
              <a:r>
                <a:rPr lang="en-US" altLang="en-US" sz="1800" b="0" dirty="0"/>
                <a:t>Endocrine glands and their actions</a:t>
              </a:r>
            </a:p>
            <a:p>
              <a:pPr eaLnBrk="1" hangingPunct="1">
                <a:lnSpc>
                  <a:spcPct val="85000"/>
                </a:lnSpc>
                <a:spcBef>
                  <a:spcPct val="0"/>
                </a:spcBef>
                <a:spcAft>
                  <a:spcPts val="600"/>
                </a:spcAft>
                <a:buSzPct val="80000"/>
              </a:pPr>
              <a:r>
                <a:rPr lang="en-US" altLang="en-US" sz="1800" b="0" dirty="0"/>
                <a:t>Other endocrine organs and tissues</a:t>
              </a:r>
            </a:p>
            <a:p>
              <a:pPr eaLnBrk="1" hangingPunct="1">
                <a:lnSpc>
                  <a:spcPct val="85000"/>
                </a:lnSpc>
                <a:spcBef>
                  <a:spcPct val="0"/>
                </a:spcBef>
                <a:spcAft>
                  <a:spcPts val="600"/>
                </a:spcAft>
                <a:buSzPct val="80000"/>
              </a:pPr>
              <a:r>
                <a:rPr lang="en-US" altLang="en-US" sz="1800" b="0" dirty="0"/>
                <a:t>Long-term stress response</a:t>
              </a:r>
            </a:p>
            <a:p>
              <a:pPr eaLnBrk="1" hangingPunct="1">
                <a:lnSpc>
                  <a:spcPct val="85000"/>
                </a:lnSpc>
                <a:spcBef>
                  <a:spcPct val="0"/>
                </a:spcBef>
                <a:spcAft>
                  <a:spcPct val="30000"/>
                </a:spcAft>
                <a:buSzPct val="80000"/>
              </a:pPr>
              <a:r>
                <a:rPr lang="en-US" altLang="en-US" sz="1800" b="0" dirty="0"/>
                <a:t>Aging</a:t>
              </a:r>
            </a:p>
          </p:txBody>
        </p:sp>
      </p:gr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a:extLst>
              <a:ext uri="{FF2B5EF4-FFF2-40B4-BE49-F238E27FC236}">
                <a16:creationId xmlns:a16="http://schemas.microsoft.com/office/drawing/2014/main" id="{6A4F977B-4457-084D-ADE9-3AE1DECB7BC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DCF0F6F-66A4-3846-A022-B214E45AA589}" type="slidenum">
              <a:rPr lang="en-US" altLang="en-US" sz="1400"/>
              <a:pPr>
                <a:spcBef>
                  <a:spcPct val="0"/>
                </a:spcBef>
                <a:buFontTx/>
                <a:buNone/>
              </a:pPr>
              <a:t>4</a:t>
            </a:fld>
            <a:endParaRPr lang="en-US" altLang="en-US" sz="1400" dirty="0"/>
          </a:p>
        </p:txBody>
      </p:sp>
      <p:sp>
        <p:nvSpPr>
          <p:cNvPr id="9219" name="Rectangle 2">
            <a:extLst>
              <a:ext uri="{FF2B5EF4-FFF2-40B4-BE49-F238E27FC236}">
                <a16:creationId xmlns:a16="http://schemas.microsoft.com/office/drawing/2014/main" id="{B5A68A40-AA0E-1042-A569-D8C0241D658D}"/>
              </a:ext>
            </a:extLst>
          </p:cNvPr>
          <p:cNvSpPr>
            <a:spLocks noGrp="1" noChangeArrowheads="1"/>
          </p:cNvSpPr>
          <p:nvPr>
            <p:ph type="body" idx="1"/>
          </p:nvPr>
        </p:nvSpPr>
        <p:spPr>
          <a:xfrm>
            <a:off x="876300" y="884238"/>
            <a:ext cx="7394575" cy="4525962"/>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Hypothalamus and Pituitary Gland</a:t>
            </a:r>
            <a:endParaRPr lang="en-US" altLang="en-US" dirty="0"/>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a:extLst>
              <a:ext uri="{FF2B5EF4-FFF2-40B4-BE49-F238E27FC236}">
                <a16:creationId xmlns:a16="http://schemas.microsoft.com/office/drawing/2014/main" id="{259AFE4D-C9FC-B64F-B499-C8C25C5AE7A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A423178-038F-7D46-8F9D-5BE9782AC3BE}" type="slidenum">
              <a:rPr lang="en-US" altLang="en-US" sz="1400"/>
              <a:pPr>
                <a:spcBef>
                  <a:spcPct val="0"/>
                </a:spcBef>
                <a:buFontTx/>
                <a:buNone/>
              </a:pPr>
              <a:t>5</a:t>
            </a:fld>
            <a:endParaRPr lang="en-US" altLang="en-US" sz="1400" dirty="0"/>
          </a:p>
        </p:txBody>
      </p:sp>
      <p:grpSp>
        <p:nvGrpSpPr>
          <p:cNvPr id="11267" name="Group 13">
            <a:extLst>
              <a:ext uri="{FF2B5EF4-FFF2-40B4-BE49-F238E27FC236}">
                <a16:creationId xmlns:a16="http://schemas.microsoft.com/office/drawing/2014/main" id="{06774431-3C32-8140-A815-EB2191492475}"/>
              </a:ext>
            </a:extLst>
          </p:cNvPr>
          <p:cNvGrpSpPr>
            <a:grpSpLocks/>
          </p:cNvGrpSpPr>
          <p:nvPr/>
        </p:nvGrpSpPr>
        <p:grpSpPr bwMode="auto">
          <a:xfrm>
            <a:off x="458788" y="447675"/>
            <a:ext cx="8228012" cy="5718175"/>
            <a:chOff x="289" y="282"/>
            <a:chExt cx="5184" cy="3602"/>
          </a:xfrm>
        </p:grpSpPr>
        <p:sp>
          <p:nvSpPr>
            <p:cNvPr id="11268" name="Rectangle 2">
              <a:extLst>
                <a:ext uri="{FF2B5EF4-FFF2-40B4-BE49-F238E27FC236}">
                  <a16:creationId xmlns:a16="http://schemas.microsoft.com/office/drawing/2014/main" id="{3B489158-D0C9-B242-AADF-9D1DE3D1DE43}"/>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Hypothalamus and Pituitary Gland</a:t>
              </a:r>
              <a:endParaRPr lang="en-US" altLang="en-US" sz="2800" b="0" dirty="0">
                <a:solidFill>
                  <a:schemeClr val="tx2"/>
                </a:solidFill>
              </a:endParaRPr>
            </a:p>
          </p:txBody>
        </p:sp>
        <p:sp>
          <p:nvSpPr>
            <p:cNvPr id="11269" name="Text Box 6">
              <a:extLst>
                <a:ext uri="{FF2B5EF4-FFF2-40B4-BE49-F238E27FC236}">
                  <a16:creationId xmlns:a16="http://schemas.microsoft.com/office/drawing/2014/main" id="{90AA81A6-BDA0-DF48-9368-E590E57A0C11}"/>
                </a:ext>
              </a:extLst>
            </p:cNvPr>
            <p:cNvSpPr txBox="1">
              <a:spLocks noChangeArrowheads="1"/>
            </p:cNvSpPr>
            <p:nvPr/>
          </p:nvSpPr>
          <p:spPr bwMode="auto">
            <a:xfrm>
              <a:off x="515" y="972"/>
              <a:ext cx="4636"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pituitary is sometimes referred to as the master gland because it releases hormones that control some, but not all, endocrine glands of the body.</a:t>
              </a:r>
            </a:p>
            <a:p>
              <a:pPr eaLnBrk="1" hangingPunct="1">
                <a:lnSpc>
                  <a:spcPct val="85000"/>
                </a:lnSpc>
                <a:spcBef>
                  <a:spcPct val="0"/>
                </a:spcBef>
                <a:spcAft>
                  <a:spcPts val="900"/>
                </a:spcAft>
                <a:buSzPct val="80000"/>
              </a:pPr>
              <a:r>
                <a:rPr lang="en-US" altLang="en-US" sz="1800" b="0" dirty="0"/>
                <a:t>The pituitary is regulated by the hypothalamus, which is a major link between the nervous system and endocrine system.</a:t>
              </a:r>
            </a:p>
            <a:p>
              <a:pPr eaLnBrk="1" hangingPunct="1">
                <a:lnSpc>
                  <a:spcPct val="85000"/>
                </a:lnSpc>
                <a:spcBef>
                  <a:spcPct val="0"/>
                </a:spcBef>
                <a:spcAft>
                  <a:spcPts val="900"/>
                </a:spcAft>
                <a:buSzPct val="80000"/>
              </a:pPr>
              <a:r>
                <a:rPr lang="en-US" altLang="en-US" sz="1800" b="0" dirty="0"/>
                <a:t>Cells in the hypothalamus and the pituitary synthesize and secrete hormones.</a:t>
              </a:r>
            </a:p>
            <a:p>
              <a:pPr eaLnBrk="1" hangingPunct="1">
                <a:lnSpc>
                  <a:spcPct val="85000"/>
                </a:lnSpc>
                <a:spcBef>
                  <a:spcPct val="0"/>
                </a:spcBef>
                <a:spcAft>
                  <a:spcPct val="50000"/>
                </a:spcAft>
                <a:buSzPct val="80000"/>
              </a:pPr>
              <a:r>
                <a:rPr lang="en-US" altLang="en-US" sz="1800" b="0" dirty="0"/>
                <a:t>Pituitary hormones are involved in growth and development, metab-olism, homeostasis, and sexual reproduction.</a:t>
              </a:r>
            </a:p>
          </p:txBody>
        </p:sp>
        <p:grpSp>
          <p:nvGrpSpPr>
            <p:cNvPr id="11270" name="Group 15">
              <a:extLst>
                <a:ext uri="{FF2B5EF4-FFF2-40B4-BE49-F238E27FC236}">
                  <a16:creationId xmlns:a16="http://schemas.microsoft.com/office/drawing/2014/main" id="{CF8A1ADE-6BC6-B346-A5B1-3F322673DAD9}"/>
                </a:ext>
              </a:extLst>
            </p:cNvPr>
            <p:cNvGrpSpPr>
              <a:grpSpLocks/>
            </p:cNvGrpSpPr>
            <p:nvPr/>
          </p:nvGrpSpPr>
          <p:grpSpPr bwMode="auto">
            <a:xfrm>
              <a:off x="582" y="3671"/>
              <a:ext cx="1990" cy="213"/>
              <a:chOff x="582" y="3671"/>
              <a:chExt cx="1990" cy="213"/>
            </a:xfrm>
          </p:grpSpPr>
          <p:sp>
            <p:nvSpPr>
              <p:cNvPr id="11271" name="Rectangle 16">
                <a:extLst>
                  <a:ext uri="{FF2B5EF4-FFF2-40B4-BE49-F238E27FC236}">
                    <a16:creationId xmlns:a16="http://schemas.microsoft.com/office/drawing/2014/main" id="{995BA89F-5830-5344-A5F4-3CEF3E4FAC9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1272" name="Rectangle 17">
                <a:extLst>
                  <a:ext uri="{FF2B5EF4-FFF2-40B4-BE49-F238E27FC236}">
                    <a16:creationId xmlns:a16="http://schemas.microsoft.com/office/drawing/2014/main" id="{AFD6AB68-AE00-CE4A-9477-3960414A384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1273" name="Rectangle 18">
                <a:extLst>
                  <a:ext uri="{FF2B5EF4-FFF2-40B4-BE49-F238E27FC236}">
                    <a16:creationId xmlns:a16="http://schemas.microsoft.com/office/drawing/2014/main" id="{FD769F95-1A30-F944-98D6-FC35736BDA5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1274" name="Text Box 19">
                <a:extLst>
                  <a:ext uri="{FF2B5EF4-FFF2-40B4-BE49-F238E27FC236}">
                    <a16:creationId xmlns:a16="http://schemas.microsoft.com/office/drawing/2014/main" id="{5005B31F-F99E-AF4E-B480-181FEA8389F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623</a:t>
                </a:r>
                <a:endParaRPr lang="en-US" altLang="en-US" sz="1800" b="0" dirty="0"/>
              </a:p>
            </p:txBody>
          </p:sp>
          <p:sp>
            <p:nvSpPr>
              <p:cNvPr id="11275" name="Text Box 20">
                <a:extLst>
                  <a:ext uri="{FF2B5EF4-FFF2-40B4-BE49-F238E27FC236}">
                    <a16:creationId xmlns:a16="http://schemas.microsoft.com/office/drawing/2014/main" id="{4F6D61C2-EAD4-E647-92AF-F8041D115CE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688</a:t>
                </a:r>
                <a:endParaRPr lang="en-US" altLang="en-US" sz="1800" b="0" dirty="0"/>
              </a:p>
            </p:txBody>
          </p:sp>
          <p:sp>
            <p:nvSpPr>
              <p:cNvPr id="11276" name="Text Box 21">
                <a:extLst>
                  <a:ext uri="{FF2B5EF4-FFF2-40B4-BE49-F238E27FC236}">
                    <a16:creationId xmlns:a16="http://schemas.microsoft.com/office/drawing/2014/main" id="{C8D3D5CE-2724-7142-B80B-E19A81046E1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650</a:t>
                </a:r>
                <a:endParaRPr lang="en-US" altLang="en-US" sz="1800" b="0" dirty="0"/>
              </a:p>
            </p:txBody>
          </p:sp>
        </p:grpSp>
      </p:grpSp>
      <p:sp>
        <p:nvSpPr>
          <p:cNvPr id="2" name="TextBox 1">
            <a:extLst>
              <a:ext uri="{FF2B5EF4-FFF2-40B4-BE49-F238E27FC236}">
                <a16:creationId xmlns:a16="http://schemas.microsoft.com/office/drawing/2014/main" id="{3F16C4D8-4D86-0E4D-8B48-322CAEC876A1}"/>
              </a:ext>
            </a:extLst>
          </p:cNvPr>
          <p:cNvSpPr txBox="1"/>
          <p:nvPr/>
        </p:nvSpPr>
        <p:spPr>
          <a:xfrm>
            <a:off x="1991243" y="4158995"/>
            <a:ext cx="5171556" cy="1066959"/>
          </a:xfrm>
          <a:prstGeom prst="rect">
            <a:avLst/>
          </a:prstGeom>
          <a:noFill/>
        </p:spPr>
        <p:txBody>
          <a:bodyPr wrap="square" rtlCol="0">
            <a:spAutoFit/>
          </a:bodyPr>
          <a:lstStyle/>
          <a:p>
            <a:pPr algn="ctr">
              <a:lnSpc>
                <a:spcPts val="1860"/>
              </a:lnSpc>
            </a:pPr>
            <a:r>
              <a:rPr lang="en-US" sz="1800" b="0" dirty="0">
                <a:solidFill>
                  <a:srgbClr val="941100"/>
                </a:solidFill>
              </a:rPr>
              <a:t>Homeostasis = the tendency toward a relatively stable equilibrium between interdependent elements, especially as maintained by physiological processes. </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a:extLst>
              <a:ext uri="{FF2B5EF4-FFF2-40B4-BE49-F238E27FC236}">
                <a16:creationId xmlns:a16="http://schemas.microsoft.com/office/drawing/2014/main" id="{7DBEBF06-4A04-4C4D-8165-A75A5D178B7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9D01E37-6624-0943-94B4-EE878D469C82}" type="slidenum">
              <a:rPr lang="en-US" altLang="en-US" sz="1400"/>
              <a:pPr>
                <a:spcBef>
                  <a:spcPct val="0"/>
                </a:spcBef>
                <a:buFontTx/>
                <a:buNone/>
              </a:pPr>
              <a:t>6</a:t>
            </a:fld>
            <a:endParaRPr lang="en-US" altLang="en-US" sz="1400" dirty="0"/>
          </a:p>
        </p:txBody>
      </p:sp>
      <p:grpSp>
        <p:nvGrpSpPr>
          <p:cNvPr id="13315" name="Group 36">
            <a:extLst>
              <a:ext uri="{FF2B5EF4-FFF2-40B4-BE49-F238E27FC236}">
                <a16:creationId xmlns:a16="http://schemas.microsoft.com/office/drawing/2014/main" id="{D0EDEFAA-01BC-5B42-A69F-0830696CCCEE}"/>
              </a:ext>
            </a:extLst>
          </p:cNvPr>
          <p:cNvGrpSpPr>
            <a:grpSpLocks/>
          </p:cNvGrpSpPr>
          <p:nvPr/>
        </p:nvGrpSpPr>
        <p:grpSpPr bwMode="auto">
          <a:xfrm>
            <a:off x="458788" y="447675"/>
            <a:ext cx="8229600" cy="5718175"/>
            <a:chOff x="289" y="282"/>
            <a:chExt cx="5184" cy="3602"/>
          </a:xfrm>
        </p:grpSpPr>
        <p:sp>
          <p:nvSpPr>
            <p:cNvPr id="13316" name="Rectangle 2">
              <a:extLst>
                <a:ext uri="{FF2B5EF4-FFF2-40B4-BE49-F238E27FC236}">
                  <a16:creationId xmlns:a16="http://schemas.microsoft.com/office/drawing/2014/main" id="{EFA34F68-15B9-7648-AD49-EF8DAE05ED21}"/>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Pituitary Structure</a:t>
              </a:r>
              <a:endParaRPr lang="en-US" altLang="en-US" sz="2800" b="0" dirty="0">
                <a:solidFill>
                  <a:schemeClr val="tx2"/>
                </a:solidFill>
              </a:endParaRPr>
            </a:p>
          </p:txBody>
        </p:sp>
        <p:sp>
          <p:nvSpPr>
            <p:cNvPr id="13317" name="Text Box 6">
              <a:extLst>
                <a:ext uri="{FF2B5EF4-FFF2-40B4-BE49-F238E27FC236}">
                  <a16:creationId xmlns:a16="http://schemas.microsoft.com/office/drawing/2014/main" id="{42837100-1A46-E14C-A502-B6E9BECDFDC0}"/>
                </a:ext>
              </a:extLst>
            </p:cNvPr>
            <p:cNvSpPr txBox="1">
              <a:spLocks noChangeArrowheads="1"/>
            </p:cNvSpPr>
            <p:nvPr/>
          </p:nvSpPr>
          <p:spPr bwMode="auto">
            <a:xfrm>
              <a:off x="515" y="972"/>
              <a:ext cx="4737"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pituitary is a pea-shaped structure located inferior to the hypo-thalamus, and measures about 13 mm (~1/2 inch) in diameter.</a:t>
              </a:r>
            </a:p>
            <a:p>
              <a:pPr eaLnBrk="1" hangingPunct="1">
                <a:lnSpc>
                  <a:spcPct val="85000"/>
                </a:lnSpc>
                <a:spcBef>
                  <a:spcPct val="0"/>
                </a:spcBef>
                <a:spcAft>
                  <a:spcPts val="900"/>
                </a:spcAft>
                <a:buSzPct val="80000"/>
              </a:pPr>
              <a:r>
                <a:rPr lang="en-US" altLang="en-US" sz="1800" b="0" dirty="0"/>
                <a:t>The pituitary is almost completely enclosed in the sphenoid bone at the base of the brain cavity.</a:t>
              </a:r>
            </a:p>
            <a:p>
              <a:pPr eaLnBrk="1" hangingPunct="1">
                <a:lnSpc>
                  <a:spcPct val="85000"/>
                </a:lnSpc>
                <a:spcBef>
                  <a:spcPct val="0"/>
                </a:spcBef>
                <a:spcAft>
                  <a:spcPct val="50000"/>
                </a:spcAft>
                <a:buSzPct val="80000"/>
              </a:pPr>
              <a:r>
                <a:rPr lang="en-US" altLang="en-US" sz="1800" b="0" dirty="0"/>
                <a:t>It is attached to the hypothalamus by the pituitary stalk (or infundib-ulum).</a:t>
              </a:r>
            </a:p>
          </p:txBody>
        </p:sp>
        <p:grpSp>
          <p:nvGrpSpPr>
            <p:cNvPr id="13318" name="Group 24">
              <a:extLst>
                <a:ext uri="{FF2B5EF4-FFF2-40B4-BE49-F238E27FC236}">
                  <a16:creationId xmlns:a16="http://schemas.microsoft.com/office/drawing/2014/main" id="{9184D902-26C3-7343-A2A5-6E881C139C9C}"/>
                </a:ext>
              </a:extLst>
            </p:cNvPr>
            <p:cNvGrpSpPr>
              <a:grpSpLocks/>
            </p:cNvGrpSpPr>
            <p:nvPr/>
          </p:nvGrpSpPr>
          <p:grpSpPr bwMode="auto">
            <a:xfrm>
              <a:off x="582" y="3671"/>
              <a:ext cx="2995" cy="213"/>
              <a:chOff x="582" y="3671"/>
              <a:chExt cx="2995" cy="213"/>
            </a:xfrm>
          </p:grpSpPr>
          <p:grpSp>
            <p:nvGrpSpPr>
              <p:cNvPr id="13319" name="Group 25">
                <a:extLst>
                  <a:ext uri="{FF2B5EF4-FFF2-40B4-BE49-F238E27FC236}">
                    <a16:creationId xmlns:a16="http://schemas.microsoft.com/office/drawing/2014/main" id="{8B5E4CC5-7B79-294E-B6C2-601D3BC0DC48}"/>
                  </a:ext>
                </a:extLst>
              </p:cNvPr>
              <p:cNvGrpSpPr>
                <a:grpSpLocks/>
              </p:cNvGrpSpPr>
              <p:nvPr/>
            </p:nvGrpSpPr>
            <p:grpSpPr bwMode="auto">
              <a:xfrm>
                <a:off x="582" y="3671"/>
                <a:ext cx="1990" cy="213"/>
                <a:chOff x="582" y="3671"/>
                <a:chExt cx="1990" cy="213"/>
              </a:xfrm>
            </p:grpSpPr>
            <p:sp>
              <p:nvSpPr>
                <p:cNvPr id="13323" name="Rectangle 26">
                  <a:extLst>
                    <a:ext uri="{FF2B5EF4-FFF2-40B4-BE49-F238E27FC236}">
                      <a16:creationId xmlns:a16="http://schemas.microsoft.com/office/drawing/2014/main" id="{AC59A96F-3EA3-C644-BC5D-7FF0651B995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3324" name="Rectangle 27">
                  <a:extLst>
                    <a:ext uri="{FF2B5EF4-FFF2-40B4-BE49-F238E27FC236}">
                      <a16:creationId xmlns:a16="http://schemas.microsoft.com/office/drawing/2014/main" id="{EB504CBC-37C4-8146-B4AA-9513718B913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3325" name="Rectangle 28">
                  <a:extLst>
                    <a:ext uri="{FF2B5EF4-FFF2-40B4-BE49-F238E27FC236}">
                      <a16:creationId xmlns:a16="http://schemas.microsoft.com/office/drawing/2014/main" id="{C1F9B975-50AC-504F-91FF-49183F8A582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3326" name="Text Box 29">
                  <a:extLst>
                    <a:ext uri="{FF2B5EF4-FFF2-40B4-BE49-F238E27FC236}">
                      <a16:creationId xmlns:a16="http://schemas.microsoft.com/office/drawing/2014/main" id="{A1500728-DF6C-4A4D-83AC-D510BB550F4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623</a:t>
                  </a:r>
                  <a:endParaRPr lang="en-US" altLang="en-US" sz="1800" b="0" dirty="0"/>
                </a:p>
              </p:txBody>
            </p:sp>
            <p:sp>
              <p:nvSpPr>
                <p:cNvPr id="13327" name="Text Box 30">
                  <a:extLst>
                    <a:ext uri="{FF2B5EF4-FFF2-40B4-BE49-F238E27FC236}">
                      <a16:creationId xmlns:a16="http://schemas.microsoft.com/office/drawing/2014/main" id="{5BEDF870-A0AE-164A-96F5-B1601745DEE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688</a:t>
                  </a:r>
                  <a:endParaRPr lang="en-US" altLang="en-US" sz="1800" b="0" dirty="0"/>
                </a:p>
              </p:txBody>
            </p:sp>
            <p:sp>
              <p:nvSpPr>
                <p:cNvPr id="13328" name="Text Box 31">
                  <a:extLst>
                    <a:ext uri="{FF2B5EF4-FFF2-40B4-BE49-F238E27FC236}">
                      <a16:creationId xmlns:a16="http://schemas.microsoft.com/office/drawing/2014/main" id="{57CE2233-BBAB-1E43-97A9-C3A572A41A9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650</a:t>
                  </a:r>
                  <a:endParaRPr lang="en-US" altLang="en-US" sz="1800" b="0" dirty="0"/>
                </a:p>
              </p:txBody>
            </p:sp>
          </p:grpSp>
          <p:grpSp>
            <p:nvGrpSpPr>
              <p:cNvPr id="13320" name="Group 32">
                <a:extLst>
                  <a:ext uri="{FF2B5EF4-FFF2-40B4-BE49-F238E27FC236}">
                    <a16:creationId xmlns:a16="http://schemas.microsoft.com/office/drawing/2014/main" id="{DE449596-471A-2944-81A5-BB0C78FEB49B}"/>
                  </a:ext>
                </a:extLst>
              </p:cNvPr>
              <p:cNvGrpSpPr>
                <a:grpSpLocks/>
              </p:cNvGrpSpPr>
              <p:nvPr/>
            </p:nvGrpSpPr>
            <p:grpSpPr bwMode="auto">
              <a:xfrm>
                <a:off x="2846" y="3671"/>
                <a:ext cx="731" cy="213"/>
                <a:chOff x="2846" y="3671"/>
                <a:chExt cx="731" cy="213"/>
              </a:xfrm>
            </p:grpSpPr>
            <p:sp>
              <p:nvSpPr>
                <p:cNvPr id="13321" name="Rectangle 33">
                  <a:extLst>
                    <a:ext uri="{FF2B5EF4-FFF2-40B4-BE49-F238E27FC236}">
                      <a16:creationId xmlns:a16="http://schemas.microsoft.com/office/drawing/2014/main" id="{D6C6357F-28AE-4049-BA63-524B0B9FFA96}"/>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3322" name="Text Box 34">
                  <a:extLst>
                    <a:ext uri="{FF2B5EF4-FFF2-40B4-BE49-F238E27FC236}">
                      <a16:creationId xmlns:a16="http://schemas.microsoft.com/office/drawing/2014/main" id="{BD47847A-F7FC-6B41-9198-E19175A5BA71}"/>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Figure 18.5</a:t>
                  </a:r>
                </a:p>
              </p:txBody>
            </p:sp>
          </p:grpSp>
        </p:grpSp>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a:extLst>
              <a:ext uri="{FF2B5EF4-FFF2-40B4-BE49-F238E27FC236}">
                <a16:creationId xmlns:a16="http://schemas.microsoft.com/office/drawing/2014/main" id="{F01658DC-CDEE-4945-8BCB-4D6F8C2B2B9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8A23AE3-1BE6-0049-AFFA-8531AFE1D232}" type="slidenum">
              <a:rPr lang="en-US" altLang="en-US" sz="1400"/>
              <a:pPr>
                <a:spcBef>
                  <a:spcPct val="0"/>
                </a:spcBef>
                <a:buFontTx/>
                <a:buNone/>
              </a:pPr>
              <a:t>7</a:t>
            </a:fld>
            <a:endParaRPr lang="en-US" altLang="en-US" sz="1400" dirty="0"/>
          </a:p>
        </p:txBody>
      </p:sp>
      <p:grpSp>
        <p:nvGrpSpPr>
          <p:cNvPr id="15363" name="Group 1057">
            <a:extLst>
              <a:ext uri="{FF2B5EF4-FFF2-40B4-BE49-F238E27FC236}">
                <a16:creationId xmlns:a16="http://schemas.microsoft.com/office/drawing/2014/main" id="{EE92678D-8B82-904B-85B7-1445C92C174B}"/>
              </a:ext>
            </a:extLst>
          </p:cNvPr>
          <p:cNvGrpSpPr>
            <a:grpSpLocks/>
          </p:cNvGrpSpPr>
          <p:nvPr/>
        </p:nvGrpSpPr>
        <p:grpSpPr bwMode="auto">
          <a:xfrm>
            <a:off x="458788" y="447675"/>
            <a:ext cx="8229600" cy="4829175"/>
            <a:chOff x="289" y="282"/>
            <a:chExt cx="5184" cy="3042"/>
          </a:xfrm>
        </p:grpSpPr>
        <p:sp>
          <p:nvSpPr>
            <p:cNvPr id="15364" name="Rectangle 1026">
              <a:extLst>
                <a:ext uri="{FF2B5EF4-FFF2-40B4-BE49-F238E27FC236}">
                  <a16:creationId xmlns:a16="http://schemas.microsoft.com/office/drawing/2014/main" id="{A787B9B0-FD90-BC45-8FFE-E7E6691B5A8F}"/>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Pituitary Location</a:t>
              </a:r>
              <a:endParaRPr lang="en-US" altLang="en-US" sz="2800" b="0" dirty="0">
                <a:solidFill>
                  <a:schemeClr val="tx2"/>
                </a:solidFill>
              </a:endParaRPr>
            </a:p>
          </p:txBody>
        </p:sp>
        <p:grpSp>
          <p:nvGrpSpPr>
            <p:cNvPr id="15365" name="Group 1056">
              <a:extLst>
                <a:ext uri="{FF2B5EF4-FFF2-40B4-BE49-F238E27FC236}">
                  <a16:creationId xmlns:a16="http://schemas.microsoft.com/office/drawing/2014/main" id="{88388A8F-7297-EB45-92F0-202DCAD39F3E}"/>
                </a:ext>
              </a:extLst>
            </p:cNvPr>
            <p:cNvGrpSpPr>
              <a:grpSpLocks/>
            </p:cNvGrpSpPr>
            <p:nvPr/>
          </p:nvGrpSpPr>
          <p:grpSpPr bwMode="auto">
            <a:xfrm>
              <a:off x="1657" y="1011"/>
              <a:ext cx="2228" cy="2313"/>
              <a:chOff x="1657" y="1272"/>
              <a:chExt cx="2228" cy="2313"/>
            </a:xfrm>
          </p:grpSpPr>
          <p:pic>
            <p:nvPicPr>
              <p:cNvPr id="15366" name="Picture 1036" descr="pituitary">
                <a:extLst>
                  <a:ext uri="{FF2B5EF4-FFF2-40B4-BE49-F238E27FC236}">
                    <a16:creationId xmlns:a16="http://schemas.microsoft.com/office/drawing/2014/main" id="{B09BB937-93F5-584A-8005-A162C0FBAA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7" y="1272"/>
                <a:ext cx="2008" cy="2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7" name="Text Box 1037">
                <a:extLst>
                  <a:ext uri="{FF2B5EF4-FFF2-40B4-BE49-F238E27FC236}">
                    <a16:creationId xmlns:a16="http://schemas.microsoft.com/office/drawing/2014/main" id="{CF90BA2C-4F97-A040-860F-B058EA660D0B}"/>
                  </a:ext>
                </a:extLst>
              </p:cNvPr>
              <p:cNvSpPr txBox="1">
                <a:spLocks noChangeArrowheads="1"/>
              </p:cNvSpPr>
              <p:nvPr/>
            </p:nvSpPr>
            <p:spPr bwMode="auto">
              <a:xfrm>
                <a:off x="1997" y="3287"/>
                <a:ext cx="1772" cy="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400" b="0" dirty="0"/>
                  <a:t>Magnetic resonance image (MRI)</a:t>
                </a:r>
              </a:p>
              <a:p>
                <a:pPr algn="ctr" eaLnBrk="1" hangingPunct="1">
                  <a:spcBef>
                    <a:spcPct val="0"/>
                  </a:spcBef>
                  <a:buFontTx/>
                  <a:buNone/>
                </a:pPr>
                <a:r>
                  <a:rPr lang="en-US" altLang="en-US" sz="1100" b="0" dirty="0"/>
                  <a:t>https://www.3d-brain.ki.se/mri</a:t>
                </a:r>
                <a:endParaRPr lang="en-US" altLang="en-US" sz="2200" b="0" dirty="0"/>
              </a:p>
            </p:txBody>
          </p:sp>
          <p:sp>
            <p:nvSpPr>
              <p:cNvPr id="15368" name="Line 1040">
                <a:extLst>
                  <a:ext uri="{FF2B5EF4-FFF2-40B4-BE49-F238E27FC236}">
                    <a16:creationId xmlns:a16="http://schemas.microsoft.com/office/drawing/2014/main" id="{8C402323-C51E-DF4C-993A-8AE5A9897ECD}"/>
                  </a:ext>
                </a:extLst>
              </p:cNvPr>
              <p:cNvSpPr>
                <a:spLocks noChangeShapeType="1"/>
              </p:cNvSpPr>
              <p:nvPr/>
            </p:nvSpPr>
            <p:spPr bwMode="auto">
              <a:xfrm>
                <a:off x="1657" y="1981"/>
                <a:ext cx="1036" cy="351"/>
              </a:xfrm>
              <a:prstGeom prst="line">
                <a:avLst/>
              </a:prstGeom>
              <a:noFill/>
              <a:ln w="222250">
                <a:solidFill>
                  <a:srgbClr val="33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a:extLst>
              <a:ext uri="{FF2B5EF4-FFF2-40B4-BE49-F238E27FC236}">
                <a16:creationId xmlns:a16="http://schemas.microsoft.com/office/drawing/2014/main" id="{42A4DD02-48E5-0041-A954-7AA79581B65A}"/>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71159241-2F29-9A47-A089-C67DC4141927}" type="slidenum">
              <a:rPr lang="en-US" altLang="en-US" sz="1400" b="0"/>
              <a:pPr algn="r" eaLnBrk="1" hangingPunct="1">
                <a:spcBef>
                  <a:spcPct val="0"/>
                </a:spcBef>
                <a:buFontTx/>
                <a:buNone/>
              </a:pPr>
              <a:t>8</a:t>
            </a:fld>
            <a:endParaRPr lang="en-US" altLang="en-US" sz="1400" b="0" dirty="0"/>
          </a:p>
        </p:txBody>
      </p:sp>
      <p:grpSp>
        <p:nvGrpSpPr>
          <p:cNvPr id="17411" name="Group 36">
            <a:extLst>
              <a:ext uri="{FF2B5EF4-FFF2-40B4-BE49-F238E27FC236}">
                <a16:creationId xmlns:a16="http://schemas.microsoft.com/office/drawing/2014/main" id="{43945F3B-DFB6-FA4F-A562-9D6C5F1AED82}"/>
              </a:ext>
            </a:extLst>
          </p:cNvPr>
          <p:cNvGrpSpPr>
            <a:grpSpLocks/>
          </p:cNvGrpSpPr>
          <p:nvPr/>
        </p:nvGrpSpPr>
        <p:grpSpPr bwMode="auto">
          <a:xfrm>
            <a:off x="458788" y="447675"/>
            <a:ext cx="8229600" cy="5718175"/>
            <a:chOff x="289" y="282"/>
            <a:chExt cx="5184" cy="3602"/>
          </a:xfrm>
        </p:grpSpPr>
        <p:sp>
          <p:nvSpPr>
            <p:cNvPr id="17412" name="Rectangle 2">
              <a:extLst>
                <a:ext uri="{FF2B5EF4-FFF2-40B4-BE49-F238E27FC236}">
                  <a16:creationId xmlns:a16="http://schemas.microsoft.com/office/drawing/2014/main" id="{737E3A77-63DF-F645-BE2F-E17C1D1167AF}"/>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Pituitary Structure </a:t>
              </a:r>
              <a:r>
                <a:rPr lang="en-US" altLang="en-US" sz="2200" b="0" dirty="0">
                  <a:solidFill>
                    <a:srgbClr val="333333"/>
                  </a:solidFill>
                </a:rPr>
                <a:t>(continued)</a:t>
              </a:r>
              <a:endParaRPr lang="en-US" altLang="en-US" sz="2200" b="0" dirty="0">
                <a:solidFill>
                  <a:schemeClr val="tx2"/>
                </a:solidFill>
              </a:endParaRPr>
            </a:p>
          </p:txBody>
        </p:sp>
        <p:sp>
          <p:nvSpPr>
            <p:cNvPr id="17413" name="Text Box 6">
              <a:extLst>
                <a:ext uri="{FF2B5EF4-FFF2-40B4-BE49-F238E27FC236}">
                  <a16:creationId xmlns:a16="http://schemas.microsoft.com/office/drawing/2014/main" id="{3A301BD3-B852-E64C-B872-E575068F72C0}"/>
                </a:ext>
              </a:extLst>
            </p:cNvPr>
            <p:cNvSpPr txBox="1">
              <a:spLocks noChangeArrowheads="1"/>
            </p:cNvSpPr>
            <p:nvPr/>
          </p:nvSpPr>
          <p:spPr bwMode="auto">
            <a:xfrm>
              <a:off x="515" y="972"/>
              <a:ext cx="4765"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pituitary consists of two major tissues of different embryonic origin: 1) anterior lobe or adenohypophysis, and 2) posterior lobe or neurohyphophysis.</a:t>
              </a:r>
            </a:p>
            <a:p>
              <a:pPr eaLnBrk="1" hangingPunct="1">
                <a:lnSpc>
                  <a:spcPct val="85000"/>
                </a:lnSpc>
                <a:spcBef>
                  <a:spcPct val="0"/>
                </a:spcBef>
                <a:spcAft>
                  <a:spcPct val="50000"/>
                </a:spcAft>
                <a:buSzPct val="80000"/>
              </a:pPr>
              <a:r>
                <a:rPr lang="en-US" altLang="en-US" sz="1800" b="0" dirty="0"/>
                <a:t>The anterior lobe is much larger, and about 3/4 of the total mass of the pituitary gland.</a:t>
              </a:r>
            </a:p>
          </p:txBody>
        </p:sp>
        <p:grpSp>
          <p:nvGrpSpPr>
            <p:cNvPr id="17414" name="Group 24">
              <a:extLst>
                <a:ext uri="{FF2B5EF4-FFF2-40B4-BE49-F238E27FC236}">
                  <a16:creationId xmlns:a16="http://schemas.microsoft.com/office/drawing/2014/main" id="{39DE8DE4-7B57-EA4E-889A-0749B5B99B16}"/>
                </a:ext>
              </a:extLst>
            </p:cNvPr>
            <p:cNvGrpSpPr>
              <a:grpSpLocks/>
            </p:cNvGrpSpPr>
            <p:nvPr/>
          </p:nvGrpSpPr>
          <p:grpSpPr bwMode="auto">
            <a:xfrm>
              <a:off x="582" y="3671"/>
              <a:ext cx="2995" cy="213"/>
              <a:chOff x="582" y="3671"/>
              <a:chExt cx="2995" cy="213"/>
            </a:xfrm>
          </p:grpSpPr>
          <p:grpSp>
            <p:nvGrpSpPr>
              <p:cNvPr id="17415" name="Group 25">
                <a:extLst>
                  <a:ext uri="{FF2B5EF4-FFF2-40B4-BE49-F238E27FC236}">
                    <a16:creationId xmlns:a16="http://schemas.microsoft.com/office/drawing/2014/main" id="{4EAC5906-CEE5-C14C-A773-94E7456F9016}"/>
                  </a:ext>
                </a:extLst>
              </p:cNvPr>
              <p:cNvGrpSpPr>
                <a:grpSpLocks/>
              </p:cNvGrpSpPr>
              <p:nvPr/>
            </p:nvGrpSpPr>
            <p:grpSpPr bwMode="auto">
              <a:xfrm>
                <a:off x="582" y="3671"/>
                <a:ext cx="1990" cy="213"/>
                <a:chOff x="582" y="3671"/>
                <a:chExt cx="1990" cy="213"/>
              </a:xfrm>
            </p:grpSpPr>
            <p:sp>
              <p:nvSpPr>
                <p:cNvPr id="17419" name="Rectangle 26">
                  <a:extLst>
                    <a:ext uri="{FF2B5EF4-FFF2-40B4-BE49-F238E27FC236}">
                      <a16:creationId xmlns:a16="http://schemas.microsoft.com/office/drawing/2014/main" id="{CECCB95C-1ED6-BC45-9AFE-30CAD2920A5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7420" name="Rectangle 27">
                  <a:extLst>
                    <a:ext uri="{FF2B5EF4-FFF2-40B4-BE49-F238E27FC236}">
                      <a16:creationId xmlns:a16="http://schemas.microsoft.com/office/drawing/2014/main" id="{C1FCEDC9-B958-004F-8CE5-C4EB29DC889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7421" name="Rectangle 28">
                  <a:extLst>
                    <a:ext uri="{FF2B5EF4-FFF2-40B4-BE49-F238E27FC236}">
                      <a16:creationId xmlns:a16="http://schemas.microsoft.com/office/drawing/2014/main" id="{334208FB-D08C-314E-8993-CBD2970812E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7422" name="Text Box 29">
                  <a:extLst>
                    <a:ext uri="{FF2B5EF4-FFF2-40B4-BE49-F238E27FC236}">
                      <a16:creationId xmlns:a16="http://schemas.microsoft.com/office/drawing/2014/main" id="{6916192D-AA29-194C-991D-41299DFAC80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623</a:t>
                  </a:r>
                  <a:endParaRPr lang="en-US" altLang="en-US" sz="1800" b="0" dirty="0"/>
                </a:p>
              </p:txBody>
            </p:sp>
            <p:sp>
              <p:nvSpPr>
                <p:cNvPr id="17423" name="Text Box 30">
                  <a:extLst>
                    <a:ext uri="{FF2B5EF4-FFF2-40B4-BE49-F238E27FC236}">
                      <a16:creationId xmlns:a16="http://schemas.microsoft.com/office/drawing/2014/main" id="{05B31C8E-060A-F249-A3B6-3536233ED8E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688</a:t>
                  </a:r>
                  <a:endParaRPr lang="en-US" altLang="en-US" sz="1800" b="0" dirty="0"/>
                </a:p>
              </p:txBody>
            </p:sp>
            <p:sp>
              <p:nvSpPr>
                <p:cNvPr id="17424" name="Text Box 31">
                  <a:extLst>
                    <a:ext uri="{FF2B5EF4-FFF2-40B4-BE49-F238E27FC236}">
                      <a16:creationId xmlns:a16="http://schemas.microsoft.com/office/drawing/2014/main" id="{ADF00D81-1A94-7544-9E7D-BD138568C6F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650</a:t>
                  </a:r>
                  <a:endParaRPr lang="en-US" altLang="en-US" sz="1800" b="0" dirty="0"/>
                </a:p>
              </p:txBody>
            </p:sp>
          </p:grpSp>
          <p:grpSp>
            <p:nvGrpSpPr>
              <p:cNvPr id="17416" name="Group 32">
                <a:extLst>
                  <a:ext uri="{FF2B5EF4-FFF2-40B4-BE49-F238E27FC236}">
                    <a16:creationId xmlns:a16="http://schemas.microsoft.com/office/drawing/2014/main" id="{44AFEF9C-A508-4440-B89F-697EFED915B8}"/>
                  </a:ext>
                </a:extLst>
              </p:cNvPr>
              <p:cNvGrpSpPr>
                <a:grpSpLocks/>
              </p:cNvGrpSpPr>
              <p:nvPr/>
            </p:nvGrpSpPr>
            <p:grpSpPr bwMode="auto">
              <a:xfrm>
                <a:off x="2846" y="3671"/>
                <a:ext cx="731" cy="213"/>
                <a:chOff x="2846" y="3671"/>
                <a:chExt cx="731" cy="213"/>
              </a:xfrm>
            </p:grpSpPr>
            <p:sp>
              <p:nvSpPr>
                <p:cNvPr id="17417" name="Rectangle 33">
                  <a:extLst>
                    <a:ext uri="{FF2B5EF4-FFF2-40B4-BE49-F238E27FC236}">
                      <a16:creationId xmlns:a16="http://schemas.microsoft.com/office/drawing/2014/main" id="{0EB00CAD-90FA-4A42-9ED4-1B0FC5379502}"/>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7418" name="Text Box 34">
                  <a:extLst>
                    <a:ext uri="{FF2B5EF4-FFF2-40B4-BE49-F238E27FC236}">
                      <a16:creationId xmlns:a16="http://schemas.microsoft.com/office/drawing/2014/main" id="{0A165BB7-BCC0-4548-AF99-3B671D84CBBE}"/>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Figure 18.5</a:t>
                  </a:r>
                </a:p>
              </p:txBody>
            </p:sp>
          </p:grpSp>
        </p:grpSp>
      </p:gr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0F475E76-7A55-7748-93B7-CD2DFC406E1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790DA2C-CDE6-5047-BED4-7A44CE0812B7}" type="slidenum">
              <a:rPr lang="en-US" altLang="en-US" sz="1400"/>
              <a:pPr>
                <a:spcBef>
                  <a:spcPct val="0"/>
                </a:spcBef>
                <a:buFontTx/>
                <a:buNone/>
              </a:pPr>
              <a:t>9</a:t>
            </a:fld>
            <a:endParaRPr lang="en-US" altLang="en-US" sz="1400" dirty="0"/>
          </a:p>
        </p:txBody>
      </p:sp>
      <p:sp>
        <p:nvSpPr>
          <p:cNvPr id="19459" name="Rectangle 1026">
            <a:extLst>
              <a:ext uri="{FF2B5EF4-FFF2-40B4-BE49-F238E27FC236}">
                <a16:creationId xmlns:a16="http://schemas.microsoft.com/office/drawing/2014/main" id="{FAB83310-D7AA-7D4A-AE74-7035C87390D5}"/>
              </a:ext>
            </a:extLst>
          </p:cNvPr>
          <p:cNvSpPr>
            <a:spLocks noGrp="1" noChangeArrowheads="1"/>
          </p:cNvSpPr>
          <p:nvPr>
            <p:ph type="body" idx="1"/>
          </p:nvPr>
        </p:nvSpPr>
        <p:spPr>
          <a:xfrm>
            <a:off x="1428750" y="973138"/>
            <a:ext cx="6286500" cy="4525962"/>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spcBef>
                <a:spcPct val="0"/>
              </a:spcBef>
              <a:buFontTx/>
              <a:buNone/>
            </a:pPr>
            <a:r>
              <a:rPr lang="en-US" altLang="en-US" sz="2800" dirty="0">
                <a:solidFill>
                  <a:srgbClr val="333333"/>
                </a:solidFill>
              </a:rPr>
              <a:t>Anterior Pituitary</a:t>
            </a:r>
            <a:endParaRPr lang="en-US" altLang="en-US" dirty="0"/>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a:extLst>
              <a:ext uri="{FF2B5EF4-FFF2-40B4-BE49-F238E27FC236}">
                <a16:creationId xmlns:a16="http://schemas.microsoft.com/office/drawing/2014/main" id="{C623877D-0249-3F42-A67D-A1AC85502CF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5B500F9-5083-1B40-9EDE-D2F5428EBBCF}" type="slidenum">
              <a:rPr lang="en-US" altLang="en-US" sz="1400"/>
              <a:pPr>
                <a:spcBef>
                  <a:spcPct val="0"/>
                </a:spcBef>
                <a:buFontTx/>
                <a:buNone/>
              </a:pPr>
              <a:t>10</a:t>
            </a:fld>
            <a:endParaRPr lang="en-US" altLang="en-US" sz="1400" dirty="0"/>
          </a:p>
        </p:txBody>
      </p:sp>
      <p:grpSp>
        <p:nvGrpSpPr>
          <p:cNvPr id="21507" name="Group 42">
            <a:extLst>
              <a:ext uri="{FF2B5EF4-FFF2-40B4-BE49-F238E27FC236}">
                <a16:creationId xmlns:a16="http://schemas.microsoft.com/office/drawing/2014/main" id="{DBC6ECC0-476F-4849-817B-02C88A055F94}"/>
              </a:ext>
            </a:extLst>
          </p:cNvPr>
          <p:cNvGrpSpPr>
            <a:grpSpLocks/>
          </p:cNvGrpSpPr>
          <p:nvPr/>
        </p:nvGrpSpPr>
        <p:grpSpPr bwMode="auto">
          <a:xfrm>
            <a:off x="458788" y="447675"/>
            <a:ext cx="8229600" cy="5718175"/>
            <a:chOff x="289" y="282"/>
            <a:chExt cx="5184" cy="3602"/>
          </a:xfrm>
        </p:grpSpPr>
        <p:sp>
          <p:nvSpPr>
            <p:cNvPr id="21508" name="Rectangle 2">
              <a:extLst>
                <a:ext uri="{FF2B5EF4-FFF2-40B4-BE49-F238E27FC236}">
                  <a16:creationId xmlns:a16="http://schemas.microsoft.com/office/drawing/2014/main" id="{097EF530-8984-0146-B1D9-75F58882CD4C}"/>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Anterior Pituitary</a:t>
              </a:r>
              <a:endParaRPr lang="en-US" altLang="en-US" sz="2800" b="0" dirty="0">
                <a:solidFill>
                  <a:schemeClr val="tx2"/>
                </a:solidFill>
              </a:endParaRPr>
            </a:p>
          </p:txBody>
        </p:sp>
        <p:sp>
          <p:nvSpPr>
            <p:cNvPr id="21509" name="Text Box 6">
              <a:extLst>
                <a:ext uri="{FF2B5EF4-FFF2-40B4-BE49-F238E27FC236}">
                  <a16:creationId xmlns:a16="http://schemas.microsoft.com/office/drawing/2014/main" id="{979811AD-2F1E-124A-9D45-5C72201933BC}"/>
                </a:ext>
              </a:extLst>
            </p:cNvPr>
            <p:cNvSpPr txBox="1">
              <a:spLocks noChangeArrowheads="1"/>
            </p:cNvSpPr>
            <p:nvPr/>
          </p:nvSpPr>
          <p:spPr bwMode="auto">
            <a:xfrm>
              <a:off x="515" y="972"/>
              <a:ext cx="4639"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anterior pituitary secretes hormones that regulate many body functions.</a:t>
              </a:r>
            </a:p>
            <a:p>
              <a:pPr eaLnBrk="1" hangingPunct="1">
                <a:lnSpc>
                  <a:spcPct val="85000"/>
                </a:lnSpc>
                <a:spcBef>
                  <a:spcPct val="0"/>
                </a:spcBef>
                <a:spcAft>
                  <a:spcPct val="50000"/>
                </a:spcAft>
                <a:buSzPct val="80000"/>
              </a:pPr>
              <a:r>
                <a:rPr lang="en-US" altLang="en-US" sz="1800" b="0" dirty="0"/>
                <a:t>Secretion of these pituitary hormones is controlled by releasing hormones and inhibiting hormones secreted by the hypothalamus.</a:t>
              </a:r>
            </a:p>
          </p:txBody>
        </p:sp>
        <p:grpSp>
          <p:nvGrpSpPr>
            <p:cNvPr id="21510" name="Group 31">
              <a:extLst>
                <a:ext uri="{FF2B5EF4-FFF2-40B4-BE49-F238E27FC236}">
                  <a16:creationId xmlns:a16="http://schemas.microsoft.com/office/drawing/2014/main" id="{32D11448-C88C-3449-B70A-279D713158C6}"/>
                </a:ext>
              </a:extLst>
            </p:cNvPr>
            <p:cNvGrpSpPr>
              <a:grpSpLocks/>
            </p:cNvGrpSpPr>
            <p:nvPr/>
          </p:nvGrpSpPr>
          <p:grpSpPr bwMode="auto">
            <a:xfrm>
              <a:off x="582" y="3671"/>
              <a:ext cx="2995" cy="213"/>
              <a:chOff x="582" y="3671"/>
              <a:chExt cx="2995" cy="213"/>
            </a:xfrm>
          </p:grpSpPr>
          <p:grpSp>
            <p:nvGrpSpPr>
              <p:cNvPr id="21511" name="Group 32">
                <a:extLst>
                  <a:ext uri="{FF2B5EF4-FFF2-40B4-BE49-F238E27FC236}">
                    <a16:creationId xmlns:a16="http://schemas.microsoft.com/office/drawing/2014/main" id="{14CB3F18-FEAC-7148-9CC1-15A3F72D4ABA}"/>
                  </a:ext>
                </a:extLst>
              </p:cNvPr>
              <p:cNvGrpSpPr>
                <a:grpSpLocks/>
              </p:cNvGrpSpPr>
              <p:nvPr/>
            </p:nvGrpSpPr>
            <p:grpSpPr bwMode="auto">
              <a:xfrm>
                <a:off x="582" y="3671"/>
                <a:ext cx="1990" cy="213"/>
                <a:chOff x="582" y="3671"/>
                <a:chExt cx="1990" cy="213"/>
              </a:xfrm>
            </p:grpSpPr>
            <p:sp>
              <p:nvSpPr>
                <p:cNvPr id="21515" name="Rectangle 33">
                  <a:extLst>
                    <a:ext uri="{FF2B5EF4-FFF2-40B4-BE49-F238E27FC236}">
                      <a16:creationId xmlns:a16="http://schemas.microsoft.com/office/drawing/2014/main" id="{67F9914C-71AC-844F-B1CF-11DE726BEE1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1516" name="Rectangle 34">
                  <a:extLst>
                    <a:ext uri="{FF2B5EF4-FFF2-40B4-BE49-F238E27FC236}">
                      <a16:creationId xmlns:a16="http://schemas.microsoft.com/office/drawing/2014/main" id="{34B05CD3-4B4B-AB42-A1D1-2DB82102570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1517" name="Rectangle 35">
                  <a:extLst>
                    <a:ext uri="{FF2B5EF4-FFF2-40B4-BE49-F238E27FC236}">
                      <a16:creationId xmlns:a16="http://schemas.microsoft.com/office/drawing/2014/main" id="{A35E2A6D-87B2-444F-A6B0-725D7B135D9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1518" name="Text Box 36">
                  <a:extLst>
                    <a:ext uri="{FF2B5EF4-FFF2-40B4-BE49-F238E27FC236}">
                      <a16:creationId xmlns:a16="http://schemas.microsoft.com/office/drawing/2014/main" id="{A6C7F557-EDA7-784C-83BA-1EAE35AC814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623</a:t>
                  </a:r>
                  <a:endParaRPr lang="en-US" altLang="en-US" sz="1800" b="0" dirty="0"/>
                </a:p>
              </p:txBody>
            </p:sp>
            <p:sp>
              <p:nvSpPr>
                <p:cNvPr id="21519" name="Text Box 37">
                  <a:extLst>
                    <a:ext uri="{FF2B5EF4-FFF2-40B4-BE49-F238E27FC236}">
                      <a16:creationId xmlns:a16="http://schemas.microsoft.com/office/drawing/2014/main" id="{E3ACA161-0C60-7E4C-A218-DC47D569445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688</a:t>
                  </a:r>
                  <a:endParaRPr lang="en-US" altLang="en-US" sz="1800" b="0" dirty="0"/>
                </a:p>
              </p:txBody>
            </p:sp>
            <p:sp>
              <p:nvSpPr>
                <p:cNvPr id="21520" name="Text Box 38">
                  <a:extLst>
                    <a:ext uri="{FF2B5EF4-FFF2-40B4-BE49-F238E27FC236}">
                      <a16:creationId xmlns:a16="http://schemas.microsoft.com/office/drawing/2014/main" id="{F705AE01-77FE-4740-A9C7-AEB721A5A1A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650</a:t>
                  </a:r>
                  <a:endParaRPr lang="en-US" altLang="en-US" sz="1800" b="0" dirty="0"/>
                </a:p>
              </p:txBody>
            </p:sp>
          </p:grpSp>
          <p:grpSp>
            <p:nvGrpSpPr>
              <p:cNvPr id="21512" name="Group 39">
                <a:extLst>
                  <a:ext uri="{FF2B5EF4-FFF2-40B4-BE49-F238E27FC236}">
                    <a16:creationId xmlns:a16="http://schemas.microsoft.com/office/drawing/2014/main" id="{600B2BE0-8140-B940-AA0D-3CA60490C5CE}"/>
                  </a:ext>
                </a:extLst>
              </p:cNvPr>
              <p:cNvGrpSpPr>
                <a:grpSpLocks/>
              </p:cNvGrpSpPr>
              <p:nvPr/>
            </p:nvGrpSpPr>
            <p:grpSpPr bwMode="auto">
              <a:xfrm>
                <a:off x="2846" y="3671"/>
                <a:ext cx="731" cy="213"/>
                <a:chOff x="2846" y="3671"/>
                <a:chExt cx="731" cy="213"/>
              </a:xfrm>
            </p:grpSpPr>
            <p:sp>
              <p:nvSpPr>
                <p:cNvPr id="21513" name="Rectangle 40">
                  <a:extLst>
                    <a:ext uri="{FF2B5EF4-FFF2-40B4-BE49-F238E27FC236}">
                      <a16:creationId xmlns:a16="http://schemas.microsoft.com/office/drawing/2014/main" id="{7D83FB99-1D25-7D46-990A-34FC84977051}"/>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1514" name="Text Box 41">
                  <a:extLst>
                    <a:ext uri="{FF2B5EF4-FFF2-40B4-BE49-F238E27FC236}">
                      <a16:creationId xmlns:a16="http://schemas.microsoft.com/office/drawing/2014/main" id="{D52EEF9E-6529-AF4D-A61C-F6C9F95D70BF}"/>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Figure 18.5</a:t>
                  </a:r>
                </a:p>
              </p:txBody>
            </p:sp>
          </p:grpSp>
        </p:grpSp>
      </p:gr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a:extLst>
              <a:ext uri="{FF2B5EF4-FFF2-40B4-BE49-F238E27FC236}">
                <a16:creationId xmlns:a16="http://schemas.microsoft.com/office/drawing/2014/main" id="{5CAFF0D2-2475-2B4E-8B12-E7C5CDAC7F6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5A75B97-AA23-814C-B74A-EC6ECE20BD66}" type="slidenum">
              <a:rPr lang="en-US" altLang="en-US" sz="1400"/>
              <a:pPr>
                <a:spcBef>
                  <a:spcPct val="0"/>
                </a:spcBef>
                <a:buFontTx/>
                <a:buNone/>
              </a:pPr>
              <a:t>11</a:t>
            </a:fld>
            <a:endParaRPr lang="en-US" altLang="en-US" sz="1400" dirty="0"/>
          </a:p>
        </p:txBody>
      </p:sp>
      <p:grpSp>
        <p:nvGrpSpPr>
          <p:cNvPr id="23555" name="Group 20">
            <a:extLst>
              <a:ext uri="{FF2B5EF4-FFF2-40B4-BE49-F238E27FC236}">
                <a16:creationId xmlns:a16="http://schemas.microsoft.com/office/drawing/2014/main" id="{57A1634D-694B-F045-995D-F269354ACE52}"/>
              </a:ext>
            </a:extLst>
          </p:cNvPr>
          <p:cNvGrpSpPr>
            <a:grpSpLocks/>
          </p:cNvGrpSpPr>
          <p:nvPr/>
        </p:nvGrpSpPr>
        <p:grpSpPr bwMode="auto">
          <a:xfrm>
            <a:off x="458788" y="447675"/>
            <a:ext cx="8229600" cy="5718175"/>
            <a:chOff x="289" y="282"/>
            <a:chExt cx="5184" cy="3602"/>
          </a:xfrm>
        </p:grpSpPr>
        <p:grpSp>
          <p:nvGrpSpPr>
            <p:cNvPr id="23556" name="Group 19">
              <a:extLst>
                <a:ext uri="{FF2B5EF4-FFF2-40B4-BE49-F238E27FC236}">
                  <a16:creationId xmlns:a16="http://schemas.microsoft.com/office/drawing/2014/main" id="{9578E54E-D2E7-0B48-82FC-8C226C5B8B4E}"/>
                </a:ext>
              </a:extLst>
            </p:cNvPr>
            <p:cNvGrpSpPr>
              <a:grpSpLocks/>
            </p:cNvGrpSpPr>
            <p:nvPr/>
          </p:nvGrpSpPr>
          <p:grpSpPr bwMode="auto">
            <a:xfrm>
              <a:off x="289" y="282"/>
              <a:ext cx="5184" cy="3602"/>
              <a:chOff x="289" y="282"/>
              <a:chExt cx="5184" cy="3602"/>
            </a:xfrm>
          </p:grpSpPr>
          <p:sp>
            <p:nvSpPr>
              <p:cNvPr id="23558" name="Rectangle 2">
                <a:extLst>
                  <a:ext uri="{FF2B5EF4-FFF2-40B4-BE49-F238E27FC236}">
                    <a16:creationId xmlns:a16="http://schemas.microsoft.com/office/drawing/2014/main" id="{C6E70CF1-6AB0-7D4D-AE04-8E55DE2E1A4B}"/>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Hypophyseal (Pituitary) Portal System</a:t>
                </a:r>
                <a:endParaRPr lang="en-US" altLang="en-US" sz="2800" b="0" dirty="0">
                  <a:solidFill>
                    <a:schemeClr val="tx2"/>
                  </a:solidFill>
                </a:endParaRPr>
              </a:p>
            </p:txBody>
          </p:sp>
          <p:grpSp>
            <p:nvGrpSpPr>
              <p:cNvPr id="23559" name="Group 24">
                <a:extLst>
                  <a:ext uri="{FF2B5EF4-FFF2-40B4-BE49-F238E27FC236}">
                    <a16:creationId xmlns:a16="http://schemas.microsoft.com/office/drawing/2014/main" id="{D09A921E-0C1A-0445-8703-C5C5FCB78A88}"/>
                  </a:ext>
                </a:extLst>
              </p:cNvPr>
              <p:cNvGrpSpPr>
                <a:grpSpLocks/>
              </p:cNvGrpSpPr>
              <p:nvPr/>
            </p:nvGrpSpPr>
            <p:grpSpPr bwMode="auto">
              <a:xfrm>
                <a:off x="582" y="3671"/>
                <a:ext cx="2995" cy="213"/>
                <a:chOff x="582" y="3671"/>
                <a:chExt cx="2995" cy="213"/>
              </a:xfrm>
            </p:grpSpPr>
            <p:grpSp>
              <p:nvGrpSpPr>
                <p:cNvPr id="23560" name="Group 25">
                  <a:extLst>
                    <a:ext uri="{FF2B5EF4-FFF2-40B4-BE49-F238E27FC236}">
                      <a16:creationId xmlns:a16="http://schemas.microsoft.com/office/drawing/2014/main" id="{76D33CC4-65CF-D846-8A85-BA1C1846D9E4}"/>
                    </a:ext>
                  </a:extLst>
                </p:cNvPr>
                <p:cNvGrpSpPr>
                  <a:grpSpLocks/>
                </p:cNvGrpSpPr>
                <p:nvPr/>
              </p:nvGrpSpPr>
              <p:grpSpPr bwMode="auto">
                <a:xfrm>
                  <a:off x="582" y="3671"/>
                  <a:ext cx="1990" cy="213"/>
                  <a:chOff x="582" y="3671"/>
                  <a:chExt cx="1990" cy="213"/>
                </a:xfrm>
              </p:grpSpPr>
              <p:sp>
                <p:nvSpPr>
                  <p:cNvPr id="23564" name="Rectangle 26">
                    <a:extLst>
                      <a:ext uri="{FF2B5EF4-FFF2-40B4-BE49-F238E27FC236}">
                        <a16:creationId xmlns:a16="http://schemas.microsoft.com/office/drawing/2014/main" id="{8C4D59C8-5219-D14A-BB99-D4E1F31A741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3565" name="Rectangle 27">
                    <a:extLst>
                      <a:ext uri="{FF2B5EF4-FFF2-40B4-BE49-F238E27FC236}">
                        <a16:creationId xmlns:a16="http://schemas.microsoft.com/office/drawing/2014/main" id="{6B3ED550-A80F-0F40-85F7-2C49E2919DE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3566" name="Rectangle 28">
                    <a:extLst>
                      <a:ext uri="{FF2B5EF4-FFF2-40B4-BE49-F238E27FC236}">
                        <a16:creationId xmlns:a16="http://schemas.microsoft.com/office/drawing/2014/main" id="{898186A8-C278-8E41-AE65-BA153EB286D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3567" name="Text Box 29">
                    <a:extLst>
                      <a:ext uri="{FF2B5EF4-FFF2-40B4-BE49-F238E27FC236}">
                        <a16:creationId xmlns:a16="http://schemas.microsoft.com/office/drawing/2014/main" id="{528D0024-15E5-A647-AB96-D4E3E71E7D2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623</a:t>
                    </a:r>
                    <a:endParaRPr lang="en-US" altLang="en-US" sz="1800" b="0" dirty="0"/>
                  </a:p>
                </p:txBody>
              </p:sp>
              <p:sp>
                <p:nvSpPr>
                  <p:cNvPr id="23568" name="Text Box 30">
                    <a:extLst>
                      <a:ext uri="{FF2B5EF4-FFF2-40B4-BE49-F238E27FC236}">
                        <a16:creationId xmlns:a16="http://schemas.microsoft.com/office/drawing/2014/main" id="{BA069830-FC78-BF45-B642-DDE37CFDF2E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688</a:t>
                    </a:r>
                    <a:endParaRPr lang="en-US" altLang="en-US" sz="1800" b="0" dirty="0"/>
                  </a:p>
                </p:txBody>
              </p:sp>
              <p:sp>
                <p:nvSpPr>
                  <p:cNvPr id="23569" name="Text Box 31">
                    <a:extLst>
                      <a:ext uri="{FF2B5EF4-FFF2-40B4-BE49-F238E27FC236}">
                        <a16:creationId xmlns:a16="http://schemas.microsoft.com/office/drawing/2014/main" id="{8CF0760F-9DC6-A846-9AC9-E6A1F7AED6A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650</a:t>
                    </a:r>
                    <a:endParaRPr lang="en-US" altLang="en-US" sz="1800" b="0" dirty="0"/>
                  </a:p>
                </p:txBody>
              </p:sp>
            </p:grpSp>
            <p:grpSp>
              <p:nvGrpSpPr>
                <p:cNvPr id="23561" name="Group 32">
                  <a:extLst>
                    <a:ext uri="{FF2B5EF4-FFF2-40B4-BE49-F238E27FC236}">
                      <a16:creationId xmlns:a16="http://schemas.microsoft.com/office/drawing/2014/main" id="{E79A0B3B-CEAA-CC4F-8F27-A7E823CE4DE8}"/>
                    </a:ext>
                  </a:extLst>
                </p:cNvPr>
                <p:cNvGrpSpPr>
                  <a:grpSpLocks/>
                </p:cNvGrpSpPr>
                <p:nvPr/>
              </p:nvGrpSpPr>
              <p:grpSpPr bwMode="auto">
                <a:xfrm>
                  <a:off x="2846" y="3671"/>
                  <a:ext cx="731" cy="213"/>
                  <a:chOff x="2846" y="3671"/>
                  <a:chExt cx="731" cy="213"/>
                </a:xfrm>
              </p:grpSpPr>
              <p:sp>
                <p:nvSpPr>
                  <p:cNvPr id="23562" name="Rectangle 33">
                    <a:extLst>
                      <a:ext uri="{FF2B5EF4-FFF2-40B4-BE49-F238E27FC236}">
                        <a16:creationId xmlns:a16="http://schemas.microsoft.com/office/drawing/2014/main" id="{ED6651F4-95F0-8847-A631-62C730D962DE}"/>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3563" name="Text Box 34">
                    <a:extLst>
                      <a:ext uri="{FF2B5EF4-FFF2-40B4-BE49-F238E27FC236}">
                        <a16:creationId xmlns:a16="http://schemas.microsoft.com/office/drawing/2014/main" id="{EBCABF58-86EB-D24E-A9B6-CA1A4BBAFEA0}"/>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Figure 18.5</a:t>
                    </a:r>
                  </a:p>
                </p:txBody>
              </p:sp>
            </p:grpSp>
          </p:grpSp>
        </p:grpSp>
        <p:sp>
          <p:nvSpPr>
            <p:cNvPr id="23557" name="Text Box 6">
              <a:extLst>
                <a:ext uri="{FF2B5EF4-FFF2-40B4-BE49-F238E27FC236}">
                  <a16:creationId xmlns:a16="http://schemas.microsoft.com/office/drawing/2014/main" id="{69B66B17-3BD8-8640-8569-34F7DCCAEC1C}"/>
                </a:ext>
              </a:extLst>
            </p:cNvPr>
            <p:cNvSpPr txBox="1">
              <a:spLocks noChangeArrowheads="1"/>
            </p:cNvSpPr>
            <p:nvPr/>
          </p:nvSpPr>
          <p:spPr bwMode="auto">
            <a:xfrm>
              <a:off x="515" y="972"/>
              <a:ext cx="4792" cy="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Releasing hormones and inhibiting hormones secreted by the hypo-thalamus reach the anterior pituitary by the hypophyseal (pituitary) portal system.</a:t>
              </a:r>
            </a:p>
            <a:p>
              <a:pPr eaLnBrk="1" hangingPunct="1">
                <a:lnSpc>
                  <a:spcPct val="85000"/>
                </a:lnSpc>
                <a:spcBef>
                  <a:spcPct val="0"/>
                </a:spcBef>
                <a:spcAft>
                  <a:spcPts val="900"/>
                </a:spcAft>
                <a:buSzPct val="80000"/>
              </a:pPr>
              <a:r>
                <a:rPr lang="en-US" altLang="en-US" sz="1800" b="0" dirty="0"/>
                <a:t>Blood in the portal system flows:</a:t>
              </a:r>
            </a:p>
            <a:p>
              <a:pPr lvl="1" eaLnBrk="1" hangingPunct="1">
                <a:lnSpc>
                  <a:spcPct val="85000"/>
                </a:lnSpc>
                <a:spcBef>
                  <a:spcPct val="0"/>
                </a:spcBef>
                <a:spcAft>
                  <a:spcPts val="300"/>
                </a:spcAft>
                <a:buSzPct val="80000"/>
                <a:buFontTx/>
                <a:buChar char="-"/>
              </a:pPr>
              <a:r>
                <a:rPr lang="en-US" altLang="en-US" sz="1800" b="0" dirty="0"/>
                <a:t>Through a capillary network in the hypothalamus,</a:t>
              </a:r>
            </a:p>
            <a:p>
              <a:pPr lvl="1" eaLnBrk="1" hangingPunct="1">
                <a:lnSpc>
                  <a:spcPct val="85000"/>
                </a:lnSpc>
                <a:spcBef>
                  <a:spcPct val="0"/>
                </a:spcBef>
                <a:spcAft>
                  <a:spcPts val="300"/>
                </a:spcAft>
                <a:buSzPct val="80000"/>
                <a:buFontTx/>
                <a:buChar char="-"/>
              </a:pPr>
              <a:r>
                <a:rPr lang="en-US" altLang="en-US" sz="1800" b="0" dirty="0"/>
                <a:t>Into a portal vein through the pituitary stalk, and</a:t>
              </a:r>
            </a:p>
            <a:p>
              <a:pPr lvl="1" eaLnBrk="1" hangingPunct="1">
                <a:lnSpc>
                  <a:spcPct val="85000"/>
                </a:lnSpc>
                <a:spcBef>
                  <a:spcPct val="0"/>
                </a:spcBef>
                <a:spcAft>
                  <a:spcPts val="1200"/>
                </a:spcAft>
                <a:buSzPct val="80000"/>
                <a:buFontTx/>
                <a:buChar char="-"/>
              </a:pPr>
              <a:r>
                <a:rPr lang="en-US" altLang="en-US" sz="1800" b="0" dirty="0"/>
                <a:t>Then through a second capillary network in the anterior pituitary.</a:t>
              </a:r>
            </a:p>
            <a:p>
              <a:pPr eaLnBrk="1" hangingPunct="1">
                <a:lnSpc>
                  <a:spcPct val="85000"/>
                </a:lnSpc>
                <a:spcBef>
                  <a:spcPct val="0"/>
                </a:spcBef>
                <a:spcAft>
                  <a:spcPct val="50000"/>
                </a:spcAft>
                <a:buSzPct val="80000"/>
              </a:pPr>
              <a:r>
                <a:rPr lang="en-US" altLang="en-US" sz="1800" b="0" dirty="0"/>
                <a:t>This portal system enables the chemical control of the anterior pituitary by the hypothalamus.</a:t>
              </a:r>
            </a:p>
          </p:txBody>
        </p:sp>
      </p:gr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a:extLst>
              <a:ext uri="{FF2B5EF4-FFF2-40B4-BE49-F238E27FC236}">
                <a16:creationId xmlns:a16="http://schemas.microsoft.com/office/drawing/2014/main" id="{6591BD09-B231-0F44-8DC7-63DFBE5ADDD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DC4B967-1C41-1F47-A329-FD894A890AEE}" type="slidenum">
              <a:rPr lang="en-US" altLang="en-US" sz="1400"/>
              <a:pPr>
                <a:spcBef>
                  <a:spcPct val="0"/>
                </a:spcBef>
                <a:buFontTx/>
                <a:buNone/>
              </a:pPr>
              <a:t>12</a:t>
            </a:fld>
            <a:endParaRPr lang="en-US" altLang="en-US" sz="1400" dirty="0"/>
          </a:p>
        </p:txBody>
      </p:sp>
      <p:grpSp>
        <p:nvGrpSpPr>
          <p:cNvPr id="25603" name="Group 39">
            <a:extLst>
              <a:ext uri="{FF2B5EF4-FFF2-40B4-BE49-F238E27FC236}">
                <a16:creationId xmlns:a16="http://schemas.microsoft.com/office/drawing/2014/main" id="{A78E74A8-7837-2249-8620-117BCDF470A4}"/>
              </a:ext>
            </a:extLst>
          </p:cNvPr>
          <p:cNvGrpSpPr>
            <a:grpSpLocks/>
          </p:cNvGrpSpPr>
          <p:nvPr/>
        </p:nvGrpSpPr>
        <p:grpSpPr bwMode="auto">
          <a:xfrm>
            <a:off x="471488" y="447675"/>
            <a:ext cx="8229600" cy="5208588"/>
            <a:chOff x="297" y="282"/>
            <a:chExt cx="5184" cy="3281"/>
          </a:xfrm>
        </p:grpSpPr>
        <p:sp>
          <p:nvSpPr>
            <p:cNvPr id="25604" name="Rectangle 2">
              <a:extLst>
                <a:ext uri="{FF2B5EF4-FFF2-40B4-BE49-F238E27FC236}">
                  <a16:creationId xmlns:a16="http://schemas.microsoft.com/office/drawing/2014/main" id="{128D91C5-8439-3047-8111-BB2628C2B674}"/>
                </a:ext>
              </a:extLst>
            </p:cNvPr>
            <p:cNvSpPr>
              <a:spLocks noChangeArrowheads="1"/>
            </p:cNvSpPr>
            <p:nvPr/>
          </p:nvSpPr>
          <p:spPr bwMode="auto">
            <a:xfrm>
              <a:off x="29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Anterior Pituitary Control</a:t>
              </a:r>
              <a:endParaRPr lang="en-US" altLang="en-US" sz="2800" b="0" dirty="0">
                <a:solidFill>
                  <a:schemeClr val="tx2"/>
                </a:solidFill>
              </a:endParaRPr>
            </a:p>
          </p:txBody>
        </p:sp>
        <p:grpSp>
          <p:nvGrpSpPr>
            <p:cNvPr id="25605" name="Group 36">
              <a:extLst>
                <a:ext uri="{FF2B5EF4-FFF2-40B4-BE49-F238E27FC236}">
                  <a16:creationId xmlns:a16="http://schemas.microsoft.com/office/drawing/2014/main" id="{6749FC0D-3E8F-A447-B05A-526ADBE68AD9}"/>
                </a:ext>
              </a:extLst>
            </p:cNvPr>
            <p:cNvGrpSpPr>
              <a:grpSpLocks/>
            </p:cNvGrpSpPr>
            <p:nvPr/>
          </p:nvGrpSpPr>
          <p:grpSpPr bwMode="auto">
            <a:xfrm>
              <a:off x="590" y="1020"/>
              <a:ext cx="4529" cy="2543"/>
              <a:chOff x="582" y="1020"/>
              <a:chExt cx="4529" cy="2543"/>
            </a:xfrm>
          </p:grpSpPr>
          <p:sp>
            <p:nvSpPr>
              <p:cNvPr id="25606" name="Rectangle 4">
                <a:extLst>
                  <a:ext uri="{FF2B5EF4-FFF2-40B4-BE49-F238E27FC236}">
                    <a16:creationId xmlns:a16="http://schemas.microsoft.com/office/drawing/2014/main" id="{51D5EC86-1FE1-5249-A871-06A4EC9D8ABC}"/>
                  </a:ext>
                </a:extLst>
              </p:cNvPr>
              <p:cNvSpPr>
                <a:spLocks noChangeArrowheads="1"/>
              </p:cNvSpPr>
              <p:nvPr/>
            </p:nvSpPr>
            <p:spPr bwMode="auto">
              <a:xfrm>
                <a:off x="1514" y="1020"/>
                <a:ext cx="1120" cy="464"/>
              </a:xfrm>
              <a:prstGeom prst="rect">
                <a:avLst/>
              </a:prstGeom>
              <a:solidFill>
                <a:schemeClr val="bg1"/>
              </a:solidFill>
              <a:ln w="2540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b="0" dirty="0">
                    <a:solidFill>
                      <a:srgbClr val="333333"/>
                    </a:solidFill>
                  </a:rPr>
                  <a:t>Hypothalamus</a:t>
                </a:r>
                <a:endParaRPr lang="en-US" altLang="en-US" sz="1800" b="0" dirty="0"/>
              </a:p>
            </p:txBody>
          </p:sp>
          <p:sp>
            <p:nvSpPr>
              <p:cNvPr id="25607" name="Rectangle 5">
                <a:extLst>
                  <a:ext uri="{FF2B5EF4-FFF2-40B4-BE49-F238E27FC236}">
                    <a16:creationId xmlns:a16="http://schemas.microsoft.com/office/drawing/2014/main" id="{EF1E758B-633E-C34A-ABE3-95E1F5D13B49}"/>
                  </a:ext>
                </a:extLst>
              </p:cNvPr>
              <p:cNvSpPr>
                <a:spLocks noChangeArrowheads="1"/>
              </p:cNvSpPr>
              <p:nvPr/>
            </p:nvSpPr>
            <p:spPr bwMode="auto">
              <a:xfrm>
                <a:off x="1517" y="2059"/>
                <a:ext cx="1120" cy="464"/>
              </a:xfrm>
              <a:prstGeom prst="rect">
                <a:avLst/>
              </a:prstGeom>
              <a:solidFill>
                <a:schemeClr val="bg1"/>
              </a:solidFill>
              <a:ln w="2540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dirty="0">
                    <a:solidFill>
                      <a:srgbClr val="333333"/>
                    </a:solidFill>
                  </a:rPr>
                  <a:t>Anterior</a:t>
                </a:r>
              </a:p>
              <a:p>
                <a:pPr algn="ctr" eaLnBrk="1" hangingPunct="1">
                  <a:lnSpc>
                    <a:spcPct val="85000"/>
                  </a:lnSpc>
                  <a:spcBef>
                    <a:spcPct val="0"/>
                  </a:spcBef>
                  <a:buFontTx/>
                  <a:buNone/>
                </a:pPr>
                <a:r>
                  <a:rPr lang="en-US" altLang="en-US" sz="1800" b="0" dirty="0">
                    <a:solidFill>
                      <a:srgbClr val="333333"/>
                    </a:solidFill>
                  </a:rPr>
                  <a:t>pituitary</a:t>
                </a:r>
                <a:endParaRPr lang="en-US" altLang="en-US" sz="1800" b="0" dirty="0"/>
              </a:p>
            </p:txBody>
          </p:sp>
          <p:sp>
            <p:nvSpPr>
              <p:cNvPr id="25608" name="Line 6">
                <a:extLst>
                  <a:ext uri="{FF2B5EF4-FFF2-40B4-BE49-F238E27FC236}">
                    <a16:creationId xmlns:a16="http://schemas.microsoft.com/office/drawing/2014/main" id="{278238C8-4205-2440-8279-4BD2916785D4}"/>
                  </a:ext>
                </a:extLst>
              </p:cNvPr>
              <p:cNvSpPr>
                <a:spLocks noChangeShapeType="1"/>
              </p:cNvSpPr>
              <p:nvPr/>
            </p:nvSpPr>
            <p:spPr bwMode="auto">
              <a:xfrm>
                <a:off x="2075" y="1539"/>
                <a:ext cx="0" cy="472"/>
              </a:xfrm>
              <a:prstGeom prst="line">
                <a:avLst/>
              </a:prstGeom>
              <a:noFill/>
              <a:ln w="133350">
                <a:solidFill>
                  <a:schemeClr val="tx1">
                    <a:lumMod val="50000"/>
                    <a:lumOff val="50000"/>
                    <a:alpha val="75285"/>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5609" name="Text Box 12">
                <a:extLst>
                  <a:ext uri="{FF2B5EF4-FFF2-40B4-BE49-F238E27FC236}">
                    <a16:creationId xmlns:a16="http://schemas.microsoft.com/office/drawing/2014/main" id="{D73329F2-D8E8-084D-9ECD-AB5315AB1C96}"/>
                  </a:ext>
                </a:extLst>
              </p:cNvPr>
              <p:cNvSpPr txBox="1">
                <a:spLocks noChangeArrowheads="1"/>
              </p:cNvSpPr>
              <p:nvPr/>
            </p:nvSpPr>
            <p:spPr bwMode="auto">
              <a:xfrm>
                <a:off x="617" y="1541"/>
                <a:ext cx="1086" cy="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dirty="0">
                    <a:solidFill>
                      <a:srgbClr val="333333"/>
                    </a:solidFill>
                  </a:rPr>
                  <a:t>Hypophyseal (pituitary) </a:t>
                </a:r>
              </a:p>
              <a:p>
                <a:pPr algn="ctr" eaLnBrk="1" hangingPunct="1">
                  <a:lnSpc>
                    <a:spcPct val="85000"/>
                  </a:lnSpc>
                  <a:spcBef>
                    <a:spcPct val="0"/>
                  </a:spcBef>
                  <a:buFontTx/>
                  <a:buNone/>
                </a:pPr>
                <a:r>
                  <a:rPr lang="en-US" altLang="en-US" sz="1600" b="0" dirty="0">
                    <a:solidFill>
                      <a:srgbClr val="333333"/>
                    </a:solidFill>
                  </a:rPr>
                  <a:t>portal system</a:t>
                </a:r>
                <a:endParaRPr lang="en-US" altLang="en-US" sz="2200" b="0" dirty="0"/>
              </a:p>
            </p:txBody>
          </p:sp>
          <p:sp>
            <p:nvSpPr>
              <p:cNvPr id="25610" name="Text Box 13">
                <a:extLst>
                  <a:ext uri="{FF2B5EF4-FFF2-40B4-BE49-F238E27FC236}">
                    <a16:creationId xmlns:a16="http://schemas.microsoft.com/office/drawing/2014/main" id="{1B67FA62-FC16-9545-B0EC-186D40F31AEA}"/>
                  </a:ext>
                </a:extLst>
              </p:cNvPr>
              <p:cNvSpPr txBox="1">
                <a:spLocks noChangeArrowheads="1"/>
              </p:cNvSpPr>
              <p:nvPr/>
            </p:nvSpPr>
            <p:spPr bwMode="auto">
              <a:xfrm>
                <a:off x="2287" y="1629"/>
                <a:ext cx="2685" cy="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buFontTx/>
                  <a:buNone/>
                </a:pPr>
                <a:r>
                  <a:rPr lang="en-US" altLang="en-US" sz="1600" b="0" dirty="0">
                    <a:solidFill>
                      <a:schemeClr val="accent6"/>
                    </a:solidFill>
                  </a:rPr>
                  <a:t>Releasing hormones and </a:t>
                </a:r>
                <a:r>
                  <a:rPr lang="en-US" altLang="en-US" sz="1600" b="0" dirty="0">
                    <a:solidFill>
                      <a:schemeClr val="accent6"/>
                    </a:solidFill>
                    <a:ea typeface="AppleGothic" pitchFamily="2" charset="-127"/>
                  </a:rPr>
                  <a:t>i</a:t>
                </a:r>
                <a:r>
                  <a:rPr lang="en-US" altLang="en-US" sz="1600" b="0" dirty="0">
                    <a:solidFill>
                      <a:schemeClr val="accent6"/>
                    </a:solidFill>
                  </a:rPr>
                  <a:t>nhibiting hormones</a:t>
                </a:r>
                <a:endParaRPr lang="en-US" altLang="en-US" sz="2200" b="0" dirty="0">
                  <a:solidFill>
                    <a:schemeClr val="accent6"/>
                  </a:solidFill>
                </a:endParaRPr>
              </a:p>
            </p:txBody>
          </p:sp>
          <p:sp>
            <p:nvSpPr>
              <p:cNvPr id="25611" name="Line 15">
                <a:extLst>
                  <a:ext uri="{FF2B5EF4-FFF2-40B4-BE49-F238E27FC236}">
                    <a16:creationId xmlns:a16="http://schemas.microsoft.com/office/drawing/2014/main" id="{FD9034D9-BDE2-BD44-8E53-E55745810F81}"/>
                  </a:ext>
                </a:extLst>
              </p:cNvPr>
              <p:cNvSpPr>
                <a:spLocks noChangeShapeType="1"/>
              </p:cNvSpPr>
              <p:nvPr/>
            </p:nvSpPr>
            <p:spPr bwMode="auto">
              <a:xfrm>
                <a:off x="2071" y="2578"/>
                <a:ext cx="0" cy="472"/>
              </a:xfrm>
              <a:prstGeom prst="line">
                <a:avLst/>
              </a:prstGeom>
              <a:noFill/>
              <a:ln w="133350">
                <a:solidFill>
                  <a:schemeClr val="tx1">
                    <a:lumMod val="50000"/>
                    <a:lumOff val="50000"/>
                    <a:alpha val="75153"/>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5612" name="Text Box 16">
                <a:extLst>
                  <a:ext uri="{FF2B5EF4-FFF2-40B4-BE49-F238E27FC236}">
                    <a16:creationId xmlns:a16="http://schemas.microsoft.com/office/drawing/2014/main" id="{88A5C038-3126-4848-8BF9-C7C567B2B02D}"/>
                  </a:ext>
                </a:extLst>
              </p:cNvPr>
              <p:cNvSpPr txBox="1">
                <a:spLocks noChangeArrowheads="1"/>
              </p:cNvSpPr>
              <p:nvPr/>
            </p:nvSpPr>
            <p:spPr bwMode="auto">
              <a:xfrm>
                <a:off x="2291" y="2642"/>
                <a:ext cx="2820"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600" b="0" dirty="0">
                    <a:solidFill>
                      <a:schemeClr val="accent6"/>
                    </a:solidFill>
                  </a:rPr>
                  <a:t>Hormones that affect target tissues in the body</a:t>
                </a:r>
                <a:r>
                  <a:rPr lang="en-US" altLang="en-US" sz="1400" b="0" dirty="0">
                    <a:solidFill>
                      <a:schemeClr val="accent6"/>
                    </a:solidFill>
                  </a:rPr>
                  <a:t>   </a:t>
                </a:r>
                <a:r>
                  <a:rPr lang="en-US" altLang="en-US" sz="1400" b="0" dirty="0">
                    <a:solidFill>
                      <a:srgbClr val="000080"/>
                    </a:solidFill>
                  </a:rPr>
                  <a:t>                            </a:t>
                </a:r>
                <a:endParaRPr lang="en-US" altLang="en-US" sz="2200" b="0" dirty="0"/>
              </a:p>
            </p:txBody>
          </p:sp>
          <p:sp>
            <p:nvSpPr>
              <p:cNvPr id="25613" name="Text Box 20">
                <a:extLst>
                  <a:ext uri="{FF2B5EF4-FFF2-40B4-BE49-F238E27FC236}">
                    <a16:creationId xmlns:a16="http://schemas.microsoft.com/office/drawing/2014/main" id="{E37D6F30-5071-F447-A6B4-FE6034541997}"/>
                  </a:ext>
                </a:extLst>
              </p:cNvPr>
              <p:cNvSpPr txBox="1">
                <a:spLocks noChangeArrowheads="1"/>
              </p:cNvSpPr>
              <p:nvPr/>
            </p:nvSpPr>
            <p:spPr bwMode="auto">
              <a:xfrm>
                <a:off x="582" y="2634"/>
                <a:ext cx="1129" cy="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dirty="0">
                    <a:solidFill>
                      <a:srgbClr val="333333"/>
                    </a:solidFill>
                  </a:rPr>
                  <a:t>Entry into general</a:t>
                </a:r>
              </a:p>
              <a:p>
                <a:pPr algn="ctr" eaLnBrk="1" hangingPunct="1">
                  <a:lnSpc>
                    <a:spcPct val="85000"/>
                  </a:lnSpc>
                  <a:spcBef>
                    <a:spcPct val="0"/>
                  </a:spcBef>
                  <a:buFontTx/>
                  <a:buNone/>
                </a:pPr>
                <a:r>
                  <a:rPr lang="en-US" altLang="en-US" sz="1600" b="0" dirty="0">
                    <a:solidFill>
                      <a:srgbClr val="333333"/>
                    </a:solidFill>
                  </a:rPr>
                  <a:t>blood circulation</a:t>
                </a:r>
                <a:endParaRPr lang="en-US" altLang="en-US" sz="2200" b="0" dirty="0"/>
              </a:p>
            </p:txBody>
          </p:sp>
          <p:sp>
            <p:nvSpPr>
              <p:cNvPr id="25614" name="Rectangle 33">
                <a:extLst>
                  <a:ext uri="{FF2B5EF4-FFF2-40B4-BE49-F238E27FC236}">
                    <a16:creationId xmlns:a16="http://schemas.microsoft.com/office/drawing/2014/main" id="{DBEA3730-5002-B146-A3E7-98A0FC46D375}"/>
                  </a:ext>
                </a:extLst>
              </p:cNvPr>
              <p:cNvSpPr>
                <a:spLocks noChangeArrowheads="1"/>
              </p:cNvSpPr>
              <p:nvPr/>
            </p:nvSpPr>
            <p:spPr bwMode="auto">
              <a:xfrm>
                <a:off x="1517" y="3099"/>
                <a:ext cx="1120" cy="464"/>
              </a:xfrm>
              <a:prstGeom prst="rect">
                <a:avLst/>
              </a:prstGeom>
              <a:solidFill>
                <a:schemeClr val="bg1"/>
              </a:solidFill>
              <a:ln w="2540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dirty="0">
                    <a:solidFill>
                      <a:srgbClr val="333333"/>
                    </a:solidFill>
                  </a:rPr>
                  <a:t>Target tissues</a:t>
                </a:r>
                <a:endParaRPr lang="en-US" altLang="en-US" sz="1800" b="0" dirty="0"/>
              </a:p>
            </p:txBody>
          </p:sp>
        </p:grpSp>
      </p:gr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5">
            <a:extLst>
              <a:ext uri="{FF2B5EF4-FFF2-40B4-BE49-F238E27FC236}">
                <a16:creationId xmlns:a16="http://schemas.microsoft.com/office/drawing/2014/main" id="{8896219C-6DBF-144C-B073-7F9577173AA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BCBDCCB-3011-2F4F-8274-5F73EC57E7F3}" type="slidenum">
              <a:rPr lang="en-US" altLang="en-US" sz="1400"/>
              <a:pPr>
                <a:spcBef>
                  <a:spcPct val="0"/>
                </a:spcBef>
                <a:buFontTx/>
                <a:buNone/>
              </a:pPr>
              <a:t>13</a:t>
            </a:fld>
            <a:endParaRPr lang="en-US" altLang="en-US" sz="1400" dirty="0"/>
          </a:p>
        </p:txBody>
      </p:sp>
      <p:grpSp>
        <p:nvGrpSpPr>
          <p:cNvPr id="27651" name="Group 38">
            <a:extLst>
              <a:ext uri="{FF2B5EF4-FFF2-40B4-BE49-F238E27FC236}">
                <a16:creationId xmlns:a16="http://schemas.microsoft.com/office/drawing/2014/main" id="{F89FA255-DF5A-A342-9B2B-1D16F6B8BD34}"/>
              </a:ext>
            </a:extLst>
          </p:cNvPr>
          <p:cNvGrpSpPr>
            <a:grpSpLocks/>
          </p:cNvGrpSpPr>
          <p:nvPr/>
        </p:nvGrpSpPr>
        <p:grpSpPr bwMode="auto">
          <a:xfrm>
            <a:off x="458788" y="447675"/>
            <a:ext cx="8229600" cy="5718175"/>
            <a:chOff x="289" y="282"/>
            <a:chExt cx="5184" cy="3602"/>
          </a:xfrm>
        </p:grpSpPr>
        <p:sp>
          <p:nvSpPr>
            <p:cNvPr id="27652" name="Rectangle 2">
              <a:extLst>
                <a:ext uri="{FF2B5EF4-FFF2-40B4-BE49-F238E27FC236}">
                  <a16:creationId xmlns:a16="http://schemas.microsoft.com/office/drawing/2014/main" id="{18B0F5BB-3A4F-5F4B-AEF9-7942831B55CB}"/>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Entry into General Blood Circulation</a:t>
              </a:r>
              <a:endParaRPr lang="en-US" altLang="en-US" sz="2800" b="0" dirty="0">
                <a:solidFill>
                  <a:schemeClr val="tx2"/>
                </a:solidFill>
              </a:endParaRPr>
            </a:p>
          </p:txBody>
        </p:sp>
        <p:sp>
          <p:nvSpPr>
            <p:cNvPr id="27653" name="Text Box 6">
              <a:extLst>
                <a:ext uri="{FF2B5EF4-FFF2-40B4-BE49-F238E27FC236}">
                  <a16:creationId xmlns:a16="http://schemas.microsoft.com/office/drawing/2014/main" id="{DE16E4ED-3293-8F49-A04E-84056CC0A87C}"/>
                </a:ext>
              </a:extLst>
            </p:cNvPr>
            <p:cNvSpPr txBox="1">
              <a:spLocks noChangeArrowheads="1"/>
            </p:cNvSpPr>
            <p:nvPr/>
          </p:nvSpPr>
          <p:spPr bwMode="auto">
            <a:xfrm>
              <a:off x="515" y="972"/>
              <a:ext cx="4793"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In response to releasing hormones, hormones secreted by specialized cells of the anterior pituitary are secreted into the anterior hypophyseal vein.</a:t>
              </a:r>
            </a:p>
            <a:p>
              <a:pPr eaLnBrk="1" hangingPunct="1">
                <a:lnSpc>
                  <a:spcPct val="85000"/>
                </a:lnSpc>
                <a:spcBef>
                  <a:spcPct val="0"/>
                </a:spcBef>
                <a:spcAft>
                  <a:spcPct val="50000"/>
                </a:spcAft>
                <a:buSzPct val="80000"/>
              </a:pPr>
              <a:r>
                <a:rPr lang="en-US" altLang="en-US" sz="1800" b="0" dirty="0"/>
                <a:t>Pituitary hormones enter general blood circulation to exert their effects on target tissues.</a:t>
              </a:r>
            </a:p>
          </p:txBody>
        </p:sp>
        <p:grpSp>
          <p:nvGrpSpPr>
            <p:cNvPr id="27654" name="Group 27">
              <a:extLst>
                <a:ext uri="{FF2B5EF4-FFF2-40B4-BE49-F238E27FC236}">
                  <a16:creationId xmlns:a16="http://schemas.microsoft.com/office/drawing/2014/main" id="{0937D7B9-BCAD-D845-8A78-61043ED0CB38}"/>
                </a:ext>
              </a:extLst>
            </p:cNvPr>
            <p:cNvGrpSpPr>
              <a:grpSpLocks/>
            </p:cNvGrpSpPr>
            <p:nvPr/>
          </p:nvGrpSpPr>
          <p:grpSpPr bwMode="auto">
            <a:xfrm>
              <a:off x="582" y="3671"/>
              <a:ext cx="2995" cy="213"/>
              <a:chOff x="582" y="3671"/>
              <a:chExt cx="2995" cy="213"/>
            </a:xfrm>
          </p:grpSpPr>
          <p:grpSp>
            <p:nvGrpSpPr>
              <p:cNvPr id="27655" name="Group 28">
                <a:extLst>
                  <a:ext uri="{FF2B5EF4-FFF2-40B4-BE49-F238E27FC236}">
                    <a16:creationId xmlns:a16="http://schemas.microsoft.com/office/drawing/2014/main" id="{DB96E3F2-F095-4443-812A-CB236B3C2E86}"/>
                  </a:ext>
                </a:extLst>
              </p:cNvPr>
              <p:cNvGrpSpPr>
                <a:grpSpLocks/>
              </p:cNvGrpSpPr>
              <p:nvPr/>
            </p:nvGrpSpPr>
            <p:grpSpPr bwMode="auto">
              <a:xfrm>
                <a:off x="582" y="3671"/>
                <a:ext cx="1990" cy="213"/>
                <a:chOff x="582" y="3671"/>
                <a:chExt cx="1990" cy="213"/>
              </a:xfrm>
            </p:grpSpPr>
            <p:sp>
              <p:nvSpPr>
                <p:cNvPr id="27659" name="Rectangle 29">
                  <a:extLst>
                    <a:ext uri="{FF2B5EF4-FFF2-40B4-BE49-F238E27FC236}">
                      <a16:creationId xmlns:a16="http://schemas.microsoft.com/office/drawing/2014/main" id="{9B3C1C35-93E6-1049-B64E-E562DF88F11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7660" name="Rectangle 30">
                  <a:extLst>
                    <a:ext uri="{FF2B5EF4-FFF2-40B4-BE49-F238E27FC236}">
                      <a16:creationId xmlns:a16="http://schemas.microsoft.com/office/drawing/2014/main" id="{DCDD358D-A7E2-6A43-92B0-26F8E3CC76F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7661" name="Rectangle 31">
                  <a:extLst>
                    <a:ext uri="{FF2B5EF4-FFF2-40B4-BE49-F238E27FC236}">
                      <a16:creationId xmlns:a16="http://schemas.microsoft.com/office/drawing/2014/main" id="{048B7581-5EED-974A-A8C4-3260C61AF04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7662" name="Text Box 32">
                  <a:extLst>
                    <a:ext uri="{FF2B5EF4-FFF2-40B4-BE49-F238E27FC236}">
                      <a16:creationId xmlns:a16="http://schemas.microsoft.com/office/drawing/2014/main" id="{9CCED5D0-7211-9F46-BAA5-3DDE88F59AB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623</a:t>
                  </a:r>
                  <a:endParaRPr lang="en-US" altLang="en-US" sz="1800" b="0" dirty="0"/>
                </a:p>
              </p:txBody>
            </p:sp>
            <p:sp>
              <p:nvSpPr>
                <p:cNvPr id="27663" name="Text Box 33">
                  <a:extLst>
                    <a:ext uri="{FF2B5EF4-FFF2-40B4-BE49-F238E27FC236}">
                      <a16:creationId xmlns:a16="http://schemas.microsoft.com/office/drawing/2014/main" id="{7461E5F7-C96B-A243-82F5-FA3DFE41169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690</a:t>
                  </a:r>
                  <a:endParaRPr lang="en-US" altLang="en-US" sz="1800" b="0" dirty="0"/>
                </a:p>
              </p:txBody>
            </p:sp>
            <p:sp>
              <p:nvSpPr>
                <p:cNvPr id="27664" name="Text Box 34">
                  <a:extLst>
                    <a:ext uri="{FF2B5EF4-FFF2-40B4-BE49-F238E27FC236}">
                      <a16:creationId xmlns:a16="http://schemas.microsoft.com/office/drawing/2014/main" id="{46E7CC08-A818-CD48-A4EC-ECE312E69BA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652</a:t>
                  </a:r>
                  <a:endParaRPr lang="en-US" altLang="en-US" sz="1800" b="0" dirty="0"/>
                </a:p>
              </p:txBody>
            </p:sp>
          </p:grpSp>
          <p:grpSp>
            <p:nvGrpSpPr>
              <p:cNvPr id="27656" name="Group 35">
                <a:extLst>
                  <a:ext uri="{FF2B5EF4-FFF2-40B4-BE49-F238E27FC236}">
                    <a16:creationId xmlns:a16="http://schemas.microsoft.com/office/drawing/2014/main" id="{E8E19EFA-770F-564B-8ADA-E7DA9CF25229}"/>
                  </a:ext>
                </a:extLst>
              </p:cNvPr>
              <p:cNvGrpSpPr>
                <a:grpSpLocks/>
              </p:cNvGrpSpPr>
              <p:nvPr/>
            </p:nvGrpSpPr>
            <p:grpSpPr bwMode="auto">
              <a:xfrm>
                <a:off x="2846" y="3671"/>
                <a:ext cx="731" cy="213"/>
                <a:chOff x="2846" y="3671"/>
                <a:chExt cx="731" cy="213"/>
              </a:xfrm>
            </p:grpSpPr>
            <p:sp>
              <p:nvSpPr>
                <p:cNvPr id="27657" name="Rectangle 36">
                  <a:extLst>
                    <a:ext uri="{FF2B5EF4-FFF2-40B4-BE49-F238E27FC236}">
                      <a16:creationId xmlns:a16="http://schemas.microsoft.com/office/drawing/2014/main" id="{AB2EB3B3-C385-D748-B343-5434E8EF703B}"/>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7658" name="Text Box 37">
                  <a:extLst>
                    <a:ext uri="{FF2B5EF4-FFF2-40B4-BE49-F238E27FC236}">
                      <a16:creationId xmlns:a16="http://schemas.microsoft.com/office/drawing/2014/main" id="{EC90A342-1D65-3C4D-80AA-E9CC9C15FED9}"/>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Figure 18.5</a:t>
                  </a:r>
                </a:p>
              </p:txBody>
            </p:sp>
          </p:grpSp>
        </p:grpSp>
      </p:gr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a:extLst>
              <a:ext uri="{FF2B5EF4-FFF2-40B4-BE49-F238E27FC236}">
                <a16:creationId xmlns:a16="http://schemas.microsoft.com/office/drawing/2014/main" id="{93B01FC1-1334-D443-99FB-6F2B07D676D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EF000D5-AF59-C147-B22B-AD13B040BD4A}" type="slidenum">
              <a:rPr lang="en-US" altLang="en-US" sz="1400"/>
              <a:pPr>
                <a:spcBef>
                  <a:spcPct val="0"/>
                </a:spcBef>
                <a:buFontTx/>
                <a:buNone/>
              </a:pPr>
              <a:t>14</a:t>
            </a:fld>
            <a:endParaRPr lang="en-US" altLang="en-US" sz="1400" dirty="0"/>
          </a:p>
        </p:txBody>
      </p:sp>
      <p:grpSp>
        <p:nvGrpSpPr>
          <p:cNvPr id="29699" name="Group 9">
            <a:extLst>
              <a:ext uri="{FF2B5EF4-FFF2-40B4-BE49-F238E27FC236}">
                <a16:creationId xmlns:a16="http://schemas.microsoft.com/office/drawing/2014/main" id="{58ECBB39-A80E-5D46-AC20-4F1DC03F3F37}"/>
              </a:ext>
            </a:extLst>
          </p:cNvPr>
          <p:cNvGrpSpPr>
            <a:grpSpLocks/>
          </p:cNvGrpSpPr>
          <p:nvPr/>
        </p:nvGrpSpPr>
        <p:grpSpPr bwMode="auto">
          <a:xfrm>
            <a:off x="458788" y="447675"/>
            <a:ext cx="8229600" cy="4521203"/>
            <a:chOff x="289" y="282"/>
            <a:chExt cx="5184" cy="2848"/>
          </a:xfrm>
        </p:grpSpPr>
        <p:sp>
          <p:nvSpPr>
            <p:cNvPr id="29700" name="Rectangle 1026">
              <a:extLst>
                <a:ext uri="{FF2B5EF4-FFF2-40B4-BE49-F238E27FC236}">
                  <a16:creationId xmlns:a16="http://schemas.microsoft.com/office/drawing/2014/main" id="{9FDA49A9-4DB4-A84F-B842-D011202932FD}"/>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Anterior Pituitary Hormones</a:t>
              </a:r>
              <a:endParaRPr lang="en-US" altLang="en-US" sz="2800" b="0" dirty="0">
                <a:solidFill>
                  <a:schemeClr val="tx2"/>
                </a:solidFill>
              </a:endParaRPr>
            </a:p>
          </p:txBody>
        </p:sp>
        <p:grpSp>
          <p:nvGrpSpPr>
            <p:cNvPr id="29701" name="Group 8">
              <a:extLst>
                <a:ext uri="{FF2B5EF4-FFF2-40B4-BE49-F238E27FC236}">
                  <a16:creationId xmlns:a16="http://schemas.microsoft.com/office/drawing/2014/main" id="{44617D2A-5EA1-F446-BD40-F30F6DB56040}"/>
                </a:ext>
              </a:extLst>
            </p:cNvPr>
            <p:cNvGrpSpPr>
              <a:grpSpLocks/>
            </p:cNvGrpSpPr>
            <p:nvPr/>
          </p:nvGrpSpPr>
          <p:grpSpPr bwMode="auto">
            <a:xfrm>
              <a:off x="1492" y="1019"/>
              <a:ext cx="2641" cy="2111"/>
              <a:chOff x="1492" y="1019"/>
              <a:chExt cx="2641" cy="2111"/>
            </a:xfrm>
          </p:grpSpPr>
          <p:sp>
            <p:nvSpPr>
              <p:cNvPr id="29702" name="Rectangle 1029">
                <a:extLst>
                  <a:ext uri="{FF2B5EF4-FFF2-40B4-BE49-F238E27FC236}">
                    <a16:creationId xmlns:a16="http://schemas.microsoft.com/office/drawing/2014/main" id="{BDB54545-1E6D-194E-969B-A8C89540670A}"/>
                  </a:ext>
                </a:extLst>
              </p:cNvPr>
              <p:cNvSpPr>
                <a:spLocks noChangeArrowheads="1"/>
              </p:cNvSpPr>
              <p:nvPr/>
            </p:nvSpPr>
            <p:spPr bwMode="auto">
              <a:xfrm>
                <a:off x="2325" y="1019"/>
                <a:ext cx="1120" cy="464"/>
              </a:xfrm>
              <a:prstGeom prst="rect">
                <a:avLst/>
              </a:prstGeom>
              <a:solidFill>
                <a:schemeClr val="bg1"/>
              </a:solidFill>
              <a:ln w="2540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dirty="0">
                    <a:solidFill>
                      <a:srgbClr val="333333"/>
                    </a:solidFill>
                  </a:rPr>
                  <a:t>Anterior </a:t>
                </a:r>
              </a:p>
              <a:p>
                <a:pPr algn="ctr" eaLnBrk="1" hangingPunct="1">
                  <a:lnSpc>
                    <a:spcPct val="85000"/>
                  </a:lnSpc>
                  <a:spcBef>
                    <a:spcPct val="0"/>
                  </a:spcBef>
                  <a:buFontTx/>
                  <a:buNone/>
                </a:pPr>
                <a:r>
                  <a:rPr lang="en-US" altLang="en-US" sz="1800" b="0" dirty="0">
                    <a:solidFill>
                      <a:srgbClr val="333333"/>
                    </a:solidFill>
                  </a:rPr>
                  <a:t>pituitary</a:t>
                </a:r>
                <a:endParaRPr lang="en-US" altLang="en-US" sz="1800" b="0" dirty="0"/>
              </a:p>
            </p:txBody>
          </p:sp>
          <p:sp>
            <p:nvSpPr>
              <p:cNvPr id="29703" name="Line 1033">
                <a:extLst>
                  <a:ext uri="{FF2B5EF4-FFF2-40B4-BE49-F238E27FC236}">
                    <a16:creationId xmlns:a16="http://schemas.microsoft.com/office/drawing/2014/main" id="{9011AA16-132E-5545-8581-C654C2602E02}"/>
                  </a:ext>
                </a:extLst>
              </p:cNvPr>
              <p:cNvSpPr>
                <a:spLocks noChangeShapeType="1"/>
              </p:cNvSpPr>
              <p:nvPr/>
            </p:nvSpPr>
            <p:spPr bwMode="auto">
              <a:xfrm>
                <a:off x="2879" y="1546"/>
                <a:ext cx="0" cy="472"/>
              </a:xfrm>
              <a:prstGeom prst="line">
                <a:avLst/>
              </a:prstGeom>
              <a:noFill/>
              <a:ln w="133350">
                <a:solidFill>
                  <a:schemeClr val="tx1">
                    <a:lumMod val="50000"/>
                    <a:lumOff val="50000"/>
                    <a:alpha val="75155"/>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9704" name="Text Box 1035">
                <a:extLst>
                  <a:ext uri="{FF2B5EF4-FFF2-40B4-BE49-F238E27FC236}">
                    <a16:creationId xmlns:a16="http://schemas.microsoft.com/office/drawing/2014/main" id="{E90E8E3D-1E7A-1843-AC0E-2FE265CF811E}"/>
                  </a:ext>
                </a:extLst>
              </p:cNvPr>
              <p:cNvSpPr txBox="1">
                <a:spLocks noChangeArrowheads="1"/>
              </p:cNvSpPr>
              <p:nvPr/>
            </p:nvSpPr>
            <p:spPr bwMode="auto">
              <a:xfrm>
                <a:off x="1492" y="1589"/>
                <a:ext cx="1129" cy="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dirty="0">
                    <a:solidFill>
                      <a:srgbClr val="333333"/>
                    </a:solidFill>
                  </a:rPr>
                  <a:t>Entry into general</a:t>
                </a:r>
              </a:p>
              <a:p>
                <a:pPr algn="ctr" eaLnBrk="1" hangingPunct="1">
                  <a:lnSpc>
                    <a:spcPct val="85000"/>
                  </a:lnSpc>
                  <a:spcBef>
                    <a:spcPct val="0"/>
                  </a:spcBef>
                  <a:buFontTx/>
                  <a:buNone/>
                </a:pPr>
                <a:r>
                  <a:rPr lang="en-US" altLang="en-US" sz="1600" b="0" dirty="0">
                    <a:solidFill>
                      <a:srgbClr val="333333"/>
                    </a:solidFill>
                  </a:rPr>
                  <a:t>blood circulation</a:t>
                </a:r>
                <a:endParaRPr lang="en-US" altLang="en-US" sz="2200" b="0" dirty="0"/>
              </a:p>
            </p:txBody>
          </p:sp>
          <p:sp>
            <p:nvSpPr>
              <p:cNvPr id="29705" name="Text Box 1037">
                <a:extLst>
                  <a:ext uri="{FF2B5EF4-FFF2-40B4-BE49-F238E27FC236}">
                    <a16:creationId xmlns:a16="http://schemas.microsoft.com/office/drawing/2014/main" id="{D6D361AC-59F2-2541-80F9-7CF3A6B6F72F}"/>
                  </a:ext>
                </a:extLst>
              </p:cNvPr>
              <p:cNvSpPr txBox="1">
                <a:spLocks noChangeArrowheads="1"/>
              </p:cNvSpPr>
              <p:nvPr/>
            </p:nvSpPr>
            <p:spPr bwMode="auto">
              <a:xfrm>
                <a:off x="1632" y="2060"/>
                <a:ext cx="2501" cy="1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b="0" dirty="0">
                    <a:solidFill>
                      <a:schemeClr val="accent6"/>
                    </a:solidFill>
                  </a:rPr>
                  <a:t>Human growth hormone—hGH</a:t>
                </a:r>
              </a:p>
              <a:p>
                <a:pPr algn="ctr" eaLnBrk="1" hangingPunct="1">
                  <a:spcBef>
                    <a:spcPct val="0"/>
                  </a:spcBef>
                  <a:buFontTx/>
                  <a:buNone/>
                </a:pPr>
                <a:r>
                  <a:rPr lang="en-US" altLang="en-US" sz="1800" b="0" dirty="0">
                    <a:solidFill>
                      <a:schemeClr val="accent6"/>
                    </a:solidFill>
                  </a:rPr>
                  <a:t>Thyroid stimulating hormone—TSH</a:t>
                </a:r>
              </a:p>
              <a:p>
                <a:pPr algn="ctr" eaLnBrk="1" hangingPunct="1">
                  <a:spcBef>
                    <a:spcPct val="0"/>
                  </a:spcBef>
                  <a:buFontTx/>
                  <a:buNone/>
                </a:pPr>
                <a:r>
                  <a:rPr lang="en-US" altLang="en-US" sz="1800" b="0" dirty="0">
                    <a:solidFill>
                      <a:schemeClr val="accent6"/>
                    </a:solidFill>
                  </a:rPr>
                  <a:t>Follicle stimulating hormone—FSH</a:t>
                </a:r>
              </a:p>
              <a:p>
                <a:pPr algn="ctr" eaLnBrk="1" hangingPunct="1">
                  <a:spcBef>
                    <a:spcPct val="0"/>
                  </a:spcBef>
                  <a:buFontTx/>
                  <a:buNone/>
                </a:pPr>
                <a:r>
                  <a:rPr lang="en-US" altLang="en-US" sz="1800" b="0" dirty="0">
                    <a:solidFill>
                      <a:schemeClr val="accent6"/>
                    </a:solidFill>
                  </a:rPr>
                  <a:t>Luteinizing hormone—LH</a:t>
                </a:r>
              </a:p>
              <a:p>
                <a:pPr algn="ctr" eaLnBrk="1" hangingPunct="1">
                  <a:spcBef>
                    <a:spcPct val="0"/>
                  </a:spcBef>
                  <a:buFontTx/>
                  <a:buNone/>
                </a:pPr>
                <a:r>
                  <a:rPr lang="en-US" altLang="en-US" sz="1800" b="0" dirty="0">
                    <a:solidFill>
                      <a:schemeClr val="accent6"/>
                    </a:solidFill>
                  </a:rPr>
                  <a:t>Prolactin—PRL</a:t>
                </a:r>
              </a:p>
              <a:p>
                <a:pPr algn="ctr" eaLnBrk="1" hangingPunct="1">
                  <a:lnSpc>
                    <a:spcPct val="85000"/>
                  </a:lnSpc>
                  <a:spcBef>
                    <a:spcPct val="0"/>
                  </a:spcBef>
                  <a:buFontTx/>
                  <a:buNone/>
                </a:pPr>
                <a:r>
                  <a:rPr lang="en-US" altLang="en-US" sz="1800" b="0" dirty="0">
                    <a:solidFill>
                      <a:schemeClr val="accent6"/>
                    </a:solidFill>
                  </a:rPr>
                  <a:t>Adrenocorticotropic hormone—ACTH</a:t>
                </a:r>
              </a:p>
            </p:txBody>
          </p:sp>
        </p:grpSp>
      </p:gr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a:extLst>
              <a:ext uri="{FF2B5EF4-FFF2-40B4-BE49-F238E27FC236}">
                <a16:creationId xmlns:a16="http://schemas.microsoft.com/office/drawing/2014/main" id="{C999467C-5872-2745-B825-77A45B47028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236D69E-BB13-7248-AA09-7C871C98D682}" type="slidenum">
              <a:rPr lang="en-US" altLang="en-US" sz="1400"/>
              <a:pPr>
                <a:spcBef>
                  <a:spcPct val="0"/>
                </a:spcBef>
                <a:buFontTx/>
                <a:buNone/>
              </a:pPr>
              <a:t>15</a:t>
            </a:fld>
            <a:endParaRPr lang="en-US" altLang="en-US" sz="1400" dirty="0"/>
          </a:p>
        </p:txBody>
      </p:sp>
      <p:grpSp>
        <p:nvGrpSpPr>
          <p:cNvPr id="31747" name="Group 59">
            <a:extLst>
              <a:ext uri="{FF2B5EF4-FFF2-40B4-BE49-F238E27FC236}">
                <a16:creationId xmlns:a16="http://schemas.microsoft.com/office/drawing/2014/main" id="{8E3CFA8C-1A44-D540-9A5E-9A65FED14DF4}"/>
              </a:ext>
            </a:extLst>
          </p:cNvPr>
          <p:cNvGrpSpPr>
            <a:grpSpLocks/>
          </p:cNvGrpSpPr>
          <p:nvPr/>
        </p:nvGrpSpPr>
        <p:grpSpPr bwMode="auto">
          <a:xfrm>
            <a:off x="458788" y="447675"/>
            <a:ext cx="8229600" cy="5718175"/>
            <a:chOff x="289" y="282"/>
            <a:chExt cx="5184" cy="3602"/>
          </a:xfrm>
        </p:grpSpPr>
        <p:sp>
          <p:nvSpPr>
            <p:cNvPr id="31748" name="Rectangle 2">
              <a:extLst>
                <a:ext uri="{FF2B5EF4-FFF2-40B4-BE49-F238E27FC236}">
                  <a16:creationId xmlns:a16="http://schemas.microsoft.com/office/drawing/2014/main" id="{EFCC8D1B-780F-9442-994F-D2E3FD1D9B37}"/>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Neurosecretory Cells</a:t>
              </a:r>
              <a:endParaRPr lang="en-US" altLang="en-US" sz="2800" b="0" dirty="0">
                <a:solidFill>
                  <a:schemeClr val="tx2"/>
                </a:solidFill>
              </a:endParaRPr>
            </a:p>
          </p:txBody>
        </p:sp>
        <p:sp>
          <p:nvSpPr>
            <p:cNvPr id="31749" name="Text Box 6">
              <a:extLst>
                <a:ext uri="{FF2B5EF4-FFF2-40B4-BE49-F238E27FC236}">
                  <a16:creationId xmlns:a16="http://schemas.microsoft.com/office/drawing/2014/main" id="{BF423420-0AA5-6A4F-8852-C750D542EB65}"/>
                </a:ext>
              </a:extLst>
            </p:cNvPr>
            <p:cNvSpPr txBox="1">
              <a:spLocks noChangeArrowheads="1"/>
            </p:cNvSpPr>
            <p:nvPr/>
          </p:nvSpPr>
          <p:spPr bwMode="auto">
            <a:xfrm>
              <a:off x="515" y="972"/>
              <a:ext cx="4775"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anterior pituitary has groups of specialized cells that produce its six hormones (each group ends in -troph).</a:t>
              </a:r>
            </a:p>
            <a:p>
              <a:pPr eaLnBrk="1" hangingPunct="1">
                <a:lnSpc>
                  <a:spcPct val="85000"/>
                </a:lnSpc>
                <a:spcBef>
                  <a:spcPct val="0"/>
                </a:spcBef>
                <a:spcAft>
                  <a:spcPts val="900"/>
                </a:spcAft>
                <a:buSzPct val="80000"/>
              </a:pPr>
              <a:r>
                <a:rPr lang="en-US" altLang="en-US" sz="1800" b="0" dirty="0"/>
                <a:t>Somatatrophs synthesize and secrete human growth hormone (hGH) to stimulate many of the body’s tissues to release insulin-like growth factors (IGFs).</a:t>
              </a:r>
            </a:p>
            <a:p>
              <a:pPr eaLnBrk="1" hangingPunct="1">
                <a:lnSpc>
                  <a:spcPct val="85000"/>
                </a:lnSpc>
                <a:spcBef>
                  <a:spcPct val="0"/>
                </a:spcBef>
                <a:spcAft>
                  <a:spcPts val="900"/>
                </a:spcAft>
                <a:buSzPct val="80000"/>
              </a:pPr>
              <a:r>
                <a:rPr lang="en-US" altLang="en-US" sz="1800" b="0" dirty="0"/>
                <a:t>Growth factors promote body growth and regulate certain aspects of metabolism.</a:t>
              </a:r>
            </a:p>
            <a:p>
              <a:pPr eaLnBrk="1" hangingPunct="1">
                <a:lnSpc>
                  <a:spcPct val="85000"/>
                </a:lnSpc>
                <a:spcBef>
                  <a:spcPct val="0"/>
                </a:spcBef>
                <a:spcAft>
                  <a:spcPct val="50000"/>
                </a:spcAft>
                <a:buSzPct val="80000"/>
              </a:pPr>
              <a:r>
                <a:rPr lang="en-US" altLang="en-US" sz="1800" b="0" dirty="0"/>
                <a:t>Thyrotrophs synthesize and secrete thyroid stimulating hormone (TSH) to control the hormonal secretions (T</a:t>
              </a:r>
              <a:r>
                <a:rPr lang="en-US" altLang="en-US" sz="1800" b="0" baseline="-17000" dirty="0"/>
                <a:t>3</a:t>
              </a:r>
              <a:r>
                <a:rPr lang="en-US" altLang="en-US" sz="1800" b="0" dirty="0"/>
                <a:t> and T</a:t>
              </a:r>
              <a:r>
                <a:rPr lang="en-US" altLang="en-US" sz="1800" b="0" baseline="-17000" dirty="0"/>
                <a:t>4</a:t>
              </a:r>
              <a:r>
                <a:rPr lang="en-US" altLang="en-US" sz="1800" b="0" dirty="0"/>
                <a:t>) from the thyroid gland.</a:t>
              </a:r>
            </a:p>
          </p:txBody>
        </p:sp>
        <p:grpSp>
          <p:nvGrpSpPr>
            <p:cNvPr id="31750" name="Group 58">
              <a:extLst>
                <a:ext uri="{FF2B5EF4-FFF2-40B4-BE49-F238E27FC236}">
                  <a16:creationId xmlns:a16="http://schemas.microsoft.com/office/drawing/2014/main" id="{D5AB0E55-A7E1-5040-B16C-4EDD29B022B4}"/>
                </a:ext>
              </a:extLst>
            </p:cNvPr>
            <p:cNvGrpSpPr>
              <a:grpSpLocks/>
            </p:cNvGrpSpPr>
            <p:nvPr/>
          </p:nvGrpSpPr>
          <p:grpSpPr bwMode="auto">
            <a:xfrm>
              <a:off x="582" y="3671"/>
              <a:ext cx="3798" cy="213"/>
              <a:chOff x="582" y="3671"/>
              <a:chExt cx="3798" cy="213"/>
            </a:xfrm>
          </p:grpSpPr>
          <p:grpSp>
            <p:nvGrpSpPr>
              <p:cNvPr id="31751" name="Group 34">
                <a:extLst>
                  <a:ext uri="{FF2B5EF4-FFF2-40B4-BE49-F238E27FC236}">
                    <a16:creationId xmlns:a16="http://schemas.microsoft.com/office/drawing/2014/main" id="{8870819B-44F9-8047-A300-D8EF2B6BAAF7}"/>
                  </a:ext>
                </a:extLst>
              </p:cNvPr>
              <p:cNvGrpSpPr>
                <a:grpSpLocks/>
              </p:cNvGrpSpPr>
              <p:nvPr/>
            </p:nvGrpSpPr>
            <p:grpSpPr bwMode="auto">
              <a:xfrm>
                <a:off x="582" y="3671"/>
                <a:ext cx="1990" cy="213"/>
                <a:chOff x="582" y="3671"/>
                <a:chExt cx="1990" cy="213"/>
              </a:xfrm>
            </p:grpSpPr>
            <p:sp>
              <p:nvSpPr>
                <p:cNvPr id="31759" name="Rectangle 35">
                  <a:extLst>
                    <a:ext uri="{FF2B5EF4-FFF2-40B4-BE49-F238E27FC236}">
                      <a16:creationId xmlns:a16="http://schemas.microsoft.com/office/drawing/2014/main" id="{924BA59F-B4B0-F74F-9E80-315D4FCF1CE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31760" name="Rectangle 36">
                  <a:extLst>
                    <a:ext uri="{FF2B5EF4-FFF2-40B4-BE49-F238E27FC236}">
                      <a16:creationId xmlns:a16="http://schemas.microsoft.com/office/drawing/2014/main" id="{83CEC1BE-512A-D340-A1DD-E0B7B49FAFF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31761" name="Rectangle 37">
                  <a:extLst>
                    <a:ext uri="{FF2B5EF4-FFF2-40B4-BE49-F238E27FC236}">
                      <a16:creationId xmlns:a16="http://schemas.microsoft.com/office/drawing/2014/main" id="{0A2E388F-7CFF-234B-A8DC-B89592FD32D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31762" name="Text Box 38">
                  <a:extLst>
                    <a:ext uri="{FF2B5EF4-FFF2-40B4-BE49-F238E27FC236}">
                      <a16:creationId xmlns:a16="http://schemas.microsoft.com/office/drawing/2014/main" id="{3F8DD606-F664-304F-9146-BD5FF4D6504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625</a:t>
                  </a:r>
                  <a:endParaRPr lang="en-US" altLang="en-US" sz="1800" b="0" dirty="0">
                    <a:ea typeface="ＭＳ Ｐゴシック" panose="020B0600070205080204" pitchFamily="34" charset="-128"/>
                  </a:endParaRPr>
                </a:p>
              </p:txBody>
            </p:sp>
            <p:sp>
              <p:nvSpPr>
                <p:cNvPr id="31763" name="Text Box 39">
                  <a:extLst>
                    <a:ext uri="{FF2B5EF4-FFF2-40B4-BE49-F238E27FC236}">
                      <a16:creationId xmlns:a16="http://schemas.microsoft.com/office/drawing/2014/main" id="{F02A91CF-229B-D448-94AA-C7F6B77A7C3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690</a:t>
                  </a:r>
                  <a:endParaRPr lang="en-US" altLang="en-US" sz="1800" b="0" dirty="0">
                    <a:ea typeface="ＭＳ Ｐゴシック" panose="020B0600070205080204" pitchFamily="34" charset="-128"/>
                  </a:endParaRPr>
                </a:p>
              </p:txBody>
            </p:sp>
            <p:sp>
              <p:nvSpPr>
                <p:cNvPr id="31764" name="Text Box 40">
                  <a:extLst>
                    <a:ext uri="{FF2B5EF4-FFF2-40B4-BE49-F238E27FC236}">
                      <a16:creationId xmlns:a16="http://schemas.microsoft.com/office/drawing/2014/main" id="{3456F0FB-D3F7-7946-B663-7E3E1A93CB9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652</a:t>
                  </a:r>
                  <a:endParaRPr lang="en-US" altLang="en-US" sz="1800" b="0" dirty="0">
                    <a:ea typeface="ＭＳ Ｐゴシック" panose="020B0600070205080204" pitchFamily="34" charset="-128"/>
                  </a:endParaRPr>
                </a:p>
              </p:txBody>
            </p:sp>
          </p:grpSp>
          <p:grpSp>
            <p:nvGrpSpPr>
              <p:cNvPr id="31752" name="Group 57">
                <a:extLst>
                  <a:ext uri="{FF2B5EF4-FFF2-40B4-BE49-F238E27FC236}">
                    <a16:creationId xmlns:a16="http://schemas.microsoft.com/office/drawing/2014/main" id="{5717FCD5-24C3-DC42-AEB9-D1F7BC695B8C}"/>
                  </a:ext>
                </a:extLst>
              </p:cNvPr>
              <p:cNvGrpSpPr>
                <a:grpSpLocks/>
              </p:cNvGrpSpPr>
              <p:nvPr/>
            </p:nvGrpSpPr>
            <p:grpSpPr bwMode="auto">
              <a:xfrm>
                <a:off x="2846" y="3671"/>
                <a:ext cx="1534" cy="213"/>
                <a:chOff x="2846" y="3671"/>
                <a:chExt cx="1534" cy="213"/>
              </a:xfrm>
            </p:grpSpPr>
            <p:grpSp>
              <p:nvGrpSpPr>
                <p:cNvPr id="31753" name="Group 52">
                  <a:extLst>
                    <a:ext uri="{FF2B5EF4-FFF2-40B4-BE49-F238E27FC236}">
                      <a16:creationId xmlns:a16="http://schemas.microsoft.com/office/drawing/2014/main" id="{8846410D-24B9-BE4F-9EA8-6309463DE94F}"/>
                    </a:ext>
                  </a:extLst>
                </p:cNvPr>
                <p:cNvGrpSpPr>
                  <a:grpSpLocks/>
                </p:cNvGrpSpPr>
                <p:nvPr/>
              </p:nvGrpSpPr>
              <p:grpSpPr bwMode="auto">
                <a:xfrm>
                  <a:off x="2846" y="3671"/>
                  <a:ext cx="731" cy="213"/>
                  <a:chOff x="2846" y="3671"/>
                  <a:chExt cx="731" cy="213"/>
                </a:xfrm>
              </p:grpSpPr>
              <p:sp>
                <p:nvSpPr>
                  <p:cNvPr id="31757" name="Rectangle 43">
                    <a:extLst>
                      <a:ext uri="{FF2B5EF4-FFF2-40B4-BE49-F238E27FC236}">
                        <a16:creationId xmlns:a16="http://schemas.microsoft.com/office/drawing/2014/main" id="{4E91FA6E-BE3D-3E4D-A819-FDE427C694E3}"/>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31758" name="Text Box 44">
                    <a:extLst>
                      <a:ext uri="{FF2B5EF4-FFF2-40B4-BE49-F238E27FC236}">
                        <a16:creationId xmlns:a16="http://schemas.microsoft.com/office/drawing/2014/main" id="{B115D679-5F69-3845-89F5-395A1CD7659A}"/>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Figure 18.5</a:t>
                    </a:r>
                  </a:p>
                </p:txBody>
              </p:sp>
            </p:grpSp>
            <p:grpSp>
              <p:nvGrpSpPr>
                <p:cNvPr id="31754" name="Group 51">
                  <a:extLst>
                    <a:ext uri="{FF2B5EF4-FFF2-40B4-BE49-F238E27FC236}">
                      <a16:creationId xmlns:a16="http://schemas.microsoft.com/office/drawing/2014/main" id="{303F77DB-4AC0-EE47-B4FD-C54AC0A795F3}"/>
                    </a:ext>
                  </a:extLst>
                </p:cNvPr>
                <p:cNvGrpSpPr>
                  <a:grpSpLocks/>
                </p:cNvGrpSpPr>
                <p:nvPr/>
              </p:nvGrpSpPr>
              <p:grpSpPr bwMode="auto">
                <a:xfrm>
                  <a:off x="3649" y="3671"/>
                  <a:ext cx="731" cy="213"/>
                  <a:chOff x="3649" y="3671"/>
                  <a:chExt cx="731" cy="213"/>
                </a:xfrm>
              </p:grpSpPr>
              <p:sp>
                <p:nvSpPr>
                  <p:cNvPr id="31755" name="Rectangle 46">
                    <a:extLst>
                      <a:ext uri="{FF2B5EF4-FFF2-40B4-BE49-F238E27FC236}">
                        <a16:creationId xmlns:a16="http://schemas.microsoft.com/office/drawing/2014/main" id="{B1ADC0B4-3ACD-214F-8B3E-16A3CA84DF60}"/>
                      </a:ext>
                    </a:extLst>
                  </p:cNvPr>
                  <p:cNvSpPr>
                    <a:spLocks noChangeArrowheads="1"/>
                  </p:cNvSpPr>
                  <p:nvPr/>
                </p:nvSpPr>
                <p:spPr bwMode="auto">
                  <a:xfrm>
                    <a:off x="364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31756" name="Text Box 47">
                    <a:extLst>
                      <a:ext uri="{FF2B5EF4-FFF2-40B4-BE49-F238E27FC236}">
                        <a16:creationId xmlns:a16="http://schemas.microsoft.com/office/drawing/2014/main" id="{F40F9281-F02B-6543-946A-A24A7BBCB2DD}"/>
                      </a:ext>
                    </a:extLst>
                  </p:cNvPr>
                  <p:cNvSpPr txBox="1">
                    <a:spLocks noChangeArrowheads="1"/>
                  </p:cNvSpPr>
                  <p:nvPr/>
                </p:nvSpPr>
                <p:spPr bwMode="auto">
                  <a:xfrm>
                    <a:off x="3711" y="3687"/>
                    <a:ext cx="60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Table 18.3</a:t>
                    </a:r>
                  </a:p>
                </p:txBody>
              </p:sp>
            </p:grpSp>
          </p:grpSp>
        </p:grpSp>
      </p:gr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5">
            <a:extLst>
              <a:ext uri="{FF2B5EF4-FFF2-40B4-BE49-F238E27FC236}">
                <a16:creationId xmlns:a16="http://schemas.microsoft.com/office/drawing/2014/main" id="{E8587CD9-7453-2945-A9F0-3D10248D237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DF77E52-C51B-3248-9BD4-A00E96B35FAD}" type="slidenum">
              <a:rPr lang="en-US" altLang="en-US" sz="1400"/>
              <a:pPr>
                <a:spcBef>
                  <a:spcPct val="0"/>
                </a:spcBef>
                <a:buFontTx/>
                <a:buNone/>
              </a:pPr>
              <a:t>16</a:t>
            </a:fld>
            <a:endParaRPr lang="en-US" altLang="en-US" sz="1400" dirty="0"/>
          </a:p>
        </p:txBody>
      </p:sp>
      <p:grpSp>
        <p:nvGrpSpPr>
          <p:cNvPr id="33795" name="Group 46">
            <a:extLst>
              <a:ext uri="{FF2B5EF4-FFF2-40B4-BE49-F238E27FC236}">
                <a16:creationId xmlns:a16="http://schemas.microsoft.com/office/drawing/2014/main" id="{ACBB58E6-906E-BD48-A5F8-8DC259AC33D8}"/>
              </a:ext>
            </a:extLst>
          </p:cNvPr>
          <p:cNvGrpSpPr>
            <a:grpSpLocks/>
          </p:cNvGrpSpPr>
          <p:nvPr/>
        </p:nvGrpSpPr>
        <p:grpSpPr bwMode="auto">
          <a:xfrm>
            <a:off x="458788" y="447675"/>
            <a:ext cx="8229600" cy="5718175"/>
            <a:chOff x="289" y="282"/>
            <a:chExt cx="5184" cy="3602"/>
          </a:xfrm>
        </p:grpSpPr>
        <p:sp>
          <p:nvSpPr>
            <p:cNvPr id="33796" name="Rectangle 2">
              <a:extLst>
                <a:ext uri="{FF2B5EF4-FFF2-40B4-BE49-F238E27FC236}">
                  <a16:creationId xmlns:a16="http://schemas.microsoft.com/office/drawing/2014/main" id="{782FDF98-A07E-A141-B1C1-6EE514665397}"/>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Neurosecretory Cells </a:t>
              </a:r>
              <a:r>
                <a:rPr lang="en-US" altLang="en-US" sz="2200" b="0" dirty="0">
                  <a:solidFill>
                    <a:srgbClr val="333333"/>
                  </a:solidFill>
                </a:rPr>
                <a:t>(continued)</a:t>
              </a:r>
              <a:endParaRPr lang="en-US" altLang="en-US" sz="2800" b="0" dirty="0">
                <a:solidFill>
                  <a:schemeClr val="tx2"/>
                </a:solidFill>
              </a:endParaRPr>
            </a:p>
          </p:txBody>
        </p:sp>
        <p:sp>
          <p:nvSpPr>
            <p:cNvPr id="33797" name="Text Box 6">
              <a:extLst>
                <a:ext uri="{FF2B5EF4-FFF2-40B4-BE49-F238E27FC236}">
                  <a16:creationId xmlns:a16="http://schemas.microsoft.com/office/drawing/2014/main" id="{62DF2D6F-DE18-E441-B0E9-44CD51AD1A5C}"/>
                </a:ext>
              </a:extLst>
            </p:cNvPr>
            <p:cNvSpPr txBox="1">
              <a:spLocks noChangeArrowheads="1"/>
            </p:cNvSpPr>
            <p:nvPr/>
          </p:nvSpPr>
          <p:spPr bwMode="auto">
            <a:xfrm>
              <a:off x="515" y="972"/>
              <a:ext cx="4703" cy="1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Gonadotrophs synthesize and secrete follicle stimulating hormone (FSH) and luteinizing hormone (LH) to act on the ovaries and testes.</a:t>
              </a:r>
            </a:p>
            <a:p>
              <a:pPr lvl="1" eaLnBrk="1" hangingPunct="1">
                <a:lnSpc>
                  <a:spcPct val="85000"/>
                </a:lnSpc>
                <a:spcBef>
                  <a:spcPct val="0"/>
                </a:spcBef>
                <a:spcAft>
                  <a:spcPts val="600"/>
                </a:spcAft>
                <a:buSzPct val="80000"/>
                <a:buFontTx/>
                <a:buChar char="-"/>
              </a:pPr>
              <a:r>
                <a:rPr lang="en-US" altLang="en-US" sz="1800" b="0" dirty="0"/>
                <a:t>FSH and LH stimulate the secretion of estrogens and proges-terone and promote the maturation of the oocytes (eggs) in the ovaries.</a:t>
              </a:r>
            </a:p>
            <a:p>
              <a:pPr lvl="1" eaLnBrk="1" hangingPunct="1">
                <a:lnSpc>
                  <a:spcPct val="85000"/>
                </a:lnSpc>
                <a:spcBef>
                  <a:spcPct val="0"/>
                </a:spcBef>
                <a:spcAft>
                  <a:spcPts val="1200"/>
                </a:spcAft>
                <a:buSzPct val="80000"/>
                <a:buFontTx/>
                <a:buChar char="-"/>
              </a:pPr>
              <a:r>
                <a:rPr lang="en-US" altLang="en-US" sz="1800" b="0" dirty="0"/>
                <a:t>FSH and LH also stimulate testosterone secretion and sperm production (spermatogenesis) in the testes.</a:t>
              </a:r>
            </a:p>
            <a:p>
              <a:pPr eaLnBrk="1" hangingPunct="1">
                <a:lnSpc>
                  <a:spcPct val="85000"/>
                </a:lnSpc>
                <a:spcBef>
                  <a:spcPct val="0"/>
                </a:spcBef>
                <a:spcAft>
                  <a:spcPct val="50000"/>
                </a:spcAft>
                <a:buSzPct val="80000"/>
              </a:pPr>
              <a:r>
                <a:rPr lang="en-US" altLang="en-US" sz="1800" b="0" dirty="0"/>
                <a:t>Lactotrophs synthesize and secrete prolactin (PRL) to stimulate milk production in the mammary glands of the breasts.</a:t>
              </a:r>
            </a:p>
          </p:txBody>
        </p:sp>
        <p:grpSp>
          <p:nvGrpSpPr>
            <p:cNvPr id="33798" name="Group 45">
              <a:extLst>
                <a:ext uri="{FF2B5EF4-FFF2-40B4-BE49-F238E27FC236}">
                  <a16:creationId xmlns:a16="http://schemas.microsoft.com/office/drawing/2014/main" id="{2FE12C3E-B264-D642-922E-3FC64F551DBC}"/>
                </a:ext>
              </a:extLst>
            </p:cNvPr>
            <p:cNvGrpSpPr>
              <a:grpSpLocks/>
            </p:cNvGrpSpPr>
            <p:nvPr/>
          </p:nvGrpSpPr>
          <p:grpSpPr bwMode="auto">
            <a:xfrm>
              <a:off x="582" y="3671"/>
              <a:ext cx="2995" cy="213"/>
              <a:chOff x="582" y="3671"/>
              <a:chExt cx="2995" cy="213"/>
            </a:xfrm>
          </p:grpSpPr>
          <p:grpSp>
            <p:nvGrpSpPr>
              <p:cNvPr id="33799" name="Group 28">
                <a:extLst>
                  <a:ext uri="{FF2B5EF4-FFF2-40B4-BE49-F238E27FC236}">
                    <a16:creationId xmlns:a16="http://schemas.microsoft.com/office/drawing/2014/main" id="{11DBD3F4-7E00-B14C-9A61-050D565DA261}"/>
                  </a:ext>
                </a:extLst>
              </p:cNvPr>
              <p:cNvGrpSpPr>
                <a:grpSpLocks/>
              </p:cNvGrpSpPr>
              <p:nvPr/>
            </p:nvGrpSpPr>
            <p:grpSpPr bwMode="auto">
              <a:xfrm>
                <a:off x="582" y="3671"/>
                <a:ext cx="1990" cy="213"/>
                <a:chOff x="582" y="3671"/>
                <a:chExt cx="1990" cy="213"/>
              </a:xfrm>
            </p:grpSpPr>
            <p:sp>
              <p:nvSpPr>
                <p:cNvPr id="33803" name="Rectangle 29">
                  <a:extLst>
                    <a:ext uri="{FF2B5EF4-FFF2-40B4-BE49-F238E27FC236}">
                      <a16:creationId xmlns:a16="http://schemas.microsoft.com/office/drawing/2014/main" id="{FEBD133A-7C0C-DE42-8C08-A71FA4E2FA2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33804" name="Rectangle 30">
                  <a:extLst>
                    <a:ext uri="{FF2B5EF4-FFF2-40B4-BE49-F238E27FC236}">
                      <a16:creationId xmlns:a16="http://schemas.microsoft.com/office/drawing/2014/main" id="{B1851373-4108-DB48-853D-B5C72FD6FC7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33805" name="Rectangle 31">
                  <a:extLst>
                    <a:ext uri="{FF2B5EF4-FFF2-40B4-BE49-F238E27FC236}">
                      <a16:creationId xmlns:a16="http://schemas.microsoft.com/office/drawing/2014/main" id="{C4B97C1A-86BE-3342-835B-2BF9796FF2A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33806" name="Text Box 32">
                  <a:extLst>
                    <a:ext uri="{FF2B5EF4-FFF2-40B4-BE49-F238E27FC236}">
                      <a16:creationId xmlns:a16="http://schemas.microsoft.com/office/drawing/2014/main" id="{7636EC11-DC92-5944-A528-24CF59ECAD3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625</a:t>
                  </a:r>
                  <a:endParaRPr lang="en-US" altLang="en-US" sz="1800" b="0" dirty="0">
                    <a:ea typeface="ＭＳ Ｐゴシック" panose="020B0600070205080204" pitchFamily="34" charset="-128"/>
                  </a:endParaRPr>
                </a:p>
              </p:txBody>
            </p:sp>
            <p:sp>
              <p:nvSpPr>
                <p:cNvPr id="33807" name="Text Box 33">
                  <a:extLst>
                    <a:ext uri="{FF2B5EF4-FFF2-40B4-BE49-F238E27FC236}">
                      <a16:creationId xmlns:a16="http://schemas.microsoft.com/office/drawing/2014/main" id="{D6CE25A8-E09D-3340-8B6A-C343701DDCA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690</a:t>
                  </a:r>
                  <a:endParaRPr lang="en-US" altLang="en-US" sz="1800" b="0" dirty="0">
                    <a:ea typeface="ＭＳ Ｐゴシック" panose="020B0600070205080204" pitchFamily="34" charset="-128"/>
                  </a:endParaRPr>
                </a:p>
              </p:txBody>
            </p:sp>
            <p:sp>
              <p:nvSpPr>
                <p:cNvPr id="33808" name="Text Box 34">
                  <a:extLst>
                    <a:ext uri="{FF2B5EF4-FFF2-40B4-BE49-F238E27FC236}">
                      <a16:creationId xmlns:a16="http://schemas.microsoft.com/office/drawing/2014/main" id="{9EC04631-48E0-0E49-BC9F-52AF3D18C1A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652</a:t>
                  </a:r>
                  <a:endParaRPr lang="en-US" altLang="en-US" sz="1800" b="0" dirty="0">
                    <a:ea typeface="ＭＳ Ｐゴシック" panose="020B0600070205080204" pitchFamily="34" charset="-128"/>
                  </a:endParaRPr>
                </a:p>
              </p:txBody>
            </p:sp>
          </p:grpSp>
          <p:grpSp>
            <p:nvGrpSpPr>
              <p:cNvPr id="33800" name="Group 42">
                <a:extLst>
                  <a:ext uri="{FF2B5EF4-FFF2-40B4-BE49-F238E27FC236}">
                    <a16:creationId xmlns:a16="http://schemas.microsoft.com/office/drawing/2014/main" id="{FB7887F5-FFCC-824E-BDEF-1C65AE555815}"/>
                  </a:ext>
                </a:extLst>
              </p:cNvPr>
              <p:cNvGrpSpPr>
                <a:grpSpLocks/>
              </p:cNvGrpSpPr>
              <p:nvPr/>
            </p:nvGrpSpPr>
            <p:grpSpPr bwMode="auto">
              <a:xfrm>
                <a:off x="2846" y="3671"/>
                <a:ext cx="731" cy="213"/>
                <a:chOff x="2846" y="3671"/>
                <a:chExt cx="731" cy="213"/>
              </a:xfrm>
            </p:grpSpPr>
            <p:sp>
              <p:nvSpPr>
                <p:cNvPr id="33801" name="Rectangle 37">
                  <a:extLst>
                    <a:ext uri="{FF2B5EF4-FFF2-40B4-BE49-F238E27FC236}">
                      <a16:creationId xmlns:a16="http://schemas.microsoft.com/office/drawing/2014/main" id="{B004CD21-E434-3941-AFD1-3620444EB841}"/>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33802" name="Text Box 38">
                  <a:extLst>
                    <a:ext uri="{FF2B5EF4-FFF2-40B4-BE49-F238E27FC236}">
                      <a16:creationId xmlns:a16="http://schemas.microsoft.com/office/drawing/2014/main" id="{B9F2600B-ABF2-BD4B-A739-E7BD5DE20BD0}"/>
                    </a:ext>
                  </a:extLst>
                </p:cNvPr>
                <p:cNvSpPr txBox="1">
                  <a:spLocks noChangeArrowheads="1"/>
                </p:cNvSpPr>
                <p:nvPr/>
              </p:nvSpPr>
              <p:spPr bwMode="auto">
                <a:xfrm>
                  <a:off x="2908" y="3687"/>
                  <a:ext cx="60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Table 18.3</a:t>
                  </a:r>
                </a:p>
              </p:txBody>
            </p:sp>
          </p:grpSp>
        </p:grpSp>
      </p:gr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a:extLst>
              <a:ext uri="{FF2B5EF4-FFF2-40B4-BE49-F238E27FC236}">
                <a16:creationId xmlns:a16="http://schemas.microsoft.com/office/drawing/2014/main" id="{B3CAFB1E-41E5-394F-B003-6AD5F2484FD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62E7B4A-5903-DB45-B765-9A0C8C4BCBDE}" type="slidenum">
              <a:rPr lang="en-US" altLang="en-US" sz="1400"/>
              <a:pPr>
                <a:spcBef>
                  <a:spcPct val="0"/>
                </a:spcBef>
                <a:buFontTx/>
                <a:buNone/>
              </a:pPr>
              <a:t>17</a:t>
            </a:fld>
            <a:endParaRPr lang="en-US" altLang="en-US" sz="1400" dirty="0"/>
          </a:p>
        </p:txBody>
      </p:sp>
      <p:grpSp>
        <p:nvGrpSpPr>
          <p:cNvPr id="35843" name="Group 17">
            <a:extLst>
              <a:ext uri="{FF2B5EF4-FFF2-40B4-BE49-F238E27FC236}">
                <a16:creationId xmlns:a16="http://schemas.microsoft.com/office/drawing/2014/main" id="{311B09CB-0041-F946-A4DE-1A662EC9487A}"/>
              </a:ext>
            </a:extLst>
          </p:cNvPr>
          <p:cNvGrpSpPr>
            <a:grpSpLocks/>
          </p:cNvGrpSpPr>
          <p:nvPr/>
        </p:nvGrpSpPr>
        <p:grpSpPr bwMode="auto">
          <a:xfrm>
            <a:off x="458788" y="447675"/>
            <a:ext cx="8229600" cy="5718175"/>
            <a:chOff x="289" y="282"/>
            <a:chExt cx="5184" cy="3602"/>
          </a:xfrm>
        </p:grpSpPr>
        <p:sp>
          <p:nvSpPr>
            <p:cNvPr id="35844" name="Rectangle 2">
              <a:extLst>
                <a:ext uri="{FF2B5EF4-FFF2-40B4-BE49-F238E27FC236}">
                  <a16:creationId xmlns:a16="http://schemas.microsoft.com/office/drawing/2014/main" id="{2849E074-07EF-2840-BB1E-5B1C5B1D1FF0}"/>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Neurosecretory Cells </a:t>
              </a:r>
              <a:r>
                <a:rPr lang="en-US" altLang="en-US" sz="2200" b="0" dirty="0">
                  <a:solidFill>
                    <a:srgbClr val="333333"/>
                  </a:solidFill>
                </a:rPr>
                <a:t>(continued)</a:t>
              </a:r>
              <a:endParaRPr lang="en-US" altLang="en-US" sz="2800" b="0" dirty="0">
                <a:solidFill>
                  <a:schemeClr val="tx2"/>
                </a:solidFill>
              </a:endParaRPr>
            </a:p>
          </p:txBody>
        </p:sp>
        <p:sp>
          <p:nvSpPr>
            <p:cNvPr id="35845" name="Text Box 6">
              <a:extLst>
                <a:ext uri="{FF2B5EF4-FFF2-40B4-BE49-F238E27FC236}">
                  <a16:creationId xmlns:a16="http://schemas.microsoft.com/office/drawing/2014/main" id="{1DC901BB-B6EE-1A48-A1A4-48ED07A5FCC7}"/>
                </a:ext>
              </a:extLst>
            </p:cNvPr>
            <p:cNvSpPr txBox="1">
              <a:spLocks noChangeArrowheads="1"/>
            </p:cNvSpPr>
            <p:nvPr/>
          </p:nvSpPr>
          <p:spPr bwMode="auto">
            <a:xfrm>
              <a:off x="515" y="972"/>
              <a:ext cx="4632"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Corticotrophs secrete adrenocorticotropic hormone (ACTH), also known as corticotropin.</a:t>
              </a:r>
            </a:p>
            <a:p>
              <a:pPr eaLnBrk="1" hangingPunct="1">
                <a:lnSpc>
                  <a:spcPct val="85000"/>
                </a:lnSpc>
                <a:spcBef>
                  <a:spcPct val="0"/>
                </a:spcBef>
                <a:spcAft>
                  <a:spcPct val="50000"/>
                </a:spcAft>
                <a:buSzPct val="80000"/>
              </a:pPr>
              <a:r>
                <a:rPr lang="en-US" altLang="en-US" sz="1800" b="0" dirty="0"/>
                <a:t>ACTH stimulates the adrenal cortex (the outer tissue layers of the adrenal gland) to secrete glucocorticoids, such as cortisol.</a:t>
              </a:r>
            </a:p>
          </p:txBody>
        </p:sp>
        <p:grpSp>
          <p:nvGrpSpPr>
            <p:cNvPr id="35846" name="Group 33">
              <a:extLst>
                <a:ext uri="{FF2B5EF4-FFF2-40B4-BE49-F238E27FC236}">
                  <a16:creationId xmlns:a16="http://schemas.microsoft.com/office/drawing/2014/main" id="{B47EC4DC-1B26-E247-9A27-7BB134DC546C}"/>
                </a:ext>
              </a:extLst>
            </p:cNvPr>
            <p:cNvGrpSpPr>
              <a:grpSpLocks/>
            </p:cNvGrpSpPr>
            <p:nvPr/>
          </p:nvGrpSpPr>
          <p:grpSpPr bwMode="auto">
            <a:xfrm>
              <a:off x="582" y="3671"/>
              <a:ext cx="2995" cy="213"/>
              <a:chOff x="582" y="3671"/>
              <a:chExt cx="2995" cy="213"/>
            </a:xfrm>
          </p:grpSpPr>
          <p:grpSp>
            <p:nvGrpSpPr>
              <p:cNvPr id="35847" name="Group 34">
                <a:extLst>
                  <a:ext uri="{FF2B5EF4-FFF2-40B4-BE49-F238E27FC236}">
                    <a16:creationId xmlns:a16="http://schemas.microsoft.com/office/drawing/2014/main" id="{7119013D-3DC9-044E-AC53-425281B3500D}"/>
                  </a:ext>
                </a:extLst>
              </p:cNvPr>
              <p:cNvGrpSpPr>
                <a:grpSpLocks/>
              </p:cNvGrpSpPr>
              <p:nvPr/>
            </p:nvGrpSpPr>
            <p:grpSpPr bwMode="auto">
              <a:xfrm>
                <a:off x="582" y="3671"/>
                <a:ext cx="1990" cy="213"/>
                <a:chOff x="582" y="3671"/>
                <a:chExt cx="1990" cy="213"/>
              </a:xfrm>
            </p:grpSpPr>
            <p:sp>
              <p:nvSpPr>
                <p:cNvPr id="35851" name="Rectangle 35">
                  <a:extLst>
                    <a:ext uri="{FF2B5EF4-FFF2-40B4-BE49-F238E27FC236}">
                      <a16:creationId xmlns:a16="http://schemas.microsoft.com/office/drawing/2014/main" id="{4600EEB3-6FCA-2B4D-A806-8E34E2E49E0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35852" name="Rectangle 36">
                  <a:extLst>
                    <a:ext uri="{FF2B5EF4-FFF2-40B4-BE49-F238E27FC236}">
                      <a16:creationId xmlns:a16="http://schemas.microsoft.com/office/drawing/2014/main" id="{7820CA9D-1FB6-6640-A389-1CC5E78AAE3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35853" name="Rectangle 37">
                  <a:extLst>
                    <a:ext uri="{FF2B5EF4-FFF2-40B4-BE49-F238E27FC236}">
                      <a16:creationId xmlns:a16="http://schemas.microsoft.com/office/drawing/2014/main" id="{51BA25C5-775E-1B47-85D4-D257C6F47ED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35854" name="Text Box 38">
                  <a:extLst>
                    <a:ext uri="{FF2B5EF4-FFF2-40B4-BE49-F238E27FC236}">
                      <a16:creationId xmlns:a16="http://schemas.microsoft.com/office/drawing/2014/main" id="{17583CE5-FDD2-9D49-8D71-43A153FB2D9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625</a:t>
                  </a:r>
                  <a:endParaRPr lang="en-US" altLang="en-US" sz="1800" b="0" dirty="0">
                    <a:ea typeface="ＭＳ Ｐゴシック" panose="020B0600070205080204" pitchFamily="34" charset="-128"/>
                  </a:endParaRPr>
                </a:p>
              </p:txBody>
            </p:sp>
            <p:sp>
              <p:nvSpPr>
                <p:cNvPr id="35855" name="Text Box 39">
                  <a:extLst>
                    <a:ext uri="{FF2B5EF4-FFF2-40B4-BE49-F238E27FC236}">
                      <a16:creationId xmlns:a16="http://schemas.microsoft.com/office/drawing/2014/main" id="{7213E637-04A7-1A41-BECC-21C9CEA49C3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690</a:t>
                  </a:r>
                  <a:endParaRPr lang="en-US" altLang="en-US" sz="1800" b="0" dirty="0">
                    <a:ea typeface="ＭＳ Ｐゴシック" panose="020B0600070205080204" pitchFamily="34" charset="-128"/>
                  </a:endParaRPr>
                </a:p>
              </p:txBody>
            </p:sp>
            <p:sp>
              <p:nvSpPr>
                <p:cNvPr id="35856" name="Text Box 40">
                  <a:extLst>
                    <a:ext uri="{FF2B5EF4-FFF2-40B4-BE49-F238E27FC236}">
                      <a16:creationId xmlns:a16="http://schemas.microsoft.com/office/drawing/2014/main" id="{AD949B80-3988-014B-8189-20DDC0BEA00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652</a:t>
                  </a:r>
                  <a:endParaRPr lang="en-US" altLang="en-US" sz="1800" b="0" dirty="0">
                    <a:ea typeface="ＭＳ Ｐゴシック" panose="020B0600070205080204" pitchFamily="34" charset="-128"/>
                  </a:endParaRPr>
                </a:p>
              </p:txBody>
            </p:sp>
          </p:grpSp>
          <p:grpSp>
            <p:nvGrpSpPr>
              <p:cNvPr id="35848" name="Group 41">
                <a:extLst>
                  <a:ext uri="{FF2B5EF4-FFF2-40B4-BE49-F238E27FC236}">
                    <a16:creationId xmlns:a16="http://schemas.microsoft.com/office/drawing/2014/main" id="{8717338E-F307-D749-8CDD-5D795304D701}"/>
                  </a:ext>
                </a:extLst>
              </p:cNvPr>
              <p:cNvGrpSpPr>
                <a:grpSpLocks/>
              </p:cNvGrpSpPr>
              <p:nvPr/>
            </p:nvGrpSpPr>
            <p:grpSpPr bwMode="auto">
              <a:xfrm>
                <a:off x="2846" y="3671"/>
                <a:ext cx="731" cy="213"/>
                <a:chOff x="2846" y="3671"/>
                <a:chExt cx="731" cy="213"/>
              </a:xfrm>
            </p:grpSpPr>
            <p:sp>
              <p:nvSpPr>
                <p:cNvPr id="35849" name="Rectangle 42">
                  <a:extLst>
                    <a:ext uri="{FF2B5EF4-FFF2-40B4-BE49-F238E27FC236}">
                      <a16:creationId xmlns:a16="http://schemas.microsoft.com/office/drawing/2014/main" id="{1A368DA1-CDCE-204C-A0A8-650363FCB13F}"/>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35850" name="Text Box 43">
                  <a:extLst>
                    <a:ext uri="{FF2B5EF4-FFF2-40B4-BE49-F238E27FC236}">
                      <a16:creationId xmlns:a16="http://schemas.microsoft.com/office/drawing/2014/main" id="{5FB00F8C-E45D-334C-B4E9-7F940C9FB5F6}"/>
                    </a:ext>
                  </a:extLst>
                </p:cNvPr>
                <p:cNvSpPr txBox="1">
                  <a:spLocks noChangeArrowheads="1"/>
                </p:cNvSpPr>
                <p:nvPr/>
              </p:nvSpPr>
              <p:spPr bwMode="auto">
                <a:xfrm>
                  <a:off x="2908" y="3687"/>
                  <a:ext cx="60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Table 18.3</a:t>
                  </a:r>
                </a:p>
              </p:txBody>
            </p:sp>
          </p:grpSp>
        </p:grpSp>
      </p:gr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5">
            <a:extLst>
              <a:ext uri="{FF2B5EF4-FFF2-40B4-BE49-F238E27FC236}">
                <a16:creationId xmlns:a16="http://schemas.microsoft.com/office/drawing/2014/main" id="{001EC055-0841-C741-B55B-133B84EEBA3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5385098-BC16-5549-969A-5DE3D1317598}" type="slidenum">
              <a:rPr lang="en-US" altLang="en-US" sz="1400"/>
              <a:pPr>
                <a:spcBef>
                  <a:spcPct val="0"/>
                </a:spcBef>
                <a:buFontTx/>
                <a:buNone/>
              </a:pPr>
              <a:t>18</a:t>
            </a:fld>
            <a:endParaRPr lang="en-US" altLang="en-US" sz="1400" dirty="0"/>
          </a:p>
        </p:txBody>
      </p:sp>
      <p:grpSp>
        <p:nvGrpSpPr>
          <p:cNvPr id="37891" name="Group 13">
            <a:extLst>
              <a:ext uri="{FF2B5EF4-FFF2-40B4-BE49-F238E27FC236}">
                <a16:creationId xmlns:a16="http://schemas.microsoft.com/office/drawing/2014/main" id="{E5AF3022-131D-2C47-BCFB-3239AEA66CFA}"/>
              </a:ext>
            </a:extLst>
          </p:cNvPr>
          <p:cNvGrpSpPr>
            <a:grpSpLocks/>
          </p:cNvGrpSpPr>
          <p:nvPr/>
        </p:nvGrpSpPr>
        <p:grpSpPr bwMode="auto">
          <a:xfrm>
            <a:off x="458788" y="447675"/>
            <a:ext cx="8229600" cy="5718175"/>
            <a:chOff x="289" y="282"/>
            <a:chExt cx="5184" cy="3602"/>
          </a:xfrm>
        </p:grpSpPr>
        <p:sp>
          <p:nvSpPr>
            <p:cNvPr id="37892" name="Rectangle 2">
              <a:extLst>
                <a:ext uri="{FF2B5EF4-FFF2-40B4-BE49-F238E27FC236}">
                  <a16:creationId xmlns:a16="http://schemas.microsoft.com/office/drawing/2014/main" id="{FBC45006-994C-2648-8875-A4135FE5AD6A}"/>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Control of Hormonal Secretions</a:t>
              </a:r>
              <a:endParaRPr lang="en-US" altLang="en-US" sz="2800" b="0" dirty="0">
                <a:solidFill>
                  <a:schemeClr val="tx2"/>
                </a:solidFill>
              </a:endParaRPr>
            </a:p>
          </p:txBody>
        </p:sp>
        <p:sp>
          <p:nvSpPr>
            <p:cNvPr id="37893" name="Text Box 6">
              <a:extLst>
                <a:ext uri="{FF2B5EF4-FFF2-40B4-BE49-F238E27FC236}">
                  <a16:creationId xmlns:a16="http://schemas.microsoft.com/office/drawing/2014/main" id="{AAF19F95-E250-D649-9D3A-C2D04EEC8DD4}"/>
                </a:ext>
              </a:extLst>
            </p:cNvPr>
            <p:cNvSpPr txBox="1">
              <a:spLocks noChangeArrowheads="1"/>
            </p:cNvSpPr>
            <p:nvPr/>
          </p:nvSpPr>
          <p:spPr bwMode="auto">
            <a:xfrm>
              <a:off x="515" y="972"/>
              <a:ext cx="4713" cy="1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Two mechanisms control the secretion of hormones from the anterior pituitary:</a:t>
              </a:r>
            </a:p>
            <a:p>
              <a:pPr lvl="1" eaLnBrk="1" hangingPunct="1">
                <a:lnSpc>
                  <a:spcPct val="85000"/>
                </a:lnSpc>
                <a:spcBef>
                  <a:spcPct val="0"/>
                </a:spcBef>
                <a:spcAft>
                  <a:spcPts val="600"/>
                </a:spcAft>
                <a:buSzPct val="80000"/>
              </a:pPr>
              <a:r>
                <a:rPr lang="en-US" altLang="en-US" sz="1800" b="0" dirty="0"/>
                <a:t>Neurosecretory cells in the hypothalamus secrete releasing hormones to stimulate hormonal secretions from the anterior pituitary.</a:t>
              </a:r>
            </a:p>
            <a:p>
              <a:pPr lvl="1" eaLnBrk="1" hangingPunct="1">
                <a:lnSpc>
                  <a:spcPct val="85000"/>
                </a:lnSpc>
                <a:spcBef>
                  <a:spcPct val="0"/>
                </a:spcBef>
                <a:spcAft>
                  <a:spcPts val="1200"/>
                </a:spcAft>
                <a:buSzPct val="80000"/>
              </a:pPr>
              <a:r>
                <a:rPr lang="en-US" altLang="en-US" sz="1800" b="0" dirty="0"/>
                <a:t>Other neurosecretory cells in the hypothalamus secrete inhibit-ing hormones to suppress hormonal secretions from the anterior pituitary.</a:t>
              </a:r>
            </a:p>
            <a:p>
              <a:pPr eaLnBrk="1" hangingPunct="1">
                <a:lnSpc>
                  <a:spcPct val="85000"/>
                </a:lnSpc>
                <a:spcBef>
                  <a:spcPct val="0"/>
                </a:spcBef>
                <a:spcAft>
                  <a:spcPct val="70000"/>
                </a:spcAft>
                <a:buSzPct val="80000"/>
              </a:pPr>
              <a:r>
                <a:rPr lang="en-US" altLang="en-US" sz="1800" b="0" dirty="0"/>
                <a:t>Not every releasing hormone has a corresponding inhibiting hormone.</a:t>
              </a:r>
              <a:endParaRPr lang="en-US" altLang="en-US" sz="2000" b="0" dirty="0"/>
            </a:p>
          </p:txBody>
        </p:sp>
        <p:grpSp>
          <p:nvGrpSpPr>
            <p:cNvPr id="37894" name="Group 26">
              <a:extLst>
                <a:ext uri="{FF2B5EF4-FFF2-40B4-BE49-F238E27FC236}">
                  <a16:creationId xmlns:a16="http://schemas.microsoft.com/office/drawing/2014/main" id="{CE624B5C-4A9A-B640-A665-44C1254264C1}"/>
                </a:ext>
              </a:extLst>
            </p:cNvPr>
            <p:cNvGrpSpPr>
              <a:grpSpLocks/>
            </p:cNvGrpSpPr>
            <p:nvPr/>
          </p:nvGrpSpPr>
          <p:grpSpPr bwMode="auto">
            <a:xfrm>
              <a:off x="582" y="3671"/>
              <a:ext cx="1990" cy="213"/>
              <a:chOff x="582" y="3671"/>
              <a:chExt cx="1990" cy="213"/>
            </a:xfrm>
          </p:grpSpPr>
          <p:sp>
            <p:nvSpPr>
              <p:cNvPr id="37895" name="Rectangle 27">
                <a:extLst>
                  <a:ext uri="{FF2B5EF4-FFF2-40B4-BE49-F238E27FC236}">
                    <a16:creationId xmlns:a16="http://schemas.microsoft.com/office/drawing/2014/main" id="{D73F6E6E-FE23-344E-B799-F153F67416E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37896" name="Rectangle 28">
                <a:extLst>
                  <a:ext uri="{FF2B5EF4-FFF2-40B4-BE49-F238E27FC236}">
                    <a16:creationId xmlns:a16="http://schemas.microsoft.com/office/drawing/2014/main" id="{F38C3A4B-822E-584D-89BA-3405C193D20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37897" name="Rectangle 29">
                <a:extLst>
                  <a:ext uri="{FF2B5EF4-FFF2-40B4-BE49-F238E27FC236}">
                    <a16:creationId xmlns:a16="http://schemas.microsoft.com/office/drawing/2014/main" id="{6BF6A2AB-6DEF-1747-ADE7-60059D9A70A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37898" name="Text Box 30">
                <a:extLst>
                  <a:ext uri="{FF2B5EF4-FFF2-40B4-BE49-F238E27FC236}">
                    <a16:creationId xmlns:a16="http://schemas.microsoft.com/office/drawing/2014/main" id="{FD9DD250-521A-334A-BD01-069A067282A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625</a:t>
                </a:r>
                <a:endParaRPr lang="en-US" altLang="en-US" sz="1800" b="0" dirty="0">
                  <a:ea typeface="ＭＳ Ｐゴシック" panose="020B0600070205080204" pitchFamily="34" charset="-128"/>
                </a:endParaRPr>
              </a:p>
            </p:txBody>
          </p:sp>
          <p:sp>
            <p:nvSpPr>
              <p:cNvPr id="37899" name="Text Box 31">
                <a:extLst>
                  <a:ext uri="{FF2B5EF4-FFF2-40B4-BE49-F238E27FC236}">
                    <a16:creationId xmlns:a16="http://schemas.microsoft.com/office/drawing/2014/main" id="{4A4E5C20-BA0E-C643-9776-D64DF0079BC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690</a:t>
                </a:r>
                <a:endParaRPr lang="en-US" altLang="en-US" sz="1800" b="0" dirty="0">
                  <a:ea typeface="ＭＳ Ｐゴシック" panose="020B0600070205080204" pitchFamily="34" charset="-128"/>
                </a:endParaRPr>
              </a:p>
            </p:txBody>
          </p:sp>
          <p:sp>
            <p:nvSpPr>
              <p:cNvPr id="37900" name="Text Box 32">
                <a:extLst>
                  <a:ext uri="{FF2B5EF4-FFF2-40B4-BE49-F238E27FC236}">
                    <a16:creationId xmlns:a16="http://schemas.microsoft.com/office/drawing/2014/main" id="{7F48C9FE-7277-B24B-824F-1E3A96818B4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652</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5">
            <a:extLst>
              <a:ext uri="{FF2B5EF4-FFF2-40B4-BE49-F238E27FC236}">
                <a16:creationId xmlns:a16="http://schemas.microsoft.com/office/drawing/2014/main" id="{B24E9C66-3BC2-534D-9AEE-DFEBAA1C44B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7A6CAE8-A683-364C-9BFC-CB4DD798B27A}" type="slidenum">
              <a:rPr lang="en-US" altLang="en-US" sz="1400"/>
              <a:pPr>
                <a:spcBef>
                  <a:spcPct val="0"/>
                </a:spcBef>
                <a:buFontTx/>
                <a:buNone/>
              </a:pPr>
              <a:t>19</a:t>
            </a:fld>
            <a:endParaRPr lang="en-US" altLang="en-US" sz="1400" dirty="0"/>
          </a:p>
        </p:txBody>
      </p:sp>
      <p:grpSp>
        <p:nvGrpSpPr>
          <p:cNvPr id="39939" name="Group 13">
            <a:extLst>
              <a:ext uri="{FF2B5EF4-FFF2-40B4-BE49-F238E27FC236}">
                <a16:creationId xmlns:a16="http://schemas.microsoft.com/office/drawing/2014/main" id="{CC20B402-6287-7240-9768-EFED7EBD0A7A}"/>
              </a:ext>
            </a:extLst>
          </p:cNvPr>
          <p:cNvGrpSpPr>
            <a:grpSpLocks/>
          </p:cNvGrpSpPr>
          <p:nvPr/>
        </p:nvGrpSpPr>
        <p:grpSpPr bwMode="auto">
          <a:xfrm>
            <a:off x="458788" y="447675"/>
            <a:ext cx="8229600" cy="5718175"/>
            <a:chOff x="289" y="282"/>
            <a:chExt cx="5184" cy="3602"/>
          </a:xfrm>
        </p:grpSpPr>
        <p:sp>
          <p:nvSpPr>
            <p:cNvPr id="39940" name="Rectangle 1027">
              <a:extLst>
                <a:ext uri="{FF2B5EF4-FFF2-40B4-BE49-F238E27FC236}">
                  <a16:creationId xmlns:a16="http://schemas.microsoft.com/office/drawing/2014/main" id="{E81966E5-7FCB-DC44-872E-86D7821C33B3}"/>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Control of Hormonal Secretions </a:t>
              </a:r>
              <a:r>
                <a:rPr lang="en-US" altLang="en-US" sz="2200" b="0" dirty="0">
                  <a:solidFill>
                    <a:srgbClr val="333333"/>
                  </a:solidFill>
                </a:rPr>
                <a:t>(continued)</a:t>
              </a:r>
              <a:endParaRPr lang="en-US" altLang="en-US" sz="2800" b="0" dirty="0">
                <a:solidFill>
                  <a:schemeClr val="tx2"/>
                </a:solidFill>
              </a:endParaRPr>
            </a:p>
          </p:txBody>
        </p:sp>
        <p:sp>
          <p:nvSpPr>
            <p:cNvPr id="39941" name="Text Box 1028">
              <a:extLst>
                <a:ext uri="{FF2B5EF4-FFF2-40B4-BE49-F238E27FC236}">
                  <a16:creationId xmlns:a16="http://schemas.microsoft.com/office/drawing/2014/main" id="{BABC62C0-D355-9145-AE31-DD5D67FC167B}"/>
                </a:ext>
              </a:extLst>
            </p:cNvPr>
            <p:cNvSpPr txBox="1">
              <a:spLocks noChangeArrowheads="1"/>
            </p:cNvSpPr>
            <p:nvPr/>
          </p:nvSpPr>
          <p:spPr bwMode="auto">
            <a:xfrm>
              <a:off x="515" y="972"/>
              <a:ext cx="4585" cy="1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hormones from the anterior pituitary bind to cell receptors in target tissues of the body.</a:t>
              </a:r>
            </a:p>
            <a:p>
              <a:pPr eaLnBrk="1" hangingPunct="1">
                <a:lnSpc>
                  <a:spcPct val="85000"/>
                </a:lnSpc>
                <a:spcBef>
                  <a:spcPct val="0"/>
                </a:spcBef>
                <a:spcAft>
                  <a:spcPct val="70000"/>
                </a:spcAft>
                <a:buSzPct val="80000"/>
              </a:pPr>
              <a:r>
                <a:rPr lang="en-US" altLang="en-US" sz="1800" b="0" dirty="0"/>
                <a:t>Hormone secretions from target tissues provide negative feedback to the anterior pituitary or hypothalamus to decrease the secretion of releasing hormones and increase the secretion of inhibiting hor-mones.</a:t>
              </a:r>
              <a:endParaRPr lang="en-US" altLang="en-US" sz="1800" b="0" dirty="0">
                <a:solidFill>
                  <a:srgbClr val="800000"/>
                </a:solidFill>
              </a:endParaRPr>
            </a:p>
          </p:txBody>
        </p:sp>
        <p:grpSp>
          <p:nvGrpSpPr>
            <p:cNvPr id="39942" name="Group 1038">
              <a:extLst>
                <a:ext uri="{FF2B5EF4-FFF2-40B4-BE49-F238E27FC236}">
                  <a16:creationId xmlns:a16="http://schemas.microsoft.com/office/drawing/2014/main" id="{A59640D1-1853-504B-BE98-E7183C95691C}"/>
                </a:ext>
              </a:extLst>
            </p:cNvPr>
            <p:cNvGrpSpPr>
              <a:grpSpLocks/>
            </p:cNvGrpSpPr>
            <p:nvPr/>
          </p:nvGrpSpPr>
          <p:grpSpPr bwMode="auto">
            <a:xfrm>
              <a:off x="582" y="3671"/>
              <a:ext cx="1990" cy="213"/>
              <a:chOff x="582" y="3671"/>
              <a:chExt cx="1990" cy="213"/>
            </a:xfrm>
          </p:grpSpPr>
          <p:sp>
            <p:nvSpPr>
              <p:cNvPr id="39943" name="Rectangle 1039">
                <a:extLst>
                  <a:ext uri="{FF2B5EF4-FFF2-40B4-BE49-F238E27FC236}">
                    <a16:creationId xmlns:a16="http://schemas.microsoft.com/office/drawing/2014/main" id="{AF7A4FFD-7A26-CF41-854F-EBBAE8614EE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39944" name="Rectangle 1040">
                <a:extLst>
                  <a:ext uri="{FF2B5EF4-FFF2-40B4-BE49-F238E27FC236}">
                    <a16:creationId xmlns:a16="http://schemas.microsoft.com/office/drawing/2014/main" id="{A7CAADB9-7C8F-0341-9CB7-C031655DACC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39945" name="Rectangle 1041">
                <a:extLst>
                  <a:ext uri="{FF2B5EF4-FFF2-40B4-BE49-F238E27FC236}">
                    <a16:creationId xmlns:a16="http://schemas.microsoft.com/office/drawing/2014/main" id="{EA18ACB9-28D2-674C-B468-FB639669139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39946" name="Text Box 1042">
                <a:extLst>
                  <a:ext uri="{FF2B5EF4-FFF2-40B4-BE49-F238E27FC236}">
                    <a16:creationId xmlns:a16="http://schemas.microsoft.com/office/drawing/2014/main" id="{7E67A671-97F0-424C-850D-F51BA323A41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625</a:t>
                </a:r>
                <a:endParaRPr lang="en-US" altLang="en-US" sz="1800" b="0" dirty="0">
                  <a:ea typeface="ＭＳ Ｐゴシック" panose="020B0600070205080204" pitchFamily="34" charset="-128"/>
                </a:endParaRPr>
              </a:p>
            </p:txBody>
          </p:sp>
          <p:sp>
            <p:nvSpPr>
              <p:cNvPr id="39947" name="Text Box 1043">
                <a:extLst>
                  <a:ext uri="{FF2B5EF4-FFF2-40B4-BE49-F238E27FC236}">
                    <a16:creationId xmlns:a16="http://schemas.microsoft.com/office/drawing/2014/main" id="{9123CC86-E703-3243-854C-26B2A0A2D60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690</a:t>
                </a:r>
                <a:endParaRPr lang="en-US" altLang="en-US" sz="1800" b="0" dirty="0">
                  <a:ea typeface="ＭＳ Ｐゴシック" panose="020B0600070205080204" pitchFamily="34" charset="-128"/>
                </a:endParaRPr>
              </a:p>
            </p:txBody>
          </p:sp>
          <p:sp>
            <p:nvSpPr>
              <p:cNvPr id="39948" name="Text Box 1044">
                <a:extLst>
                  <a:ext uri="{FF2B5EF4-FFF2-40B4-BE49-F238E27FC236}">
                    <a16:creationId xmlns:a16="http://schemas.microsoft.com/office/drawing/2014/main" id="{68C438D2-5389-A745-B1E0-F31FDAC3714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652</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5">
            <a:extLst>
              <a:ext uri="{FF2B5EF4-FFF2-40B4-BE49-F238E27FC236}">
                <a16:creationId xmlns:a16="http://schemas.microsoft.com/office/drawing/2014/main" id="{B76529C5-B76B-C142-90A1-649E86B40F9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D067A76-DF54-CF44-A102-30F019778E81}" type="slidenum">
              <a:rPr lang="en-US" altLang="en-US" sz="1400"/>
              <a:pPr>
                <a:spcBef>
                  <a:spcPct val="0"/>
                </a:spcBef>
                <a:buFontTx/>
                <a:buNone/>
              </a:pPr>
              <a:t>20</a:t>
            </a:fld>
            <a:endParaRPr lang="en-US" altLang="en-US" sz="1400" dirty="0"/>
          </a:p>
        </p:txBody>
      </p:sp>
      <p:grpSp>
        <p:nvGrpSpPr>
          <p:cNvPr id="41987" name="Group 49">
            <a:extLst>
              <a:ext uri="{FF2B5EF4-FFF2-40B4-BE49-F238E27FC236}">
                <a16:creationId xmlns:a16="http://schemas.microsoft.com/office/drawing/2014/main" id="{0DBD12EE-9E63-B045-9793-831966CE7A25}"/>
              </a:ext>
            </a:extLst>
          </p:cNvPr>
          <p:cNvGrpSpPr>
            <a:grpSpLocks/>
          </p:cNvGrpSpPr>
          <p:nvPr/>
        </p:nvGrpSpPr>
        <p:grpSpPr bwMode="auto">
          <a:xfrm>
            <a:off x="458788" y="449263"/>
            <a:ext cx="8229600" cy="5716587"/>
            <a:chOff x="289" y="283"/>
            <a:chExt cx="5184" cy="3601"/>
          </a:xfrm>
        </p:grpSpPr>
        <p:sp>
          <p:nvSpPr>
            <p:cNvPr id="41988" name="Rectangle 2">
              <a:extLst>
                <a:ext uri="{FF2B5EF4-FFF2-40B4-BE49-F238E27FC236}">
                  <a16:creationId xmlns:a16="http://schemas.microsoft.com/office/drawing/2014/main" id="{5DE04BCB-CDCA-1748-AD5A-478A9419EFB2}"/>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Human Growth Hormone</a:t>
              </a:r>
              <a:endParaRPr lang="en-US" altLang="en-US" sz="2800" b="0" dirty="0">
                <a:solidFill>
                  <a:schemeClr val="tx2"/>
                </a:solidFill>
              </a:endParaRPr>
            </a:p>
          </p:txBody>
        </p:sp>
        <p:grpSp>
          <p:nvGrpSpPr>
            <p:cNvPr id="41989" name="Group 36">
              <a:extLst>
                <a:ext uri="{FF2B5EF4-FFF2-40B4-BE49-F238E27FC236}">
                  <a16:creationId xmlns:a16="http://schemas.microsoft.com/office/drawing/2014/main" id="{F234012F-784B-1741-9D0D-86680325D44A}"/>
                </a:ext>
              </a:extLst>
            </p:cNvPr>
            <p:cNvGrpSpPr>
              <a:grpSpLocks/>
            </p:cNvGrpSpPr>
            <p:nvPr/>
          </p:nvGrpSpPr>
          <p:grpSpPr bwMode="auto">
            <a:xfrm>
              <a:off x="515" y="972"/>
              <a:ext cx="4871" cy="2107"/>
              <a:chOff x="515" y="972"/>
              <a:chExt cx="4871" cy="2107"/>
            </a:xfrm>
          </p:grpSpPr>
          <p:sp>
            <p:nvSpPr>
              <p:cNvPr id="41997" name="Text Box 6">
                <a:extLst>
                  <a:ext uri="{FF2B5EF4-FFF2-40B4-BE49-F238E27FC236}">
                    <a16:creationId xmlns:a16="http://schemas.microsoft.com/office/drawing/2014/main" id="{9F195005-5026-8948-A62F-7012BFB0A11B}"/>
                  </a:ext>
                </a:extLst>
              </p:cNvPr>
              <p:cNvSpPr txBox="1">
                <a:spLocks noChangeArrowheads="1"/>
              </p:cNvSpPr>
              <p:nvPr/>
            </p:nvSpPr>
            <p:spPr bwMode="auto">
              <a:xfrm>
                <a:off x="515" y="972"/>
                <a:ext cx="4871"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Human growth hormone (hGH) is the most abundant hormone of the anterior pituitary.</a:t>
                </a:r>
              </a:p>
              <a:p>
                <a:pPr eaLnBrk="1" hangingPunct="1">
                  <a:lnSpc>
                    <a:spcPct val="85000"/>
                  </a:lnSpc>
                  <a:spcBef>
                    <a:spcPct val="0"/>
                  </a:spcBef>
                  <a:spcAft>
                    <a:spcPts val="900"/>
                  </a:spcAft>
                  <a:buSzPct val="80000"/>
                </a:pPr>
                <a:r>
                  <a:rPr lang="en-US" altLang="en-US" sz="1800" b="0" dirty="0"/>
                  <a:t>hGH promotes the synthesis and release of small protein molecules known as insulin-like growth factors (IGFs).</a:t>
                </a:r>
              </a:p>
              <a:p>
                <a:pPr eaLnBrk="1" hangingPunct="1">
                  <a:lnSpc>
                    <a:spcPct val="85000"/>
                  </a:lnSpc>
                  <a:spcBef>
                    <a:spcPct val="0"/>
                  </a:spcBef>
                  <a:spcAft>
                    <a:spcPts val="900"/>
                  </a:spcAft>
                  <a:buSzPct val="80000"/>
                </a:pPr>
                <a:r>
                  <a:rPr lang="en-US" altLang="en-US" sz="1800" b="0" dirty="0"/>
                  <a:t>IGFs are released by cells in the liver, skeletal muscles, bones, carti-lage, and other tissues in response to hGH.</a:t>
                </a:r>
              </a:p>
              <a:p>
                <a:pPr eaLnBrk="1" hangingPunct="1">
                  <a:lnSpc>
                    <a:spcPct val="85000"/>
                  </a:lnSpc>
                  <a:spcBef>
                    <a:spcPct val="0"/>
                  </a:spcBef>
                  <a:spcAft>
                    <a:spcPct val="50000"/>
                  </a:spcAft>
                  <a:buSzPct val="80000"/>
                </a:pPr>
                <a:r>
                  <a:rPr lang="en-US" altLang="en-US" sz="1800" b="0" dirty="0"/>
                  <a:t>IGFs act locally in the body’s tissues either as paracrines or autocrines. </a:t>
                </a:r>
              </a:p>
            </p:txBody>
          </p:sp>
          <p:sp>
            <p:nvSpPr>
              <p:cNvPr id="41998" name="Text Box 14">
                <a:extLst>
                  <a:ext uri="{FF2B5EF4-FFF2-40B4-BE49-F238E27FC236}">
                    <a16:creationId xmlns:a16="http://schemas.microsoft.com/office/drawing/2014/main" id="{9348CDFA-E412-7647-8933-2F42C8A95CBA}"/>
                  </a:ext>
                </a:extLst>
              </p:cNvPr>
              <p:cNvSpPr txBox="1">
                <a:spLocks noChangeArrowheads="1"/>
              </p:cNvSpPr>
              <p:nvPr/>
            </p:nvSpPr>
            <p:spPr bwMode="auto">
              <a:xfrm>
                <a:off x="1401" y="2355"/>
                <a:ext cx="2969"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ct val="30000"/>
                  </a:spcAft>
                  <a:buFontTx/>
                  <a:buNone/>
                </a:pPr>
                <a:r>
                  <a:rPr lang="en-US" altLang="en-US" sz="1800" b="0" dirty="0">
                    <a:solidFill>
                      <a:srgbClr val="941100"/>
                    </a:solidFill>
                  </a:rPr>
                  <a:t>Paracrine = a hormone or other chemical produced by a cell that acts on nearby cells.</a:t>
                </a:r>
              </a:p>
              <a:p>
                <a:pPr algn="ctr" eaLnBrk="1" hangingPunct="1">
                  <a:lnSpc>
                    <a:spcPts val="1860"/>
                  </a:lnSpc>
                  <a:spcBef>
                    <a:spcPct val="0"/>
                  </a:spcBef>
                  <a:spcAft>
                    <a:spcPct val="30000"/>
                  </a:spcAft>
                  <a:buFontTx/>
                  <a:buNone/>
                </a:pPr>
                <a:r>
                  <a:rPr lang="en-US" altLang="en-US" sz="1800" b="0" dirty="0">
                    <a:solidFill>
                      <a:srgbClr val="941100"/>
                    </a:solidFill>
                  </a:rPr>
                  <a:t>Autocrine = a hormone or other chemical that acts on the cell that produced it.</a:t>
                </a:r>
              </a:p>
            </p:txBody>
          </p:sp>
        </p:grpSp>
        <p:grpSp>
          <p:nvGrpSpPr>
            <p:cNvPr id="41990" name="Group 39">
              <a:extLst>
                <a:ext uri="{FF2B5EF4-FFF2-40B4-BE49-F238E27FC236}">
                  <a16:creationId xmlns:a16="http://schemas.microsoft.com/office/drawing/2014/main" id="{9FCF8F5F-B63A-5B4A-8A9C-7345A9510154}"/>
                </a:ext>
              </a:extLst>
            </p:cNvPr>
            <p:cNvGrpSpPr>
              <a:grpSpLocks/>
            </p:cNvGrpSpPr>
            <p:nvPr/>
          </p:nvGrpSpPr>
          <p:grpSpPr bwMode="auto">
            <a:xfrm>
              <a:off x="582" y="3671"/>
              <a:ext cx="1990" cy="213"/>
              <a:chOff x="582" y="3671"/>
              <a:chExt cx="1990" cy="213"/>
            </a:xfrm>
          </p:grpSpPr>
          <p:sp>
            <p:nvSpPr>
              <p:cNvPr id="41991" name="Rectangle 40">
                <a:extLst>
                  <a:ext uri="{FF2B5EF4-FFF2-40B4-BE49-F238E27FC236}">
                    <a16:creationId xmlns:a16="http://schemas.microsoft.com/office/drawing/2014/main" id="{6BE61790-497F-7A4D-AF25-6F2042FC0F5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41992" name="Rectangle 41">
                <a:extLst>
                  <a:ext uri="{FF2B5EF4-FFF2-40B4-BE49-F238E27FC236}">
                    <a16:creationId xmlns:a16="http://schemas.microsoft.com/office/drawing/2014/main" id="{F6ED01A3-02A8-8543-B729-C7A81352E86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41993" name="Rectangle 42">
                <a:extLst>
                  <a:ext uri="{FF2B5EF4-FFF2-40B4-BE49-F238E27FC236}">
                    <a16:creationId xmlns:a16="http://schemas.microsoft.com/office/drawing/2014/main" id="{28ABD062-43FD-234C-A46C-8A404D61B33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41994" name="Text Box 43">
                <a:extLst>
                  <a:ext uri="{FF2B5EF4-FFF2-40B4-BE49-F238E27FC236}">
                    <a16:creationId xmlns:a16="http://schemas.microsoft.com/office/drawing/2014/main" id="{CDFC624F-AA3E-7C4F-8650-11FECE50AE4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625</a:t>
                </a:r>
                <a:endParaRPr lang="en-US" altLang="en-US" sz="1800" b="0" dirty="0">
                  <a:ea typeface="ＭＳ Ｐゴシック" panose="020B0600070205080204" pitchFamily="34" charset="-128"/>
                </a:endParaRPr>
              </a:p>
            </p:txBody>
          </p:sp>
          <p:sp>
            <p:nvSpPr>
              <p:cNvPr id="41995" name="Text Box 44">
                <a:extLst>
                  <a:ext uri="{FF2B5EF4-FFF2-40B4-BE49-F238E27FC236}">
                    <a16:creationId xmlns:a16="http://schemas.microsoft.com/office/drawing/2014/main" id="{19D2BAA2-610F-AF4D-B82F-F71D7FC92EB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690</a:t>
                </a:r>
                <a:endParaRPr lang="en-US" altLang="en-US" sz="1800" b="0" dirty="0">
                  <a:ea typeface="ＭＳ Ｐゴシック" panose="020B0600070205080204" pitchFamily="34" charset="-128"/>
                </a:endParaRPr>
              </a:p>
            </p:txBody>
          </p:sp>
          <p:sp>
            <p:nvSpPr>
              <p:cNvPr id="41996" name="Text Box 45">
                <a:extLst>
                  <a:ext uri="{FF2B5EF4-FFF2-40B4-BE49-F238E27FC236}">
                    <a16:creationId xmlns:a16="http://schemas.microsoft.com/office/drawing/2014/main" id="{75282113-380D-B641-A4ED-A594F873B54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652</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5">
            <a:extLst>
              <a:ext uri="{FF2B5EF4-FFF2-40B4-BE49-F238E27FC236}">
                <a16:creationId xmlns:a16="http://schemas.microsoft.com/office/drawing/2014/main" id="{D74F33C6-B016-D149-A1A4-0C644DFF1BB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B25F4F6-3B7A-E349-9161-E6872693A61F}" type="slidenum">
              <a:rPr lang="en-US" altLang="en-US" sz="1400"/>
              <a:pPr>
                <a:spcBef>
                  <a:spcPct val="0"/>
                </a:spcBef>
                <a:buFontTx/>
                <a:buNone/>
              </a:pPr>
              <a:t>21</a:t>
            </a:fld>
            <a:endParaRPr lang="en-US" altLang="en-US" sz="1400" dirty="0"/>
          </a:p>
        </p:txBody>
      </p:sp>
      <p:grpSp>
        <p:nvGrpSpPr>
          <p:cNvPr id="44035" name="Group 1081">
            <a:extLst>
              <a:ext uri="{FF2B5EF4-FFF2-40B4-BE49-F238E27FC236}">
                <a16:creationId xmlns:a16="http://schemas.microsoft.com/office/drawing/2014/main" id="{8C122F50-7B2F-7642-8151-664D8F99E804}"/>
              </a:ext>
            </a:extLst>
          </p:cNvPr>
          <p:cNvGrpSpPr>
            <a:grpSpLocks/>
          </p:cNvGrpSpPr>
          <p:nvPr/>
        </p:nvGrpSpPr>
        <p:grpSpPr bwMode="auto">
          <a:xfrm>
            <a:off x="458788" y="447675"/>
            <a:ext cx="8229600" cy="5718175"/>
            <a:chOff x="289" y="282"/>
            <a:chExt cx="5184" cy="3602"/>
          </a:xfrm>
        </p:grpSpPr>
        <p:sp>
          <p:nvSpPr>
            <p:cNvPr id="44036" name="Rectangle 1026">
              <a:extLst>
                <a:ext uri="{FF2B5EF4-FFF2-40B4-BE49-F238E27FC236}">
                  <a16:creationId xmlns:a16="http://schemas.microsoft.com/office/drawing/2014/main" id="{472A1B07-5FC3-014D-8DEF-42EAF15F592B}"/>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Human Growth Hormone </a:t>
              </a:r>
              <a:r>
                <a:rPr lang="en-US" altLang="en-US" sz="2400" b="0" dirty="0">
                  <a:solidFill>
                    <a:srgbClr val="333333"/>
                  </a:solidFill>
                </a:rPr>
                <a:t>(continued)</a:t>
              </a:r>
              <a:endParaRPr lang="en-US" altLang="en-US" sz="2800" b="0" dirty="0">
                <a:solidFill>
                  <a:schemeClr val="tx2"/>
                </a:solidFill>
              </a:endParaRPr>
            </a:p>
          </p:txBody>
        </p:sp>
        <p:sp>
          <p:nvSpPr>
            <p:cNvPr id="44037" name="Text Box 1030">
              <a:extLst>
                <a:ext uri="{FF2B5EF4-FFF2-40B4-BE49-F238E27FC236}">
                  <a16:creationId xmlns:a16="http://schemas.microsoft.com/office/drawing/2014/main" id="{A660B304-FA3C-B741-B2C4-A5608FB91612}"/>
                </a:ext>
              </a:extLst>
            </p:cNvPr>
            <p:cNvSpPr txBox="1">
              <a:spLocks noChangeArrowheads="1"/>
            </p:cNvSpPr>
            <p:nvPr/>
          </p:nvSpPr>
          <p:spPr bwMode="auto">
            <a:xfrm>
              <a:off x="515" y="972"/>
              <a:ext cx="4775"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solidFill>
                    <a:srgbClr val="000000"/>
                  </a:solidFill>
                </a:rPr>
                <a:t>hGH and IGFs stimulate cells to multiply (by mitosis) and grow by in-creasing the uptake of amino acids and increasing protein synthesis.</a:t>
              </a:r>
            </a:p>
            <a:p>
              <a:pPr eaLnBrk="1" hangingPunct="1">
                <a:lnSpc>
                  <a:spcPct val="85000"/>
                </a:lnSpc>
                <a:spcBef>
                  <a:spcPct val="0"/>
                </a:spcBef>
                <a:spcAft>
                  <a:spcPts val="900"/>
                </a:spcAft>
                <a:buSzPct val="80000"/>
              </a:pPr>
              <a:r>
                <a:rPr lang="en-US" altLang="en-US" sz="1800" b="0" dirty="0"/>
                <a:t>Due to these physiological effects, hGH increases the growth rate of the skeleton and skeletal muscles during childhood and the teenage years.</a:t>
              </a:r>
            </a:p>
            <a:p>
              <a:pPr eaLnBrk="1" hangingPunct="1">
                <a:lnSpc>
                  <a:spcPct val="85000"/>
                </a:lnSpc>
                <a:spcBef>
                  <a:spcPct val="0"/>
                </a:spcBef>
                <a:spcAft>
                  <a:spcPct val="50000"/>
                </a:spcAft>
                <a:buSzPct val="80000"/>
              </a:pPr>
              <a:r>
                <a:rPr lang="en-US" altLang="en-US" sz="1800" b="0" dirty="0"/>
                <a:t>In adults, hGH and IGFs help maintain skeletal muscle and bone mass and promote tissue repair.</a:t>
              </a:r>
            </a:p>
          </p:txBody>
        </p:sp>
        <p:grpSp>
          <p:nvGrpSpPr>
            <p:cNvPr id="44038" name="Group 1071">
              <a:extLst>
                <a:ext uri="{FF2B5EF4-FFF2-40B4-BE49-F238E27FC236}">
                  <a16:creationId xmlns:a16="http://schemas.microsoft.com/office/drawing/2014/main" id="{B64F9351-91F2-4E45-929F-66283973D297}"/>
                </a:ext>
              </a:extLst>
            </p:cNvPr>
            <p:cNvGrpSpPr>
              <a:grpSpLocks/>
            </p:cNvGrpSpPr>
            <p:nvPr/>
          </p:nvGrpSpPr>
          <p:grpSpPr bwMode="auto">
            <a:xfrm>
              <a:off x="582" y="3671"/>
              <a:ext cx="1990" cy="213"/>
              <a:chOff x="582" y="3671"/>
              <a:chExt cx="1990" cy="213"/>
            </a:xfrm>
          </p:grpSpPr>
          <p:sp>
            <p:nvSpPr>
              <p:cNvPr id="44039" name="Rectangle 1072">
                <a:extLst>
                  <a:ext uri="{FF2B5EF4-FFF2-40B4-BE49-F238E27FC236}">
                    <a16:creationId xmlns:a16="http://schemas.microsoft.com/office/drawing/2014/main" id="{EE2A076C-4295-414F-8E3E-6914025BAAB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44040" name="Rectangle 1073">
                <a:extLst>
                  <a:ext uri="{FF2B5EF4-FFF2-40B4-BE49-F238E27FC236}">
                    <a16:creationId xmlns:a16="http://schemas.microsoft.com/office/drawing/2014/main" id="{ADEE18E5-7B83-B743-ACC3-6CFFF726275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44041" name="Rectangle 1074">
                <a:extLst>
                  <a:ext uri="{FF2B5EF4-FFF2-40B4-BE49-F238E27FC236}">
                    <a16:creationId xmlns:a16="http://schemas.microsoft.com/office/drawing/2014/main" id="{2EF6D6EF-8694-7545-8CCE-06D6422EA32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44042" name="Text Box 1075">
                <a:extLst>
                  <a:ext uri="{FF2B5EF4-FFF2-40B4-BE49-F238E27FC236}">
                    <a16:creationId xmlns:a16="http://schemas.microsoft.com/office/drawing/2014/main" id="{CE0D4CD6-558C-5642-BAF7-B3EC235EF88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625</a:t>
                </a:r>
                <a:endParaRPr lang="en-US" altLang="en-US" sz="1800" b="0" dirty="0">
                  <a:ea typeface="ＭＳ Ｐゴシック" panose="020B0600070205080204" pitchFamily="34" charset="-128"/>
                </a:endParaRPr>
              </a:p>
            </p:txBody>
          </p:sp>
          <p:sp>
            <p:nvSpPr>
              <p:cNvPr id="44043" name="Text Box 1076">
                <a:extLst>
                  <a:ext uri="{FF2B5EF4-FFF2-40B4-BE49-F238E27FC236}">
                    <a16:creationId xmlns:a16="http://schemas.microsoft.com/office/drawing/2014/main" id="{F3F18B9D-0FF4-3E48-B704-646F35250C0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691</a:t>
                </a:r>
                <a:endParaRPr lang="en-US" altLang="en-US" sz="1800" b="0" dirty="0">
                  <a:ea typeface="ＭＳ Ｐゴシック" panose="020B0600070205080204" pitchFamily="34" charset="-128"/>
                </a:endParaRPr>
              </a:p>
            </p:txBody>
          </p:sp>
          <p:sp>
            <p:nvSpPr>
              <p:cNvPr id="44044" name="Text Box 1077">
                <a:extLst>
                  <a:ext uri="{FF2B5EF4-FFF2-40B4-BE49-F238E27FC236}">
                    <a16:creationId xmlns:a16="http://schemas.microsoft.com/office/drawing/2014/main" id="{9E3B3F93-6C93-504C-9DB9-D5C0E1BEE55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652</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a:extLst>
              <a:ext uri="{FF2B5EF4-FFF2-40B4-BE49-F238E27FC236}">
                <a16:creationId xmlns:a16="http://schemas.microsoft.com/office/drawing/2014/main" id="{6CBB7FEC-DE88-AF4C-836B-9D281BD71B3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716C82F-4F86-694D-9254-E568EFEDEDC9}" type="slidenum">
              <a:rPr lang="en-US" altLang="en-US" sz="1400"/>
              <a:pPr>
                <a:spcBef>
                  <a:spcPct val="0"/>
                </a:spcBef>
                <a:buFontTx/>
                <a:buNone/>
              </a:pPr>
              <a:t>22</a:t>
            </a:fld>
            <a:endParaRPr lang="en-US" altLang="en-US" sz="1400" dirty="0"/>
          </a:p>
        </p:txBody>
      </p:sp>
      <p:grpSp>
        <p:nvGrpSpPr>
          <p:cNvPr id="46083" name="Group 59">
            <a:extLst>
              <a:ext uri="{FF2B5EF4-FFF2-40B4-BE49-F238E27FC236}">
                <a16:creationId xmlns:a16="http://schemas.microsoft.com/office/drawing/2014/main" id="{128CE5DD-9683-894A-93AD-A5A8954F5D39}"/>
              </a:ext>
            </a:extLst>
          </p:cNvPr>
          <p:cNvGrpSpPr>
            <a:grpSpLocks/>
          </p:cNvGrpSpPr>
          <p:nvPr/>
        </p:nvGrpSpPr>
        <p:grpSpPr bwMode="auto">
          <a:xfrm>
            <a:off x="458788" y="450850"/>
            <a:ext cx="8229600" cy="5715000"/>
            <a:chOff x="289" y="284"/>
            <a:chExt cx="5184" cy="3600"/>
          </a:xfrm>
        </p:grpSpPr>
        <p:sp>
          <p:nvSpPr>
            <p:cNvPr id="46084" name="Rectangle 2">
              <a:extLst>
                <a:ext uri="{FF2B5EF4-FFF2-40B4-BE49-F238E27FC236}">
                  <a16:creationId xmlns:a16="http://schemas.microsoft.com/office/drawing/2014/main" id="{160BCADC-1040-DF43-B994-1554BBD7DF49}"/>
                </a:ext>
              </a:extLst>
            </p:cNvPr>
            <p:cNvSpPr>
              <a:spLocks noChangeArrowheads="1"/>
            </p:cNvSpPr>
            <p:nvPr/>
          </p:nvSpPr>
          <p:spPr bwMode="auto">
            <a:xfrm>
              <a:off x="289"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Human Growth Hormone </a:t>
              </a:r>
              <a:r>
                <a:rPr lang="en-US" altLang="en-US" sz="2400" b="0" dirty="0">
                  <a:solidFill>
                    <a:srgbClr val="333333"/>
                  </a:solidFill>
                </a:rPr>
                <a:t>(continued)</a:t>
              </a:r>
            </a:p>
          </p:txBody>
        </p:sp>
        <p:grpSp>
          <p:nvGrpSpPr>
            <p:cNvPr id="46085" name="Group 46">
              <a:extLst>
                <a:ext uri="{FF2B5EF4-FFF2-40B4-BE49-F238E27FC236}">
                  <a16:creationId xmlns:a16="http://schemas.microsoft.com/office/drawing/2014/main" id="{86834FB3-9DEB-B74E-BBBE-59A413899DC1}"/>
                </a:ext>
              </a:extLst>
            </p:cNvPr>
            <p:cNvGrpSpPr>
              <a:grpSpLocks/>
            </p:cNvGrpSpPr>
            <p:nvPr/>
          </p:nvGrpSpPr>
          <p:grpSpPr bwMode="auto">
            <a:xfrm>
              <a:off x="515" y="972"/>
              <a:ext cx="4546" cy="2193"/>
              <a:chOff x="515" y="972"/>
              <a:chExt cx="4546" cy="2193"/>
            </a:xfrm>
          </p:grpSpPr>
          <p:sp>
            <p:nvSpPr>
              <p:cNvPr id="46093" name="Text Box 6">
                <a:extLst>
                  <a:ext uri="{FF2B5EF4-FFF2-40B4-BE49-F238E27FC236}">
                    <a16:creationId xmlns:a16="http://schemas.microsoft.com/office/drawing/2014/main" id="{A47CAD21-56F4-F94F-B685-DCD608032239}"/>
                  </a:ext>
                </a:extLst>
              </p:cNvPr>
              <p:cNvSpPr txBox="1">
                <a:spLocks noChangeArrowheads="1"/>
              </p:cNvSpPr>
              <p:nvPr/>
            </p:nvSpPr>
            <p:spPr bwMode="auto">
              <a:xfrm>
                <a:off x="515" y="972"/>
                <a:ext cx="4546"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IGFs enhance lipolysis in adipose tissue to increase fatty acids available for ATP production.</a:t>
                </a:r>
              </a:p>
              <a:p>
                <a:pPr eaLnBrk="1" hangingPunct="1">
                  <a:lnSpc>
                    <a:spcPct val="85000"/>
                  </a:lnSpc>
                  <a:spcBef>
                    <a:spcPct val="0"/>
                  </a:spcBef>
                  <a:spcAft>
                    <a:spcPts val="900"/>
                  </a:spcAft>
                  <a:buSzPct val="80000"/>
                </a:pPr>
                <a:r>
                  <a:rPr lang="en-US" altLang="en-US" sz="1800" b="0" dirty="0"/>
                  <a:t>hGH stimulates the breakdown of glycogen, a polysaccharide, in the liver to release glucose molecules—this process is known as glycogenolysis.</a:t>
                </a:r>
              </a:p>
              <a:p>
                <a:pPr eaLnBrk="1" hangingPunct="1">
                  <a:lnSpc>
                    <a:spcPct val="85000"/>
                  </a:lnSpc>
                  <a:spcBef>
                    <a:spcPct val="0"/>
                  </a:spcBef>
                  <a:spcAft>
                    <a:spcPct val="50000"/>
                  </a:spcAft>
                  <a:buSzPct val="80000"/>
                </a:pPr>
                <a:r>
                  <a:rPr lang="en-US" altLang="en-US" sz="1800" b="0" dirty="0"/>
                  <a:t>hGH and IGFs also decrease glucose uptake in many tissues, making glucose available to neurons when blood glucose level is low.</a:t>
                </a:r>
              </a:p>
            </p:txBody>
          </p:sp>
          <p:sp>
            <p:nvSpPr>
              <p:cNvPr id="46094" name="Text Box 15">
                <a:extLst>
                  <a:ext uri="{FF2B5EF4-FFF2-40B4-BE49-F238E27FC236}">
                    <a16:creationId xmlns:a16="http://schemas.microsoft.com/office/drawing/2014/main" id="{C11C2D1F-8E8E-2640-8D46-4D47643822B1}"/>
                  </a:ext>
                </a:extLst>
              </p:cNvPr>
              <p:cNvSpPr txBox="1">
                <a:spLocks noChangeArrowheads="1"/>
              </p:cNvSpPr>
              <p:nvPr/>
            </p:nvSpPr>
            <p:spPr bwMode="auto">
              <a:xfrm>
                <a:off x="1295" y="2291"/>
                <a:ext cx="3174" cy="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b="0" dirty="0">
                    <a:solidFill>
                      <a:srgbClr val="941100"/>
                    </a:solidFill>
                  </a:rPr>
                  <a:t>Lipolysis = the metabolic breakdown of fat stored in fat cells (the opposite of lipogenesis).</a:t>
                </a:r>
              </a:p>
              <a:p>
                <a:pPr algn="ctr" eaLnBrk="1" hangingPunct="1">
                  <a:lnSpc>
                    <a:spcPts val="1860"/>
                  </a:lnSpc>
                  <a:spcBef>
                    <a:spcPts val="600"/>
                  </a:spcBef>
                  <a:spcAft>
                    <a:spcPts val="0"/>
                  </a:spcAft>
                  <a:buFontTx/>
                  <a:buNone/>
                </a:pPr>
                <a:r>
                  <a:rPr lang="en-US" altLang="en-US" sz="1800" b="0" dirty="0">
                    <a:solidFill>
                      <a:srgbClr val="941100"/>
                    </a:solidFill>
                  </a:rPr>
                  <a:t>Polysaccharide = consists of a number of simple sugar molecules (glucose) bonded together.</a:t>
                </a:r>
              </a:p>
            </p:txBody>
          </p:sp>
        </p:grpSp>
        <p:grpSp>
          <p:nvGrpSpPr>
            <p:cNvPr id="46086" name="Group 49">
              <a:extLst>
                <a:ext uri="{FF2B5EF4-FFF2-40B4-BE49-F238E27FC236}">
                  <a16:creationId xmlns:a16="http://schemas.microsoft.com/office/drawing/2014/main" id="{E32B8571-513B-C94A-8830-0DB7672FC7D4}"/>
                </a:ext>
              </a:extLst>
            </p:cNvPr>
            <p:cNvGrpSpPr>
              <a:grpSpLocks/>
            </p:cNvGrpSpPr>
            <p:nvPr/>
          </p:nvGrpSpPr>
          <p:grpSpPr bwMode="auto">
            <a:xfrm>
              <a:off x="582" y="3671"/>
              <a:ext cx="1990" cy="213"/>
              <a:chOff x="582" y="3671"/>
              <a:chExt cx="1990" cy="213"/>
            </a:xfrm>
          </p:grpSpPr>
          <p:sp>
            <p:nvSpPr>
              <p:cNvPr id="46087" name="Rectangle 50">
                <a:extLst>
                  <a:ext uri="{FF2B5EF4-FFF2-40B4-BE49-F238E27FC236}">
                    <a16:creationId xmlns:a16="http://schemas.microsoft.com/office/drawing/2014/main" id="{AFD605F9-F9AD-C549-9E1B-3522840F481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46088" name="Rectangle 51">
                <a:extLst>
                  <a:ext uri="{FF2B5EF4-FFF2-40B4-BE49-F238E27FC236}">
                    <a16:creationId xmlns:a16="http://schemas.microsoft.com/office/drawing/2014/main" id="{72DA8B45-77CA-2E4F-8F4B-F395B17D26B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46089" name="Rectangle 52">
                <a:extLst>
                  <a:ext uri="{FF2B5EF4-FFF2-40B4-BE49-F238E27FC236}">
                    <a16:creationId xmlns:a16="http://schemas.microsoft.com/office/drawing/2014/main" id="{F56C3965-7DF4-2943-A4E5-7FB03ECCDB7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46090" name="Text Box 53">
                <a:extLst>
                  <a:ext uri="{FF2B5EF4-FFF2-40B4-BE49-F238E27FC236}">
                    <a16:creationId xmlns:a16="http://schemas.microsoft.com/office/drawing/2014/main" id="{7D29489B-0D96-A741-B296-C1EC5F392E3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626</a:t>
                </a:r>
                <a:endParaRPr lang="en-US" altLang="en-US" sz="1800" b="0" dirty="0">
                  <a:ea typeface="ＭＳ Ｐゴシック" panose="020B0600070205080204" pitchFamily="34" charset="-128"/>
                </a:endParaRPr>
              </a:p>
            </p:txBody>
          </p:sp>
          <p:sp>
            <p:nvSpPr>
              <p:cNvPr id="46091" name="Text Box 54">
                <a:extLst>
                  <a:ext uri="{FF2B5EF4-FFF2-40B4-BE49-F238E27FC236}">
                    <a16:creationId xmlns:a16="http://schemas.microsoft.com/office/drawing/2014/main" id="{A968F508-E68E-CA41-BB17-EB45CC2FA26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691</a:t>
                </a:r>
                <a:endParaRPr lang="en-US" altLang="en-US" sz="1800" b="0" dirty="0">
                  <a:ea typeface="ＭＳ Ｐゴシック" panose="020B0600070205080204" pitchFamily="34" charset="-128"/>
                </a:endParaRPr>
              </a:p>
            </p:txBody>
          </p:sp>
          <p:sp>
            <p:nvSpPr>
              <p:cNvPr id="46092" name="Text Box 55">
                <a:extLst>
                  <a:ext uri="{FF2B5EF4-FFF2-40B4-BE49-F238E27FC236}">
                    <a16:creationId xmlns:a16="http://schemas.microsoft.com/office/drawing/2014/main" id="{778856D4-F906-384D-AD99-64D8744FBF1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653</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5">
            <a:extLst>
              <a:ext uri="{FF2B5EF4-FFF2-40B4-BE49-F238E27FC236}">
                <a16:creationId xmlns:a16="http://schemas.microsoft.com/office/drawing/2014/main" id="{35010E57-7569-934A-9E57-99737C17611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A74A67F-CA1B-4B44-B250-B4FAAFAD494A}" type="slidenum">
              <a:rPr lang="en-US" altLang="en-US" sz="1400"/>
              <a:pPr>
                <a:spcBef>
                  <a:spcPct val="0"/>
                </a:spcBef>
                <a:buFontTx/>
                <a:buNone/>
              </a:pPr>
              <a:t>23</a:t>
            </a:fld>
            <a:endParaRPr lang="en-US" altLang="en-US" sz="1400" dirty="0"/>
          </a:p>
        </p:txBody>
      </p:sp>
      <p:grpSp>
        <p:nvGrpSpPr>
          <p:cNvPr id="48131" name="Group 1068">
            <a:extLst>
              <a:ext uri="{FF2B5EF4-FFF2-40B4-BE49-F238E27FC236}">
                <a16:creationId xmlns:a16="http://schemas.microsoft.com/office/drawing/2014/main" id="{520B308A-0767-344A-8036-8E6CB5F528F9}"/>
              </a:ext>
            </a:extLst>
          </p:cNvPr>
          <p:cNvGrpSpPr>
            <a:grpSpLocks/>
          </p:cNvGrpSpPr>
          <p:nvPr/>
        </p:nvGrpSpPr>
        <p:grpSpPr bwMode="auto">
          <a:xfrm>
            <a:off x="458788" y="446088"/>
            <a:ext cx="8229600" cy="5719762"/>
            <a:chOff x="289" y="281"/>
            <a:chExt cx="5184" cy="3603"/>
          </a:xfrm>
        </p:grpSpPr>
        <p:sp>
          <p:nvSpPr>
            <p:cNvPr id="48132" name="Rectangle 1026">
              <a:extLst>
                <a:ext uri="{FF2B5EF4-FFF2-40B4-BE49-F238E27FC236}">
                  <a16:creationId xmlns:a16="http://schemas.microsoft.com/office/drawing/2014/main" id="{3B4BAF79-D516-4644-8AFF-FABF1562234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Human Growth Hormone </a:t>
              </a:r>
              <a:r>
                <a:rPr lang="en-US" altLang="en-US" sz="2400" b="0" dirty="0">
                  <a:solidFill>
                    <a:srgbClr val="333333"/>
                  </a:solidFill>
                </a:rPr>
                <a:t>(continued)</a:t>
              </a:r>
            </a:p>
          </p:txBody>
        </p:sp>
        <p:sp>
          <p:nvSpPr>
            <p:cNvPr id="48133" name="Text Box 1030">
              <a:extLst>
                <a:ext uri="{FF2B5EF4-FFF2-40B4-BE49-F238E27FC236}">
                  <a16:creationId xmlns:a16="http://schemas.microsoft.com/office/drawing/2014/main" id="{03ED3856-B461-AB48-AC92-9465658D9FD0}"/>
                </a:ext>
              </a:extLst>
            </p:cNvPr>
            <p:cNvSpPr txBox="1">
              <a:spLocks noChangeArrowheads="1"/>
            </p:cNvSpPr>
            <p:nvPr/>
          </p:nvSpPr>
          <p:spPr bwMode="auto">
            <a:xfrm>
              <a:off x="515" y="972"/>
              <a:ext cx="4817" cy="1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anterior pituitary secretes bursts of hGH every few hours, especial-ly during slow wave sleep.</a:t>
              </a:r>
            </a:p>
            <a:p>
              <a:pPr eaLnBrk="1" hangingPunct="1">
                <a:lnSpc>
                  <a:spcPct val="85000"/>
                </a:lnSpc>
                <a:spcBef>
                  <a:spcPct val="0"/>
                </a:spcBef>
                <a:spcAft>
                  <a:spcPts val="900"/>
                </a:spcAft>
                <a:buSzPct val="80000"/>
              </a:pPr>
              <a:r>
                <a:rPr lang="en-US" altLang="en-US" sz="1800" b="0" dirty="0"/>
                <a:t>Secretion of hGH is controlled by two hormones of the hypothalamus:</a:t>
              </a:r>
            </a:p>
            <a:p>
              <a:pPr lvl="1" eaLnBrk="1" hangingPunct="1">
                <a:lnSpc>
                  <a:spcPct val="85000"/>
                </a:lnSpc>
                <a:spcBef>
                  <a:spcPct val="0"/>
                </a:spcBef>
                <a:spcAft>
                  <a:spcPts val="300"/>
                </a:spcAft>
                <a:buSzPct val="80000"/>
                <a:buFontTx/>
                <a:buChar char="-"/>
              </a:pPr>
              <a:r>
                <a:rPr lang="en-US" altLang="en-US" sz="1800" b="0" dirty="0"/>
                <a:t>Growth hormone-releasing hormone (GHRH)</a:t>
              </a:r>
            </a:p>
            <a:p>
              <a:pPr lvl="1" eaLnBrk="1" hangingPunct="1">
                <a:lnSpc>
                  <a:spcPct val="85000"/>
                </a:lnSpc>
                <a:spcBef>
                  <a:spcPct val="0"/>
                </a:spcBef>
                <a:spcAft>
                  <a:spcPts val="1200"/>
                </a:spcAft>
                <a:buSzPct val="80000"/>
                <a:buFontTx/>
                <a:buChar char="-"/>
              </a:pPr>
              <a:r>
                <a:rPr lang="en-US" altLang="en-US" sz="1800" b="0" dirty="0"/>
                <a:t>Growth hormone-inhibiting hormone (GHIH)</a:t>
              </a:r>
            </a:p>
            <a:p>
              <a:pPr eaLnBrk="1" hangingPunct="1">
                <a:lnSpc>
                  <a:spcPct val="85000"/>
                </a:lnSpc>
                <a:spcBef>
                  <a:spcPct val="0"/>
                </a:spcBef>
                <a:spcAft>
                  <a:spcPct val="50000"/>
                </a:spcAft>
                <a:buSzPct val="80000"/>
                <a:buFont typeface="Times" pitchFamily="2" charset="0"/>
                <a:buChar char="•"/>
              </a:pPr>
              <a:r>
                <a:rPr lang="en-US" altLang="en-US" sz="1800" b="0" dirty="0"/>
                <a:t>GHRH and GHIH are regulated via negative feedback of blood glucose level. </a:t>
              </a:r>
            </a:p>
          </p:txBody>
        </p:sp>
        <p:grpSp>
          <p:nvGrpSpPr>
            <p:cNvPr id="48134" name="Group 1067">
              <a:extLst>
                <a:ext uri="{FF2B5EF4-FFF2-40B4-BE49-F238E27FC236}">
                  <a16:creationId xmlns:a16="http://schemas.microsoft.com/office/drawing/2014/main" id="{7D78C324-9BC8-2940-816F-73B55014DC3D}"/>
                </a:ext>
              </a:extLst>
            </p:cNvPr>
            <p:cNvGrpSpPr>
              <a:grpSpLocks/>
            </p:cNvGrpSpPr>
            <p:nvPr/>
          </p:nvGrpSpPr>
          <p:grpSpPr bwMode="auto">
            <a:xfrm>
              <a:off x="582" y="3671"/>
              <a:ext cx="2995" cy="213"/>
              <a:chOff x="582" y="3671"/>
              <a:chExt cx="2995" cy="213"/>
            </a:xfrm>
          </p:grpSpPr>
          <p:grpSp>
            <p:nvGrpSpPr>
              <p:cNvPr id="48135" name="Group 1056">
                <a:extLst>
                  <a:ext uri="{FF2B5EF4-FFF2-40B4-BE49-F238E27FC236}">
                    <a16:creationId xmlns:a16="http://schemas.microsoft.com/office/drawing/2014/main" id="{1ED76E60-AC1C-424F-8974-A8187DD53544}"/>
                  </a:ext>
                </a:extLst>
              </p:cNvPr>
              <p:cNvGrpSpPr>
                <a:grpSpLocks/>
              </p:cNvGrpSpPr>
              <p:nvPr/>
            </p:nvGrpSpPr>
            <p:grpSpPr bwMode="auto">
              <a:xfrm>
                <a:off x="582" y="3671"/>
                <a:ext cx="1990" cy="213"/>
                <a:chOff x="582" y="3671"/>
                <a:chExt cx="1990" cy="213"/>
              </a:xfrm>
            </p:grpSpPr>
            <p:sp>
              <p:nvSpPr>
                <p:cNvPr id="48139" name="Rectangle 1057">
                  <a:extLst>
                    <a:ext uri="{FF2B5EF4-FFF2-40B4-BE49-F238E27FC236}">
                      <a16:creationId xmlns:a16="http://schemas.microsoft.com/office/drawing/2014/main" id="{E0565901-5E68-A24D-AA42-F01A3D51D41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48140" name="Rectangle 1058">
                  <a:extLst>
                    <a:ext uri="{FF2B5EF4-FFF2-40B4-BE49-F238E27FC236}">
                      <a16:creationId xmlns:a16="http://schemas.microsoft.com/office/drawing/2014/main" id="{E9B03B9E-4934-CF45-B917-68A67DCD2B4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48141" name="Rectangle 1059">
                  <a:extLst>
                    <a:ext uri="{FF2B5EF4-FFF2-40B4-BE49-F238E27FC236}">
                      <a16:creationId xmlns:a16="http://schemas.microsoft.com/office/drawing/2014/main" id="{22E3E293-69E2-4F4C-85DF-21AB6C9D791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48142" name="Text Box 1060">
                  <a:extLst>
                    <a:ext uri="{FF2B5EF4-FFF2-40B4-BE49-F238E27FC236}">
                      <a16:creationId xmlns:a16="http://schemas.microsoft.com/office/drawing/2014/main" id="{F6073907-B609-3C48-9B62-5EC6E6B306C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626</a:t>
                  </a:r>
                  <a:endParaRPr lang="en-US" altLang="en-US" sz="1800" b="0" dirty="0">
                    <a:ea typeface="ＭＳ Ｐゴシック" panose="020B0600070205080204" pitchFamily="34" charset="-128"/>
                  </a:endParaRPr>
                </a:p>
              </p:txBody>
            </p:sp>
            <p:sp>
              <p:nvSpPr>
                <p:cNvPr id="48143" name="Text Box 1061">
                  <a:extLst>
                    <a:ext uri="{FF2B5EF4-FFF2-40B4-BE49-F238E27FC236}">
                      <a16:creationId xmlns:a16="http://schemas.microsoft.com/office/drawing/2014/main" id="{5EB3FB16-8C69-9949-A752-C55429F7CC9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692</a:t>
                  </a:r>
                  <a:endParaRPr lang="en-US" altLang="en-US" sz="1800" b="0" dirty="0">
                    <a:ea typeface="ＭＳ Ｐゴシック" panose="020B0600070205080204" pitchFamily="34" charset="-128"/>
                  </a:endParaRPr>
                </a:p>
              </p:txBody>
            </p:sp>
            <p:sp>
              <p:nvSpPr>
                <p:cNvPr id="48144" name="Text Box 1062">
                  <a:extLst>
                    <a:ext uri="{FF2B5EF4-FFF2-40B4-BE49-F238E27FC236}">
                      <a16:creationId xmlns:a16="http://schemas.microsoft.com/office/drawing/2014/main" id="{F69BDCEF-2F0D-1041-9BF8-DCBD7CA89A6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654</a:t>
                  </a:r>
                  <a:endParaRPr lang="en-US" altLang="en-US" sz="1800" b="0" dirty="0">
                    <a:ea typeface="ＭＳ Ｐゴシック" panose="020B0600070205080204" pitchFamily="34" charset="-128"/>
                  </a:endParaRPr>
                </a:p>
              </p:txBody>
            </p:sp>
          </p:grpSp>
          <p:grpSp>
            <p:nvGrpSpPr>
              <p:cNvPr id="48136" name="Group 1066">
                <a:extLst>
                  <a:ext uri="{FF2B5EF4-FFF2-40B4-BE49-F238E27FC236}">
                    <a16:creationId xmlns:a16="http://schemas.microsoft.com/office/drawing/2014/main" id="{AAE5D547-3D15-E44A-9C15-2B54A1E13914}"/>
                  </a:ext>
                </a:extLst>
              </p:cNvPr>
              <p:cNvGrpSpPr>
                <a:grpSpLocks/>
              </p:cNvGrpSpPr>
              <p:nvPr/>
            </p:nvGrpSpPr>
            <p:grpSpPr bwMode="auto">
              <a:xfrm>
                <a:off x="2846" y="3671"/>
                <a:ext cx="731" cy="213"/>
                <a:chOff x="2846" y="3671"/>
                <a:chExt cx="731" cy="213"/>
              </a:xfrm>
            </p:grpSpPr>
            <p:sp>
              <p:nvSpPr>
                <p:cNvPr id="48137" name="Rectangle 1064">
                  <a:extLst>
                    <a:ext uri="{FF2B5EF4-FFF2-40B4-BE49-F238E27FC236}">
                      <a16:creationId xmlns:a16="http://schemas.microsoft.com/office/drawing/2014/main" id="{94649BB5-DB4A-B844-90DA-FBB596A896BA}"/>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48138" name="Text Box 1065">
                  <a:extLst>
                    <a:ext uri="{FF2B5EF4-FFF2-40B4-BE49-F238E27FC236}">
                      <a16:creationId xmlns:a16="http://schemas.microsoft.com/office/drawing/2014/main" id="{76BCA045-CD7B-D040-A723-2CAABFAC6197}"/>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Figure 18.7</a:t>
                  </a:r>
                </a:p>
              </p:txBody>
            </p:sp>
          </p:grpSp>
        </p:grpSp>
      </p:gr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5">
            <a:extLst>
              <a:ext uri="{FF2B5EF4-FFF2-40B4-BE49-F238E27FC236}">
                <a16:creationId xmlns:a16="http://schemas.microsoft.com/office/drawing/2014/main" id="{C88F853A-B053-384C-8897-466E2726BAA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C42CCCD-D2E4-A54D-B891-3755BF5BEDE2}" type="slidenum">
              <a:rPr lang="en-US" altLang="en-US" sz="1400"/>
              <a:pPr>
                <a:spcBef>
                  <a:spcPct val="0"/>
                </a:spcBef>
                <a:buFontTx/>
                <a:buNone/>
              </a:pPr>
              <a:t>24</a:t>
            </a:fld>
            <a:endParaRPr lang="en-US" altLang="en-US" sz="1400" dirty="0"/>
          </a:p>
        </p:txBody>
      </p:sp>
      <p:grpSp>
        <p:nvGrpSpPr>
          <p:cNvPr id="50179" name="Group 1050">
            <a:extLst>
              <a:ext uri="{FF2B5EF4-FFF2-40B4-BE49-F238E27FC236}">
                <a16:creationId xmlns:a16="http://schemas.microsoft.com/office/drawing/2014/main" id="{AFAE78E5-C91E-4649-9067-59FA09B6FC96}"/>
              </a:ext>
            </a:extLst>
          </p:cNvPr>
          <p:cNvGrpSpPr>
            <a:grpSpLocks/>
          </p:cNvGrpSpPr>
          <p:nvPr/>
        </p:nvGrpSpPr>
        <p:grpSpPr bwMode="auto">
          <a:xfrm>
            <a:off x="452438" y="446088"/>
            <a:ext cx="8229600" cy="5219700"/>
            <a:chOff x="285" y="281"/>
            <a:chExt cx="5184" cy="3288"/>
          </a:xfrm>
        </p:grpSpPr>
        <p:sp>
          <p:nvSpPr>
            <p:cNvPr id="50183" name="Rectangle 1027">
              <a:extLst>
                <a:ext uri="{FF2B5EF4-FFF2-40B4-BE49-F238E27FC236}">
                  <a16:creationId xmlns:a16="http://schemas.microsoft.com/office/drawing/2014/main" id="{5E00BF5D-D828-1C4A-A977-74EFAB3C87B1}"/>
                </a:ext>
              </a:extLst>
            </p:cNvPr>
            <p:cNvSpPr>
              <a:spLocks noChangeArrowheads="1"/>
            </p:cNvSpPr>
            <p:nvPr/>
          </p:nvSpPr>
          <p:spPr bwMode="auto">
            <a:xfrm>
              <a:off x="285"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GHRH, GHIH, and hGH—Control and Feedback</a:t>
              </a:r>
            </a:p>
          </p:txBody>
        </p:sp>
        <p:grpSp>
          <p:nvGrpSpPr>
            <p:cNvPr id="50184" name="Group 1049">
              <a:extLst>
                <a:ext uri="{FF2B5EF4-FFF2-40B4-BE49-F238E27FC236}">
                  <a16:creationId xmlns:a16="http://schemas.microsoft.com/office/drawing/2014/main" id="{8CFE3BA6-7BF7-0046-98B0-BCCECBCD292B}"/>
                </a:ext>
              </a:extLst>
            </p:cNvPr>
            <p:cNvGrpSpPr>
              <a:grpSpLocks/>
            </p:cNvGrpSpPr>
            <p:nvPr/>
          </p:nvGrpSpPr>
          <p:grpSpPr bwMode="auto">
            <a:xfrm>
              <a:off x="1364" y="1026"/>
              <a:ext cx="3931" cy="2543"/>
              <a:chOff x="1364" y="1026"/>
              <a:chExt cx="3931" cy="2543"/>
            </a:xfrm>
          </p:grpSpPr>
          <p:sp>
            <p:nvSpPr>
              <p:cNvPr id="50185" name="Rectangle 1029">
                <a:extLst>
                  <a:ext uri="{FF2B5EF4-FFF2-40B4-BE49-F238E27FC236}">
                    <a16:creationId xmlns:a16="http://schemas.microsoft.com/office/drawing/2014/main" id="{CB33D677-CB52-984A-B070-15D9517DA03B}"/>
                  </a:ext>
                </a:extLst>
              </p:cNvPr>
              <p:cNvSpPr>
                <a:spLocks noChangeArrowheads="1"/>
              </p:cNvSpPr>
              <p:nvPr/>
            </p:nvSpPr>
            <p:spPr bwMode="auto">
              <a:xfrm>
                <a:off x="2142" y="1026"/>
                <a:ext cx="1120" cy="464"/>
              </a:xfrm>
              <a:prstGeom prst="rect">
                <a:avLst/>
              </a:prstGeom>
              <a:solidFill>
                <a:schemeClr val="bg1"/>
              </a:solidFill>
              <a:ln w="2540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b="0" dirty="0">
                    <a:solidFill>
                      <a:srgbClr val="333333"/>
                    </a:solidFill>
                  </a:rPr>
                  <a:t>Hypothalamus</a:t>
                </a:r>
                <a:endParaRPr lang="en-US" altLang="en-US" sz="1800" b="0" dirty="0"/>
              </a:p>
            </p:txBody>
          </p:sp>
          <p:sp>
            <p:nvSpPr>
              <p:cNvPr id="50186" name="Rectangle 1030">
                <a:extLst>
                  <a:ext uri="{FF2B5EF4-FFF2-40B4-BE49-F238E27FC236}">
                    <a16:creationId xmlns:a16="http://schemas.microsoft.com/office/drawing/2014/main" id="{5AE3D101-BA2D-AA4B-85F7-F8C5ACD0BA89}"/>
                  </a:ext>
                </a:extLst>
              </p:cNvPr>
              <p:cNvSpPr>
                <a:spLocks noChangeArrowheads="1"/>
              </p:cNvSpPr>
              <p:nvPr/>
            </p:nvSpPr>
            <p:spPr bwMode="auto">
              <a:xfrm>
                <a:off x="2145" y="2065"/>
                <a:ext cx="1120" cy="464"/>
              </a:xfrm>
              <a:prstGeom prst="rect">
                <a:avLst/>
              </a:prstGeom>
              <a:solidFill>
                <a:schemeClr val="bg1"/>
              </a:solidFill>
              <a:ln w="2540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dirty="0">
                    <a:solidFill>
                      <a:srgbClr val="333333"/>
                    </a:solidFill>
                  </a:rPr>
                  <a:t>Anterior</a:t>
                </a:r>
              </a:p>
              <a:p>
                <a:pPr algn="ctr" eaLnBrk="1" hangingPunct="1">
                  <a:lnSpc>
                    <a:spcPct val="85000"/>
                  </a:lnSpc>
                  <a:spcBef>
                    <a:spcPct val="0"/>
                  </a:spcBef>
                  <a:buFontTx/>
                  <a:buNone/>
                </a:pPr>
                <a:r>
                  <a:rPr lang="en-US" altLang="en-US" sz="1800" b="0" dirty="0">
                    <a:solidFill>
                      <a:srgbClr val="333333"/>
                    </a:solidFill>
                  </a:rPr>
                  <a:t>pituitary</a:t>
                </a:r>
                <a:endParaRPr lang="en-US" altLang="en-US" sz="1800" b="0" dirty="0"/>
              </a:p>
            </p:txBody>
          </p:sp>
          <p:sp>
            <p:nvSpPr>
              <p:cNvPr id="50187" name="Line 1031">
                <a:extLst>
                  <a:ext uri="{FF2B5EF4-FFF2-40B4-BE49-F238E27FC236}">
                    <a16:creationId xmlns:a16="http://schemas.microsoft.com/office/drawing/2014/main" id="{2BA63EAF-98AA-DE4D-9BEF-30406BA77E8F}"/>
                  </a:ext>
                </a:extLst>
              </p:cNvPr>
              <p:cNvSpPr>
                <a:spLocks noChangeShapeType="1"/>
              </p:cNvSpPr>
              <p:nvPr/>
            </p:nvSpPr>
            <p:spPr bwMode="auto">
              <a:xfrm>
                <a:off x="2703" y="1545"/>
                <a:ext cx="0" cy="472"/>
              </a:xfrm>
              <a:prstGeom prst="line">
                <a:avLst/>
              </a:prstGeom>
              <a:noFill/>
              <a:ln w="133350">
                <a:solidFill>
                  <a:schemeClr val="tx1">
                    <a:lumMod val="50000"/>
                    <a:lumOff val="50000"/>
                    <a:alpha val="76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0188" name="Text Box 1032">
                <a:extLst>
                  <a:ext uri="{FF2B5EF4-FFF2-40B4-BE49-F238E27FC236}">
                    <a16:creationId xmlns:a16="http://schemas.microsoft.com/office/drawing/2014/main" id="{7C70C936-160D-5C4C-B136-AB29BD288B3C}"/>
                  </a:ext>
                </a:extLst>
              </p:cNvPr>
              <p:cNvSpPr txBox="1">
                <a:spLocks noChangeArrowheads="1"/>
              </p:cNvSpPr>
              <p:nvPr/>
            </p:nvSpPr>
            <p:spPr bwMode="auto">
              <a:xfrm>
                <a:off x="1437" y="1599"/>
                <a:ext cx="877" cy="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dirty="0">
                    <a:solidFill>
                      <a:srgbClr val="333333"/>
                    </a:solidFill>
                  </a:rPr>
                  <a:t>Hypophyseal</a:t>
                </a:r>
              </a:p>
              <a:p>
                <a:pPr algn="ctr" eaLnBrk="1" hangingPunct="1">
                  <a:lnSpc>
                    <a:spcPct val="85000"/>
                  </a:lnSpc>
                  <a:spcBef>
                    <a:spcPct val="0"/>
                  </a:spcBef>
                  <a:buFontTx/>
                  <a:buNone/>
                </a:pPr>
                <a:r>
                  <a:rPr lang="en-US" altLang="en-US" sz="1600" b="0" dirty="0">
                    <a:solidFill>
                      <a:srgbClr val="333333"/>
                    </a:solidFill>
                  </a:rPr>
                  <a:t>portal system</a:t>
                </a:r>
                <a:endParaRPr lang="en-US" altLang="en-US" sz="2200" b="0" dirty="0"/>
              </a:p>
            </p:txBody>
          </p:sp>
          <p:sp>
            <p:nvSpPr>
              <p:cNvPr id="50189" name="Text Box 1033">
                <a:extLst>
                  <a:ext uri="{FF2B5EF4-FFF2-40B4-BE49-F238E27FC236}">
                    <a16:creationId xmlns:a16="http://schemas.microsoft.com/office/drawing/2014/main" id="{600832B1-E242-E74A-9243-1DEBA6DBC464}"/>
                  </a:ext>
                </a:extLst>
              </p:cNvPr>
              <p:cNvSpPr txBox="1">
                <a:spLocks noChangeArrowheads="1"/>
              </p:cNvSpPr>
              <p:nvPr/>
            </p:nvSpPr>
            <p:spPr bwMode="auto">
              <a:xfrm>
                <a:off x="2858" y="1590"/>
                <a:ext cx="585"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dirty="0">
                    <a:solidFill>
                      <a:schemeClr val="accent6"/>
                    </a:solidFill>
                  </a:rPr>
                  <a:t>GHRH,</a:t>
                </a:r>
              </a:p>
              <a:p>
                <a:pPr algn="ctr" eaLnBrk="1" hangingPunct="1">
                  <a:lnSpc>
                    <a:spcPct val="85000"/>
                  </a:lnSpc>
                  <a:spcBef>
                    <a:spcPct val="0"/>
                  </a:spcBef>
                  <a:buFontTx/>
                  <a:buNone/>
                </a:pPr>
                <a:r>
                  <a:rPr lang="en-US" altLang="en-US" sz="1800" b="0" dirty="0">
                    <a:solidFill>
                      <a:schemeClr val="accent6"/>
                    </a:solidFill>
                  </a:rPr>
                  <a:t>GHIH</a:t>
                </a:r>
              </a:p>
            </p:txBody>
          </p:sp>
          <p:sp>
            <p:nvSpPr>
              <p:cNvPr id="50190" name="Line 1034">
                <a:extLst>
                  <a:ext uri="{FF2B5EF4-FFF2-40B4-BE49-F238E27FC236}">
                    <a16:creationId xmlns:a16="http://schemas.microsoft.com/office/drawing/2014/main" id="{23CE2A48-E136-D54A-8B4A-050BA7C7BF69}"/>
                  </a:ext>
                </a:extLst>
              </p:cNvPr>
              <p:cNvSpPr>
                <a:spLocks noChangeShapeType="1"/>
              </p:cNvSpPr>
              <p:nvPr/>
            </p:nvSpPr>
            <p:spPr bwMode="auto">
              <a:xfrm>
                <a:off x="2699" y="2578"/>
                <a:ext cx="0" cy="472"/>
              </a:xfrm>
              <a:prstGeom prst="line">
                <a:avLst/>
              </a:prstGeom>
              <a:noFill/>
              <a:ln w="133350">
                <a:solidFill>
                  <a:schemeClr val="tx1">
                    <a:lumMod val="50000"/>
                    <a:lumOff val="50000"/>
                    <a:alpha val="74566"/>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0191" name="Text Box 1035">
                <a:extLst>
                  <a:ext uri="{FF2B5EF4-FFF2-40B4-BE49-F238E27FC236}">
                    <a16:creationId xmlns:a16="http://schemas.microsoft.com/office/drawing/2014/main" id="{D272690E-1E73-5F41-B8A8-6F728B14AED8}"/>
                  </a:ext>
                </a:extLst>
              </p:cNvPr>
              <p:cNvSpPr txBox="1">
                <a:spLocks noChangeArrowheads="1"/>
              </p:cNvSpPr>
              <p:nvPr/>
            </p:nvSpPr>
            <p:spPr bwMode="auto">
              <a:xfrm>
                <a:off x="2859" y="2688"/>
                <a:ext cx="42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b="0" dirty="0">
                    <a:solidFill>
                      <a:schemeClr val="accent6"/>
                    </a:solidFill>
                  </a:rPr>
                  <a:t>hGH</a:t>
                </a:r>
                <a:r>
                  <a:rPr lang="en-US" altLang="en-US" sz="1400" b="0" dirty="0">
                    <a:solidFill>
                      <a:srgbClr val="000080"/>
                    </a:solidFill>
                  </a:rPr>
                  <a:t>                               </a:t>
                </a:r>
                <a:endParaRPr lang="en-US" altLang="en-US" sz="2200" b="0" dirty="0"/>
              </a:p>
            </p:txBody>
          </p:sp>
          <p:sp>
            <p:nvSpPr>
              <p:cNvPr id="50192" name="Text Box 1036">
                <a:extLst>
                  <a:ext uri="{FF2B5EF4-FFF2-40B4-BE49-F238E27FC236}">
                    <a16:creationId xmlns:a16="http://schemas.microsoft.com/office/drawing/2014/main" id="{F17EA3FA-1427-2041-B5B3-6BE267B9F1F0}"/>
                  </a:ext>
                </a:extLst>
              </p:cNvPr>
              <p:cNvSpPr txBox="1">
                <a:spLocks noChangeArrowheads="1"/>
              </p:cNvSpPr>
              <p:nvPr/>
            </p:nvSpPr>
            <p:spPr bwMode="auto">
              <a:xfrm>
                <a:off x="1364" y="2640"/>
                <a:ext cx="1041" cy="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dirty="0">
                    <a:solidFill>
                      <a:srgbClr val="333333"/>
                    </a:solidFill>
                  </a:rPr>
                  <a:t>General</a:t>
                </a:r>
              </a:p>
              <a:p>
                <a:pPr algn="ctr" eaLnBrk="1" hangingPunct="1">
                  <a:lnSpc>
                    <a:spcPct val="85000"/>
                  </a:lnSpc>
                  <a:spcBef>
                    <a:spcPct val="0"/>
                  </a:spcBef>
                  <a:buFontTx/>
                  <a:buNone/>
                </a:pPr>
                <a:r>
                  <a:rPr lang="en-US" altLang="en-US" sz="1600" b="0" dirty="0">
                    <a:solidFill>
                      <a:srgbClr val="333333"/>
                    </a:solidFill>
                  </a:rPr>
                  <a:t>blood circulation</a:t>
                </a:r>
                <a:endParaRPr lang="en-US" altLang="en-US" sz="2200" b="0" dirty="0"/>
              </a:p>
            </p:txBody>
          </p:sp>
          <p:sp>
            <p:nvSpPr>
              <p:cNvPr id="50193" name="Rectangle 1037">
                <a:extLst>
                  <a:ext uri="{FF2B5EF4-FFF2-40B4-BE49-F238E27FC236}">
                    <a16:creationId xmlns:a16="http://schemas.microsoft.com/office/drawing/2014/main" id="{7AAE6F3B-D417-E249-82A3-6A3735AD0CD2}"/>
                  </a:ext>
                </a:extLst>
              </p:cNvPr>
              <p:cNvSpPr>
                <a:spLocks noChangeArrowheads="1"/>
              </p:cNvSpPr>
              <p:nvPr/>
            </p:nvSpPr>
            <p:spPr bwMode="auto">
              <a:xfrm>
                <a:off x="2145" y="3105"/>
                <a:ext cx="1120" cy="464"/>
              </a:xfrm>
              <a:prstGeom prst="rect">
                <a:avLst/>
              </a:prstGeom>
              <a:solidFill>
                <a:schemeClr val="bg1"/>
              </a:solidFill>
              <a:ln w="2540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dirty="0">
                    <a:solidFill>
                      <a:srgbClr val="333333"/>
                    </a:solidFill>
                  </a:rPr>
                  <a:t>Liver</a:t>
                </a:r>
              </a:p>
              <a:p>
                <a:pPr algn="ctr" eaLnBrk="1" hangingPunct="1">
                  <a:lnSpc>
                    <a:spcPct val="85000"/>
                  </a:lnSpc>
                  <a:spcBef>
                    <a:spcPct val="0"/>
                  </a:spcBef>
                  <a:buFontTx/>
                  <a:buNone/>
                </a:pPr>
                <a:r>
                  <a:rPr lang="en-US" altLang="en-US" sz="1500" b="0" dirty="0">
                    <a:solidFill>
                      <a:srgbClr val="333333"/>
                    </a:solidFill>
                  </a:rPr>
                  <a:t>(glycogen </a:t>
                </a:r>
              </a:p>
              <a:p>
                <a:pPr algn="ctr" eaLnBrk="1" hangingPunct="1">
                  <a:lnSpc>
                    <a:spcPct val="85000"/>
                  </a:lnSpc>
                  <a:spcBef>
                    <a:spcPct val="0"/>
                  </a:spcBef>
                  <a:buFontTx/>
                  <a:buNone/>
                </a:pPr>
                <a:r>
                  <a:rPr lang="en-US" altLang="en-US" sz="1500" b="0" dirty="0">
                    <a:solidFill>
                      <a:srgbClr val="333333"/>
                    </a:solidFill>
                  </a:rPr>
                  <a:t>breakdown)</a:t>
                </a:r>
                <a:endParaRPr lang="en-US" altLang="en-US" sz="1800" b="0" dirty="0"/>
              </a:p>
            </p:txBody>
          </p:sp>
          <p:sp>
            <p:nvSpPr>
              <p:cNvPr id="50194" name="Line 1038">
                <a:extLst>
                  <a:ext uri="{FF2B5EF4-FFF2-40B4-BE49-F238E27FC236}">
                    <a16:creationId xmlns:a16="http://schemas.microsoft.com/office/drawing/2014/main" id="{502CC979-935F-A64B-B652-5FD662FD82F9}"/>
                  </a:ext>
                </a:extLst>
              </p:cNvPr>
              <p:cNvSpPr>
                <a:spLocks noChangeShapeType="1"/>
              </p:cNvSpPr>
              <p:nvPr/>
            </p:nvSpPr>
            <p:spPr bwMode="auto">
              <a:xfrm rot="5400000" flipH="1">
                <a:off x="3606" y="963"/>
                <a:ext cx="0" cy="576"/>
              </a:xfrm>
              <a:prstGeom prst="line">
                <a:avLst/>
              </a:prstGeom>
              <a:noFill/>
              <a:ln w="133350">
                <a:solidFill>
                  <a:srgbClr val="8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0195" name="Line 1039">
                <a:extLst>
                  <a:ext uri="{FF2B5EF4-FFF2-40B4-BE49-F238E27FC236}">
                    <a16:creationId xmlns:a16="http://schemas.microsoft.com/office/drawing/2014/main" id="{D30B9EBF-C0EA-3D49-B513-94F70BB9E658}"/>
                  </a:ext>
                </a:extLst>
              </p:cNvPr>
              <p:cNvSpPr>
                <a:spLocks noChangeShapeType="1"/>
              </p:cNvSpPr>
              <p:nvPr/>
            </p:nvSpPr>
            <p:spPr bwMode="auto">
              <a:xfrm rot="5400000" flipH="1">
                <a:off x="3620" y="3061"/>
                <a:ext cx="0" cy="547"/>
              </a:xfrm>
              <a:prstGeom prst="line">
                <a:avLst/>
              </a:prstGeom>
              <a:noFill/>
              <a:ln w="13335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0196" name="Line 1040">
                <a:extLst>
                  <a:ext uri="{FF2B5EF4-FFF2-40B4-BE49-F238E27FC236}">
                    <a16:creationId xmlns:a16="http://schemas.microsoft.com/office/drawing/2014/main" id="{84DD423F-A199-6147-AD6E-AE2471B9FB1B}"/>
                  </a:ext>
                </a:extLst>
              </p:cNvPr>
              <p:cNvSpPr>
                <a:spLocks noChangeShapeType="1"/>
              </p:cNvSpPr>
              <p:nvPr/>
            </p:nvSpPr>
            <p:spPr bwMode="auto">
              <a:xfrm>
                <a:off x="3852" y="1254"/>
                <a:ext cx="0" cy="2082"/>
              </a:xfrm>
              <a:prstGeom prst="line">
                <a:avLst/>
              </a:prstGeom>
              <a:noFill/>
              <a:ln w="13335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0197" name="Text Box 1041">
                <a:extLst>
                  <a:ext uri="{FF2B5EF4-FFF2-40B4-BE49-F238E27FC236}">
                    <a16:creationId xmlns:a16="http://schemas.microsoft.com/office/drawing/2014/main" id="{E476F50C-6D0A-EA4F-A802-93C15041A8BF}"/>
                  </a:ext>
                </a:extLst>
              </p:cNvPr>
              <p:cNvSpPr txBox="1">
                <a:spLocks noChangeArrowheads="1"/>
              </p:cNvSpPr>
              <p:nvPr/>
            </p:nvSpPr>
            <p:spPr bwMode="auto">
              <a:xfrm>
                <a:off x="3986" y="1732"/>
                <a:ext cx="1309" cy="1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dirty="0">
                    <a:solidFill>
                      <a:srgbClr val="800000"/>
                    </a:solidFill>
                  </a:rPr>
                  <a:t>Increased blood glucose level (inhibits the release of GHRH)</a:t>
                </a:r>
              </a:p>
              <a:p>
                <a:pPr algn="ctr" eaLnBrk="1" hangingPunct="1">
                  <a:lnSpc>
                    <a:spcPct val="85000"/>
                  </a:lnSpc>
                  <a:spcBef>
                    <a:spcPts val="1200"/>
                  </a:spcBef>
                  <a:buNone/>
                </a:pPr>
                <a:r>
                  <a:rPr lang="en-US" altLang="en-US" sz="1600" b="0" dirty="0">
                    <a:solidFill>
                      <a:srgbClr val="800000"/>
                    </a:solidFill>
                  </a:rPr>
                  <a:t>Decreased blood glucose level (inhibits the release of GHIH)</a:t>
                </a:r>
              </a:p>
            </p:txBody>
          </p:sp>
        </p:grpSp>
      </p:grpSp>
      <p:grpSp>
        <p:nvGrpSpPr>
          <p:cNvPr id="50180" name="Group 1048">
            <a:extLst>
              <a:ext uri="{FF2B5EF4-FFF2-40B4-BE49-F238E27FC236}">
                <a16:creationId xmlns:a16="http://schemas.microsoft.com/office/drawing/2014/main" id="{D4C70A69-C8C4-0946-B63C-917638167AE7}"/>
              </a:ext>
            </a:extLst>
          </p:cNvPr>
          <p:cNvGrpSpPr>
            <a:grpSpLocks/>
          </p:cNvGrpSpPr>
          <p:nvPr/>
        </p:nvGrpSpPr>
        <p:grpSpPr bwMode="auto">
          <a:xfrm>
            <a:off x="7135813" y="2111375"/>
            <a:ext cx="509587" cy="549275"/>
            <a:chOff x="4495" y="1330"/>
            <a:chExt cx="321" cy="346"/>
          </a:xfrm>
        </p:grpSpPr>
        <p:sp>
          <p:nvSpPr>
            <p:cNvPr id="50181" name="Oval 1046">
              <a:extLst>
                <a:ext uri="{FF2B5EF4-FFF2-40B4-BE49-F238E27FC236}">
                  <a16:creationId xmlns:a16="http://schemas.microsoft.com/office/drawing/2014/main" id="{5ECFCF03-F2AB-A641-A476-B46C23310332}"/>
                </a:ext>
              </a:extLst>
            </p:cNvPr>
            <p:cNvSpPr>
              <a:spLocks noChangeAspect="1" noChangeArrowheads="1"/>
            </p:cNvSpPr>
            <p:nvPr/>
          </p:nvSpPr>
          <p:spPr bwMode="auto">
            <a:xfrm>
              <a:off x="4495" y="1379"/>
              <a:ext cx="282" cy="286"/>
            </a:xfrm>
            <a:prstGeom prst="ellipse">
              <a:avLst/>
            </a:prstGeom>
            <a:solidFill>
              <a:schemeClr val="bg1"/>
            </a:solidFill>
            <a:ln w="25400">
              <a:solidFill>
                <a:srgbClr val="8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50182" name="Text Box 1047">
              <a:extLst>
                <a:ext uri="{FF2B5EF4-FFF2-40B4-BE49-F238E27FC236}">
                  <a16:creationId xmlns:a16="http://schemas.microsoft.com/office/drawing/2014/main" id="{DD1796F9-4998-784A-9E74-7A2868027586}"/>
                </a:ext>
              </a:extLst>
            </p:cNvPr>
            <p:cNvSpPr txBox="1">
              <a:spLocks noChangeArrowheads="1"/>
            </p:cNvSpPr>
            <p:nvPr/>
          </p:nvSpPr>
          <p:spPr bwMode="auto">
            <a:xfrm>
              <a:off x="4540" y="1330"/>
              <a:ext cx="276"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3000" b="0" dirty="0">
                  <a:solidFill>
                    <a:srgbClr val="800000"/>
                  </a:solidFill>
                </a:rPr>
                <a:t>-</a:t>
              </a:r>
              <a:endParaRPr lang="en-US" altLang="en-US" sz="1800" b="0" dirty="0"/>
            </a:p>
          </p:txBody>
        </p:sp>
      </p:gr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5">
            <a:extLst>
              <a:ext uri="{FF2B5EF4-FFF2-40B4-BE49-F238E27FC236}">
                <a16:creationId xmlns:a16="http://schemas.microsoft.com/office/drawing/2014/main" id="{1F827EAB-EB88-B14A-9F03-77B3803947B0}"/>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81EE9F74-4070-364D-940B-FDED905D6D84}" type="slidenum">
              <a:rPr lang="en-US" altLang="en-US" sz="1400" b="0"/>
              <a:pPr algn="r" eaLnBrk="1" hangingPunct="1">
                <a:spcBef>
                  <a:spcPct val="0"/>
                </a:spcBef>
                <a:buFontTx/>
                <a:buNone/>
              </a:pPr>
              <a:t>25</a:t>
            </a:fld>
            <a:endParaRPr lang="en-US" altLang="en-US" sz="1400" b="0" dirty="0"/>
          </a:p>
        </p:txBody>
      </p:sp>
      <p:grpSp>
        <p:nvGrpSpPr>
          <p:cNvPr id="52240" name="Group 16">
            <a:extLst>
              <a:ext uri="{FF2B5EF4-FFF2-40B4-BE49-F238E27FC236}">
                <a16:creationId xmlns:a16="http://schemas.microsoft.com/office/drawing/2014/main" id="{A648F718-C1FD-7F4A-B9FA-A399227990A1}"/>
              </a:ext>
            </a:extLst>
          </p:cNvPr>
          <p:cNvGrpSpPr>
            <a:grpSpLocks/>
          </p:cNvGrpSpPr>
          <p:nvPr/>
        </p:nvGrpSpPr>
        <p:grpSpPr bwMode="auto">
          <a:xfrm>
            <a:off x="458788" y="446088"/>
            <a:ext cx="8229600" cy="5719762"/>
            <a:chOff x="289" y="281"/>
            <a:chExt cx="5184" cy="3603"/>
          </a:xfrm>
        </p:grpSpPr>
        <p:sp>
          <p:nvSpPr>
            <p:cNvPr id="52228" name="Rectangle 2">
              <a:extLst>
                <a:ext uri="{FF2B5EF4-FFF2-40B4-BE49-F238E27FC236}">
                  <a16:creationId xmlns:a16="http://schemas.microsoft.com/office/drawing/2014/main" id="{15E9D713-6E78-DD45-B3F1-EB8CD0D4F6B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Pituitary Short Stature</a:t>
              </a:r>
              <a:endParaRPr lang="en-US" altLang="en-US" sz="2800" b="0" dirty="0">
                <a:solidFill>
                  <a:schemeClr val="tx2"/>
                </a:solidFill>
              </a:endParaRPr>
            </a:p>
          </p:txBody>
        </p:sp>
        <p:grpSp>
          <p:nvGrpSpPr>
            <p:cNvPr id="52229" name="Group 24">
              <a:extLst>
                <a:ext uri="{FF2B5EF4-FFF2-40B4-BE49-F238E27FC236}">
                  <a16:creationId xmlns:a16="http://schemas.microsoft.com/office/drawing/2014/main" id="{48B1B77B-F5B6-F34C-8922-3AB755611138}"/>
                </a:ext>
              </a:extLst>
            </p:cNvPr>
            <p:cNvGrpSpPr>
              <a:grpSpLocks/>
            </p:cNvGrpSpPr>
            <p:nvPr/>
          </p:nvGrpSpPr>
          <p:grpSpPr bwMode="auto">
            <a:xfrm>
              <a:off x="582" y="3671"/>
              <a:ext cx="1990" cy="213"/>
              <a:chOff x="582" y="3671"/>
              <a:chExt cx="1990" cy="213"/>
            </a:xfrm>
          </p:grpSpPr>
          <p:sp>
            <p:nvSpPr>
              <p:cNvPr id="52233" name="Rectangle 25">
                <a:extLst>
                  <a:ext uri="{FF2B5EF4-FFF2-40B4-BE49-F238E27FC236}">
                    <a16:creationId xmlns:a16="http://schemas.microsoft.com/office/drawing/2014/main" id="{C8EB6407-E6D0-E649-BB01-C6A3AC954A4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52234" name="Rectangle 26">
                <a:extLst>
                  <a:ext uri="{FF2B5EF4-FFF2-40B4-BE49-F238E27FC236}">
                    <a16:creationId xmlns:a16="http://schemas.microsoft.com/office/drawing/2014/main" id="{6940A7D2-3C23-9B4F-973A-C11CAC5E973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52235" name="Rectangle 27">
                <a:extLst>
                  <a:ext uri="{FF2B5EF4-FFF2-40B4-BE49-F238E27FC236}">
                    <a16:creationId xmlns:a16="http://schemas.microsoft.com/office/drawing/2014/main" id="{3F84E9BF-C01F-E945-AC3B-B30D37FFE95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52236" name="Text Box 28">
                <a:extLst>
                  <a:ext uri="{FF2B5EF4-FFF2-40B4-BE49-F238E27FC236}">
                    <a16:creationId xmlns:a16="http://schemas.microsoft.com/office/drawing/2014/main" id="{45C8105F-3E1E-A94A-B293-5D1C7CC2A02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653</a:t>
                </a:r>
                <a:endParaRPr lang="en-US" altLang="en-US" sz="1800" b="0" dirty="0">
                  <a:ea typeface="ＭＳ Ｐゴシック" panose="020B0600070205080204" pitchFamily="34" charset="-128"/>
                </a:endParaRPr>
              </a:p>
            </p:txBody>
          </p:sp>
          <p:sp>
            <p:nvSpPr>
              <p:cNvPr id="52237" name="Text Box 29">
                <a:extLst>
                  <a:ext uri="{FF2B5EF4-FFF2-40B4-BE49-F238E27FC236}">
                    <a16:creationId xmlns:a16="http://schemas.microsoft.com/office/drawing/2014/main" id="{F8906096-138E-1644-A979-4232AC9839E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719</a:t>
                </a:r>
                <a:endParaRPr lang="en-US" altLang="en-US" sz="1800" b="0" dirty="0">
                  <a:ea typeface="ＭＳ Ｐゴシック" panose="020B0600070205080204" pitchFamily="34" charset="-128"/>
                </a:endParaRPr>
              </a:p>
            </p:txBody>
          </p:sp>
          <p:sp>
            <p:nvSpPr>
              <p:cNvPr id="52238" name="Text Box 30">
                <a:extLst>
                  <a:ext uri="{FF2B5EF4-FFF2-40B4-BE49-F238E27FC236}">
                    <a16:creationId xmlns:a16="http://schemas.microsoft.com/office/drawing/2014/main" id="{407029D4-4036-B142-817A-286A50D4BE5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681</a:t>
                </a:r>
                <a:endParaRPr lang="en-US" altLang="en-US" sz="1800" b="0" dirty="0">
                  <a:ea typeface="ＭＳ Ｐゴシック" panose="020B0600070205080204" pitchFamily="34" charset="-128"/>
                </a:endParaRPr>
              </a:p>
            </p:txBody>
          </p:sp>
        </p:grpSp>
        <p:grpSp>
          <p:nvGrpSpPr>
            <p:cNvPr id="52239" name="Group 15">
              <a:extLst>
                <a:ext uri="{FF2B5EF4-FFF2-40B4-BE49-F238E27FC236}">
                  <a16:creationId xmlns:a16="http://schemas.microsoft.com/office/drawing/2014/main" id="{54DDF3D3-F0C8-B443-BFEA-957E4EA1A2B3}"/>
                </a:ext>
              </a:extLst>
            </p:cNvPr>
            <p:cNvGrpSpPr>
              <a:grpSpLocks/>
            </p:cNvGrpSpPr>
            <p:nvPr/>
          </p:nvGrpSpPr>
          <p:grpSpPr bwMode="auto">
            <a:xfrm>
              <a:off x="515" y="972"/>
              <a:ext cx="4847" cy="2450"/>
              <a:chOff x="515" y="972"/>
              <a:chExt cx="4847" cy="2450"/>
            </a:xfrm>
          </p:grpSpPr>
          <p:sp>
            <p:nvSpPr>
              <p:cNvPr id="52231" name="Text Box 6">
                <a:extLst>
                  <a:ext uri="{FF2B5EF4-FFF2-40B4-BE49-F238E27FC236}">
                    <a16:creationId xmlns:a16="http://schemas.microsoft.com/office/drawing/2014/main" id="{FAD430BB-7EA5-914E-9DCD-3C64C04F7C51}"/>
                  </a:ext>
                </a:extLst>
              </p:cNvPr>
              <p:cNvSpPr txBox="1">
                <a:spLocks noChangeArrowheads="1"/>
              </p:cNvSpPr>
              <p:nvPr/>
            </p:nvSpPr>
            <p:spPr bwMode="auto">
              <a:xfrm>
                <a:off x="515" y="972"/>
                <a:ext cx="4847"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Hyposecretion of hGH during childhood slows the growth of the long bones and other organs.</a:t>
                </a:r>
              </a:p>
              <a:p>
                <a:pPr eaLnBrk="1" hangingPunct="1">
                  <a:lnSpc>
                    <a:spcPct val="85000"/>
                  </a:lnSpc>
                  <a:spcBef>
                    <a:spcPct val="0"/>
                  </a:spcBef>
                  <a:spcAft>
                    <a:spcPts val="900"/>
                  </a:spcAft>
                  <a:buSzPct val="80000"/>
                </a:pPr>
                <a:r>
                  <a:rPr lang="en-US" altLang="en-US" sz="1800" b="0" dirty="0"/>
                  <a:t>The epiphyseal plates of the long bones close before the child reaches her or his expected height.</a:t>
                </a:r>
              </a:p>
              <a:p>
                <a:pPr eaLnBrk="1" hangingPunct="1">
                  <a:lnSpc>
                    <a:spcPct val="85000"/>
                  </a:lnSpc>
                  <a:spcBef>
                    <a:spcPct val="0"/>
                  </a:spcBef>
                  <a:spcAft>
                    <a:spcPts val="900"/>
                  </a:spcAft>
                  <a:buSzPct val="80000"/>
                </a:pPr>
                <a:r>
                  <a:rPr lang="en-US" altLang="en-US" sz="1800" b="0" dirty="0"/>
                  <a:t>Pituitary short stature syndrome results in short stature but normal body proportions.</a:t>
                </a:r>
              </a:p>
              <a:p>
                <a:pPr eaLnBrk="1" hangingPunct="1">
                  <a:lnSpc>
                    <a:spcPct val="85000"/>
                  </a:lnSpc>
                  <a:spcBef>
                    <a:spcPct val="0"/>
                  </a:spcBef>
                  <a:spcAft>
                    <a:spcPct val="50000"/>
                  </a:spcAft>
                  <a:buSzPct val="80000"/>
                </a:pPr>
                <a:r>
                  <a:rPr lang="en-US" altLang="en-US" sz="1800" b="0" dirty="0"/>
                  <a:t>Medical treatment includes the administration of hGH during childhood </a:t>
                </a:r>
                <a:r>
                  <a:rPr lang="en-US" altLang="en-US" sz="1800" b="0" u="sng" dirty="0"/>
                  <a:t>before</a:t>
                </a:r>
                <a:r>
                  <a:rPr lang="en-US" altLang="en-US" sz="1800" b="0" dirty="0"/>
                  <a:t> the epiphyseal plates close at puberty.</a:t>
                </a:r>
              </a:p>
            </p:txBody>
          </p:sp>
          <p:sp>
            <p:nvSpPr>
              <p:cNvPr id="52232" name="Text Box 17">
                <a:extLst>
                  <a:ext uri="{FF2B5EF4-FFF2-40B4-BE49-F238E27FC236}">
                    <a16:creationId xmlns:a16="http://schemas.microsoft.com/office/drawing/2014/main" id="{C7A19048-E3C3-014A-A505-8822D97095C0}"/>
                  </a:ext>
                </a:extLst>
              </p:cNvPr>
              <p:cNvSpPr txBox="1">
                <a:spLocks noChangeArrowheads="1"/>
              </p:cNvSpPr>
              <p:nvPr/>
            </p:nvSpPr>
            <p:spPr bwMode="auto">
              <a:xfrm>
                <a:off x="1358" y="2475"/>
                <a:ext cx="3038" cy="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ctr">
                  <a:lnSpc>
                    <a:spcPts val="1860"/>
                  </a:lnSpc>
                  <a:spcBef>
                    <a:spcPts val="0"/>
                  </a:spcBef>
                </a:pPr>
                <a:r>
                  <a:rPr lang="en-US" altLang="en-US" sz="1800" b="0" dirty="0">
                    <a:solidFill>
                      <a:srgbClr val="941100"/>
                    </a:solidFill>
                  </a:rPr>
                  <a:t>Hyposecretion = under-secretion.</a:t>
                </a:r>
              </a:p>
              <a:p>
                <a:pPr algn="ctr">
                  <a:lnSpc>
                    <a:spcPts val="1860"/>
                  </a:lnSpc>
                  <a:spcBef>
                    <a:spcPts val="600"/>
                  </a:spcBef>
                </a:pPr>
                <a:r>
                  <a:rPr lang="en-US" altLang="en-US" sz="1800" b="0" dirty="0">
                    <a:solidFill>
                      <a:srgbClr val="941100"/>
                    </a:solidFill>
                  </a:rPr>
                  <a:t>Epiphyseal plate = hyaline cartilage plate in the metaphysis at the end of each long bone.</a:t>
                </a:r>
              </a:p>
              <a:p>
                <a:pPr algn="ctr">
                  <a:lnSpc>
                    <a:spcPts val="1860"/>
                  </a:lnSpc>
                  <a:spcBef>
                    <a:spcPts val="900"/>
                  </a:spcBef>
                </a:pPr>
                <a:r>
                  <a:rPr lang="en-US" sz="1800" b="0" dirty="0">
                    <a:solidFill>
                      <a:srgbClr val="011893"/>
                    </a:solidFill>
                  </a:rPr>
                  <a:t>Discuss psychosocial short stature during the class session.</a:t>
                </a:r>
              </a:p>
            </p:txBody>
          </p:sp>
        </p:grpSp>
      </p:grpSp>
      <p:sp>
        <p:nvSpPr>
          <p:cNvPr id="2" name="TextBox 1">
            <a:extLst>
              <a:ext uri="{FF2B5EF4-FFF2-40B4-BE49-F238E27FC236}">
                <a16:creationId xmlns:a16="http://schemas.microsoft.com/office/drawing/2014/main" id="{B1C1CF2F-0C62-B048-8FA9-DB9C785D8EF3}"/>
              </a:ext>
            </a:extLst>
          </p:cNvPr>
          <p:cNvSpPr txBox="1"/>
          <p:nvPr/>
        </p:nvSpPr>
        <p:spPr>
          <a:xfrm>
            <a:off x="1859889" y="5007503"/>
            <a:ext cx="5433542" cy="335989"/>
          </a:xfrm>
          <a:prstGeom prst="rect">
            <a:avLst/>
          </a:prstGeom>
          <a:noFill/>
        </p:spPr>
        <p:txBody>
          <a:bodyPr wrap="square" rtlCol="0">
            <a:spAutoFit/>
          </a:bodyPr>
          <a:lstStyle/>
          <a:p>
            <a:pPr algn="ctr">
              <a:lnSpc>
                <a:spcPts val="1860"/>
              </a:lnSpc>
            </a:pPr>
            <a:endParaRPr lang="en-US" sz="1800" b="0" dirty="0">
              <a:solidFill>
                <a:srgbClr val="011893"/>
              </a:solidFill>
            </a:endParaRP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5">
            <a:extLst>
              <a:ext uri="{FF2B5EF4-FFF2-40B4-BE49-F238E27FC236}">
                <a16:creationId xmlns:a16="http://schemas.microsoft.com/office/drawing/2014/main" id="{6384A587-91F5-0749-A6DB-37EB661CCD9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41ADB92-07F3-744F-AFE8-2EBC69646E2A}" type="slidenum">
              <a:rPr lang="en-US" altLang="en-US" sz="1400"/>
              <a:pPr>
                <a:spcBef>
                  <a:spcPct val="0"/>
                </a:spcBef>
                <a:buFontTx/>
                <a:buNone/>
              </a:pPr>
              <a:t>26</a:t>
            </a:fld>
            <a:endParaRPr lang="en-US" altLang="en-US" sz="1400" dirty="0"/>
          </a:p>
        </p:txBody>
      </p:sp>
      <p:grpSp>
        <p:nvGrpSpPr>
          <p:cNvPr id="54275" name="Group 27">
            <a:extLst>
              <a:ext uri="{FF2B5EF4-FFF2-40B4-BE49-F238E27FC236}">
                <a16:creationId xmlns:a16="http://schemas.microsoft.com/office/drawing/2014/main" id="{99E1CC5C-5C8C-F148-AF5A-FC8BEDD24AC2}"/>
              </a:ext>
            </a:extLst>
          </p:cNvPr>
          <p:cNvGrpSpPr>
            <a:grpSpLocks/>
          </p:cNvGrpSpPr>
          <p:nvPr/>
        </p:nvGrpSpPr>
        <p:grpSpPr bwMode="auto">
          <a:xfrm>
            <a:off x="458788" y="446088"/>
            <a:ext cx="8229600" cy="5719762"/>
            <a:chOff x="289" y="281"/>
            <a:chExt cx="5184" cy="3603"/>
          </a:xfrm>
        </p:grpSpPr>
        <p:grpSp>
          <p:nvGrpSpPr>
            <p:cNvPr id="54276" name="Group 26">
              <a:extLst>
                <a:ext uri="{FF2B5EF4-FFF2-40B4-BE49-F238E27FC236}">
                  <a16:creationId xmlns:a16="http://schemas.microsoft.com/office/drawing/2014/main" id="{7D7F247F-5CB4-A14C-B716-E9D10C48F782}"/>
                </a:ext>
              </a:extLst>
            </p:cNvPr>
            <p:cNvGrpSpPr>
              <a:grpSpLocks/>
            </p:cNvGrpSpPr>
            <p:nvPr/>
          </p:nvGrpSpPr>
          <p:grpSpPr bwMode="auto">
            <a:xfrm>
              <a:off x="289" y="281"/>
              <a:ext cx="5184" cy="3603"/>
              <a:chOff x="289" y="281"/>
              <a:chExt cx="5184" cy="3603"/>
            </a:xfrm>
          </p:grpSpPr>
          <p:sp>
            <p:nvSpPr>
              <p:cNvPr id="54280" name="Rectangle 2">
                <a:extLst>
                  <a:ext uri="{FF2B5EF4-FFF2-40B4-BE49-F238E27FC236}">
                    <a16:creationId xmlns:a16="http://schemas.microsoft.com/office/drawing/2014/main" id="{B98F4B94-D767-D540-8686-DFE1CA46B1F0}"/>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Pituitary Tall Stature</a:t>
                </a:r>
                <a:endParaRPr lang="en-US" altLang="en-US" sz="2800" b="0" dirty="0">
                  <a:solidFill>
                    <a:schemeClr val="tx2"/>
                  </a:solidFill>
                </a:endParaRPr>
              </a:p>
            </p:txBody>
          </p:sp>
          <p:grpSp>
            <p:nvGrpSpPr>
              <p:cNvPr id="54281" name="Group 25">
                <a:extLst>
                  <a:ext uri="{FF2B5EF4-FFF2-40B4-BE49-F238E27FC236}">
                    <a16:creationId xmlns:a16="http://schemas.microsoft.com/office/drawing/2014/main" id="{9EF1932A-CA08-0F44-BE57-C23D69AB91BD}"/>
                  </a:ext>
                </a:extLst>
              </p:cNvPr>
              <p:cNvGrpSpPr>
                <a:grpSpLocks/>
              </p:cNvGrpSpPr>
              <p:nvPr/>
            </p:nvGrpSpPr>
            <p:grpSpPr bwMode="auto">
              <a:xfrm>
                <a:off x="582" y="3671"/>
                <a:ext cx="2995" cy="213"/>
                <a:chOff x="582" y="3671"/>
                <a:chExt cx="2995" cy="213"/>
              </a:xfrm>
            </p:grpSpPr>
            <p:grpSp>
              <p:nvGrpSpPr>
                <p:cNvPr id="54282" name="Group 24">
                  <a:extLst>
                    <a:ext uri="{FF2B5EF4-FFF2-40B4-BE49-F238E27FC236}">
                      <a16:creationId xmlns:a16="http://schemas.microsoft.com/office/drawing/2014/main" id="{5425DCA2-B8DE-4948-870D-E7A0E242EB7E}"/>
                    </a:ext>
                  </a:extLst>
                </p:cNvPr>
                <p:cNvGrpSpPr>
                  <a:grpSpLocks/>
                </p:cNvGrpSpPr>
                <p:nvPr/>
              </p:nvGrpSpPr>
              <p:grpSpPr bwMode="auto">
                <a:xfrm>
                  <a:off x="582" y="3671"/>
                  <a:ext cx="1990" cy="213"/>
                  <a:chOff x="582" y="3671"/>
                  <a:chExt cx="1990" cy="213"/>
                </a:xfrm>
              </p:grpSpPr>
              <p:sp>
                <p:nvSpPr>
                  <p:cNvPr id="54286" name="Rectangle 25">
                    <a:extLst>
                      <a:ext uri="{FF2B5EF4-FFF2-40B4-BE49-F238E27FC236}">
                        <a16:creationId xmlns:a16="http://schemas.microsoft.com/office/drawing/2014/main" id="{76F5C255-406A-1B4C-86C9-10BCBA348AC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54287" name="Rectangle 26">
                    <a:extLst>
                      <a:ext uri="{FF2B5EF4-FFF2-40B4-BE49-F238E27FC236}">
                        <a16:creationId xmlns:a16="http://schemas.microsoft.com/office/drawing/2014/main" id="{3B692262-3944-FC46-B2FA-34DE747ED3E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54288" name="Rectangle 27">
                    <a:extLst>
                      <a:ext uri="{FF2B5EF4-FFF2-40B4-BE49-F238E27FC236}">
                        <a16:creationId xmlns:a16="http://schemas.microsoft.com/office/drawing/2014/main" id="{E6751BD0-D206-9647-BC39-11D2B74A693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54289" name="Text Box 28">
                    <a:extLst>
                      <a:ext uri="{FF2B5EF4-FFF2-40B4-BE49-F238E27FC236}">
                        <a16:creationId xmlns:a16="http://schemas.microsoft.com/office/drawing/2014/main" id="{525A2E91-5892-394E-93F2-552D1A8A8EA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653</a:t>
                    </a:r>
                    <a:endParaRPr lang="en-US" altLang="en-US" sz="1800" b="0" dirty="0">
                      <a:ea typeface="ＭＳ Ｐゴシック" panose="020B0600070205080204" pitchFamily="34" charset="-128"/>
                    </a:endParaRPr>
                  </a:p>
                </p:txBody>
              </p:sp>
              <p:sp>
                <p:nvSpPr>
                  <p:cNvPr id="54290" name="Text Box 29">
                    <a:extLst>
                      <a:ext uri="{FF2B5EF4-FFF2-40B4-BE49-F238E27FC236}">
                        <a16:creationId xmlns:a16="http://schemas.microsoft.com/office/drawing/2014/main" id="{5F9AC9A3-BE65-924A-9323-3A998931A38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719</a:t>
                    </a:r>
                    <a:endParaRPr lang="en-US" altLang="en-US" sz="1800" b="0" dirty="0">
                      <a:ea typeface="ＭＳ Ｐゴシック" panose="020B0600070205080204" pitchFamily="34" charset="-128"/>
                    </a:endParaRPr>
                  </a:p>
                </p:txBody>
              </p:sp>
              <p:sp>
                <p:nvSpPr>
                  <p:cNvPr id="54291" name="Text Box 30">
                    <a:extLst>
                      <a:ext uri="{FF2B5EF4-FFF2-40B4-BE49-F238E27FC236}">
                        <a16:creationId xmlns:a16="http://schemas.microsoft.com/office/drawing/2014/main" id="{CA113A9A-D735-7041-A2C5-98F31D65C55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681</a:t>
                    </a:r>
                    <a:endParaRPr lang="en-US" altLang="en-US" sz="1800" b="0" dirty="0">
                      <a:ea typeface="ＭＳ Ｐゴシック" panose="020B0600070205080204" pitchFamily="34" charset="-128"/>
                    </a:endParaRPr>
                  </a:p>
                </p:txBody>
              </p:sp>
            </p:grpSp>
            <p:grpSp>
              <p:nvGrpSpPr>
                <p:cNvPr id="54283" name="Group 34">
                  <a:extLst>
                    <a:ext uri="{FF2B5EF4-FFF2-40B4-BE49-F238E27FC236}">
                      <a16:creationId xmlns:a16="http://schemas.microsoft.com/office/drawing/2014/main" id="{E1C283FF-0D6F-344D-8C46-B596A7640669}"/>
                    </a:ext>
                  </a:extLst>
                </p:cNvPr>
                <p:cNvGrpSpPr>
                  <a:grpSpLocks/>
                </p:cNvGrpSpPr>
                <p:nvPr/>
              </p:nvGrpSpPr>
              <p:grpSpPr bwMode="auto">
                <a:xfrm>
                  <a:off x="2846" y="3671"/>
                  <a:ext cx="731" cy="213"/>
                  <a:chOff x="2846" y="3671"/>
                  <a:chExt cx="731" cy="213"/>
                </a:xfrm>
              </p:grpSpPr>
              <p:sp>
                <p:nvSpPr>
                  <p:cNvPr id="54284" name="Rectangle 32">
                    <a:extLst>
                      <a:ext uri="{FF2B5EF4-FFF2-40B4-BE49-F238E27FC236}">
                        <a16:creationId xmlns:a16="http://schemas.microsoft.com/office/drawing/2014/main" id="{62FDE8E0-DB74-504E-ADC4-50E68E43466F}"/>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54285" name="Text Box 33">
                    <a:extLst>
                      <a:ext uri="{FF2B5EF4-FFF2-40B4-BE49-F238E27FC236}">
                        <a16:creationId xmlns:a16="http://schemas.microsoft.com/office/drawing/2014/main" id="{A7440CB2-D331-7542-9EFA-300AFD5606FA}"/>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Figure 18.22</a:t>
                    </a:r>
                  </a:p>
                </p:txBody>
              </p:sp>
            </p:grpSp>
          </p:grpSp>
        </p:grpSp>
        <p:grpSp>
          <p:nvGrpSpPr>
            <p:cNvPr id="54277" name="Group 23">
              <a:extLst>
                <a:ext uri="{FF2B5EF4-FFF2-40B4-BE49-F238E27FC236}">
                  <a16:creationId xmlns:a16="http://schemas.microsoft.com/office/drawing/2014/main" id="{45034ED6-DAE9-044D-A589-9BE0B267E180}"/>
                </a:ext>
              </a:extLst>
            </p:cNvPr>
            <p:cNvGrpSpPr>
              <a:grpSpLocks/>
            </p:cNvGrpSpPr>
            <p:nvPr/>
          </p:nvGrpSpPr>
          <p:grpSpPr bwMode="auto">
            <a:xfrm>
              <a:off x="515" y="972"/>
              <a:ext cx="4740" cy="2056"/>
              <a:chOff x="515" y="972"/>
              <a:chExt cx="4740" cy="2056"/>
            </a:xfrm>
          </p:grpSpPr>
          <p:sp>
            <p:nvSpPr>
              <p:cNvPr id="54278" name="Text Box 6">
                <a:extLst>
                  <a:ext uri="{FF2B5EF4-FFF2-40B4-BE49-F238E27FC236}">
                    <a16:creationId xmlns:a16="http://schemas.microsoft.com/office/drawing/2014/main" id="{78AEACAC-8F89-2A46-8109-B6EF5D3DE448}"/>
                  </a:ext>
                </a:extLst>
              </p:cNvPr>
              <p:cNvSpPr txBox="1">
                <a:spLocks noChangeArrowheads="1"/>
              </p:cNvSpPr>
              <p:nvPr/>
            </p:nvSpPr>
            <p:spPr bwMode="auto">
              <a:xfrm>
                <a:off x="515" y="972"/>
                <a:ext cx="4740"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Hypersecretion of hGH results in an abnormal increase in the length of the long bones before the epiphyseal plates close in late childhood.</a:t>
                </a:r>
              </a:p>
              <a:p>
                <a:pPr eaLnBrk="1" hangingPunct="1">
                  <a:lnSpc>
                    <a:spcPct val="85000"/>
                  </a:lnSpc>
                  <a:spcBef>
                    <a:spcPct val="0"/>
                  </a:spcBef>
                  <a:spcAft>
                    <a:spcPts val="900"/>
                  </a:spcAft>
                  <a:buSzPct val="80000"/>
                </a:pPr>
                <a:r>
                  <a:rPr lang="en-US" altLang="en-US" sz="1800" b="0" dirty="0"/>
                  <a:t>The condition, known as pituitary gigantism, results in very tall stature and normal body proportions.</a:t>
                </a:r>
              </a:p>
              <a:p>
                <a:pPr eaLnBrk="1" hangingPunct="1">
                  <a:lnSpc>
                    <a:spcPct val="85000"/>
                  </a:lnSpc>
                  <a:spcBef>
                    <a:spcPct val="0"/>
                  </a:spcBef>
                  <a:spcAft>
                    <a:spcPct val="50000"/>
                  </a:spcAft>
                  <a:buSzPct val="80000"/>
                </a:pPr>
                <a:r>
                  <a:rPr lang="en-US" altLang="en-US" sz="1800" b="0" dirty="0"/>
                  <a:t>Treatment may involve surgical removal of an anterior pituitary tumor.</a:t>
                </a:r>
              </a:p>
            </p:txBody>
          </p:sp>
          <p:sp>
            <p:nvSpPr>
              <p:cNvPr id="54279" name="Text Box 17">
                <a:extLst>
                  <a:ext uri="{FF2B5EF4-FFF2-40B4-BE49-F238E27FC236}">
                    <a16:creationId xmlns:a16="http://schemas.microsoft.com/office/drawing/2014/main" id="{ABCA3CBA-5EEE-1B4E-A7FE-3A8DB074A262}"/>
                  </a:ext>
                </a:extLst>
              </p:cNvPr>
              <p:cNvSpPr txBox="1">
                <a:spLocks noChangeArrowheads="1"/>
              </p:cNvSpPr>
              <p:nvPr/>
            </p:nvSpPr>
            <p:spPr bwMode="auto">
              <a:xfrm>
                <a:off x="1206" y="1976"/>
                <a:ext cx="3352" cy="1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ctr">
                  <a:lnSpc>
                    <a:spcPts val="1860"/>
                  </a:lnSpc>
                </a:pPr>
                <a:r>
                  <a:rPr lang="en-US" altLang="en-US" sz="1800" b="0" dirty="0">
                    <a:solidFill>
                      <a:srgbClr val="941100"/>
                    </a:solidFill>
                  </a:rPr>
                  <a:t>Hypersecretion = over-secretion</a:t>
                </a:r>
              </a:p>
              <a:p>
                <a:pPr algn="ctr">
                  <a:lnSpc>
                    <a:spcPts val="1860"/>
                  </a:lnSpc>
                  <a:spcBef>
                    <a:spcPts val="900"/>
                  </a:spcBef>
                </a:pPr>
                <a:r>
                  <a:rPr lang="en-US" sz="1800" b="0" dirty="0">
                    <a:solidFill>
                      <a:schemeClr val="accent6"/>
                    </a:solidFill>
                  </a:rPr>
                  <a:t>Click or tap </a:t>
                </a:r>
                <a:r>
                  <a:rPr lang="en-US" sz="1800" b="0" dirty="0">
                    <a:solidFill>
                      <a:srgbClr val="7030A0"/>
                    </a:solidFill>
                    <a:hlinkClick r:id="rId3">
                      <a:extLst>
                        <a:ext uri="{A12FA001-AC4F-418D-AE19-62706E023703}">
                          <ahyp:hlinkClr xmlns:ahyp="http://schemas.microsoft.com/office/drawing/2018/hyperlinkcolor" val="tx"/>
                        </a:ext>
                      </a:extLst>
                    </a:hlinkClick>
                  </a:rPr>
                  <a:t>here</a:t>
                </a:r>
                <a:r>
                  <a:rPr lang="en-US" sz="1800" b="0" dirty="0">
                    <a:solidFill>
                      <a:schemeClr val="accent6"/>
                    </a:solidFill>
                  </a:rPr>
                  <a:t> to learn about André René </a:t>
                </a:r>
                <a:r>
                  <a:rPr lang="en-US" sz="1800" b="0" dirty="0" err="1">
                    <a:solidFill>
                      <a:schemeClr val="accent6"/>
                    </a:solidFill>
                  </a:rPr>
                  <a:t>Roussimoff</a:t>
                </a:r>
                <a:r>
                  <a:rPr lang="en-US" sz="1800" b="0" dirty="0">
                    <a:solidFill>
                      <a:schemeClr val="accent6"/>
                    </a:solidFill>
                  </a:rPr>
                  <a:t>, who went by the stage name Andre the Giant in his career as a professional wrestler and actor.  You might remember him as Fezzik in the movie, “The Princess Bride.”</a:t>
                </a:r>
              </a:p>
            </p:txBody>
          </p:sp>
        </p:grpSp>
      </p:grpSp>
      <p:sp>
        <p:nvSpPr>
          <p:cNvPr id="2" name="TextBox 1">
            <a:extLst>
              <a:ext uri="{FF2B5EF4-FFF2-40B4-BE49-F238E27FC236}">
                <a16:creationId xmlns:a16="http://schemas.microsoft.com/office/drawing/2014/main" id="{9A48AA00-37F3-DD45-8CAB-1678F29DBD99}"/>
              </a:ext>
            </a:extLst>
          </p:cNvPr>
          <p:cNvSpPr txBox="1"/>
          <p:nvPr/>
        </p:nvSpPr>
        <p:spPr>
          <a:xfrm>
            <a:off x="1411661" y="3729574"/>
            <a:ext cx="6338968" cy="348813"/>
          </a:xfrm>
          <a:prstGeom prst="rect">
            <a:avLst/>
          </a:prstGeom>
          <a:noFill/>
        </p:spPr>
        <p:txBody>
          <a:bodyPr wrap="square" rtlCol="0">
            <a:spAutoFit/>
          </a:bodyPr>
          <a:lstStyle/>
          <a:p>
            <a:pPr algn="ctr">
              <a:lnSpc>
                <a:spcPts val="2000"/>
              </a:lnSpc>
            </a:pPr>
            <a:endParaRPr lang="en-US" sz="1800" b="0" dirty="0">
              <a:solidFill>
                <a:schemeClr val="accent6"/>
              </a:solidFill>
            </a:endParaRP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5">
            <a:extLst>
              <a:ext uri="{FF2B5EF4-FFF2-40B4-BE49-F238E27FC236}">
                <a16:creationId xmlns:a16="http://schemas.microsoft.com/office/drawing/2014/main" id="{E074C54D-C482-674C-A998-54776FA5F5FF}"/>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9E725F58-5915-664B-8749-196E3802AB04}" type="slidenum">
              <a:rPr lang="en-US" altLang="en-US" sz="1400" b="0"/>
              <a:pPr algn="r" eaLnBrk="1" hangingPunct="1">
                <a:spcBef>
                  <a:spcPct val="0"/>
                </a:spcBef>
                <a:buFontTx/>
                <a:buNone/>
              </a:pPr>
              <a:t>27</a:t>
            </a:fld>
            <a:endParaRPr lang="en-US" altLang="en-US" sz="1400" b="0" dirty="0"/>
          </a:p>
        </p:txBody>
      </p:sp>
      <p:grpSp>
        <p:nvGrpSpPr>
          <p:cNvPr id="56323" name="Group 17">
            <a:extLst>
              <a:ext uri="{FF2B5EF4-FFF2-40B4-BE49-F238E27FC236}">
                <a16:creationId xmlns:a16="http://schemas.microsoft.com/office/drawing/2014/main" id="{D2A34AFD-C195-0943-A2DC-BE9BC4CFAD3C}"/>
              </a:ext>
            </a:extLst>
          </p:cNvPr>
          <p:cNvGrpSpPr>
            <a:grpSpLocks/>
          </p:cNvGrpSpPr>
          <p:nvPr/>
        </p:nvGrpSpPr>
        <p:grpSpPr bwMode="auto">
          <a:xfrm>
            <a:off x="458788" y="446088"/>
            <a:ext cx="8229600" cy="5719762"/>
            <a:chOff x="289" y="281"/>
            <a:chExt cx="5184" cy="3603"/>
          </a:xfrm>
        </p:grpSpPr>
        <p:sp>
          <p:nvSpPr>
            <p:cNvPr id="56324" name="Rectangle 2">
              <a:extLst>
                <a:ext uri="{FF2B5EF4-FFF2-40B4-BE49-F238E27FC236}">
                  <a16:creationId xmlns:a16="http://schemas.microsoft.com/office/drawing/2014/main" id="{2BBA613D-8541-F74A-967B-3E2E9E8E741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Acromegaly</a:t>
              </a:r>
              <a:endParaRPr lang="en-US" altLang="en-US" sz="2800" b="0" dirty="0">
                <a:solidFill>
                  <a:schemeClr val="tx2"/>
                </a:solidFill>
              </a:endParaRPr>
            </a:p>
          </p:txBody>
        </p:sp>
        <p:sp>
          <p:nvSpPr>
            <p:cNvPr id="56325" name="Text Box 6">
              <a:extLst>
                <a:ext uri="{FF2B5EF4-FFF2-40B4-BE49-F238E27FC236}">
                  <a16:creationId xmlns:a16="http://schemas.microsoft.com/office/drawing/2014/main" id="{AA1DE714-F11D-214D-912B-0F33441117C7}"/>
                </a:ext>
              </a:extLst>
            </p:cNvPr>
            <p:cNvSpPr txBox="1">
              <a:spLocks noChangeArrowheads="1"/>
            </p:cNvSpPr>
            <p:nvPr/>
          </p:nvSpPr>
          <p:spPr bwMode="auto">
            <a:xfrm>
              <a:off x="515" y="972"/>
              <a:ext cx="4699"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Hypersecretion of hGH after puberty does not increase the length of the long bones because the epiphyseal plates have already closed.</a:t>
              </a:r>
            </a:p>
            <a:p>
              <a:pPr eaLnBrk="1" hangingPunct="1">
                <a:lnSpc>
                  <a:spcPct val="85000"/>
                </a:lnSpc>
                <a:spcBef>
                  <a:spcPct val="0"/>
                </a:spcBef>
                <a:spcAft>
                  <a:spcPts val="900"/>
                </a:spcAft>
                <a:buSzPct val="80000"/>
              </a:pPr>
              <a:r>
                <a:rPr lang="en-US" altLang="en-US" sz="1800" b="0" dirty="0"/>
                <a:t>The condition, known as acromegaly, leads to thickening of the bones of the hands, feet, cheeks, and jaws, among other tissues.</a:t>
              </a:r>
            </a:p>
            <a:p>
              <a:pPr eaLnBrk="1" hangingPunct="1">
                <a:lnSpc>
                  <a:spcPct val="85000"/>
                </a:lnSpc>
                <a:spcBef>
                  <a:spcPct val="0"/>
                </a:spcBef>
                <a:spcAft>
                  <a:spcPts val="900"/>
                </a:spcAft>
                <a:buSzPct val="80000"/>
              </a:pPr>
              <a:r>
                <a:rPr lang="en-US" altLang="en-US" sz="1800" b="0" dirty="0"/>
                <a:t>The eyelids, lips, tongue, and nose enlarge, and the skin—especially of the forehead and soles—thickens and develops furrows.</a:t>
              </a:r>
            </a:p>
            <a:p>
              <a:pPr eaLnBrk="1" hangingPunct="1">
                <a:lnSpc>
                  <a:spcPct val="85000"/>
                </a:lnSpc>
                <a:spcBef>
                  <a:spcPct val="0"/>
                </a:spcBef>
                <a:spcAft>
                  <a:spcPct val="50000"/>
                </a:spcAft>
                <a:buSzPct val="80000"/>
              </a:pPr>
              <a:r>
                <a:rPr lang="en-US" altLang="en-US" sz="1800" b="0" dirty="0"/>
                <a:t>Treatment may require surgical removal of an anterior pituitary tumor.</a:t>
              </a:r>
            </a:p>
          </p:txBody>
        </p:sp>
        <p:grpSp>
          <p:nvGrpSpPr>
            <p:cNvPr id="56326" name="Group 35">
              <a:extLst>
                <a:ext uri="{FF2B5EF4-FFF2-40B4-BE49-F238E27FC236}">
                  <a16:creationId xmlns:a16="http://schemas.microsoft.com/office/drawing/2014/main" id="{ABD67F07-D2A9-564E-9A84-6F6093851CA8}"/>
                </a:ext>
              </a:extLst>
            </p:cNvPr>
            <p:cNvGrpSpPr>
              <a:grpSpLocks/>
            </p:cNvGrpSpPr>
            <p:nvPr/>
          </p:nvGrpSpPr>
          <p:grpSpPr bwMode="auto">
            <a:xfrm>
              <a:off x="582" y="3671"/>
              <a:ext cx="2995" cy="213"/>
              <a:chOff x="582" y="3671"/>
              <a:chExt cx="2995" cy="213"/>
            </a:xfrm>
          </p:grpSpPr>
          <p:grpSp>
            <p:nvGrpSpPr>
              <p:cNvPr id="56327" name="Group 24">
                <a:extLst>
                  <a:ext uri="{FF2B5EF4-FFF2-40B4-BE49-F238E27FC236}">
                    <a16:creationId xmlns:a16="http://schemas.microsoft.com/office/drawing/2014/main" id="{B068600A-1C12-D44D-8A55-DF00D8DBF1F6}"/>
                  </a:ext>
                </a:extLst>
              </p:cNvPr>
              <p:cNvGrpSpPr>
                <a:grpSpLocks/>
              </p:cNvGrpSpPr>
              <p:nvPr/>
            </p:nvGrpSpPr>
            <p:grpSpPr bwMode="auto">
              <a:xfrm>
                <a:off x="582" y="3671"/>
                <a:ext cx="1990" cy="213"/>
                <a:chOff x="582" y="3671"/>
                <a:chExt cx="1990" cy="213"/>
              </a:xfrm>
            </p:grpSpPr>
            <p:sp>
              <p:nvSpPr>
                <p:cNvPr id="56331" name="Rectangle 25">
                  <a:extLst>
                    <a:ext uri="{FF2B5EF4-FFF2-40B4-BE49-F238E27FC236}">
                      <a16:creationId xmlns:a16="http://schemas.microsoft.com/office/drawing/2014/main" id="{371F25BF-B511-1A4A-A373-CAEF80A52BE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56332" name="Rectangle 26">
                  <a:extLst>
                    <a:ext uri="{FF2B5EF4-FFF2-40B4-BE49-F238E27FC236}">
                      <a16:creationId xmlns:a16="http://schemas.microsoft.com/office/drawing/2014/main" id="{0D3E3779-F71A-EA46-9429-9AE15DA649C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56333" name="Rectangle 27">
                  <a:extLst>
                    <a:ext uri="{FF2B5EF4-FFF2-40B4-BE49-F238E27FC236}">
                      <a16:creationId xmlns:a16="http://schemas.microsoft.com/office/drawing/2014/main" id="{D7A59582-D7F0-D44A-BF4C-6116AF7AAAC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56334" name="Text Box 28">
                  <a:extLst>
                    <a:ext uri="{FF2B5EF4-FFF2-40B4-BE49-F238E27FC236}">
                      <a16:creationId xmlns:a16="http://schemas.microsoft.com/office/drawing/2014/main" id="{26B90FBE-A348-804B-AE87-1A783745605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653</a:t>
                  </a:r>
                  <a:endParaRPr lang="en-US" altLang="en-US" sz="1800" b="0" dirty="0">
                    <a:ea typeface="ＭＳ Ｐゴシック" panose="020B0600070205080204" pitchFamily="34" charset="-128"/>
                  </a:endParaRPr>
                </a:p>
              </p:txBody>
            </p:sp>
            <p:sp>
              <p:nvSpPr>
                <p:cNvPr id="56335" name="Text Box 29">
                  <a:extLst>
                    <a:ext uri="{FF2B5EF4-FFF2-40B4-BE49-F238E27FC236}">
                      <a16:creationId xmlns:a16="http://schemas.microsoft.com/office/drawing/2014/main" id="{922F4E65-A938-4B4F-8AC3-ACE66EDAD53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719</a:t>
                  </a:r>
                  <a:endParaRPr lang="en-US" altLang="en-US" sz="1800" b="0" dirty="0">
                    <a:ea typeface="ＭＳ Ｐゴシック" panose="020B0600070205080204" pitchFamily="34" charset="-128"/>
                  </a:endParaRPr>
                </a:p>
              </p:txBody>
            </p:sp>
            <p:sp>
              <p:nvSpPr>
                <p:cNvPr id="56336" name="Text Box 30">
                  <a:extLst>
                    <a:ext uri="{FF2B5EF4-FFF2-40B4-BE49-F238E27FC236}">
                      <a16:creationId xmlns:a16="http://schemas.microsoft.com/office/drawing/2014/main" id="{CF4213C4-6E44-D84E-B042-7D6F11D6F7E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681</a:t>
                  </a:r>
                  <a:endParaRPr lang="en-US" altLang="en-US" sz="1800" b="0" dirty="0">
                    <a:ea typeface="ＭＳ Ｐゴシック" panose="020B0600070205080204" pitchFamily="34" charset="-128"/>
                  </a:endParaRPr>
                </a:p>
              </p:txBody>
            </p:sp>
          </p:grpSp>
          <p:grpSp>
            <p:nvGrpSpPr>
              <p:cNvPr id="56328" name="Group 34">
                <a:extLst>
                  <a:ext uri="{FF2B5EF4-FFF2-40B4-BE49-F238E27FC236}">
                    <a16:creationId xmlns:a16="http://schemas.microsoft.com/office/drawing/2014/main" id="{79B914C7-1DE4-B94B-8E7F-5C327B205BDE}"/>
                  </a:ext>
                </a:extLst>
              </p:cNvPr>
              <p:cNvGrpSpPr>
                <a:grpSpLocks/>
              </p:cNvGrpSpPr>
              <p:nvPr/>
            </p:nvGrpSpPr>
            <p:grpSpPr bwMode="auto">
              <a:xfrm>
                <a:off x="2846" y="3671"/>
                <a:ext cx="731" cy="213"/>
                <a:chOff x="2846" y="3671"/>
                <a:chExt cx="731" cy="213"/>
              </a:xfrm>
            </p:grpSpPr>
            <p:sp>
              <p:nvSpPr>
                <p:cNvPr id="56329" name="Rectangle 32">
                  <a:extLst>
                    <a:ext uri="{FF2B5EF4-FFF2-40B4-BE49-F238E27FC236}">
                      <a16:creationId xmlns:a16="http://schemas.microsoft.com/office/drawing/2014/main" id="{740D1A3E-500A-1B49-8EE5-DCAB1D41411F}"/>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56330" name="Text Box 33">
                  <a:extLst>
                    <a:ext uri="{FF2B5EF4-FFF2-40B4-BE49-F238E27FC236}">
                      <a16:creationId xmlns:a16="http://schemas.microsoft.com/office/drawing/2014/main" id="{0043DD08-409A-E84C-902A-54FA0F1E7301}"/>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Figure 18.22</a:t>
                  </a:r>
                </a:p>
              </p:txBody>
            </p:sp>
          </p:grpSp>
        </p:grpSp>
      </p:gr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5">
            <a:extLst>
              <a:ext uri="{FF2B5EF4-FFF2-40B4-BE49-F238E27FC236}">
                <a16:creationId xmlns:a16="http://schemas.microsoft.com/office/drawing/2014/main" id="{0DE4355D-CC17-5240-8865-65986DC84C57}"/>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431C26E4-78B2-C04F-A88C-72E652D50E23}" type="slidenum">
              <a:rPr lang="en-US" altLang="en-US" sz="1400" b="0"/>
              <a:pPr algn="r" eaLnBrk="1" hangingPunct="1">
                <a:spcBef>
                  <a:spcPct val="0"/>
                </a:spcBef>
                <a:buFontTx/>
                <a:buNone/>
              </a:pPr>
              <a:t>28</a:t>
            </a:fld>
            <a:endParaRPr lang="en-US" altLang="en-US" sz="1400" b="0" dirty="0"/>
          </a:p>
        </p:txBody>
      </p:sp>
      <p:grpSp>
        <p:nvGrpSpPr>
          <p:cNvPr id="58371" name="Group 37">
            <a:extLst>
              <a:ext uri="{FF2B5EF4-FFF2-40B4-BE49-F238E27FC236}">
                <a16:creationId xmlns:a16="http://schemas.microsoft.com/office/drawing/2014/main" id="{B7E6D5D3-2828-C04C-BBC0-C260F6BD51D9}"/>
              </a:ext>
            </a:extLst>
          </p:cNvPr>
          <p:cNvGrpSpPr>
            <a:grpSpLocks/>
          </p:cNvGrpSpPr>
          <p:nvPr/>
        </p:nvGrpSpPr>
        <p:grpSpPr bwMode="auto">
          <a:xfrm>
            <a:off x="458788" y="446088"/>
            <a:ext cx="8229600" cy="5719762"/>
            <a:chOff x="289" y="281"/>
            <a:chExt cx="5184" cy="3603"/>
          </a:xfrm>
        </p:grpSpPr>
        <p:sp>
          <p:nvSpPr>
            <p:cNvPr id="58372" name="Rectangle 2">
              <a:extLst>
                <a:ext uri="{FF2B5EF4-FFF2-40B4-BE49-F238E27FC236}">
                  <a16:creationId xmlns:a16="http://schemas.microsoft.com/office/drawing/2014/main" id="{E3BAAAD5-3AB4-CC41-888A-5C04BA897A7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Thyroid Stimulating Hormone</a:t>
              </a:r>
              <a:endParaRPr lang="en-US" altLang="en-US" sz="2800" b="0" dirty="0">
                <a:solidFill>
                  <a:schemeClr val="tx2"/>
                </a:solidFill>
              </a:endParaRPr>
            </a:p>
          </p:txBody>
        </p:sp>
        <p:sp>
          <p:nvSpPr>
            <p:cNvPr id="58373" name="Text Box 6">
              <a:extLst>
                <a:ext uri="{FF2B5EF4-FFF2-40B4-BE49-F238E27FC236}">
                  <a16:creationId xmlns:a16="http://schemas.microsoft.com/office/drawing/2014/main" id="{F59DEBAE-B2FB-4D4A-B19E-5F46B5A030CA}"/>
                </a:ext>
              </a:extLst>
            </p:cNvPr>
            <p:cNvSpPr txBox="1">
              <a:spLocks noChangeArrowheads="1"/>
            </p:cNvSpPr>
            <p:nvPr/>
          </p:nvSpPr>
          <p:spPr bwMode="auto">
            <a:xfrm>
              <a:off x="515" y="972"/>
              <a:ext cx="4847"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Thyrotropin releasing hormone (TRH) from the hypothalamus controls the secretion of thyroid stimulating hormone (TSH) from the anterior pituitary.</a:t>
              </a:r>
            </a:p>
            <a:p>
              <a:pPr eaLnBrk="1" hangingPunct="1">
                <a:lnSpc>
                  <a:spcPct val="85000"/>
                </a:lnSpc>
                <a:spcBef>
                  <a:spcPct val="0"/>
                </a:spcBef>
                <a:spcAft>
                  <a:spcPts val="900"/>
                </a:spcAft>
                <a:buSzPct val="80000"/>
              </a:pPr>
              <a:r>
                <a:rPr lang="en-US" altLang="en-US" sz="1800" b="0" dirty="0"/>
                <a:t>TSH stimulates the synthesis and secretion of triiodothyronine (T</a:t>
              </a:r>
              <a:r>
                <a:rPr lang="en-US" altLang="en-US" sz="1800" b="0" baseline="-11000" dirty="0"/>
                <a:t>3</a:t>
              </a:r>
              <a:r>
                <a:rPr lang="en-US" altLang="en-US" sz="1800" b="0" dirty="0"/>
                <a:t>) and thyroxine (T</a:t>
              </a:r>
              <a:r>
                <a:rPr lang="en-US" altLang="en-US" sz="1800" b="0" baseline="-11000" dirty="0"/>
                <a:t>4</a:t>
              </a:r>
              <a:r>
                <a:rPr lang="en-US" altLang="en-US" sz="1800" b="0" dirty="0"/>
                <a:t>) from the thyroid gland.</a:t>
              </a:r>
            </a:p>
            <a:p>
              <a:pPr eaLnBrk="1" hangingPunct="1">
                <a:lnSpc>
                  <a:spcPct val="85000"/>
                </a:lnSpc>
                <a:spcBef>
                  <a:spcPct val="0"/>
                </a:spcBef>
                <a:spcAft>
                  <a:spcPts val="900"/>
                </a:spcAft>
                <a:buSzPct val="80000"/>
              </a:pPr>
              <a:r>
                <a:rPr lang="en-US" altLang="en-US" sz="1800" b="0" dirty="0"/>
                <a:t>T</a:t>
              </a:r>
              <a:r>
                <a:rPr lang="en-US" altLang="en-US" sz="1800" b="0" baseline="-11000" dirty="0"/>
                <a:t>3</a:t>
              </a:r>
              <a:r>
                <a:rPr lang="en-US" altLang="en-US" sz="1800" b="0" dirty="0"/>
                <a:t> and T</a:t>
              </a:r>
              <a:r>
                <a:rPr lang="en-US" altLang="en-US" sz="1800" b="0" baseline="-11000" dirty="0"/>
                <a:t>4</a:t>
              </a:r>
              <a:r>
                <a:rPr lang="en-US" altLang="en-US" sz="1800" b="0" dirty="0"/>
                <a:t> regulate aspects of the body’s metabolism, to be discussed later.</a:t>
              </a:r>
            </a:p>
            <a:p>
              <a:pPr eaLnBrk="1" hangingPunct="1">
                <a:lnSpc>
                  <a:spcPct val="85000"/>
                </a:lnSpc>
                <a:spcBef>
                  <a:spcPct val="0"/>
                </a:spcBef>
                <a:spcAft>
                  <a:spcPct val="50000"/>
                </a:spcAft>
                <a:buSzPct val="80000"/>
              </a:pPr>
              <a:r>
                <a:rPr lang="en-US" altLang="en-US" sz="1800" b="0" dirty="0"/>
                <a:t>High blood levels of T</a:t>
              </a:r>
              <a:r>
                <a:rPr lang="en-US" altLang="en-US" sz="1800" b="0" baseline="-11000" dirty="0"/>
                <a:t>3</a:t>
              </a:r>
              <a:r>
                <a:rPr lang="en-US" altLang="en-US" sz="1800" b="0" dirty="0"/>
                <a:t> and T</a:t>
              </a:r>
              <a:r>
                <a:rPr lang="en-US" altLang="en-US" sz="1800" b="0" baseline="-11000" dirty="0"/>
                <a:t>4</a:t>
              </a:r>
              <a:r>
                <a:rPr lang="en-US" altLang="en-US" sz="1800" b="0" dirty="0"/>
                <a:t> inhibit further secretion of TRH from the hypothalamus via a negative feedback pathway.</a:t>
              </a:r>
            </a:p>
          </p:txBody>
        </p:sp>
        <p:grpSp>
          <p:nvGrpSpPr>
            <p:cNvPr id="58374" name="Group 35">
              <a:extLst>
                <a:ext uri="{FF2B5EF4-FFF2-40B4-BE49-F238E27FC236}">
                  <a16:creationId xmlns:a16="http://schemas.microsoft.com/office/drawing/2014/main" id="{E7E8A219-B9D8-4048-B126-1D27B99E378C}"/>
                </a:ext>
              </a:extLst>
            </p:cNvPr>
            <p:cNvGrpSpPr>
              <a:grpSpLocks/>
            </p:cNvGrpSpPr>
            <p:nvPr/>
          </p:nvGrpSpPr>
          <p:grpSpPr bwMode="auto">
            <a:xfrm>
              <a:off x="582" y="3671"/>
              <a:ext cx="2995" cy="213"/>
              <a:chOff x="582" y="3671"/>
              <a:chExt cx="2995" cy="213"/>
            </a:xfrm>
          </p:grpSpPr>
          <p:grpSp>
            <p:nvGrpSpPr>
              <p:cNvPr id="58375" name="Group 24">
                <a:extLst>
                  <a:ext uri="{FF2B5EF4-FFF2-40B4-BE49-F238E27FC236}">
                    <a16:creationId xmlns:a16="http://schemas.microsoft.com/office/drawing/2014/main" id="{A98A85F7-7DC7-D640-A45A-C0EA828BB7DA}"/>
                  </a:ext>
                </a:extLst>
              </p:cNvPr>
              <p:cNvGrpSpPr>
                <a:grpSpLocks/>
              </p:cNvGrpSpPr>
              <p:nvPr/>
            </p:nvGrpSpPr>
            <p:grpSpPr bwMode="auto">
              <a:xfrm>
                <a:off x="582" y="3671"/>
                <a:ext cx="1990" cy="213"/>
                <a:chOff x="582" y="3671"/>
                <a:chExt cx="1990" cy="213"/>
              </a:xfrm>
            </p:grpSpPr>
            <p:sp>
              <p:nvSpPr>
                <p:cNvPr id="58379" name="Rectangle 25">
                  <a:extLst>
                    <a:ext uri="{FF2B5EF4-FFF2-40B4-BE49-F238E27FC236}">
                      <a16:creationId xmlns:a16="http://schemas.microsoft.com/office/drawing/2014/main" id="{AF19517C-920F-4F4A-9D5A-865FA2E4CF0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58380" name="Rectangle 26">
                  <a:extLst>
                    <a:ext uri="{FF2B5EF4-FFF2-40B4-BE49-F238E27FC236}">
                      <a16:creationId xmlns:a16="http://schemas.microsoft.com/office/drawing/2014/main" id="{8253CC02-CDCD-2541-A6F3-50EAC6D1952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58381" name="Rectangle 27">
                  <a:extLst>
                    <a:ext uri="{FF2B5EF4-FFF2-40B4-BE49-F238E27FC236}">
                      <a16:creationId xmlns:a16="http://schemas.microsoft.com/office/drawing/2014/main" id="{6B25A8A4-E402-0641-980C-3A15CC60573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58382" name="Text Box 28">
                  <a:extLst>
                    <a:ext uri="{FF2B5EF4-FFF2-40B4-BE49-F238E27FC236}">
                      <a16:creationId xmlns:a16="http://schemas.microsoft.com/office/drawing/2014/main" id="{18C2E07E-7192-D64A-9EF8-330D1595680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627</a:t>
                  </a:r>
                  <a:endParaRPr lang="en-US" altLang="en-US" sz="1800" b="0" dirty="0">
                    <a:ea typeface="ＭＳ Ｐゴシック" panose="020B0600070205080204" pitchFamily="34" charset="-128"/>
                  </a:endParaRPr>
                </a:p>
              </p:txBody>
            </p:sp>
            <p:sp>
              <p:nvSpPr>
                <p:cNvPr id="58383" name="Text Box 29">
                  <a:extLst>
                    <a:ext uri="{FF2B5EF4-FFF2-40B4-BE49-F238E27FC236}">
                      <a16:creationId xmlns:a16="http://schemas.microsoft.com/office/drawing/2014/main" id="{EB527E15-EAAE-CD46-9AE6-C8C83B3F371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692</a:t>
                  </a:r>
                  <a:endParaRPr lang="en-US" altLang="en-US" sz="1800" b="0" dirty="0">
                    <a:ea typeface="ＭＳ Ｐゴシック" panose="020B0600070205080204" pitchFamily="34" charset="-128"/>
                  </a:endParaRPr>
                </a:p>
              </p:txBody>
            </p:sp>
            <p:sp>
              <p:nvSpPr>
                <p:cNvPr id="58384" name="Text Box 30">
                  <a:extLst>
                    <a:ext uri="{FF2B5EF4-FFF2-40B4-BE49-F238E27FC236}">
                      <a16:creationId xmlns:a16="http://schemas.microsoft.com/office/drawing/2014/main" id="{60C3A98D-D773-9B47-995D-ABCE372792B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654</a:t>
                  </a:r>
                  <a:endParaRPr lang="en-US" altLang="en-US" sz="1800" b="0" dirty="0">
                    <a:ea typeface="ＭＳ Ｐゴシック" panose="020B0600070205080204" pitchFamily="34" charset="-128"/>
                  </a:endParaRPr>
                </a:p>
              </p:txBody>
            </p:sp>
          </p:grpSp>
          <p:grpSp>
            <p:nvGrpSpPr>
              <p:cNvPr id="58376" name="Group 34">
                <a:extLst>
                  <a:ext uri="{FF2B5EF4-FFF2-40B4-BE49-F238E27FC236}">
                    <a16:creationId xmlns:a16="http://schemas.microsoft.com/office/drawing/2014/main" id="{ACF2F80A-1E7F-0D43-9B09-C12CD972CEE3}"/>
                  </a:ext>
                </a:extLst>
              </p:cNvPr>
              <p:cNvGrpSpPr>
                <a:grpSpLocks/>
              </p:cNvGrpSpPr>
              <p:nvPr/>
            </p:nvGrpSpPr>
            <p:grpSpPr bwMode="auto">
              <a:xfrm>
                <a:off x="2846" y="3671"/>
                <a:ext cx="731" cy="213"/>
                <a:chOff x="2846" y="3671"/>
                <a:chExt cx="731" cy="213"/>
              </a:xfrm>
            </p:grpSpPr>
            <p:sp>
              <p:nvSpPr>
                <p:cNvPr id="58377" name="Rectangle 32">
                  <a:extLst>
                    <a:ext uri="{FF2B5EF4-FFF2-40B4-BE49-F238E27FC236}">
                      <a16:creationId xmlns:a16="http://schemas.microsoft.com/office/drawing/2014/main" id="{21673C32-E5BB-7449-B8A5-1BB9862C3790}"/>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58378" name="Text Box 33">
                  <a:extLst>
                    <a:ext uri="{FF2B5EF4-FFF2-40B4-BE49-F238E27FC236}">
                      <a16:creationId xmlns:a16="http://schemas.microsoft.com/office/drawing/2014/main" id="{821B2AE3-0291-BD4B-887A-4429E861F770}"/>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Figure 18.12</a:t>
                  </a:r>
                </a:p>
              </p:txBody>
            </p:sp>
          </p:grpSp>
        </p:grpSp>
      </p:gr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Number Placeholder 5">
            <a:extLst>
              <a:ext uri="{FF2B5EF4-FFF2-40B4-BE49-F238E27FC236}">
                <a16:creationId xmlns:a16="http://schemas.microsoft.com/office/drawing/2014/main" id="{81A4A95F-AE4B-0143-AA1F-7DA6FE879B10}"/>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202ED924-A2A4-A044-98CB-83B5C5290B48}" type="slidenum">
              <a:rPr lang="en-US" altLang="en-US" sz="1400" b="0"/>
              <a:pPr algn="r" eaLnBrk="1" hangingPunct="1">
                <a:spcBef>
                  <a:spcPct val="0"/>
                </a:spcBef>
                <a:buFontTx/>
                <a:buNone/>
              </a:pPr>
              <a:t>29</a:t>
            </a:fld>
            <a:endParaRPr lang="en-US" altLang="en-US" sz="1400" b="0" dirty="0"/>
          </a:p>
        </p:txBody>
      </p:sp>
      <p:grpSp>
        <p:nvGrpSpPr>
          <p:cNvPr id="43013" name="Group 1066">
            <a:extLst>
              <a:ext uri="{FF2B5EF4-FFF2-40B4-BE49-F238E27FC236}">
                <a16:creationId xmlns:a16="http://schemas.microsoft.com/office/drawing/2014/main" id="{E16E8774-4B4B-5A4C-A059-0388C62D1BAA}"/>
              </a:ext>
            </a:extLst>
          </p:cNvPr>
          <p:cNvGrpSpPr>
            <a:grpSpLocks/>
          </p:cNvGrpSpPr>
          <p:nvPr/>
        </p:nvGrpSpPr>
        <p:grpSpPr bwMode="auto">
          <a:xfrm>
            <a:off x="2159001" y="1619251"/>
            <a:ext cx="5303838" cy="4037013"/>
            <a:chOff x="1360" y="1020"/>
            <a:chExt cx="3341" cy="2543"/>
          </a:xfrm>
        </p:grpSpPr>
        <p:sp>
          <p:nvSpPr>
            <p:cNvPr id="43014" name="Rectangle 1033">
              <a:extLst>
                <a:ext uri="{FF2B5EF4-FFF2-40B4-BE49-F238E27FC236}">
                  <a16:creationId xmlns:a16="http://schemas.microsoft.com/office/drawing/2014/main" id="{E225069A-FC85-F04E-B514-8FCC45B5618A}"/>
                </a:ext>
              </a:extLst>
            </p:cNvPr>
            <p:cNvSpPr>
              <a:spLocks noChangeArrowheads="1"/>
            </p:cNvSpPr>
            <p:nvPr/>
          </p:nvSpPr>
          <p:spPr bwMode="auto">
            <a:xfrm>
              <a:off x="2138" y="1020"/>
              <a:ext cx="1120" cy="464"/>
            </a:xfrm>
            <a:prstGeom prst="rect">
              <a:avLst/>
            </a:prstGeom>
            <a:solidFill>
              <a:schemeClr val="bg1"/>
            </a:solidFill>
            <a:ln w="2540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b="0" dirty="0">
                  <a:solidFill>
                    <a:srgbClr val="333333"/>
                  </a:solidFill>
                </a:rPr>
                <a:t>Hypothalamus</a:t>
              </a:r>
              <a:endParaRPr lang="en-US" altLang="en-US" sz="1800" b="0" dirty="0"/>
            </a:p>
          </p:txBody>
        </p:sp>
        <p:sp>
          <p:nvSpPr>
            <p:cNvPr id="43015" name="Rectangle 1034">
              <a:extLst>
                <a:ext uri="{FF2B5EF4-FFF2-40B4-BE49-F238E27FC236}">
                  <a16:creationId xmlns:a16="http://schemas.microsoft.com/office/drawing/2014/main" id="{F6632272-E3A1-A545-B54E-557BCB022BBC}"/>
                </a:ext>
              </a:extLst>
            </p:cNvPr>
            <p:cNvSpPr>
              <a:spLocks noChangeArrowheads="1"/>
            </p:cNvSpPr>
            <p:nvPr/>
          </p:nvSpPr>
          <p:spPr bwMode="auto">
            <a:xfrm>
              <a:off x="2141" y="2059"/>
              <a:ext cx="1120" cy="464"/>
            </a:xfrm>
            <a:prstGeom prst="rect">
              <a:avLst/>
            </a:prstGeom>
            <a:solidFill>
              <a:schemeClr val="bg1"/>
            </a:solidFill>
            <a:ln w="2540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dirty="0">
                  <a:solidFill>
                    <a:srgbClr val="333333"/>
                  </a:solidFill>
                </a:rPr>
                <a:t>Anterior</a:t>
              </a:r>
            </a:p>
            <a:p>
              <a:pPr algn="ctr" eaLnBrk="1" hangingPunct="1">
                <a:lnSpc>
                  <a:spcPct val="85000"/>
                </a:lnSpc>
                <a:spcBef>
                  <a:spcPct val="0"/>
                </a:spcBef>
                <a:buFontTx/>
                <a:buNone/>
              </a:pPr>
              <a:r>
                <a:rPr lang="en-US" altLang="en-US" sz="1800" b="0" dirty="0">
                  <a:solidFill>
                    <a:srgbClr val="333333"/>
                  </a:solidFill>
                </a:rPr>
                <a:t>pituitary</a:t>
              </a:r>
              <a:endParaRPr lang="en-US" altLang="en-US" sz="1800" b="0" dirty="0"/>
            </a:p>
          </p:txBody>
        </p:sp>
        <p:sp>
          <p:nvSpPr>
            <p:cNvPr id="100360" name="Line 1035">
              <a:extLst>
                <a:ext uri="{FF2B5EF4-FFF2-40B4-BE49-F238E27FC236}">
                  <a16:creationId xmlns:a16="http://schemas.microsoft.com/office/drawing/2014/main" id="{186E72EA-A3F2-CF45-8E73-1F59175372C1}"/>
                </a:ext>
              </a:extLst>
            </p:cNvPr>
            <p:cNvSpPr>
              <a:spLocks noChangeShapeType="1"/>
            </p:cNvSpPr>
            <p:nvPr/>
          </p:nvSpPr>
          <p:spPr bwMode="auto">
            <a:xfrm>
              <a:off x="2699" y="1544"/>
              <a:ext cx="0" cy="472"/>
            </a:xfrm>
            <a:prstGeom prst="line">
              <a:avLst/>
            </a:prstGeom>
            <a:noFill/>
            <a:ln w="133350">
              <a:solidFill>
                <a:schemeClr val="tx1">
                  <a:lumMod val="50000"/>
                  <a:lumOff val="50000"/>
                  <a:alpha val="75487"/>
                </a:schemeClr>
              </a:solidFill>
              <a:round/>
              <a:headEnd/>
              <a:tailEnd type="triangle" w="med" len="med"/>
            </a:ln>
            <a:effectLst/>
          </p:spPr>
          <p:txBody>
            <a:bodyPr wrap="none" anchor="ctr"/>
            <a:lstStyle/>
            <a:p>
              <a:pPr>
                <a:defRPr/>
              </a:pPr>
              <a:endParaRPr lang="en-US" dirty="0"/>
            </a:p>
          </p:txBody>
        </p:sp>
        <p:sp>
          <p:nvSpPr>
            <p:cNvPr id="43017" name="Text Box 1036">
              <a:extLst>
                <a:ext uri="{FF2B5EF4-FFF2-40B4-BE49-F238E27FC236}">
                  <a16:creationId xmlns:a16="http://schemas.microsoft.com/office/drawing/2014/main" id="{A861712C-F943-C242-B70C-9B5827A61DF0}"/>
                </a:ext>
              </a:extLst>
            </p:cNvPr>
            <p:cNvSpPr txBox="1">
              <a:spLocks noChangeArrowheads="1"/>
            </p:cNvSpPr>
            <p:nvPr/>
          </p:nvSpPr>
          <p:spPr bwMode="auto">
            <a:xfrm>
              <a:off x="1429" y="1593"/>
              <a:ext cx="886" cy="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dirty="0">
                  <a:solidFill>
                    <a:srgbClr val="333333"/>
                  </a:solidFill>
                </a:rPr>
                <a:t>Hypophyseal</a:t>
              </a:r>
            </a:p>
            <a:p>
              <a:pPr algn="ctr" eaLnBrk="1" hangingPunct="1">
                <a:lnSpc>
                  <a:spcPct val="85000"/>
                </a:lnSpc>
                <a:spcBef>
                  <a:spcPct val="0"/>
                </a:spcBef>
                <a:buFontTx/>
                <a:buNone/>
              </a:pPr>
              <a:r>
                <a:rPr lang="en-US" altLang="en-US" sz="1600" b="0" dirty="0">
                  <a:solidFill>
                    <a:srgbClr val="333333"/>
                  </a:solidFill>
                </a:rPr>
                <a:t>portal system</a:t>
              </a:r>
              <a:endParaRPr lang="en-US" altLang="en-US" sz="2200" b="0" dirty="0"/>
            </a:p>
          </p:txBody>
        </p:sp>
        <p:sp>
          <p:nvSpPr>
            <p:cNvPr id="43018" name="Text Box 1037">
              <a:extLst>
                <a:ext uri="{FF2B5EF4-FFF2-40B4-BE49-F238E27FC236}">
                  <a16:creationId xmlns:a16="http://schemas.microsoft.com/office/drawing/2014/main" id="{9B3E3AAB-CE05-8C4A-8C85-C5F17D0D007A}"/>
                </a:ext>
              </a:extLst>
            </p:cNvPr>
            <p:cNvSpPr txBox="1">
              <a:spLocks noChangeArrowheads="1"/>
            </p:cNvSpPr>
            <p:nvPr/>
          </p:nvSpPr>
          <p:spPr bwMode="auto">
            <a:xfrm>
              <a:off x="2842" y="1648"/>
              <a:ext cx="412" cy="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buFontTx/>
                <a:buNone/>
              </a:pPr>
              <a:r>
                <a:rPr lang="en-US" altLang="en-US" sz="1800" b="0" dirty="0">
                  <a:solidFill>
                    <a:schemeClr val="accent6"/>
                  </a:solidFill>
                </a:rPr>
                <a:t>TRH</a:t>
              </a:r>
            </a:p>
          </p:txBody>
        </p:sp>
        <p:sp>
          <p:nvSpPr>
            <p:cNvPr id="100363" name="Line 1038">
              <a:extLst>
                <a:ext uri="{FF2B5EF4-FFF2-40B4-BE49-F238E27FC236}">
                  <a16:creationId xmlns:a16="http://schemas.microsoft.com/office/drawing/2014/main" id="{008D2C33-E90E-2042-81BA-FBE810A94494}"/>
                </a:ext>
              </a:extLst>
            </p:cNvPr>
            <p:cNvSpPr>
              <a:spLocks noChangeShapeType="1"/>
            </p:cNvSpPr>
            <p:nvPr/>
          </p:nvSpPr>
          <p:spPr bwMode="auto">
            <a:xfrm>
              <a:off x="2695" y="2580"/>
              <a:ext cx="0" cy="472"/>
            </a:xfrm>
            <a:prstGeom prst="line">
              <a:avLst/>
            </a:prstGeom>
            <a:noFill/>
            <a:ln w="133350">
              <a:solidFill>
                <a:schemeClr val="tx1">
                  <a:lumMod val="50000"/>
                  <a:lumOff val="50000"/>
                  <a:alpha val="74745"/>
                </a:schemeClr>
              </a:solidFill>
              <a:round/>
              <a:headEnd/>
              <a:tailEnd type="triangle" w="med" len="med"/>
            </a:ln>
            <a:effectLst/>
          </p:spPr>
          <p:txBody>
            <a:bodyPr wrap="none" anchor="ctr"/>
            <a:lstStyle/>
            <a:p>
              <a:pPr>
                <a:defRPr/>
              </a:pPr>
              <a:endParaRPr lang="en-US" dirty="0"/>
            </a:p>
          </p:txBody>
        </p:sp>
        <p:sp>
          <p:nvSpPr>
            <p:cNvPr id="43020" name="Text Box 1039">
              <a:extLst>
                <a:ext uri="{FF2B5EF4-FFF2-40B4-BE49-F238E27FC236}">
                  <a16:creationId xmlns:a16="http://schemas.microsoft.com/office/drawing/2014/main" id="{A96AD358-EC9E-064C-9845-E29A39F81ADC}"/>
                </a:ext>
              </a:extLst>
            </p:cNvPr>
            <p:cNvSpPr txBox="1">
              <a:spLocks noChangeArrowheads="1"/>
            </p:cNvSpPr>
            <p:nvPr/>
          </p:nvSpPr>
          <p:spPr bwMode="auto">
            <a:xfrm>
              <a:off x="2838" y="2682"/>
              <a:ext cx="42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b="0" dirty="0">
                  <a:solidFill>
                    <a:schemeClr val="accent6"/>
                  </a:solidFill>
                </a:rPr>
                <a:t>TSH</a:t>
              </a:r>
              <a:r>
                <a:rPr lang="en-US" altLang="en-US" sz="1400" dirty="0">
                  <a:solidFill>
                    <a:srgbClr val="000080"/>
                  </a:solidFill>
                </a:rPr>
                <a:t>                               </a:t>
              </a:r>
              <a:endParaRPr lang="en-US" altLang="en-US" sz="2200" dirty="0"/>
            </a:p>
          </p:txBody>
        </p:sp>
        <p:sp>
          <p:nvSpPr>
            <p:cNvPr id="43021" name="Text Box 1040">
              <a:extLst>
                <a:ext uri="{FF2B5EF4-FFF2-40B4-BE49-F238E27FC236}">
                  <a16:creationId xmlns:a16="http://schemas.microsoft.com/office/drawing/2014/main" id="{CF679541-1B4C-6946-BA54-6BDEF29B63BA}"/>
                </a:ext>
              </a:extLst>
            </p:cNvPr>
            <p:cNvSpPr txBox="1">
              <a:spLocks noChangeArrowheads="1"/>
            </p:cNvSpPr>
            <p:nvPr/>
          </p:nvSpPr>
          <p:spPr bwMode="auto">
            <a:xfrm>
              <a:off x="1360" y="2634"/>
              <a:ext cx="1041" cy="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dirty="0">
                  <a:solidFill>
                    <a:srgbClr val="333333"/>
                  </a:solidFill>
                </a:rPr>
                <a:t>General</a:t>
              </a:r>
            </a:p>
            <a:p>
              <a:pPr algn="ctr" eaLnBrk="1" hangingPunct="1">
                <a:lnSpc>
                  <a:spcPct val="85000"/>
                </a:lnSpc>
                <a:spcBef>
                  <a:spcPct val="0"/>
                </a:spcBef>
                <a:buFontTx/>
                <a:buNone/>
              </a:pPr>
              <a:r>
                <a:rPr lang="en-US" altLang="en-US" sz="1600" b="0" dirty="0">
                  <a:solidFill>
                    <a:srgbClr val="333333"/>
                  </a:solidFill>
                </a:rPr>
                <a:t>blood circulation</a:t>
              </a:r>
              <a:endParaRPr lang="en-US" altLang="en-US" sz="2200" b="0" dirty="0"/>
            </a:p>
          </p:txBody>
        </p:sp>
        <p:sp>
          <p:nvSpPr>
            <p:cNvPr id="43022" name="Rectangle 1041">
              <a:extLst>
                <a:ext uri="{FF2B5EF4-FFF2-40B4-BE49-F238E27FC236}">
                  <a16:creationId xmlns:a16="http://schemas.microsoft.com/office/drawing/2014/main" id="{BEE5473D-3964-8B46-AA0C-A877E6897EB9}"/>
                </a:ext>
              </a:extLst>
            </p:cNvPr>
            <p:cNvSpPr>
              <a:spLocks noChangeArrowheads="1"/>
            </p:cNvSpPr>
            <p:nvPr/>
          </p:nvSpPr>
          <p:spPr bwMode="auto">
            <a:xfrm>
              <a:off x="2141" y="3099"/>
              <a:ext cx="1120" cy="464"/>
            </a:xfrm>
            <a:prstGeom prst="rect">
              <a:avLst/>
            </a:prstGeom>
            <a:solidFill>
              <a:schemeClr val="bg1"/>
            </a:solidFill>
            <a:ln w="2540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dirty="0">
                  <a:solidFill>
                    <a:srgbClr val="333333"/>
                  </a:solidFill>
                </a:rPr>
                <a:t>Thyroid gland</a:t>
              </a:r>
              <a:endParaRPr lang="en-US" altLang="en-US" sz="1800" b="0" dirty="0"/>
            </a:p>
          </p:txBody>
        </p:sp>
        <p:sp>
          <p:nvSpPr>
            <p:cNvPr id="43023" name="Line 1042">
              <a:extLst>
                <a:ext uri="{FF2B5EF4-FFF2-40B4-BE49-F238E27FC236}">
                  <a16:creationId xmlns:a16="http://schemas.microsoft.com/office/drawing/2014/main" id="{59FD6CDF-2828-9C40-A774-E64AB9394BC4}"/>
                </a:ext>
              </a:extLst>
            </p:cNvPr>
            <p:cNvSpPr>
              <a:spLocks noChangeShapeType="1"/>
            </p:cNvSpPr>
            <p:nvPr/>
          </p:nvSpPr>
          <p:spPr bwMode="auto">
            <a:xfrm rot="5400000" flipH="1">
              <a:off x="3602" y="957"/>
              <a:ext cx="0" cy="576"/>
            </a:xfrm>
            <a:prstGeom prst="line">
              <a:avLst/>
            </a:prstGeom>
            <a:noFill/>
            <a:ln w="133350">
              <a:solidFill>
                <a:srgbClr val="8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3024" name="Line 1046">
              <a:extLst>
                <a:ext uri="{FF2B5EF4-FFF2-40B4-BE49-F238E27FC236}">
                  <a16:creationId xmlns:a16="http://schemas.microsoft.com/office/drawing/2014/main" id="{EB0537C9-0C14-DC47-98E6-38B512CFB66B}"/>
                </a:ext>
              </a:extLst>
            </p:cNvPr>
            <p:cNvSpPr>
              <a:spLocks noChangeShapeType="1"/>
            </p:cNvSpPr>
            <p:nvPr/>
          </p:nvSpPr>
          <p:spPr bwMode="auto">
            <a:xfrm rot="5400000" flipH="1">
              <a:off x="3616" y="3055"/>
              <a:ext cx="0" cy="547"/>
            </a:xfrm>
            <a:prstGeom prst="line">
              <a:avLst/>
            </a:prstGeom>
            <a:noFill/>
            <a:ln w="13335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3025" name="Line 1047">
              <a:extLst>
                <a:ext uri="{FF2B5EF4-FFF2-40B4-BE49-F238E27FC236}">
                  <a16:creationId xmlns:a16="http://schemas.microsoft.com/office/drawing/2014/main" id="{1F935B16-BD5A-FB4D-AB70-AAEA2531302A}"/>
                </a:ext>
              </a:extLst>
            </p:cNvPr>
            <p:cNvSpPr>
              <a:spLocks noChangeShapeType="1"/>
            </p:cNvSpPr>
            <p:nvPr/>
          </p:nvSpPr>
          <p:spPr bwMode="auto">
            <a:xfrm>
              <a:off x="3848" y="1248"/>
              <a:ext cx="0" cy="2082"/>
            </a:xfrm>
            <a:prstGeom prst="line">
              <a:avLst/>
            </a:prstGeom>
            <a:noFill/>
            <a:ln w="13335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3026" name="Text Box 1048">
              <a:extLst>
                <a:ext uri="{FF2B5EF4-FFF2-40B4-BE49-F238E27FC236}">
                  <a16:creationId xmlns:a16="http://schemas.microsoft.com/office/drawing/2014/main" id="{3317DEE9-17DA-C44B-84B2-EB2C30CE2B09}"/>
                </a:ext>
              </a:extLst>
            </p:cNvPr>
            <p:cNvSpPr txBox="1">
              <a:spLocks noChangeArrowheads="1"/>
            </p:cNvSpPr>
            <p:nvPr/>
          </p:nvSpPr>
          <p:spPr bwMode="auto">
            <a:xfrm>
              <a:off x="3982" y="2182"/>
              <a:ext cx="71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dirty="0">
                  <a:solidFill>
                    <a:srgbClr val="800000"/>
                  </a:solidFill>
                </a:rPr>
                <a:t>T</a:t>
              </a:r>
              <a:r>
                <a:rPr lang="en-US" altLang="en-US" sz="1800" b="0" baseline="-17000" dirty="0">
                  <a:solidFill>
                    <a:srgbClr val="800000"/>
                  </a:solidFill>
                </a:rPr>
                <a:t>3</a:t>
              </a:r>
              <a:r>
                <a:rPr lang="en-US" altLang="en-US" sz="1800" b="0" dirty="0">
                  <a:solidFill>
                    <a:srgbClr val="800000"/>
                  </a:solidFill>
                </a:rPr>
                <a:t> and T</a:t>
              </a:r>
              <a:r>
                <a:rPr lang="en-US" altLang="en-US" sz="1800" b="0" baseline="-17000" dirty="0">
                  <a:solidFill>
                    <a:srgbClr val="800000"/>
                  </a:solidFill>
                </a:rPr>
                <a:t>4</a:t>
              </a:r>
              <a:endParaRPr lang="en-US" altLang="en-US" sz="1800" b="0" dirty="0">
                <a:solidFill>
                  <a:srgbClr val="000080"/>
                </a:solidFill>
              </a:endParaRPr>
            </a:p>
          </p:txBody>
        </p:sp>
        <p:sp>
          <p:nvSpPr>
            <p:cNvPr id="43027" name="Oval 1064">
              <a:extLst>
                <a:ext uri="{FF2B5EF4-FFF2-40B4-BE49-F238E27FC236}">
                  <a16:creationId xmlns:a16="http://schemas.microsoft.com/office/drawing/2014/main" id="{8CC54E53-175A-1E4A-A9E7-C000418F4857}"/>
                </a:ext>
              </a:extLst>
            </p:cNvPr>
            <p:cNvSpPr>
              <a:spLocks noChangeAspect="1" noChangeArrowheads="1"/>
            </p:cNvSpPr>
            <p:nvPr/>
          </p:nvSpPr>
          <p:spPr bwMode="auto">
            <a:xfrm>
              <a:off x="4199" y="1827"/>
              <a:ext cx="282" cy="286"/>
            </a:xfrm>
            <a:prstGeom prst="ellipse">
              <a:avLst/>
            </a:prstGeom>
            <a:solidFill>
              <a:schemeClr val="bg1"/>
            </a:solidFill>
            <a:ln w="25400">
              <a:solidFill>
                <a:srgbClr val="8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b="1" dirty="0"/>
            </a:p>
          </p:txBody>
        </p:sp>
        <p:sp>
          <p:nvSpPr>
            <p:cNvPr id="43028" name="Text Box 1065">
              <a:extLst>
                <a:ext uri="{FF2B5EF4-FFF2-40B4-BE49-F238E27FC236}">
                  <a16:creationId xmlns:a16="http://schemas.microsoft.com/office/drawing/2014/main" id="{3A210E5D-A7CE-BB44-85DA-2C752F4D394E}"/>
                </a:ext>
              </a:extLst>
            </p:cNvPr>
            <p:cNvSpPr txBox="1">
              <a:spLocks noChangeArrowheads="1"/>
            </p:cNvSpPr>
            <p:nvPr/>
          </p:nvSpPr>
          <p:spPr bwMode="auto">
            <a:xfrm>
              <a:off x="4244" y="1778"/>
              <a:ext cx="276"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3000" b="0" dirty="0">
                  <a:solidFill>
                    <a:srgbClr val="800000"/>
                  </a:solidFill>
                </a:rPr>
                <a:t>-</a:t>
              </a:r>
              <a:endParaRPr lang="en-US" altLang="en-US" sz="1800" b="0" dirty="0"/>
            </a:p>
          </p:txBody>
        </p:sp>
      </p:grpSp>
      <p:sp>
        <p:nvSpPr>
          <p:cNvPr id="22" name="Rectangle 1027">
            <a:extLst>
              <a:ext uri="{FF2B5EF4-FFF2-40B4-BE49-F238E27FC236}">
                <a16:creationId xmlns:a16="http://schemas.microsoft.com/office/drawing/2014/main" id="{37E593AB-6E95-D449-B7F1-679E30EC2D77}"/>
              </a:ext>
            </a:extLst>
          </p:cNvPr>
          <p:cNvSpPr>
            <a:spLocks noChangeArrowheads="1"/>
          </p:cNvSpPr>
          <p:nvPr/>
        </p:nvSpPr>
        <p:spPr bwMode="auto">
          <a:xfrm>
            <a:off x="458788" y="44608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TRH and TSH—Control and Feedback</a:t>
            </a:r>
          </a:p>
        </p:txBody>
      </p:sp>
    </p:spTree>
    <p:extLst>
      <p:ext uri="{BB962C8B-B14F-4D97-AF65-F5344CB8AC3E}">
        <p14:creationId xmlns:p14="http://schemas.microsoft.com/office/powerpoint/2010/main" val="658965943"/>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5">
            <a:extLst>
              <a:ext uri="{FF2B5EF4-FFF2-40B4-BE49-F238E27FC236}">
                <a16:creationId xmlns:a16="http://schemas.microsoft.com/office/drawing/2014/main" id="{BBE9AB68-E3C4-F54F-83ED-E108AE9A4E1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28A6C80-AEBC-F843-B78C-124A535B9662}" type="slidenum">
              <a:rPr lang="en-US" altLang="en-US" sz="1400"/>
              <a:pPr>
                <a:spcBef>
                  <a:spcPct val="0"/>
                </a:spcBef>
                <a:buFontTx/>
                <a:buNone/>
              </a:pPr>
              <a:t>30</a:t>
            </a:fld>
            <a:endParaRPr lang="en-US" altLang="en-US" sz="1400" dirty="0"/>
          </a:p>
        </p:txBody>
      </p:sp>
      <p:grpSp>
        <p:nvGrpSpPr>
          <p:cNvPr id="62467" name="Group 28">
            <a:extLst>
              <a:ext uri="{FF2B5EF4-FFF2-40B4-BE49-F238E27FC236}">
                <a16:creationId xmlns:a16="http://schemas.microsoft.com/office/drawing/2014/main" id="{3F81C9B5-0D2F-A94D-B947-0A7349B3C73C}"/>
              </a:ext>
            </a:extLst>
          </p:cNvPr>
          <p:cNvGrpSpPr>
            <a:grpSpLocks/>
          </p:cNvGrpSpPr>
          <p:nvPr/>
        </p:nvGrpSpPr>
        <p:grpSpPr bwMode="auto">
          <a:xfrm>
            <a:off x="458788" y="446088"/>
            <a:ext cx="8229600" cy="5719762"/>
            <a:chOff x="289" y="281"/>
            <a:chExt cx="5184" cy="3603"/>
          </a:xfrm>
        </p:grpSpPr>
        <p:sp>
          <p:nvSpPr>
            <p:cNvPr id="62468" name="Rectangle 2">
              <a:extLst>
                <a:ext uri="{FF2B5EF4-FFF2-40B4-BE49-F238E27FC236}">
                  <a16:creationId xmlns:a16="http://schemas.microsoft.com/office/drawing/2014/main" id="{57154FF8-CAB9-F74F-99A8-CD7D474F6490}"/>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Follicle Stimulating Hormone</a:t>
              </a:r>
              <a:endParaRPr lang="en-US" altLang="en-US" sz="2800" b="0" dirty="0">
                <a:solidFill>
                  <a:schemeClr val="tx2"/>
                </a:solidFill>
              </a:endParaRPr>
            </a:p>
          </p:txBody>
        </p:sp>
        <p:sp>
          <p:nvSpPr>
            <p:cNvPr id="62469" name="Text Box 6">
              <a:extLst>
                <a:ext uri="{FF2B5EF4-FFF2-40B4-BE49-F238E27FC236}">
                  <a16:creationId xmlns:a16="http://schemas.microsoft.com/office/drawing/2014/main" id="{D8E4E61B-05C3-A843-87E0-5068DC4BF8A6}"/>
                </a:ext>
              </a:extLst>
            </p:cNvPr>
            <p:cNvSpPr txBox="1">
              <a:spLocks noChangeArrowheads="1"/>
            </p:cNvSpPr>
            <p:nvPr/>
          </p:nvSpPr>
          <p:spPr bwMode="auto">
            <a:xfrm>
              <a:off x="515" y="972"/>
              <a:ext cx="4639"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FSH stimulates development of an ovarian follicle each month that surrounds a developing oocyte (egg). </a:t>
              </a:r>
            </a:p>
            <a:p>
              <a:pPr eaLnBrk="1" hangingPunct="1">
                <a:lnSpc>
                  <a:spcPct val="85000"/>
                </a:lnSpc>
                <a:spcBef>
                  <a:spcPct val="0"/>
                </a:spcBef>
                <a:spcAft>
                  <a:spcPts val="900"/>
                </a:spcAft>
                <a:buSzPct val="80000"/>
              </a:pPr>
              <a:r>
                <a:rPr lang="en-US" altLang="en-US" sz="1800" b="0" dirty="0"/>
                <a:t>It also stimulates follicular cells to secrete the female sex hormone, estrogen.</a:t>
              </a:r>
            </a:p>
            <a:p>
              <a:pPr eaLnBrk="1" hangingPunct="1">
                <a:lnSpc>
                  <a:spcPct val="85000"/>
                </a:lnSpc>
                <a:spcBef>
                  <a:spcPct val="0"/>
                </a:spcBef>
                <a:spcAft>
                  <a:spcPct val="50000"/>
                </a:spcAft>
                <a:buSzPct val="80000"/>
              </a:pPr>
              <a:r>
                <a:rPr lang="en-US" altLang="en-US" sz="1800" b="0" dirty="0"/>
                <a:t>The hormone stimulates spermatogenesis (sperm production) in the testes.</a:t>
              </a:r>
            </a:p>
          </p:txBody>
        </p:sp>
        <p:grpSp>
          <p:nvGrpSpPr>
            <p:cNvPr id="62470" name="Group 18">
              <a:extLst>
                <a:ext uri="{FF2B5EF4-FFF2-40B4-BE49-F238E27FC236}">
                  <a16:creationId xmlns:a16="http://schemas.microsoft.com/office/drawing/2014/main" id="{36C87D4E-E3D4-8044-8C5E-E2BB5E2D0781}"/>
                </a:ext>
              </a:extLst>
            </p:cNvPr>
            <p:cNvGrpSpPr>
              <a:grpSpLocks/>
            </p:cNvGrpSpPr>
            <p:nvPr/>
          </p:nvGrpSpPr>
          <p:grpSpPr bwMode="auto">
            <a:xfrm>
              <a:off x="582" y="3671"/>
              <a:ext cx="1990" cy="213"/>
              <a:chOff x="582" y="3671"/>
              <a:chExt cx="1990" cy="213"/>
            </a:xfrm>
          </p:grpSpPr>
          <p:sp>
            <p:nvSpPr>
              <p:cNvPr id="62471" name="Rectangle 19">
                <a:extLst>
                  <a:ext uri="{FF2B5EF4-FFF2-40B4-BE49-F238E27FC236}">
                    <a16:creationId xmlns:a16="http://schemas.microsoft.com/office/drawing/2014/main" id="{BF1A367F-B19E-8540-BD69-3879426BFF6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62472" name="Rectangle 20">
                <a:extLst>
                  <a:ext uri="{FF2B5EF4-FFF2-40B4-BE49-F238E27FC236}">
                    <a16:creationId xmlns:a16="http://schemas.microsoft.com/office/drawing/2014/main" id="{AF1A9573-E6D5-5148-9BF2-1127116E73C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62473" name="Rectangle 21">
                <a:extLst>
                  <a:ext uri="{FF2B5EF4-FFF2-40B4-BE49-F238E27FC236}">
                    <a16:creationId xmlns:a16="http://schemas.microsoft.com/office/drawing/2014/main" id="{8A8F19B0-48F1-AA40-A7A8-5467CC9D98F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62474" name="Text Box 22">
                <a:extLst>
                  <a:ext uri="{FF2B5EF4-FFF2-40B4-BE49-F238E27FC236}">
                    <a16:creationId xmlns:a16="http://schemas.microsoft.com/office/drawing/2014/main" id="{454E9720-E634-954E-9745-FBBD4F14F6D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627</a:t>
                </a:r>
                <a:endParaRPr lang="en-US" altLang="en-US" sz="1800" b="0" dirty="0">
                  <a:ea typeface="ＭＳ Ｐゴシック" panose="020B0600070205080204" pitchFamily="34" charset="-128"/>
                </a:endParaRPr>
              </a:p>
            </p:txBody>
          </p:sp>
          <p:sp>
            <p:nvSpPr>
              <p:cNvPr id="62475" name="Text Box 23">
                <a:extLst>
                  <a:ext uri="{FF2B5EF4-FFF2-40B4-BE49-F238E27FC236}">
                    <a16:creationId xmlns:a16="http://schemas.microsoft.com/office/drawing/2014/main" id="{6E8BD1E6-E1BD-3F4F-873C-8F5839C87C0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692</a:t>
                </a:r>
                <a:endParaRPr lang="en-US" altLang="en-US" sz="1800" b="0" dirty="0">
                  <a:ea typeface="ＭＳ Ｐゴシック" panose="020B0600070205080204" pitchFamily="34" charset="-128"/>
                </a:endParaRPr>
              </a:p>
            </p:txBody>
          </p:sp>
          <p:sp>
            <p:nvSpPr>
              <p:cNvPr id="62476" name="Text Box 24">
                <a:extLst>
                  <a:ext uri="{FF2B5EF4-FFF2-40B4-BE49-F238E27FC236}">
                    <a16:creationId xmlns:a16="http://schemas.microsoft.com/office/drawing/2014/main" id="{27A0DF7F-7630-C24D-A30C-E0EC68572A9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654</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5">
            <a:extLst>
              <a:ext uri="{FF2B5EF4-FFF2-40B4-BE49-F238E27FC236}">
                <a16:creationId xmlns:a16="http://schemas.microsoft.com/office/drawing/2014/main" id="{FDE0BBA1-CEA7-5444-9BE1-53DF7DF0FA7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EB80E6D-9CDF-CF41-B39A-0DBE924700B7}" type="slidenum">
              <a:rPr lang="en-US" altLang="en-US" sz="1400"/>
              <a:pPr>
                <a:spcBef>
                  <a:spcPct val="0"/>
                </a:spcBef>
                <a:buFontTx/>
                <a:buNone/>
              </a:pPr>
              <a:t>31</a:t>
            </a:fld>
            <a:endParaRPr lang="en-US" altLang="en-US" sz="1400" dirty="0"/>
          </a:p>
        </p:txBody>
      </p:sp>
      <p:grpSp>
        <p:nvGrpSpPr>
          <p:cNvPr id="64515" name="Group 30">
            <a:extLst>
              <a:ext uri="{FF2B5EF4-FFF2-40B4-BE49-F238E27FC236}">
                <a16:creationId xmlns:a16="http://schemas.microsoft.com/office/drawing/2014/main" id="{144A6B1C-96C3-EF4C-836E-B3A63A5D78D5}"/>
              </a:ext>
            </a:extLst>
          </p:cNvPr>
          <p:cNvGrpSpPr>
            <a:grpSpLocks/>
          </p:cNvGrpSpPr>
          <p:nvPr/>
        </p:nvGrpSpPr>
        <p:grpSpPr bwMode="auto">
          <a:xfrm>
            <a:off x="458788" y="446088"/>
            <a:ext cx="8229600" cy="5719762"/>
            <a:chOff x="289" y="281"/>
            <a:chExt cx="5184" cy="3603"/>
          </a:xfrm>
        </p:grpSpPr>
        <p:sp>
          <p:nvSpPr>
            <p:cNvPr id="64516" name="Rectangle 2">
              <a:extLst>
                <a:ext uri="{FF2B5EF4-FFF2-40B4-BE49-F238E27FC236}">
                  <a16:creationId xmlns:a16="http://schemas.microsoft.com/office/drawing/2014/main" id="{6188B573-48D7-8648-A260-0C3ABC40190E}"/>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Follicle Stimulating Hormone </a:t>
              </a:r>
              <a:r>
                <a:rPr lang="en-US" altLang="en-US" sz="2200" b="0" dirty="0">
                  <a:solidFill>
                    <a:srgbClr val="333333"/>
                  </a:solidFill>
                </a:rPr>
                <a:t>(continued)</a:t>
              </a:r>
              <a:endParaRPr lang="en-US" altLang="en-US" sz="2800" b="0" dirty="0">
                <a:solidFill>
                  <a:schemeClr val="tx2"/>
                </a:solidFill>
              </a:endParaRPr>
            </a:p>
          </p:txBody>
        </p:sp>
        <p:sp>
          <p:nvSpPr>
            <p:cNvPr id="64517" name="Text Box 6">
              <a:extLst>
                <a:ext uri="{FF2B5EF4-FFF2-40B4-BE49-F238E27FC236}">
                  <a16:creationId xmlns:a16="http://schemas.microsoft.com/office/drawing/2014/main" id="{A9DC6CD9-1299-C348-9195-3E32173D23F9}"/>
                </a:ext>
              </a:extLst>
            </p:cNvPr>
            <p:cNvSpPr txBox="1">
              <a:spLocks noChangeArrowheads="1"/>
            </p:cNvSpPr>
            <p:nvPr/>
          </p:nvSpPr>
          <p:spPr bwMode="auto">
            <a:xfrm>
              <a:off x="515" y="972"/>
              <a:ext cx="4779"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Gonadotropin-releasing hormone (GnRH) from the hypothalamus con-trols the secretion of FSH from the anterior pituitary.</a:t>
              </a:r>
            </a:p>
            <a:p>
              <a:pPr eaLnBrk="1" hangingPunct="1">
                <a:lnSpc>
                  <a:spcPct val="85000"/>
                </a:lnSpc>
                <a:spcBef>
                  <a:spcPct val="0"/>
                </a:spcBef>
                <a:spcAft>
                  <a:spcPct val="50000"/>
                </a:spcAft>
                <a:buSzPct val="80000"/>
              </a:pPr>
              <a:r>
                <a:rPr lang="en-US" altLang="en-US" sz="1800" b="0" dirty="0"/>
                <a:t>The release of FSH from the pituitary is suppressed in a negative feed-back pathway involving inhibin, a hormone released by the ovaries and Sertoli cells in the testes.</a:t>
              </a:r>
            </a:p>
          </p:txBody>
        </p:sp>
        <p:grpSp>
          <p:nvGrpSpPr>
            <p:cNvPr id="64518" name="Group 19">
              <a:extLst>
                <a:ext uri="{FF2B5EF4-FFF2-40B4-BE49-F238E27FC236}">
                  <a16:creationId xmlns:a16="http://schemas.microsoft.com/office/drawing/2014/main" id="{1C549A80-A89B-E245-B426-FEF72CA49DA3}"/>
                </a:ext>
              </a:extLst>
            </p:cNvPr>
            <p:cNvGrpSpPr>
              <a:grpSpLocks/>
            </p:cNvGrpSpPr>
            <p:nvPr/>
          </p:nvGrpSpPr>
          <p:grpSpPr bwMode="auto">
            <a:xfrm>
              <a:off x="582" y="3671"/>
              <a:ext cx="1990" cy="213"/>
              <a:chOff x="582" y="3671"/>
              <a:chExt cx="1990" cy="213"/>
            </a:xfrm>
          </p:grpSpPr>
          <p:sp>
            <p:nvSpPr>
              <p:cNvPr id="64519" name="Rectangle 20">
                <a:extLst>
                  <a:ext uri="{FF2B5EF4-FFF2-40B4-BE49-F238E27FC236}">
                    <a16:creationId xmlns:a16="http://schemas.microsoft.com/office/drawing/2014/main" id="{1B400080-76E5-FF4F-9BA3-B969DAED568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64520" name="Rectangle 21">
                <a:extLst>
                  <a:ext uri="{FF2B5EF4-FFF2-40B4-BE49-F238E27FC236}">
                    <a16:creationId xmlns:a16="http://schemas.microsoft.com/office/drawing/2014/main" id="{D7070A3C-CD31-3B4C-8599-48ECA00FADC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64521" name="Rectangle 22">
                <a:extLst>
                  <a:ext uri="{FF2B5EF4-FFF2-40B4-BE49-F238E27FC236}">
                    <a16:creationId xmlns:a16="http://schemas.microsoft.com/office/drawing/2014/main" id="{A7BF6078-089B-8D4B-95F8-521271699B3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64522" name="Text Box 23">
                <a:extLst>
                  <a:ext uri="{FF2B5EF4-FFF2-40B4-BE49-F238E27FC236}">
                    <a16:creationId xmlns:a16="http://schemas.microsoft.com/office/drawing/2014/main" id="{C3457917-DEC7-9348-BADC-41FE30DA3B0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627</a:t>
                </a:r>
                <a:endParaRPr lang="en-US" altLang="en-US" sz="1800" b="0" dirty="0">
                  <a:ea typeface="ＭＳ Ｐゴシック" panose="020B0600070205080204" pitchFamily="34" charset="-128"/>
                </a:endParaRPr>
              </a:p>
            </p:txBody>
          </p:sp>
          <p:sp>
            <p:nvSpPr>
              <p:cNvPr id="64523" name="Text Box 24">
                <a:extLst>
                  <a:ext uri="{FF2B5EF4-FFF2-40B4-BE49-F238E27FC236}">
                    <a16:creationId xmlns:a16="http://schemas.microsoft.com/office/drawing/2014/main" id="{F5168124-0D68-E342-A496-238DDCBCB77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692</a:t>
                </a:r>
                <a:endParaRPr lang="en-US" altLang="en-US" sz="1800" b="0" dirty="0">
                  <a:ea typeface="ＭＳ Ｐゴシック" panose="020B0600070205080204" pitchFamily="34" charset="-128"/>
                </a:endParaRPr>
              </a:p>
            </p:txBody>
          </p:sp>
          <p:sp>
            <p:nvSpPr>
              <p:cNvPr id="64524" name="Text Box 25">
                <a:extLst>
                  <a:ext uri="{FF2B5EF4-FFF2-40B4-BE49-F238E27FC236}">
                    <a16:creationId xmlns:a16="http://schemas.microsoft.com/office/drawing/2014/main" id="{9AC6435D-8608-F245-9DEF-7C773EA12A2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654</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5">
            <a:extLst>
              <a:ext uri="{FF2B5EF4-FFF2-40B4-BE49-F238E27FC236}">
                <a16:creationId xmlns:a16="http://schemas.microsoft.com/office/drawing/2014/main" id="{C5DED773-19B2-3844-B5F6-6E17B2B78B8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4E3053C-D219-8343-A406-A1C19BA8B476}" type="slidenum">
              <a:rPr lang="en-US" altLang="en-US" sz="1400"/>
              <a:pPr>
                <a:spcBef>
                  <a:spcPct val="0"/>
                </a:spcBef>
                <a:buFontTx/>
                <a:buNone/>
              </a:pPr>
              <a:t>32</a:t>
            </a:fld>
            <a:endParaRPr lang="en-US" altLang="en-US" sz="1400" dirty="0"/>
          </a:p>
        </p:txBody>
      </p:sp>
      <p:grpSp>
        <p:nvGrpSpPr>
          <p:cNvPr id="66563" name="Group 1063">
            <a:extLst>
              <a:ext uri="{FF2B5EF4-FFF2-40B4-BE49-F238E27FC236}">
                <a16:creationId xmlns:a16="http://schemas.microsoft.com/office/drawing/2014/main" id="{F0D05D5A-DFA4-E84C-8D95-0012660742AE}"/>
              </a:ext>
            </a:extLst>
          </p:cNvPr>
          <p:cNvGrpSpPr>
            <a:grpSpLocks/>
          </p:cNvGrpSpPr>
          <p:nvPr/>
        </p:nvGrpSpPr>
        <p:grpSpPr bwMode="auto">
          <a:xfrm>
            <a:off x="458788" y="446088"/>
            <a:ext cx="8229600" cy="5210175"/>
            <a:chOff x="289" y="281"/>
            <a:chExt cx="5184" cy="3282"/>
          </a:xfrm>
        </p:grpSpPr>
        <p:sp>
          <p:nvSpPr>
            <p:cNvPr id="66564" name="Rectangle 1027">
              <a:extLst>
                <a:ext uri="{FF2B5EF4-FFF2-40B4-BE49-F238E27FC236}">
                  <a16:creationId xmlns:a16="http://schemas.microsoft.com/office/drawing/2014/main" id="{232FFF87-8074-6E49-8CA6-FFEF4A13A8B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GnRH and FSH—Control and Feedback</a:t>
              </a:r>
            </a:p>
          </p:txBody>
        </p:sp>
        <p:grpSp>
          <p:nvGrpSpPr>
            <p:cNvPr id="66565" name="Group 1062">
              <a:extLst>
                <a:ext uri="{FF2B5EF4-FFF2-40B4-BE49-F238E27FC236}">
                  <a16:creationId xmlns:a16="http://schemas.microsoft.com/office/drawing/2014/main" id="{A24FEB55-5DC1-484A-BAE3-EA68D02A0525}"/>
                </a:ext>
              </a:extLst>
            </p:cNvPr>
            <p:cNvGrpSpPr>
              <a:grpSpLocks/>
            </p:cNvGrpSpPr>
            <p:nvPr/>
          </p:nvGrpSpPr>
          <p:grpSpPr bwMode="auto">
            <a:xfrm>
              <a:off x="1360" y="1020"/>
              <a:ext cx="3115" cy="2543"/>
              <a:chOff x="1360" y="1020"/>
              <a:chExt cx="3115" cy="2543"/>
            </a:xfrm>
          </p:grpSpPr>
          <p:sp>
            <p:nvSpPr>
              <p:cNvPr id="66566" name="Rectangle 1034">
                <a:extLst>
                  <a:ext uri="{FF2B5EF4-FFF2-40B4-BE49-F238E27FC236}">
                    <a16:creationId xmlns:a16="http://schemas.microsoft.com/office/drawing/2014/main" id="{6C93E2D4-0DBE-964B-B1B7-FFC803E960DD}"/>
                  </a:ext>
                </a:extLst>
              </p:cNvPr>
              <p:cNvSpPr>
                <a:spLocks noChangeArrowheads="1"/>
              </p:cNvSpPr>
              <p:nvPr/>
            </p:nvSpPr>
            <p:spPr bwMode="auto">
              <a:xfrm>
                <a:off x="2138" y="1020"/>
                <a:ext cx="1120" cy="464"/>
              </a:xfrm>
              <a:prstGeom prst="rect">
                <a:avLst/>
              </a:prstGeom>
              <a:solidFill>
                <a:schemeClr val="bg1"/>
              </a:solidFill>
              <a:ln w="2540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b="0" dirty="0">
                    <a:solidFill>
                      <a:srgbClr val="333333"/>
                    </a:solidFill>
                  </a:rPr>
                  <a:t>Hypothalamus</a:t>
                </a:r>
                <a:endParaRPr lang="en-US" altLang="en-US" sz="1800" b="0" dirty="0"/>
              </a:p>
            </p:txBody>
          </p:sp>
          <p:sp>
            <p:nvSpPr>
              <p:cNvPr id="66567" name="Rectangle 1035">
                <a:extLst>
                  <a:ext uri="{FF2B5EF4-FFF2-40B4-BE49-F238E27FC236}">
                    <a16:creationId xmlns:a16="http://schemas.microsoft.com/office/drawing/2014/main" id="{51AD2C0F-FB44-C148-9B73-5F67A66F8B8A}"/>
                  </a:ext>
                </a:extLst>
              </p:cNvPr>
              <p:cNvSpPr>
                <a:spLocks noChangeArrowheads="1"/>
              </p:cNvSpPr>
              <p:nvPr/>
            </p:nvSpPr>
            <p:spPr bwMode="auto">
              <a:xfrm>
                <a:off x="2141" y="2059"/>
                <a:ext cx="1120" cy="464"/>
              </a:xfrm>
              <a:prstGeom prst="rect">
                <a:avLst/>
              </a:prstGeom>
              <a:solidFill>
                <a:schemeClr val="bg1"/>
              </a:solidFill>
              <a:ln w="2540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dirty="0">
                    <a:solidFill>
                      <a:srgbClr val="333333"/>
                    </a:solidFill>
                  </a:rPr>
                  <a:t>Anterior</a:t>
                </a:r>
              </a:p>
              <a:p>
                <a:pPr algn="ctr" eaLnBrk="1" hangingPunct="1">
                  <a:lnSpc>
                    <a:spcPct val="85000"/>
                  </a:lnSpc>
                  <a:spcBef>
                    <a:spcPct val="0"/>
                  </a:spcBef>
                  <a:buFontTx/>
                  <a:buNone/>
                </a:pPr>
                <a:r>
                  <a:rPr lang="en-US" altLang="en-US" sz="1800" b="0" dirty="0">
                    <a:solidFill>
                      <a:srgbClr val="333333"/>
                    </a:solidFill>
                  </a:rPr>
                  <a:t>pituitary</a:t>
                </a:r>
                <a:endParaRPr lang="en-US" altLang="en-US" sz="1800" b="0" dirty="0"/>
              </a:p>
            </p:txBody>
          </p:sp>
          <p:sp>
            <p:nvSpPr>
              <p:cNvPr id="66568" name="Line 1036">
                <a:extLst>
                  <a:ext uri="{FF2B5EF4-FFF2-40B4-BE49-F238E27FC236}">
                    <a16:creationId xmlns:a16="http://schemas.microsoft.com/office/drawing/2014/main" id="{8256D46E-0DDC-9F48-AED6-51393A4D3087}"/>
                  </a:ext>
                </a:extLst>
              </p:cNvPr>
              <p:cNvSpPr>
                <a:spLocks noChangeShapeType="1"/>
              </p:cNvSpPr>
              <p:nvPr/>
            </p:nvSpPr>
            <p:spPr bwMode="auto">
              <a:xfrm>
                <a:off x="2699" y="1539"/>
                <a:ext cx="0" cy="472"/>
              </a:xfrm>
              <a:prstGeom prst="line">
                <a:avLst/>
              </a:prstGeom>
              <a:noFill/>
              <a:ln w="133350">
                <a:solidFill>
                  <a:schemeClr val="tx1">
                    <a:lumMod val="50000"/>
                    <a:lumOff val="50000"/>
                    <a:alpha val="76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6569" name="Text Box 1037">
                <a:extLst>
                  <a:ext uri="{FF2B5EF4-FFF2-40B4-BE49-F238E27FC236}">
                    <a16:creationId xmlns:a16="http://schemas.microsoft.com/office/drawing/2014/main" id="{12A3DDB4-5CB8-D945-A5CB-39141906991D}"/>
                  </a:ext>
                </a:extLst>
              </p:cNvPr>
              <p:cNvSpPr txBox="1">
                <a:spLocks noChangeArrowheads="1"/>
              </p:cNvSpPr>
              <p:nvPr/>
            </p:nvSpPr>
            <p:spPr bwMode="auto">
              <a:xfrm>
                <a:off x="1433" y="1593"/>
                <a:ext cx="877" cy="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dirty="0">
                    <a:solidFill>
                      <a:srgbClr val="333333"/>
                    </a:solidFill>
                  </a:rPr>
                  <a:t>Hypophyseal</a:t>
                </a:r>
              </a:p>
              <a:p>
                <a:pPr algn="ctr" eaLnBrk="1" hangingPunct="1">
                  <a:lnSpc>
                    <a:spcPct val="85000"/>
                  </a:lnSpc>
                  <a:spcBef>
                    <a:spcPct val="0"/>
                  </a:spcBef>
                  <a:buFontTx/>
                  <a:buNone/>
                </a:pPr>
                <a:r>
                  <a:rPr lang="en-US" altLang="en-US" sz="1600" b="0" dirty="0">
                    <a:solidFill>
                      <a:srgbClr val="333333"/>
                    </a:solidFill>
                  </a:rPr>
                  <a:t>portal system</a:t>
                </a:r>
                <a:endParaRPr lang="en-US" altLang="en-US" sz="2200" b="0" dirty="0"/>
              </a:p>
            </p:txBody>
          </p:sp>
          <p:sp>
            <p:nvSpPr>
              <p:cNvPr id="66570" name="Text Box 1038">
                <a:extLst>
                  <a:ext uri="{FF2B5EF4-FFF2-40B4-BE49-F238E27FC236}">
                    <a16:creationId xmlns:a16="http://schemas.microsoft.com/office/drawing/2014/main" id="{0237E785-989D-634E-962C-578F34F3F041}"/>
                  </a:ext>
                </a:extLst>
              </p:cNvPr>
              <p:cNvSpPr txBox="1">
                <a:spLocks noChangeArrowheads="1"/>
              </p:cNvSpPr>
              <p:nvPr/>
            </p:nvSpPr>
            <p:spPr bwMode="auto">
              <a:xfrm>
                <a:off x="2864" y="1648"/>
                <a:ext cx="516" cy="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buFontTx/>
                  <a:buNone/>
                </a:pPr>
                <a:r>
                  <a:rPr lang="en-US" altLang="en-US" sz="1800" b="0" dirty="0">
                    <a:solidFill>
                      <a:schemeClr val="accent6"/>
                    </a:solidFill>
                  </a:rPr>
                  <a:t>GnRH</a:t>
                </a:r>
              </a:p>
            </p:txBody>
          </p:sp>
          <p:sp>
            <p:nvSpPr>
              <p:cNvPr id="66571" name="Line 1039">
                <a:extLst>
                  <a:ext uri="{FF2B5EF4-FFF2-40B4-BE49-F238E27FC236}">
                    <a16:creationId xmlns:a16="http://schemas.microsoft.com/office/drawing/2014/main" id="{F03C625C-7FDF-324C-8E83-59DE123FFD7A}"/>
                  </a:ext>
                </a:extLst>
              </p:cNvPr>
              <p:cNvSpPr>
                <a:spLocks noChangeShapeType="1"/>
              </p:cNvSpPr>
              <p:nvPr/>
            </p:nvSpPr>
            <p:spPr bwMode="auto">
              <a:xfrm>
                <a:off x="2695" y="2574"/>
                <a:ext cx="0" cy="472"/>
              </a:xfrm>
              <a:prstGeom prst="line">
                <a:avLst/>
              </a:prstGeom>
              <a:noFill/>
              <a:ln w="133350">
                <a:solidFill>
                  <a:schemeClr val="tx1">
                    <a:lumMod val="50000"/>
                    <a:lumOff val="50000"/>
                    <a:alpha val="75159"/>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6572" name="Text Box 1040">
                <a:extLst>
                  <a:ext uri="{FF2B5EF4-FFF2-40B4-BE49-F238E27FC236}">
                    <a16:creationId xmlns:a16="http://schemas.microsoft.com/office/drawing/2014/main" id="{CED06CC2-3E49-E64E-AA6F-FCBE801EA1E6}"/>
                  </a:ext>
                </a:extLst>
              </p:cNvPr>
              <p:cNvSpPr txBox="1">
                <a:spLocks noChangeArrowheads="1"/>
              </p:cNvSpPr>
              <p:nvPr/>
            </p:nvSpPr>
            <p:spPr bwMode="auto">
              <a:xfrm>
                <a:off x="2862" y="2682"/>
                <a:ext cx="42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b="0" dirty="0">
                    <a:solidFill>
                      <a:schemeClr val="accent6"/>
                    </a:solidFill>
                  </a:rPr>
                  <a:t>FSH</a:t>
                </a:r>
                <a:r>
                  <a:rPr lang="en-US" altLang="en-US" sz="1400" b="0" dirty="0">
                    <a:solidFill>
                      <a:srgbClr val="000080"/>
                    </a:solidFill>
                  </a:rPr>
                  <a:t>                               </a:t>
                </a:r>
                <a:endParaRPr lang="en-US" altLang="en-US" sz="2200" b="0" dirty="0"/>
              </a:p>
            </p:txBody>
          </p:sp>
          <p:sp>
            <p:nvSpPr>
              <p:cNvPr id="66573" name="Text Box 1041">
                <a:extLst>
                  <a:ext uri="{FF2B5EF4-FFF2-40B4-BE49-F238E27FC236}">
                    <a16:creationId xmlns:a16="http://schemas.microsoft.com/office/drawing/2014/main" id="{DA52C409-12EA-E54F-9BDB-B0B901A9B2C6}"/>
                  </a:ext>
                </a:extLst>
              </p:cNvPr>
              <p:cNvSpPr txBox="1">
                <a:spLocks noChangeArrowheads="1"/>
              </p:cNvSpPr>
              <p:nvPr/>
            </p:nvSpPr>
            <p:spPr bwMode="auto">
              <a:xfrm>
                <a:off x="1360" y="2634"/>
                <a:ext cx="1041" cy="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dirty="0">
                    <a:solidFill>
                      <a:srgbClr val="333333"/>
                    </a:solidFill>
                  </a:rPr>
                  <a:t>General</a:t>
                </a:r>
              </a:p>
              <a:p>
                <a:pPr algn="ctr" eaLnBrk="1" hangingPunct="1">
                  <a:lnSpc>
                    <a:spcPct val="85000"/>
                  </a:lnSpc>
                  <a:spcBef>
                    <a:spcPct val="0"/>
                  </a:spcBef>
                  <a:buFontTx/>
                  <a:buNone/>
                </a:pPr>
                <a:r>
                  <a:rPr lang="en-US" altLang="en-US" sz="1600" b="0" dirty="0">
                    <a:solidFill>
                      <a:srgbClr val="333333"/>
                    </a:solidFill>
                  </a:rPr>
                  <a:t>blood circulation</a:t>
                </a:r>
                <a:endParaRPr lang="en-US" altLang="en-US" sz="2200" b="0" dirty="0"/>
              </a:p>
            </p:txBody>
          </p:sp>
          <p:sp>
            <p:nvSpPr>
              <p:cNvPr id="66574" name="Rectangle 1042">
                <a:extLst>
                  <a:ext uri="{FF2B5EF4-FFF2-40B4-BE49-F238E27FC236}">
                    <a16:creationId xmlns:a16="http://schemas.microsoft.com/office/drawing/2014/main" id="{C4B62B95-5E48-0A40-9882-AB6A92770150}"/>
                  </a:ext>
                </a:extLst>
              </p:cNvPr>
              <p:cNvSpPr>
                <a:spLocks noChangeArrowheads="1"/>
              </p:cNvSpPr>
              <p:nvPr/>
            </p:nvSpPr>
            <p:spPr bwMode="auto">
              <a:xfrm>
                <a:off x="2141" y="3099"/>
                <a:ext cx="1120" cy="464"/>
              </a:xfrm>
              <a:prstGeom prst="rect">
                <a:avLst/>
              </a:prstGeom>
              <a:solidFill>
                <a:schemeClr val="bg1"/>
              </a:solidFill>
              <a:ln w="2540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dirty="0">
                    <a:solidFill>
                      <a:srgbClr val="333333"/>
                    </a:solidFill>
                  </a:rPr>
                  <a:t>Gonads </a:t>
                </a:r>
              </a:p>
              <a:p>
                <a:pPr algn="ctr" eaLnBrk="1" hangingPunct="1">
                  <a:lnSpc>
                    <a:spcPct val="85000"/>
                  </a:lnSpc>
                  <a:spcBef>
                    <a:spcPct val="0"/>
                  </a:spcBef>
                  <a:buFontTx/>
                  <a:buNone/>
                </a:pPr>
                <a:r>
                  <a:rPr lang="en-US" altLang="en-US" sz="1400" b="0" dirty="0">
                    <a:solidFill>
                      <a:srgbClr val="333333"/>
                    </a:solidFill>
                  </a:rPr>
                  <a:t>(ovaries and testes)</a:t>
                </a:r>
                <a:endParaRPr lang="en-US" altLang="en-US" sz="1400" b="0" dirty="0"/>
              </a:p>
            </p:txBody>
          </p:sp>
          <p:sp>
            <p:nvSpPr>
              <p:cNvPr id="66575" name="Line 1044">
                <a:extLst>
                  <a:ext uri="{FF2B5EF4-FFF2-40B4-BE49-F238E27FC236}">
                    <a16:creationId xmlns:a16="http://schemas.microsoft.com/office/drawing/2014/main" id="{519C0555-5D46-B143-BADB-6802B9EA239D}"/>
                  </a:ext>
                </a:extLst>
              </p:cNvPr>
              <p:cNvSpPr>
                <a:spLocks noChangeShapeType="1"/>
              </p:cNvSpPr>
              <p:nvPr/>
            </p:nvSpPr>
            <p:spPr bwMode="auto">
              <a:xfrm rot="5400000" flipH="1">
                <a:off x="3616" y="3055"/>
                <a:ext cx="0" cy="547"/>
              </a:xfrm>
              <a:prstGeom prst="line">
                <a:avLst/>
              </a:prstGeom>
              <a:noFill/>
              <a:ln w="13335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6576" name="Line 1045">
                <a:extLst>
                  <a:ext uri="{FF2B5EF4-FFF2-40B4-BE49-F238E27FC236}">
                    <a16:creationId xmlns:a16="http://schemas.microsoft.com/office/drawing/2014/main" id="{3122644D-6FDF-5B4C-9A2E-4FA30184EAC2}"/>
                  </a:ext>
                </a:extLst>
              </p:cNvPr>
              <p:cNvSpPr>
                <a:spLocks noChangeShapeType="1"/>
              </p:cNvSpPr>
              <p:nvPr/>
            </p:nvSpPr>
            <p:spPr bwMode="auto">
              <a:xfrm>
                <a:off x="3842" y="2248"/>
                <a:ext cx="6" cy="1082"/>
              </a:xfrm>
              <a:prstGeom prst="line">
                <a:avLst/>
              </a:prstGeom>
              <a:noFill/>
              <a:ln w="13335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6577" name="Text Box 1046">
                <a:extLst>
                  <a:ext uri="{FF2B5EF4-FFF2-40B4-BE49-F238E27FC236}">
                    <a16:creationId xmlns:a16="http://schemas.microsoft.com/office/drawing/2014/main" id="{1F6B60E3-8B8D-EE42-ADA0-7D2C0DEB50A2}"/>
                  </a:ext>
                </a:extLst>
              </p:cNvPr>
              <p:cNvSpPr txBox="1">
                <a:spLocks noChangeArrowheads="1"/>
              </p:cNvSpPr>
              <p:nvPr/>
            </p:nvSpPr>
            <p:spPr bwMode="auto">
              <a:xfrm>
                <a:off x="3982" y="2692"/>
                <a:ext cx="493" cy="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b="0" dirty="0">
                    <a:solidFill>
                      <a:srgbClr val="800000"/>
                    </a:solidFill>
                  </a:rPr>
                  <a:t>Inhibin</a:t>
                </a:r>
              </a:p>
              <a:p>
                <a:pPr eaLnBrk="1" hangingPunct="1">
                  <a:spcBef>
                    <a:spcPct val="0"/>
                  </a:spcBef>
                  <a:buFontTx/>
                  <a:buNone/>
                </a:pPr>
                <a:endParaRPr lang="en-US" altLang="en-US" sz="1800" b="0" dirty="0">
                  <a:solidFill>
                    <a:srgbClr val="000080"/>
                  </a:solidFill>
                </a:endParaRPr>
              </a:p>
            </p:txBody>
          </p:sp>
          <p:sp>
            <p:nvSpPr>
              <p:cNvPr id="66578" name="Line 1047">
                <a:extLst>
                  <a:ext uri="{FF2B5EF4-FFF2-40B4-BE49-F238E27FC236}">
                    <a16:creationId xmlns:a16="http://schemas.microsoft.com/office/drawing/2014/main" id="{0017D60F-63E6-8644-AC98-D6A4F1A2C26D}"/>
                  </a:ext>
                </a:extLst>
              </p:cNvPr>
              <p:cNvSpPr>
                <a:spLocks noChangeShapeType="1"/>
              </p:cNvSpPr>
              <p:nvPr/>
            </p:nvSpPr>
            <p:spPr bwMode="auto">
              <a:xfrm rot="5400000" flipH="1">
                <a:off x="3595" y="2002"/>
                <a:ext cx="0" cy="576"/>
              </a:xfrm>
              <a:prstGeom prst="line">
                <a:avLst/>
              </a:prstGeom>
              <a:noFill/>
              <a:ln w="133350">
                <a:solidFill>
                  <a:srgbClr val="8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6579" name="Oval 1058">
                <a:extLst>
                  <a:ext uri="{FF2B5EF4-FFF2-40B4-BE49-F238E27FC236}">
                    <a16:creationId xmlns:a16="http://schemas.microsoft.com/office/drawing/2014/main" id="{8CEB8C57-C7C2-9244-8D3F-6F2EB3D1A7F1}"/>
                  </a:ext>
                </a:extLst>
              </p:cNvPr>
              <p:cNvSpPr>
                <a:spLocks noChangeAspect="1" noChangeArrowheads="1"/>
              </p:cNvSpPr>
              <p:nvPr/>
            </p:nvSpPr>
            <p:spPr bwMode="auto">
              <a:xfrm>
                <a:off x="4087" y="2355"/>
                <a:ext cx="282" cy="286"/>
              </a:xfrm>
              <a:prstGeom prst="ellipse">
                <a:avLst/>
              </a:prstGeom>
              <a:solidFill>
                <a:schemeClr val="bg1"/>
              </a:solidFill>
              <a:ln w="25400">
                <a:solidFill>
                  <a:srgbClr val="8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66580" name="Text Box 1059">
                <a:extLst>
                  <a:ext uri="{FF2B5EF4-FFF2-40B4-BE49-F238E27FC236}">
                    <a16:creationId xmlns:a16="http://schemas.microsoft.com/office/drawing/2014/main" id="{CB5A210B-E439-7E4E-ABA9-261C78F27D85}"/>
                  </a:ext>
                </a:extLst>
              </p:cNvPr>
              <p:cNvSpPr txBox="1">
                <a:spLocks noChangeArrowheads="1"/>
              </p:cNvSpPr>
              <p:nvPr/>
            </p:nvSpPr>
            <p:spPr bwMode="auto">
              <a:xfrm>
                <a:off x="4132" y="2306"/>
                <a:ext cx="276"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3000" b="0" dirty="0">
                    <a:solidFill>
                      <a:srgbClr val="800000"/>
                    </a:solidFill>
                  </a:rPr>
                  <a:t>-</a:t>
                </a:r>
                <a:endParaRPr lang="en-US" altLang="en-US" sz="1800" b="0" dirty="0"/>
              </a:p>
            </p:txBody>
          </p:sp>
        </p:grpSp>
      </p:gr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5">
            <a:extLst>
              <a:ext uri="{FF2B5EF4-FFF2-40B4-BE49-F238E27FC236}">
                <a16:creationId xmlns:a16="http://schemas.microsoft.com/office/drawing/2014/main" id="{969AD730-41A2-9140-A05E-F00DC34E276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9BBFB1A-1D8B-6347-8FFA-DADD244A7A6D}" type="slidenum">
              <a:rPr lang="en-US" altLang="en-US" sz="1400"/>
              <a:pPr>
                <a:spcBef>
                  <a:spcPct val="0"/>
                </a:spcBef>
                <a:buFontTx/>
                <a:buNone/>
              </a:pPr>
              <a:t>33</a:t>
            </a:fld>
            <a:endParaRPr lang="en-US" altLang="en-US" sz="1400" dirty="0"/>
          </a:p>
        </p:txBody>
      </p:sp>
      <p:grpSp>
        <p:nvGrpSpPr>
          <p:cNvPr id="68611" name="Group 28">
            <a:extLst>
              <a:ext uri="{FF2B5EF4-FFF2-40B4-BE49-F238E27FC236}">
                <a16:creationId xmlns:a16="http://schemas.microsoft.com/office/drawing/2014/main" id="{9E842829-9A21-4D45-A1E3-5ACE85BED43A}"/>
              </a:ext>
            </a:extLst>
          </p:cNvPr>
          <p:cNvGrpSpPr>
            <a:grpSpLocks/>
          </p:cNvGrpSpPr>
          <p:nvPr/>
        </p:nvGrpSpPr>
        <p:grpSpPr bwMode="auto">
          <a:xfrm>
            <a:off x="458788" y="446088"/>
            <a:ext cx="8229600" cy="5719762"/>
            <a:chOff x="289" y="281"/>
            <a:chExt cx="5184" cy="3603"/>
          </a:xfrm>
        </p:grpSpPr>
        <p:sp>
          <p:nvSpPr>
            <p:cNvPr id="68612" name="Rectangle 2">
              <a:extLst>
                <a:ext uri="{FF2B5EF4-FFF2-40B4-BE49-F238E27FC236}">
                  <a16:creationId xmlns:a16="http://schemas.microsoft.com/office/drawing/2014/main" id="{183E3803-6E66-F047-89BB-C0C5742F003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Luteinizing Hormone</a:t>
              </a:r>
              <a:endParaRPr lang="en-US" altLang="en-US" sz="2800" b="0" dirty="0">
                <a:solidFill>
                  <a:schemeClr val="tx2"/>
                </a:solidFill>
              </a:endParaRPr>
            </a:p>
          </p:txBody>
        </p:sp>
        <p:sp>
          <p:nvSpPr>
            <p:cNvPr id="68613" name="Text Box 6">
              <a:extLst>
                <a:ext uri="{FF2B5EF4-FFF2-40B4-BE49-F238E27FC236}">
                  <a16:creationId xmlns:a16="http://schemas.microsoft.com/office/drawing/2014/main" id="{1CC416B2-D7F2-674E-981D-E1C31A32AE76}"/>
                </a:ext>
              </a:extLst>
            </p:cNvPr>
            <p:cNvSpPr txBox="1">
              <a:spLocks noChangeArrowheads="1"/>
            </p:cNvSpPr>
            <p:nvPr/>
          </p:nvSpPr>
          <p:spPr bwMode="auto">
            <a:xfrm>
              <a:off x="515" y="972"/>
              <a:ext cx="4834"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LH triggers ovulation, which is the expulsion of one or more oocytes (eggs), from the ovaries.</a:t>
              </a:r>
            </a:p>
            <a:p>
              <a:pPr eaLnBrk="1" hangingPunct="1">
                <a:lnSpc>
                  <a:spcPct val="85000"/>
                </a:lnSpc>
                <a:spcBef>
                  <a:spcPct val="0"/>
                </a:spcBef>
                <a:spcAft>
                  <a:spcPts val="900"/>
                </a:spcAft>
                <a:buSzPct val="80000"/>
              </a:pPr>
              <a:r>
                <a:rPr lang="en-US" altLang="en-US" sz="1800" b="0" dirty="0"/>
                <a:t>It also stimulates the formation of the corpus luteum in the ovary after ovulation and the secretion of progesterone.</a:t>
              </a:r>
            </a:p>
            <a:p>
              <a:pPr eaLnBrk="1" hangingPunct="1">
                <a:lnSpc>
                  <a:spcPct val="85000"/>
                </a:lnSpc>
                <a:spcBef>
                  <a:spcPct val="0"/>
                </a:spcBef>
                <a:spcAft>
                  <a:spcPts val="900"/>
                </a:spcAft>
                <a:buSzPct val="80000"/>
              </a:pPr>
              <a:r>
                <a:rPr lang="en-US" altLang="en-US" sz="1800" b="0" dirty="0"/>
                <a:t>LH and FSH together stimulate the secretion of estrogens by ovarian cells.</a:t>
              </a:r>
            </a:p>
            <a:p>
              <a:pPr eaLnBrk="1" hangingPunct="1">
                <a:lnSpc>
                  <a:spcPct val="85000"/>
                </a:lnSpc>
                <a:spcBef>
                  <a:spcPct val="0"/>
                </a:spcBef>
                <a:spcAft>
                  <a:spcPct val="50000"/>
                </a:spcAft>
                <a:buSzPct val="80000"/>
              </a:pPr>
              <a:r>
                <a:rPr lang="en-US" altLang="en-US" sz="1800" b="0" dirty="0"/>
                <a:t>Estrogens and progesterone prepare the uterus for the implantation of a ovum (fertilized egg) and help prepare the mammary glands for milk secretion.</a:t>
              </a:r>
            </a:p>
          </p:txBody>
        </p:sp>
        <p:grpSp>
          <p:nvGrpSpPr>
            <p:cNvPr id="68614" name="Group 18">
              <a:extLst>
                <a:ext uri="{FF2B5EF4-FFF2-40B4-BE49-F238E27FC236}">
                  <a16:creationId xmlns:a16="http://schemas.microsoft.com/office/drawing/2014/main" id="{BAEBC8E6-A7E3-A649-B9AA-EFE614B83FD1}"/>
                </a:ext>
              </a:extLst>
            </p:cNvPr>
            <p:cNvGrpSpPr>
              <a:grpSpLocks/>
            </p:cNvGrpSpPr>
            <p:nvPr/>
          </p:nvGrpSpPr>
          <p:grpSpPr bwMode="auto">
            <a:xfrm>
              <a:off x="582" y="3671"/>
              <a:ext cx="1990" cy="213"/>
              <a:chOff x="582" y="3671"/>
              <a:chExt cx="1990" cy="213"/>
            </a:xfrm>
          </p:grpSpPr>
          <p:sp>
            <p:nvSpPr>
              <p:cNvPr id="68615" name="Rectangle 19">
                <a:extLst>
                  <a:ext uri="{FF2B5EF4-FFF2-40B4-BE49-F238E27FC236}">
                    <a16:creationId xmlns:a16="http://schemas.microsoft.com/office/drawing/2014/main" id="{9650DB95-368E-A14E-AD06-567AFB14AB5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68616" name="Rectangle 20">
                <a:extLst>
                  <a:ext uri="{FF2B5EF4-FFF2-40B4-BE49-F238E27FC236}">
                    <a16:creationId xmlns:a16="http://schemas.microsoft.com/office/drawing/2014/main" id="{E1EB86DD-29A7-DA47-A417-82FFFD74C10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68617" name="Rectangle 21">
                <a:extLst>
                  <a:ext uri="{FF2B5EF4-FFF2-40B4-BE49-F238E27FC236}">
                    <a16:creationId xmlns:a16="http://schemas.microsoft.com/office/drawing/2014/main" id="{B5124FFB-3199-AC40-B5F6-75CDFE618D3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68618" name="Text Box 22">
                <a:extLst>
                  <a:ext uri="{FF2B5EF4-FFF2-40B4-BE49-F238E27FC236}">
                    <a16:creationId xmlns:a16="http://schemas.microsoft.com/office/drawing/2014/main" id="{B69B7520-A5FF-E244-B17B-09E7414B687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627</a:t>
                </a:r>
                <a:endParaRPr lang="en-US" altLang="en-US" sz="1800" b="0" dirty="0">
                  <a:ea typeface="ＭＳ Ｐゴシック" panose="020B0600070205080204" pitchFamily="34" charset="-128"/>
                </a:endParaRPr>
              </a:p>
            </p:txBody>
          </p:sp>
          <p:sp>
            <p:nvSpPr>
              <p:cNvPr id="68619" name="Text Box 23">
                <a:extLst>
                  <a:ext uri="{FF2B5EF4-FFF2-40B4-BE49-F238E27FC236}">
                    <a16:creationId xmlns:a16="http://schemas.microsoft.com/office/drawing/2014/main" id="{2CFB9126-A46F-3D44-9698-F5FF9C19CD6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692</a:t>
                </a:r>
                <a:endParaRPr lang="en-US" altLang="en-US" sz="1800" b="0" dirty="0">
                  <a:ea typeface="ＭＳ Ｐゴシック" panose="020B0600070205080204" pitchFamily="34" charset="-128"/>
                </a:endParaRPr>
              </a:p>
            </p:txBody>
          </p:sp>
          <p:sp>
            <p:nvSpPr>
              <p:cNvPr id="68620" name="Text Box 24">
                <a:extLst>
                  <a:ext uri="{FF2B5EF4-FFF2-40B4-BE49-F238E27FC236}">
                    <a16:creationId xmlns:a16="http://schemas.microsoft.com/office/drawing/2014/main" id="{E7C04AEC-B4CE-524C-A696-99F4A22F08E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654</a:t>
                </a:r>
                <a:endParaRPr lang="en-US" altLang="en-US" sz="1800" b="0" dirty="0">
                  <a:ea typeface="ＭＳ Ｐゴシック" panose="020B0600070205080204" pitchFamily="34" charset="-128"/>
                </a:endParaRPr>
              </a:p>
            </p:txBody>
          </p:sp>
        </p:grpSp>
      </p:grpSp>
      <p:sp>
        <p:nvSpPr>
          <p:cNvPr id="2" name="TextBox 1">
            <a:extLst>
              <a:ext uri="{FF2B5EF4-FFF2-40B4-BE49-F238E27FC236}">
                <a16:creationId xmlns:a16="http://schemas.microsoft.com/office/drawing/2014/main" id="{ACD3577D-A618-EFD7-5A29-609B3DAF74E2}"/>
              </a:ext>
            </a:extLst>
          </p:cNvPr>
          <p:cNvSpPr txBox="1"/>
          <p:nvPr/>
        </p:nvSpPr>
        <p:spPr>
          <a:xfrm>
            <a:off x="2416629" y="3996453"/>
            <a:ext cx="4320272" cy="1310615"/>
          </a:xfrm>
          <a:prstGeom prst="rect">
            <a:avLst/>
          </a:prstGeom>
          <a:noFill/>
        </p:spPr>
        <p:txBody>
          <a:bodyPr wrap="square" rtlCol="0">
            <a:spAutoFit/>
          </a:bodyPr>
          <a:lstStyle/>
          <a:p>
            <a:pPr algn="ctr">
              <a:lnSpc>
                <a:spcPts val="1860"/>
              </a:lnSpc>
            </a:pPr>
            <a:r>
              <a:rPr lang="en-US" sz="1800" b="0" dirty="0">
                <a:solidFill>
                  <a:srgbClr val="941100"/>
                </a:solidFill>
              </a:rPr>
              <a:t>Corpus luteum = a hormone-secreting structure that develops in an ovary after an ovum has been discharged but degenerates after a few days unless pregnancy has begun. </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Number Placeholder 5">
            <a:extLst>
              <a:ext uri="{FF2B5EF4-FFF2-40B4-BE49-F238E27FC236}">
                <a16:creationId xmlns:a16="http://schemas.microsoft.com/office/drawing/2014/main" id="{2811CA61-A0B4-C64B-A96B-7AD48F4892C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0F4A824-2423-8840-B419-5455B3203BE5}" type="slidenum">
              <a:rPr lang="en-US" altLang="en-US" sz="1400"/>
              <a:pPr>
                <a:spcBef>
                  <a:spcPct val="0"/>
                </a:spcBef>
                <a:buFontTx/>
                <a:buNone/>
              </a:pPr>
              <a:t>34</a:t>
            </a:fld>
            <a:endParaRPr lang="en-US" altLang="en-US" sz="1400" dirty="0"/>
          </a:p>
        </p:txBody>
      </p:sp>
      <p:grpSp>
        <p:nvGrpSpPr>
          <p:cNvPr id="70659" name="Group 27">
            <a:extLst>
              <a:ext uri="{FF2B5EF4-FFF2-40B4-BE49-F238E27FC236}">
                <a16:creationId xmlns:a16="http://schemas.microsoft.com/office/drawing/2014/main" id="{4E81BB2D-AC8B-254D-AE17-032D5D187342}"/>
              </a:ext>
            </a:extLst>
          </p:cNvPr>
          <p:cNvGrpSpPr>
            <a:grpSpLocks/>
          </p:cNvGrpSpPr>
          <p:nvPr/>
        </p:nvGrpSpPr>
        <p:grpSpPr bwMode="auto">
          <a:xfrm>
            <a:off x="458788" y="450850"/>
            <a:ext cx="8229600" cy="5715000"/>
            <a:chOff x="289" y="284"/>
            <a:chExt cx="5184" cy="3600"/>
          </a:xfrm>
        </p:grpSpPr>
        <p:sp>
          <p:nvSpPr>
            <p:cNvPr id="70660" name="Rectangle 2">
              <a:extLst>
                <a:ext uri="{FF2B5EF4-FFF2-40B4-BE49-F238E27FC236}">
                  <a16:creationId xmlns:a16="http://schemas.microsoft.com/office/drawing/2014/main" id="{683BDA50-3BD0-CB47-9295-5EAE3E0ADB03}"/>
                </a:ext>
              </a:extLst>
            </p:cNvPr>
            <p:cNvSpPr>
              <a:spLocks noChangeArrowheads="1"/>
            </p:cNvSpPr>
            <p:nvPr/>
          </p:nvSpPr>
          <p:spPr bwMode="auto">
            <a:xfrm>
              <a:off x="289"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Luteinizing Hormone </a:t>
              </a:r>
              <a:r>
                <a:rPr lang="en-US" altLang="en-US" sz="2200" b="0" dirty="0">
                  <a:solidFill>
                    <a:srgbClr val="333333"/>
                  </a:solidFill>
                </a:rPr>
                <a:t>(continued)</a:t>
              </a:r>
              <a:endParaRPr lang="en-US" altLang="en-US" sz="2800" b="0" dirty="0">
                <a:solidFill>
                  <a:schemeClr val="tx2"/>
                </a:solidFill>
              </a:endParaRPr>
            </a:p>
          </p:txBody>
        </p:sp>
        <p:sp>
          <p:nvSpPr>
            <p:cNvPr id="70661" name="Text Box 6">
              <a:extLst>
                <a:ext uri="{FF2B5EF4-FFF2-40B4-BE49-F238E27FC236}">
                  <a16:creationId xmlns:a16="http://schemas.microsoft.com/office/drawing/2014/main" id="{49366C50-3095-4E48-B677-6A4FF69E2B04}"/>
                </a:ext>
              </a:extLst>
            </p:cNvPr>
            <p:cNvSpPr txBox="1">
              <a:spLocks noChangeArrowheads="1"/>
            </p:cNvSpPr>
            <p:nvPr/>
          </p:nvSpPr>
          <p:spPr bwMode="auto">
            <a:xfrm>
              <a:off x="515" y="972"/>
              <a:ext cx="4847"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LH stimulates the Leydig cells in the testes to secrete the androgen, testosterone. </a:t>
              </a:r>
            </a:p>
            <a:p>
              <a:pPr eaLnBrk="1" hangingPunct="1">
                <a:lnSpc>
                  <a:spcPct val="85000"/>
                </a:lnSpc>
                <a:spcBef>
                  <a:spcPct val="0"/>
                </a:spcBef>
                <a:spcAft>
                  <a:spcPts val="900"/>
                </a:spcAft>
                <a:buSzPct val="80000"/>
              </a:pPr>
              <a:r>
                <a:rPr lang="en-US" altLang="en-US" sz="1800" b="0" dirty="0"/>
                <a:t>The secretion of LH, like FSH, is controlled by GnRH in both females and males.</a:t>
              </a:r>
            </a:p>
            <a:p>
              <a:pPr eaLnBrk="1" hangingPunct="1">
                <a:lnSpc>
                  <a:spcPct val="85000"/>
                </a:lnSpc>
                <a:spcBef>
                  <a:spcPct val="0"/>
                </a:spcBef>
                <a:spcAft>
                  <a:spcPct val="50000"/>
                </a:spcAft>
                <a:buSzPct val="80000"/>
              </a:pPr>
              <a:r>
                <a:rPr lang="en-US" altLang="en-US" sz="1800" b="0" dirty="0"/>
                <a:t>Estrogens (at moderate levels) and testosterone inhibit the release of GnRH from the hypothalamus and LH from the anterior pituitary via negative feedback pathways.</a:t>
              </a:r>
            </a:p>
          </p:txBody>
        </p:sp>
        <p:grpSp>
          <p:nvGrpSpPr>
            <p:cNvPr id="70662" name="Group 17">
              <a:extLst>
                <a:ext uri="{FF2B5EF4-FFF2-40B4-BE49-F238E27FC236}">
                  <a16:creationId xmlns:a16="http://schemas.microsoft.com/office/drawing/2014/main" id="{C0BD0359-9D3B-D540-A461-13D58E97A998}"/>
                </a:ext>
              </a:extLst>
            </p:cNvPr>
            <p:cNvGrpSpPr>
              <a:grpSpLocks/>
            </p:cNvGrpSpPr>
            <p:nvPr/>
          </p:nvGrpSpPr>
          <p:grpSpPr bwMode="auto">
            <a:xfrm>
              <a:off x="582" y="3671"/>
              <a:ext cx="1990" cy="213"/>
              <a:chOff x="582" y="3671"/>
              <a:chExt cx="1990" cy="213"/>
            </a:xfrm>
          </p:grpSpPr>
          <p:sp>
            <p:nvSpPr>
              <p:cNvPr id="70663" name="Rectangle 18">
                <a:extLst>
                  <a:ext uri="{FF2B5EF4-FFF2-40B4-BE49-F238E27FC236}">
                    <a16:creationId xmlns:a16="http://schemas.microsoft.com/office/drawing/2014/main" id="{7CA5F9CD-2D51-344A-AED1-E89138BB88B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70664" name="Rectangle 19">
                <a:extLst>
                  <a:ext uri="{FF2B5EF4-FFF2-40B4-BE49-F238E27FC236}">
                    <a16:creationId xmlns:a16="http://schemas.microsoft.com/office/drawing/2014/main" id="{1FF739D4-7EB2-3446-B310-BFDE0E6FB86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70665" name="Rectangle 20">
                <a:extLst>
                  <a:ext uri="{FF2B5EF4-FFF2-40B4-BE49-F238E27FC236}">
                    <a16:creationId xmlns:a16="http://schemas.microsoft.com/office/drawing/2014/main" id="{222C4B5D-DABD-614C-B1B7-3FC6316F39F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70666" name="Text Box 21">
                <a:extLst>
                  <a:ext uri="{FF2B5EF4-FFF2-40B4-BE49-F238E27FC236}">
                    <a16:creationId xmlns:a16="http://schemas.microsoft.com/office/drawing/2014/main" id="{CBF64F2A-40D2-C74D-8D14-17C87EE6946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627</a:t>
                </a:r>
                <a:endParaRPr lang="en-US" altLang="en-US" sz="1800" b="0" dirty="0">
                  <a:ea typeface="ＭＳ Ｐゴシック" panose="020B0600070205080204" pitchFamily="34" charset="-128"/>
                </a:endParaRPr>
              </a:p>
            </p:txBody>
          </p:sp>
          <p:sp>
            <p:nvSpPr>
              <p:cNvPr id="70667" name="Text Box 22">
                <a:extLst>
                  <a:ext uri="{FF2B5EF4-FFF2-40B4-BE49-F238E27FC236}">
                    <a16:creationId xmlns:a16="http://schemas.microsoft.com/office/drawing/2014/main" id="{76D0C378-A0F5-3040-8303-A1680CA4995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692</a:t>
                </a:r>
                <a:endParaRPr lang="en-US" altLang="en-US" sz="1800" b="0" dirty="0">
                  <a:ea typeface="ＭＳ Ｐゴシック" panose="020B0600070205080204" pitchFamily="34" charset="-128"/>
                </a:endParaRPr>
              </a:p>
            </p:txBody>
          </p:sp>
          <p:sp>
            <p:nvSpPr>
              <p:cNvPr id="70668" name="Text Box 23">
                <a:extLst>
                  <a:ext uri="{FF2B5EF4-FFF2-40B4-BE49-F238E27FC236}">
                    <a16:creationId xmlns:a16="http://schemas.microsoft.com/office/drawing/2014/main" id="{7A129AF7-835F-DD4D-860E-DD7152900CC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654</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Number Placeholder 5">
            <a:extLst>
              <a:ext uri="{FF2B5EF4-FFF2-40B4-BE49-F238E27FC236}">
                <a16:creationId xmlns:a16="http://schemas.microsoft.com/office/drawing/2014/main" id="{94A447D0-9AEC-7D4C-A4ED-98AF18920EB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3799426-1D7E-A14C-A527-C9036CEEF3A4}" type="slidenum">
              <a:rPr lang="en-US" altLang="en-US" sz="1400"/>
              <a:pPr>
                <a:spcBef>
                  <a:spcPct val="0"/>
                </a:spcBef>
                <a:buFontTx/>
                <a:buNone/>
              </a:pPr>
              <a:t>35</a:t>
            </a:fld>
            <a:endParaRPr lang="en-US" altLang="en-US" sz="1400" dirty="0"/>
          </a:p>
        </p:txBody>
      </p:sp>
      <p:grpSp>
        <p:nvGrpSpPr>
          <p:cNvPr id="72729" name="Group 25">
            <a:extLst>
              <a:ext uri="{FF2B5EF4-FFF2-40B4-BE49-F238E27FC236}">
                <a16:creationId xmlns:a16="http://schemas.microsoft.com/office/drawing/2014/main" id="{3E148BEC-AA17-4D40-8D7F-832F5EA11CC2}"/>
              </a:ext>
            </a:extLst>
          </p:cNvPr>
          <p:cNvGrpSpPr>
            <a:grpSpLocks/>
          </p:cNvGrpSpPr>
          <p:nvPr/>
        </p:nvGrpSpPr>
        <p:grpSpPr bwMode="auto">
          <a:xfrm>
            <a:off x="458788" y="450850"/>
            <a:ext cx="8229600" cy="5205413"/>
            <a:chOff x="289" y="284"/>
            <a:chExt cx="5184" cy="3279"/>
          </a:xfrm>
        </p:grpSpPr>
        <p:sp>
          <p:nvSpPr>
            <p:cNvPr id="72708" name="Rectangle 1027">
              <a:extLst>
                <a:ext uri="{FF2B5EF4-FFF2-40B4-BE49-F238E27FC236}">
                  <a16:creationId xmlns:a16="http://schemas.microsoft.com/office/drawing/2014/main" id="{8BF42585-0F26-B14C-8C4E-AEF8CB2983FB}"/>
                </a:ext>
              </a:extLst>
            </p:cNvPr>
            <p:cNvSpPr>
              <a:spLocks noChangeArrowheads="1"/>
            </p:cNvSpPr>
            <p:nvPr/>
          </p:nvSpPr>
          <p:spPr bwMode="auto">
            <a:xfrm>
              <a:off x="289"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GnRH and LH—Control and Feedback</a:t>
              </a:r>
            </a:p>
          </p:txBody>
        </p:sp>
        <p:grpSp>
          <p:nvGrpSpPr>
            <p:cNvPr id="72728" name="Group 24">
              <a:extLst>
                <a:ext uri="{FF2B5EF4-FFF2-40B4-BE49-F238E27FC236}">
                  <a16:creationId xmlns:a16="http://schemas.microsoft.com/office/drawing/2014/main" id="{3F670A6F-033A-434B-BFB9-CD1059F5EDE5}"/>
                </a:ext>
              </a:extLst>
            </p:cNvPr>
            <p:cNvGrpSpPr>
              <a:grpSpLocks/>
            </p:cNvGrpSpPr>
            <p:nvPr/>
          </p:nvGrpSpPr>
          <p:grpSpPr bwMode="auto">
            <a:xfrm>
              <a:off x="784" y="1020"/>
              <a:ext cx="4251" cy="2543"/>
              <a:chOff x="784" y="1020"/>
              <a:chExt cx="4251" cy="2543"/>
            </a:xfrm>
          </p:grpSpPr>
          <p:sp>
            <p:nvSpPr>
              <p:cNvPr id="72709" name="Text Box 1047">
                <a:extLst>
                  <a:ext uri="{FF2B5EF4-FFF2-40B4-BE49-F238E27FC236}">
                    <a16:creationId xmlns:a16="http://schemas.microsoft.com/office/drawing/2014/main" id="{BC8895C5-5E5B-F54D-9CD7-7C44E6A95D79}"/>
                  </a:ext>
                </a:extLst>
              </p:cNvPr>
              <p:cNvSpPr txBox="1">
                <a:spLocks noChangeArrowheads="1"/>
              </p:cNvSpPr>
              <p:nvPr/>
            </p:nvSpPr>
            <p:spPr bwMode="auto">
              <a:xfrm>
                <a:off x="3422" y="2598"/>
                <a:ext cx="1551" cy="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620"/>
                  </a:lnSpc>
                  <a:spcBef>
                    <a:spcPct val="0"/>
                  </a:spcBef>
                  <a:buFontTx/>
                  <a:buNone/>
                </a:pPr>
                <a:r>
                  <a:rPr lang="en-US" altLang="en-US" sz="1600" b="0" dirty="0">
                    <a:solidFill>
                      <a:schemeClr val="accent6"/>
                    </a:solidFill>
                  </a:rPr>
                  <a:t>About 36-48 hours before ovulation, the estrogen feedback effect becomes positive (a positive feedback loop) to initiate the surge of LH that triggers egg release.</a:t>
                </a:r>
                <a:endParaRPr lang="en-US" altLang="en-US" sz="2200" b="0" dirty="0">
                  <a:solidFill>
                    <a:schemeClr val="accent6"/>
                  </a:solidFill>
                </a:endParaRPr>
              </a:p>
            </p:txBody>
          </p:sp>
          <p:sp>
            <p:nvSpPr>
              <p:cNvPr id="72711" name="Rectangle 1033">
                <a:extLst>
                  <a:ext uri="{FF2B5EF4-FFF2-40B4-BE49-F238E27FC236}">
                    <a16:creationId xmlns:a16="http://schemas.microsoft.com/office/drawing/2014/main" id="{849496EB-1B9B-E640-ABE9-B301415180AE}"/>
                  </a:ext>
                </a:extLst>
              </p:cNvPr>
              <p:cNvSpPr>
                <a:spLocks noChangeArrowheads="1"/>
              </p:cNvSpPr>
              <p:nvPr/>
            </p:nvSpPr>
            <p:spPr bwMode="auto">
              <a:xfrm>
                <a:off x="1562" y="1020"/>
                <a:ext cx="1120" cy="464"/>
              </a:xfrm>
              <a:prstGeom prst="rect">
                <a:avLst/>
              </a:prstGeom>
              <a:solidFill>
                <a:schemeClr val="bg1"/>
              </a:solidFill>
              <a:ln w="2540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b="0" dirty="0">
                    <a:solidFill>
                      <a:srgbClr val="333333"/>
                    </a:solidFill>
                  </a:rPr>
                  <a:t>Hypothalamus</a:t>
                </a:r>
                <a:endParaRPr lang="en-US" altLang="en-US" sz="1800" b="0" dirty="0"/>
              </a:p>
            </p:txBody>
          </p:sp>
          <p:sp>
            <p:nvSpPr>
              <p:cNvPr id="72712" name="Rectangle 1034">
                <a:extLst>
                  <a:ext uri="{FF2B5EF4-FFF2-40B4-BE49-F238E27FC236}">
                    <a16:creationId xmlns:a16="http://schemas.microsoft.com/office/drawing/2014/main" id="{2ADC04BA-2145-3F4C-9A15-E3C8B92C3D8F}"/>
                  </a:ext>
                </a:extLst>
              </p:cNvPr>
              <p:cNvSpPr>
                <a:spLocks noChangeArrowheads="1"/>
              </p:cNvSpPr>
              <p:nvPr/>
            </p:nvSpPr>
            <p:spPr bwMode="auto">
              <a:xfrm>
                <a:off x="1565" y="2059"/>
                <a:ext cx="1120" cy="464"/>
              </a:xfrm>
              <a:prstGeom prst="rect">
                <a:avLst/>
              </a:prstGeom>
              <a:solidFill>
                <a:schemeClr val="bg1"/>
              </a:solidFill>
              <a:ln w="2540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dirty="0">
                    <a:solidFill>
                      <a:srgbClr val="333333"/>
                    </a:solidFill>
                  </a:rPr>
                  <a:t>Anterior</a:t>
                </a:r>
              </a:p>
              <a:p>
                <a:pPr algn="ctr" eaLnBrk="1" hangingPunct="1">
                  <a:lnSpc>
                    <a:spcPct val="85000"/>
                  </a:lnSpc>
                  <a:spcBef>
                    <a:spcPct val="0"/>
                  </a:spcBef>
                  <a:buFontTx/>
                  <a:buNone/>
                </a:pPr>
                <a:r>
                  <a:rPr lang="en-US" altLang="en-US" sz="1800" b="0" dirty="0">
                    <a:solidFill>
                      <a:srgbClr val="333333"/>
                    </a:solidFill>
                  </a:rPr>
                  <a:t>pituitary</a:t>
                </a:r>
                <a:endParaRPr lang="en-US" altLang="en-US" sz="1800" b="0" dirty="0"/>
              </a:p>
            </p:txBody>
          </p:sp>
          <p:sp>
            <p:nvSpPr>
              <p:cNvPr id="72713" name="Line 1035">
                <a:extLst>
                  <a:ext uri="{FF2B5EF4-FFF2-40B4-BE49-F238E27FC236}">
                    <a16:creationId xmlns:a16="http://schemas.microsoft.com/office/drawing/2014/main" id="{81E720C2-A84D-7A4D-A100-6171B9CB975B}"/>
                  </a:ext>
                </a:extLst>
              </p:cNvPr>
              <p:cNvSpPr>
                <a:spLocks noChangeShapeType="1"/>
              </p:cNvSpPr>
              <p:nvPr/>
            </p:nvSpPr>
            <p:spPr bwMode="auto">
              <a:xfrm>
                <a:off x="2123" y="1539"/>
                <a:ext cx="0" cy="472"/>
              </a:xfrm>
              <a:prstGeom prst="line">
                <a:avLst/>
              </a:prstGeom>
              <a:noFill/>
              <a:ln w="133350">
                <a:solidFill>
                  <a:schemeClr val="tx1">
                    <a:lumMod val="50000"/>
                    <a:lumOff val="50000"/>
                    <a:alpha val="747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2714" name="Text Box 1036">
                <a:extLst>
                  <a:ext uri="{FF2B5EF4-FFF2-40B4-BE49-F238E27FC236}">
                    <a16:creationId xmlns:a16="http://schemas.microsoft.com/office/drawing/2014/main" id="{FA3DBF13-7FEB-0D48-9F67-753385881EB3}"/>
                  </a:ext>
                </a:extLst>
              </p:cNvPr>
              <p:cNvSpPr txBox="1">
                <a:spLocks noChangeArrowheads="1"/>
              </p:cNvSpPr>
              <p:nvPr/>
            </p:nvSpPr>
            <p:spPr bwMode="auto">
              <a:xfrm>
                <a:off x="857" y="1593"/>
                <a:ext cx="877" cy="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dirty="0">
                    <a:solidFill>
                      <a:srgbClr val="333333"/>
                    </a:solidFill>
                  </a:rPr>
                  <a:t>Hypophyseal</a:t>
                </a:r>
              </a:p>
              <a:p>
                <a:pPr algn="ctr" eaLnBrk="1" hangingPunct="1">
                  <a:lnSpc>
                    <a:spcPct val="85000"/>
                  </a:lnSpc>
                  <a:spcBef>
                    <a:spcPct val="0"/>
                  </a:spcBef>
                  <a:buFontTx/>
                  <a:buNone/>
                </a:pPr>
                <a:r>
                  <a:rPr lang="en-US" altLang="en-US" sz="1600" b="0" dirty="0">
                    <a:solidFill>
                      <a:srgbClr val="333333"/>
                    </a:solidFill>
                  </a:rPr>
                  <a:t>portal system</a:t>
                </a:r>
                <a:endParaRPr lang="en-US" altLang="en-US" sz="2200" b="0" dirty="0"/>
              </a:p>
            </p:txBody>
          </p:sp>
          <p:sp>
            <p:nvSpPr>
              <p:cNvPr id="72715" name="Text Box 1037">
                <a:extLst>
                  <a:ext uri="{FF2B5EF4-FFF2-40B4-BE49-F238E27FC236}">
                    <a16:creationId xmlns:a16="http://schemas.microsoft.com/office/drawing/2014/main" id="{52B16B9A-7BC6-6948-B582-CD270C6D61D9}"/>
                  </a:ext>
                </a:extLst>
              </p:cNvPr>
              <p:cNvSpPr txBox="1">
                <a:spLocks noChangeArrowheads="1"/>
              </p:cNvSpPr>
              <p:nvPr/>
            </p:nvSpPr>
            <p:spPr bwMode="auto">
              <a:xfrm>
                <a:off x="2291" y="1648"/>
                <a:ext cx="516" cy="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buFontTx/>
                  <a:buNone/>
                </a:pPr>
                <a:r>
                  <a:rPr lang="en-US" altLang="en-US" sz="1800" b="0" dirty="0">
                    <a:solidFill>
                      <a:schemeClr val="accent6"/>
                    </a:solidFill>
                  </a:rPr>
                  <a:t>GnRH</a:t>
                </a:r>
              </a:p>
            </p:txBody>
          </p:sp>
          <p:sp>
            <p:nvSpPr>
              <p:cNvPr id="72716" name="Line 1038">
                <a:extLst>
                  <a:ext uri="{FF2B5EF4-FFF2-40B4-BE49-F238E27FC236}">
                    <a16:creationId xmlns:a16="http://schemas.microsoft.com/office/drawing/2014/main" id="{D2B59321-F30C-AD4D-A231-3501BDA2F392}"/>
                  </a:ext>
                </a:extLst>
              </p:cNvPr>
              <p:cNvSpPr>
                <a:spLocks noChangeShapeType="1"/>
              </p:cNvSpPr>
              <p:nvPr/>
            </p:nvSpPr>
            <p:spPr bwMode="auto">
              <a:xfrm>
                <a:off x="2119" y="2574"/>
                <a:ext cx="0" cy="472"/>
              </a:xfrm>
              <a:prstGeom prst="line">
                <a:avLst/>
              </a:prstGeom>
              <a:noFill/>
              <a:ln w="133350">
                <a:solidFill>
                  <a:schemeClr val="tx1">
                    <a:lumMod val="50000"/>
                    <a:lumOff val="50000"/>
                    <a:alpha val="7538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2717" name="Text Box 1039">
                <a:extLst>
                  <a:ext uri="{FF2B5EF4-FFF2-40B4-BE49-F238E27FC236}">
                    <a16:creationId xmlns:a16="http://schemas.microsoft.com/office/drawing/2014/main" id="{D54B9B88-A706-0D49-A7BA-3E60A291FA5E}"/>
                  </a:ext>
                </a:extLst>
              </p:cNvPr>
              <p:cNvSpPr txBox="1">
                <a:spLocks noChangeArrowheads="1"/>
              </p:cNvSpPr>
              <p:nvPr/>
            </p:nvSpPr>
            <p:spPr bwMode="auto">
              <a:xfrm>
                <a:off x="2291" y="2682"/>
                <a:ext cx="42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b="0" dirty="0">
                    <a:solidFill>
                      <a:schemeClr val="accent6"/>
                    </a:solidFill>
                  </a:rPr>
                  <a:t>LH</a:t>
                </a:r>
                <a:r>
                  <a:rPr lang="en-US" altLang="en-US" sz="1400" b="0" dirty="0">
                    <a:solidFill>
                      <a:srgbClr val="000080"/>
                    </a:solidFill>
                  </a:rPr>
                  <a:t>                               </a:t>
                </a:r>
                <a:endParaRPr lang="en-US" altLang="en-US" sz="2200" b="0" dirty="0"/>
              </a:p>
            </p:txBody>
          </p:sp>
          <p:sp>
            <p:nvSpPr>
              <p:cNvPr id="72718" name="Text Box 1040">
                <a:extLst>
                  <a:ext uri="{FF2B5EF4-FFF2-40B4-BE49-F238E27FC236}">
                    <a16:creationId xmlns:a16="http://schemas.microsoft.com/office/drawing/2014/main" id="{FCF133B1-57CC-D34A-B93E-BB2450407EC4}"/>
                  </a:ext>
                </a:extLst>
              </p:cNvPr>
              <p:cNvSpPr txBox="1">
                <a:spLocks noChangeArrowheads="1"/>
              </p:cNvSpPr>
              <p:nvPr/>
            </p:nvSpPr>
            <p:spPr bwMode="auto">
              <a:xfrm>
                <a:off x="784" y="2634"/>
                <a:ext cx="1041" cy="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dirty="0">
                    <a:solidFill>
                      <a:srgbClr val="333333"/>
                    </a:solidFill>
                  </a:rPr>
                  <a:t>General</a:t>
                </a:r>
              </a:p>
              <a:p>
                <a:pPr algn="ctr" eaLnBrk="1" hangingPunct="1">
                  <a:lnSpc>
                    <a:spcPct val="85000"/>
                  </a:lnSpc>
                  <a:spcBef>
                    <a:spcPct val="0"/>
                  </a:spcBef>
                  <a:buFontTx/>
                  <a:buNone/>
                </a:pPr>
                <a:r>
                  <a:rPr lang="en-US" altLang="en-US" sz="1600" b="0" dirty="0">
                    <a:solidFill>
                      <a:srgbClr val="333333"/>
                    </a:solidFill>
                  </a:rPr>
                  <a:t>blood circulation</a:t>
                </a:r>
                <a:endParaRPr lang="en-US" altLang="en-US" sz="2200" b="0" dirty="0"/>
              </a:p>
            </p:txBody>
          </p:sp>
          <p:sp>
            <p:nvSpPr>
              <p:cNvPr id="72719" name="Rectangle 1041">
                <a:extLst>
                  <a:ext uri="{FF2B5EF4-FFF2-40B4-BE49-F238E27FC236}">
                    <a16:creationId xmlns:a16="http://schemas.microsoft.com/office/drawing/2014/main" id="{F806DC7B-3DC0-444B-BE60-3D42C306C878}"/>
                  </a:ext>
                </a:extLst>
              </p:cNvPr>
              <p:cNvSpPr>
                <a:spLocks noChangeArrowheads="1"/>
              </p:cNvSpPr>
              <p:nvPr/>
            </p:nvSpPr>
            <p:spPr bwMode="auto">
              <a:xfrm>
                <a:off x="1565" y="3099"/>
                <a:ext cx="1120" cy="464"/>
              </a:xfrm>
              <a:prstGeom prst="rect">
                <a:avLst/>
              </a:prstGeom>
              <a:solidFill>
                <a:schemeClr val="bg1"/>
              </a:solidFill>
              <a:ln w="2540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dirty="0">
                    <a:solidFill>
                      <a:srgbClr val="333333"/>
                    </a:solidFill>
                  </a:rPr>
                  <a:t>Gonads </a:t>
                </a:r>
              </a:p>
              <a:p>
                <a:pPr algn="ctr" eaLnBrk="1" hangingPunct="1">
                  <a:lnSpc>
                    <a:spcPct val="85000"/>
                  </a:lnSpc>
                  <a:spcBef>
                    <a:spcPct val="0"/>
                  </a:spcBef>
                  <a:buFontTx/>
                  <a:buNone/>
                </a:pPr>
                <a:r>
                  <a:rPr lang="en-US" altLang="en-US" sz="1400" b="0" dirty="0">
                    <a:solidFill>
                      <a:srgbClr val="333333"/>
                    </a:solidFill>
                  </a:rPr>
                  <a:t>(ovaries and testes)</a:t>
                </a:r>
                <a:endParaRPr lang="en-US" altLang="en-US" sz="1400" b="0" dirty="0"/>
              </a:p>
            </p:txBody>
          </p:sp>
          <p:sp>
            <p:nvSpPr>
              <p:cNvPr id="72720" name="Line 1042">
                <a:extLst>
                  <a:ext uri="{FF2B5EF4-FFF2-40B4-BE49-F238E27FC236}">
                    <a16:creationId xmlns:a16="http://schemas.microsoft.com/office/drawing/2014/main" id="{052C3DD8-C8F2-214C-B4A8-FA4A1E301FB2}"/>
                  </a:ext>
                </a:extLst>
              </p:cNvPr>
              <p:cNvSpPr>
                <a:spLocks noChangeShapeType="1"/>
              </p:cNvSpPr>
              <p:nvPr/>
            </p:nvSpPr>
            <p:spPr bwMode="auto">
              <a:xfrm rot="5400000" flipH="1">
                <a:off x="3026" y="971"/>
                <a:ext cx="0" cy="576"/>
              </a:xfrm>
              <a:prstGeom prst="line">
                <a:avLst/>
              </a:prstGeom>
              <a:noFill/>
              <a:ln w="133350">
                <a:solidFill>
                  <a:srgbClr val="8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2721" name="Line 1043">
                <a:extLst>
                  <a:ext uri="{FF2B5EF4-FFF2-40B4-BE49-F238E27FC236}">
                    <a16:creationId xmlns:a16="http://schemas.microsoft.com/office/drawing/2014/main" id="{E28FE203-87EF-0843-87F6-B0EE93A1672B}"/>
                  </a:ext>
                </a:extLst>
              </p:cNvPr>
              <p:cNvSpPr>
                <a:spLocks noChangeShapeType="1"/>
              </p:cNvSpPr>
              <p:nvPr/>
            </p:nvSpPr>
            <p:spPr bwMode="auto">
              <a:xfrm rot="5400000" flipH="1">
                <a:off x="3040" y="3055"/>
                <a:ext cx="0" cy="547"/>
              </a:xfrm>
              <a:prstGeom prst="line">
                <a:avLst/>
              </a:prstGeom>
              <a:noFill/>
              <a:ln w="13335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2722" name="Line 1044">
                <a:extLst>
                  <a:ext uri="{FF2B5EF4-FFF2-40B4-BE49-F238E27FC236}">
                    <a16:creationId xmlns:a16="http://schemas.microsoft.com/office/drawing/2014/main" id="{8804800A-B58B-1148-8AB0-16634D956346}"/>
                  </a:ext>
                </a:extLst>
              </p:cNvPr>
              <p:cNvSpPr>
                <a:spLocks noChangeShapeType="1"/>
              </p:cNvSpPr>
              <p:nvPr/>
            </p:nvSpPr>
            <p:spPr bwMode="auto">
              <a:xfrm>
                <a:off x="3272" y="1248"/>
                <a:ext cx="0" cy="2082"/>
              </a:xfrm>
              <a:prstGeom prst="line">
                <a:avLst/>
              </a:prstGeom>
              <a:noFill/>
              <a:ln w="13335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2723" name="Text Box 1045">
                <a:extLst>
                  <a:ext uri="{FF2B5EF4-FFF2-40B4-BE49-F238E27FC236}">
                    <a16:creationId xmlns:a16="http://schemas.microsoft.com/office/drawing/2014/main" id="{02BE38AC-8870-4F49-823C-BBC0082AE0D8}"/>
                  </a:ext>
                </a:extLst>
              </p:cNvPr>
              <p:cNvSpPr txBox="1">
                <a:spLocks noChangeArrowheads="1"/>
              </p:cNvSpPr>
              <p:nvPr/>
            </p:nvSpPr>
            <p:spPr bwMode="auto">
              <a:xfrm>
                <a:off x="3367" y="2100"/>
                <a:ext cx="1668"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b="0" dirty="0">
                    <a:solidFill>
                      <a:srgbClr val="800000"/>
                    </a:solidFill>
                  </a:rPr>
                  <a:t>Estrogens (moderate level)</a:t>
                </a:r>
                <a:endParaRPr lang="en-US" altLang="en-US" sz="1800" b="0" dirty="0">
                  <a:solidFill>
                    <a:srgbClr val="800000"/>
                  </a:solidFill>
                </a:endParaRPr>
              </a:p>
              <a:p>
                <a:pPr algn="ctr" eaLnBrk="1" hangingPunct="1">
                  <a:spcBef>
                    <a:spcPct val="0"/>
                  </a:spcBef>
                  <a:buFontTx/>
                  <a:buNone/>
                </a:pPr>
                <a:r>
                  <a:rPr lang="en-US" altLang="en-US" sz="1600" b="0" dirty="0">
                    <a:solidFill>
                      <a:srgbClr val="800000"/>
                    </a:solidFill>
                  </a:rPr>
                  <a:t>Testosterone</a:t>
                </a:r>
                <a:endParaRPr lang="en-US" altLang="en-US" sz="1800" b="0" dirty="0">
                  <a:solidFill>
                    <a:srgbClr val="000080"/>
                  </a:solidFill>
                </a:endParaRPr>
              </a:p>
            </p:txBody>
          </p:sp>
          <p:sp>
            <p:nvSpPr>
              <p:cNvPr id="72724" name="Line 1046">
                <a:extLst>
                  <a:ext uri="{FF2B5EF4-FFF2-40B4-BE49-F238E27FC236}">
                    <a16:creationId xmlns:a16="http://schemas.microsoft.com/office/drawing/2014/main" id="{DAEE6335-85F8-0F47-8E08-82A7711B910A}"/>
                  </a:ext>
                </a:extLst>
              </p:cNvPr>
              <p:cNvSpPr>
                <a:spLocks noChangeShapeType="1"/>
              </p:cNvSpPr>
              <p:nvPr/>
            </p:nvSpPr>
            <p:spPr bwMode="auto">
              <a:xfrm rot="5400000" flipH="1">
                <a:off x="3026" y="1995"/>
                <a:ext cx="0" cy="576"/>
              </a:xfrm>
              <a:prstGeom prst="line">
                <a:avLst/>
              </a:prstGeom>
              <a:noFill/>
              <a:ln w="133350">
                <a:solidFill>
                  <a:srgbClr val="8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2725" name="Oval 1051">
                <a:extLst>
                  <a:ext uri="{FF2B5EF4-FFF2-40B4-BE49-F238E27FC236}">
                    <a16:creationId xmlns:a16="http://schemas.microsoft.com/office/drawing/2014/main" id="{E07AD480-B833-3248-BB5A-CE27C822BD81}"/>
                  </a:ext>
                </a:extLst>
              </p:cNvPr>
              <p:cNvSpPr>
                <a:spLocks noChangeAspect="1" noChangeArrowheads="1"/>
              </p:cNvSpPr>
              <p:nvPr/>
            </p:nvSpPr>
            <p:spPr bwMode="auto">
              <a:xfrm>
                <a:off x="4055" y="1755"/>
                <a:ext cx="282" cy="286"/>
              </a:xfrm>
              <a:prstGeom prst="ellipse">
                <a:avLst/>
              </a:prstGeom>
              <a:solidFill>
                <a:schemeClr val="bg1"/>
              </a:solidFill>
              <a:ln w="25400">
                <a:solidFill>
                  <a:srgbClr val="8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72726" name="Text Box 1052">
                <a:extLst>
                  <a:ext uri="{FF2B5EF4-FFF2-40B4-BE49-F238E27FC236}">
                    <a16:creationId xmlns:a16="http://schemas.microsoft.com/office/drawing/2014/main" id="{9AA3DA34-BADC-FA40-818A-78AD3775E28F}"/>
                  </a:ext>
                </a:extLst>
              </p:cNvPr>
              <p:cNvSpPr txBox="1">
                <a:spLocks noChangeArrowheads="1"/>
              </p:cNvSpPr>
              <p:nvPr/>
            </p:nvSpPr>
            <p:spPr bwMode="auto">
              <a:xfrm>
                <a:off x="4100" y="1706"/>
                <a:ext cx="276"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3000" b="0" dirty="0">
                    <a:solidFill>
                      <a:srgbClr val="800000"/>
                    </a:solidFill>
                  </a:rPr>
                  <a:t>-</a:t>
                </a:r>
                <a:endParaRPr lang="en-US" altLang="en-US" sz="1800" b="0" dirty="0"/>
              </a:p>
            </p:txBody>
          </p:sp>
        </p:grpSp>
      </p:gr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5">
            <a:extLst>
              <a:ext uri="{FF2B5EF4-FFF2-40B4-BE49-F238E27FC236}">
                <a16:creationId xmlns:a16="http://schemas.microsoft.com/office/drawing/2014/main" id="{E4A04EA3-D348-1544-8365-105A2260DCE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EAA2DC5-0AD1-4C4F-84F5-EBB26126D00A}" type="slidenum">
              <a:rPr lang="en-US" altLang="en-US" sz="1400"/>
              <a:pPr>
                <a:spcBef>
                  <a:spcPct val="0"/>
                </a:spcBef>
                <a:buFontTx/>
                <a:buNone/>
              </a:pPr>
              <a:t>36</a:t>
            </a:fld>
            <a:endParaRPr lang="en-US" altLang="en-US" sz="1400" dirty="0"/>
          </a:p>
        </p:txBody>
      </p:sp>
      <p:grpSp>
        <p:nvGrpSpPr>
          <p:cNvPr id="74755" name="Group 26">
            <a:extLst>
              <a:ext uri="{FF2B5EF4-FFF2-40B4-BE49-F238E27FC236}">
                <a16:creationId xmlns:a16="http://schemas.microsoft.com/office/drawing/2014/main" id="{883B3A03-894A-3D4A-8DA3-3C2BCE594937}"/>
              </a:ext>
            </a:extLst>
          </p:cNvPr>
          <p:cNvGrpSpPr>
            <a:grpSpLocks/>
          </p:cNvGrpSpPr>
          <p:nvPr/>
        </p:nvGrpSpPr>
        <p:grpSpPr bwMode="auto">
          <a:xfrm>
            <a:off x="458788" y="446088"/>
            <a:ext cx="8229600" cy="5719762"/>
            <a:chOff x="289" y="281"/>
            <a:chExt cx="5184" cy="3603"/>
          </a:xfrm>
        </p:grpSpPr>
        <p:sp>
          <p:nvSpPr>
            <p:cNvPr id="74756" name="Rectangle 2">
              <a:extLst>
                <a:ext uri="{FF2B5EF4-FFF2-40B4-BE49-F238E27FC236}">
                  <a16:creationId xmlns:a16="http://schemas.microsoft.com/office/drawing/2014/main" id="{8763421D-5CE9-1D4D-9BB8-94F63A5E6D22}"/>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Prolactin</a:t>
              </a:r>
              <a:endParaRPr lang="en-US" altLang="en-US" sz="2800" b="0" dirty="0">
                <a:solidFill>
                  <a:schemeClr val="tx2"/>
                </a:solidFill>
              </a:endParaRPr>
            </a:p>
          </p:txBody>
        </p:sp>
        <p:sp>
          <p:nvSpPr>
            <p:cNvPr id="74757" name="Text Box 6">
              <a:extLst>
                <a:ext uri="{FF2B5EF4-FFF2-40B4-BE49-F238E27FC236}">
                  <a16:creationId xmlns:a16="http://schemas.microsoft.com/office/drawing/2014/main" id="{CA54E161-CF6F-2644-9DA2-D759847BF6DD}"/>
                </a:ext>
              </a:extLst>
            </p:cNvPr>
            <p:cNvSpPr txBox="1">
              <a:spLocks noChangeArrowheads="1"/>
            </p:cNvSpPr>
            <p:nvPr/>
          </p:nvSpPr>
          <p:spPr bwMode="auto">
            <a:xfrm>
              <a:off x="515" y="972"/>
              <a:ext cx="4859"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Prolactin, along with other hormones, stimulates the synthesizes of milk in the mammary glands.</a:t>
              </a:r>
            </a:p>
            <a:p>
              <a:pPr eaLnBrk="1" hangingPunct="1">
                <a:lnSpc>
                  <a:spcPct val="85000"/>
                </a:lnSpc>
                <a:spcBef>
                  <a:spcPct val="0"/>
                </a:spcBef>
                <a:spcAft>
                  <a:spcPts val="900"/>
                </a:spcAft>
                <a:buSzPct val="80000"/>
              </a:pPr>
              <a:r>
                <a:rPr lang="en-US" altLang="en-US" sz="1800" b="0" dirty="0"/>
                <a:t>Prolactin stimulates synthesis once the mammary glands have been primed by other hormones (a permissive effect).</a:t>
              </a:r>
            </a:p>
            <a:p>
              <a:pPr eaLnBrk="1" hangingPunct="1">
                <a:lnSpc>
                  <a:spcPct val="85000"/>
                </a:lnSpc>
                <a:spcBef>
                  <a:spcPct val="0"/>
                </a:spcBef>
                <a:spcAft>
                  <a:spcPct val="50000"/>
                </a:spcAft>
                <a:buSzPct val="80000"/>
              </a:pPr>
              <a:r>
                <a:rPr lang="en-US" altLang="en-US" sz="1800" b="0" dirty="0"/>
                <a:t>Permissive hormones include estrogens, progesterone, glucocorticoids, human growth hormone, thyroxine (T</a:t>
              </a:r>
              <a:r>
                <a:rPr lang="en-US" altLang="en-US" sz="1800" b="0" baseline="-11000" dirty="0"/>
                <a:t>4</a:t>
              </a:r>
              <a:r>
                <a:rPr lang="en-US" altLang="en-US" sz="1800" b="0" dirty="0"/>
                <a:t>), and insulin.</a:t>
              </a:r>
            </a:p>
          </p:txBody>
        </p:sp>
        <p:grpSp>
          <p:nvGrpSpPr>
            <p:cNvPr id="74758" name="Group 16">
              <a:extLst>
                <a:ext uri="{FF2B5EF4-FFF2-40B4-BE49-F238E27FC236}">
                  <a16:creationId xmlns:a16="http://schemas.microsoft.com/office/drawing/2014/main" id="{54796B56-13C2-F245-A06C-FA14E9E761E4}"/>
                </a:ext>
              </a:extLst>
            </p:cNvPr>
            <p:cNvGrpSpPr>
              <a:grpSpLocks/>
            </p:cNvGrpSpPr>
            <p:nvPr/>
          </p:nvGrpSpPr>
          <p:grpSpPr bwMode="auto">
            <a:xfrm>
              <a:off x="582" y="3671"/>
              <a:ext cx="1990" cy="213"/>
              <a:chOff x="582" y="3671"/>
              <a:chExt cx="1990" cy="213"/>
            </a:xfrm>
          </p:grpSpPr>
          <p:sp>
            <p:nvSpPr>
              <p:cNvPr id="74759" name="Rectangle 17">
                <a:extLst>
                  <a:ext uri="{FF2B5EF4-FFF2-40B4-BE49-F238E27FC236}">
                    <a16:creationId xmlns:a16="http://schemas.microsoft.com/office/drawing/2014/main" id="{0F409EEF-19DC-354D-AE58-0D3AB5EAA88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74760" name="Rectangle 18">
                <a:extLst>
                  <a:ext uri="{FF2B5EF4-FFF2-40B4-BE49-F238E27FC236}">
                    <a16:creationId xmlns:a16="http://schemas.microsoft.com/office/drawing/2014/main" id="{5ABD8501-2DFA-F249-A52A-EB74BEC4A65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74761" name="Rectangle 19">
                <a:extLst>
                  <a:ext uri="{FF2B5EF4-FFF2-40B4-BE49-F238E27FC236}">
                    <a16:creationId xmlns:a16="http://schemas.microsoft.com/office/drawing/2014/main" id="{A0546AEE-10DE-5149-9201-00D33235423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74762" name="Text Box 20">
                <a:extLst>
                  <a:ext uri="{FF2B5EF4-FFF2-40B4-BE49-F238E27FC236}">
                    <a16:creationId xmlns:a16="http://schemas.microsoft.com/office/drawing/2014/main" id="{ED125570-4B33-9743-B2A9-67A69F08819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627</a:t>
                </a:r>
                <a:endParaRPr lang="en-US" altLang="en-US" sz="1800" b="0" dirty="0">
                  <a:ea typeface="ＭＳ Ｐゴシック" panose="020B0600070205080204" pitchFamily="34" charset="-128"/>
                </a:endParaRPr>
              </a:p>
            </p:txBody>
          </p:sp>
          <p:sp>
            <p:nvSpPr>
              <p:cNvPr id="74763" name="Text Box 21">
                <a:extLst>
                  <a:ext uri="{FF2B5EF4-FFF2-40B4-BE49-F238E27FC236}">
                    <a16:creationId xmlns:a16="http://schemas.microsoft.com/office/drawing/2014/main" id="{8CE34DBC-FE75-1840-ADA3-318F98CE882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692</a:t>
                </a:r>
                <a:endParaRPr lang="en-US" altLang="en-US" sz="1800" b="0" dirty="0">
                  <a:ea typeface="ＭＳ Ｐゴシック" panose="020B0600070205080204" pitchFamily="34" charset="-128"/>
                </a:endParaRPr>
              </a:p>
            </p:txBody>
          </p:sp>
          <p:sp>
            <p:nvSpPr>
              <p:cNvPr id="74764" name="Text Box 22">
                <a:extLst>
                  <a:ext uri="{FF2B5EF4-FFF2-40B4-BE49-F238E27FC236}">
                    <a16:creationId xmlns:a16="http://schemas.microsoft.com/office/drawing/2014/main" id="{66463563-C599-1D4D-96B3-88DEAF91DD0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654</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Number Placeholder 5">
            <a:extLst>
              <a:ext uri="{FF2B5EF4-FFF2-40B4-BE49-F238E27FC236}">
                <a16:creationId xmlns:a16="http://schemas.microsoft.com/office/drawing/2014/main" id="{F9868D9F-3F59-7C43-A2CF-EAD4409D206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21E78CD-19E9-5149-B775-BC5E31DA9659}" type="slidenum">
              <a:rPr lang="en-US" altLang="en-US" sz="1400"/>
              <a:pPr>
                <a:spcBef>
                  <a:spcPct val="0"/>
                </a:spcBef>
                <a:buFontTx/>
                <a:buNone/>
              </a:pPr>
              <a:t>37</a:t>
            </a:fld>
            <a:endParaRPr lang="en-US" altLang="en-US" sz="1400" dirty="0"/>
          </a:p>
        </p:txBody>
      </p:sp>
      <p:grpSp>
        <p:nvGrpSpPr>
          <p:cNvPr id="76803" name="Group 1049">
            <a:extLst>
              <a:ext uri="{FF2B5EF4-FFF2-40B4-BE49-F238E27FC236}">
                <a16:creationId xmlns:a16="http://schemas.microsoft.com/office/drawing/2014/main" id="{986B44A9-0E43-874B-BC0B-0DCC9A8C1CC0}"/>
              </a:ext>
            </a:extLst>
          </p:cNvPr>
          <p:cNvGrpSpPr>
            <a:grpSpLocks/>
          </p:cNvGrpSpPr>
          <p:nvPr/>
        </p:nvGrpSpPr>
        <p:grpSpPr bwMode="auto">
          <a:xfrm>
            <a:off x="458788" y="446088"/>
            <a:ext cx="8229600" cy="5719762"/>
            <a:chOff x="289" y="281"/>
            <a:chExt cx="5184" cy="3603"/>
          </a:xfrm>
        </p:grpSpPr>
        <p:sp>
          <p:nvSpPr>
            <p:cNvPr id="76804" name="Rectangle 1027">
              <a:extLst>
                <a:ext uri="{FF2B5EF4-FFF2-40B4-BE49-F238E27FC236}">
                  <a16:creationId xmlns:a16="http://schemas.microsoft.com/office/drawing/2014/main" id="{6193A639-5755-D140-9872-C50E33088CA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Lactation</a:t>
              </a:r>
              <a:endParaRPr lang="en-US" altLang="en-US" sz="2800" b="0" dirty="0">
                <a:solidFill>
                  <a:schemeClr val="tx2"/>
                </a:solidFill>
              </a:endParaRPr>
            </a:p>
          </p:txBody>
        </p:sp>
        <p:sp>
          <p:nvSpPr>
            <p:cNvPr id="76805" name="Text Box 1031">
              <a:extLst>
                <a:ext uri="{FF2B5EF4-FFF2-40B4-BE49-F238E27FC236}">
                  <a16:creationId xmlns:a16="http://schemas.microsoft.com/office/drawing/2014/main" id="{A82CD05A-3E80-1D46-8602-7D7050F964C2}"/>
                </a:ext>
              </a:extLst>
            </p:cNvPr>
            <p:cNvSpPr txBox="1">
              <a:spLocks noChangeArrowheads="1"/>
            </p:cNvSpPr>
            <p:nvPr/>
          </p:nvSpPr>
          <p:spPr bwMode="auto">
            <a:xfrm>
              <a:off x="515" y="972"/>
              <a:ext cx="4859"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Prolactin stimulates the synthesis of milk in the mammary glands of the breasts.</a:t>
              </a:r>
            </a:p>
            <a:p>
              <a:pPr eaLnBrk="1" hangingPunct="1">
                <a:lnSpc>
                  <a:spcPct val="85000"/>
                </a:lnSpc>
                <a:spcBef>
                  <a:spcPct val="0"/>
                </a:spcBef>
                <a:spcAft>
                  <a:spcPts val="900"/>
                </a:spcAft>
                <a:buSzPct val="80000"/>
              </a:pPr>
              <a:r>
                <a:rPr lang="en-US" altLang="en-US" sz="1800" b="0" dirty="0"/>
                <a:t>Ejection of milk from the mammary glands is triggered by oxytocin from the posterior pituitary in response to the touch and suckling of an infant on a mother’s breast.</a:t>
              </a:r>
            </a:p>
            <a:p>
              <a:pPr eaLnBrk="1" hangingPunct="1">
                <a:lnSpc>
                  <a:spcPct val="85000"/>
                </a:lnSpc>
                <a:spcBef>
                  <a:spcPct val="0"/>
                </a:spcBef>
                <a:spcAft>
                  <a:spcPct val="50000"/>
                </a:spcAft>
                <a:buSzPct val="80000"/>
              </a:pPr>
              <a:r>
                <a:rPr lang="en-US" altLang="en-US" sz="1800" b="0" dirty="0"/>
                <a:t>Milk synthesis and ejection together are called lactation.</a:t>
              </a:r>
            </a:p>
          </p:txBody>
        </p:sp>
        <p:grpSp>
          <p:nvGrpSpPr>
            <p:cNvPr id="76806" name="Group 1039">
              <a:extLst>
                <a:ext uri="{FF2B5EF4-FFF2-40B4-BE49-F238E27FC236}">
                  <a16:creationId xmlns:a16="http://schemas.microsoft.com/office/drawing/2014/main" id="{41397028-EF41-D844-9AC8-2AD61A8EA0F4}"/>
                </a:ext>
              </a:extLst>
            </p:cNvPr>
            <p:cNvGrpSpPr>
              <a:grpSpLocks/>
            </p:cNvGrpSpPr>
            <p:nvPr/>
          </p:nvGrpSpPr>
          <p:grpSpPr bwMode="auto">
            <a:xfrm>
              <a:off x="582" y="3671"/>
              <a:ext cx="1990" cy="213"/>
              <a:chOff x="582" y="3671"/>
              <a:chExt cx="1990" cy="213"/>
            </a:xfrm>
          </p:grpSpPr>
          <p:sp>
            <p:nvSpPr>
              <p:cNvPr id="76807" name="Rectangle 1040">
                <a:extLst>
                  <a:ext uri="{FF2B5EF4-FFF2-40B4-BE49-F238E27FC236}">
                    <a16:creationId xmlns:a16="http://schemas.microsoft.com/office/drawing/2014/main" id="{DE905D22-0C32-4749-BF5A-54BA7159DF7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76808" name="Rectangle 1041">
                <a:extLst>
                  <a:ext uri="{FF2B5EF4-FFF2-40B4-BE49-F238E27FC236}">
                    <a16:creationId xmlns:a16="http://schemas.microsoft.com/office/drawing/2014/main" id="{5AF6CE02-2457-5C45-A23C-FB6C4AE4F37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76809" name="Rectangle 1042">
                <a:extLst>
                  <a:ext uri="{FF2B5EF4-FFF2-40B4-BE49-F238E27FC236}">
                    <a16:creationId xmlns:a16="http://schemas.microsoft.com/office/drawing/2014/main" id="{3F05D056-5A4D-FA4C-BD24-19AECE8C960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76810" name="Text Box 1043">
                <a:extLst>
                  <a:ext uri="{FF2B5EF4-FFF2-40B4-BE49-F238E27FC236}">
                    <a16:creationId xmlns:a16="http://schemas.microsoft.com/office/drawing/2014/main" id="{7E74C00E-DACA-6146-832D-B5E6BE366D7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627</a:t>
                </a:r>
                <a:endParaRPr lang="en-US" altLang="en-US" sz="1800" b="0" dirty="0">
                  <a:ea typeface="ＭＳ Ｐゴシック" panose="020B0600070205080204" pitchFamily="34" charset="-128"/>
                </a:endParaRPr>
              </a:p>
            </p:txBody>
          </p:sp>
          <p:sp>
            <p:nvSpPr>
              <p:cNvPr id="76811" name="Text Box 1044">
                <a:extLst>
                  <a:ext uri="{FF2B5EF4-FFF2-40B4-BE49-F238E27FC236}">
                    <a16:creationId xmlns:a16="http://schemas.microsoft.com/office/drawing/2014/main" id="{E7B5D910-CAFD-7C4E-87C1-9BD6662150A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692</a:t>
                </a:r>
                <a:endParaRPr lang="en-US" altLang="en-US" sz="1800" b="0" dirty="0">
                  <a:ea typeface="ＭＳ Ｐゴシック" panose="020B0600070205080204" pitchFamily="34" charset="-128"/>
                </a:endParaRPr>
              </a:p>
            </p:txBody>
          </p:sp>
          <p:sp>
            <p:nvSpPr>
              <p:cNvPr id="76812" name="Text Box 1045">
                <a:extLst>
                  <a:ext uri="{FF2B5EF4-FFF2-40B4-BE49-F238E27FC236}">
                    <a16:creationId xmlns:a16="http://schemas.microsoft.com/office/drawing/2014/main" id="{962150E7-6976-8F4A-A64F-03EB155420C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654</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5">
            <a:extLst>
              <a:ext uri="{FF2B5EF4-FFF2-40B4-BE49-F238E27FC236}">
                <a16:creationId xmlns:a16="http://schemas.microsoft.com/office/drawing/2014/main" id="{4F1D5A42-65E5-D54B-A33F-A7FDF2776A7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F27BDF4-AB10-4F4D-B1D2-1647506B722C}" type="slidenum">
              <a:rPr lang="en-US" altLang="en-US" sz="1400"/>
              <a:pPr>
                <a:spcBef>
                  <a:spcPct val="0"/>
                </a:spcBef>
                <a:buFontTx/>
                <a:buNone/>
              </a:pPr>
              <a:t>38</a:t>
            </a:fld>
            <a:endParaRPr lang="en-US" altLang="en-US" sz="1400" dirty="0"/>
          </a:p>
        </p:txBody>
      </p:sp>
      <p:grpSp>
        <p:nvGrpSpPr>
          <p:cNvPr id="78851" name="Group 28">
            <a:extLst>
              <a:ext uri="{FF2B5EF4-FFF2-40B4-BE49-F238E27FC236}">
                <a16:creationId xmlns:a16="http://schemas.microsoft.com/office/drawing/2014/main" id="{AB108F17-6E26-4546-A897-8C014EE73D6D}"/>
              </a:ext>
            </a:extLst>
          </p:cNvPr>
          <p:cNvGrpSpPr>
            <a:grpSpLocks/>
          </p:cNvGrpSpPr>
          <p:nvPr/>
        </p:nvGrpSpPr>
        <p:grpSpPr bwMode="auto">
          <a:xfrm>
            <a:off x="458788" y="450850"/>
            <a:ext cx="8229600" cy="5715000"/>
            <a:chOff x="289" y="284"/>
            <a:chExt cx="5184" cy="3600"/>
          </a:xfrm>
        </p:grpSpPr>
        <p:sp>
          <p:nvSpPr>
            <p:cNvPr id="78852" name="Rectangle 2">
              <a:extLst>
                <a:ext uri="{FF2B5EF4-FFF2-40B4-BE49-F238E27FC236}">
                  <a16:creationId xmlns:a16="http://schemas.microsoft.com/office/drawing/2014/main" id="{D0F2F28A-FDB3-B346-B887-97899707C8CF}"/>
                </a:ext>
              </a:extLst>
            </p:cNvPr>
            <p:cNvSpPr>
              <a:spLocks noChangeArrowheads="1"/>
            </p:cNvSpPr>
            <p:nvPr/>
          </p:nvSpPr>
          <p:spPr bwMode="auto">
            <a:xfrm>
              <a:off x="289"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Prolactin </a:t>
              </a:r>
              <a:r>
                <a:rPr lang="en-US" altLang="en-US" sz="2200" b="0" dirty="0">
                  <a:solidFill>
                    <a:srgbClr val="333333"/>
                  </a:solidFill>
                </a:rPr>
                <a:t>(continued)</a:t>
              </a:r>
              <a:endParaRPr lang="en-US" altLang="en-US" sz="2800" b="0" dirty="0">
                <a:solidFill>
                  <a:schemeClr val="tx2"/>
                </a:solidFill>
              </a:endParaRPr>
            </a:p>
          </p:txBody>
        </p:sp>
        <p:sp>
          <p:nvSpPr>
            <p:cNvPr id="78853" name="Text Box 6">
              <a:extLst>
                <a:ext uri="{FF2B5EF4-FFF2-40B4-BE49-F238E27FC236}">
                  <a16:creationId xmlns:a16="http://schemas.microsoft.com/office/drawing/2014/main" id="{6E59A24C-569C-9849-988E-AE4775676409}"/>
                </a:ext>
              </a:extLst>
            </p:cNvPr>
            <p:cNvSpPr txBox="1">
              <a:spLocks noChangeArrowheads="1"/>
            </p:cNvSpPr>
            <p:nvPr/>
          </p:nvSpPr>
          <p:spPr bwMode="auto">
            <a:xfrm>
              <a:off x="515" y="972"/>
              <a:ext cx="4639"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hypothalamus secretes releasing and inhibiting hormones to regulate prolactin secretion from the anterior pituitary.</a:t>
              </a:r>
            </a:p>
            <a:p>
              <a:pPr eaLnBrk="1" hangingPunct="1">
                <a:lnSpc>
                  <a:spcPct val="85000"/>
                </a:lnSpc>
                <a:spcBef>
                  <a:spcPct val="0"/>
                </a:spcBef>
                <a:spcAft>
                  <a:spcPts val="900"/>
                </a:spcAft>
                <a:buSzPct val="80000"/>
              </a:pPr>
              <a:r>
                <a:rPr lang="en-US" altLang="en-US" sz="1800" b="0" dirty="0"/>
                <a:t>In females, prolactin-inhibiting hormone (PIH) inhibits the release of prolactin from the anterior pituitary during most of the monthly cycle.</a:t>
              </a:r>
            </a:p>
            <a:p>
              <a:pPr eaLnBrk="1" hangingPunct="1">
                <a:lnSpc>
                  <a:spcPct val="85000"/>
                </a:lnSpc>
                <a:spcBef>
                  <a:spcPct val="0"/>
                </a:spcBef>
                <a:spcAft>
                  <a:spcPct val="50000"/>
                </a:spcAft>
                <a:buSzPct val="80000"/>
              </a:pPr>
              <a:r>
                <a:rPr lang="en-US" altLang="en-US" sz="1800" b="0" dirty="0"/>
                <a:t>Prior to menstruation, the secretion of PIH diminishes, and the blood level of prolactin increases.</a:t>
              </a:r>
            </a:p>
          </p:txBody>
        </p:sp>
        <p:grpSp>
          <p:nvGrpSpPr>
            <p:cNvPr id="78854" name="Group 18">
              <a:extLst>
                <a:ext uri="{FF2B5EF4-FFF2-40B4-BE49-F238E27FC236}">
                  <a16:creationId xmlns:a16="http://schemas.microsoft.com/office/drawing/2014/main" id="{497947DF-BFD8-5244-8100-FF226DB7099B}"/>
                </a:ext>
              </a:extLst>
            </p:cNvPr>
            <p:cNvGrpSpPr>
              <a:grpSpLocks/>
            </p:cNvGrpSpPr>
            <p:nvPr/>
          </p:nvGrpSpPr>
          <p:grpSpPr bwMode="auto">
            <a:xfrm>
              <a:off x="582" y="3671"/>
              <a:ext cx="1990" cy="213"/>
              <a:chOff x="582" y="3671"/>
              <a:chExt cx="1990" cy="213"/>
            </a:xfrm>
          </p:grpSpPr>
          <p:sp>
            <p:nvSpPr>
              <p:cNvPr id="78855" name="Rectangle 19">
                <a:extLst>
                  <a:ext uri="{FF2B5EF4-FFF2-40B4-BE49-F238E27FC236}">
                    <a16:creationId xmlns:a16="http://schemas.microsoft.com/office/drawing/2014/main" id="{B5D7F359-A27C-B849-BEA3-CC6DD76FD04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78856" name="Rectangle 20">
                <a:extLst>
                  <a:ext uri="{FF2B5EF4-FFF2-40B4-BE49-F238E27FC236}">
                    <a16:creationId xmlns:a16="http://schemas.microsoft.com/office/drawing/2014/main" id="{4922A318-D9CB-6241-8E3B-60AEDC686E2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78857" name="Rectangle 21">
                <a:extLst>
                  <a:ext uri="{FF2B5EF4-FFF2-40B4-BE49-F238E27FC236}">
                    <a16:creationId xmlns:a16="http://schemas.microsoft.com/office/drawing/2014/main" id="{1719A357-649B-B540-ABD6-E4B0638BA24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78858" name="Text Box 22">
                <a:extLst>
                  <a:ext uri="{FF2B5EF4-FFF2-40B4-BE49-F238E27FC236}">
                    <a16:creationId xmlns:a16="http://schemas.microsoft.com/office/drawing/2014/main" id="{A6E31CF3-3BFF-5046-8E43-F8C051CE78E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627</a:t>
                </a:r>
                <a:endParaRPr lang="en-US" altLang="en-US" sz="1800" b="0" dirty="0">
                  <a:ea typeface="ＭＳ Ｐゴシック" panose="020B0600070205080204" pitchFamily="34" charset="-128"/>
                </a:endParaRPr>
              </a:p>
            </p:txBody>
          </p:sp>
          <p:sp>
            <p:nvSpPr>
              <p:cNvPr id="78859" name="Text Box 23">
                <a:extLst>
                  <a:ext uri="{FF2B5EF4-FFF2-40B4-BE49-F238E27FC236}">
                    <a16:creationId xmlns:a16="http://schemas.microsoft.com/office/drawing/2014/main" id="{BE551075-9E2B-3046-80E3-30EC97363DB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693</a:t>
                </a:r>
                <a:endParaRPr lang="en-US" altLang="en-US" sz="1800" b="0" dirty="0">
                  <a:ea typeface="ＭＳ Ｐゴシック" panose="020B0600070205080204" pitchFamily="34" charset="-128"/>
                </a:endParaRPr>
              </a:p>
            </p:txBody>
          </p:sp>
          <p:sp>
            <p:nvSpPr>
              <p:cNvPr id="78860" name="Text Box 24">
                <a:extLst>
                  <a:ext uri="{FF2B5EF4-FFF2-40B4-BE49-F238E27FC236}">
                    <a16:creationId xmlns:a16="http://schemas.microsoft.com/office/drawing/2014/main" id="{D6922AF5-7AAA-C743-BFEC-7ACBC9C228B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654</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5">
            <a:extLst>
              <a:ext uri="{FF2B5EF4-FFF2-40B4-BE49-F238E27FC236}">
                <a16:creationId xmlns:a16="http://schemas.microsoft.com/office/drawing/2014/main" id="{4C176D3F-C636-2E4A-AF22-414ABB1BC00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DF1698E-4DC9-554B-9992-3D4319C05262}" type="slidenum">
              <a:rPr lang="en-US" altLang="en-US" sz="1400"/>
              <a:pPr>
                <a:spcBef>
                  <a:spcPct val="0"/>
                </a:spcBef>
                <a:buFontTx/>
                <a:buNone/>
              </a:pPr>
              <a:t>39</a:t>
            </a:fld>
            <a:endParaRPr lang="en-US" altLang="en-US" sz="1400" dirty="0"/>
          </a:p>
        </p:txBody>
      </p:sp>
      <p:grpSp>
        <p:nvGrpSpPr>
          <p:cNvPr id="80899" name="Group 13">
            <a:extLst>
              <a:ext uri="{FF2B5EF4-FFF2-40B4-BE49-F238E27FC236}">
                <a16:creationId xmlns:a16="http://schemas.microsoft.com/office/drawing/2014/main" id="{9A7B52F9-02B3-CB47-920F-A503D3DFDCE6}"/>
              </a:ext>
            </a:extLst>
          </p:cNvPr>
          <p:cNvGrpSpPr>
            <a:grpSpLocks/>
          </p:cNvGrpSpPr>
          <p:nvPr/>
        </p:nvGrpSpPr>
        <p:grpSpPr bwMode="auto">
          <a:xfrm>
            <a:off x="458788" y="450850"/>
            <a:ext cx="8229600" cy="5715000"/>
            <a:chOff x="289" y="284"/>
            <a:chExt cx="5184" cy="3600"/>
          </a:xfrm>
        </p:grpSpPr>
        <p:sp>
          <p:nvSpPr>
            <p:cNvPr id="80900" name="Rectangle 1027">
              <a:extLst>
                <a:ext uri="{FF2B5EF4-FFF2-40B4-BE49-F238E27FC236}">
                  <a16:creationId xmlns:a16="http://schemas.microsoft.com/office/drawing/2014/main" id="{3B865E1C-E161-B14E-8BAF-4ABCEA9EAC94}"/>
                </a:ext>
              </a:extLst>
            </p:cNvPr>
            <p:cNvSpPr>
              <a:spLocks noChangeArrowheads="1"/>
            </p:cNvSpPr>
            <p:nvPr/>
          </p:nvSpPr>
          <p:spPr bwMode="auto">
            <a:xfrm>
              <a:off x="289"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Prolactin </a:t>
              </a:r>
              <a:r>
                <a:rPr lang="en-US" altLang="en-US" sz="2200" b="0" dirty="0">
                  <a:solidFill>
                    <a:srgbClr val="333333"/>
                  </a:solidFill>
                </a:rPr>
                <a:t>(continued)</a:t>
              </a:r>
              <a:endParaRPr lang="en-US" altLang="en-US" sz="2800" b="0" dirty="0">
                <a:solidFill>
                  <a:schemeClr val="tx2"/>
                </a:solidFill>
              </a:endParaRPr>
            </a:p>
          </p:txBody>
        </p:sp>
        <p:sp>
          <p:nvSpPr>
            <p:cNvPr id="80901" name="Text Box 1028">
              <a:extLst>
                <a:ext uri="{FF2B5EF4-FFF2-40B4-BE49-F238E27FC236}">
                  <a16:creationId xmlns:a16="http://schemas.microsoft.com/office/drawing/2014/main" id="{375058F4-7735-D742-BDEB-8EDE8050FEF1}"/>
                </a:ext>
              </a:extLst>
            </p:cNvPr>
            <p:cNvSpPr txBox="1">
              <a:spLocks noChangeArrowheads="1"/>
            </p:cNvSpPr>
            <p:nvPr/>
          </p:nvSpPr>
          <p:spPr bwMode="auto">
            <a:xfrm>
              <a:off x="515" y="972"/>
              <a:ext cx="4869" cy="1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During pregnancy, in preparation for lactation, prolactin level rises due to stimulation by prolactin-releasing hormone (PRH) from the hypothal-amus.</a:t>
              </a:r>
            </a:p>
            <a:p>
              <a:pPr eaLnBrk="1" hangingPunct="1">
                <a:lnSpc>
                  <a:spcPct val="85000"/>
                </a:lnSpc>
                <a:spcBef>
                  <a:spcPct val="0"/>
                </a:spcBef>
                <a:spcAft>
                  <a:spcPct val="50000"/>
                </a:spcAft>
                <a:buSzPct val="80000"/>
              </a:pPr>
              <a:r>
                <a:rPr lang="en-US" altLang="en-US" sz="1800" b="0" dirty="0"/>
                <a:t>Small amounts of dopamine released by the anterior pituitary can exert a negative feedback effect on the further release of prolactin releasing hormone from the hypothalamus.</a:t>
              </a:r>
            </a:p>
          </p:txBody>
        </p:sp>
        <p:grpSp>
          <p:nvGrpSpPr>
            <p:cNvPr id="80902" name="Group 1033">
              <a:extLst>
                <a:ext uri="{FF2B5EF4-FFF2-40B4-BE49-F238E27FC236}">
                  <a16:creationId xmlns:a16="http://schemas.microsoft.com/office/drawing/2014/main" id="{1CC79D52-7B06-D549-B1FE-B11940FFA440}"/>
                </a:ext>
              </a:extLst>
            </p:cNvPr>
            <p:cNvGrpSpPr>
              <a:grpSpLocks/>
            </p:cNvGrpSpPr>
            <p:nvPr/>
          </p:nvGrpSpPr>
          <p:grpSpPr bwMode="auto">
            <a:xfrm>
              <a:off x="582" y="3671"/>
              <a:ext cx="1990" cy="213"/>
              <a:chOff x="582" y="3671"/>
              <a:chExt cx="1990" cy="213"/>
            </a:xfrm>
          </p:grpSpPr>
          <p:sp>
            <p:nvSpPr>
              <p:cNvPr id="80903" name="Rectangle 1034">
                <a:extLst>
                  <a:ext uri="{FF2B5EF4-FFF2-40B4-BE49-F238E27FC236}">
                    <a16:creationId xmlns:a16="http://schemas.microsoft.com/office/drawing/2014/main" id="{4982A186-3093-2F4A-B486-E8F005F8B7C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80904" name="Rectangle 1035">
                <a:extLst>
                  <a:ext uri="{FF2B5EF4-FFF2-40B4-BE49-F238E27FC236}">
                    <a16:creationId xmlns:a16="http://schemas.microsoft.com/office/drawing/2014/main" id="{62D56F05-B99A-394B-B8CD-FF7C5A2B18F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80905" name="Rectangle 1036">
                <a:extLst>
                  <a:ext uri="{FF2B5EF4-FFF2-40B4-BE49-F238E27FC236}">
                    <a16:creationId xmlns:a16="http://schemas.microsoft.com/office/drawing/2014/main" id="{B212024B-05EF-3A44-B789-A3B49225B0C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80906" name="Text Box 1037">
                <a:extLst>
                  <a:ext uri="{FF2B5EF4-FFF2-40B4-BE49-F238E27FC236}">
                    <a16:creationId xmlns:a16="http://schemas.microsoft.com/office/drawing/2014/main" id="{DBED822F-39BE-5C45-8F98-92EFD419994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627</a:t>
                </a:r>
                <a:endParaRPr lang="en-US" altLang="en-US" sz="1800" b="0" dirty="0">
                  <a:ea typeface="ＭＳ Ｐゴシック" panose="020B0600070205080204" pitchFamily="34" charset="-128"/>
                </a:endParaRPr>
              </a:p>
            </p:txBody>
          </p:sp>
          <p:sp>
            <p:nvSpPr>
              <p:cNvPr id="80907" name="Text Box 1038">
                <a:extLst>
                  <a:ext uri="{FF2B5EF4-FFF2-40B4-BE49-F238E27FC236}">
                    <a16:creationId xmlns:a16="http://schemas.microsoft.com/office/drawing/2014/main" id="{487990EA-445F-264C-AB6B-31E84FB2098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693</a:t>
                </a:r>
                <a:endParaRPr lang="en-US" altLang="en-US" sz="1800" b="0" dirty="0">
                  <a:ea typeface="ＭＳ Ｐゴシック" panose="020B0600070205080204" pitchFamily="34" charset="-128"/>
                </a:endParaRPr>
              </a:p>
            </p:txBody>
          </p:sp>
          <p:sp>
            <p:nvSpPr>
              <p:cNvPr id="80908" name="Text Box 1039">
                <a:extLst>
                  <a:ext uri="{FF2B5EF4-FFF2-40B4-BE49-F238E27FC236}">
                    <a16:creationId xmlns:a16="http://schemas.microsoft.com/office/drawing/2014/main" id="{3ADF857D-4BED-4D45-8103-B7B6650D490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654</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Number Placeholder 5">
            <a:extLst>
              <a:ext uri="{FF2B5EF4-FFF2-40B4-BE49-F238E27FC236}">
                <a16:creationId xmlns:a16="http://schemas.microsoft.com/office/drawing/2014/main" id="{CBF1F60D-96EB-8E42-B526-687C013ABD4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189B341-683E-594E-9FC2-0E726F4B51ED}" type="slidenum">
              <a:rPr lang="en-US" altLang="en-US" sz="1400"/>
              <a:pPr>
                <a:spcBef>
                  <a:spcPct val="0"/>
                </a:spcBef>
                <a:buFontTx/>
                <a:buNone/>
              </a:pPr>
              <a:t>40</a:t>
            </a:fld>
            <a:endParaRPr lang="en-US" altLang="en-US" sz="1400" dirty="0"/>
          </a:p>
        </p:txBody>
      </p:sp>
      <p:grpSp>
        <p:nvGrpSpPr>
          <p:cNvPr id="82947" name="Group 29">
            <a:extLst>
              <a:ext uri="{FF2B5EF4-FFF2-40B4-BE49-F238E27FC236}">
                <a16:creationId xmlns:a16="http://schemas.microsoft.com/office/drawing/2014/main" id="{DC56EE8D-F663-AA40-98E0-57A841FCB046}"/>
              </a:ext>
            </a:extLst>
          </p:cNvPr>
          <p:cNvGrpSpPr>
            <a:grpSpLocks/>
          </p:cNvGrpSpPr>
          <p:nvPr/>
        </p:nvGrpSpPr>
        <p:grpSpPr bwMode="auto">
          <a:xfrm>
            <a:off x="458788" y="446088"/>
            <a:ext cx="8229600" cy="5719762"/>
            <a:chOff x="289" y="281"/>
            <a:chExt cx="5184" cy="3603"/>
          </a:xfrm>
        </p:grpSpPr>
        <p:sp>
          <p:nvSpPr>
            <p:cNvPr id="82948" name="Rectangle 2">
              <a:extLst>
                <a:ext uri="{FF2B5EF4-FFF2-40B4-BE49-F238E27FC236}">
                  <a16:creationId xmlns:a16="http://schemas.microsoft.com/office/drawing/2014/main" id="{B3E4F4B4-BA11-A844-AD75-52D7068FD92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Adrenocorticotropic Hormone</a:t>
              </a:r>
              <a:endParaRPr lang="en-US" altLang="en-US" sz="2800" b="0" dirty="0">
                <a:solidFill>
                  <a:schemeClr val="tx2"/>
                </a:solidFill>
              </a:endParaRPr>
            </a:p>
          </p:txBody>
        </p:sp>
        <p:sp>
          <p:nvSpPr>
            <p:cNvPr id="82949" name="Text Box 6">
              <a:extLst>
                <a:ext uri="{FF2B5EF4-FFF2-40B4-BE49-F238E27FC236}">
                  <a16:creationId xmlns:a16="http://schemas.microsoft.com/office/drawing/2014/main" id="{73A15F27-5525-EF4A-A064-29DC0D142A7B}"/>
                </a:ext>
              </a:extLst>
            </p:cNvPr>
            <p:cNvSpPr txBox="1">
              <a:spLocks noChangeArrowheads="1"/>
            </p:cNvSpPr>
            <p:nvPr/>
          </p:nvSpPr>
          <p:spPr bwMode="auto">
            <a:xfrm>
              <a:off x="515" y="972"/>
              <a:ext cx="4607"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Adrenocorticotropic hormone (ACTH) regulates the synthesis and secretion of cortisol and other glucocorticoids from the adrenal cor-tex.</a:t>
              </a:r>
            </a:p>
            <a:p>
              <a:pPr eaLnBrk="1" hangingPunct="1">
                <a:lnSpc>
                  <a:spcPct val="85000"/>
                </a:lnSpc>
                <a:spcBef>
                  <a:spcPct val="0"/>
                </a:spcBef>
                <a:spcAft>
                  <a:spcPts val="900"/>
                </a:spcAft>
                <a:buSzPct val="80000"/>
              </a:pPr>
              <a:r>
                <a:rPr lang="en-US" altLang="en-US" sz="1800" b="0" dirty="0"/>
                <a:t>Glucocorticoids have a wide range of physiological effects, which will be discussed later.</a:t>
              </a:r>
            </a:p>
            <a:p>
              <a:pPr eaLnBrk="1" hangingPunct="1">
                <a:lnSpc>
                  <a:spcPct val="85000"/>
                </a:lnSpc>
                <a:spcBef>
                  <a:spcPct val="0"/>
                </a:spcBef>
                <a:spcAft>
                  <a:spcPts val="900"/>
                </a:spcAft>
                <a:buSzPct val="80000"/>
              </a:pPr>
              <a:r>
                <a:rPr lang="en-US" altLang="en-US" sz="1800" b="0" dirty="0"/>
                <a:t>Corticotropin-releasing hormone (CRH) secreted by the hypothal-amus stimulates the secretion of ACTH from the anterior pituitary.</a:t>
              </a:r>
            </a:p>
            <a:p>
              <a:pPr eaLnBrk="1" hangingPunct="1">
                <a:lnSpc>
                  <a:spcPct val="85000"/>
                </a:lnSpc>
                <a:spcBef>
                  <a:spcPct val="0"/>
                </a:spcBef>
                <a:spcAft>
                  <a:spcPct val="50000"/>
                </a:spcAft>
                <a:buSzPct val="80000"/>
              </a:pPr>
              <a:r>
                <a:rPr lang="en-US" altLang="en-US" sz="1800" b="0" dirty="0"/>
                <a:t>High blood levels of glucocorticoids inhibit CRH and ACTH secre-tion from the hypothalamus and anterior pituitary via negative feed-back pathways.</a:t>
              </a:r>
            </a:p>
          </p:txBody>
        </p:sp>
        <p:grpSp>
          <p:nvGrpSpPr>
            <p:cNvPr id="82950" name="Group 19">
              <a:extLst>
                <a:ext uri="{FF2B5EF4-FFF2-40B4-BE49-F238E27FC236}">
                  <a16:creationId xmlns:a16="http://schemas.microsoft.com/office/drawing/2014/main" id="{1BDEB6BD-A15C-9441-B3B6-3B9111F32F7C}"/>
                </a:ext>
              </a:extLst>
            </p:cNvPr>
            <p:cNvGrpSpPr>
              <a:grpSpLocks/>
            </p:cNvGrpSpPr>
            <p:nvPr/>
          </p:nvGrpSpPr>
          <p:grpSpPr bwMode="auto">
            <a:xfrm>
              <a:off x="582" y="3671"/>
              <a:ext cx="1990" cy="213"/>
              <a:chOff x="582" y="3671"/>
              <a:chExt cx="1990" cy="213"/>
            </a:xfrm>
          </p:grpSpPr>
          <p:sp>
            <p:nvSpPr>
              <p:cNvPr id="82951" name="Rectangle 20">
                <a:extLst>
                  <a:ext uri="{FF2B5EF4-FFF2-40B4-BE49-F238E27FC236}">
                    <a16:creationId xmlns:a16="http://schemas.microsoft.com/office/drawing/2014/main" id="{EE9A47CB-87F7-914E-81FC-26058A79F4E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82952" name="Rectangle 21">
                <a:extLst>
                  <a:ext uri="{FF2B5EF4-FFF2-40B4-BE49-F238E27FC236}">
                    <a16:creationId xmlns:a16="http://schemas.microsoft.com/office/drawing/2014/main" id="{02A4F817-5B1B-A945-A14D-DB3449BC6DE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82953" name="Rectangle 22">
                <a:extLst>
                  <a:ext uri="{FF2B5EF4-FFF2-40B4-BE49-F238E27FC236}">
                    <a16:creationId xmlns:a16="http://schemas.microsoft.com/office/drawing/2014/main" id="{51D829ED-97A0-9F40-9FB6-0A641072C65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82954" name="Text Box 23">
                <a:extLst>
                  <a:ext uri="{FF2B5EF4-FFF2-40B4-BE49-F238E27FC236}">
                    <a16:creationId xmlns:a16="http://schemas.microsoft.com/office/drawing/2014/main" id="{C8327038-C2DF-2443-8C87-2528DD57A47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628</a:t>
                </a:r>
                <a:endParaRPr lang="en-US" altLang="en-US" sz="1800" b="0" dirty="0">
                  <a:ea typeface="ＭＳ Ｐゴシック" panose="020B0600070205080204" pitchFamily="34" charset="-128"/>
                </a:endParaRPr>
              </a:p>
            </p:txBody>
          </p:sp>
          <p:sp>
            <p:nvSpPr>
              <p:cNvPr id="82955" name="Text Box 24">
                <a:extLst>
                  <a:ext uri="{FF2B5EF4-FFF2-40B4-BE49-F238E27FC236}">
                    <a16:creationId xmlns:a16="http://schemas.microsoft.com/office/drawing/2014/main" id="{6B454AD1-2A2F-AD4C-8073-02763E34F70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693</a:t>
                </a:r>
                <a:endParaRPr lang="en-US" altLang="en-US" sz="1800" b="0" dirty="0">
                  <a:ea typeface="ＭＳ Ｐゴシック" panose="020B0600070205080204" pitchFamily="34" charset="-128"/>
                </a:endParaRPr>
              </a:p>
            </p:txBody>
          </p:sp>
          <p:sp>
            <p:nvSpPr>
              <p:cNvPr id="82956" name="Text Box 25">
                <a:extLst>
                  <a:ext uri="{FF2B5EF4-FFF2-40B4-BE49-F238E27FC236}">
                    <a16:creationId xmlns:a16="http://schemas.microsoft.com/office/drawing/2014/main" id="{644975BE-EA24-8045-A93E-F8D01C33F7D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655</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Number Placeholder 5">
            <a:extLst>
              <a:ext uri="{FF2B5EF4-FFF2-40B4-BE49-F238E27FC236}">
                <a16:creationId xmlns:a16="http://schemas.microsoft.com/office/drawing/2014/main" id="{7B4AA896-C081-F944-B9D3-EB797199978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1045CA2-2F9A-B04A-A78A-EF8FDA99F74E}" type="slidenum">
              <a:rPr lang="en-US" altLang="en-US" sz="1400"/>
              <a:pPr>
                <a:spcBef>
                  <a:spcPct val="0"/>
                </a:spcBef>
                <a:buFontTx/>
                <a:buNone/>
              </a:pPr>
              <a:t>41</a:t>
            </a:fld>
            <a:endParaRPr lang="en-US" altLang="en-US" sz="1400" dirty="0"/>
          </a:p>
        </p:txBody>
      </p:sp>
      <p:grpSp>
        <p:nvGrpSpPr>
          <p:cNvPr id="84995" name="Group 1057">
            <a:extLst>
              <a:ext uri="{FF2B5EF4-FFF2-40B4-BE49-F238E27FC236}">
                <a16:creationId xmlns:a16="http://schemas.microsoft.com/office/drawing/2014/main" id="{FBB9877B-56EC-504B-8886-99AC610B4801}"/>
              </a:ext>
            </a:extLst>
          </p:cNvPr>
          <p:cNvGrpSpPr>
            <a:grpSpLocks/>
          </p:cNvGrpSpPr>
          <p:nvPr/>
        </p:nvGrpSpPr>
        <p:grpSpPr bwMode="auto">
          <a:xfrm>
            <a:off x="458788" y="446088"/>
            <a:ext cx="8229600" cy="5210175"/>
            <a:chOff x="289" y="281"/>
            <a:chExt cx="5184" cy="3282"/>
          </a:xfrm>
        </p:grpSpPr>
        <p:sp>
          <p:nvSpPr>
            <p:cNvPr id="84999" name="Rectangle 1027">
              <a:extLst>
                <a:ext uri="{FF2B5EF4-FFF2-40B4-BE49-F238E27FC236}">
                  <a16:creationId xmlns:a16="http://schemas.microsoft.com/office/drawing/2014/main" id="{62A3D3D4-958A-A449-A648-48D14B96E6A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CRH and ACTH—Control and Feedback</a:t>
              </a:r>
            </a:p>
          </p:txBody>
        </p:sp>
        <p:grpSp>
          <p:nvGrpSpPr>
            <p:cNvPr id="85000" name="Group 1056">
              <a:extLst>
                <a:ext uri="{FF2B5EF4-FFF2-40B4-BE49-F238E27FC236}">
                  <a16:creationId xmlns:a16="http://schemas.microsoft.com/office/drawing/2014/main" id="{123A6CB7-9341-1643-93DC-0BE269040E82}"/>
                </a:ext>
              </a:extLst>
            </p:cNvPr>
            <p:cNvGrpSpPr>
              <a:grpSpLocks/>
            </p:cNvGrpSpPr>
            <p:nvPr/>
          </p:nvGrpSpPr>
          <p:grpSpPr bwMode="auto">
            <a:xfrm>
              <a:off x="1360" y="1020"/>
              <a:ext cx="3613" cy="2543"/>
              <a:chOff x="1360" y="1020"/>
              <a:chExt cx="3613" cy="2543"/>
            </a:xfrm>
          </p:grpSpPr>
          <p:sp>
            <p:nvSpPr>
              <p:cNvPr id="85001" name="Rectangle 1034">
                <a:extLst>
                  <a:ext uri="{FF2B5EF4-FFF2-40B4-BE49-F238E27FC236}">
                    <a16:creationId xmlns:a16="http://schemas.microsoft.com/office/drawing/2014/main" id="{7BF517DF-5643-684E-8B1D-183C91EBFC4B}"/>
                  </a:ext>
                </a:extLst>
              </p:cNvPr>
              <p:cNvSpPr>
                <a:spLocks noChangeArrowheads="1"/>
              </p:cNvSpPr>
              <p:nvPr/>
            </p:nvSpPr>
            <p:spPr bwMode="auto">
              <a:xfrm>
                <a:off x="2138" y="1020"/>
                <a:ext cx="1120" cy="464"/>
              </a:xfrm>
              <a:prstGeom prst="rect">
                <a:avLst/>
              </a:prstGeom>
              <a:solidFill>
                <a:schemeClr val="bg1"/>
              </a:solidFill>
              <a:ln w="2540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b="0" dirty="0">
                    <a:solidFill>
                      <a:srgbClr val="333333"/>
                    </a:solidFill>
                  </a:rPr>
                  <a:t>Hypothalamus</a:t>
                </a:r>
                <a:endParaRPr lang="en-US" altLang="en-US" sz="1800" b="0" dirty="0"/>
              </a:p>
            </p:txBody>
          </p:sp>
          <p:sp>
            <p:nvSpPr>
              <p:cNvPr id="85002" name="Rectangle 1035">
                <a:extLst>
                  <a:ext uri="{FF2B5EF4-FFF2-40B4-BE49-F238E27FC236}">
                    <a16:creationId xmlns:a16="http://schemas.microsoft.com/office/drawing/2014/main" id="{3622FC86-371E-A34F-A5AD-40ACF4BC71DF}"/>
                  </a:ext>
                </a:extLst>
              </p:cNvPr>
              <p:cNvSpPr>
                <a:spLocks noChangeArrowheads="1"/>
              </p:cNvSpPr>
              <p:nvPr/>
            </p:nvSpPr>
            <p:spPr bwMode="auto">
              <a:xfrm>
                <a:off x="2141" y="2059"/>
                <a:ext cx="1120" cy="464"/>
              </a:xfrm>
              <a:prstGeom prst="rect">
                <a:avLst/>
              </a:prstGeom>
              <a:solidFill>
                <a:schemeClr val="bg1"/>
              </a:solidFill>
              <a:ln w="2540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dirty="0">
                    <a:solidFill>
                      <a:srgbClr val="333333"/>
                    </a:solidFill>
                  </a:rPr>
                  <a:t>Anterior</a:t>
                </a:r>
              </a:p>
              <a:p>
                <a:pPr algn="ctr" eaLnBrk="1" hangingPunct="1">
                  <a:lnSpc>
                    <a:spcPct val="85000"/>
                  </a:lnSpc>
                  <a:spcBef>
                    <a:spcPct val="0"/>
                  </a:spcBef>
                  <a:buFontTx/>
                  <a:buNone/>
                </a:pPr>
                <a:r>
                  <a:rPr lang="en-US" altLang="en-US" sz="1800" b="0" dirty="0">
                    <a:solidFill>
                      <a:srgbClr val="333333"/>
                    </a:solidFill>
                  </a:rPr>
                  <a:t>pituitary</a:t>
                </a:r>
                <a:endParaRPr lang="en-US" altLang="en-US" sz="1800" b="0" dirty="0"/>
              </a:p>
            </p:txBody>
          </p:sp>
          <p:sp>
            <p:nvSpPr>
              <p:cNvPr id="85003" name="Line 1036">
                <a:extLst>
                  <a:ext uri="{FF2B5EF4-FFF2-40B4-BE49-F238E27FC236}">
                    <a16:creationId xmlns:a16="http://schemas.microsoft.com/office/drawing/2014/main" id="{46955FD1-2AE6-9449-9EC5-8602F4F70FA8}"/>
                  </a:ext>
                </a:extLst>
              </p:cNvPr>
              <p:cNvSpPr>
                <a:spLocks noChangeShapeType="1"/>
              </p:cNvSpPr>
              <p:nvPr/>
            </p:nvSpPr>
            <p:spPr bwMode="auto">
              <a:xfrm>
                <a:off x="2699" y="1539"/>
                <a:ext cx="0" cy="472"/>
              </a:xfrm>
              <a:prstGeom prst="line">
                <a:avLst/>
              </a:prstGeom>
              <a:noFill/>
              <a:ln w="133350">
                <a:solidFill>
                  <a:schemeClr val="tx1">
                    <a:lumMod val="50000"/>
                    <a:lumOff val="50000"/>
                    <a:alpha val="75033"/>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5004" name="Text Box 1037">
                <a:extLst>
                  <a:ext uri="{FF2B5EF4-FFF2-40B4-BE49-F238E27FC236}">
                    <a16:creationId xmlns:a16="http://schemas.microsoft.com/office/drawing/2014/main" id="{FB845A9C-1699-CD41-B18E-D575CF2AE6D1}"/>
                  </a:ext>
                </a:extLst>
              </p:cNvPr>
              <p:cNvSpPr txBox="1">
                <a:spLocks noChangeArrowheads="1"/>
              </p:cNvSpPr>
              <p:nvPr/>
            </p:nvSpPr>
            <p:spPr bwMode="auto">
              <a:xfrm>
                <a:off x="1433" y="1593"/>
                <a:ext cx="877" cy="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dirty="0">
                    <a:solidFill>
                      <a:srgbClr val="333333"/>
                    </a:solidFill>
                  </a:rPr>
                  <a:t>Hypophyseal</a:t>
                </a:r>
              </a:p>
              <a:p>
                <a:pPr algn="ctr" eaLnBrk="1" hangingPunct="1">
                  <a:lnSpc>
                    <a:spcPct val="85000"/>
                  </a:lnSpc>
                  <a:spcBef>
                    <a:spcPct val="0"/>
                  </a:spcBef>
                  <a:buFontTx/>
                  <a:buNone/>
                </a:pPr>
                <a:r>
                  <a:rPr lang="en-US" altLang="en-US" sz="1600" b="0" dirty="0">
                    <a:solidFill>
                      <a:srgbClr val="333333"/>
                    </a:solidFill>
                  </a:rPr>
                  <a:t>portal system</a:t>
                </a:r>
                <a:endParaRPr lang="en-US" altLang="en-US" sz="2200" b="0" dirty="0"/>
              </a:p>
            </p:txBody>
          </p:sp>
          <p:sp>
            <p:nvSpPr>
              <p:cNvPr id="85005" name="Text Box 1038">
                <a:extLst>
                  <a:ext uri="{FF2B5EF4-FFF2-40B4-BE49-F238E27FC236}">
                    <a16:creationId xmlns:a16="http://schemas.microsoft.com/office/drawing/2014/main" id="{458DB170-31CC-7243-BA9D-D081C863A826}"/>
                  </a:ext>
                </a:extLst>
              </p:cNvPr>
              <p:cNvSpPr txBox="1">
                <a:spLocks noChangeArrowheads="1"/>
              </p:cNvSpPr>
              <p:nvPr/>
            </p:nvSpPr>
            <p:spPr bwMode="auto">
              <a:xfrm>
                <a:off x="2871" y="1648"/>
                <a:ext cx="428" cy="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buFontTx/>
                  <a:buNone/>
                </a:pPr>
                <a:r>
                  <a:rPr lang="en-US" altLang="en-US" sz="1800" b="0" dirty="0">
                    <a:solidFill>
                      <a:schemeClr val="accent6"/>
                    </a:solidFill>
                  </a:rPr>
                  <a:t>CRH</a:t>
                </a:r>
              </a:p>
            </p:txBody>
          </p:sp>
          <p:sp>
            <p:nvSpPr>
              <p:cNvPr id="85006" name="Line 1039">
                <a:extLst>
                  <a:ext uri="{FF2B5EF4-FFF2-40B4-BE49-F238E27FC236}">
                    <a16:creationId xmlns:a16="http://schemas.microsoft.com/office/drawing/2014/main" id="{537BAA56-10A1-3440-AADD-0F31B567DB2D}"/>
                  </a:ext>
                </a:extLst>
              </p:cNvPr>
              <p:cNvSpPr>
                <a:spLocks noChangeShapeType="1"/>
              </p:cNvSpPr>
              <p:nvPr/>
            </p:nvSpPr>
            <p:spPr bwMode="auto">
              <a:xfrm>
                <a:off x="2695" y="2574"/>
                <a:ext cx="0" cy="472"/>
              </a:xfrm>
              <a:prstGeom prst="line">
                <a:avLst/>
              </a:prstGeom>
              <a:noFill/>
              <a:ln w="133350">
                <a:solidFill>
                  <a:schemeClr val="tx1">
                    <a:lumMod val="50000"/>
                    <a:lumOff val="50000"/>
                    <a:alpha val="7523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5007" name="Text Box 1040">
                <a:extLst>
                  <a:ext uri="{FF2B5EF4-FFF2-40B4-BE49-F238E27FC236}">
                    <a16:creationId xmlns:a16="http://schemas.microsoft.com/office/drawing/2014/main" id="{FADFDF2A-685D-8344-88E5-31EFA13EF36F}"/>
                  </a:ext>
                </a:extLst>
              </p:cNvPr>
              <p:cNvSpPr txBox="1">
                <a:spLocks noChangeArrowheads="1"/>
              </p:cNvSpPr>
              <p:nvPr/>
            </p:nvSpPr>
            <p:spPr bwMode="auto">
              <a:xfrm>
                <a:off x="2874" y="2682"/>
                <a:ext cx="51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b="0" dirty="0">
                    <a:solidFill>
                      <a:schemeClr val="accent6"/>
                    </a:solidFill>
                  </a:rPr>
                  <a:t>ACTH</a:t>
                </a:r>
                <a:r>
                  <a:rPr lang="en-US" altLang="en-US" sz="1400" b="0" dirty="0">
                    <a:solidFill>
                      <a:srgbClr val="011893"/>
                    </a:solidFill>
                  </a:rPr>
                  <a:t> </a:t>
                </a:r>
                <a:r>
                  <a:rPr lang="en-US" altLang="en-US" sz="1400" b="0" dirty="0">
                    <a:solidFill>
                      <a:srgbClr val="000080"/>
                    </a:solidFill>
                  </a:rPr>
                  <a:t>                              </a:t>
                </a:r>
                <a:endParaRPr lang="en-US" altLang="en-US" sz="2200" b="0" dirty="0"/>
              </a:p>
            </p:txBody>
          </p:sp>
          <p:sp>
            <p:nvSpPr>
              <p:cNvPr id="85008" name="Text Box 1041">
                <a:extLst>
                  <a:ext uri="{FF2B5EF4-FFF2-40B4-BE49-F238E27FC236}">
                    <a16:creationId xmlns:a16="http://schemas.microsoft.com/office/drawing/2014/main" id="{4144BC72-686B-0F48-A5C1-F9B9D2A58107}"/>
                  </a:ext>
                </a:extLst>
              </p:cNvPr>
              <p:cNvSpPr txBox="1">
                <a:spLocks noChangeArrowheads="1"/>
              </p:cNvSpPr>
              <p:nvPr/>
            </p:nvSpPr>
            <p:spPr bwMode="auto">
              <a:xfrm>
                <a:off x="1360" y="2634"/>
                <a:ext cx="1041" cy="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dirty="0">
                    <a:solidFill>
                      <a:srgbClr val="333333"/>
                    </a:solidFill>
                  </a:rPr>
                  <a:t>General</a:t>
                </a:r>
              </a:p>
              <a:p>
                <a:pPr algn="ctr" eaLnBrk="1" hangingPunct="1">
                  <a:lnSpc>
                    <a:spcPct val="85000"/>
                  </a:lnSpc>
                  <a:spcBef>
                    <a:spcPct val="0"/>
                  </a:spcBef>
                  <a:buFontTx/>
                  <a:buNone/>
                </a:pPr>
                <a:r>
                  <a:rPr lang="en-US" altLang="en-US" sz="1600" b="0" dirty="0">
                    <a:solidFill>
                      <a:srgbClr val="333333"/>
                    </a:solidFill>
                  </a:rPr>
                  <a:t>blood circulation</a:t>
                </a:r>
                <a:endParaRPr lang="en-US" altLang="en-US" sz="2200" b="0" dirty="0"/>
              </a:p>
            </p:txBody>
          </p:sp>
          <p:sp>
            <p:nvSpPr>
              <p:cNvPr id="85009" name="Rectangle 1042">
                <a:extLst>
                  <a:ext uri="{FF2B5EF4-FFF2-40B4-BE49-F238E27FC236}">
                    <a16:creationId xmlns:a16="http://schemas.microsoft.com/office/drawing/2014/main" id="{AA74AC81-E02A-9A40-B07D-B62EE1AF8D3F}"/>
                  </a:ext>
                </a:extLst>
              </p:cNvPr>
              <p:cNvSpPr>
                <a:spLocks noChangeArrowheads="1"/>
              </p:cNvSpPr>
              <p:nvPr/>
            </p:nvSpPr>
            <p:spPr bwMode="auto">
              <a:xfrm>
                <a:off x="2141" y="3099"/>
                <a:ext cx="1120" cy="464"/>
              </a:xfrm>
              <a:prstGeom prst="rect">
                <a:avLst/>
              </a:prstGeom>
              <a:solidFill>
                <a:schemeClr val="bg1"/>
              </a:solidFill>
              <a:ln w="2540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dirty="0">
                    <a:solidFill>
                      <a:srgbClr val="333333"/>
                    </a:solidFill>
                  </a:rPr>
                  <a:t>Adrenal cortex</a:t>
                </a:r>
              </a:p>
              <a:p>
                <a:pPr algn="ctr" eaLnBrk="1" hangingPunct="1">
                  <a:lnSpc>
                    <a:spcPct val="85000"/>
                  </a:lnSpc>
                  <a:spcBef>
                    <a:spcPct val="0"/>
                  </a:spcBef>
                  <a:buFontTx/>
                  <a:buNone/>
                </a:pPr>
                <a:r>
                  <a:rPr lang="en-US" altLang="en-US" sz="1600" b="0" dirty="0">
                    <a:solidFill>
                      <a:srgbClr val="333333"/>
                    </a:solidFill>
                  </a:rPr>
                  <a:t>(</a:t>
                </a:r>
                <a:r>
                  <a:rPr lang="en-US" altLang="en-US" sz="1500" b="0" dirty="0">
                    <a:solidFill>
                      <a:srgbClr val="333333"/>
                    </a:solidFill>
                  </a:rPr>
                  <a:t>zona fasciculata)</a:t>
                </a:r>
                <a:r>
                  <a:rPr lang="en-US" altLang="en-US" sz="1800" b="0" dirty="0">
                    <a:solidFill>
                      <a:srgbClr val="333333"/>
                    </a:solidFill>
                  </a:rPr>
                  <a:t> </a:t>
                </a:r>
                <a:endParaRPr lang="en-US" altLang="en-US" sz="1400" b="0" dirty="0"/>
              </a:p>
            </p:txBody>
          </p:sp>
          <p:sp>
            <p:nvSpPr>
              <p:cNvPr id="85010" name="Line 1043">
                <a:extLst>
                  <a:ext uri="{FF2B5EF4-FFF2-40B4-BE49-F238E27FC236}">
                    <a16:creationId xmlns:a16="http://schemas.microsoft.com/office/drawing/2014/main" id="{ED03D021-7C54-A142-9D39-D84A061F12F0}"/>
                  </a:ext>
                </a:extLst>
              </p:cNvPr>
              <p:cNvSpPr>
                <a:spLocks noChangeShapeType="1"/>
              </p:cNvSpPr>
              <p:nvPr/>
            </p:nvSpPr>
            <p:spPr bwMode="auto">
              <a:xfrm rot="5400000" flipH="1">
                <a:off x="3602" y="971"/>
                <a:ext cx="0" cy="576"/>
              </a:xfrm>
              <a:prstGeom prst="line">
                <a:avLst/>
              </a:prstGeom>
              <a:noFill/>
              <a:ln w="133350">
                <a:solidFill>
                  <a:srgbClr val="8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5011" name="Line 1044">
                <a:extLst>
                  <a:ext uri="{FF2B5EF4-FFF2-40B4-BE49-F238E27FC236}">
                    <a16:creationId xmlns:a16="http://schemas.microsoft.com/office/drawing/2014/main" id="{57CC33D7-EC94-7F4E-B94A-F6299D766C90}"/>
                  </a:ext>
                </a:extLst>
              </p:cNvPr>
              <p:cNvSpPr>
                <a:spLocks noChangeShapeType="1"/>
              </p:cNvSpPr>
              <p:nvPr/>
            </p:nvSpPr>
            <p:spPr bwMode="auto">
              <a:xfrm rot="5400000" flipH="1">
                <a:off x="3616" y="3055"/>
                <a:ext cx="0" cy="547"/>
              </a:xfrm>
              <a:prstGeom prst="line">
                <a:avLst/>
              </a:prstGeom>
              <a:noFill/>
              <a:ln w="13335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5012" name="Line 1045">
                <a:extLst>
                  <a:ext uri="{FF2B5EF4-FFF2-40B4-BE49-F238E27FC236}">
                    <a16:creationId xmlns:a16="http://schemas.microsoft.com/office/drawing/2014/main" id="{5C278C88-8142-194B-B47C-0378241EEBCC}"/>
                  </a:ext>
                </a:extLst>
              </p:cNvPr>
              <p:cNvSpPr>
                <a:spLocks noChangeShapeType="1"/>
              </p:cNvSpPr>
              <p:nvPr/>
            </p:nvSpPr>
            <p:spPr bwMode="auto">
              <a:xfrm>
                <a:off x="3848" y="1248"/>
                <a:ext cx="0" cy="2082"/>
              </a:xfrm>
              <a:prstGeom prst="line">
                <a:avLst/>
              </a:prstGeom>
              <a:noFill/>
              <a:ln w="13335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5013" name="Text Box 1046">
                <a:extLst>
                  <a:ext uri="{FF2B5EF4-FFF2-40B4-BE49-F238E27FC236}">
                    <a16:creationId xmlns:a16="http://schemas.microsoft.com/office/drawing/2014/main" id="{8359D574-6090-C240-A884-078EF185A4C9}"/>
                  </a:ext>
                </a:extLst>
              </p:cNvPr>
              <p:cNvSpPr txBox="1">
                <a:spLocks noChangeArrowheads="1"/>
              </p:cNvSpPr>
              <p:nvPr/>
            </p:nvSpPr>
            <p:spPr bwMode="auto">
              <a:xfrm>
                <a:off x="3982" y="2180"/>
                <a:ext cx="991" cy="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b="0" dirty="0">
                    <a:solidFill>
                      <a:srgbClr val="800000"/>
                    </a:solidFill>
                  </a:rPr>
                  <a:t>Glucocorticoids</a:t>
                </a:r>
                <a:endParaRPr lang="en-US" altLang="en-US" sz="1800" b="0" dirty="0">
                  <a:solidFill>
                    <a:srgbClr val="800000"/>
                  </a:solidFill>
                </a:endParaRPr>
              </a:p>
              <a:p>
                <a:pPr eaLnBrk="1" hangingPunct="1">
                  <a:spcBef>
                    <a:spcPct val="0"/>
                  </a:spcBef>
                  <a:buFontTx/>
                  <a:buNone/>
                </a:pPr>
                <a:endParaRPr lang="en-US" altLang="en-US" sz="1800" b="0" dirty="0">
                  <a:solidFill>
                    <a:srgbClr val="000080"/>
                  </a:solidFill>
                </a:endParaRPr>
              </a:p>
            </p:txBody>
          </p:sp>
          <p:sp>
            <p:nvSpPr>
              <p:cNvPr id="85014" name="Line 1047">
                <a:extLst>
                  <a:ext uri="{FF2B5EF4-FFF2-40B4-BE49-F238E27FC236}">
                    <a16:creationId xmlns:a16="http://schemas.microsoft.com/office/drawing/2014/main" id="{479DCB68-84DB-7341-BDCA-C8CECC9BCC49}"/>
                  </a:ext>
                </a:extLst>
              </p:cNvPr>
              <p:cNvSpPr>
                <a:spLocks noChangeShapeType="1"/>
              </p:cNvSpPr>
              <p:nvPr/>
            </p:nvSpPr>
            <p:spPr bwMode="auto">
              <a:xfrm rot="5400000" flipH="1">
                <a:off x="3602" y="1995"/>
                <a:ext cx="0" cy="576"/>
              </a:xfrm>
              <a:prstGeom prst="line">
                <a:avLst/>
              </a:prstGeom>
              <a:noFill/>
              <a:ln w="133350">
                <a:solidFill>
                  <a:srgbClr val="8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grpSp>
        <p:nvGrpSpPr>
          <p:cNvPr id="84996" name="Group 1055">
            <a:extLst>
              <a:ext uri="{FF2B5EF4-FFF2-40B4-BE49-F238E27FC236}">
                <a16:creationId xmlns:a16="http://schemas.microsoft.com/office/drawing/2014/main" id="{3DD5B6A5-11FA-834E-BF46-3C81CAF29065}"/>
              </a:ext>
            </a:extLst>
          </p:cNvPr>
          <p:cNvGrpSpPr>
            <a:grpSpLocks/>
          </p:cNvGrpSpPr>
          <p:nvPr/>
        </p:nvGrpSpPr>
        <p:grpSpPr bwMode="auto">
          <a:xfrm>
            <a:off x="6869113" y="2822575"/>
            <a:ext cx="509587" cy="549275"/>
            <a:chOff x="4327" y="1778"/>
            <a:chExt cx="321" cy="346"/>
          </a:xfrm>
        </p:grpSpPr>
        <p:sp>
          <p:nvSpPr>
            <p:cNvPr id="84997" name="Oval 1051">
              <a:extLst>
                <a:ext uri="{FF2B5EF4-FFF2-40B4-BE49-F238E27FC236}">
                  <a16:creationId xmlns:a16="http://schemas.microsoft.com/office/drawing/2014/main" id="{987B7C99-A274-634D-A490-B01FC4B8F8A7}"/>
                </a:ext>
              </a:extLst>
            </p:cNvPr>
            <p:cNvSpPr>
              <a:spLocks noChangeAspect="1" noChangeArrowheads="1"/>
            </p:cNvSpPr>
            <p:nvPr/>
          </p:nvSpPr>
          <p:spPr bwMode="auto">
            <a:xfrm>
              <a:off x="4327" y="1827"/>
              <a:ext cx="282" cy="286"/>
            </a:xfrm>
            <a:prstGeom prst="ellipse">
              <a:avLst/>
            </a:prstGeom>
            <a:solidFill>
              <a:schemeClr val="bg1"/>
            </a:solidFill>
            <a:ln w="25400">
              <a:solidFill>
                <a:srgbClr val="8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84998" name="Text Box 1052">
              <a:extLst>
                <a:ext uri="{FF2B5EF4-FFF2-40B4-BE49-F238E27FC236}">
                  <a16:creationId xmlns:a16="http://schemas.microsoft.com/office/drawing/2014/main" id="{88C85546-121E-5F4B-B00C-377CE0DFEFA5}"/>
                </a:ext>
              </a:extLst>
            </p:cNvPr>
            <p:cNvSpPr txBox="1">
              <a:spLocks noChangeArrowheads="1"/>
            </p:cNvSpPr>
            <p:nvPr/>
          </p:nvSpPr>
          <p:spPr bwMode="auto">
            <a:xfrm>
              <a:off x="4372" y="1778"/>
              <a:ext cx="276"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3000" b="0" dirty="0">
                  <a:solidFill>
                    <a:srgbClr val="800000"/>
                  </a:solidFill>
                </a:rPr>
                <a:t>-</a:t>
              </a:r>
              <a:endParaRPr lang="en-US" altLang="en-US" sz="1800" b="0" dirty="0"/>
            </a:p>
          </p:txBody>
        </p:sp>
      </p:gr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Number Placeholder 5">
            <a:extLst>
              <a:ext uri="{FF2B5EF4-FFF2-40B4-BE49-F238E27FC236}">
                <a16:creationId xmlns:a16="http://schemas.microsoft.com/office/drawing/2014/main" id="{C6D7C51B-B462-BF41-A26D-CB5CF706914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3421F89-CF32-F64E-8617-87D8B9645099}" type="slidenum">
              <a:rPr lang="en-US" altLang="en-US" sz="1400"/>
              <a:pPr>
                <a:spcBef>
                  <a:spcPct val="0"/>
                </a:spcBef>
                <a:buFontTx/>
                <a:buNone/>
              </a:pPr>
              <a:t>42</a:t>
            </a:fld>
            <a:endParaRPr lang="en-US" altLang="en-US" sz="1400" dirty="0"/>
          </a:p>
        </p:txBody>
      </p:sp>
      <p:grpSp>
        <p:nvGrpSpPr>
          <p:cNvPr id="87043" name="Group 16">
            <a:extLst>
              <a:ext uri="{FF2B5EF4-FFF2-40B4-BE49-F238E27FC236}">
                <a16:creationId xmlns:a16="http://schemas.microsoft.com/office/drawing/2014/main" id="{B5569656-2BE6-E54D-B597-AFE22D248B5D}"/>
              </a:ext>
            </a:extLst>
          </p:cNvPr>
          <p:cNvGrpSpPr>
            <a:grpSpLocks/>
          </p:cNvGrpSpPr>
          <p:nvPr/>
        </p:nvGrpSpPr>
        <p:grpSpPr bwMode="auto">
          <a:xfrm>
            <a:off x="458788" y="446088"/>
            <a:ext cx="8229600" cy="5719762"/>
            <a:chOff x="289" y="281"/>
            <a:chExt cx="5184" cy="3603"/>
          </a:xfrm>
        </p:grpSpPr>
        <p:sp>
          <p:nvSpPr>
            <p:cNvPr id="87044" name="Rectangle 3">
              <a:extLst>
                <a:ext uri="{FF2B5EF4-FFF2-40B4-BE49-F238E27FC236}">
                  <a16:creationId xmlns:a16="http://schemas.microsoft.com/office/drawing/2014/main" id="{271FA4D4-E33B-5F46-B418-7EB2065FEAD0}"/>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Adrenocorticotropic Hormone </a:t>
              </a:r>
              <a:r>
                <a:rPr lang="en-US" altLang="en-US" sz="2200" b="0" dirty="0">
                  <a:solidFill>
                    <a:srgbClr val="333333"/>
                  </a:solidFill>
                </a:rPr>
                <a:t>(continued)</a:t>
              </a:r>
              <a:endParaRPr lang="en-US" altLang="en-US" sz="2800" b="0" dirty="0">
                <a:solidFill>
                  <a:schemeClr val="tx2"/>
                </a:solidFill>
              </a:endParaRPr>
            </a:p>
          </p:txBody>
        </p:sp>
        <p:grpSp>
          <p:nvGrpSpPr>
            <p:cNvPr id="87045" name="Group 15">
              <a:extLst>
                <a:ext uri="{FF2B5EF4-FFF2-40B4-BE49-F238E27FC236}">
                  <a16:creationId xmlns:a16="http://schemas.microsoft.com/office/drawing/2014/main" id="{0FA82098-CD4B-4D47-B869-9770321A7C6B}"/>
                </a:ext>
              </a:extLst>
            </p:cNvPr>
            <p:cNvGrpSpPr>
              <a:grpSpLocks/>
            </p:cNvGrpSpPr>
            <p:nvPr/>
          </p:nvGrpSpPr>
          <p:grpSpPr bwMode="auto">
            <a:xfrm>
              <a:off x="515" y="972"/>
              <a:ext cx="4543" cy="1205"/>
              <a:chOff x="515" y="972"/>
              <a:chExt cx="4543" cy="1205"/>
            </a:xfrm>
          </p:grpSpPr>
          <p:sp>
            <p:nvSpPr>
              <p:cNvPr id="87053" name="Text Box 7">
                <a:extLst>
                  <a:ext uri="{FF2B5EF4-FFF2-40B4-BE49-F238E27FC236}">
                    <a16:creationId xmlns:a16="http://schemas.microsoft.com/office/drawing/2014/main" id="{35D27EBA-0792-2D47-9866-DE6D55B46BE6}"/>
                  </a:ext>
                </a:extLst>
              </p:cNvPr>
              <p:cNvSpPr txBox="1">
                <a:spLocks noChangeArrowheads="1"/>
              </p:cNvSpPr>
              <p:nvPr/>
            </p:nvSpPr>
            <p:spPr bwMode="auto">
              <a:xfrm>
                <a:off x="515" y="972"/>
                <a:ext cx="4543"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Stress-related stimuli—such as low blood glucose level, physical trauma, and interleukin-1 (from immune responses)—can trigger the secretion of ACTH.</a:t>
                </a:r>
              </a:p>
              <a:p>
                <a:pPr eaLnBrk="1" hangingPunct="1">
                  <a:lnSpc>
                    <a:spcPct val="85000"/>
                  </a:lnSpc>
                  <a:spcBef>
                    <a:spcPct val="0"/>
                  </a:spcBef>
                  <a:spcAft>
                    <a:spcPct val="50000"/>
                  </a:spcAft>
                  <a:buSzPct val="80000"/>
                </a:pPr>
                <a:r>
                  <a:rPr lang="en-US" altLang="en-US" sz="1800" b="0" dirty="0"/>
                  <a:t>ACTH is also involved in the resistance reaction, as will be covered in this lecture.</a:t>
                </a:r>
              </a:p>
            </p:txBody>
          </p:sp>
          <p:sp>
            <p:nvSpPr>
              <p:cNvPr id="87054" name="Text Box 8">
                <a:extLst>
                  <a:ext uri="{FF2B5EF4-FFF2-40B4-BE49-F238E27FC236}">
                    <a16:creationId xmlns:a16="http://schemas.microsoft.com/office/drawing/2014/main" id="{394E08F3-D176-FF42-B71C-346E15BEC72B}"/>
                  </a:ext>
                </a:extLst>
              </p:cNvPr>
              <p:cNvSpPr txBox="1">
                <a:spLocks noChangeArrowheads="1"/>
              </p:cNvSpPr>
              <p:nvPr/>
            </p:nvSpPr>
            <p:spPr bwMode="auto">
              <a:xfrm>
                <a:off x="1387" y="1825"/>
                <a:ext cx="298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dirty="0">
                    <a:solidFill>
                      <a:srgbClr val="941100"/>
                    </a:solidFill>
                  </a:rPr>
                  <a:t>Interleukin = a type of messenger molecule of the immune system.</a:t>
                </a:r>
              </a:p>
            </p:txBody>
          </p:sp>
        </p:grpSp>
        <p:grpSp>
          <p:nvGrpSpPr>
            <p:cNvPr id="87046" name="Group 29">
              <a:extLst>
                <a:ext uri="{FF2B5EF4-FFF2-40B4-BE49-F238E27FC236}">
                  <a16:creationId xmlns:a16="http://schemas.microsoft.com/office/drawing/2014/main" id="{CB39D40D-C836-7E47-B26C-AEA638620DB5}"/>
                </a:ext>
              </a:extLst>
            </p:cNvPr>
            <p:cNvGrpSpPr>
              <a:grpSpLocks/>
            </p:cNvGrpSpPr>
            <p:nvPr/>
          </p:nvGrpSpPr>
          <p:grpSpPr bwMode="auto">
            <a:xfrm>
              <a:off x="582" y="3671"/>
              <a:ext cx="1990" cy="213"/>
              <a:chOff x="582" y="3671"/>
              <a:chExt cx="1990" cy="213"/>
            </a:xfrm>
          </p:grpSpPr>
          <p:sp>
            <p:nvSpPr>
              <p:cNvPr id="87047" name="Rectangle 30">
                <a:extLst>
                  <a:ext uri="{FF2B5EF4-FFF2-40B4-BE49-F238E27FC236}">
                    <a16:creationId xmlns:a16="http://schemas.microsoft.com/office/drawing/2014/main" id="{61E14904-4788-0246-B6CF-7A0BFFCA9B7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87048" name="Rectangle 31">
                <a:extLst>
                  <a:ext uri="{FF2B5EF4-FFF2-40B4-BE49-F238E27FC236}">
                    <a16:creationId xmlns:a16="http://schemas.microsoft.com/office/drawing/2014/main" id="{C387F34F-7501-3042-9248-483202A7447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87049" name="Rectangle 32">
                <a:extLst>
                  <a:ext uri="{FF2B5EF4-FFF2-40B4-BE49-F238E27FC236}">
                    <a16:creationId xmlns:a16="http://schemas.microsoft.com/office/drawing/2014/main" id="{773CD299-43DE-8946-8C4E-720082C7119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87050" name="Text Box 33">
                <a:extLst>
                  <a:ext uri="{FF2B5EF4-FFF2-40B4-BE49-F238E27FC236}">
                    <a16:creationId xmlns:a16="http://schemas.microsoft.com/office/drawing/2014/main" id="{1D4F9E6A-6CC6-CD4C-97AD-3225591380C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628</a:t>
                </a:r>
                <a:endParaRPr lang="en-US" altLang="en-US" sz="1800" b="0" dirty="0">
                  <a:ea typeface="ＭＳ Ｐゴシック" panose="020B0600070205080204" pitchFamily="34" charset="-128"/>
                </a:endParaRPr>
              </a:p>
            </p:txBody>
          </p:sp>
          <p:sp>
            <p:nvSpPr>
              <p:cNvPr id="87051" name="Text Box 34">
                <a:extLst>
                  <a:ext uri="{FF2B5EF4-FFF2-40B4-BE49-F238E27FC236}">
                    <a16:creationId xmlns:a16="http://schemas.microsoft.com/office/drawing/2014/main" id="{BF86858D-6212-3140-987B-6B9416347ED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693</a:t>
                </a:r>
                <a:endParaRPr lang="en-US" altLang="en-US" sz="1800" b="0" dirty="0">
                  <a:ea typeface="ＭＳ Ｐゴシック" panose="020B0600070205080204" pitchFamily="34" charset="-128"/>
                </a:endParaRPr>
              </a:p>
            </p:txBody>
          </p:sp>
          <p:sp>
            <p:nvSpPr>
              <p:cNvPr id="87052" name="Text Box 35">
                <a:extLst>
                  <a:ext uri="{FF2B5EF4-FFF2-40B4-BE49-F238E27FC236}">
                    <a16:creationId xmlns:a16="http://schemas.microsoft.com/office/drawing/2014/main" id="{8922E058-0B4E-FD46-B91A-0DCD9858424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655</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Number Placeholder 5">
            <a:extLst>
              <a:ext uri="{FF2B5EF4-FFF2-40B4-BE49-F238E27FC236}">
                <a16:creationId xmlns:a16="http://schemas.microsoft.com/office/drawing/2014/main" id="{ED077938-D90A-774C-9B57-CB680279BCBA}"/>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3AE4A47F-E068-C144-997E-BE9B2A6ED078}" type="slidenum">
              <a:rPr lang="en-US" altLang="en-US" sz="1400" b="0"/>
              <a:pPr algn="r" eaLnBrk="1" hangingPunct="1">
                <a:spcBef>
                  <a:spcPct val="0"/>
                </a:spcBef>
                <a:buFontTx/>
                <a:buNone/>
              </a:pPr>
              <a:t>43</a:t>
            </a:fld>
            <a:endParaRPr lang="en-US" altLang="en-US" sz="1400" b="0" dirty="0"/>
          </a:p>
        </p:txBody>
      </p:sp>
      <p:grpSp>
        <p:nvGrpSpPr>
          <p:cNvPr id="89091" name="Group 18">
            <a:extLst>
              <a:ext uri="{FF2B5EF4-FFF2-40B4-BE49-F238E27FC236}">
                <a16:creationId xmlns:a16="http://schemas.microsoft.com/office/drawing/2014/main" id="{C54D2209-9208-B346-BD6E-53ED626B5582}"/>
              </a:ext>
            </a:extLst>
          </p:cNvPr>
          <p:cNvGrpSpPr>
            <a:grpSpLocks/>
          </p:cNvGrpSpPr>
          <p:nvPr/>
        </p:nvGrpSpPr>
        <p:grpSpPr bwMode="auto">
          <a:xfrm>
            <a:off x="458788" y="446088"/>
            <a:ext cx="8229600" cy="3538538"/>
            <a:chOff x="289" y="281"/>
            <a:chExt cx="5184" cy="2229"/>
          </a:xfrm>
        </p:grpSpPr>
        <p:sp>
          <p:nvSpPr>
            <p:cNvPr id="89103" name="Rectangle 3">
              <a:extLst>
                <a:ext uri="{FF2B5EF4-FFF2-40B4-BE49-F238E27FC236}">
                  <a16:creationId xmlns:a16="http://schemas.microsoft.com/office/drawing/2014/main" id="{1C89A2FA-0996-BB44-A856-612D5CD182B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Cushing’s Syndrome</a:t>
              </a:r>
              <a:endParaRPr lang="en-US" altLang="en-US" sz="2800" b="0" dirty="0">
                <a:solidFill>
                  <a:schemeClr val="tx2"/>
                </a:solidFill>
              </a:endParaRPr>
            </a:p>
          </p:txBody>
        </p:sp>
        <p:sp>
          <p:nvSpPr>
            <p:cNvPr id="89104" name="Text Box 7">
              <a:extLst>
                <a:ext uri="{FF2B5EF4-FFF2-40B4-BE49-F238E27FC236}">
                  <a16:creationId xmlns:a16="http://schemas.microsoft.com/office/drawing/2014/main" id="{AB3F10AD-F8AD-7C47-8094-DFA28F967D4E}"/>
                </a:ext>
              </a:extLst>
            </p:cNvPr>
            <p:cNvSpPr txBox="1">
              <a:spLocks noChangeArrowheads="1"/>
            </p:cNvSpPr>
            <p:nvPr/>
          </p:nvSpPr>
          <p:spPr bwMode="auto">
            <a:xfrm>
              <a:off x="515" y="972"/>
              <a:ext cx="4565" cy="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Hypersecretion of ACTH from the anterior pituitary or cortisol from the adrenal cortex results in signs and symptoms known as Cush-ing’s syndrome.</a:t>
              </a:r>
            </a:p>
            <a:p>
              <a:pPr eaLnBrk="1" hangingPunct="1">
                <a:lnSpc>
                  <a:spcPct val="85000"/>
                </a:lnSpc>
                <a:spcBef>
                  <a:spcPct val="0"/>
                </a:spcBef>
                <a:spcAft>
                  <a:spcPts val="900"/>
                </a:spcAft>
                <a:buSzPct val="80000"/>
              </a:pPr>
              <a:r>
                <a:rPr lang="en-US" altLang="en-US" sz="1800" b="0" dirty="0"/>
                <a:t>Muscle proteins breakdown, and body fat is redistributed resulting in spindly arms and legs, “moon” (round) face, “buffalo” back hump, and hanging (pendulous) abdomen.</a:t>
              </a:r>
            </a:p>
            <a:p>
              <a:pPr eaLnBrk="1" hangingPunct="1">
                <a:lnSpc>
                  <a:spcPct val="85000"/>
                </a:lnSpc>
                <a:spcBef>
                  <a:spcPct val="0"/>
                </a:spcBef>
                <a:spcAft>
                  <a:spcPts val="900"/>
                </a:spcAft>
                <a:buSzPct val="80000"/>
              </a:pPr>
              <a:r>
                <a:rPr lang="en-US" altLang="en-US" sz="1800" b="0" dirty="0"/>
                <a:t>Other signs include hyperglycemia, osteoporosis, muscle weak-ness, hypertension, susceptibility to infection, and poor response to stressors.</a:t>
              </a:r>
            </a:p>
          </p:txBody>
        </p:sp>
      </p:grpSp>
      <p:grpSp>
        <p:nvGrpSpPr>
          <p:cNvPr id="89092" name="Group 17">
            <a:extLst>
              <a:ext uri="{FF2B5EF4-FFF2-40B4-BE49-F238E27FC236}">
                <a16:creationId xmlns:a16="http://schemas.microsoft.com/office/drawing/2014/main" id="{7EFE762D-FF87-7049-94D1-EA57BEF90BC6}"/>
              </a:ext>
            </a:extLst>
          </p:cNvPr>
          <p:cNvGrpSpPr>
            <a:grpSpLocks/>
          </p:cNvGrpSpPr>
          <p:nvPr/>
        </p:nvGrpSpPr>
        <p:grpSpPr bwMode="auto">
          <a:xfrm>
            <a:off x="923925" y="5827713"/>
            <a:ext cx="4754563" cy="338137"/>
            <a:chOff x="582" y="3671"/>
            <a:chExt cx="2995" cy="213"/>
          </a:xfrm>
        </p:grpSpPr>
        <p:grpSp>
          <p:nvGrpSpPr>
            <p:cNvPr id="89093" name="Group 29">
              <a:extLst>
                <a:ext uri="{FF2B5EF4-FFF2-40B4-BE49-F238E27FC236}">
                  <a16:creationId xmlns:a16="http://schemas.microsoft.com/office/drawing/2014/main" id="{44B28E6E-24CC-FC44-B393-B357A3F0A611}"/>
                </a:ext>
              </a:extLst>
            </p:cNvPr>
            <p:cNvGrpSpPr>
              <a:grpSpLocks/>
            </p:cNvGrpSpPr>
            <p:nvPr/>
          </p:nvGrpSpPr>
          <p:grpSpPr bwMode="auto">
            <a:xfrm>
              <a:off x="582" y="3671"/>
              <a:ext cx="1990" cy="213"/>
              <a:chOff x="582" y="3671"/>
              <a:chExt cx="1990" cy="213"/>
            </a:xfrm>
          </p:grpSpPr>
          <p:sp>
            <p:nvSpPr>
              <p:cNvPr id="89097" name="Rectangle 30">
                <a:extLst>
                  <a:ext uri="{FF2B5EF4-FFF2-40B4-BE49-F238E27FC236}">
                    <a16:creationId xmlns:a16="http://schemas.microsoft.com/office/drawing/2014/main" id="{06BC79A3-DD3C-614D-AC4A-F7D5B8C073F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89098" name="Rectangle 31">
                <a:extLst>
                  <a:ext uri="{FF2B5EF4-FFF2-40B4-BE49-F238E27FC236}">
                    <a16:creationId xmlns:a16="http://schemas.microsoft.com/office/drawing/2014/main" id="{1C3606FE-0442-3B45-BBCA-4E928BDBE9F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89099" name="Rectangle 32">
                <a:extLst>
                  <a:ext uri="{FF2B5EF4-FFF2-40B4-BE49-F238E27FC236}">
                    <a16:creationId xmlns:a16="http://schemas.microsoft.com/office/drawing/2014/main" id="{71516D04-6C8E-DE4A-86FE-CD2CCABD5D3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89100" name="Text Box 33">
                <a:extLst>
                  <a:ext uri="{FF2B5EF4-FFF2-40B4-BE49-F238E27FC236}">
                    <a16:creationId xmlns:a16="http://schemas.microsoft.com/office/drawing/2014/main" id="{75660448-4ADA-164E-A91E-81DD6AEF935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655</a:t>
                </a:r>
                <a:endParaRPr lang="en-US" altLang="en-US" sz="1800" b="0" dirty="0">
                  <a:ea typeface="ＭＳ Ｐゴシック" panose="020B0600070205080204" pitchFamily="34" charset="-128"/>
                </a:endParaRPr>
              </a:p>
            </p:txBody>
          </p:sp>
          <p:sp>
            <p:nvSpPr>
              <p:cNvPr id="89101" name="Text Box 34">
                <a:extLst>
                  <a:ext uri="{FF2B5EF4-FFF2-40B4-BE49-F238E27FC236}">
                    <a16:creationId xmlns:a16="http://schemas.microsoft.com/office/drawing/2014/main" id="{609E10E4-CD2A-A349-9ACA-326F6EBAD78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720</a:t>
                </a:r>
                <a:endParaRPr lang="en-US" altLang="en-US" sz="1800" b="0" dirty="0">
                  <a:ea typeface="ＭＳ Ｐゴシック" panose="020B0600070205080204" pitchFamily="34" charset="-128"/>
                </a:endParaRPr>
              </a:p>
            </p:txBody>
          </p:sp>
          <p:sp>
            <p:nvSpPr>
              <p:cNvPr id="89102" name="Text Box 35">
                <a:extLst>
                  <a:ext uri="{FF2B5EF4-FFF2-40B4-BE49-F238E27FC236}">
                    <a16:creationId xmlns:a16="http://schemas.microsoft.com/office/drawing/2014/main" id="{F54A5B6E-5F64-2B45-B639-07B95208B46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682</a:t>
                </a:r>
                <a:endParaRPr lang="en-US" altLang="en-US" sz="1800" b="0" dirty="0">
                  <a:ea typeface="ＭＳ Ｐゴシック" panose="020B0600070205080204" pitchFamily="34" charset="-128"/>
                </a:endParaRPr>
              </a:p>
            </p:txBody>
          </p:sp>
        </p:grpSp>
        <p:grpSp>
          <p:nvGrpSpPr>
            <p:cNvPr id="89094" name="Group 34">
              <a:extLst>
                <a:ext uri="{FF2B5EF4-FFF2-40B4-BE49-F238E27FC236}">
                  <a16:creationId xmlns:a16="http://schemas.microsoft.com/office/drawing/2014/main" id="{6D8DFDCE-6044-124C-A49F-AA7614B71922}"/>
                </a:ext>
              </a:extLst>
            </p:cNvPr>
            <p:cNvGrpSpPr>
              <a:grpSpLocks/>
            </p:cNvGrpSpPr>
            <p:nvPr/>
          </p:nvGrpSpPr>
          <p:grpSpPr bwMode="auto">
            <a:xfrm>
              <a:off x="2846" y="3671"/>
              <a:ext cx="731" cy="213"/>
              <a:chOff x="2846" y="3671"/>
              <a:chExt cx="731" cy="213"/>
            </a:xfrm>
          </p:grpSpPr>
          <p:sp>
            <p:nvSpPr>
              <p:cNvPr id="89095" name="Rectangle 32">
                <a:extLst>
                  <a:ext uri="{FF2B5EF4-FFF2-40B4-BE49-F238E27FC236}">
                    <a16:creationId xmlns:a16="http://schemas.microsoft.com/office/drawing/2014/main" id="{E398E03B-68FE-4847-9B1D-06333B12C6B9}"/>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89096" name="Text Box 33">
                <a:extLst>
                  <a:ext uri="{FF2B5EF4-FFF2-40B4-BE49-F238E27FC236}">
                    <a16:creationId xmlns:a16="http://schemas.microsoft.com/office/drawing/2014/main" id="{D2639F43-9DDF-6F4B-8531-27C4DD40411E}"/>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Figure 18.22</a:t>
                </a:r>
              </a:p>
            </p:txBody>
          </p:sp>
        </p:grpSp>
      </p:grpSp>
      <p:sp>
        <p:nvSpPr>
          <p:cNvPr id="2" name="TextBox 1">
            <a:extLst>
              <a:ext uri="{FF2B5EF4-FFF2-40B4-BE49-F238E27FC236}">
                <a16:creationId xmlns:a16="http://schemas.microsoft.com/office/drawing/2014/main" id="{21D78DDC-6B44-FE89-B7D3-A9731FA0BD8F}"/>
              </a:ext>
            </a:extLst>
          </p:cNvPr>
          <p:cNvSpPr txBox="1"/>
          <p:nvPr/>
        </p:nvSpPr>
        <p:spPr>
          <a:xfrm>
            <a:off x="2441124" y="3911490"/>
            <a:ext cx="4275364" cy="823302"/>
          </a:xfrm>
          <a:prstGeom prst="rect">
            <a:avLst/>
          </a:prstGeom>
          <a:noFill/>
        </p:spPr>
        <p:txBody>
          <a:bodyPr wrap="square" rtlCol="0">
            <a:spAutoFit/>
          </a:bodyPr>
          <a:lstStyle/>
          <a:p>
            <a:pPr algn="ctr">
              <a:lnSpc>
                <a:spcPts val="1860"/>
              </a:lnSpc>
            </a:pPr>
            <a:r>
              <a:rPr lang="en-US" sz="1800" b="0" dirty="0">
                <a:solidFill>
                  <a:srgbClr val="941100"/>
                </a:solidFill>
              </a:rPr>
              <a:t>Cortisol = one of several glucocorticoids synthesized and secreted by the adrenal cortex.</a:t>
            </a: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Number Placeholder 5">
            <a:extLst>
              <a:ext uri="{FF2B5EF4-FFF2-40B4-BE49-F238E27FC236}">
                <a16:creationId xmlns:a16="http://schemas.microsoft.com/office/drawing/2014/main" id="{ED077938-D90A-774C-9B57-CB680279BCBA}"/>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3AE4A47F-E068-C144-997E-BE9B2A6ED078}" type="slidenum">
              <a:rPr lang="en-US" altLang="en-US" sz="1400" b="0"/>
              <a:pPr algn="r" eaLnBrk="1" hangingPunct="1">
                <a:spcBef>
                  <a:spcPct val="0"/>
                </a:spcBef>
                <a:buFontTx/>
                <a:buNone/>
              </a:pPr>
              <a:t>44</a:t>
            </a:fld>
            <a:endParaRPr lang="en-US" altLang="en-US" sz="1400" b="0" dirty="0"/>
          </a:p>
        </p:txBody>
      </p:sp>
      <p:grpSp>
        <p:nvGrpSpPr>
          <p:cNvPr id="89091" name="Group 18">
            <a:extLst>
              <a:ext uri="{FF2B5EF4-FFF2-40B4-BE49-F238E27FC236}">
                <a16:creationId xmlns:a16="http://schemas.microsoft.com/office/drawing/2014/main" id="{C54D2209-9208-B346-BD6E-53ED626B5582}"/>
              </a:ext>
            </a:extLst>
          </p:cNvPr>
          <p:cNvGrpSpPr>
            <a:grpSpLocks/>
          </p:cNvGrpSpPr>
          <p:nvPr/>
        </p:nvGrpSpPr>
        <p:grpSpPr bwMode="auto">
          <a:xfrm>
            <a:off x="458788" y="446088"/>
            <a:ext cx="8229600" cy="2832101"/>
            <a:chOff x="289" y="281"/>
            <a:chExt cx="5184" cy="1784"/>
          </a:xfrm>
        </p:grpSpPr>
        <p:sp>
          <p:nvSpPr>
            <p:cNvPr id="89103" name="Rectangle 3">
              <a:extLst>
                <a:ext uri="{FF2B5EF4-FFF2-40B4-BE49-F238E27FC236}">
                  <a16:creationId xmlns:a16="http://schemas.microsoft.com/office/drawing/2014/main" id="{1C89A2FA-0996-BB44-A856-612D5CD182B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Cushing’s Syndrome </a:t>
              </a:r>
              <a:r>
                <a:rPr lang="en-US" altLang="en-US" sz="2200" b="0" dirty="0">
                  <a:solidFill>
                    <a:srgbClr val="333333"/>
                  </a:solidFill>
                </a:rPr>
                <a:t>(continued)</a:t>
              </a:r>
              <a:endParaRPr lang="en-US" altLang="en-US" sz="2200" b="0" dirty="0">
                <a:solidFill>
                  <a:schemeClr val="tx2"/>
                </a:solidFill>
              </a:endParaRPr>
            </a:p>
          </p:txBody>
        </p:sp>
        <p:sp>
          <p:nvSpPr>
            <p:cNvPr id="89104" name="Text Box 7">
              <a:extLst>
                <a:ext uri="{FF2B5EF4-FFF2-40B4-BE49-F238E27FC236}">
                  <a16:creationId xmlns:a16="http://schemas.microsoft.com/office/drawing/2014/main" id="{AB3F10AD-F8AD-7C47-8094-DFA28F967D4E}"/>
                </a:ext>
              </a:extLst>
            </p:cNvPr>
            <p:cNvSpPr txBox="1">
              <a:spLocks noChangeArrowheads="1"/>
            </p:cNvSpPr>
            <p:nvPr/>
          </p:nvSpPr>
          <p:spPr bwMode="auto">
            <a:xfrm>
              <a:off x="515" y="972"/>
              <a:ext cx="4557"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Cushing’s syndrome can be difficult to diagnose because its signs and symptoms resemble those of other diseases and disorders.</a:t>
              </a:r>
            </a:p>
            <a:p>
              <a:pPr eaLnBrk="1" hangingPunct="1">
                <a:lnSpc>
                  <a:spcPct val="85000"/>
                </a:lnSpc>
                <a:spcBef>
                  <a:spcPct val="0"/>
                </a:spcBef>
                <a:spcAft>
                  <a:spcPts val="900"/>
                </a:spcAft>
                <a:buSzPct val="80000"/>
              </a:pPr>
              <a:r>
                <a:rPr lang="en-US" altLang="en-US" sz="1800" b="0" dirty="0"/>
                <a:t>Diagnosis can involve a process of exclusion—ruling out all other possibilities.</a:t>
              </a:r>
            </a:p>
            <a:p>
              <a:pPr eaLnBrk="1" hangingPunct="1">
                <a:lnSpc>
                  <a:spcPct val="85000"/>
                </a:lnSpc>
                <a:spcBef>
                  <a:spcPct val="0"/>
                </a:spcBef>
                <a:spcAft>
                  <a:spcPct val="50000"/>
                </a:spcAft>
                <a:buSzPct val="80000"/>
              </a:pPr>
              <a:r>
                <a:rPr lang="en-US" altLang="en-US" sz="1800" b="0" dirty="0"/>
                <a:t>Treatment may require surgical removal of an anterior pituitary or adrenal tumor.</a:t>
              </a:r>
            </a:p>
          </p:txBody>
        </p:sp>
      </p:grpSp>
      <p:grpSp>
        <p:nvGrpSpPr>
          <p:cNvPr id="89092" name="Group 17">
            <a:extLst>
              <a:ext uri="{FF2B5EF4-FFF2-40B4-BE49-F238E27FC236}">
                <a16:creationId xmlns:a16="http://schemas.microsoft.com/office/drawing/2014/main" id="{7EFE762D-FF87-7049-94D1-EA57BEF90BC6}"/>
              </a:ext>
            </a:extLst>
          </p:cNvPr>
          <p:cNvGrpSpPr>
            <a:grpSpLocks/>
          </p:cNvGrpSpPr>
          <p:nvPr/>
        </p:nvGrpSpPr>
        <p:grpSpPr bwMode="auto">
          <a:xfrm>
            <a:off x="923925" y="5827713"/>
            <a:ext cx="4754563" cy="338137"/>
            <a:chOff x="582" y="3671"/>
            <a:chExt cx="2995" cy="213"/>
          </a:xfrm>
        </p:grpSpPr>
        <p:grpSp>
          <p:nvGrpSpPr>
            <p:cNvPr id="89093" name="Group 29">
              <a:extLst>
                <a:ext uri="{FF2B5EF4-FFF2-40B4-BE49-F238E27FC236}">
                  <a16:creationId xmlns:a16="http://schemas.microsoft.com/office/drawing/2014/main" id="{44B28E6E-24CC-FC44-B393-B357A3F0A611}"/>
                </a:ext>
              </a:extLst>
            </p:cNvPr>
            <p:cNvGrpSpPr>
              <a:grpSpLocks/>
            </p:cNvGrpSpPr>
            <p:nvPr/>
          </p:nvGrpSpPr>
          <p:grpSpPr bwMode="auto">
            <a:xfrm>
              <a:off x="582" y="3671"/>
              <a:ext cx="1990" cy="213"/>
              <a:chOff x="582" y="3671"/>
              <a:chExt cx="1990" cy="213"/>
            </a:xfrm>
          </p:grpSpPr>
          <p:sp>
            <p:nvSpPr>
              <p:cNvPr id="89097" name="Rectangle 30">
                <a:extLst>
                  <a:ext uri="{FF2B5EF4-FFF2-40B4-BE49-F238E27FC236}">
                    <a16:creationId xmlns:a16="http://schemas.microsoft.com/office/drawing/2014/main" id="{06BC79A3-DD3C-614D-AC4A-F7D5B8C073F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89098" name="Rectangle 31">
                <a:extLst>
                  <a:ext uri="{FF2B5EF4-FFF2-40B4-BE49-F238E27FC236}">
                    <a16:creationId xmlns:a16="http://schemas.microsoft.com/office/drawing/2014/main" id="{1C3606FE-0442-3B45-BBCA-4E928BDBE9F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89099" name="Rectangle 32">
                <a:extLst>
                  <a:ext uri="{FF2B5EF4-FFF2-40B4-BE49-F238E27FC236}">
                    <a16:creationId xmlns:a16="http://schemas.microsoft.com/office/drawing/2014/main" id="{71516D04-6C8E-DE4A-86FE-CD2CCABD5D3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89100" name="Text Box 33">
                <a:extLst>
                  <a:ext uri="{FF2B5EF4-FFF2-40B4-BE49-F238E27FC236}">
                    <a16:creationId xmlns:a16="http://schemas.microsoft.com/office/drawing/2014/main" id="{75660448-4ADA-164E-A91E-81DD6AEF935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655</a:t>
                </a:r>
                <a:endParaRPr lang="en-US" altLang="en-US" sz="1800" b="0" dirty="0">
                  <a:ea typeface="ＭＳ Ｐゴシック" panose="020B0600070205080204" pitchFamily="34" charset="-128"/>
                </a:endParaRPr>
              </a:p>
            </p:txBody>
          </p:sp>
          <p:sp>
            <p:nvSpPr>
              <p:cNvPr id="89101" name="Text Box 34">
                <a:extLst>
                  <a:ext uri="{FF2B5EF4-FFF2-40B4-BE49-F238E27FC236}">
                    <a16:creationId xmlns:a16="http://schemas.microsoft.com/office/drawing/2014/main" id="{609E10E4-CD2A-A349-9ACA-326F6EBAD78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720</a:t>
                </a:r>
                <a:endParaRPr lang="en-US" altLang="en-US" sz="1800" b="0" dirty="0">
                  <a:ea typeface="ＭＳ Ｐゴシック" panose="020B0600070205080204" pitchFamily="34" charset="-128"/>
                </a:endParaRPr>
              </a:p>
            </p:txBody>
          </p:sp>
          <p:sp>
            <p:nvSpPr>
              <p:cNvPr id="89102" name="Text Box 35">
                <a:extLst>
                  <a:ext uri="{FF2B5EF4-FFF2-40B4-BE49-F238E27FC236}">
                    <a16:creationId xmlns:a16="http://schemas.microsoft.com/office/drawing/2014/main" id="{F54A5B6E-5F64-2B45-B639-07B95208B46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682</a:t>
                </a:r>
                <a:endParaRPr lang="en-US" altLang="en-US" sz="1800" b="0" dirty="0">
                  <a:ea typeface="ＭＳ Ｐゴシック" panose="020B0600070205080204" pitchFamily="34" charset="-128"/>
                </a:endParaRPr>
              </a:p>
            </p:txBody>
          </p:sp>
        </p:grpSp>
        <p:grpSp>
          <p:nvGrpSpPr>
            <p:cNvPr id="89094" name="Group 34">
              <a:extLst>
                <a:ext uri="{FF2B5EF4-FFF2-40B4-BE49-F238E27FC236}">
                  <a16:creationId xmlns:a16="http://schemas.microsoft.com/office/drawing/2014/main" id="{6D8DFDCE-6044-124C-A49F-AA7614B71922}"/>
                </a:ext>
              </a:extLst>
            </p:cNvPr>
            <p:cNvGrpSpPr>
              <a:grpSpLocks/>
            </p:cNvGrpSpPr>
            <p:nvPr/>
          </p:nvGrpSpPr>
          <p:grpSpPr bwMode="auto">
            <a:xfrm>
              <a:off x="2846" y="3671"/>
              <a:ext cx="731" cy="213"/>
              <a:chOff x="2846" y="3671"/>
              <a:chExt cx="731" cy="213"/>
            </a:xfrm>
          </p:grpSpPr>
          <p:sp>
            <p:nvSpPr>
              <p:cNvPr id="89095" name="Rectangle 32">
                <a:extLst>
                  <a:ext uri="{FF2B5EF4-FFF2-40B4-BE49-F238E27FC236}">
                    <a16:creationId xmlns:a16="http://schemas.microsoft.com/office/drawing/2014/main" id="{E398E03B-68FE-4847-9B1D-06333B12C6B9}"/>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89096" name="Text Box 33">
                <a:extLst>
                  <a:ext uri="{FF2B5EF4-FFF2-40B4-BE49-F238E27FC236}">
                    <a16:creationId xmlns:a16="http://schemas.microsoft.com/office/drawing/2014/main" id="{D2639F43-9DDF-6F4B-8531-27C4DD40411E}"/>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Figure 18.22</a:t>
                </a:r>
              </a:p>
            </p:txBody>
          </p:sp>
        </p:grpSp>
      </p:grpSp>
    </p:spTree>
    <p:extLst>
      <p:ext uri="{BB962C8B-B14F-4D97-AF65-F5344CB8AC3E}">
        <p14:creationId xmlns:p14="http://schemas.microsoft.com/office/powerpoint/2010/main" val="2631677168"/>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a:extLst>
              <a:ext uri="{FF2B5EF4-FFF2-40B4-BE49-F238E27FC236}">
                <a16:creationId xmlns:a16="http://schemas.microsoft.com/office/drawing/2014/main" id="{48E3C771-936E-9E46-BDDF-DE124EE904E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384A9CD-C216-C54E-B0C2-FCBAE8B86BE4}" type="slidenum">
              <a:rPr lang="en-US" altLang="en-US" sz="1400"/>
              <a:pPr>
                <a:spcBef>
                  <a:spcPct val="0"/>
                </a:spcBef>
                <a:buFontTx/>
                <a:buNone/>
              </a:pPr>
              <a:t>45</a:t>
            </a:fld>
            <a:endParaRPr lang="en-US" altLang="en-US" sz="1400" dirty="0"/>
          </a:p>
        </p:txBody>
      </p:sp>
      <p:sp>
        <p:nvSpPr>
          <p:cNvPr id="91139" name="Rectangle 1026">
            <a:extLst>
              <a:ext uri="{FF2B5EF4-FFF2-40B4-BE49-F238E27FC236}">
                <a16:creationId xmlns:a16="http://schemas.microsoft.com/office/drawing/2014/main" id="{BB4C9C06-23BB-8C49-BDE8-BD37A079A232}"/>
              </a:ext>
            </a:extLst>
          </p:cNvPr>
          <p:cNvSpPr>
            <a:spLocks noGrp="1" noChangeArrowheads="1"/>
          </p:cNvSpPr>
          <p:nvPr>
            <p:ph type="body" idx="1"/>
          </p:nvPr>
        </p:nvSpPr>
        <p:spPr>
          <a:xfrm>
            <a:off x="1338263" y="973138"/>
            <a:ext cx="6473825" cy="4525962"/>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spcBef>
                <a:spcPct val="0"/>
              </a:spcBef>
              <a:buFontTx/>
              <a:buNone/>
            </a:pPr>
            <a:r>
              <a:rPr lang="en-US" altLang="en-US" sz="2800" dirty="0">
                <a:solidFill>
                  <a:srgbClr val="333333"/>
                </a:solidFill>
              </a:rPr>
              <a:t>Posterior Pituitary</a:t>
            </a:r>
          </a:p>
        </p:txBody>
      </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Number Placeholder 5">
            <a:extLst>
              <a:ext uri="{FF2B5EF4-FFF2-40B4-BE49-F238E27FC236}">
                <a16:creationId xmlns:a16="http://schemas.microsoft.com/office/drawing/2014/main" id="{C4F4B580-351A-3640-A0B5-CDDA2272EA4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A8CA9F7-899C-8345-8B5F-5FE26C0188F5}" type="slidenum">
              <a:rPr lang="en-US" altLang="en-US" sz="1400"/>
              <a:pPr>
                <a:spcBef>
                  <a:spcPct val="0"/>
                </a:spcBef>
                <a:buFontTx/>
                <a:buNone/>
              </a:pPr>
              <a:t>46</a:t>
            </a:fld>
            <a:endParaRPr lang="en-US" altLang="en-US" sz="1400" dirty="0"/>
          </a:p>
        </p:txBody>
      </p:sp>
      <p:grpSp>
        <p:nvGrpSpPr>
          <p:cNvPr id="93187" name="Group 38">
            <a:extLst>
              <a:ext uri="{FF2B5EF4-FFF2-40B4-BE49-F238E27FC236}">
                <a16:creationId xmlns:a16="http://schemas.microsoft.com/office/drawing/2014/main" id="{3F1AB119-D053-B14A-86AF-5053FEE6F2E1}"/>
              </a:ext>
            </a:extLst>
          </p:cNvPr>
          <p:cNvGrpSpPr>
            <a:grpSpLocks/>
          </p:cNvGrpSpPr>
          <p:nvPr/>
        </p:nvGrpSpPr>
        <p:grpSpPr bwMode="auto">
          <a:xfrm>
            <a:off x="458788" y="446088"/>
            <a:ext cx="8229600" cy="5719762"/>
            <a:chOff x="289" y="281"/>
            <a:chExt cx="5184" cy="3603"/>
          </a:xfrm>
        </p:grpSpPr>
        <p:sp>
          <p:nvSpPr>
            <p:cNvPr id="93188" name="Rectangle 2">
              <a:extLst>
                <a:ext uri="{FF2B5EF4-FFF2-40B4-BE49-F238E27FC236}">
                  <a16:creationId xmlns:a16="http://schemas.microsoft.com/office/drawing/2014/main" id="{1C52D163-A312-EF4A-8B78-465659C0A660}"/>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Posterior Pituitary</a:t>
              </a:r>
              <a:endParaRPr lang="en-US" altLang="en-US" sz="2800" b="0" dirty="0">
                <a:solidFill>
                  <a:schemeClr val="tx2"/>
                </a:solidFill>
              </a:endParaRPr>
            </a:p>
          </p:txBody>
        </p:sp>
        <p:sp>
          <p:nvSpPr>
            <p:cNvPr id="93189" name="Text Box 6">
              <a:extLst>
                <a:ext uri="{FF2B5EF4-FFF2-40B4-BE49-F238E27FC236}">
                  <a16:creationId xmlns:a16="http://schemas.microsoft.com/office/drawing/2014/main" id="{D2F8E87C-676C-5448-BA97-60A1103B9140}"/>
                </a:ext>
              </a:extLst>
            </p:cNvPr>
            <p:cNvSpPr txBox="1">
              <a:spLocks noChangeArrowheads="1"/>
            </p:cNvSpPr>
            <p:nvPr/>
          </p:nvSpPr>
          <p:spPr bwMode="auto">
            <a:xfrm>
              <a:off x="515" y="972"/>
              <a:ext cx="4665"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posterior pituitary contains axon terminals for more than 10,000 neurosecretory cell bodies (specialized neurons) located in the hypo-thalamus.</a:t>
              </a:r>
            </a:p>
            <a:p>
              <a:pPr eaLnBrk="1" hangingPunct="1">
                <a:lnSpc>
                  <a:spcPct val="85000"/>
                </a:lnSpc>
                <a:spcBef>
                  <a:spcPct val="0"/>
                </a:spcBef>
                <a:spcAft>
                  <a:spcPts val="900"/>
                </a:spcAft>
                <a:buSzPct val="80000"/>
              </a:pPr>
              <a:r>
                <a:rPr lang="en-US" altLang="en-US" sz="1800" b="0" dirty="0"/>
                <a:t>The axons of the cell bodies form the hypothalamohypophyseal tract in the pituitary stalk.</a:t>
              </a:r>
            </a:p>
            <a:p>
              <a:pPr eaLnBrk="1" hangingPunct="1">
                <a:lnSpc>
                  <a:spcPct val="85000"/>
                </a:lnSpc>
                <a:spcBef>
                  <a:spcPct val="0"/>
                </a:spcBef>
                <a:spcAft>
                  <a:spcPct val="50000"/>
                </a:spcAft>
                <a:buSzPct val="80000"/>
              </a:pPr>
              <a:r>
                <a:rPr lang="en-US" altLang="en-US" sz="1800" b="0" dirty="0"/>
                <a:t>Cell bodies in the hypothalamus synthesize oxytocin and antidiuretic hormone (ADH).</a:t>
              </a:r>
            </a:p>
          </p:txBody>
        </p:sp>
        <p:grpSp>
          <p:nvGrpSpPr>
            <p:cNvPr id="93190" name="Group 27">
              <a:extLst>
                <a:ext uri="{FF2B5EF4-FFF2-40B4-BE49-F238E27FC236}">
                  <a16:creationId xmlns:a16="http://schemas.microsoft.com/office/drawing/2014/main" id="{36A669B3-B515-3F4B-B4DB-34B51141A0D5}"/>
                </a:ext>
              </a:extLst>
            </p:cNvPr>
            <p:cNvGrpSpPr>
              <a:grpSpLocks/>
            </p:cNvGrpSpPr>
            <p:nvPr/>
          </p:nvGrpSpPr>
          <p:grpSpPr bwMode="auto">
            <a:xfrm>
              <a:off x="582" y="3671"/>
              <a:ext cx="2995" cy="213"/>
              <a:chOff x="582" y="3671"/>
              <a:chExt cx="2995" cy="213"/>
            </a:xfrm>
          </p:grpSpPr>
          <p:grpSp>
            <p:nvGrpSpPr>
              <p:cNvPr id="93191" name="Group 28">
                <a:extLst>
                  <a:ext uri="{FF2B5EF4-FFF2-40B4-BE49-F238E27FC236}">
                    <a16:creationId xmlns:a16="http://schemas.microsoft.com/office/drawing/2014/main" id="{DB856813-9F6E-CA46-91FF-4C8E762D5D40}"/>
                  </a:ext>
                </a:extLst>
              </p:cNvPr>
              <p:cNvGrpSpPr>
                <a:grpSpLocks/>
              </p:cNvGrpSpPr>
              <p:nvPr/>
            </p:nvGrpSpPr>
            <p:grpSpPr bwMode="auto">
              <a:xfrm>
                <a:off x="582" y="3671"/>
                <a:ext cx="1990" cy="213"/>
                <a:chOff x="582" y="3671"/>
                <a:chExt cx="1990" cy="213"/>
              </a:xfrm>
            </p:grpSpPr>
            <p:sp>
              <p:nvSpPr>
                <p:cNvPr id="93195" name="Rectangle 29">
                  <a:extLst>
                    <a:ext uri="{FF2B5EF4-FFF2-40B4-BE49-F238E27FC236}">
                      <a16:creationId xmlns:a16="http://schemas.microsoft.com/office/drawing/2014/main" id="{F532AAC9-B966-814E-86FA-16A89611B14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93196" name="Rectangle 30">
                  <a:extLst>
                    <a:ext uri="{FF2B5EF4-FFF2-40B4-BE49-F238E27FC236}">
                      <a16:creationId xmlns:a16="http://schemas.microsoft.com/office/drawing/2014/main" id="{3EEEC5E1-71E8-2442-A404-513CCD6C5AD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93197" name="Rectangle 31">
                  <a:extLst>
                    <a:ext uri="{FF2B5EF4-FFF2-40B4-BE49-F238E27FC236}">
                      <a16:creationId xmlns:a16="http://schemas.microsoft.com/office/drawing/2014/main" id="{E6D80C6F-6EAC-6E42-9AE3-DC19A5C1B15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93198" name="Text Box 32">
                  <a:extLst>
                    <a:ext uri="{FF2B5EF4-FFF2-40B4-BE49-F238E27FC236}">
                      <a16:creationId xmlns:a16="http://schemas.microsoft.com/office/drawing/2014/main" id="{86123931-D574-294D-AF6B-629DAE62937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628</a:t>
                  </a:r>
                  <a:endParaRPr lang="en-US" altLang="en-US" sz="1800" b="0" dirty="0"/>
                </a:p>
              </p:txBody>
            </p:sp>
            <p:sp>
              <p:nvSpPr>
                <p:cNvPr id="93199" name="Text Box 33">
                  <a:extLst>
                    <a:ext uri="{FF2B5EF4-FFF2-40B4-BE49-F238E27FC236}">
                      <a16:creationId xmlns:a16="http://schemas.microsoft.com/office/drawing/2014/main" id="{4EBE4CD5-2630-2C4D-B5D3-49243614AAC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694</a:t>
                  </a:r>
                  <a:endParaRPr lang="en-US" altLang="en-US" sz="1800" b="0" dirty="0"/>
                </a:p>
              </p:txBody>
            </p:sp>
            <p:sp>
              <p:nvSpPr>
                <p:cNvPr id="93200" name="Text Box 34">
                  <a:extLst>
                    <a:ext uri="{FF2B5EF4-FFF2-40B4-BE49-F238E27FC236}">
                      <a16:creationId xmlns:a16="http://schemas.microsoft.com/office/drawing/2014/main" id="{A552908B-EB6B-7F4A-82E9-2821CC00BEE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656</a:t>
                  </a:r>
                  <a:endParaRPr lang="en-US" altLang="en-US" sz="1800" b="0" dirty="0"/>
                </a:p>
              </p:txBody>
            </p:sp>
          </p:grpSp>
          <p:grpSp>
            <p:nvGrpSpPr>
              <p:cNvPr id="93192" name="Group 35">
                <a:extLst>
                  <a:ext uri="{FF2B5EF4-FFF2-40B4-BE49-F238E27FC236}">
                    <a16:creationId xmlns:a16="http://schemas.microsoft.com/office/drawing/2014/main" id="{2F12F6ED-8876-1846-8F6E-6E3A4D54941E}"/>
                  </a:ext>
                </a:extLst>
              </p:cNvPr>
              <p:cNvGrpSpPr>
                <a:grpSpLocks/>
              </p:cNvGrpSpPr>
              <p:nvPr/>
            </p:nvGrpSpPr>
            <p:grpSpPr bwMode="auto">
              <a:xfrm>
                <a:off x="2846" y="3671"/>
                <a:ext cx="731" cy="213"/>
                <a:chOff x="2846" y="3671"/>
                <a:chExt cx="731" cy="213"/>
              </a:xfrm>
            </p:grpSpPr>
            <p:sp>
              <p:nvSpPr>
                <p:cNvPr id="93193" name="Rectangle 36">
                  <a:extLst>
                    <a:ext uri="{FF2B5EF4-FFF2-40B4-BE49-F238E27FC236}">
                      <a16:creationId xmlns:a16="http://schemas.microsoft.com/office/drawing/2014/main" id="{E4CB1699-676A-7647-8D3C-4CC932938AF0}"/>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93194" name="Text Box 37">
                  <a:extLst>
                    <a:ext uri="{FF2B5EF4-FFF2-40B4-BE49-F238E27FC236}">
                      <a16:creationId xmlns:a16="http://schemas.microsoft.com/office/drawing/2014/main" id="{B806A58D-9527-5247-9124-3BCFFBDEEAC2}"/>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Figure 18.8</a:t>
                  </a:r>
                </a:p>
              </p:txBody>
            </p:sp>
          </p:grpSp>
        </p:grpSp>
      </p:gr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Number Placeholder 5">
            <a:extLst>
              <a:ext uri="{FF2B5EF4-FFF2-40B4-BE49-F238E27FC236}">
                <a16:creationId xmlns:a16="http://schemas.microsoft.com/office/drawing/2014/main" id="{594DD753-8030-4E41-AE7D-8CA8F49407A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16E732B-42D8-8C49-8091-5AF54D2D94DA}" type="slidenum">
              <a:rPr lang="en-US" altLang="en-US" sz="1400"/>
              <a:pPr>
                <a:spcBef>
                  <a:spcPct val="0"/>
                </a:spcBef>
                <a:buFontTx/>
                <a:buNone/>
              </a:pPr>
              <a:t>47</a:t>
            </a:fld>
            <a:endParaRPr lang="en-US" altLang="en-US" sz="1400" dirty="0"/>
          </a:p>
        </p:txBody>
      </p:sp>
      <p:grpSp>
        <p:nvGrpSpPr>
          <p:cNvPr id="95235" name="Group 1042">
            <a:extLst>
              <a:ext uri="{FF2B5EF4-FFF2-40B4-BE49-F238E27FC236}">
                <a16:creationId xmlns:a16="http://schemas.microsoft.com/office/drawing/2014/main" id="{6D7E311A-6AED-7446-AF12-BD4404E40DC0}"/>
              </a:ext>
            </a:extLst>
          </p:cNvPr>
          <p:cNvGrpSpPr>
            <a:grpSpLocks/>
          </p:cNvGrpSpPr>
          <p:nvPr/>
        </p:nvGrpSpPr>
        <p:grpSpPr bwMode="auto">
          <a:xfrm>
            <a:off x="458788" y="447675"/>
            <a:ext cx="8229600" cy="3471866"/>
            <a:chOff x="289" y="282"/>
            <a:chExt cx="5184" cy="2187"/>
          </a:xfrm>
        </p:grpSpPr>
        <p:sp>
          <p:nvSpPr>
            <p:cNvPr id="95236" name="Rectangle 1026">
              <a:extLst>
                <a:ext uri="{FF2B5EF4-FFF2-40B4-BE49-F238E27FC236}">
                  <a16:creationId xmlns:a16="http://schemas.microsoft.com/office/drawing/2014/main" id="{E537D841-E0D5-7140-912B-03D876663900}"/>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Posterior Pituitary Hormones</a:t>
              </a:r>
              <a:endParaRPr lang="en-US" altLang="en-US" sz="2800" b="0" dirty="0">
                <a:solidFill>
                  <a:schemeClr val="tx2"/>
                </a:solidFill>
              </a:endParaRPr>
            </a:p>
          </p:txBody>
        </p:sp>
        <p:grpSp>
          <p:nvGrpSpPr>
            <p:cNvPr id="95237" name="Group 1041">
              <a:extLst>
                <a:ext uri="{FF2B5EF4-FFF2-40B4-BE49-F238E27FC236}">
                  <a16:creationId xmlns:a16="http://schemas.microsoft.com/office/drawing/2014/main" id="{4500BC57-AFA1-C942-AB58-94AF95A0500D}"/>
                </a:ext>
              </a:extLst>
            </p:cNvPr>
            <p:cNvGrpSpPr>
              <a:grpSpLocks/>
            </p:cNvGrpSpPr>
            <p:nvPr/>
          </p:nvGrpSpPr>
          <p:grpSpPr bwMode="auto">
            <a:xfrm>
              <a:off x="1492" y="1019"/>
              <a:ext cx="2337" cy="1450"/>
              <a:chOff x="1492" y="1019"/>
              <a:chExt cx="2337" cy="1450"/>
            </a:xfrm>
          </p:grpSpPr>
          <p:sp>
            <p:nvSpPr>
              <p:cNvPr id="95238" name="Rectangle 1028">
                <a:extLst>
                  <a:ext uri="{FF2B5EF4-FFF2-40B4-BE49-F238E27FC236}">
                    <a16:creationId xmlns:a16="http://schemas.microsoft.com/office/drawing/2014/main" id="{7945E4E1-51A2-434D-B64B-BBEA53D720BE}"/>
                  </a:ext>
                </a:extLst>
              </p:cNvPr>
              <p:cNvSpPr>
                <a:spLocks noChangeArrowheads="1"/>
              </p:cNvSpPr>
              <p:nvPr/>
            </p:nvSpPr>
            <p:spPr bwMode="auto">
              <a:xfrm>
                <a:off x="2325" y="1019"/>
                <a:ext cx="1120" cy="464"/>
              </a:xfrm>
              <a:prstGeom prst="rect">
                <a:avLst/>
              </a:prstGeom>
              <a:solidFill>
                <a:schemeClr val="bg1"/>
              </a:solidFill>
              <a:ln w="2540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dirty="0">
                    <a:solidFill>
                      <a:srgbClr val="333333"/>
                    </a:solidFill>
                  </a:rPr>
                  <a:t>Posterior</a:t>
                </a:r>
              </a:p>
              <a:p>
                <a:pPr algn="ctr" eaLnBrk="1" hangingPunct="1">
                  <a:lnSpc>
                    <a:spcPct val="85000"/>
                  </a:lnSpc>
                  <a:spcBef>
                    <a:spcPct val="0"/>
                  </a:spcBef>
                  <a:buFontTx/>
                  <a:buNone/>
                </a:pPr>
                <a:r>
                  <a:rPr lang="en-US" altLang="en-US" sz="1800" b="0" dirty="0">
                    <a:solidFill>
                      <a:srgbClr val="333333"/>
                    </a:solidFill>
                  </a:rPr>
                  <a:t>pituitary</a:t>
                </a:r>
                <a:endParaRPr lang="en-US" altLang="en-US" sz="1800" b="0" dirty="0"/>
              </a:p>
            </p:txBody>
          </p:sp>
          <p:sp>
            <p:nvSpPr>
              <p:cNvPr id="95239" name="Line 1029">
                <a:extLst>
                  <a:ext uri="{FF2B5EF4-FFF2-40B4-BE49-F238E27FC236}">
                    <a16:creationId xmlns:a16="http://schemas.microsoft.com/office/drawing/2014/main" id="{B2CB62DA-B249-1E43-A67A-559AD0D064F9}"/>
                  </a:ext>
                </a:extLst>
              </p:cNvPr>
              <p:cNvSpPr>
                <a:spLocks noChangeShapeType="1"/>
              </p:cNvSpPr>
              <p:nvPr/>
            </p:nvSpPr>
            <p:spPr bwMode="auto">
              <a:xfrm>
                <a:off x="2879" y="1550"/>
                <a:ext cx="0" cy="472"/>
              </a:xfrm>
              <a:prstGeom prst="line">
                <a:avLst/>
              </a:prstGeom>
              <a:noFill/>
              <a:ln w="133350">
                <a:solidFill>
                  <a:schemeClr val="tx1">
                    <a:lumMod val="50000"/>
                    <a:lumOff val="50000"/>
                    <a:alpha val="74454"/>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5240" name="Text Box 1030">
                <a:extLst>
                  <a:ext uri="{FF2B5EF4-FFF2-40B4-BE49-F238E27FC236}">
                    <a16:creationId xmlns:a16="http://schemas.microsoft.com/office/drawing/2014/main" id="{D28228C6-E752-7746-9C41-4F7A5266D29F}"/>
                  </a:ext>
                </a:extLst>
              </p:cNvPr>
              <p:cNvSpPr txBox="1">
                <a:spLocks noChangeArrowheads="1"/>
              </p:cNvSpPr>
              <p:nvPr/>
            </p:nvSpPr>
            <p:spPr bwMode="auto">
              <a:xfrm>
                <a:off x="1492" y="1597"/>
                <a:ext cx="1129" cy="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dirty="0">
                    <a:solidFill>
                      <a:srgbClr val="333333"/>
                    </a:solidFill>
                  </a:rPr>
                  <a:t>Entry into general</a:t>
                </a:r>
              </a:p>
              <a:p>
                <a:pPr algn="ctr" eaLnBrk="1" hangingPunct="1">
                  <a:lnSpc>
                    <a:spcPct val="85000"/>
                  </a:lnSpc>
                  <a:spcBef>
                    <a:spcPct val="0"/>
                  </a:spcBef>
                  <a:buFontTx/>
                  <a:buNone/>
                </a:pPr>
                <a:r>
                  <a:rPr lang="en-US" altLang="en-US" sz="1600" b="0" dirty="0">
                    <a:solidFill>
                      <a:srgbClr val="333333"/>
                    </a:solidFill>
                  </a:rPr>
                  <a:t>blood circulation</a:t>
                </a:r>
                <a:endParaRPr lang="en-US" altLang="en-US" sz="2200" b="0" dirty="0"/>
              </a:p>
            </p:txBody>
          </p:sp>
          <p:sp>
            <p:nvSpPr>
              <p:cNvPr id="95241" name="Text Box 1031">
                <a:extLst>
                  <a:ext uri="{FF2B5EF4-FFF2-40B4-BE49-F238E27FC236}">
                    <a16:creationId xmlns:a16="http://schemas.microsoft.com/office/drawing/2014/main" id="{EF19D081-1D69-4743-84B1-D3CB4A239A70}"/>
                  </a:ext>
                </a:extLst>
              </p:cNvPr>
              <p:cNvSpPr txBox="1">
                <a:spLocks noChangeArrowheads="1"/>
              </p:cNvSpPr>
              <p:nvPr/>
            </p:nvSpPr>
            <p:spPr bwMode="auto">
              <a:xfrm>
                <a:off x="1927" y="2062"/>
                <a:ext cx="1902"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b="0" dirty="0">
                    <a:solidFill>
                      <a:schemeClr val="accent6"/>
                    </a:solidFill>
                  </a:rPr>
                  <a:t>Oxytocin</a:t>
                </a:r>
              </a:p>
              <a:p>
                <a:pPr algn="ctr" eaLnBrk="1" hangingPunct="1">
                  <a:spcBef>
                    <a:spcPct val="0"/>
                  </a:spcBef>
                  <a:buFontTx/>
                  <a:buNone/>
                </a:pPr>
                <a:r>
                  <a:rPr lang="en-US" altLang="en-US" sz="1800" b="0" dirty="0">
                    <a:solidFill>
                      <a:schemeClr val="accent6"/>
                    </a:solidFill>
                  </a:rPr>
                  <a:t>Antidiuretic hormone—ADH</a:t>
                </a:r>
              </a:p>
            </p:txBody>
          </p:sp>
        </p:grpSp>
      </p:gr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Number Placeholder 5">
            <a:extLst>
              <a:ext uri="{FF2B5EF4-FFF2-40B4-BE49-F238E27FC236}">
                <a16:creationId xmlns:a16="http://schemas.microsoft.com/office/drawing/2014/main" id="{0B203B5A-B8A8-384B-8BC6-44BE56DA3E5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3C471E7-A732-8041-AD97-D4F2F97F8254}" type="slidenum">
              <a:rPr lang="en-US" altLang="en-US" sz="1400"/>
              <a:pPr>
                <a:spcBef>
                  <a:spcPct val="0"/>
                </a:spcBef>
                <a:buFontTx/>
                <a:buNone/>
              </a:pPr>
              <a:t>48</a:t>
            </a:fld>
            <a:endParaRPr lang="en-US" altLang="en-US" sz="1400" dirty="0"/>
          </a:p>
        </p:txBody>
      </p:sp>
      <p:grpSp>
        <p:nvGrpSpPr>
          <p:cNvPr id="97283" name="Group 37">
            <a:extLst>
              <a:ext uri="{FF2B5EF4-FFF2-40B4-BE49-F238E27FC236}">
                <a16:creationId xmlns:a16="http://schemas.microsoft.com/office/drawing/2014/main" id="{01E59C5A-0F63-F949-B954-E93567E60A02}"/>
              </a:ext>
            </a:extLst>
          </p:cNvPr>
          <p:cNvGrpSpPr>
            <a:grpSpLocks/>
          </p:cNvGrpSpPr>
          <p:nvPr/>
        </p:nvGrpSpPr>
        <p:grpSpPr bwMode="auto">
          <a:xfrm>
            <a:off x="455613" y="447675"/>
            <a:ext cx="8229600" cy="5718175"/>
            <a:chOff x="287" y="282"/>
            <a:chExt cx="5184" cy="3602"/>
          </a:xfrm>
        </p:grpSpPr>
        <p:sp>
          <p:nvSpPr>
            <p:cNvPr id="97284" name="Rectangle 2">
              <a:extLst>
                <a:ext uri="{FF2B5EF4-FFF2-40B4-BE49-F238E27FC236}">
                  <a16:creationId xmlns:a16="http://schemas.microsoft.com/office/drawing/2014/main" id="{4C51AF83-7816-334C-8EC4-DD49C9DB4533}"/>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Synthesis, Transport, and Secretion</a:t>
              </a:r>
              <a:endParaRPr lang="en-US" altLang="en-US" sz="2800" b="0" dirty="0">
                <a:solidFill>
                  <a:schemeClr val="tx2"/>
                </a:solidFill>
              </a:endParaRPr>
            </a:p>
          </p:txBody>
        </p:sp>
        <p:sp>
          <p:nvSpPr>
            <p:cNvPr id="97285" name="Text Box 6">
              <a:extLst>
                <a:ext uri="{FF2B5EF4-FFF2-40B4-BE49-F238E27FC236}">
                  <a16:creationId xmlns:a16="http://schemas.microsoft.com/office/drawing/2014/main" id="{F100DAFF-7C29-3246-B5EB-47E0C5CD1F12}"/>
                </a:ext>
              </a:extLst>
            </p:cNvPr>
            <p:cNvSpPr txBox="1">
              <a:spLocks noChangeArrowheads="1"/>
            </p:cNvSpPr>
            <p:nvPr/>
          </p:nvSpPr>
          <p:spPr bwMode="auto">
            <a:xfrm>
              <a:off x="515" y="972"/>
              <a:ext cx="4687" cy="1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Oxytocin and ADH</a:t>
              </a:r>
              <a:r>
                <a:rPr lang="en-US" altLang="en-US" sz="1800" b="0" dirty="0">
                  <a:solidFill>
                    <a:srgbClr val="000000"/>
                  </a:solidFill>
                </a:rPr>
                <a:t> are:</a:t>
              </a:r>
            </a:p>
            <a:p>
              <a:pPr lvl="1" eaLnBrk="1" hangingPunct="1">
                <a:lnSpc>
                  <a:spcPct val="85000"/>
                </a:lnSpc>
                <a:spcBef>
                  <a:spcPct val="0"/>
                </a:spcBef>
                <a:spcAft>
                  <a:spcPts val="600"/>
                </a:spcAft>
                <a:buSzPct val="80000"/>
                <a:buFontTx/>
                <a:buChar char="-"/>
              </a:pPr>
              <a:r>
                <a:rPr lang="en-US" altLang="en-US" sz="1800" b="0" dirty="0">
                  <a:solidFill>
                    <a:srgbClr val="000000"/>
                  </a:solidFill>
                </a:rPr>
                <a:t>Synthesized in neurosecretory cell bodies in the hypothalamus,</a:t>
              </a:r>
            </a:p>
            <a:p>
              <a:pPr lvl="1" eaLnBrk="1" hangingPunct="1">
                <a:lnSpc>
                  <a:spcPct val="85000"/>
                </a:lnSpc>
                <a:spcBef>
                  <a:spcPct val="0"/>
                </a:spcBef>
                <a:spcAft>
                  <a:spcPts val="600"/>
                </a:spcAft>
                <a:buSzPct val="80000"/>
                <a:buFontTx/>
                <a:buChar char="-"/>
              </a:pPr>
              <a:r>
                <a:rPr lang="en-US" altLang="en-US" sz="1800" b="0" dirty="0">
                  <a:solidFill>
                    <a:srgbClr val="000000"/>
                  </a:solidFill>
                </a:rPr>
                <a:t>Packaged in vesicles,</a:t>
              </a:r>
            </a:p>
            <a:p>
              <a:pPr lvl="1" eaLnBrk="1" hangingPunct="1">
                <a:lnSpc>
                  <a:spcPct val="85000"/>
                </a:lnSpc>
                <a:spcBef>
                  <a:spcPct val="0"/>
                </a:spcBef>
                <a:spcAft>
                  <a:spcPts val="600"/>
                </a:spcAft>
                <a:buSzPct val="80000"/>
                <a:buFontTx/>
                <a:buChar char="-"/>
              </a:pPr>
              <a:r>
                <a:rPr lang="en-US" altLang="en-US" sz="1800" b="0" dirty="0">
                  <a:solidFill>
                    <a:srgbClr val="000000"/>
                  </a:solidFill>
                </a:rPr>
                <a:t>Moved via fast axonal transport along the hypothalamohypohy-seal tract to the axon terminals in the posterior pituitary, and</a:t>
              </a:r>
            </a:p>
            <a:p>
              <a:pPr lvl="1" eaLnBrk="1" hangingPunct="1">
                <a:lnSpc>
                  <a:spcPct val="85000"/>
                </a:lnSpc>
                <a:spcBef>
                  <a:spcPct val="0"/>
                </a:spcBef>
                <a:spcAft>
                  <a:spcPct val="50000"/>
                </a:spcAft>
                <a:buSzPct val="80000"/>
                <a:buFontTx/>
                <a:buChar char="-"/>
              </a:pPr>
              <a:r>
                <a:rPr lang="en-US" altLang="en-US" sz="1800" b="0" dirty="0">
                  <a:solidFill>
                    <a:srgbClr val="000000"/>
                  </a:solidFill>
                </a:rPr>
                <a:t>Released into general blood circulation through exocytosis when triggered by action potentials from the hypothalamus.</a:t>
              </a:r>
            </a:p>
          </p:txBody>
        </p:sp>
        <p:grpSp>
          <p:nvGrpSpPr>
            <p:cNvPr id="97286" name="Group 27">
              <a:extLst>
                <a:ext uri="{FF2B5EF4-FFF2-40B4-BE49-F238E27FC236}">
                  <a16:creationId xmlns:a16="http://schemas.microsoft.com/office/drawing/2014/main" id="{5BE4303D-AD8D-4243-8B34-61BF1AA9D15A}"/>
                </a:ext>
              </a:extLst>
            </p:cNvPr>
            <p:cNvGrpSpPr>
              <a:grpSpLocks/>
            </p:cNvGrpSpPr>
            <p:nvPr/>
          </p:nvGrpSpPr>
          <p:grpSpPr bwMode="auto">
            <a:xfrm>
              <a:off x="582" y="3671"/>
              <a:ext cx="1990" cy="213"/>
              <a:chOff x="582" y="3671"/>
              <a:chExt cx="1990" cy="213"/>
            </a:xfrm>
          </p:grpSpPr>
          <p:sp>
            <p:nvSpPr>
              <p:cNvPr id="97287" name="Rectangle 28">
                <a:extLst>
                  <a:ext uri="{FF2B5EF4-FFF2-40B4-BE49-F238E27FC236}">
                    <a16:creationId xmlns:a16="http://schemas.microsoft.com/office/drawing/2014/main" id="{881F6E30-7705-A440-B696-0D3B75F0782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97288" name="Rectangle 29">
                <a:extLst>
                  <a:ext uri="{FF2B5EF4-FFF2-40B4-BE49-F238E27FC236}">
                    <a16:creationId xmlns:a16="http://schemas.microsoft.com/office/drawing/2014/main" id="{A30B9761-EB71-BC44-8C95-4230CE4FCF7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97289" name="Rectangle 30">
                <a:extLst>
                  <a:ext uri="{FF2B5EF4-FFF2-40B4-BE49-F238E27FC236}">
                    <a16:creationId xmlns:a16="http://schemas.microsoft.com/office/drawing/2014/main" id="{B46707A3-F8F1-E64B-B5DB-37D12AD2764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97290" name="Text Box 31">
                <a:extLst>
                  <a:ext uri="{FF2B5EF4-FFF2-40B4-BE49-F238E27FC236}">
                    <a16:creationId xmlns:a16="http://schemas.microsoft.com/office/drawing/2014/main" id="{D6DB82B7-2B05-374B-B000-117AC5A8384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628</a:t>
                </a:r>
                <a:endParaRPr lang="en-US" altLang="en-US" sz="1800" b="0" dirty="0"/>
              </a:p>
            </p:txBody>
          </p:sp>
          <p:sp>
            <p:nvSpPr>
              <p:cNvPr id="97291" name="Text Box 32">
                <a:extLst>
                  <a:ext uri="{FF2B5EF4-FFF2-40B4-BE49-F238E27FC236}">
                    <a16:creationId xmlns:a16="http://schemas.microsoft.com/office/drawing/2014/main" id="{48E0EC62-397D-E44A-B9CA-60F907EE874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694</a:t>
                </a:r>
                <a:endParaRPr lang="en-US" altLang="en-US" sz="1800" b="0" dirty="0"/>
              </a:p>
            </p:txBody>
          </p:sp>
          <p:sp>
            <p:nvSpPr>
              <p:cNvPr id="97292" name="Text Box 33">
                <a:extLst>
                  <a:ext uri="{FF2B5EF4-FFF2-40B4-BE49-F238E27FC236}">
                    <a16:creationId xmlns:a16="http://schemas.microsoft.com/office/drawing/2014/main" id="{D88EDB6B-9F06-1746-B3AC-4BA65077E1D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656</a:t>
                </a:r>
                <a:endParaRPr lang="en-US" altLang="en-US" sz="1800" b="0" dirty="0"/>
              </a:p>
            </p:txBody>
          </p:sp>
        </p:grpSp>
      </p:gr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Number Placeholder 5">
            <a:extLst>
              <a:ext uri="{FF2B5EF4-FFF2-40B4-BE49-F238E27FC236}">
                <a16:creationId xmlns:a16="http://schemas.microsoft.com/office/drawing/2014/main" id="{FD72DF55-E738-EA4F-A641-845F748EFCE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01CCA14-D8FE-9D42-BFAF-FC8F0149A397}" type="slidenum">
              <a:rPr lang="en-US" altLang="en-US" sz="1400"/>
              <a:pPr>
                <a:spcBef>
                  <a:spcPct val="0"/>
                </a:spcBef>
                <a:buFontTx/>
                <a:buNone/>
              </a:pPr>
              <a:t>49</a:t>
            </a:fld>
            <a:endParaRPr lang="en-US" altLang="en-US" sz="1400" dirty="0"/>
          </a:p>
        </p:txBody>
      </p:sp>
      <p:grpSp>
        <p:nvGrpSpPr>
          <p:cNvPr id="99331" name="Group 27">
            <a:extLst>
              <a:ext uri="{FF2B5EF4-FFF2-40B4-BE49-F238E27FC236}">
                <a16:creationId xmlns:a16="http://schemas.microsoft.com/office/drawing/2014/main" id="{A6728F61-501C-FD46-A26F-89DC2CC89506}"/>
              </a:ext>
            </a:extLst>
          </p:cNvPr>
          <p:cNvGrpSpPr>
            <a:grpSpLocks/>
          </p:cNvGrpSpPr>
          <p:nvPr/>
        </p:nvGrpSpPr>
        <p:grpSpPr bwMode="auto">
          <a:xfrm>
            <a:off x="458788" y="450850"/>
            <a:ext cx="8229600" cy="5227638"/>
            <a:chOff x="289" y="284"/>
            <a:chExt cx="5184" cy="3293"/>
          </a:xfrm>
        </p:grpSpPr>
        <p:sp>
          <p:nvSpPr>
            <p:cNvPr id="99332" name="Rectangle 2">
              <a:extLst>
                <a:ext uri="{FF2B5EF4-FFF2-40B4-BE49-F238E27FC236}">
                  <a16:creationId xmlns:a16="http://schemas.microsoft.com/office/drawing/2014/main" id="{4414EC28-4183-7246-BF49-0DE911E81452}"/>
                </a:ext>
              </a:extLst>
            </p:cNvPr>
            <p:cNvSpPr>
              <a:spLocks noChangeArrowheads="1"/>
            </p:cNvSpPr>
            <p:nvPr/>
          </p:nvSpPr>
          <p:spPr bwMode="auto">
            <a:xfrm>
              <a:off x="289"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Posterior Pituitary Control</a:t>
              </a:r>
              <a:endParaRPr lang="en-US" altLang="en-US" sz="2800" b="0" dirty="0">
                <a:solidFill>
                  <a:schemeClr val="tx2"/>
                </a:solidFill>
              </a:endParaRPr>
            </a:p>
          </p:txBody>
        </p:sp>
        <p:grpSp>
          <p:nvGrpSpPr>
            <p:cNvPr id="99333" name="Group 26">
              <a:extLst>
                <a:ext uri="{FF2B5EF4-FFF2-40B4-BE49-F238E27FC236}">
                  <a16:creationId xmlns:a16="http://schemas.microsoft.com/office/drawing/2014/main" id="{9C2E47D2-CCD6-5740-9698-62C8311BA35C}"/>
                </a:ext>
              </a:extLst>
            </p:cNvPr>
            <p:cNvGrpSpPr>
              <a:grpSpLocks/>
            </p:cNvGrpSpPr>
            <p:nvPr/>
          </p:nvGrpSpPr>
          <p:grpSpPr bwMode="auto">
            <a:xfrm>
              <a:off x="694" y="1020"/>
              <a:ext cx="4431" cy="2557"/>
              <a:chOff x="694" y="1020"/>
              <a:chExt cx="4431" cy="2557"/>
            </a:xfrm>
          </p:grpSpPr>
          <p:sp>
            <p:nvSpPr>
              <p:cNvPr id="99334" name="Rectangle 4">
                <a:extLst>
                  <a:ext uri="{FF2B5EF4-FFF2-40B4-BE49-F238E27FC236}">
                    <a16:creationId xmlns:a16="http://schemas.microsoft.com/office/drawing/2014/main" id="{25D0B71B-CDED-1E4D-8F84-9F21C374F95A}"/>
                  </a:ext>
                </a:extLst>
              </p:cNvPr>
              <p:cNvSpPr>
                <a:spLocks noChangeArrowheads="1"/>
              </p:cNvSpPr>
              <p:nvPr/>
            </p:nvSpPr>
            <p:spPr bwMode="auto">
              <a:xfrm>
                <a:off x="1530" y="1020"/>
                <a:ext cx="1120" cy="464"/>
              </a:xfrm>
              <a:prstGeom prst="rect">
                <a:avLst/>
              </a:prstGeom>
              <a:solidFill>
                <a:schemeClr val="bg1"/>
              </a:solidFill>
              <a:ln w="2540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b="0" dirty="0">
                    <a:solidFill>
                      <a:srgbClr val="333333"/>
                    </a:solidFill>
                  </a:rPr>
                  <a:t>Hypothalamus</a:t>
                </a:r>
                <a:endParaRPr lang="en-US" altLang="en-US" sz="1800" b="0" dirty="0"/>
              </a:p>
            </p:txBody>
          </p:sp>
          <p:sp>
            <p:nvSpPr>
              <p:cNvPr id="99335" name="Rectangle 5">
                <a:extLst>
                  <a:ext uri="{FF2B5EF4-FFF2-40B4-BE49-F238E27FC236}">
                    <a16:creationId xmlns:a16="http://schemas.microsoft.com/office/drawing/2014/main" id="{F5BA9DA4-54B4-FF4A-A82C-513DF205052F}"/>
                  </a:ext>
                </a:extLst>
              </p:cNvPr>
              <p:cNvSpPr>
                <a:spLocks noChangeArrowheads="1"/>
              </p:cNvSpPr>
              <p:nvPr/>
            </p:nvSpPr>
            <p:spPr bwMode="auto">
              <a:xfrm>
                <a:off x="1533" y="2065"/>
                <a:ext cx="1120" cy="464"/>
              </a:xfrm>
              <a:prstGeom prst="rect">
                <a:avLst/>
              </a:prstGeom>
              <a:solidFill>
                <a:schemeClr val="bg1"/>
              </a:solidFill>
              <a:ln w="2540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dirty="0">
                    <a:solidFill>
                      <a:srgbClr val="333333"/>
                    </a:solidFill>
                  </a:rPr>
                  <a:t>Posterior </a:t>
                </a:r>
              </a:p>
              <a:p>
                <a:pPr algn="ctr" eaLnBrk="1" hangingPunct="1">
                  <a:lnSpc>
                    <a:spcPct val="85000"/>
                  </a:lnSpc>
                  <a:spcBef>
                    <a:spcPct val="0"/>
                  </a:spcBef>
                  <a:buFontTx/>
                  <a:buNone/>
                </a:pPr>
                <a:r>
                  <a:rPr lang="en-US" altLang="en-US" sz="1800" b="0" dirty="0">
                    <a:solidFill>
                      <a:srgbClr val="333333"/>
                    </a:solidFill>
                  </a:rPr>
                  <a:t>pituitary</a:t>
                </a:r>
                <a:endParaRPr lang="en-US" altLang="en-US" sz="1800" b="0" dirty="0"/>
              </a:p>
            </p:txBody>
          </p:sp>
          <p:sp>
            <p:nvSpPr>
              <p:cNvPr id="99336" name="Line 6">
                <a:extLst>
                  <a:ext uri="{FF2B5EF4-FFF2-40B4-BE49-F238E27FC236}">
                    <a16:creationId xmlns:a16="http://schemas.microsoft.com/office/drawing/2014/main" id="{38307726-326B-044D-B3EF-765CFCE0C54F}"/>
                  </a:ext>
                </a:extLst>
              </p:cNvPr>
              <p:cNvSpPr>
                <a:spLocks noChangeShapeType="1"/>
              </p:cNvSpPr>
              <p:nvPr/>
            </p:nvSpPr>
            <p:spPr bwMode="auto">
              <a:xfrm>
                <a:off x="2091" y="1537"/>
                <a:ext cx="0" cy="472"/>
              </a:xfrm>
              <a:prstGeom prst="line">
                <a:avLst/>
              </a:prstGeom>
              <a:noFill/>
              <a:ln w="133350">
                <a:solidFill>
                  <a:schemeClr val="tx1">
                    <a:lumMod val="50000"/>
                    <a:lumOff val="50000"/>
                    <a:alpha val="75106"/>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9337" name="Text Box 7">
                <a:extLst>
                  <a:ext uri="{FF2B5EF4-FFF2-40B4-BE49-F238E27FC236}">
                    <a16:creationId xmlns:a16="http://schemas.microsoft.com/office/drawing/2014/main" id="{D2E10838-E93A-1341-9A19-04FD3419CCD0}"/>
                  </a:ext>
                </a:extLst>
              </p:cNvPr>
              <p:cNvSpPr txBox="1">
                <a:spLocks noChangeArrowheads="1"/>
              </p:cNvSpPr>
              <p:nvPr/>
            </p:nvSpPr>
            <p:spPr bwMode="auto">
              <a:xfrm>
                <a:off x="694" y="1607"/>
                <a:ext cx="1146" cy="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dirty="0">
                    <a:solidFill>
                      <a:srgbClr val="333333"/>
                    </a:solidFill>
                  </a:rPr>
                  <a:t>Hypothalamo-</a:t>
                </a:r>
              </a:p>
              <a:p>
                <a:pPr algn="ctr" eaLnBrk="1" hangingPunct="1">
                  <a:lnSpc>
                    <a:spcPct val="85000"/>
                  </a:lnSpc>
                  <a:spcBef>
                    <a:spcPct val="0"/>
                  </a:spcBef>
                  <a:buFontTx/>
                  <a:buNone/>
                </a:pPr>
                <a:r>
                  <a:rPr lang="en-US" altLang="en-US" sz="1600" b="0" dirty="0">
                    <a:solidFill>
                      <a:srgbClr val="333333"/>
                    </a:solidFill>
                  </a:rPr>
                  <a:t>hypophyseal tract</a:t>
                </a:r>
                <a:endParaRPr lang="en-US" altLang="en-US" sz="2200" b="0" dirty="0"/>
              </a:p>
            </p:txBody>
          </p:sp>
          <p:sp>
            <p:nvSpPr>
              <p:cNvPr id="99338" name="Text Box 8">
                <a:extLst>
                  <a:ext uri="{FF2B5EF4-FFF2-40B4-BE49-F238E27FC236}">
                    <a16:creationId xmlns:a16="http://schemas.microsoft.com/office/drawing/2014/main" id="{14747ECB-59DF-E548-8EDB-9B8FA60C5196}"/>
                  </a:ext>
                </a:extLst>
              </p:cNvPr>
              <p:cNvSpPr txBox="1">
                <a:spLocks noChangeArrowheads="1"/>
              </p:cNvSpPr>
              <p:nvPr/>
            </p:nvSpPr>
            <p:spPr bwMode="auto">
              <a:xfrm>
                <a:off x="2306" y="1556"/>
                <a:ext cx="2783" cy="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dirty="0">
                    <a:solidFill>
                      <a:schemeClr val="accent6"/>
                    </a:solidFill>
                  </a:rPr>
                  <a:t>Hormones synthesized in the hypothalamus are moved via fast axonal transport, an active process that requires chemical energy.</a:t>
                </a:r>
                <a:endParaRPr lang="en-US" altLang="en-US" sz="2200" b="0" dirty="0">
                  <a:solidFill>
                    <a:schemeClr val="accent6"/>
                  </a:solidFill>
                </a:endParaRPr>
              </a:p>
            </p:txBody>
          </p:sp>
          <p:sp>
            <p:nvSpPr>
              <p:cNvPr id="99339" name="Line 9">
                <a:extLst>
                  <a:ext uri="{FF2B5EF4-FFF2-40B4-BE49-F238E27FC236}">
                    <a16:creationId xmlns:a16="http://schemas.microsoft.com/office/drawing/2014/main" id="{9A61987C-9099-CD4C-BA48-16C880D64499}"/>
                  </a:ext>
                </a:extLst>
              </p:cNvPr>
              <p:cNvSpPr>
                <a:spLocks noChangeShapeType="1"/>
              </p:cNvSpPr>
              <p:nvPr/>
            </p:nvSpPr>
            <p:spPr bwMode="auto">
              <a:xfrm>
                <a:off x="2087" y="2574"/>
                <a:ext cx="0" cy="472"/>
              </a:xfrm>
              <a:prstGeom prst="line">
                <a:avLst/>
              </a:prstGeom>
              <a:noFill/>
              <a:ln w="133350">
                <a:solidFill>
                  <a:schemeClr val="tx1">
                    <a:lumMod val="50000"/>
                    <a:lumOff val="50000"/>
                    <a:alpha val="75218"/>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9340" name="Text Box 10">
                <a:extLst>
                  <a:ext uri="{FF2B5EF4-FFF2-40B4-BE49-F238E27FC236}">
                    <a16:creationId xmlns:a16="http://schemas.microsoft.com/office/drawing/2014/main" id="{7B061ADF-1C94-1045-9F78-C48A0A88EEB4}"/>
                  </a:ext>
                </a:extLst>
              </p:cNvPr>
              <p:cNvSpPr txBox="1">
                <a:spLocks noChangeArrowheads="1"/>
              </p:cNvSpPr>
              <p:nvPr/>
            </p:nvSpPr>
            <p:spPr bwMode="auto">
              <a:xfrm>
                <a:off x="2345" y="2637"/>
                <a:ext cx="2780" cy="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50000"/>
                  </a:spcBef>
                  <a:buFontTx/>
                  <a:buNone/>
                </a:pPr>
                <a:r>
                  <a:rPr lang="en-US" altLang="en-US" sz="1600" b="0" dirty="0">
                    <a:solidFill>
                      <a:schemeClr val="accent6"/>
                    </a:solidFill>
                  </a:rPr>
                  <a:t>Hormones are released by the posterior pituitary to act upon target tissues in the body.</a:t>
                </a:r>
              </a:p>
            </p:txBody>
          </p:sp>
          <p:sp>
            <p:nvSpPr>
              <p:cNvPr id="99341" name="Text Box 11">
                <a:extLst>
                  <a:ext uri="{FF2B5EF4-FFF2-40B4-BE49-F238E27FC236}">
                    <a16:creationId xmlns:a16="http://schemas.microsoft.com/office/drawing/2014/main" id="{E6E9F7D5-4803-7C4A-84D6-7F9E2CBB824A}"/>
                  </a:ext>
                </a:extLst>
              </p:cNvPr>
              <p:cNvSpPr txBox="1">
                <a:spLocks noChangeArrowheads="1"/>
              </p:cNvSpPr>
              <p:nvPr/>
            </p:nvSpPr>
            <p:spPr bwMode="auto">
              <a:xfrm>
                <a:off x="700" y="2635"/>
                <a:ext cx="1129" cy="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dirty="0">
                    <a:solidFill>
                      <a:srgbClr val="333333"/>
                    </a:solidFill>
                  </a:rPr>
                  <a:t>Entry into general</a:t>
                </a:r>
              </a:p>
              <a:p>
                <a:pPr algn="ctr" eaLnBrk="1" hangingPunct="1">
                  <a:lnSpc>
                    <a:spcPct val="85000"/>
                  </a:lnSpc>
                  <a:spcBef>
                    <a:spcPct val="0"/>
                  </a:spcBef>
                  <a:buFontTx/>
                  <a:buNone/>
                </a:pPr>
                <a:r>
                  <a:rPr lang="en-US" altLang="en-US" sz="1600" b="0" dirty="0">
                    <a:solidFill>
                      <a:srgbClr val="333333"/>
                    </a:solidFill>
                  </a:rPr>
                  <a:t>blood circulation</a:t>
                </a:r>
                <a:endParaRPr lang="en-US" altLang="en-US" sz="2200" b="0" dirty="0"/>
              </a:p>
            </p:txBody>
          </p:sp>
          <p:sp>
            <p:nvSpPr>
              <p:cNvPr id="99342" name="Rectangle 25">
                <a:extLst>
                  <a:ext uri="{FF2B5EF4-FFF2-40B4-BE49-F238E27FC236}">
                    <a16:creationId xmlns:a16="http://schemas.microsoft.com/office/drawing/2014/main" id="{CE86DE02-AB8B-3F46-AADA-7EE7B63F2B93}"/>
                  </a:ext>
                </a:extLst>
              </p:cNvPr>
              <p:cNvSpPr>
                <a:spLocks noChangeArrowheads="1"/>
              </p:cNvSpPr>
              <p:nvPr/>
            </p:nvSpPr>
            <p:spPr bwMode="auto">
              <a:xfrm>
                <a:off x="1533" y="3113"/>
                <a:ext cx="1120" cy="464"/>
              </a:xfrm>
              <a:prstGeom prst="rect">
                <a:avLst/>
              </a:prstGeom>
              <a:solidFill>
                <a:schemeClr val="bg1"/>
              </a:solidFill>
              <a:ln w="2540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dirty="0">
                    <a:solidFill>
                      <a:srgbClr val="333333"/>
                    </a:solidFill>
                  </a:rPr>
                  <a:t>Target tissues</a:t>
                </a:r>
                <a:endParaRPr lang="en-US" altLang="en-US" sz="1800" b="0" dirty="0"/>
              </a:p>
            </p:txBody>
          </p:sp>
        </p:grpSp>
      </p:gr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Number Placeholder 5">
            <a:extLst>
              <a:ext uri="{FF2B5EF4-FFF2-40B4-BE49-F238E27FC236}">
                <a16:creationId xmlns:a16="http://schemas.microsoft.com/office/drawing/2014/main" id="{8A2CB40B-C437-4E4F-BA39-6E2635283A0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D05999A-BEC9-E842-BC2F-15FA7F04DE4F}" type="slidenum">
              <a:rPr lang="en-US" altLang="en-US" sz="1400"/>
              <a:pPr>
                <a:spcBef>
                  <a:spcPct val="0"/>
                </a:spcBef>
                <a:buFontTx/>
                <a:buNone/>
              </a:pPr>
              <a:t>50</a:t>
            </a:fld>
            <a:endParaRPr lang="en-US" altLang="en-US" sz="1400" dirty="0"/>
          </a:p>
        </p:txBody>
      </p:sp>
      <p:grpSp>
        <p:nvGrpSpPr>
          <p:cNvPr id="101379" name="Group 16">
            <a:extLst>
              <a:ext uri="{FF2B5EF4-FFF2-40B4-BE49-F238E27FC236}">
                <a16:creationId xmlns:a16="http://schemas.microsoft.com/office/drawing/2014/main" id="{47DFA051-B79D-8D48-8D57-C2F8C2CC2603}"/>
              </a:ext>
            </a:extLst>
          </p:cNvPr>
          <p:cNvGrpSpPr>
            <a:grpSpLocks/>
          </p:cNvGrpSpPr>
          <p:nvPr/>
        </p:nvGrpSpPr>
        <p:grpSpPr bwMode="auto">
          <a:xfrm>
            <a:off x="458788" y="446088"/>
            <a:ext cx="8229600" cy="5719762"/>
            <a:chOff x="289" y="281"/>
            <a:chExt cx="5184" cy="3603"/>
          </a:xfrm>
        </p:grpSpPr>
        <p:sp>
          <p:nvSpPr>
            <p:cNvPr id="101380" name="Rectangle 2">
              <a:extLst>
                <a:ext uri="{FF2B5EF4-FFF2-40B4-BE49-F238E27FC236}">
                  <a16:creationId xmlns:a16="http://schemas.microsoft.com/office/drawing/2014/main" id="{E85E5FDE-FA1F-6849-8668-31F0AA8AAFF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Oxytocin</a:t>
              </a:r>
              <a:endParaRPr lang="en-US" altLang="en-US" sz="2800" b="0" dirty="0">
                <a:solidFill>
                  <a:schemeClr val="tx2"/>
                </a:solidFill>
              </a:endParaRPr>
            </a:p>
          </p:txBody>
        </p:sp>
        <p:grpSp>
          <p:nvGrpSpPr>
            <p:cNvPr id="101381" name="Group 15">
              <a:extLst>
                <a:ext uri="{FF2B5EF4-FFF2-40B4-BE49-F238E27FC236}">
                  <a16:creationId xmlns:a16="http://schemas.microsoft.com/office/drawing/2014/main" id="{B8D1438D-E91A-9143-B1CA-4B1082E25B72}"/>
                </a:ext>
              </a:extLst>
            </p:cNvPr>
            <p:cNvGrpSpPr>
              <a:grpSpLocks/>
            </p:cNvGrpSpPr>
            <p:nvPr/>
          </p:nvGrpSpPr>
          <p:grpSpPr bwMode="auto">
            <a:xfrm>
              <a:off x="515" y="972"/>
              <a:ext cx="4623" cy="1382"/>
              <a:chOff x="515" y="972"/>
              <a:chExt cx="4623" cy="1382"/>
            </a:xfrm>
          </p:grpSpPr>
          <p:sp>
            <p:nvSpPr>
              <p:cNvPr id="101389" name="Text Box 6">
                <a:extLst>
                  <a:ext uri="{FF2B5EF4-FFF2-40B4-BE49-F238E27FC236}">
                    <a16:creationId xmlns:a16="http://schemas.microsoft.com/office/drawing/2014/main" id="{98D589C3-C871-E841-A9CF-9CD7042A80F2}"/>
                  </a:ext>
                </a:extLst>
              </p:cNvPr>
              <p:cNvSpPr txBox="1">
                <a:spLocks noChangeArrowheads="1"/>
              </p:cNvSpPr>
              <p:nvPr/>
            </p:nvSpPr>
            <p:spPr bwMode="auto">
              <a:xfrm>
                <a:off x="515" y="972"/>
                <a:ext cx="4623"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During labor and delivery, oxytocin enhances the contractions of smooth muscle in the uterine wall.</a:t>
                </a:r>
              </a:p>
              <a:p>
                <a:pPr eaLnBrk="1" hangingPunct="1">
                  <a:lnSpc>
                    <a:spcPct val="85000"/>
                  </a:lnSpc>
                  <a:spcBef>
                    <a:spcPct val="0"/>
                  </a:spcBef>
                  <a:spcAft>
                    <a:spcPts val="900"/>
                  </a:spcAft>
                  <a:buSzPct val="80000"/>
                </a:pPr>
                <a:r>
                  <a:rPr lang="en-US" altLang="en-US" sz="1800" b="0" dirty="0"/>
                  <a:t>After delivery, oxytocin stimulates milk ejection from the mammary glands in response to mechanical stimuli of suckling by an infant.</a:t>
                </a:r>
              </a:p>
              <a:p>
                <a:pPr eaLnBrk="1" hangingPunct="1">
                  <a:lnSpc>
                    <a:spcPct val="85000"/>
                  </a:lnSpc>
                  <a:spcBef>
                    <a:spcPct val="0"/>
                  </a:spcBef>
                  <a:spcAft>
                    <a:spcPct val="50000"/>
                  </a:spcAft>
                  <a:buSzPct val="80000"/>
                </a:pPr>
                <a:r>
                  <a:rPr lang="en-US" altLang="en-US" sz="1800" b="0" dirty="0"/>
                  <a:t>Oxytocin may be involved in mediating feelings of emotional pleasure during and after sexual intercourse in females and males.</a:t>
                </a:r>
              </a:p>
            </p:txBody>
          </p:sp>
          <p:sp>
            <p:nvSpPr>
              <p:cNvPr id="101390" name="Text Box 22">
                <a:extLst>
                  <a:ext uri="{FF2B5EF4-FFF2-40B4-BE49-F238E27FC236}">
                    <a16:creationId xmlns:a16="http://schemas.microsoft.com/office/drawing/2014/main" id="{11B06585-C2CF-B747-BE59-F891EEFE9108}"/>
                  </a:ext>
                </a:extLst>
              </p:cNvPr>
              <p:cNvSpPr txBox="1">
                <a:spLocks noChangeArrowheads="1"/>
              </p:cNvSpPr>
              <p:nvPr/>
            </p:nvSpPr>
            <p:spPr bwMode="auto">
              <a:xfrm>
                <a:off x="1756" y="2123"/>
                <a:ext cx="225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dirty="0">
                    <a:solidFill>
                      <a:srgbClr val="941100"/>
                    </a:solidFill>
                  </a:rPr>
                  <a:t>Uterine = pertaining to the uterus.</a:t>
                </a:r>
              </a:p>
            </p:txBody>
          </p:sp>
        </p:grpSp>
        <p:grpSp>
          <p:nvGrpSpPr>
            <p:cNvPr id="101382" name="Group 37">
              <a:extLst>
                <a:ext uri="{FF2B5EF4-FFF2-40B4-BE49-F238E27FC236}">
                  <a16:creationId xmlns:a16="http://schemas.microsoft.com/office/drawing/2014/main" id="{30CEF3A4-2542-F14F-BC84-C8B0B52C701D}"/>
                </a:ext>
              </a:extLst>
            </p:cNvPr>
            <p:cNvGrpSpPr>
              <a:grpSpLocks/>
            </p:cNvGrpSpPr>
            <p:nvPr/>
          </p:nvGrpSpPr>
          <p:grpSpPr bwMode="auto">
            <a:xfrm>
              <a:off x="582" y="3671"/>
              <a:ext cx="1990" cy="213"/>
              <a:chOff x="582" y="3671"/>
              <a:chExt cx="1990" cy="213"/>
            </a:xfrm>
          </p:grpSpPr>
          <p:sp>
            <p:nvSpPr>
              <p:cNvPr id="101383" name="Rectangle 38">
                <a:extLst>
                  <a:ext uri="{FF2B5EF4-FFF2-40B4-BE49-F238E27FC236}">
                    <a16:creationId xmlns:a16="http://schemas.microsoft.com/office/drawing/2014/main" id="{D99C3945-02DF-4742-9F93-92CC7C898CA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01384" name="Rectangle 39">
                <a:extLst>
                  <a:ext uri="{FF2B5EF4-FFF2-40B4-BE49-F238E27FC236}">
                    <a16:creationId xmlns:a16="http://schemas.microsoft.com/office/drawing/2014/main" id="{9126A949-8A4A-0746-BC37-CD82B3B7E5D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01385" name="Rectangle 40">
                <a:extLst>
                  <a:ext uri="{FF2B5EF4-FFF2-40B4-BE49-F238E27FC236}">
                    <a16:creationId xmlns:a16="http://schemas.microsoft.com/office/drawing/2014/main" id="{87E8C32A-043E-CB47-A473-1EC53038D3B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01386" name="Text Box 41">
                <a:extLst>
                  <a:ext uri="{FF2B5EF4-FFF2-40B4-BE49-F238E27FC236}">
                    <a16:creationId xmlns:a16="http://schemas.microsoft.com/office/drawing/2014/main" id="{FDB4AD0A-D102-8743-8355-5F7E5688C91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628</a:t>
                </a:r>
                <a:endParaRPr lang="en-US" altLang="en-US" sz="1800" b="0" dirty="0"/>
              </a:p>
            </p:txBody>
          </p:sp>
          <p:sp>
            <p:nvSpPr>
              <p:cNvPr id="101387" name="Text Box 42">
                <a:extLst>
                  <a:ext uri="{FF2B5EF4-FFF2-40B4-BE49-F238E27FC236}">
                    <a16:creationId xmlns:a16="http://schemas.microsoft.com/office/drawing/2014/main" id="{CAB198D1-7B2D-F946-BD3A-8887BA302DC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694</a:t>
                </a:r>
                <a:endParaRPr lang="en-US" altLang="en-US" sz="1800" b="0" dirty="0"/>
              </a:p>
            </p:txBody>
          </p:sp>
          <p:sp>
            <p:nvSpPr>
              <p:cNvPr id="101388" name="Text Box 43">
                <a:extLst>
                  <a:ext uri="{FF2B5EF4-FFF2-40B4-BE49-F238E27FC236}">
                    <a16:creationId xmlns:a16="http://schemas.microsoft.com/office/drawing/2014/main" id="{49F7368D-4C17-E04D-8392-88D4B967044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656</a:t>
                </a:r>
                <a:endParaRPr lang="en-US" altLang="en-US" sz="1800" b="0" dirty="0"/>
              </a:p>
            </p:txBody>
          </p:sp>
        </p:grpSp>
      </p:gr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Number Placeholder 5">
            <a:extLst>
              <a:ext uri="{FF2B5EF4-FFF2-40B4-BE49-F238E27FC236}">
                <a16:creationId xmlns:a16="http://schemas.microsoft.com/office/drawing/2014/main" id="{9BFFE232-E598-564A-A8DE-AE0BA48FB51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8F00002-7319-6F42-883F-B66A5F7EC3DC}" type="slidenum">
              <a:rPr lang="en-US" altLang="en-US" sz="1400"/>
              <a:pPr>
                <a:spcBef>
                  <a:spcPct val="0"/>
                </a:spcBef>
                <a:buFontTx/>
                <a:buNone/>
              </a:pPr>
              <a:t>51</a:t>
            </a:fld>
            <a:endParaRPr lang="en-US" altLang="en-US" sz="1400" dirty="0"/>
          </a:p>
        </p:txBody>
      </p:sp>
      <p:grpSp>
        <p:nvGrpSpPr>
          <p:cNvPr id="103427" name="Group 20">
            <a:extLst>
              <a:ext uri="{FF2B5EF4-FFF2-40B4-BE49-F238E27FC236}">
                <a16:creationId xmlns:a16="http://schemas.microsoft.com/office/drawing/2014/main" id="{5510F567-0650-5440-91C1-E80BB50802F4}"/>
              </a:ext>
            </a:extLst>
          </p:cNvPr>
          <p:cNvGrpSpPr>
            <a:grpSpLocks/>
          </p:cNvGrpSpPr>
          <p:nvPr/>
        </p:nvGrpSpPr>
        <p:grpSpPr bwMode="auto">
          <a:xfrm>
            <a:off x="458788" y="446088"/>
            <a:ext cx="8229600" cy="5719762"/>
            <a:chOff x="289" y="281"/>
            <a:chExt cx="5184" cy="3603"/>
          </a:xfrm>
        </p:grpSpPr>
        <p:sp>
          <p:nvSpPr>
            <p:cNvPr id="103428" name="Rectangle 2">
              <a:extLst>
                <a:ext uri="{FF2B5EF4-FFF2-40B4-BE49-F238E27FC236}">
                  <a16:creationId xmlns:a16="http://schemas.microsoft.com/office/drawing/2014/main" id="{B2D394C6-2F8D-834D-B3A9-5FE07E4471A2}"/>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Antidiuretic Hormone</a:t>
              </a:r>
              <a:endParaRPr lang="en-US" altLang="en-US" sz="2800" b="0" dirty="0">
                <a:solidFill>
                  <a:schemeClr val="tx2"/>
                </a:solidFill>
              </a:endParaRPr>
            </a:p>
          </p:txBody>
        </p:sp>
        <p:grpSp>
          <p:nvGrpSpPr>
            <p:cNvPr id="103429" name="Group 19">
              <a:extLst>
                <a:ext uri="{FF2B5EF4-FFF2-40B4-BE49-F238E27FC236}">
                  <a16:creationId xmlns:a16="http://schemas.microsoft.com/office/drawing/2014/main" id="{58F8012A-0A84-A944-A7A2-FBA6BBFBF76A}"/>
                </a:ext>
              </a:extLst>
            </p:cNvPr>
            <p:cNvGrpSpPr>
              <a:grpSpLocks/>
            </p:cNvGrpSpPr>
            <p:nvPr/>
          </p:nvGrpSpPr>
          <p:grpSpPr bwMode="auto">
            <a:xfrm>
              <a:off x="515" y="972"/>
              <a:ext cx="4697" cy="1883"/>
              <a:chOff x="515" y="972"/>
              <a:chExt cx="4697" cy="1883"/>
            </a:xfrm>
          </p:grpSpPr>
          <p:sp>
            <p:nvSpPr>
              <p:cNvPr id="103441" name="Text Box 6">
                <a:extLst>
                  <a:ext uri="{FF2B5EF4-FFF2-40B4-BE49-F238E27FC236}">
                    <a16:creationId xmlns:a16="http://schemas.microsoft.com/office/drawing/2014/main" id="{067F9989-E128-A845-9B55-0F2F69C9D72D}"/>
                  </a:ext>
                </a:extLst>
              </p:cNvPr>
              <p:cNvSpPr txBox="1">
                <a:spLocks noChangeArrowheads="1"/>
              </p:cNvSpPr>
              <p:nvPr/>
            </p:nvSpPr>
            <p:spPr bwMode="auto">
              <a:xfrm>
                <a:off x="515" y="972"/>
                <a:ext cx="4697" cy="1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ADH stimulates the kidneys to return water to the blood, decreasing urine production. </a:t>
                </a:r>
              </a:p>
              <a:p>
                <a:pPr eaLnBrk="1" hangingPunct="1">
                  <a:lnSpc>
                    <a:spcPct val="85000"/>
                  </a:lnSpc>
                  <a:spcBef>
                    <a:spcPct val="0"/>
                  </a:spcBef>
                  <a:spcAft>
                    <a:spcPts val="900"/>
                  </a:spcAft>
                  <a:buSzPct val="80000"/>
                </a:pPr>
                <a:r>
                  <a:rPr lang="en-US" altLang="en-US" sz="1800" b="0" dirty="0"/>
                  <a:t>Without ADH, urine output would increase from normally 1 to 2 liters to about 20 liters per day (more than five gallons).</a:t>
                </a:r>
              </a:p>
              <a:p>
                <a:pPr eaLnBrk="1" hangingPunct="1">
                  <a:lnSpc>
                    <a:spcPct val="85000"/>
                  </a:lnSpc>
                  <a:spcBef>
                    <a:spcPct val="0"/>
                  </a:spcBef>
                  <a:spcAft>
                    <a:spcPts val="900"/>
                  </a:spcAft>
                  <a:buSzPct val="80000"/>
                </a:pPr>
                <a:r>
                  <a:rPr lang="en-US" altLang="en-US" sz="1800" b="0" dirty="0"/>
                  <a:t>This condition is known as diabetes insipidus, or weak urine (since it would almost completely lack a yellowish color).</a:t>
                </a:r>
              </a:p>
              <a:p>
                <a:pPr eaLnBrk="1" hangingPunct="1">
                  <a:lnSpc>
                    <a:spcPct val="85000"/>
                  </a:lnSpc>
                  <a:spcBef>
                    <a:spcPct val="0"/>
                  </a:spcBef>
                  <a:spcAft>
                    <a:spcPct val="50000"/>
                  </a:spcAft>
                  <a:buSzPct val="80000"/>
                </a:pPr>
                <a:r>
                  <a:rPr lang="en-US" altLang="en-US" sz="1800" b="0" dirty="0"/>
                  <a:t>Drinking alcohol inhibits the production and secretion of ADH, which can lead to frequent and copious urination—drinking water is a much better hydrator on a hot day.</a:t>
                </a:r>
              </a:p>
              <a:p>
                <a:pPr eaLnBrk="1" hangingPunct="1">
                  <a:lnSpc>
                    <a:spcPct val="85000"/>
                  </a:lnSpc>
                  <a:spcBef>
                    <a:spcPct val="0"/>
                  </a:spcBef>
                  <a:spcAft>
                    <a:spcPct val="50000"/>
                  </a:spcAft>
                  <a:buSzPct val="80000"/>
                </a:pPr>
                <a:endParaRPr lang="en-US" altLang="en-US" sz="1800" b="0" dirty="0"/>
              </a:p>
            </p:txBody>
          </p:sp>
          <p:sp>
            <p:nvSpPr>
              <p:cNvPr id="103442" name="Text Box 12">
                <a:extLst>
                  <a:ext uri="{FF2B5EF4-FFF2-40B4-BE49-F238E27FC236}">
                    <a16:creationId xmlns:a16="http://schemas.microsoft.com/office/drawing/2014/main" id="{FAAA8BDE-2D58-B444-A3A7-18BC4B138891}"/>
                  </a:ext>
                </a:extLst>
              </p:cNvPr>
              <p:cNvSpPr txBox="1">
                <a:spLocks noChangeArrowheads="1"/>
              </p:cNvSpPr>
              <p:nvPr/>
            </p:nvSpPr>
            <p:spPr bwMode="auto">
              <a:xfrm>
                <a:off x="1816" y="2624"/>
                <a:ext cx="212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dirty="0">
                    <a:solidFill>
                      <a:srgbClr val="941100"/>
                    </a:solidFill>
                  </a:rPr>
                  <a:t>Copious = substantial amounts.</a:t>
                </a:r>
              </a:p>
            </p:txBody>
          </p:sp>
        </p:grpSp>
        <p:grpSp>
          <p:nvGrpSpPr>
            <p:cNvPr id="103430" name="Group 58">
              <a:extLst>
                <a:ext uri="{FF2B5EF4-FFF2-40B4-BE49-F238E27FC236}">
                  <a16:creationId xmlns:a16="http://schemas.microsoft.com/office/drawing/2014/main" id="{64BEC1EC-C2B5-1E4B-A94B-E1DBCBCC0A93}"/>
                </a:ext>
              </a:extLst>
            </p:cNvPr>
            <p:cNvGrpSpPr>
              <a:grpSpLocks/>
            </p:cNvGrpSpPr>
            <p:nvPr/>
          </p:nvGrpSpPr>
          <p:grpSpPr bwMode="auto">
            <a:xfrm>
              <a:off x="582" y="3671"/>
              <a:ext cx="2995" cy="213"/>
              <a:chOff x="582" y="3671"/>
              <a:chExt cx="2995" cy="213"/>
            </a:xfrm>
          </p:grpSpPr>
          <p:grpSp>
            <p:nvGrpSpPr>
              <p:cNvPr id="103431" name="Group 59">
                <a:extLst>
                  <a:ext uri="{FF2B5EF4-FFF2-40B4-BE49-F238E27FC236}">
                    <a16:creationId xmlns:a16="http://schemas.microsoft.com/office/drawing/2014/main" id="{E9DE5FA3-F792-1D45-81BA-03D0B288C754}"/>
                  </a:ext>
                </a:extLst>
              </p:cNvPr>
              <p:cNvGrpSpPr>
                <a:grpSpLocks/>
              </p:cNvGrpSpPr>
              <p:nvPr/>
            </p:nvGrpSpPr>
            <p:grpSpPr bwMode="auto">
              <a:xfrm>
                <a:off x="582" y="3671"/>
                <a:ext cx="1990" cy="213"/>
                <a:chOff x="582" y="3671"/>
                <a:chExt cx="1990" cy="213"/>
              </a:xfrm>
            </p:grpSpPr>
            <p:sp>
              <p:nvSpPr>
                <p:cNvPr id="103435" name="Rectangle 60">
                  <a:extLst>
                    <a:ext uri="{FF2B5EF4-FFF2-40B4-BE49-F238E27FC236}">
                      <a16:creationId xmlns:a16="http://schemas.microsoft.com/office/drawing/2014/main" id="{753B23C9-EA81-D547-8048-730E695BD2E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03436" name="Rectangle 61">
                  <a:extLst>
                    <a:ext uri="{FF2B5EF4-FFF2-40B4-BE49-F238E27FC236}">
                      <a16:creationId xmlns:a16="http://schemas.microsoft.com/office/drawing/2014/main" id="{84090D14-006C-EF4B-993B-83DABE31D1E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03437" name="Rectangle 62">
                  <a:extLst>
                    <a:ext uri="{FF2B5EF4-FFF2-40B4-BE49-F238E27FC236}">
                      <a16:creationId xmlns:a16="http://schemas.microsoft.com/office/drawing/2014/main" id="{F2E651C7-797A-7B4F-8AE1-85AFEF66CA0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03438" name="Text Box 63">
                  <a:extLst>
                    <a:ext uri="{FF2B5EF4-FFF2-40B4-BE49-F238E27FC236}">
                      <a16:creationId xmlns:a16="http://schemas.microsoft.com/office/drawing/2014/main" id="{A3EF5F00-58F0-574E-8E4C-29F85658501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630</a:t>
                  </a:r>
                  <a:endParaRPr lang="en-US" altLang="en-US" sz="1800" b="0" dirty="0"/>
                </a:p>
              </p:txBody>
            </p:sp>
            <p:sp>
              <p:nvSpPr>
                <p:cNvPr id="103439" name="Text Box 64">
                  <a:extLst>
                    <a:ext uri="{FF2B5EF4-FFF2-40B4-BE49-F238E27FC236}">
                      <a16:creationId xmlns:a16="http://schemas.microsoft.com/office/drawing/2014/main" id="{4A75F36B-9B2B-6149-A517-D823E2BBAB8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695</a:t>
                  </a:r>
                  <a:endParaRPr lang="en-US" altLang="en-US" sz="1800" b="0" dirty="0"/>
                </a:p>
              </p:txBody>
            </p:sp>
            <p:sp>
              <p:nvSpPr>
                <p:cNvPr id="103440" name="Text Box 65">
                  <a:extLst>
                    <a:ext uri="{FF2B5EF4-FFF2-40B4-BE49-F238E27FC236}">
                      <a16:creationId xmlns:a16="http://schemas.microsoft.com/office/drawing/2014/main" id="{CE1ED806-D468-DE4F-B02D-7CF3A6AED74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657</a:t>
                  </a:r>
                  <a:endParaRPr lang="en-US" altLang="en-US" sz="1800" b="0" dirty="0"/>
                </a:p>
              </p:txBody>
            </p:sp>
          </p:grpSp>
          <p:grpSp>
            <p:nvGrpSpPr>
              <p:cNvPr id="103432" name="Group 66">
                <a:extLst>
                  <a:ext uri="{FF2B5EF4-FFF2-40B4-BE49-F238E27FC236}">
                    <a16:creationId xmlns:a16="http://schemas.microsoft.com/office/drawing/2014/main" id="{E205EB0C-0C59-CC4F-90CA-6EDD3E0358BD}"/>
                  </a:ext>
                </a:extLst>
              </p:cNvPr>
              <p:cNvGrpSpPr>
                <a:grpSpLocks/>
              </p:cNvGrpSpPr>
              <p:nvPr/>
            </p:nvGrpSpPr>
            <p:grpSpPr bwMode="auto">
              <a:xfrm>
                <a:off x="2846" y="3671"/>
                <a:ext cx="731" cy="213"/>
                <a:chOff x="2846" y="3671"/>
                <a:chExt cx="731" cy="213"/>
              </a:xfrm>
            </p:grpSpPr>
            <p:sp>
              <p:nvSpPr>
                <p:cNvPr id="103433" name="Rectangle 67">
                  <a:extLst>
                    <a:ext uri="{FF2B5EF4-FFF2-40B4-BE49-F238E27FC236}">
                      <a16:creationId xmlns:a16="http://schemas.microsoft.com/office/drawing/2014/main" id="{DDBF6ECE-A65A-BF48-BAF6-A9ADDC9046C1}"/>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03434" name="Text Box 68">
                  <a:extLst>
                    <a:ext uri="{FF2B5EF4-FFF2-40B4-BE49-F238E27FC236}">
                      <a16:creationId xmlns:a16="http://schemas.microsoft.com/office/drawing/2014/main" id="{B1B75FC2-C159-CA4C-BE9A-B7763BDD2E70}"/>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Figure 18.9</a:t>
                  </a:r>
                </a:p>
              </p:txBody>
            </p:sp>
          </p:grpSp>
        </p:grpSp>
      </p:gr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Number Placeholder 5">
            <a:extLst>
              <a:ext uri="{FF2B5EF4-FFF2-40B4-BE49-F238E27FC236}">
                <a16:creationId xmlns:a16="http://schemas.microsoft.com/office/drawing/2014/main" id="{DEDC40FE-2F56-F745-A91B-13041D94FAE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0B18E47-47FF-0D49-B844-376E5AAC5C87}" type="slidenum">
              <a:rPr lang="en-US" altLang="en-US" sz="1400"/>
              <a:pPr>
                <a:spcBef>
                  <a:spcPct val="0"/>
                </a:spcBef>
                <a:buFontTx/>
                <a:buNone/>
              </a:pPr>
              <a:t>52</a:t>
            </a:fld>
            <a:endParaRPr lang="en-US" altLang="en-US" sz="1400" dirty="0"/>
          </a:p>
        </p:txBody>
      </p:sp>
      <p:grpSp>
        <p:nvGrpSpPr>
          <p:cNvPr id="105475" name="Group 59">
            <a:extLst>
              <a:ext uri="{FF2B5EF4-FFF2-40B4-BE49-F238E27FC236}">
                <a16:creationId xmlns:a16="http://schemas.microsoft.com/office/drawing/2014/main" id="{840F4F00-B06D-9A46-88C1-1328EEF991FB}"/>
              </a:ext>
            </a:extLst>
          </p:cNvPr>
          <p:cNvGrpSpPr>
            <a:grpSpLocks/>
          </p:cNvGrpSpPr>
          <p:nvPr/>
        </p:nvGrpSpPr>
        <p:grpSpPr bwMode="auto">
          <a:xfrm>
            <a:off x="458788" y="446088"/>
            <a:ext cx="8229600" cy="5719762"/>
            <a:chOff x="289" y="281"/>
            <a:chExt cx="5184" cy="3603"/>
          </a:xfrm>
        </p:grpSpPr>
        <p:sp>
          <p:nvSpPr>
            <p:cNvPr id="105476" name="Rectangle 2">
              <a:extLst>
                <a:ext uri="{FF2B5EF4-FFF2-40B4-BE49-F238E27FC236}">
                  <a16:creationId xmlns:a16="http://schemas.microsoft.com/office/drawing/2014/main" id="{B5B5E749-2AFA-404F-BCAA-0E330763F1B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Antidiuretic Hormone </a:t>
              </a:r>
              <a:r>
                <a:rPr lang="en-US" altLang="en-US" sz="2200" b="0" dirty="0">
                  <a:solidFill>
                    <a:srgbClr val="333333"/>
                  </a:solidFill>
                </a:rPr>
                <a:t>(continued)</a:t>
              </a:r>
              <a:endParaRPr lang="en-US" altLang="en-US" sz="2800" b="0" dirty="0">
                <a:solidFill>
                  <a:schemeClr val="tx2"/>
                </a:solidFill>
              </a:endParaRPr>
            </a:p>
          </p:txBody>
        </p:sp>
        <p:grpSp>
          <p:nvGrpSpPr>
            <p:cNvPr id="105477" name="Group 46">
              <a:extLst>
                <a:ext uri="{FF2B5EF4-FFF2-40B4-BE49-F238E27FC236}">
                  <a16:creationId xmlns:a16="http://schemas.microsoft.com/office/drawing/2014/main" id="{EB6A1F04-094A-7846-A95E-F5134C8D4B98}"/>
                </a:ext>
              </a:extLst>
            </p:cNvPr>
            <p:cNvGrpSpPr>
              <a:grpSpLocks/>
            </p:cNvGrpSpPr>
            <p:nvPr/>
          </p:nvGrpSpPr>
          <p:grpSpPr bwMode="auto">
            <a:xfrm>
              <a:off x="515" y="972"/>
              <a:ext cx="4569" cy="1583"/>
              <a:chOff x="515" y="972"/>
              <a:chExt cx="4569" cy="1583"/>
            </a:xfrm>
          </p:grpSpPr>
          <p:sp>
            <p:nvSpPr>
              <p:cNvPr id="105489" name="Text Box 6">
                <a:extLst>
                  <a:ext uri="{FF2B5EF4-FFF2-40B4-BE49-F238E27FC236}">
                    <a16:creationId xmlns:a16="http://schemas.microsoft.com/office/drawing/2014/main" id="{08E84AA8-DB46-034D-BB74-D00AF345564B}"/>
                  </a:ext>
                </a:extLst>
              </p:cNvPr>
              <p:cNvSpPr txBox="1">
                <a:spLocks noChangeArrowheads="1"/>
              </p:cNvSpPr>
              <p:nvPr/>
            </p:nvSpPr>
            <p:spPr bwMode="auto">
              <a:xfrm>
                <a:off x="515" y="972"/>
                <a:ext cx="4569"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In addition to its action on the kidneys, ADH decreases water loss from sweating and constricts the arterioles to raise blood pressure.</a:t>
                </a:r>
              </a:p>
              <a:p>
                <a:pPr eaLnBrk="1" hangingPunct="1">
                  <a:lnSpc>
                    <a:spcPct val="85000"/>
                  </a:lnSpc>
                  <a:spcBef>
                    <a:spcPct val="0"/>
                  </a:spcBef>
                  <a:spcAft>
                    <a:spcPct val="50000"/>
                  </a:spcAft>
                  <a:buSzPct val="80000"/>
                </a:pPr>
                <a:r>
                  <a:rPr lang="en-US" altLang="en-US" sz="1800" b="0" dirty="0"/>
                  <a:t>ADH is also known as vasopressin because it constricts arterioles in systemic circulation.</a:t>
                </a:r>
              </a:p>
            </p:txBody>
          </p:sp>
          <p:sp>
            <p:nvSpPr>
              <p:cNvPr id="105490" name="Text Box 16">
                <a:extLst>
                  <a:ext uri="{FF2B5EF4-FFF2-40B4-BE49-F238E27FC236}">
                    <a16:creationId xmlns:a16="http://schemas.microsoft.com/office/drawing/2014/main" id="{E2BBBE79-4F0E-4341-8E1D-EC4CC49D3190}"/>
                  </a:ext>
                </a:extLst>
              </p:cNvPr>
              <p:cNvSpPr txBox="1">
                <a:spLocks noChangeArrowheads="1"/>
              </p:cNvSpPr>
              <p:nvPr/>
            </p:nvSpPr>
            <p:spPr bwMode="auto">
              <a:xfrm>
                <a:off x="1255" y="1755"/>
                <a:ext cx="3254" cy="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dirty="0">
                    <a:solidFill>
                      <a:srgbClr val="941100"/>
                    </a:solidFill>
                  </a:rPr>
                  <a:t>Arterioles = arteries divide into smaller and smaller branches, called arterioles, which have muscles in their walls and can actively contract and relax.</a:t>
                </a:r>
              </a:p>
              <a:p>
                <a:pPr algn="ctr" eaLnBrk="1" hangingPunct="1">
                  <a:lnSpc>
                    <a:spcPct val="85000"/>
                  </a:lnSpc>
                  <a:spcBef>
                    <a:spcPct val="0"/>
                  </a:spcBef>
                  <a:buFontTx/>
                  <a:buNone/>
                </a:pPr>
                <a:r>
                  <a:rPr lang="en-US" altLang="en-US" sz="1800" b="0" dirty="0">
                    <a:solidFill>
                      <a:srgbClr val="941100"/>
                    </a:solidFill>
                  </a:rPr>
                  <a:t>(https://www.artofhealth.com)</a:t>
                </a:r>
              </a:p>
            </p:txBody>
          </p:sp>
        </p:grpSp>
        <p:grpSp>
          <p:nvGrpSpPr>
            <p:cNvPr id="105478" name="Group 48">
              <a:extLst>
                <a:ext uri="{FF2B5EF4-FFF2-40B4-BE49-F238E27FC236}">
                  <a16:creationId xmlns:a16="http://schemas.microsoft.com/office/drawing/2014/main" id="{2AA08749-0EE4-8A46-B0D6-8FC0E28A4314}"/>
                </a:ext>
              </a:extLst>
            </p:cNvPr>
            <p:cNvGrpSpPr>
              <a:grpSpLocks/>
            </p:cNvGrpSpPr>
            <p:nvPr/>
          </p:nvGrpSpPr>
          <p:grpSpPr bwMode="auto">
            <a:xfrm>
              <a:off x="582" y="3671"/>
              <a:ext cx="2995" cy="213"/>
              <a:chOff x="582" y="3671"/>
              <a:chExt cx="2995" cy="213"/>
            </a:xfrm>
          </p:grpSpPr>
          <p:grpSp>
            <p:nvGrpSpPr>
              <p:cNvPr id="105479" name="Group 49">
                <a:extLst>
                  <a:ext uri="{FF2B5EF4-FFF2-40B4-BE49-F238E27FC236}">
                    <a16:creationId xmlns:a16="http://schemas.microsoft.com/office/drawing/2014/main" id="{4AB1070C-25D9-6647-9A10-2E8D0FF6152E}"/>
                  </a:ext>
                </a:extLst>
              </p:cNvPr>
              <p:cNvGrpSpPr>
                <a:grpSpLocks/>
              </p:cNvGrpSpPr>
              <p:nvPr/>
            </p:nvGrpSpPr>
            <p:grpSpPr bwMode="auto">
              <a:xfrm>
                <a:off x="582" y="3671"/>
                <a:ext cx="1990" cy="213"/>
                <a:chOff x="582" y="3671"/>
                <a:chExt cx="1990" cy="213"/>
              </a:xfrm>
            </p:grpSpPr>
            <p:sp>
              <p:nvSpPr>
                <p:cNvPr id="105483" name="Rectangle 50">
                  <a:extLst>
                    <a:ext uri="{FF2B5EF4-FFF2-40B4-BE49-F238E27FC236}">
                      <a16:creationId xmlns:a16="http://schemas.microsoft.com/office/drawing/2014/main" id="{F7D10BE8-9538-1142-BBEB-239DE7B7B1C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05484" name="Rectangle 51">
                  <a:extLst>
                    <a:ext uri="{FF2B5EF4-FFF2-40B4-BE49-F238E27FC236}">
                      <a16:creationId xmlns:a16="http://schemas.microsoft.com/office/drawing/2014/main" id="{9456DCD0-99E4-F946-82E9-03C251330EB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05485" name="Rectangle 52">
                  <a:extLst>
                    <a:ext uri="{FF2B5EF4-FFF2-40B4-BE49-F238E27FC236}">
                      <a16:creationId xmlns:a16="http://schemas.microsoft.com/office/drawing/2014/main" id="{EE9A9632-BE9F-CE42-8FD8-F6868E2EE93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05486" name="Text Box 53">
                  <a:extLst>
                    <a:ext uri="{FF2B5EF4-FFF2-40B4-BE49-F238E27FC236}">
                      <a16:creationId xmlns:a16="http://schemas.microsoft.com/office/drawing/2014/main" id="{53309170-8EFF-B043-8ED2-82375A7EC0E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630</a:t>
                  </a:r>
                  <a:endParaRPr lang="en-US" altLang="en-US" sz="1800" b="0" dirty="0"/>
                </a:p>
              </p:txBody>
            </p:sp>
            <p:sp>
              <p:nvSpPr>
                <p:cNvPr id="105487" name="Text Box 54">
                  <a:extLst>
                    <a:ext uri="{FF2B5EF4-FFF2-40B4-BE49-F238E27FC236}">
                      <a16:creationId xmlns:a16="http://schemas.microsoft.com/office/drawing/2014/main" id="{D769561A-FC5F-D84E-9DC7-58427F497DB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695</a:t>
                  </a:r>
                  <a:endParaRPr lang="en-US" altLang="en-US" sz="1800" b="0" dirty="0"/>
                </a:p>
              </p:txBody>
            </p:sp>
            <p:sp>
              <p:nvSpPr>
                <p:cNvPr id="105488" name="Text Box 55">
                  <a:extLst>
                    <a:ext uri="{FF2B5EF4-FFF2-40B4-BE49-F238E27FC236}">
                      <a16:creationId xmlns:a16="http://schemas.microsoft.com/office/drawing/2014/main" id="{C85ACC1E-ECDA-1F4C-94A8-91EF61D359C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657</a:t>
                  </a:r>
                  <a:endParaRPr lang="en-US" altLang="en-US" sz="1800" b="0" dirty="0"/>
                </a:p>
              </p:txBody>
            </p:sp>
          </p:grpSp>
          <p:grpSp>
            <p:nvGrpSpPr>
              <p:cNvPr id="105480" name="Group 56">
                <a:extLst>
                  <a:ext uri="{FF2B5EF4-FFF2-40B4-BE49-F238E27FC236}">
                    <a16:creationId xmlns:a16="http://schemas.microsoft.com/office/drawing/2014/main" id="{683F65AF-C051-6944-9244-8D6FB0804683}"/>
                  </a:ext>
                </a:extLst>
              </p:cNvPr>
              <p:cNvGrpSpPr>
                <a:grpSpLocks/>
              </p:cNvGrpSpPr>
              <p:nvPr/>
            </p:nvGrpSpPr>
            <p:grpSpPr bwMode="auto">
              <a:xfrm>
                <a:off x="2846" y="3671"/>
                <a:ext cx="731" cy="213"/>
                <a:chOff x="2846" y="3671"/>
                <a:chExt cx="731" cy="213"/>
              </a:xfrm>
            </p:grpSpPr>
            <p:sp>
              <p:nvSpPr>
                <p:cNvPr id="105481" name="Rectangle 57">
                  <a:extLst>
                    <a:ext uri="{FF2B5EF4-FFF2-40B4-BE49-F238E27FC236}">
                      <a16:creationId xmlns:a16="http://schemas.microsoft.com/office/drawing/2014/main" id="{506435D8-5A63-1D44-87C4-EECD08D8205B}"/>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05482" name="Text Box 58">
                  <a:extLst>
                    <a:ext uri="{FF2B5EF4-FFF2-40B4-BE49-F238E27FC236}">
                      <a16:creationId xmlns:a16="http://schemas.microsoft.com/office/drawing/2014/main" id="{89E48672-4101-AE49-9F6D-9A08F2D6F9D2}"/>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Figure 18.9</a:t>
                  </a:r>
                </a:p>
              </p:txBody>
            </p:sp>
          </p:grpSp>
        </p:grpSp>
      </p:gr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Number Placeholder 5">
            <a:extLst>
              <a:ext uri="{FF2B5EF4-FFF2-40B4-BE49-F238E27FC236}">
                <a16:creationId xmlns:a16="http://schemas.microsoft.com/office/drawing/2014/main" id="{614E14C8-4C8B-7A4D-811A-4260BFC4929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BC90F5E-5AF8-C443-827B-7F1A9838DA13}" type="slidenum">
              <a:rPr lang="en-US" altLang="en-US" sz="1400"/>
              <a:pPr>
                <a:spcBef>
                  <a:spcPct val="0"/>
                </a:spcBef>
                <a:buFontTx/>
                <a:buNone/>
              </a:pPr>
              <a:t>53</a:t>
            </a:fld>
            <a:endParaRPr lang="en-US" altLang="en-US" sz="1400" dirty="0"/>
          </a:p>
        </p:txBody>
      </p:sp>
      <p:sp>
        <p:nvSpPr>
          <p:cNvPr id="107523" name="Rectangle 2">
            <a:extLst>
              <a:ext uri="{FF2B5EF4-FFF2-40B4-BE49-F238E27FC236}">
                <a16:creationId xmlns:a16="http://schemas.microsoft.com/office/drawing/2014/main" id="{A25D0693-4E98-0549-85B1-F82EF1EF9DA4}"/>
              </a:ext>
            </a:extLst>
          </p:cNvPr>
          <p:cNvSpPr>
            <a:spLocks noGrp="1" noChangeArrowheads="1"/>
          </p:cNvSpPr>
          <p:nvPr>
            <p:ph type="body" idx="1"/>
          </p:nvPr>
        </p:nvSpPr>
        <p:spPr>
          <a:xfrm>
            <a:off x="874713" y="1025525"/>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Endocrine Glands and Their Actions</a:t>
            </a:r>
            <a:endParaRPr lang="en-US" altLang="en-US" dirty="0"/>
          </a:p>
        </p:txBody>
      </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Number Placeholder 5">
            <a:extLst>
              <a:ext uri="{FF2B5EF4-FFF2-40B4-BE49-F238E27FC236}">
                <a16:creationId xmlns:a16="http://schemas.microsoft.com/office/drawing/2014/main" id="{8F07BB6D-6EBD-304D-BB11-C96EDD19F7E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15070C8-6FAB-594C-AD9B-451FB530CC7F}" type="slidenum">
              <a:rPr lang="en-US" altLang="en-US" sz="1400"/>
              <a:pPr>
                <a:spcBef>
                  <a:spcPct val="0"/>
                </a:spcBef>
                <a:buFontTx/>
                <a:buNone/>
              </a:pPr>
              <a:t>54</a:t>
            </a:fld>
            <a:endParaRPr lang="en-US" altLang="en-US" sz="1400" dirty="0"/>
          </a:p>
        </p:txBody>
      </p:sp>
      <p:grpSp>
        <p:nvGrpSpPr>
          <p:cNvPr id="109571" name="Group 49">
            <a:extLst>
              <a:ext uri="{FF2B5EF4-FFF2-40B4-BE49-F238E27FC236}">
                <a16:creationId xmlns:a16="http://schemas.microsoft.com/office/drawing/2014/main" id="{FF2260BA-EDE8-0B46-8B2E-F49ED4364519}"/>
              </a:ext>
            </a:extLst>
          </p:cNvPr>
          <p:cNvGrpSpPr>
            <a:grpSpLocks/>
          </p:cNvGrpSpPr>
          <p:nvPr/>
        </p:nvGrpSpPr>
        <p:grpSpPr bwMode="auto">
          <a:xfrm>
            <a:off x="458788" y="446088"/>
            <a:ext cx="8229600" cy="5719762"/>
            <a:chOff x="289" y="281"/>
            <a:chExt cx="5184" cy="3603"/>
          </a:xfrm>
        </p:grpSpPr>
        <p:sp>
          <p:nvSpPr>
            <p:cNvPr id="109572" name="Rectangle 2">
              <a:extLst>
                <a:ext uri="{FF2B5EF4-FFF2-40B4-BE49-F238E27FC236}">
                  <a16:creationId xmlns:a16="http://schemas.microsoft.com/office/drawing/2014/main" id="{9D28BB4C-1482-4F46-BCA8-DE9210D37C5C}"/>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Thyroid Gland</a:t>
              </a:r>
              <a:endParaRPr lang="en-US" altLang="en-US" sz="2800" b="0" dirty="0">
                <a:solidFill>
                  <a:schemeClr val="tx2"/>
                </a:solidFill>
              </a:endParaRPr>
            </a:p>
          </p:txBody>
        </p:sp>
        <p:grpSp>
          <p:nvGrpSpPr>
            <p:cNvPr id="109573" name="Group 32">
              <a:extLst>
                <a:ext uri="{FF2B5EF4-FFF2-40B4-BE49-F238E27FC236}">
                  <a16:creationId xmlns:a16="http://schemas.microsoft.com/office/drawing/2014/main" id="{46035325-13D8-7E45-8C6F-B4E2FC7EC3BE}"/>
                </a:ext>
              </a:extLst>
            </p:cNvPr>
            <p:cNvGrpSpPr>
              <a:grpSpLocks/>
            </p:cNvGrpSpPr>
            <p:nvPr/>
          </p:nvGrpSpPr>
          <p:grpSpPr bwMode="auto">
            <a:xfrm>
              <a:off x="515" y="972"/>
              <a:ext cx="4649" cy="1489"/>
              <a:chOff x="515" y="972"/>
              <a:chExt cx="4649" cy="1489"/>
            </a:xfrm>
          </p:grpSpPr>
          <p:sp>
            <p:nvSpPr>
              <p:cNvPr id="109585" name="Text Box 6">
                <a:extLst>
                  <a:ext uri="{FF2B5EF4-FFF2-40B4-BE49-F238E27FC236}">
                    <a16:creationId xmlns:a16="http://schemas.microsoft.com/office/drawing/2014/main" id="{CF5D04D9-54EC-1E49-894D-31C868E6934B}"/>
                  </a:ext>
                </a:extLst>
              </p:cNvPr>
              <p:cNvSpPr txBox="1">
                <a:spLocks noChangeArrowheads="1"/>
              </p:cNvSpPr>
              <p:nvPr/>
            </p:nvSpPr>
            <p:spPr bwMode="auto">
              <a:xfrm>
                <a:off x="515" y="972"/>
                <a:ext cx="4649"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butterfly-shaped thyroid gland, which consists of left and right lateral lobes, is located inferior to the larynx.</a:t>
                </a:r>
              </a:p>
              <a:p>
                <a:pPr eaLnBrk="1" hangingPunct="1">
                  <a:lnSpc>
                    <a:spcPct val="85000"/>
                  </a:lnSpc>
                  <a:spcBef>
                    <a:spcPct val="0"/>
                  </a:spcBef>
                  <a:spcAft>
                    <a:spcPts val="900"/>
                  </a:spcAft>
                  <a:buSzPct val="80000"/>
                </a:pPr>
                <a:r>
                  <a:rPr lang="en-US" altLang="en-US" sz="1800" b="0" dirty="0"/>
                  <a:t>Thyroid tissue is highly-vascularized and receives substantial blood supply.</a:t>
                </a:r>
              </a:p>
              <a:p>
                <a:pPr eaLnBrk="1" hangingPunct="1">
                  <a:lnSpc>
                    <a:spcPct val="85000"/>
                  </a:lnSpc>
                  <a:spcBef>
                    <a:spcPct val="0"/>
                  </a:spcBef>
                  <a:spcAft>
                    <a:spcPct val="50000"/>
                  </a:spcAft>
                  <a:buSzPct val="80000"/>
                </a:pPr>
                <a:r>
                  <a:rPr lang="en-US" altLang="en-US" sz="1800" b="0" dirty="0"/>
                  <a:t>Microscopic spherical sacs—known as thyroid follicles—form most of the thyroid gland.</a:t>
                </a:r>
              </a:p>
            </p:txBody>
          </p:sp>
          <p:sp>
            <p:nvSpPr>
              <p:cNvPr id="109586" name="Text Box 14">
                <a:extLst>
                  <a:ext uri="{FF2B5EF4-FFF2-40B4-BE49-F238E27FC236}">
                    <a16:creationId xmlns:a16="http://schemas.microsoft.com/office/drawing/2014/main" id="{1A661613-65A1-504B-8DB8-D37410E53105}"/>
                  </a:ext>
                </a:extLst>
              </p:cNvPr>
              <p:cNvSpPr txBox="1">
                <a:spLocks noChangeArrowheads="1"/>
              </p:cNvSpPr>
              <p:nvPr/>
            </p:nvSpPr>
            <p:spPr bwMode="auto">
              <a:xfrm>
                <a:off x="1296" y="2106"/>
                <a:ext cx="3180"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dirty="0">
                    <a:solidFill>
                      <a:srgbClr val="941100"/>
                    </a:solidFill>
                  </a:rPr>
                  <a:t>Vascularized = blood vessels including capillaries in tissue.</a:t>
                </a:r>
              </a:p>
            </p:txBody>
          </p:sp>
        </p:grpSp>
        <p:grpSp>
          <p:nvGrpSpPr>
            <p:cNvPr id="109574" name="Group 38">
              <a:extLst>
                <a:ext uri="{FF2B5EF4-FFF2-40B4-BE49-F238E27FC236}">
                  <a16:creationId xmlns:a16="http://schemas.microsoft.com/office/drawing/2014/main" id="{65C8883D-B668-8D4E-9691-66DDAD7BBB52}"/>
                </a:ext>
              </a:extLst>
            </p:cNvPr>
            <p:cNvGrpSpPr>
              <a:grpSpLocks/>
            </p:cNvGrpSpPr>
            <p:nvPr/>
          </p:nvGrpSpPr>
          <p:grpSpPr bwMode="auto">
            <a:xfrm>
              <a:off x="582" y="3671"/>
              <a:ext cx="2995" cy="213"/>
              <a:chOff x="582" y="3671"/>
              <a:chExt cx="2995" cy="213"/>
            </a:xfrm>
          </p:grpSpPr>
          <p:grpSp>
            <p:nvGrpSpPr>
              <p:cNvPr id="109575" name="Group 39">
                <a:extLst>
                  <a:ext uri="{FF2B5EF4-FFF2-40B4-BE49-F238E27FC236}">
                    <a16:creationId xmlns:a16="http://schemas.microsoft.com/office/drawing/2014/main" id="{FC4B16B9-F483-2C48-9DA6-182A57646182}"/>
                  </a:ext>
                </a:extLst>
              </p:cNvPr>
              <p:cNvGrpSpPr>
                <a:grpSpLocks/>
              </p:cNvGrpSpPr>
              <p:nvPr/>
            </p:nvGrpSpPr>
            <p:grpSpPr bwMode="auto">
              <a:xfrm>
                <a:off x="582" y="3671"/>
                <a:ext cx="1990" cy="213"/>
                <a:chOff x="582" y="3671"/>
                <a:chExt cx="1990" cy="213"/>
              </a:xfrm>
            </p:grpSpPr>
            <p:sp>
              <p:nvSpPr>
                <p:cNvPr id="109579" name="Rectangle 40">
                  <a:extLst>
                    <a:ext uri="{FF2B5EF4-FFF2-40B4-BE49-F238E27FC236}">
                      <a16:creationId xmlns:a16="http://schemas.microsoft.com/office/drawing/2014/main" id="{56C8E40C-8E37-E34C-AE0A-BBA7E8F10F7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09580" name="Rectangle 41">
                  <a:extLst>
                    <a:ext uri="{FF2B5EF4-FFF2-40B4-BE49-F238E27FC236}">
                      <a16:creationId xmlns:a16="http://schemas.microsoft.com/office/drawing/2014/main" id="{075F714A-0C58-AB4E-BB2C-D11DC89ED3E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09581" name="Rectangle 42">
                  <a:extLst>
                    <a:ext uri="{FF2B5EF4-FFF2-40B4-BE49-F238E27FC236}">
                      <a16:creationId xmlns:a16="http://schemas.microsoft.com/office/drawing/2014/main" id="{6FBF817F-0CBF-D740-AA12-7356888511C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09582" name="Text Box 43">
                  <a:extLst>
                    <a:ext uri="{FF2B5EF4-FFF2-40B4-BE49-F238E27FC236}">
                      <a16:creationId xmlns:a16="http://schemas.microsoft.com/office/drawing/2014/main" id="{216D2777-2140-2E4C-8031-D27FE398C1E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631</a:t>
                  </a:r>
                  <a:endParaRPr lang="en-US" altLang="en-US" sz="1800" b="0" dirty="0">
                    <a:ea typeface="ＭＳ Ｐゴシック" panose="020B0600070205080204" pitchFamily="34" charset="-128"/>
                  </a:endParaRPr>
                </a:p>
              </p:txBody>
            </p:sp>
            <p:sp>
              <p:nvSpPr>
                <p:cNvPr id="109583" name="Text Box 44">
                  <a:extLst>
                    <a:ext uri="{FF2B5EF4-FFF2-40B4-BE49-F238E27FC236}">
                      <a16:creationId xmlns:a16="http://schemas.microsoft.com/office/drawing/2014/main" id="{74F4168D-092D-DC45-B028-DDD974A326C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696</a:t>
                  </a:r>
                  <a:endParaRPr lang="en-US" altLang="en-US" sz="1800" b="0" dirty="0">
                    <a:ea typeface="ＭＳ Ｐゴシック" panose="020B0600070205080204" pitchFamily="34" charset="-128"/>
                  </a:endParaRPr>
                </a:p>
              </p:txBody>
            </p:sp>
            <p:sp>
              <p:nvSpPr>
                <p:cNvPr id="109584" name="Text Box 45">
                  <a:extLst>
                    <a:ext uri="{FF2B5EF4-FFF2-40B4-BE49-F238E27FC236}">
                      <a16:creationId xmlns:a16="http://schemas.microsoft.com/office/drawing/2014/main" id="{D438388F-7F97-C441-A1A3-F3A8287F92C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658</a:t>
                  </a:r>
                  <a:endParaRPr lang="en-US" altLang="en-US" sz="1800" b="0" dirty="0">
                    <a:ea typeface="ＭＳ Ｐゴシック" panose="020B0600070205080204" pitchFamily="34" charset="-128"/>
                  </a:endParaRPr>
                </a:p>
              </p:txBody>
            </p:sp>
          </p:grpSp>
          <p:grpSp>
            <p:nvGrpSpPr>
              <p:cNvPr id="109576" name="Group 46">
                <a:extLst>
                  <a:ext uri="{FF2B5EF4-FFF2-40B4-BE49-F238E27FC236}">
                    <a16:creationId xmlns:a16="http://schemas.microsoft.com/office/drawing/2014/main" id="{DE22022C-42A3-0445-BAF6-88DA3035FCD1}"/>
                  </a:ext>
                </a:extLst>
              </p:cNvPr>
              <p:cNvGrpSpPr>
                <a:grpSpLocks/>
              </p:cNvGrpSpPr>
              <p:nvPr/>
            </p:nvGrpSpPr>
            <p:grpSpPr bwMode="auto">
              <a:xfrm>
                <a:off x="2846" y="3671"/>
                <a:ext cx="731" cy="213"/>
                <a:chOff x="2846" y="3671"/>
                <a:chExt cx="731" cy="213"/>
              </a:xfrm>
            </p:grpSpPr>
            <p:sp>
              <p:nvSpPr>
                <p:cNvPr id="109577" name="Rectangle 47">
                  <a:extLst>
                    <a:ext uri="{FF2B5EF4-FFF2-40B4-BE49-F238E27FC236}">
                      <a16:creationId xmlns:a16="http://schemas.microsoft.com/office/drawing/2014/main" id="{6BA2B8DB-566B-7F44-BB7C-CDB935F5E8BE}"/>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09578" name="Text Box 48">
                  <a:extLst>
                    <a:ext uri="{FF2B5EF4-FFF2-40B4-BE49-F238E27FC236}">
                      <a16:creationId xmlns:a16="http://schemas.microsoft.com/office/drawing/2014/main" id="{05E25E84-883A-5245-83A4-66FD1811555C}"/>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Figure 18.10</a:t>
                  </a:r>
                </a:p>
              </p:txBody>
            </p:sp>
          </p:grpSp>
        </p:grpSp>
      </p:gr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Number Placeholder 5">
            <a:extLst>
              <a:ext uri="{FF2B5EF4-FFF2-40B4-BE49-F238E27FC236}">
                <a16:creationId xmlns:a16="http://schemas.microsoft.com/office/drawing/2014/main" id="{A38F94D8-6A2C-BF4A-9397-A557768B88C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67379A2-5BD6-0E43-84E7-F6F14261394E}" type="slidenum">
              <a:rPr lang="en-US" altLang="en-US" sz="1400"/>
              <a:pPr>
                <a:spcBef>
                  <a:spcPct val="0"/>
                </a:spcBef>
                <a:buFontTx/>
                <a:buNone/>
              </a:pPr>
              <a:t>55</a:t>
            </a:fld>
            <a:endParaRPr lang="en-US" altLang="en-US" sz="1400" dirty="0"/>
          </a:p>
        </p:txBody>
      </p:sp>
      <p:grpSp>
        <p:nvGrpSpPr>
          <p:cNvPr id="111619" name="Group 17">
            <a:extLst>
              <a:ext uri="{FF2B5EF4-FFF2-40B4-BE49-F238E27FC236}">
                <a16:creationId xmlns:a16="http://schemas.microsoft.com/office/drawing/2014/main" id="{1E523FDB-30EB-EF48-83FB-DA54D345159D}"/>
              </a:ext>
            </a:extLst>
          </p:cNvPr>
          <p:cNvGrpSpPr>
            <a:grpSpLocks/>
          </p:cNvGrpSpPr>
          <p:nvPr/>
        </p:nvGrpSpPr>
        <p:grpSpPr bwMode="auto">
          <a:xfrm>
            <a:off x="458788" y="446088"/>
            <a:ext cx="8229600" cy="4395788"/>
            <a:chOff x="289" y="281"/>
            <a:chExt cx="5184" cy="2769"/>
          </a:xfrm>
        </p:grpSpPr>
        <p:sp>
          <p:nvSpPr>
            <p:cNvPr id="111620" name="Rectangle 2">
              <a:extLst>
                <a:ext uri="{FF2B5EF4-FFF2-40B4-BE49-F238E27FC236}">
                  <a16:creationId xmlns:a16="http://schemas.microsoft.com/office/drawing/2014/main" id="{7DAE50D6-FD0A-0B48-8514-0EB872A713B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Thyroid Gland </a:t>
              </a:r>
              <a:r>
                <a:rPr lang="en-US" altLang="en-US" sz="2200" b="0" dirty="0">
                  <a:solidFill>
                    <a:srgbClr val="333333"/>
                  </a:solidFill>
                </a:rPr>
                <a:t>(continued)</a:t>
              </a:r>
              <a:endParaRPr lang="en-US" altLang="en-US" sz="2800" b="0" dirty="0">
                <a:solidFill>
                  <a:schemeClr val="tx2"/>
                </a:solidFill>
              </a:endParaRPr>
            </a:p>
          </p:txBody>
        </p:sp>
        <p:grpSp>
          <p:nvGrpSpPr>
            <p:cNvPr id="111621" name="Group 14">
              <a:extLst>
                <a:ext uri="{FF2B5EF4-FFF2-40B4-BE49-F238E27FC236}">
                  <a16:creationId xmlns:a16="http://schemas.microsoft.com/office/drawing/2014/main" id="{EB48E0AC-FB61-C546-95CA-4E2E5E69F7DE}"/>
                </a:ext>
              </a:extLst>
            </p:cNvPr>
            <p:cNvGrpSpPr>
              <a:grpSpLocks/>
            </p:cNvGrpSpPr>
            <p:nvPr/>
          </p:nvGrpSpPr>
          <p:grpSpPr bwMode="auto">
            <a:xfrm>
              <a:off x="1950" y="1022"/>
              <a:ext cx="1866" cy="2028"/>
              <a:chOff x="1950" y="1022"/>
              <a:chExt cx="1866" cy="2028"/>
            </a:xfrm>
          </p:grpSpPr>
          <p:pic>
            <p:nvPicPr>
              <p:cNvPr id="111622" name="Picture 12" descr="Thyroid_gland_illustration">
                <a:extLst>
                  <a:ext uri="{FF2B5EF4-FFF2-40B4-BE49-F238E27FC236}">
                    <a16:creationId xmlns:a16="http://schemas.microsoft.com/office/drawing/2014/main" id="{23FC0A3D-4C99-1E4D-8133-114D31A3EC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0" y="1022"/>
                <a:ext cx="1866" cy="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23" name="Text Box 13">
                <a:extLst>
                  <a:ext uri="{FF2B5EF4-FFF2-40B4-BE49-F238E27FC236}">
                    <a16:creationId xmlns:a16="http://schemas.microsoft.com/office/drawing/2014/main" id="{ACCAE5B8-350A-594D-B2BF-06855A01879D}"/>
                  </a:ext>
                </a:extLst>
              </p:cNvPr>
              <p:cNvSpPr txBox="1">
                <a:spLocks noChangeArrowheads="1"/>
              </p:cNvSpPr>
              <p:nvPr/>
            </p:nvSpPr>
            <p:spPr bwMode="auto">
              <a:xfrm>
                <a:off x="2037" y="2885"/>
                <a:ext cx="169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dirty="0"/>
                  <a:t>https://www.thelondonthyroidclinic.co.uk</a:t>
                </a:r>
                <a:endParaRPr lang="en-US" altLang="en-US" sz="1800" b="0" dirty="0"/>
              </a:p>
            </p:txBody>
          </p:sp>
        </p:grpSp>
      </p:grpSp>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Number Placeholder 5">
            <a:extLst>
              <a:ext uri="{FF2B5EF4-FFF2-40B4-BE49-F238E27FC236}">
                <a16:creationId xmlns:a16="http://schemas.microsoft.com/office/drawing/2014/main" id="{779A1A25-93D2-E04C-994D-A9FBEFD4207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3B5156A-50E6-DB42-8531-B5D7566822E2}" type="slidenum">
              <a:rPr lang="en-US" altLang="en-US" sz="1400"/>
              <a:pPr>
                <a:spcBef>
                  <a:spcPct val="0"/>
                </a:spcBef>
                <a:buFontTx/>
                <a:buNone/>
              </a:pPr>
              <a:t>56</a:t>
            </a:fld>
            <a:endParaRPr lang="en-US" altLang="en-US" sz="1400" dirty="0"/>
          </a:p>
        </p:txBody>
      </p:sp>
      <p:grpSp>
        <p:nvGrpSpPr>
          <p:cNvPr id="113667" name="Group 17">
            <a:extLst>
              <a:ext uri="{FF2B5EF4-FFF2-40B4-BE49-F238E27FC236}">
                <a16:creationId xmlns:a16="http://schemas.microsoft.com/office/drawing/2014/main" id="{B69E7B33-FF1C-F643-BCEC-BAA20E831EFD}"/>
              </a:ext>
            </a:extLst>
          </p:cNvPr>
          <p:cNvGrpSpPr>
            <a:grpSpLocks/>
          </p:cNvGrpSpPr>
          <p:nvPr/>
        </p:nvGrpSpPr>
        <p:grpSpPr bwMode="auto">
          <a:xfrm>
            <a:off x="458788" y="446088"/>
            <a:ext cx="8229600" cy="5719762"/>
            <a:chOff x="289" y="281"/>
            <a:chExt cx="5184" cy="3603"/>
          </a:xfrm>
        </p:grpSpPr>
        <p:sp>
          <p:nvSpPr>
            <p:cNvPr id="113668" name="Rectangle 2">
              <a:extLst>
                <a:ext uri="{FF2B5EF4-FFF2-40B4-BE49-F238E27FC236}">
                  <a16:creationId xmlns:a16="http://schemas.microsoft.com/office/drawing/2014/main" id="{56124A29-7400-F840-B06B-EEBEFB63955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T</a:t>
              </a:r>
              <a:r>
                <a:rPr lang="en-US" altLang="en-US" sz="2800" b="0" baseline="-17000" dirty="0">
                  <a:solidFill>
                    <a:srgbClr val="333333"/>
                  </a:solidFill>
                </a:rPr>
                <a:t>3</a:t>
              </a:r>
              <a:r>
                <a:rPr lang="en-US" altLang="en-US" sz="2800" b="0" dirty="0">
                  <a:solidFill>
                    <a:srgbClr val="333333"/>
                  </a:solidFill>
                </a:rPr>
                <a:t> and T</a:t>
              </a:r>
              <a:r>
                <a:rPr lang="en-US" altLang="en-US" sz="2800" b="0" baseline="-17000" dirty="0">
                  <a:solidFill>
                    <a:srgbClr val="333333"/>
                  </a:solidFill>
                </a:rPr>
                <a:t>4</a:t>
              </a:r>
              <a:endParaRPr lang="en-US" altLang="en-US" sz="2800" b="0" dirty="0">
                <a:solidFill>
                  <a:schemeClr val="tx2"/>
                </a:solidFill>
              </a:endParaRPr>
            </a:p>
          </p:txBody>
        </p:sp>
        <p:sp>
          <p:nvSpPr>
            <p:cNvPr id="113669" name="Text Box 6">
              <a:extLst>
                <a:ext uri="{FF2B5EF4-FFF2-40B4-BE49-F238E27FC236}">
                  <a16:creationId xmlns:a16="http://schemas.microsoft.com/office/drawing/2014/main" id="{B4324ECD-CE61-3041-82E0-EB492CDF929E}"/>
                </a:ext>
              </a:extLst>
            </p:cNvPr>
            <p:cNvSpPr txBox="1">
              <a:spLocks noChangeArrowheads="1"/>
            </p:cNvSpPr>
            <p:nvPr/>
          </p:nvSpPr>
          <p:spPr bwMode="auto">
            <a:xfrm>
              <a:off x="515" y="972"/>
              <a:ext cx="4713"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walls of each follicle contain follicular cells that synthesize and secrete triiodothyronine (T</a:t>
              </a:r>
              <a:r>
                <a:rPr lang="en-US" altLang="en-US" sz="1800" b="0" baseline="-18000" dirty="0"/>
                <a:t>3</a:t>
              </a:r>
              <a:r>
                <a:rPr lang="en-US" altLang="en-US" sz="1800" b="0" dirty="0"/>
                <a:t>) and thyroxine (T</a:t>
              </a:r>
              <a:r>
                <a:rPr lang="en-US" altLang="en-US" sz="1800" b="0" baseline="-18000" dirty="0"/>
                <a:t>4</a:t>
              </a:r>
              <a:r>
                <a:rPr lang="en-US" altLang="en-US" sz="1800" b="0" dirty="0"/>
                <a:t>) in response to TSH from the anterior pituitary.</a:t>
              </a:r>
            </a:p>
            <a:p>
              <a:pPr eaLnBrk="1" hangingPunct="1">
                <a:lnSpc>
                  <a:spcPct val="85000"/>
                </a:lnSpc>
                <a:spcBef>
                  <a:spcPct val="0"/>
                </a:spcBef>
                <a:spcAft>
                  <a:spcPts val="900"/>
                </a:spcAft>
                <a:buSzPct val="80000"/>
              </a:pPr>
              <a:r>
                <a:rPr lang="en-US" altLang="en-US" sz="1800" b="0" dirty="0"/>
                <a:t>T</a:t>
              </a:r>
              <a:r>
                <a:rPr lang="en-US" altLang="en-US" sz="1800" b="0" baseline="-18000" dirty="0"/>
                <a:t>3</a:t>
              </a:r>
              <a:r>
                <a:rPr lang="en-US" altLang="en-US" sz="1800" b="0" dirty="0"/>
                <a:t> has three atoms and T</a:t>
              </a:r>
              <a:r>
                <a:rPr lang="en-US" altLang="en-US" sz="1800" b="0" baseline="-18000" dirty="0"/>
                <a:t>4</a:t>
              </a:r>
              <a:r>
                <a:rPr lang="en-US" altLang="en-US" sz="1800" b="0" dirty="0"/>
                <a:t> has four atoms of the trace element iodine covalently bonded to the amino acid, tyrosine.</a:t>
              </a:r>
            </a:p>
            <a:p>
              <a:pPr eaLnBrk="1" hangingPunct="1">
                <a:lnSpc>
                  <a:spcPct val="85000"/>
                </a:lnSpc>
                <a:spcBef>
                  <a:spcPct val="0"/>
                </a:spcBef>
                <a:spcAft>
                  <a:spcPts val="900"/>
                </a:spcAft>
                <a:buSzPct val="80000"/>
              </a:pPr>
              <a:r>
                <a:rPr lang="en-US" altLang="en-US" sz="1800" b="0" dirty="0"/>
                <a:t>Iodine is necessary in our diets—deficiencies can lead to problems such as slowed physical growth and mental deficits in children, and goiter in adults.</a:t>
              </a:r>
            </a:p>
            <a:p>
              <a:pPr eaLnBrk="1" hangingPunct="1">
                <a:lnSpc>
                  <a:spcPct val="85000"/>
                </a:lnSpc>
                <a:spcBef>
                  <a:spcPct val="0"/>
                </a:spcBef>
                <a:spcAft>
                  <a:spcPct val="50000"/>
                </a:spcAft>
                <a:buSzPct val="80000"/>
              </a:pPr>
              <a:r>
                <a:rPr lang="en-US" altLang="en-US" sz="1800" b="0" dirty="0"/>
                <a:t>As prevention, table salt (NaCl) is fortified with iodine as mandated by federal law.</a:t>
              </a:r>
            </a:p>
          </p:txBody>
        </p:sp>
        <p:grpSp>
          <p:nvGrpSpPr>
            <p:cNvPr id="113670" name="Group 33">
              <a:extLst>
                <a:ext uri="{FF2B5EF4-FFF2-40B4-BE49-F238E27FC236}">
                  <a16:creationId xmlns:a16="http://schemas.microsoft.com/office/drawing/2014/main" id="{813CECE3-B4D2-DD42-BE53-FD30F163D281}"/>
                </a:ext>
              </a:extLst>
            </p:cNvPr>
            <p:cNvGrpSpPr>
              <a:grpSpLocks/>
            </p:cNvGrpSpPr>
            <p:nvPr/>
          </p:nvGrpSpPr>
          <p:grpSpPr bwMode="auto">
            <a:xfrm>
              <a:off x="582" y="3671"/>
              <a:ext cx="2995" cy="213"/>
              <a:chOff x="582" y="3671"/>
              <a:chExt cx="2995" cy="213"/>
            </a:xfrm>
          </p:grpSpPr>
          <p:grpSp>
            <p:nvGrpSpPr>
              <p:cNvPr id="113671" name="Group 34">
                <a:extLst>
                  <a:ext uri="{FF2B5EF4-FFF2-40B4-BE49-F238E27FC236}">
                    <a16:creationId xmlns:a16="http://schemas.microsoft.com/office/drawing/2014/main" id="{239CC6D8-640E-8546-8EAC-405FE825AF3F}"/>
                  </a:ext>
                </a:extLst>
              </p:cNvPr>
              <p:cNvGrpSpPr>
                <a:grpSpLocks/>
              </p:cNvGrpSpPr>
              <p:nvPr/>
            </p:nvGrpSpPr>
            <p:grpSpPr bwMode="auto">
              <a:xfrm>
                <a:off x="582" y="3671"/>
                <a:ext cx="1990" cy="213"/>
                <a:chOff x="582" y="3671"/>
                <a:chExt cx="1990" cy="213"/>
              </a:xfrm>
            </p:grpSpPr>
            <p:sp>
              <p:nvSpPr>
                <p:cNvPr id="113675" name="Rectangle 35">
                  <a:extLst>
                    <a:ext uri="{FF2B5EF4-FFF2-40B4-BE49-F238E27FC236}">
                      <a16:creationId xmlns:a16="http://schemas.microsoft.com/office/drawing/2014/main" id="{D728B2F8-E19F-194A-B1B5-8FD029C9794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13676" name="Rectangle 36">
                  <a:extLst>
                    <a:ext uri="{FF2B5EF4-FFF2-40B4-BE49-F238E27FC236}">
                      <a16:creationId xmlns:a16="http://schemas.microsoft.com/office/drawing/2014/main" id="{A36A8DB0-88D7-D14F-95D1-5598785D242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13677" name="Rectangle 37">
                  <a:extLst>
                    <a:ext uri="{FF2B5EF4-FFF2-40B4-BE49-F238E27FC236}">
                      <a16:creationId xmlns:a16="http://schemas.microsoft.com/office/drawing/2014/main" id="{46D5E513-151F-FD4F-B9FC-FF29F36501D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13678" name="Text Box 38">
                  <a:extLst>
                    <a:ext uri="{FF2B5EF4-FFF2-40B4-BE49-F238E27FC236}">
                      <a16:creationId xmlns:a16="http://schemas.microsoft.com/office/drawing/2014/main" id="{818AE5C1-5A3D-0A46-A097-D080CEC648C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631</a:t>
                  </a:r>
                  <a:endParaRPr lang="en-US" altLang="en-US" sz="1800" b="0" dirty="0">
                    <a:ea typeface="ＭＳ Ｐゴシック" panose="020B0600070205080204" pitchFamily="34" charset="-128"/>
                  </a:endParaRPr>
                </a:p>
              </p:txBody>
            </p:sp>
            <p:sp>
              <p:nvSpPr>
                <p:cNvPr id="113679" name="Text Box 39">
                  <a:extLst>
                    <a:ext uri="{FF2B5EF4-FFF2-40B4-BE49-F238E27FC236}">
                      <a16:creationId xmlns:a16="http://schemas.microsoft.com/office/drawing/2014/main" id="{C0400B40-38B9-274C-8FBA-CF81825B40F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698</a:t>
                  </a:r>
                  <a:endParaRPr lang="en-US" altLang="en-US" sz="1800" b="0" dirty="0">
                    <a:ea typeface="ＭＳ Ｐゴシック" panose="020B0600070205080204" pitchFamily="34" charset="-128"/>
                  </a:endParaRPr>
                </a:p>
              </p:txBody>
            </p:sp>
            <p:sp>
              <p:nvSpPr>
                <p:cNvPr id="113680" name="Text Box 40">
                  <a:extLst>
                    <a:ext uri="{FF2B5EF4-FFF2-40B4-BE49-F238E27FC236}">
                      <a16:creationId xmlns:a16="http://schemas.microsoft.com/office/drawing/2014/main" id="{00E7172A-37C8-CF44-8D05-6DC0290B71E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658</a:t>
                  </a:r>
                  <a:endParaRPr lang="en-US" altLang="en-US" sz="1800" b="0" dirty="0">
                    <a:ea typeface="ＭＳ Ｐゴシック" panose="020B0600070205080204" pitchFamily="34" charset="-128"/>
                  </a:endParaRPr>
                </a:p>
              </p:txBody>
            </p:sp>
          </p:grpSp>
          <p:grpSp>
            <p:nvGrpSpPr>
              <p:cNvPr id="113672" name="Group 41">
                <a:extLst>
                  <a:ext uri="{FF2B5EF4-FFF2-40B4-BE49-F238E27FC236}">
                    <a16:creationId xmlns:a16="http://schemas.microsoft.com/office/drawing/2014/main" id="{A281459C-A6ED-AD41-967F-B7BA4EC4F2AB}"/>
                  </a:ext>
                </a:extLst>
              </p:cNvPr>
              <p:cNvGrpSpPr>
                <a:grpSpLocks/>
              </p:cNvGrpSpPr>
              <p:nvPr/>
            </p:nvGrpSpPr>
            <p:grpSpPr bwMode="auto">
              <a:xfrm>
                <a:off x="2846" y="3671"/>
                <a:ext cx="731" cy="213"/>
                <a:chOff x="2846" y="3671"/>
                <a:chExt cx="731" cy="213"/>
              </a:xfrm>
            </p:grpSpPr>
            <p:sp>
              <p:nvSpPr>
                <p:cNvPr id="113673" name="Rectangle 42">
                  <a:extLst>
                    <a:ext uri="{FF2B5EF4-FFF2-40B4-BE49-F238E27FC236}">
                      <a16:creationId xmlns:a16="http://schemas.microsoft.com/office/drawing/2014/main" id="{494CCA90-68B4-9B45-A3C9-C4621D6C7118}"/>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13674" name="Text Box 43">
                  <a:extLst>
                    <a:ext uri="{FF2B5EF4-FFF2-40B4-BE49-F238E27FC236}">
                      <a16:creationId xmlns:a16="http://schemas.microsoft.com/office/drawing/2014/main" id="{CA1ADC9A-CFE7-CD4F-9267-56F3AE3628AA}"/>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Figure 18.11</a:t>
                  </a:r>
                </a:p>
              </p:txBody>
            </p:sp>
          </p:grpSp>
        </p:grpSp>
      </p:gr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Number Placeholder 5">
            <a:extLst>
              <a:ext uri="{FF2B5EF4-FFF2-40B4-BE49-F238E27FC236}">
                <a16:creationId xmlns:a16="http://schemas.microsoft.com/office/drawing/2014/main" id="{A7227A94-491C-F845-AAC9-3FD2C13BEDEA}"/>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A1E39B8E-F45B-934F-833C-3DF46623A4AE}" type="slidenum">
              <a:rPr lang="en-US" altLang="en-US" sz="1400" b="0"/>
              <a:pPr algn="r" eaLnBrk="1" hangingPunct="1">
                <a:spcBef>
                  <a:spcPct val="0"/>
                </a:spcBef>
                <a:buFontTx/>
                <a:buNone/>
              </a:pPr>
              <a:t>57</a:t>
            </a:fld>
            <a:endParaRPr lang="en-US" altLang="en-US" sz="1400" b="0" dirty="0"/>
          </a:p>
        </p:txBody>
      </p:sp>
      <p:grpSp>
        <p:nvGrpSpPr>
          <p:cNvPr id="115715" name="Group 54">
            <a:extLst>
              <a:ext uri="{FF2B5EF4-FFF2-40B4-BE49-F238E27FC236}">
                <a16:creationId xmlns:a16="http://schemas.microsoft.com/office/drawing/2014/main" id="{35B05207-7463-F34D-8D56-5AD0D616D34B}"/>
              </a:ext>
            </a:extLst>
          </p:cNvPr>
          <p:cNvGrpSpPr>
            <a:grpSpLocks/>
          </p:cNvGrpSpPr>
          <p:nvPr/>
        </p:nvGrpSpPr>
        <p:grpSpPr bwMode="auto">
          <a:xfrm>
            <a:off x="458788" y="446088"/>
            <a:ext cx="8229600" cy="5719762"/>
            <a:chOff x="289" y="281"/>
            <a:chExt cx="5184" cy="3603"/>
          </a:xfrm>
        </p:grpSpPr>
        <p:sp>
          <p:nvSpPr>
            <p:cNvPr id="115716" name="Rectangle 2">
              <a:extLst>
                <a:ext uri="{FF2B5EF4-FFF2-40B4-BE49-F238E27FC236}">
                  <a16:creationId xmlns:a16="http://schemas.microsoft.com/office/drawing/2014/main" id="{6AE9ACF4-5473-D945-AD63-155C40C7901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Physiological Responses</a:t>
              </a:r>
              <a:endParaRPr lang="en-US" altLang="en-US" sz="2800" b="0" dirty="0">
                <a:solidFill>
                  <a:schemeClr val="tx2"/>
                </a:solidFill>
              </a:endParaRPr>
            </a:p>
          </p:txBody>
        </p:sp>
        <p:grpSp>
          <p:nvGrpSpPr>
            <p:cNvPr id="115717" name="Group 41">
              <a:extLst>
                <a:ext uri="{FF2B5EF4-FFF2-40B4-BE49-F238E27FC236}">
                  <a16:creationId xmlns:a16="http://schemas.microsoft.com/office/drawing/2014/main" id="{CA336ED1-10F9-4D45-8A76-D02902C681EE}"/>
                </a:ext>
              </a:extLst>
            </p:cNvPr>
            <p:cNvGrpSpPr>
              <a:grpSpLocks/>
            </p:cNvGrpSpPr>
            <p:nvPr/>
          </p:nvGrpSpPr>
          <p:grpSpPr bwMode="auto">
            <a:xfrm>
              <a:off x="515" y="972"/>
              <a:ext cx="4684" cy="1860"/>
              <a:chOff x="515" y="972"/>
              <a:chExt cx="4684" cy="1860"/>
            </a:xfrm>
          </p:grpSpPr>
          <p:sp>
            <p:nvSpPr>
              <p:cNvPr id="115725" name="Text Box 6">
                <a:extLst>
                  <a:ext uri="{FF2B5EF4-FFF2-40B4-BE49-F238E27FC236}">
                    <a16:creationId xmlns:a16="http://schemas.microsoft.com/office/drawing/2014/main" id="{3297E780-B7CE-8348-A64C-0673861ABC37}"/>
                  </a:ext>
                </a:extLst>
              </p:cNvPr>
              <p:cNvSpPr txBox="1">
                <a:spLocks noChangeArrowheads="1"/>
              </p:cNvSpPr>
              <p:nvPr/>
            </p:nvSpPr>
            <p:spPr bwMode="auto">
              <a:xfrm>
                <a:off x="515" y="972"/>
                <a:ext cx="4684" cy="13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a:t>
                </a:r>
                <a:r>
                  <a:rPr lang="en-US" altLang="en-US" sz="1800" b="0" baseline="-18000" dirty="0"/>
                  <a:t>3</a:t>
                </a:r>
                <a:r>
                  <a:rPr lang="en-US" altLang="en-US" sz="1800" b="0" dirty="0"/>
                  <a:t> and T</a:t>
                </a:r>
                <a:r>
                  <a:rPr lang="en-US" altLang="en-US" sz="1800" b="0" baseline="-18000" dirty="0"/>
                  <a:t>4</a:t>
                </a:r>
                <a:r>
                  <a:rPr lang="en-US" altLang="en-US" sz="1800" b="0" dirty="0"/>
                  <a:t> have widespread effects since most cells have receptors.</a:t>
                </a:r>
              </a:p>
              <a:p>
                <a:pPr eaLnBrk="1" hangingPunct="1">
                  <a:lnSpc>
                    <a:spcPct val="85000"/>
                  </a:lnSpc>
                  <a:spcBef>
                    <a:spcPct val="0"/>
                  </a:spcBef>
                  <a:spcAft>
                    <a:spcPts val="900"/>
                  </a:spcAft>
                  <a:buSzPct val="80000"/>
                </a:pPr>
                <a:r>
                  <a:rPr lang="en-US" altLang="en-US" sz="1800" b="0" dirty="0"/>
                  <a:t>The two hormones: </a:t>
                </a:r>
              </a:p>
              <a:p>
                <a:pPr lvl="1" eaLnBrk="1" hangingPunct="1">
                  <a:lnSpc>
                    <a:spcPct val="85000"/>
                  </a:lnSpc>
                  <a:spcBef>
                    <a:spcPct val="0"/>
                  </a:spcBef>
                  <a:spcAft>
                    <a:spcPts val="600"/>
                  </a:spcAft>
                  <a:buSzPct val="80000"/>
                  <a:buFontTx/>
                  <a:buChar char="-"/>
                </a:pPr>
                <a:r>
                  <a:rPr lang="en-US" altLang="en-US" sz="1800" b="0" dirty="0"/>
                  <a:t>Increase basal metabolic rate (BMR) by stimulating aerobic respiration (Krebs cycle) to produce ATP for the metabolism of carbohydrates, lipids, and proteins.</a:t>
                </a:r>
              </a:p>
              <a:p>
                <a:pPr lvl="1" eaLnBrk="1" hangingPunct="1">
                  <a:lnSpc>
                    <a:spcPct val="85000"/>
                  </a:lnSpc>
                  <a:spcBef>
                    <a:spcPct val="0"/>
                  </a:spcBef>
                  <a:spcAft>
                    <a:spcPct val="30000"/>
                  </a:spcAft>
                  <a:buSzPct val="80000"/>
                  <a:buFontTx/>
                  <a:buChar char="-"/>
                </a:pPr>
                <a:r>
                  <a:rPr lang="en-US" altLang="en-US" sz="1800" b="0" dirty="0"/>
                  <a:t>Exert a calorigenic effect to maintain body core temperature by the cellular use of ATP to produce heat.</a:t>
                </a:r>
              </a:p>
            </p:txBody>
          </p:sp>
          <p:sp>
            <p:nvSpPr>
              <p:cNvPr id="115726" name="Text Box 13">
                <a:extLst>
                  <a:ext uri="{FF2B5EF4-FFF2-40B4-BE49-F238E27FC236}">
                    <a16:creationId xmlns:a16="http://schemas.microsoft.com/office/drawing/2014/main" id="{E1B3F55B-04CD-CD4A-B99C-F6F98302FCEE}"/>
                  </a:ext>
                </a:extLst>
              </p:cNvPr>
              <p:cNvSpPr txBox="1">
                <a:spLocks noChangeArrowheads="1"/>
              </p:cNvSpPr>
              <p:nvPr/>
            </p:nvSpPr>
            <p:spPr bwMode="auto">
              <a:xfrm>
                <a:off x="1426" y="2313"/>
                <a:ext cx="2912"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b="0" dirty="0">
                    <a:solidFill>
                      <a:srgbClr val="941100"/>
                    </a:solidFill>
                  </a:rPr>
                  <a:t>Calorigenic effect = production of heat from the digestion of food and the action of certain hormones.</a:t>
                </a:r>
              </a:p>
            </p:txBody>
          </p:sp>
        </p:grpSp>
        <p:grpSp>
          <p:nvGrpSpPr>
            <p:cNvPr id="115718" name="Group 44">
              <a:extLst>
                <a:ext uri="{FF2B5EF4-FFF2-40B4-BE49-F238E27FC236}">
                  <a16:creationId xmlns:a16="http://schemas.microsoft.com/office/drawing/2014/main" id="{CFDCBB07-EC77-3E4D-9865-10714A8F7CD7}"/>
                </a:ext>
              </a:extLst>
            </p:cNvPr>
            <p:cNvGrpSpPr>
              <a:grpSpLocks/>
            </p:cNvGrpSpPr>
            <p:nvPr/>
          </p:nvGrpSpPr>
          <p:grpSpPr bwMode="auto">
            <a:xfrm>
              <a:off x="582" y="3671"/>
              <a:ext cx="1990" cy="213"/>
              <a:chOff x="582" y="3671"/>
              <a:chExt cx="1990" cy="213"/>
            </a:xfrm>
          </p:grpSpPr>
          <p:sp>
            <p:nvSpPr>
              <p:cNvPr id="115719" name="Rectangle 45">
                <a:extLst>
                  <a:ext uri="{FF2B5EF4-FFF2-40B4-BE49-F238E27FC236}">
                    <a16:creationId xmlns:a16="http://schemas.microsoft.com/office/drawing/2014/main" id="{7AF036C2-285E-4948-84E6-7AE959F4B4F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15720" name="Rectangle 46">
                <a:extLst>
                  <a:ext uri="{FF2B5EF4-FFF2-40B4-BE49-F238E27FC236}">
                    <a16:creationId xmlns:a16="http://schemas.microsoft.com/office/drawing/2014/main" id="{4565F729-AFDD-C14B-B089-B824AEAFBB4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15721" name="Rectangle 47">
                <a:extLst>
                  <a:ext uri="{FF2B5EF4-FFF2-40B4-BE49-F238E27FC236}">
                    <a16:creationId xmlns:a16="http://schemas.microsoft.com/office/drawing/2014/main" id="{A5B382A6-D969-4D4A-97BD-4E0058957B4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15722" name="Text Box 48">
                <a:extLst>
                  <a:ext uri="{FF2B5EF4-FFF2-40B4-BE49-F238E27FC236}">
                    <a16:creationId xmlns:a16="http://schemas.microsoft.com/office/drawing/2014/main" id="{E41A905A-A76C-C441-8A7C-5D25534A500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633</a:t>
                </a:r>
                <a:endParaRPr lang="en-US" altLang="en-US" sz="1800" b="0" dirty="0">
                  <a:ea typeface="ＭＳ Ｐゴシック" panose="020B0600070205080204" pitchFamily="34" charset="-128"/>
                </a:endParaRPr>
              </a:p>
            </p:txBody>
          </p:sp>
          <p:sp>
            <p:nvSpPr>
              <p:cNvPr id="115723" name="Text Box 49">
                <a:extLst>
                  <a:ext uri="{FF2B5EF4-FFF2-40B4-BE49-F238E27FC236}">
                    <a16:creationId xmlns:a16="http://schemas.microsoft.com/office/drawing/2014/main" id="{D68C344F-8E16-9744-A1F8-E2C6A586304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698</a:t>
                </a:r>
                <a:endParaRPr lang="en-US" altLang="en-US" sz="1800" b="0" dirty="0">
                  <a:ea typeface="ＭＳ Ｐゴシック" panose="020B0600070205080204" pitchFamily="34" charset="-128"/>
                </a:endParaRPr>
              </a:p>
            </p:txBody>
          </p:sp>
          <p:sp>
            <p:nvSpPr>
              <p:cNvPr id="115724" name="Text Box 50">
                <a:extLst>
                  <a:ext uri="{FF2B5EF4-FFF2-40B4-BE49-F238E27FC236}">
                    <a16:creationId xmlns:a16="http://schemas.microsoft.com/office/drawing/2014/main" id="{521413DA-39CE-7E42-BAEB-23468859FDA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660</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Number Placeholder 5">
            <a:extLst>
              <a:ext uri="{FF2B5EF4-FFF2-40B4-BE49-F238E27FC236}">
                <a16:creationId xmlns:a16="http://schemas.microsoft.com/office/drawing/2014/main" id="{4F167104-75E0-CE4E-8F65-A3402BF4587E}"/>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AD257342-2DFB-E545-8F6E-5CA776F5D596}" type="slidenum">
              <a:rPr lang="en-US" altLang="en-US" sz="1400" b="0"/>
              <a:pPr algn="r" eaLnBrk="1" hangingPunct="1">
                <a:spcBef>
                  <a:spcPct val="0"/>
                </a:spcBef>
                <a:buFontTx/>
                <a:buNone/>
              </a:pPr>
              <a:t>58</a:t>
            </a:fld>
            <a:endParaRPr lang="en-US" altLang="en-US" sz="1400" b="0" dirty="0"/>
          </a:p>
        </p:txBody>
      </p:sp>
      <p:grpSp>
        <p:nvGrpSpPr>
          <p:cNvPr id="117763" name="Group 40">
            <a:extLst>
              <a:ext uri="{FF2B5EF4-FFF2-40B4-BE49-F238E27FC236}">
                <a16:creationId xmlns:a16="http://schemas.microsoft.com/office/drawing/2014/main" id="{9B4E6C6C-69D8-8647-886A-EC4F3418BA48}"/>
              </a:ext>
            </a:extLst>
          </p:cNvPr>
          <p:cNvGrpSpPr>
            <a:grpSpLocks/>
          </p:cNvGrpSpPr>
          <p:nvPr/>
        </p:nvGrpSpPr>
        <p:grpSpPr bwMode="auto">
          <a:xfrm>
            <a:off x="458788" y="446088"/>
            <a:ext cx="8229600" cy="5719762"/>
            <a:chOff x="289" y="281"/>
            <a:chExt cx="5184" cy="3603"/>
          </a:xfrm>
        </p:grpSpPr>
        <p:sp>
          <p:nvSpPr>
            <p:cNvPr id="117764" name="Rectangle 2">
              <a:extLst>
                <a:ext uri="{FF2B5EF4-FFF2-40B4-BE49-F238E27FC236}">
                  <a16:creationId xmlns:a16="http://schemas.microsoft.com/office/drawing/2014/main" id="{AC7BF5FD-6E33-0842-B78A-1C74B7FF4F5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Physiological Responses </a:t>
              </a:r>
              <a:r>
                <a:rPr lang="en-US" altLang="en-US" sz="2200" b="0" dirty="0">
                  <a:solidFill>
                    <a:srgbClr val="333333"/>
                  </a:solidFill>
                </a:rPr>
                <a:t>(continued)</a:t>
              </a:r>
              <a:endParaRPr lang="en-US" altLang="en-US" sz="2800" b="0" dirty="0">
                <a:solidFill>
                  <a:schemeClr val="tx2"/>
                </a:solidFill>
              </a:endParaRPr>
            </a:p>
          </p:txBody>
        </p:sp>
        <p:sp>
          <p:nvSpPr>
            <p:cNvPr id="117765" name="Text Box 6">
              <a:extLst>
                <a:ext uri="{FF2B5EF4-FFF2-40B4-BE49-F238E27FC236}">
                  <a16:creationId xmlns:a16="http://schemas.microsoft.com/office/drawing/2014/main" id="{2280963E-2B9D-CF48-8762-0A13247D76FF}"/>
                </a:ext>
              </a:extLst>
            </p:cNvPr>
            <p:cNvSpPr txBox="1">
              <a:spLocks noChangeArrowheads="1"/>
            </p:cNvSpPr>
            <p:nvPr/>
          </p:nvSpPr>
          <p:spPr bwMode="auto">
            <a:xfrm>
              <a:off x="515" y="972"/>
              <a:ext cx="4429" cy="1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a:t>
              </a:r>
              <a:r>
                <a:rPr lang="en-US" altLang="en-US" sz="1800" b="0" baseline="-18000" dirty="0"/>
                <a:t>3 </a:t>
              </a:r>
              <a:r>
                <a:rPr lang="en-US" altLang="en-US" sz="1800" b="0" dirty="0"/>
                <a:t>and T</a:t>
              </a:r>
              <a:r>
                <a:rPr lang="en-US" altLang="en-US" sz="1800" b="0" baseline="-18000" dirty="0"/>
                <a:t>4</a:t>
              </a:r>
              <a:r>
                <a:rPr lang="en-US" altLang="en-US" sz="1800" b="0" dirty="0"/>
                <a:t> also:</a:t>
              </a:r>
              <a:endParaRPr lang="en-US" altLang="en-US" sz="1800" b="0" dirty="0">
                <a:ea typeface="华文细黑" panose="02010600040101010101" pitchFamily="2" charset="-122"/>
              </a:endParaRPr>
            </a:p>
            <a:p>
              <a:pPr lvl="1" eaLnBrk="1" hangingPunct="1">
                <a:lnSpc>
                  <a:spcPct val="85000"/>
                </a:lnSpc>
                <a:spcBef>
                  <a:spcPct val="0"/>
                </a:spcBef>
                <a:spcAft>
                  <a:spcPts val="600"/>
                </a:spcAft>
                <a:buSzPct val="80000"/>
                <a:buFontTx/>
                <a:buChar char="-"/>
              </a:pPr>
              <a:r>
                <a:rPr lang="en-US" altLang="en-US" sz="1800" b="0" dirty="0"/>
                <a:t>Stimulate the synthesis of proteins for the sodium-potassium transport pump to maintain the extracellular and intracellular concentrations of Na</a:t>
              </a:r>
              <a:r>
                <a:rPr lang="en-US" altLang="en-US" sz="1800" b="0" baseline="25000" dirty="0"/>
                <a:t>+</a:t>
              </a:r>
              <a:r>
                <a:rPr lang="en-US" altLang="en-US" sz="1800" b="0" dirty="0"/>
                <a:t> and K</a:t>
              </a:r>
              <a:r>
                <a:rPr lang="en-US" altLang="en-US" sz="1800" b="0" baseline="25000" dirty="0"/>
                <a:t>+</a:t>
              </a:r>
              <a:r>
                <a:rPr lang="en-US" altLang="en-US" sz="1800" b="0" dirty="0"/>
                <a:t>.</a:t>
              </a:r>
            </a:p>
            <a:p>
              <a:pPr lvl="1" eaLnBrk="1" hangingPunct="1">
                <a:lnSpc>
                  <a:spcPct val="85000"/>
                </a:lnSpc>
                <a:spcBef>
                  <a:spcPct val="0"/>
                </a:spcBef>
                <a:spcAft>
                  <a:spcPts val="600"/>
                </a:spcAft>
                <a:buSzPct val="80000"/>
                <a:buFontTx/>
                <a:buChar char="-"/>
              </a:pPr>
              <a:r>
                <a:rPr lang="en-US" altLang="en-US" sz="1800" b="0" dirty="0"/>
                <a:t>Enhance some actions of norepinephrine and epinephrine though the up-regulation of </a:t>
              </a:r>
              <a:r>
                <a:rPr lang="en-US" altLang="en-US" sz="1800" b="0" dirty="0">
                  <a:sym typeface="Symbol" pitchFamily="2" charset="2"/>
                </a:rPr>
                <a:t>-adrenergic</a:t>
              </a:r>
              <a:r>
                <a:rPr lang="en-US" altLang="en-US" sz="1800" b="0" dirty="0"/>
                <a:t> synaptic receptors. </a:t>
              </a:r>
            </a:p>
            <a:p>
              <a:pPr lvl="1" eaLnBrk="1" hangingPunct="1">
                <a:lnSpc>
                  <a:spcPct val="85000"/>
                </a:lnSpc>
                <a:spcBef>
                  <a:spcPct val="0"/>
                </a:spcBef>
                <a:spcAft>
                  <a:spcPct val="30000"/>
                </a:spcAft>
                <a:buSzPct val="80000"/>
                <a:buFontTx/>
                <a:buChar char="-"/>
              </a:pPr>
              <a:r>
                <a:rPr lang="en-US" altLang="en-US" sz="1800" b="0" dirty="0"/>
                <a:t>Accelerate body growth during childhood in conjunction with human growth hormone and insulin by exerting a permissive effect. </a:t>
              </a:r>
            </a:p>
          </p:txBody>
        </p:sp>
        <p:grpSp>
          <p:nvGrpSpPr>
            <p:cNvPr id="117766" name="Group 30">
              <a:extLst>
                <a:ext uri="{FF2B5EF4-FFF2-40B4-BE49-F238E27FC236}">
                  <a16:creationId xmlns:a16="http://schemas.microsoft.com/office/drawing/2014/main" id="{40C4232D-8E43-AD4F-AF5C-02278D800FA9}"/>
                </a:ext>
              </a:extLst>
            </p:cNvPr>
            <p:cNvGrpSpPr>
              <a:grpSpLocks/>
            </p:cNvGrpSpPr>
            <p:nvPr/>
          </p:nvGrpSpPr>
          <p:grpSpPr bwMode="auto">
            <a:xfrm>
              <a:off x="582" y="3671"/>
              <a:ext cx="1990" cy="213"/>
              <a:chOff x="582" y="3671"/>
              <a:chExt cx="1990" cy="213"/>
            </a:xfrm>
          </p:grpSpPr>
          <p:sp>
            <p:nvSpPr>
              <p:cNvPr id="117767" name="Rectangle 31">
                <a:extLst>
                  <a:ext uri="{FF2B5EF4-FFF2-40B4-BE49-F238E27FC236}">
                    <a16:creationId xmlns:a16="http://schemas.microsoft.com/office/drawing/2014/main" id="{6F6187A7-8480-B248-B766-EAE4F4098F9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17768" name="Rectangle 32">
                <a:extLst>
                  <a:ext uri="{FF2B5EF4-FFF2-40B4-BE49-F238E27FC236}">
                    <a16:creationId xmlns:a16="http://schemas.microsoft.com/office/drawing/2014/main" id="{3EF340FD-7A8E-8D44-A103-1D4B1AD4EC6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17769" name="Rectangle 33">
                <a:extLst>
                  <a:ext uri="{FF2B5EF4-FFF2-40B4-BE49-F238E27FC236}">
                    <a16:creationId xmlns:a16="http://schemas.microsoft.com/office/drawing/2014/main" id="{CDAC6328-F337-D543-9916-AAA51FEFA04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17770" name="Text Box 34">
                <a:extLst>
                  <a:ext uri="{FF2B5EF4-FFF2-40B4-BE49-F238E27FC236}">
                    <a16:creationId xmlns:a16="http://schemas.microsoft.com/office/drawing/2014/main" id="{1CE24713-7C4A-C245-8537-081C55084C8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634</a:t>
                </a:r>
                <a:endParaRPr lang="en-US" altLang="en-US" sz="1800" b="0" dirty="0">
                  <a:ea typeface="ＭＳ Ｐゴシック" panose="020B0600070205080204" pitchFamily="34" charset="-128"/>
                </a:endParaRPr>
              </a:p>
            </p:txBody>
          </p:sp>
          <p:sp>
            <p:nvSpPr>
              <p:cNvPr id="117771" name="Text Box 35">
                <a:extLst>
                  <a:ext uri="{FF2B5EF4-FFF2-40B4-BE49-F238E27FC236}">
                    <a16:creationId xmlns:a16="http://schemas.microsoft.com/office/drawing/2014/main" id="{E62B8D5F-069F-2F4A-8638-C4899D8D37F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699</a:t>
                </a:r>
                <a:endParaRPr lang="en-US" altLang="en-US" sz="1800" b="0" dirty="0">
                  <a:ea typeface="ＭＳ Ｐゴシック" panose="020B0600070205080204" pitchFamily="34" charset="-128"/>
                </a:endParaRPr>
              </a:p>
            </p:txBody>
          </p:sp>
          <p:sp>
            <p:nvSpPr>
              <p:cNvPr id="117772" name="Text Box 36">
                <a:extLst>
                  <a:ext uri="{FF2B5EF4-FFF2-40B4-BE49-F238E27FC236}">
                    <a16:creationId xmlns:a16="http://schemas.microsoft.com/office/drawing/2014/main" id="{A491448B-ED26-FB41-8BAD-FC2313CAFE3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660</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Number Placeholder 5">
            <a:extLst>
              <a:ext uri="{FF2B5EF4-FFF2-40B4-BE49-F238E27FC236}">
                <a16:creationId xmlns:a16="http://schemas.microsoft.com/office/drawing/2014/main" id="{C7DA7E5B-9112-A04B-B2D2-7C2B931EBE3D}"/>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DA61F1D0-D255-6B4B-BC7E-B3098A584C5D}" type="slidenum">
              <a:rPr lang="en-US" altLang="en-US" sz="1400" b="0"/>
              <a:pPr algn="r" eaLnBrk="1" hangingPunct="1">
                <a:spcBef>
                  <a:spcPct val="0"/>
                </a:spcBef>
                <a:buFontTx/>
                <a:buNone/>
              </a:pPr>
              <a:t>59</a:t>
            </a:fld>
            <a:endParaRPr lang="en-US" altLang="en-US" sz="1400" b="0" dirty="0"/>
          </a:p>
        </p:txBody>
      </p:sp>
      <p:grpSp>
        <p:nvGrpSpPr>
          <p:cNvPr id="119811" name="Group 40">
            <a:extLst>
              <a:ext uri="{FF2B5EF4-FFF2-40B4-BE49-F238E27FC236}">
                <a16:creationId xmlns:a16="http://schemas.microsoft.com/office/drawing/2014/main" id="{104DE8E4-AAA5-3145-BE81-54042EA0AA5A}"/>
              </a:ext>
            </a:extLst>
          </p:cNvPr>
          <p:cNvGrpSpPr>
            <a:grpSpLocks/>
          </p:cNvGrpSpPr>
          <p:nvPr/>
        </p:nvGrpSpPr>
        <p:grpSpPr bwMode="auto">
          <a:xfrm>
            <a:off x="458788" y="446088"/>
            <a:ext cx="8229600" cy="5719762"/>
            <a:chOff x="289" y="281"/>
            <a:chExt cx="5184" cy="3603"/>
          </a:xfrm>
        </p:grpSpPr>
        <p:sp>
          <p:nvSpPr>
            <p:cNvPr id="119812" name="Rectangle 2">
              <a:extLst>
                <a:ext uri="{FF2B5EF4-FFF2-40B4-BE49-F238E27FC236}">
                  <a16:creationId xmlns:a16="http://schemas.microsoft.com/office/drawing/2014/main" id="{F65115F7-FEB7-5F40-B0CB-FCB7470C78AC}"/>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Physiological Responses </a:t>
              </a:r>
              <a:r>
                <a:rPr lang="en-US" altLang="en-US" sz="2200" b="0" dirty="0">
                  <a:solidFill>
                    <a:srgbClr val="333333"/>
                  </a:solidFill>
                </a:rPr>
                <a:t>(continued)</a:t>
              </a:r>
            </a:p>
          </p:txBody>
        </p:sp>
        <p:sp>
          <p:nvSpPr>
            <p:cNvPr id="119813" name="Text Box 6">
              <a:extLst>
                <a:ext uri="{FF2B5EF4-FFF2-40B4-BE49-F238E27FC236}">
                  <a16:creationId xmlns:a16="http://schemas.microsoft.com/office/drawing/2014/main" id="{A900A20C-5FDB-E148-8B54-987E56755400}"/>
                </a:ext>
              </a:extLst>
            </p:cNvPr>
            <p:cNvSpPr txBox="1">
              <a:spLocks noChangeArrowheads="1"/>
            </p:cNvSpPr>
            <p:nvPr/>
          </p:nvSpPr>
          <p:spPr bwMode="auto">
            <a:xfrm>
              <a:off x="515" y="972"/>
              <a:ext cx="4677"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a:t>
              </a:r>
              <a:r>
                <a:rPr lang="en-US" altLang="en-US" sz="1800" b="0" baseline="-18000" dirty="0"/>
                <a:t>3</a:t>
              </a:r>
              <a:r>
                <a:rPr lang="en-US" altLang="en-US" sz="1800" b="0" dirty="0"/>
                <a:t> and T</a:t>
              </a:r>
              <a:r>
                <a:rPr lang="en-US" altLang="en-US" sz="1800" b="0" baseline="-18000" dirty="0"/>
                <a:t>4</a:t>
              </a:r>
              <a:r>
                <a:rPr lang="en-US" altLang="en-US" sz="1800" b="0" dirty="0"/>
                <a:t> secretion increases in conditions that increase the body’s demands for ATP.</a:t>
              </a:r>
            </a:p>
            <a:p>
              <a:pPr eaLnBrk="1" hangingPunct="1">
                <a:lnSpc>
                  <a:spcPct val="85000"/>
                </a:lnSpc>
                <a:spcBef>
                  <a:spcPct val="0"/>
                </a:spcBef>
                <a:spcAft>
                  <a:spcPts val="900"/>
                </a:spcAft>
                <a:buSzPct val="80000"/>
              </a:pPr>
              <a:r>
                <a:rPr lang="en-US" altLang="en-US" sz="1800" b="0" dirty="0"/>
                <a:t>The conditions include:</a:t>
              </a:r>
            </a:p>
            <a:p>
              <a:pPr lvl="1" eaLnBrk="1" hangingPunct="1">
                <a:lnSpc>
                  <a:spcPct val="85000"/>
                </a:lnSpc>
                <a:spcBef>
                  <a:spcPct val="0"/>
                </a:spcBef>
                <a:spcAft>
                  <a:spcPts val="300"/>
                </a:spcAft>
                <a:buSzPct val="80000"/>
                <a:buFontTx/>
                <a:buChar char="-"/>
              </a:pPr>
              <a:r>
                <a:rPr lang="en-US" altLang="en-US" sz="1800" b="0" dirty="0"/>
                <a:t>Cold environments</a:t>
              </a:r>
            </a:p>
            <a:p>
              <a:pPr lvl="1" eaLnBrk="1" hangingPunct="1">
                <a:lnSpc>
                  <a:spcPct val="85000"/>
                </a:lnSpc>
                <a:spcBef>
                  <a:spcPct val="0"/>
                </a:spcBef>
                <a:spcAft>
                  <a:spcPts val="300"/>
                </a:spcAft>
                <a:buSzPct val="80000"/>
                <a:buFontTx/>
                <a:buChar char="-"/>
              </a:pPr>
              <a:r>
                <a:rPr lang="en-US" altLang="en-US" sz="1800" b="0" dirty="0"/>
                <a:t>High altitude</a:t>
              </a:r>
            </a:p>
            <a:p>
              <a:pPr lvl="1" eaLnBrk="1" hangingPunct="1">
                <a:lnSpc>
                  <a:spcPct val="85000"/>
                </a:lnSpc>
                <a:spcBef>
                  <a:spcPct val="0"/>
                </a:spcBef>
                <a:spcAft>
                  <a:spcPts val="300"/>
                </a:spcAft>
                <a:buSzPct val="80000"/>
                <a:buFontTx/>
                <a:buChar char="-"/>
              </a:pPr>
              <a:r>
                <a:rPr lang="en-US" altLang="en-US" sz="1800" b="0" dirty="0"/>
                <a:t>Hypoglycemia</a:t>
              </a:r>
            </a:p>
            <a:p>
              <a:pPr lvl="1" eaLnBrk="1" hangingPunct="1">
                <a:lnSpc>
                  <a:spcPct val="85000"/>
                </a:lnSpc>
                <a:spcBef>
                  <a:spcPct val="0"/>
                </a:spcBef>
                <a:spcAft>
                  <a:spcPct val="30000"/>
                </a:spcAft>
                <a:buSzPct val="80000"/>
                <a:buFontTx/>
                <a:buChar char="-"/>
              </a:pPr>
              <a:r>
                <a:rPr lang="en-US" altLang="en-US" sz="1800" b="0" dirty="0"/>
                <a:t>Pregnancy</a:t>
              </a:r>
            </a:p>
          </p:txBody>
        </p:sp>
        <p:grpSp>
          <p:nvGrpSpPr>
            <p:cNvPr id="119814" name="Group 30">
              <a:extLst>
                <a:ext uri="{FF2B5EF4-FFF2-40B4-BE49-F238E27FC236}">
                  <a16:creationId xmlns:a16="http://schemas.microsoft.com/office/drawing/2014/main" id="{9631498D-551E-A642-93DF-1297B0A3D14F}"/>
                </a:ext>
              </a:extLst>
            </p:cNvPr>
            <p:cNvGrpSpPr>
              <a:grpSpLocks/>
            </p:cNvGrpSpPr>
            <p:nvPr/>
          </p:nvGrpSpPr>
          <p:grpSpPr bwMode="auto">
            <a:xfrm>
              <a:off x="582" y="3671"/>
              <a:ext cx="1990" cy="213"/>
              <a:chOff x="582" y="3671"/>
              <a:chExt cx="1990" cy="213"/>
            </a:xfrm>
          </p:grpSpPr>
          <p:sp>
            <p:nvSpPr>
              <p:cNvPr id="119815" name="Rectangle 31">
                <a:extLst>
                  <a:ext uri="{FF2B5EF4-FFF2-40B4-BE49-F238E27FC236}">
                    <a16:creationId xmlns:a16="http://schemas.microsoft.com/office/drawing/2014/main" id="{91132F93-9F55-EF4E-AEDB-78E27AF7EF1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19816" name="Rectangle 32">
                <a:extLst>
                  <a:ext uri="{FF2B5EF4-FFF2-40B4-BE49-F238E27FC236}">
                    <a16:creationId xmlns:a16="http://schemas.microsoft.com/office/drawing/2014/main" id="{1DE0B5E2-B0A7-3A4B-B978-B409037BBA9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19817" name="Rectangle 33">
                <a:extLst>
                  <a:ext uri="{FF2B5EF4-FFF2-40B4-BE49-F238E27FC236}">
                    <a16:creationId xmlns:a16="http://schemas.microsoft.com/office/drawing/2014/main" id="{3BBDD49E-E6CA-5648-836F-DBBF5F0862E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19818" name="Text Box 34">
                <a:extLst>
                  <a:ext uri="{FF2B5EF4-FFF2-40B4-BE49-F238E27FC236}">
                    <a16:creationId xmlns:a16="http://schemas.microsoft.com/office/drawing/2014/main" id="{BB457B98-A42D-C44F-B9D4-C86CBC37E75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634</a:t>
                </a:r>
                <a:endParaRPr lang="en-US" altLang="en-US" sz="1800" b="0" dirty="0">
                  <a:ea typeface="ＭＳ Ｐゴシック" panose="020B0600070205080204" pitchFamily="34" charset="-128"/>
                </a:endParaRPr>
              </a:p>
            </p:txBody>
          </p:sp>
          <p:sp>
            <p:nvSpPr>
              <p:cNvPr id="119819" name="Text Box 35">
                <a:extLst>
                  <a:ext uri="{FF2B5EF4-FFF2-40B4-BE49-F238E27FC236}">
                    <a16:creationId xmlns:a16="http://schemas.microsoft.com/office/drawing/2014/main" id="{BD8EB472-EDCF-0D48-8EEB-841AA3BA288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699</a:t>
                </a:r>
                <a:endParaRPr lang="en-US" altLang="en-US" sz="1800" b="0" dirty="0">
                  <a:ea typeface="ＭＳ Ｐゴシック" panose="020B0600070205080204" pitchFamily="34" charset="-128"/>
                </a:endParaRPr>
              </a:p>
            </p:txBody>
          </p:sp>
          <p:sp>
            <p:nvSpPr>
              <p:cNvPr id="119820" name="Text Box 36">
                <a:extLst>
                  <a:ext uri="{FF2B5EF4-FFF2-40B4-BE49-F238E27FC236}">
                    <a16:creationId xmlns:a16="http://schemas.microsoft.com/office/drawing/2014/main" id="{F234DCE9-6B33-E042-A7AA-46FF19ECDF7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660</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Number Placeholder 5">
            <a:extLst>
              <a:ext uri="{FF2B5EF4-FFF2-40B4-BE49-F238E27FC236}">
                <a16:creationId xmlns:a16="http://schemas.microsoft.com/office/drawing/2014/main" id="{52DCD464-86C8-2C47-B9BC-A51E6B7E6B39}"/>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245DD4C4-CB31-2F4A-80AD-B706D1E938E9}" type="slidenum">
              <a:rPr lang="en-US" altLang="en-US" sz="1400" b="0"/>
              <a:pPr algn="r" eaLnBrk="1" hangingPunct="1">
                <a:spcBef>
                  <a:spcPct val="0"/>
                </a:spcBef>
                <a:buFontTx/>
                <a:buNone/>
              </a:pPr>
              <a:t>60</a:t>
            </a:fld>
            <a:endParaRPr lang="en-US" altLang="en-US" sz="1400" b="0" dirty="0"/>
          </a:p>
        </p:txBody>
      </p:sp>
      <p:grpSp>
        <p:nvGrpSpPr>
          <p:cNvPr id="121859" name="Group 18">
            <a:extLst>
              <a:ext uri="{FF2B5EF4-FFF2-40B4-BE49-F238E27FC236}">
                <a16:creationId xmlns:a16="http://schemas.microsoft.com/office/drawing/2014/main" id="{E34B5F58-DE78-2644-AAD8-30BE74A0540C}"/>
              </a:ext>
            </a:extLst>
          </p:cNvPr>
          <p:cNvGrpSpPr>
            <a:grpSpLocks/>
          </p:cNvGrpSpPr>
          <p:nvPr/>
        </p:nvGrpSpPr>
        <p:grpSpPr bwMode="auto">
          <a:xfrm>
            <a:off x="458788" y="446088"/>
            <a:ext cx="8229600" cy="5719762"/>
            <a:chOff x="289" y="281"/>
            <a:chExt cx="5184" cy="3603"/>
          </a:xfrm>
        </p:grpSpPr>
        <p:sp>
          <p:nvSpPr>
            <p:cNvPr id="121860" name="Rectangle 2">
              <a:extLst>
                <a:ext uri="{FF2B5EF4-FFF2-40B4-BE49-F238E27FC236}">
                  <a16:creationId xmlns:a16="http://schemas.microsoft.com/office/drawing/2014/main" id="{2843FEC8-9CAD-4F41-8B7B-20D8E03EBDC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Hypothyroidism</a:t>
              </a:r>
              <a:r>
                <a:rPr lang="en-US" altLang="en-US" sz="2800" b="0" dirty="0"/>
                <a:t>—Children</a:t>
              </a:r>
              <a:endParaRPr lang="en-US" altLang="en-US" sz="1800" b="0" dirty="0"/>
            </a:p>
          </p:txBody>
        </p:sp>
        <p:sp>
          <p:nvSpPr>
            <p:cNvPr id="121861" name="Text Box 6">
              <a:extLst>
                <a:ext uri="{FF2B5EF4-FFF2-40B4-BE49-F238E27FC236}">
                  <a16:creationId xmlns:a16="http://schemas.microsoft.com/office/drawing/2014/main" id="{F868EF4B-F68E-204F-8AEF-C91914E2CC2A}"/>
                </a:ext>
              </a:extLst>
            </p:cNvPr>
            <p:cNvSpPr txBox="1">
              <a:spLocks noChangeArrowheads="1"/>
            </p:cNvSpPr>
            <p:nvPr/>
          </p:nvSpPr>
          <p:spPr bwMode="auto">
            <a:xfrm>
              <a:off x="515" y="972"/>
              <a:ext cx="4713"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Disorders of the thyroid gland, which are the most common types of endocrine disorders, can affect all major organ systems.</a:t>
              </a:r>
            </a:p>
            <a:p>
              <a:pPr eaLnBrk="1" hangingPunct="1">
                <a:lnSpc>
                  <a:spcPct val="85000"/>
                </a:lnSpc>
                <a:spcBef>
                  <a:spcPct val="0"/>
                </a:spcBef>
                <a:spcAft>
                  <a:spcPts val="900"/>
                </a:spcAft>
                <a:buSzPct val="80000"/>
              </a:pPr>
              <a:r>
                <a:rPr lang="en-US" altLang="en-US" sz="1800" b="0" dirty="0"/>
                <a:t>Prior to birth, the fetus is protected by the mother’s thyroid hormones (T</a:t>
              </a:r>
              <a:r>
                <a:rPr lang="en-US" altLang="en-US" sz="1800" b="0" baseline="-17000" dirty="0"/>
                <a:t>3</a:t>
              </a:r>
              <a:r>
                <a:rPr lang="en-US" altLang="en-US" sz="1800" b="0" dirty="0"/>
                <a:t> and T</a:t>
              </a:r>
              <a:r>
                <a:rPr lang="en-US" altLang="en-US" sz="1800" b="0" baseline="-17000" dirty="0"/>
                <a:t>4</a:t>
              </a:r>
              <a:r>
                <a:rPr lang="en-US" altLang="en-US" sz="1800" b="0" dirty="0"/>
                <a:t>), which are lipid-soluble and cross the placenta.</a:t>
              </a:r>
            </a:p>
            <a:p>
              <a:pPr eaLnBrk="1" hangingPunct="1">
                <a:lnSpc>
                  <a:spcPct val="85000"/>
                </a:lnSpc>
                <a:spcBef>
                  <a:spcPct val="0"/>
                </a:spcBef>
                <a:spcAft>
                  <a:spcPts val="900"/>
                </a:spcAft>
                <a:buSzPct val="80000"/>
              </a:pPr>
              <a:r>
                <a:rPr lang="en-US" altLang="en-US" sz="1800" b="0" dirty="0"/>
                <a:t>Hyposecretion of thyroid hormones at birth, known as congenital hypothyroidism, results in severe mental impairments and slowed bone growth and short stature. </a:t>
              </a:r>
            </a:p>
            <a:p>
              <a:pPr eaLnBrk="1" hangingPunct="1">
                <a:lnSpc>
                  <a:spcPct val="85000"/>
                </a:lnSpc>
                <a:spcBef>
                  <a:spcPct val="0"/>
                </a:spcBef>
                <a:spcAft>
                  <a:spcPct val="50000"/>
                </a:spcAft>
                <a:buSzPct val="80000"/>
              </a:pPr>
              <a:r>
                <a:rPr lang="en-US" altLang="en-US" sz="1800" b="0" dirty="0"/>
                <a:t>State-mandated testing at birth assures that lifelong thyroid hormone treatment can promptly begin.</a:t>
              </a:r>
            </a:p>
          </p:txBody>
        </p:sp>
        <p:grpSp>
          <p:nvGrpSpPr>
            <p:cNvPr id="121862" name="Group 34">
              <a:extLst>
                <a:ext uri="{FF2B5EF4-FFF2-40B4-BE49-F238E27FC236}">
                  <a16:creationId xmlns:a16="http://schemas.microsoft.com/office/drawing/2014/main" id="{B823199D-1CC9-FB4E-BDCE-AAB062AC8239}"/>
                </a:ext>
              </a:extLst>
            </p:cNvPr>
            <p:cNvGrpSpPr>
              <a:grpSpLocks/>
            </p:cNvGrpSpPr>
            <p:nvPr/>
          </p:nvGrpSpPr>
          <p:grpSpPr bwMode="auto">
            <a:xfrm>
              <a:off x="582" y="3671"/>
              <a:ext cx="1990" cy="213"/>
              <a:chOff x="582" y="3671"/>
              <a:chExt cx="1990" cy="213"/>
            </a:xfrm>
          </p:grpSpPr>
          <p:sp>
            <p:nvSpPr>
              <p:cNvPr id="121863" name="Rectangle 35">
                <a:extLst>
                  <a:ext uri="{FF2B5EF4-FFF2-40B4-BE49-F238E27FC236}">
                    <a16:creationId xmlns:a16="http://schemas.microsoft.com/office/drawing/2014/main" id="{12E2D9C6-000A-1942-9D76-EA7FAC13345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21864" name="Rectangle 36">
                <a:extLst>
                  <a:ext uri="{FF2B5EF4-FFF2-40B4-BE49-F238E27FC236}">
                    <a16:creationId xmlns:a16="http://schemas.microsoft.com/office/drawing/2014/main" id="{62CBF800-B7B3-1C44-9A2A-DB14416B424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21865" name="Rectangle 37">
                <a:extLst>
                  <a:ext uri="{FF2B5EF4-FFF2-40B4-BE49-F238E27FC236}">
                    <a16:creationId xmlns:a16="http://schemas.microsoft.com/office/drawing/2014/main" id="{82A71D94-758F-6840-BD80-3212A6DFCC2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21866" name="Text Box 38">
                <a:extLst>
                  <a:ext uri="{FF2B5EF4-FFF2-40B4-BE49-F238E27FC236}">
                    <a16:creationId xmlns:a16="http://schemas.microsoft.com/office/drawing/2014/main" id="{34441042-23BF-5544-9E32-EB3EC098551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631</a:t>
                </a:r>
                <a:endParaRPr lang="en-US" altLang="en-US" sz="1800" b="0" dirty="0">
                  <a:ea typeface="ＭＳ Ｐゴシック" panose="020B0600070205080204" pitchFamily="34" charset="-128"/>
                </a:endParaRPr>
              </a:p>
            </p:txBody>
          </p:sp>
          <p:sp>
            <p:nvSpPr>
              <p:cNvPr id="121867" name="Text Box 39">
                <a:extLst>
                  <a:ext uri="{FF2B5EF4-FFF2-40B4-BE49-F238E27FC236}">
                    <a16:creationId xmlns:a16="http://schemas.microsoft.com/office/drawing/2014/main" id="{3099472C-7D13-7A43-95C4-45E0DAD8043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682</a:t>
                </a:r>
                <a:endParaRPr lang="en-US" altLang="en-US" sz="1800" b="0" dirty="0">
                  <a:ea typeface="ＭＳ Ｐゴシック" panose="020B0600070205080204" pitchFamily="34" charset="-128"/>
                </a:endParaRPr>
              </a:p>
            </p:txBody>
          </p:sp>
          <p:sp>
            <p:nvSpPr>
              <p:cNvPr id="121868" name="Text Box 40">
                <a:extLst>
                  <a:ext uri="{FF2B5EF4-FFF2-40B4-BE49-F238E27FC236}">
                    <a16:creationId xmlns:a16="http://schemas.microsoft.com/office/drawing/2014/main" id="{02B5A592-30A8-1E41-BEEB-30636C8807C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720</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Number Placeholder 5">
            <a:extLst>
              <a:ext uri="{FF2B5EF4-FFF2-40B4-BE49-F238E27FC236}">
                <a16:creationId xmlns:a16="http://schemas.microsoft.com/office/drawing/2014/main" id="{FF7196C1-83A7-A84F-B782-DD34322285F8}"/>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D63914A0-548C-0740-BBA1-98B6DC7287DA}" type="slidenum">
              <a:rPr lang="en-US" altLang="en-US" sz="1400" b="0"/>
              <a:pPr algn="r" eaLnBrk="1" hangingPunct="1">
                <a:spcBef>
                  <a:spcPct val="0"/>
                </a:spcBef>
                <a:buFontTx/>
                <a:buNone/>
              </a:pPr>
              <a:t>61</a:t>
            </a:fld>
            <a:endParaRPr lang="en-US" altLang="en-US" sz="1400" b="0" dirty="0"/>
          </a:p>
        </p:txBody>
      </p:sp>
      <p:grpSp>
        <p:nvGrpSpPr>
          <p:cNvPr id="123907" name="Group 16">
            <a:extLst>
              <a:ext uri="{FF2B5EF4-FFF2-40B4-BE49-F238E27FC236}">
                <a16:creationId xmlns:a16="http://schemas.microsoft.com/office/drawing/2014/main" id="{B2D93E1E-B98B-0042-8B89-9CA4C1ACF2DE}"/>
              </a:ext>
            </a:extLst>
          </p:cNvPr>
          <p:cNvGrpSpPr>
            <a:grpSpLocks/>
          </p:cNvGrpSpPr>
          <p:nvPr/>
        </p:nvGrpSpPr>
        <p:grpSpPr bwMode="auto">
          <a:xfrm>
            <a:off x="458788" y="446088"/>
            <a:ext cx="8229600" cy="5719762"/>
            <a:chOff x="289" y="281"/>
            <a:chExt cx="5184" cy="3603"/>
          </a:xfrm>
        </p:grpSpPr>
        <p:sp>
          <p:nvSpPr>
            <p:cNvPr id="123911" name="Rectangle 2">
              <a:extLst>
                <a:ext uri="{FF2B5EF4-FFF2-40B4-BE49-F238E27FC236}">
                  <a16:creationId xmlns:a16="http://schemas.microsoft.com/office/drawing/2014/main" id="{9409EF6C-F364-4946-AA9E-878C202A386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Hypothyroidism</a:t>
              </a:r>
              <a:r>
                <a:rPr lang="en-US" altLang="en-US" sz="2800" b="0" dirty="0"/>
                <a:t>—Adults</a:t>
              </a:r>
              <a:endParaRPr lang="en-US" altLang="en-US" sz="1800" b="0" dirty="0"/>
            </a:p>
          </p:txBody>
        </p:sp>
        <p:grpSp>
          <p:nvGrpSpPr>
            <p:cNvPr id="123912" name="Group 34">
              <a:extLst>
                <a:ext uri="{FF2B5EF4-FFF2-40B4-BE49-F238E27FC236}">
                  <a16:creationId xmlns:a16="http://schemas.microsoft.com/office/drawing/2014/main" id="{89CAE87D-3607-C949-9632-D17F141D6033}"/>
                </a:ext>
              </a:extLst>
            </p:cNvPr>
            <p:cNvGrpSpPr>
              <a:grpSpLocks/>
            </p:cNvGrpSpPr>
            <p:nvPr/>
          </p:nvGrpSpPr>
          <p:grpSpPr bwMode="auto">
            <a:xfrm>
              <a:off x="582" y="3671"/>
              <a:ext cx="1990" cy="213"/>
              <a:chOff x="582" y="3671"/>
              <a:chExt cx="1990" cy="213"/>
            </a:xfrm>
          </p:grpSpPr>
          <p:sp>
            <p:nvSpPr>
              <p:cNvPr id="123913" name="Rectangle 35">
                <a:extLst>
                  <a:ext uri="{FF2B5EF4-FFF2-40B4-BE49-F238E27FC236}">
                    <a16:creationId xmlns:a16="http://schemas.microsoft.com/office/drawing/2014/main" id="{C8B42DFA-E8BE-3B41-B38D-7B94431D79D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23914" name="Rectangle 36">
                <a:extLst>
                  <a:ext uri="{FF2B5EF4-FFF2-40B4-BE49-F238E27FC236}">
                    <a16:creationId xmlns:a16="http://schemas.microsoft.com/office/drawing/2014/main" id="{CA0FED1B-8A31-614C-BB06-E01F513128F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23915" name="Rectangle 37">
                <a:extLst>
                  <a:ext uri="{FF2B5EF4-FFF2-40B4-BE49-F238E27FC236}">
                    <a16:creationId xmlns:a16="http://schemas.microsoft.com/office/drawing/2014/main" id="{DDF0E83C-8831-D646-954D-A0C494A7D68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23916" name="Text Box 38">
                <a:extLst>
                  <a:ext uri="{FF2B5EF4-FFF2-40B4-BE49-F238E27FC236}">
                    <a16:creationId xmlns:a16="http://schemas.microsoft.com/office/drawing/2014/main" id="{0B945FD4-9F51-B543-9C87-11CA4004259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631</a:t>
                </a:r>
                <a:endParaRPr lang="en-US" altLang="en-US" sz="1800" b="0" dirty="0">
                  <a:ea typeface="ＭＳ Ｐゴシック" panose="020B0600070205080204" pitchFamily="34" charset="-128"/>
                </a:endParaRPr>
              </a:p>
            </p:txBody>
          </p:sp>
          <p:sp>
            <p:nvSpPr>
              <p:cNvPr id="123917" name="Text Box 39">
                <a:extLst>
                  <a:ext uri="{FF2B5EF4-FFF2-40B4-BE49-F238E27FC236}">
                    <a16:creationId xmlns:a16="http://schemas.microsoft.com/office/drawing/2014/main" id="{92692A0B-48E5-C24F-A833-EED96D5B597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682</a:t>
                </a:r>
                <a:endParaRPr lang="en-US" altLang="en-US" sz="1800" b="0" dirty="0">
                  <a:ea typeface="ＭＳ Ｐゴシック" panose="020B0600070205080204" pitchFamily="34" charset="-128"/>
                </a:endParaRPr>
              </a:p>
            </p:txBody>
          </p:sp>
          <p:sp>
            <p:nvSpPr>
              <p:cNvPr id="123918" name="Text Box 40">
                <a:extLst>
                  <a:ext uri="{FF2B5EF4-FFF2-40B4-BE49-F238E27FC236}">
                    <a16:creationId xmlns:a16="http://schemas.microsoft.com/office/drawing/2014/main" id="{5CB4B08A-C1AF-EA43-B30F-86BAC827456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720</a:t>
                </a:r>
                <a:endParaRPr lang="en-US" altLang="en-US" sz="1800" b="0" dirty="0">
                  <a:ea typeface="ＭＳ Ｐゴシック" panose="020B0600070205080204" pitchFamily="34" charset="-128"/>
                </a:endParaRPr>
              </a:p>
            </p:txBody>
          </p:sp>
        </p:grpSp>
      </p:grpSp>
      <p:grpSp>
        <p:nvGrpSpPr>
          <p:cNvPr id="123908" name="Group 15">
            <a:extLst>
              <a:ext uri="{FF2B5EF4-FFF2-40B4-BE49-F238E27FC236}">
                <a16:creationId xmlns:a16="http://schemas.microsoft.com/office/drawing/2014/main" id="{3DA806B5-B4A5-4843-A820-1A8519B931EA}"/>
              </a:ext>
            </a:extLst>
          </p:cNvPr>
          <p:cNvGrpSpPr>
            <a:grpSpLocks/>
          </p:cNvGrpSpPr>
          <p:nvPr/>
        </p:nvGrpSpPr>
        <p:grpSpPr bwMode="auto">
          <a:xfrm>
            <a:off x="817563" y="1543050"/>
            <a:ext cx="7481887" cy="2509838"/>
            <a:chOff x="515" y="972"/>
            <a:chExt cx="4713" cy="1581"/>
          </a:xfrm>
        </p:grpSpPr>
        <p:sp>
          <p:nvSpPr>
            <p:cNvPr id="123909" name="Text Box 6">
              <a:extLst>
                <a:ext uri="{FF2B5EF4-FFF2-40B4-BE49-F238E27FC236}">
                  <a16:creationId xmlns:a16="http://schemas.microsoft.com/office/drawing/2014/main" id="{21053258-4E59-4941-A0F3-FF9E7E4363A8}"/>
                </a:ext>
              </a:extLst>
            </p:cNvPr>
            <p:cNvSpPr txBox="1">
              <a:spLocks noChangeArrowheads="1"/>
            </p:cNvSpPr>
            <p:nvPr/>
          </p:nvSpPr>
          <p:spPr bwMode="auto">
            <a:xfrm>
              <a:off x="515" y="972"/>
              <a:ext cx="4713"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Hypothyroidism in adults result in myxedema—it is about five times more common in females than males.</a:t>
              </a:r>
            </a:p>
            <a:p>
              <a:pPr eaLnBrk="1" hangingPunct="1">
                <a:lnSpc>
                  <a:spcPct val="85000"/>
                </a:lnSpc>
                <a:spcBef>
                  <a:spcPct val="0"/>
                </a:spcBef>
                <a:spcAft>
                  <a:spcPts val="900"/>
                </a:spcAft>
                <a:buSzPct val="80000"/>
              </a:pPr>
              <a:r>
                <a:rPr lang="en-US" altLang="en-US" sz="1800" b="0" dirty="0"/>
                <a:t>Signs and symptoms include edema causing the face to swell and look puffy, slowed heart rate, low body temperature, sensitivity to cold, and dry hair and skin.</a:t>
              </a:r>
            </a:p>
            <a:p>
              <a:pPr eaLnBrk="1" hangingPunct="1">
                <a:lnSpc>
                  <a:spcPct val="85000"/>
                </a:lnSpc>
                <a:spcBef>
                  <a:spcPct val="0"/>
                </a:spcBef>
                <a:spcAft>
                  <a:spcPct val="50000"/>
                </a:spcAft>
                <a:buSzPct val="80000"/>
              </a:pPr>
              <a:r>
                <a:rPr lang="en-US" altLang="en-US" sz="1800" b="0" dirty="0"/>
                <a:t>Other signs and symptoms include muscle weakness, lethargy, and weight gain.</a:t>
              </a:r>
            </a:p>
          </p:txBody>
        </p:sp>
        <p:sp>
          <p:nvSpPr>
            <p:cNvPr id="123910" name="Text Box 13">
              <a:extLst>
                <a:ext uri="{FF2B5EF4-FFF2-40B4-BE49-F238E27FC236}">
                  <a16:creationId xmlns:a16="http://schemas.microsoft.com/office/drawing/2014/main" id="{0DDC49FA-844B-2C44-9C4F-0F10AC67E1FF}"/>
                </a:ext>
              </a:extLst>
            </p:cNvPr>
            <p:cNvSpPr txBox="1">
              <a:spLocks noChangeArrowheads="1"/>
            </p:cNvSpPr>
            <p:nvPr/>
          </p:nvSpPr>
          <p:spPr bwMode="auto">
            <a:xfrm>
              <a:off x="1515" y="2188"/>
              <a:ext cx="274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ctr">
                <a:lnSpc>
                  <a:spcPts val="1860"/>
                </a:lnSpc>
              </a:pPr>
              <a:r>
                <a:rPr lang="en-US" altLang="en-US" sz="1800" b="0" dirty="0">
                  <a:solidFill>
                    <a:srgbClr val="941100"/>
                  </a:solidFill>
                </a:rPr>
                <a:t>Edema = accumulation of interstitial fluid in a tissue.</a:t>
              </a:r>
            </a:p>
          </p:txBody>
        </p:sp>
      </p:grpSp>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Number Placeholder 5">
            <a:extLst>
              <a:ext uri="{FF2B5EF4-FFF2-40B4-BE49-F238E27FC236}">
                <a16:creationId xmlns:a16="http://schemas.microsoft.com/office/drawing/2014/main" id="{3B61E74D-B85E-6B41-B9C3-3FBF7B733338}"/>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06223193-E6A9-A641-9344-6B73458B8025}" type="slidenum">
              <a:rPr lang="en-US" altLang="en-US" sz="1400" b="0"/>
              <a:pPr algn="r" eaLnBrk="1" hangingPunct="1">
                <a:spcBef>
                  <a:spcPct val="0"/>
                </a:spcBef>
                <a:buFontTx/>
                <a:buNone/>
              </a:pPr>
              <a:t>62</a:t>
            </a:fld>
            <a:endParaRPr lang="en-US" altLang="en-US" sz="1400" b="0" dirty="0"/>
          </a:p>
        </p:txBody>
      </p:sp>
      <p:grpSp>
        <p:nvGrpSpPr>
          <p:cNvPr id="125955" name="Group 3">
            <a:extLst>
              <a:ext uri="{FF2B5EF4-FFF2-40B4-BE49-F238E27FC236}">
                <a16:creationId xmlns:a16="http://schemas.microsoft.com/office/drawing/2014/main" id="{E8C89F5B-640C-4644-A4F6-FAEEDDB4D9B3}"/>
              </a:ext>
            </a:extLst>
          </p:cNvPr>
          <p:cNvGrpSpPr>
            <a:grpSpLocks/>
          </p:cNvGrpSpPr>
          <p:nvPr/>
        </p:nvGrpSpPr>
        <p:grpSpPr bwMode="auto">
          <a:xfrm>
            <a:off x="458788" y="446088"/>
            <a:ext cx="8229600" cy="5719762"/>
            <a:chOff x="289" y="281"/>
            <a:chExt cx="5184" cy="3603"/>
          </a:xfrm>
        </p:grpSpPr>
        <p:sp>
          <p:nvSpPr>
            <p:cNvPr id="125956" name="Rectangle 2">
              <a:extLst>
                <a:ext uri="{FF2B5EF4-FFF2-40B4-BE49-F238E27FC236}">
                  <a16:creationId xmlns:a16="http://schemas.microsoft.com/office/drawing/2014/main" id="{553D1293-F25E-764D-A64A-2FBF80D5D58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Hypothyroidism</a:t>
              </a:r>
              <a:r>
                <a:rPr lang="en-US" altLang="en-US" sz="2800" b="0" dirty="0"/>
                <a:t>—Adults </a:t>
              </a:r>
              <a:r>
                <a:rPr lang="en-US" altLang="en-US" sz="2200" b="0" dirty="0"/>
                <a:t>(continued)</a:t>
              </a:r>
              <a:endParaRPr lang="en-US" altLang="en-US" sz="1800" b="0" dirty="0"/>
            </a:p>
          </p:txBody>
        </p:sp>
        <p:sp>
          <p:nvSpPr>
            <p:cNvPr id="125957" name="Text Box 6">
              <a:extLst>
                <a:ext uri="{FF2B5EF4-FFF2-40B4-BE49-F238E27FC236}">
                  <a16:creationId xmlns:a16="http://schemas.microsoft.com/office/drawing/2014/main" id="{D897052E-2827-8540-B370-878B1E40FCF3}"/>
                </a:ext>
              </a:extLst>
            </p:cNvPr>
            <p:cNvSpPr txBox="1">
              <a:spLocks noChangeArrowheads="1"/>
            </p:cNvSpPr>
            <p:nvPr/>
          </p:nvSpPr>
          <p:spPr bwMode="auto">
            <a:xfrm>
              <a:off x="515" y="972"/>
              <a:ext cx="4713"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Although mental impairment does not occur because the brain has already reached maturity, the person may show diminished mental alertness.</a:t>
              </a:r>
            </a:p>
            <a:p>
              <a:pPr eaLnBrk="1" hangingPunct="1">
                <a:lnSpc>
                  <a:spcPct val="85000"/>
                </a:lnSpc>
                <a:spcBef>
                  <a:spcPct val="0"/>
                </a:spcBef>
                <a:spcAft>
                  <a:spcPct val="50000"/>
                </a:spcAft>
                <a:buSzPct val="80000"/>
              </a:pPr>
              <a:r>
                <a:rPr lang="en-US" altLang="en-US" sz="1800" b="0" dirty="0"/>
                <a:t>Treatment for myxedema involves the oral administration of thyroid hormones (T</a:t>
              </a:r>
              <a:r>
                <a:rPr lang="en-US" altLang="en-US" sz="1800" b="0" baseline="-17000" dirty="0"/>
                <a:t>3</a:t>
              </a:r>
              <a:r>
                <a:rPr lang="en-US" altLang="en-US" sz="1800" b="0" dirty="0"/>
                <a:t> and T</a:t>
              </a:r>
              <a:r>
                <a:rPr lang="en-US" altLang="en-US" sz="1800" b="0" baseline="-17000" dirty="0"/>
                <a:t>4</a:t>
              </a:r>
              <a:r>
                <a:rPr lang="en-US" altLang="en-US" sz="1800" b="0" dirty="0"/>
                <a:t>).</a:t>
              </a:r>
            </a:p>
          </p:txBody>
        </p:sp>
        <p:grpSp>
          <p:nvGrpSpPr>
            <p:cNvPr id="125958" name="Group 34">
              <a:extLst>
                <a:ext uri="{FF2B5EF4-FFF2-40B4-BE49-F238E27FC236}">
                  <a16:creationId xmlns:a16="http://schemas.microsoft.com/office/drawing/2014/main" id="{B0C7F655-B60F-984E-A1EE-6EF9D9AB815D}"/>
                </a:ext>
              </a:extLst>
            </p:cNvPr>
            <p:cNvGrpSpPr>
              <a:grpSpLocks/>
            </p:cNvGrpSpPr>
            <p:nvPr/>
          </p:nvGrpSpPr>
          <p:grpSpPr bwMode="auto">
            <a:xfrm>
              <a:off x="582" y="3671"/>
              <a:ext cx="1990" cy="213"/>
              <a:chOff x="582" y="3671"/>
              <a:chExt cx="1990" cy="213"/>
            </a:xfrm>
          </p:grpSpPr>
          <p:sp>
            <p:nvSpPr>
              <p:cNvPr id="125959" name="Rectangle 35">
                <a:extLst>
                  <a:ext uri="{FF2B5EF4-FFF2-40B4-BE49-F238E27FC236}">
                    <a16:creationId xmlns:a16="http://schemas.microsoft.com/office/drawing/2014/main" id="{01230175-4A62-3848-8C70-F1D742C1EFD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25960" name="Rectangle 36">
                <a:extLst>
                  <a:ext uri="{FF2B5EF4-FFF2-40B4-BE49-F238E27FC236}">
                    <a16:creationId xmlns:a16="http://schemas.microsoft.com/office/drawing/2014/main" id="{C1B67536-9BB4-DC46-BE42-65A65076D73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25961" name="Rectangle 37">
                <a:extLst>
                  <a:ext uri="{FF2B5EF4-FFF2-40B4-BE49-F238E27FC236}">
                    <a16:creationId xmlns:a16="http://schemas.microsoft.com/office/drawing/2014/main" id="{1A21CE7F-40BB-244D-9D63-BFDB23B69BA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25962" name="Text Box 38">
                <a:extLst>
                  <a:ext uri="{FF2B5EF4-FFF2-40B4-BE49-F238E27FC236}">
                    <a16:creationId xmlns:a16="http://schemas.microsoft.com/office/drawing/2014/main" id="{B30634EF-A5AC-C54F-8291-C207DAA4F2A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631</a:t>
                </a:r>
                <a:endParaRPr lang="en-US" altLang="en-US" sz="1800" b="0" dirty="0">
                  <a:ea typeface="ＭＳ Ｐゴシック" panose="020B0600070205080204" pitchFamily="34" charset="-128"/>
                </a:endParaRPr>
              </a:p>
            </p:txBody>
          </p:sp>
          <p:sp>
            <p:nvSpPr>
              <p:cNvPr id="125963" name="Text Box 39">
                <a:extLst>
                  <a:ext uri="{FF2B5EF4-FFF2-40B4-BE49-F238E27FC236}">
                    <a16:creationId xmlns:a16="http://schemas.microsoft.com/office/drawing/2014/main" id="{5CDE8E54-4483-8A4D-87D3-5AA603664CA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682</a:t>
                </a:r>
                <a:endParaRPr lang="en-US" altLang="en-US" sz="1800" b="0" dirty="0">
                  <a:ea typeface="ＭＳ Ｐゴシック" panose="020B0600070205080204" pitchFamily="34" charset="-128"/>
                </a:endParaRPr>
              </a:p>
            </p:txBody>
          </p:sp>
          <p:sp>
            <p:nvSpPr>
              <p:cNvPr id="125964" name="Text Box 40">
                <a:extLst>
                  <a:ext uri="{FF2B5EF4-FFF2-40B4-BE49-F238E27FC236}">
                    <a16:creationId xmlns:a16="http://schemas.microsoft.com/office/drawing/2014/main" id="{F25F5112-C244-144F-B276-606AD8B7E8B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720</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Number Placeholder 5">
            <a:extLst>
              <a:ext uri="{FF2B5EF4-FFF2-40B4-BE49-F238E27FC236}">
                <a16:creationId xmlns:a16="http://schemas.microsoft.com/office/drawing/2014/main" id="{FEF5885F-F9B4-164C-BDED-1C3BF2EA5BDF}"/>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2438D1B4-FA97-674C-96A5-1AECECCE4E5F}" type="slidenum">
              <a:rPr lang="en-US" altLang="en-US" sz="1400" b="0"/>
              <a:pPr algn="r" eaLnBrk="1" hangingPunct="1">
                <a:spcBef>
                  <a:spcPct val="0"/>
                </a:spcBef>
                <a:buFontTx/>
                <a:buNone/>
              </a:pPr>
              <a:t>63</a:t>
            </a:fld>
            <a:endParaRPr lang="en-US" altLang="en-US" sz="1400" b="0" dirty="0"/>
          </a:p>
        </p:txBody>
      </p:sp>
      <p:grpSp>
        <p:nvGrpSpPr>
          <p:cNvPr id="128020" name="Group 20">
            <a:extLst>
              <a:ext uri="{FF2B5EF4-FFF2-40B4-BE49-F238E27FC236}">
                <a16:creationId xmlns:a16="http://schemas.microsoft.com/office/drawing/2014/main" id="{087FE95A-4EE7-D942-A9C2-51AA1D0904C4}"/>
              </a:ext>
            </a:extLst>
          </p:cNvPr>
          <p:cNvGrpSpPr>
            <a:grpSpLocks/>
          </p:cNvGrpSpPr>
          <p:nvPr/>
        </p:nvGrpSpPr>
        <p:grpSpPr bwMode="auto">
          <a:xfrm>
            <a:off x="458788" y="446088"/>
            <a:ext cx="8229600" cy="5719762"/>
            <a:chOff x="289" y="281"/>
            <a:chExt cx="5184" cy="3603"/>
          </a:xfrm>
        </p:grpSpPr>
        <p:grpSp>
          <p:nvGrpSpPr>
            <p:cNvPr id="128003" name="Group 21">
              <a:extLst>
                <a:ext uri="{FF2B5EF4-FFF2-40B4-BE49-F238E27FC236}">
                  <a16:creationId xmlns:a16="http://schemas.microsoft.com/office/drawing/2014/main" id="{25A29744-3155-6741-8FE7-869A2C02046F}"/>
                </a:ext>
              </a:extLst>
            </p:cNvPr>
            <p:cNvGrpSpPr>
              <a:grpSpLocks/>
            </p:cNvGrpSpPr>
            <p:nvPr/>
          </p:nvGrpSpPr>
          <p:grpSpPr bwMode="auto">
            <a:xfrm>
              <a:off x="289" y="281"/>
              <a:ext cx="5184" cy="3603"/>
              <a:chOff x="289" y="281"/>
              <a:chExt cx="5184" cy="3603"/>
            </a:xfrm>
          </p:grpSpPr>
          <p:sp>
            <p:nvSpPr>
              <p:cNvPr id="128007" name="Rectangle 2">
                <a:extLst>
                  <a:ext uri="{FF2B5EF4-FFF2-40B4-BE49-F238E27FC236}">
                    <a16:creationId xmlns:a16="http://schemas.microsoft.com/office/drawing/2014/main" id="{F03BEB25-8007-974C-9A5A-FBED63A3F89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Hyperthyroidism</a:t>
                </a:r>
                <a:endParaRPr lang="en-US" altLang="en-US" sz="2800" b="0" dirty="0">
                  <a:solidFill>
                    <a:schemeClr val="tx2"/>
                  </a:solidFill>
                </a:endParaRPr>
              </a:p>
            </p:txBody>
          </p:sp>
          <p:grpSp>
            <p:nvGrpSpPr>
              <p:cNvPr id="128008" name="Group 33">
                <a:extLst>
                  <a:ext uri="{FF2B5EF4-FFF2-40B4-BE49-F238E27FC236}">
                    <a16:creationId xmlns:a16="http://schemas.microsoft.com/office/drawing/2014/main" id="{2EAEC8A5-3C7B-0A4B-9A0B-317C4B18F631}"/>
                  </a:ext>
                </a:extLst>
              </p:cNvPr>
              <p:cNvGrpSpPr>
                <a:grpSpLocks/>
              </p:cNvGrpSpPr>
              <p:nvPr/>
            </p:nvGrpSpPr>
            <p:grpSpPr bwMode="auto">
              <a:xfrm>
                <a:off x="582" y="3671"/>
                <a:ext cx="2995" cy="213"/>
                <a:chOff x="582" y="3671"/>
                <a:chExt cx="2995" cy="213"/>
              </a:xfrm>
            </p:grpSpPr>
            <p:grpSp>
              <p:nvGrpSpPr>
                <p:cNvPr id="128009" name="Group 34">
                  <a:extLst>
                    <a:ext uri="{FF2B5EF4-FFF2-40B4-BE49-F238E27FC236}">
                      <a16:creationId xmlns:a16="http://schemas.microsoft.com/office/drawing/2014/main" id="{A3F23B4D-FE9C-A945-AF58-986DC8ADA3C4}"/>
                    </a:ext>
                  </a:extLst>
                </p:cNvPr>
                <p:cNvGrpSpPr>
                  <a:grpSpLocks/>
                </p:cNvGrpSpPr>
                <p:nvPr/>
              </p:nvGrpSpPr>
              <p:grpSpPr bwMode="auto">
                <a:xfrm>
                  <a:off x="582" y="3671"/>
                  <a:ext cx="1990" cy="213"/>
                  <a:chOff x="582" y="3671"/>
                  <a:chExt cx="1990" cy="213"/>
                </a:xfrm>
              </p:grpSpPr>
              <p:sp>
                <p:nvSpPr>
                  <p:cNvPr id="128013" name="Rectangle 35">
                    <a:extLst>
                      <a:ext uri="{FF2B5EF4-FFF2-40B4-BE49-F238E27FC236}">
                        <a16:creationId xmlns:a16="http://schemas.microsoft.com/office/drawing/2014/main" id="{FE0D6824-95D8-3044-B6BF-6464CFC84C1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28014" name="Rectangle 36">
                    <a:extLst>
                      <a:ext uri="{FF2B5EF4-FFF2-40B4-BE49-F238E27FC236}">
                        <a16:creationId xmlns:a16="http://schemas.microsoft.com/office/drawing/2014/main" id="{58637477-9B15-1F46-8DC1-958AC39544B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28015" name="Rectangle 37">
                    <a:extLst>
                      <a:ext uri="{FF2B5EF4-FFF2-40B4-BE49-F238E27FC236}">
                        <a16:creationId xmlns:a16="http://schemas.microsoft.com/office/drawing/2014/main" id="{BDC4C9BB-BBD1-7B48-BE75-6232B916B79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28016" name="Text Box 38">
                    <a:extLst>
                      <a:ext uri="{FF2B5EF4-FFF2-40B4-BE49-F238E27FC236}">
                        <a16:creationId xmlns:a16="http://schemas.microsoft.com/office/drawing/2014/main" id="{EE718E44-CEDB-B745-9D6C-F349788AEB0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655</a:t>
                    </a:r>
                    <a:endParaRPr lang="en-US" altLang="en-US" sz="1800" b="0" dirty="0">
                      <a:ea typeface="ＭＳ Ｐゴシック" panose="020B0600070205080204" pitchFamily="34" charset="-128"/>
                    </a:endParaRPr>
                  </a:p>
                </p:txBody>
              </p:sp>
              <p:sp>
                <p:nvSpPr>
                  <p:cNvPr id="128017" name="Text Box 39">
                    <a:extLst>
                      <a:ext uri="{FF2B5EF4-FFF2-40B4-BE49-F238E27FC236}">
                        <a16:creationId xmlns:a16="http://schemas.microsoft.com/office/drawing/2014/main" id="{EDF53126-EF47-344F-B42D-56720230E9F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682</a:t>
                    </a:r>
                    <a:endParaRPr lang="en-US" altLang="en-US" sz="1800" b="0" dirty="0">
                      <a:ea typeface="ＭＳ Ｐゴシック" panose="020B0600070205080204" pitchFamily="34" charset="-128"/>
                    </a:endParaRPr>
                  </a:p>
                </p:txBody>
              </p:sp>
              <p:sp>
                <p:nvSpPr>
                  <p:cNvPr id="128018" name="Text Box 40">
                    <a:extLst>
                      <a:ext uri="{FF2B5EF4-FFF2-40B4-BE49-F238E27FC236}">
                        <a16:creationId xmlns:a16="http://schemas.microsoft.com/office/drawing/2014/main" id="{144DF2BA-D445-D840-A1DA-CF5CBA98E3D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720</a:t>
                    </a:r>
                    <a:endParaRPr lang="en-US" altLang="en-US" sz="1800" b="0" dirty="0">
                      <a:ea typeface="ＭＳ Ｐゴシック" panose="020B0600070205080204" pitchFamily="34" charset="-128"/>
                    </a:endParaRPr>
                  </a:p>
                </p:txBody>
              </p:sp>
            </p:grpSp>
            <p:grpSp>
              <p:nvGrpSpPr>
                <p:cNvPr id="128010" name="Group 41">
                  <a:extLst>
                    <a:ext uri="{FF2B5EF4-FFF2-40B4-BE49-F238E27FC236}">
                      <a16:creationId xmlns:a16="http://schemas.microsoft.com/office/drawing/2014/main" id="{B6023B95-CA13-A94F-A91E-D5C77889A4E4}"/>
                    </a:ext>
                  </a:extLst>
                </p:cNvPr>
                <p:cNvGrpSpPr>
                  <a:grpSpLocks/>
                </p:cNvGrpSpPr>
                <p:nvPr/>
              </p:nvGrpSpPr>
              <p:grpSpPr bwMode="auto">
                <a:xfrm>
                  <a:off x="2846" y="3671"/>
                  <a:ext cx="731" cy="213"/>
                  <a:chOff x="2846" y="3671"/>
                  <a:chExt cx="731" cy="213"/>
                </a:xfrm>
              </p:grpSpPr>
              <p:sp>
                <p:nvSpPr>
                  <p:cNvPr id="128011" name="Rectangle 42">
                    <a:extLst>
                      <a:ext uri="{FF2B5EF4-FFF2-40B4-BE49-F238E27FC236}">
                        <a16:creationId xmlns:a16="http://schemas.microsoft.com/office/drawing/2014/main" id="{A2A6A39B-C5AF-FA47-81C3-244CB25C95E2}"/>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28012" name="Text Box 43">
                    <a:extLst>
                      <a:ext uri="{FF2B5EF4-FFF2-40B4-BE49-F238E27FC236}">
                        <a16:creationId xmlns:a16="http://schemas.microsoft.com/office/drawing/2014/main" id="{F7190E98-F3FB-AD4E-96D9-44361E15F1C0}"/>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Figure 18.22</a:t>
                    </a:r>
                  </a:p>
                </p:txBody>
              </p:sp>
            </p:grpSp>
          </p:grpSp>
        </p:grpSp>
        <p:grpSp>
          <p:nvGrpSpPr>
            <p:cNvPr id="128019" name="Group 19">
              <a:extLst>
                <a:ext uri="{FF2B5EF4-FFF2-40B4-BE49-F238E27FC236}">
                  <a16:creationId xmlns:a16="http://schemas.microsoft.com/office/drawing/2014/main" id="{18EB1598-7E08-1D48-AF67-BB39C4A88A41}"/>
                </a:ext>
              </a:extLst>
            </p:cNvPr>
            <p:cNvGrpSpPr>
              <a:grpSpLocks/>
            </p:cNvGrpSpPr>
            <p:nvPr/>
          </p:nvGrpSpPr>
          <p:grpSpPr bwMode="auto">
            <a:xfrm>
              <a:off x="515" y="972"/>
              <a:ext cx="4713" cy="2022"/>
              <a:chOff x="515" y="972"/>
              <a:chExt cx="4713" cy="2022"/>
            </a:xfrm>
          </p:grpSpPr>
          <p:sp>
            <p:nvSpPr>
              <p:cNvPr id="128005" name="Text Box 6">
                <a:extLst>
                  <a:ext uri="{FF2B5EF4-FFF2-40B4-BE49-F238E27FC236}">
                    <a16:creationId xmlns:a16="http://schemas.microsoft.com/office/drawing/2014/main" id="{1BDCCD5B-6827-6543-A8F9-017546962F50}"/>
                  </a:ext>
                </a:extLst>
              </p:cNvPr>
              <p:cNvSpPr txBox="1">
                <a:spLocks noChangeArrowheads="1"/>
              </p:cNvSpPr>
              <p:nvPr/>
            </p:nvSpPr>
            <p:spPr bwMode="auto">
              <a:xfrm>
                <a:off x="515" y="972"/>
                <a:ext cx="4713"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most common form of hyperthyroidism is Graves’ disease—it is seven to ten times more common in females than males.</a:t>
                </a:r>
              </a:p>
              <a:p>
                <a:pPr eaLnBrk="1" hangingPunct="1">
                  <a:lnSpc>
                    <a:spcPct val="85000"/>
                  </a:lnSpc>
                  <a:spcBef>
                    <a:spcPct val="0"/>
                  </a:spcBef>
                  <a:spcAft>
                    <a:spcPts val="900"/>
                  </a:spcAft>
                  <a:buSzPct val="80000"/>
                </a:pPr>
                <a:r>
                  <a:rPr lang="en-US" altLang="en-US" sz="1800" b="0" dirty="0"/>
                  <a:t>Graves’ disease is an autoimmune disease in which antibodies mimic the effects of TSH to increase the secretion of T</a:t>
                </a:r>
                <a:r>
                  <a:rPr lang="en-US" altLang="en-US" sz="1800" b="0" baseline="-17000" dirty="0"/>
                  <a:t>3</a:t>
                </a:r>
                <a:r>
                  <a:rPr lang="en-US" altLang="en-US" sz="1800" b="0" dirty="0"/>
                  <a:t> and T</a:t>
                </a:r>
                <a:r>
                  <a:rPr lang="en-US" altLang="en-US" sz="1800" b="0" baseline="-17000" dirty="0"/>
                  <a:t>4</a:t>
                </a:r>
                <a:r>
                  <a:rPr lang="en-US" altLang="en-US" sz="1800" b="0" dirty="0"/>
                  <a:t>.</a:t>
                </a:r>
              </a:p>
              <a:p>
                <a:pPr eaLnBrk="1" hangingPunct="1">
                  <a:lnSpc>
                    <a:spcPct val="85000"/>
                  </a:lnSpc>
                  <a:spcBef>
                    <a:spcPct val="0"/>
                  </a:spcBef>
                  <a:spcAft>
                    <a:spcPts val="900"/>
                  </a:spcAft>
                  <a:buSzPct val="80000"/>
                </a:pPr>
                <a:r>
                  <a:rPr lang="en-US" altLang="en-US" sz="1800" b="0" dirty="0"/>
                  <a:t>A sign is goiter, in which the thyroid gland is about two to three times its normal mass.</a:t>
                </a:r>
              </a:p>
              <a:p>
                <a:pPr eaLnBrk="1" hangingPunct="1">
                  <a:lnSpc>
                    <a:spcPct val="85000"/>
                  </a:lnSpc>
                  <a:spcBef>
                    <a:spcPct val="0"/>
                  </a:spcBef>
                  <a:spcAft>
                    <a:spcPct val="50000"/>
                  </a:spcAft>
                  <a:buSzPct val="80000"/>
                </a:pPr>
                <a:r>
                  <a:rPr lang="en-US" altLang="en-US" sz="1800" b="0" dirty="0"/>
                  <a:t>Edema behind the eyes causes the eyeballs to protrude, a condition known as exophthalmos.</a:t>
                </a:r>
              </a:p>
            </p:txBody>
          </p:sp>
          <p:sp>
            <p:nvSpPr>
              <p:cNvPr id="128006" name="Text Box 19">
                <a:extLst>
                  <a:ext uri="{FF2B5EF4-FFF2-40B4-BE49-F238E27FC236}">
                    <a16:creationId xmlns:a16="http://schemas.microsoft.com/office/drawing/2014/main" id="{6DC9D648-70E9-2C48-8111-7F37B16D7166}"/>
                  </a:ext>
                </a:extLst>
              </p:cNvPr>
              <p:cNvSpPr txBox="1">
                <a:spLocks noChangeArrowheads="1"/>
              </p:cNvSpPr>
              <p:nvPr/>
            </p:nvSpPr>
            <p:spPr bwMode="auto">
              <a:xfrm>
                <a:off x="1354" y="2473"/>
                <a:ext cx="3060" cy="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ctr">
                  <a:lnSpc>
                    <a:spcPts val="1940"/>
                  </a:lnSpc>
                </a:pPr>
                <a:r>
                  <a:rPr lang="en-US" altLang="en-US" sz="1800" b="0" dirty="0">
                    <a:solidFill>
                      <a:srgbClr val="941100"/>
                    </a:solidFill>
                  </a:rPr>
                  <a:t>Autoimmune disease = a disease in which the body’s immune system attacks healthy cells as if they were foreign invaders.</a:t>
                </a:r>
                <a:r>
                  <a:rPr lang="en-US" altLang="en-US" dirty="0">
                    <a:solidFill>
                      <a:srgbClr val="941100"/>
                    </a:solidFill>
                  </a:rPr>
                  <a:t> </a:t>
                </a:r>
              </a:p>
            </p:txBody>
          </p:sp>
        </p:grpSp>
      </p:grpSp>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0051" name="Group 11">
            <a:extLst>
              <a:ext uri="{FF2B5EF4-FFF2-40B4-BE49-F238E27FC236}">
                <a16:creationId xmlns:a16="http://schemas.microsoft.com/office/drawing/2014/main" id="{08A95C7E-55CD-A54D-8AE9-17245CA49DBB}"/>
              </a:ext>
            </a:extLst>
          </p:cNvPr>
          <p:cNvGrpSpPr>
            <a:grpSpLocks/>
          </p:cNvGrpSpPr>
          <p:nvPr/>
        </p:nvGrpSpPr>
        <p:grpSpPr bwMode="auto">
          <a:xfrm>
            <a:off x="457200" y="449263"/>
            <a:ext cx="8229600" cy="5392738"/>
            <a:chOff x="288" y="283"/>
            <a:chExt cx="5184" cy="3397"/>
          </a:xfrm>
        </p:grpSpPr>
        <p:sp>
          <p:nvSpPr>
            <p:cNvPr id="130052" name="Rectangle 2">
              <a:extLst>
                <a:ext uri="{FF2B5EF4-FFF2-40B4-BE49-F238E27FC236}">
                  <a16:creationId xmlns:a16="http://schemas.microsoft.com/office/drawing/2014/main" id="{07A9F6CE-1603-164D-AC0A-38F448F45FF8}"/>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Goiter</a:t>
              </a:r>
            </a:p>
          </p:txBody>
        </p:sp>
        <p:grpSp>
          <p:nvGrpSpPr>
            <p:cNvPr id="130053" name="Group 10">
              <a:extLst>
                <a:ext uri="{FF2B5EF4-FFF2-40B4-BE49-F238E27FC236}">
                  <a16:creationId xmlns:a16="http://schemas.microsoft.com/office/drawing/2014/main" id="{EDFE954A-B89C-714A-80F2-9782D61ABA48}"/>
                </a:ext>
              </a:extLst>
            </p:cNvPr>
            <p:cNvGrpSpPr>
              <a:grpSpLocks/>
            </p:cNvGrpSpPr>
            <p:nvPr/>
          </p:nvGrpSpPr>
          <p:grpSpPr bwMode="auto">
            <a:xfrm>
              <a:off x="989" y="1012"/>
              <a:ext cx="3785" cy="2668"/>
              <a:chOff x="989" y="1012"/>
              <a:chExt cx="3785" cy="2668"/>
            </a:xfrm>
          </p:grpSpPr>
          <p:grpSp>
            <p:nvGrpSpPr>
              <p:cNvPr id="130054" name="Group 11">
                <a:extLst>
                  <a:ext uri="{FF2B5EF4-FFF2-40B4-BE49-F238E27FC236}">
                    <a16:creationId xmlns:a16="http://schemas.microsoft.com/office/drawing/2014/main" id="{70DEE5CD-37B1-F64A-BD38-94CDC49BFC06}"/>
                  </a:ext>
                </a:extLst>
              </p:cNvPr>
              <p:cNvGrpSpPr>
                <a:grpSpLocks/>
              </p:cNvGrpSpPr>
              <p:nvPr/>
            </p:nvGrpSpPr>
            <p:grpSpPr bwMode="auto">
              <a:xfrm>
                <a:off x="1690" y="1012"/>
                <a:ext cx="2456" cy="1929"/>
                <a:chOff x="1690" y="1264"/>
                <a:chExt cx="2456" cy="1929"/>
              </a:xfrm>
            </p:grpSpPr>
            <p:pic>
              <p:nvPicPr>
                <p:cNvPr id="130056" name="Picture 5" descr="goiter">
                  <a:extLst>
                    <a:ext uri="{FF2B5EF4-FFF2-40B4-BE49-F238E27FC236}">
                      <a16:creationId xmlns:a16="http://schemas.microsoft.com/office/drawing/2014/main" id="{529EED7E-B154-BC40-8A5A-7F8D7A360D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0" y="1264"/>
                  <a:ext cx="2381" cy="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057" name="Text Box 6">
                  <a:extLst>
                    <a:ext uri="{FF2B5EF4-FFF2-40B4-BE49-F238E27FC236}">
                      <a16:creationId xmlns:a16="http://schemas.microsoft.com/office/drawing/2014/main" id="{FC47EF77-F900-BE42-A9AB-993D830748A2}"/>
                    </a:ext>
                  </a:extLst>
                </p:cNvPr>
                <p:cNvSpPr txBox="1">
                  <a:spLocks noChangeArrowheads="1"/>
                </p:cNvSpPr>
                <p:nvPr/>
              </p:nvSpPr>
              <p:spPr bwMode="auto">
                <a:xfrm>
                  <a:off x="3039" y="3028"/>
                  <a:ext cx="110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https://www.drdavidf.com</a:t>
                  </a:r>
                  <a:endParaRPr lang="en-US" altLang="en-US" sz="1300" b="0" i="0" dirty="0"/>
                </a:p>
              </p:txBody>
            </p:sp>
          </p:grpSp>
          <p:sp>
            <p:nvSpPr>
              <p:cNvPr id="130055" name="Text Box 7">
                <a:extLst>
                  <a:ext uri="{FF2B5EF4-FFF2-40B4-BE49-F238E27FC236}">
                    <a16:creationId xmlns:a16="http://schemas.microsoft.com/office/drawing/2014/main" id="{EECBF013-AAE3-B246-81CF-23813F3125C4}"/>
                  </a:ext>
                </a:extLst>
              </p:cNvPr>
              <p:cNvSpPr txBox="1">
                <a:spLocks noChangeArrowheads="1"/>
              </p:cNvSpPr>
              <p:nvPr/>
            </p:nvSpPr>
            <p:spPr bwMode="auto">
              <a:xfrm>
                <a:off x="989" y="3008"/>
                <a:ext cx="3785"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b="0" i="0" dirty="0">
                    <a:solidFill>
                      <a:srgbClr val="011893"/>
                    </a:solidFill>
                  </a:rPr>
                  <a:t>Goiter can result from hyperthyroidism, hypothyroidism, or euthyroidism (insufficient intake of iodine).  The </a:t>
                </a:r>
                <a:r>
                  <a:rPr lang="en-US" altLang="en-US" sz="1800" b="0" i="0" dirty="0" err="1">
                    <a:solidFill>
                      <a:srgbClr val="011893"/>
                    </a:solidFill>
                  </a:rPr>
                  <a:t>condi-tion</a:t>
                </a:r>
                <a:r>
                  <a:rPr lang="en-US" altLang="en-US" sz="1800" b="0" i="0" dirty="0">
                    <a:solidFill>
                      <a:srgbClr val="011893"/>
                    </a:solidFill>
                  </a:rPr>
                  <a:t> can be more obvious and severe than shown in this photograph.</a:t>
                </a:r>
              </a:p>
            </p:txBody>
          </p:sp>
        </p:grpSp>
      </p:grpSp>
      <p:sp>
        <p:nvSpPr>
          <p:cNvPr id="2" name="Slide Number Placeholder 5">
            <a:extLst>
              <a:ext uri="{FF2B5EF4-FFF2-40B4-BE49-F238E27FC236}">
                <a16:creationId xmlns:a16="http://schemas.microsoft.com/office/drawing/2014/main" id="{4078A1A9-9530-10C1-8568-7C4F8D99A28F}"/>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r" eaLnBrk="1" hangingPunct="1">
              <a:spcBef>
                <a:spcPct val="0"/>
              </a:spcBef>
              <a:buFontTx/>
              <a:buNone/>
            </a:pPr>
            <a:fld id="{8A6E8072-8DC2-F745-83FA-BE2F30B3E23D}" type="slidenum">
              <a:rPr lang="en-US" altLang="en-US" sz="1400" b="0" i="0"/>
              <a:pPr algn="r" eaLnBrk="1" hangingPunct="1">
                <a:spcBef>
                  <a:spcPct val="0"/>
                </a:spcBef>
                <a:buFontTx/>
                <a:buNone/>
              </a:pPr>
              <a:t>64</a:t>
            </a:fld>
            <a:endParaRPr lang="en-US" altLang="en-US" sz="1400" b="0" dirty="0"/>
          </a:p>
        </p:txBody>
      </p:sp>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Number Placeholder 5">
            <a:extLst>
              <a:ext uri="{FF2B5EF4-FFF2-40B4-BE49-F238E27FC236}">
                <a16:creationId xmlns:a16="http://schemas.microsoft.com/office/drawing/2014/main" id="{46163EAE-4ADD-604B-A16F-A8A0E4F1EC97}"/>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794F3C0E-B5F1-764A-AF73-3A574C460756}" type="slidenum">
              <a:rPr lang="en-US" altLang="en-US" sz="1400" b="0"/>
              <a:pPr algn="r" eaLnBrk="1" hangingPunct="1">
                <a:spcBef>
                  <a:spcPct val="0"/>
                </a:spcBef>
                <a:buFontTx/>
                <a:buNone/>
              </a:pPr>
              <a:t>65</a:t>
            </a:fld>
            <a:endParaRPr lang="en-US" altLang="en-US" sz="1400" b="0" dirty="0"/>
          </a:p>
        </p:txBody>
      </p:sp>
      <p:grpSp>
        <p:nvGrpSpPr>
          <p:cNvPr id="132099" name="Group 16">
            <a:extLst>
              <a:ext uri="{FF2B5EF4-FFF2-40B4-BE49-F238E27FC236}">
                <a16:creationId xmlns:a16="http://schemas.microsoft.com/office/drawing/2014/main" id="{FF0B8ADF-2A57-304E-AAA7-A73E8D1BDDCC}"/>
              </a:ext>
            </a:extLst>
          </p:cNvPr>
          <p:cNvGrpSpPr>
            <a:grpSpLocks/>
          </p:cNvGrpSpPr>
          <p:nvPr/>
        </p:nvGrpSpPr>
        <p:grpSpPr bwMode="auto">
          <a:xfrm>
            <a:off x="458788" y="446088"/>
            <a:ext cx="8229600" cy="5719762"/>
            <a:chOff x="289" y="281"/>
            <a:chExt cx="5184" cy="3603"/>
          </a:xfrm>
        </p:grpSpPr>
        <p:sp>
          <p:nvSpPr>
            <p:cNvPr id="132100" name="Rectangle 2">
              <a:extLst>
                <a:ext uri="{FF2B5EF4-FFF2-40B4-BE49-F238E27FC236}">
                  <a16:creationId xmlns:a16="http://schemas.microsoft.com/office/drawing/2014/main" id="{59F7C062-C04F-4B40-A7D0-EA6B7C718B82}"/>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Hyperthyroidism </a:t>
              </a:r>
              <a:r>
                <a:rPr lang="en-US" altLang="en-US" sz="2200" b="0" dirty="0">
                  <a:solidFill>
                    <a:srgbClr val="333333"/>
                  </a:solidFill>
                </a:rPr>
                <a:t>(continued)</a:t>
              </a:r>
              <a:endParaRPr lang="en-US" altLang="en-US" sz="2200" b="0" dirty="0">
                <a:solidFill>
                  <a:schemeClr val="tx2"/>
                </a:solidFill>
              </a:endParaRPr>
            </a:p>
          </p:txBody>
        </p:sp>
        <p:sp>
          <p:nvSpPr>
            <p:cNvPr id="132101" name="Text Box 6">
              <a:extLst>
                <a:ext uri="{FF2B5EF4-FFF2-40B4-BE49-F238E27FC236}">
                  <a16:creationId xmlns:a16="http://schemas.microsoft.com/office/drawing/2014/main" id="{4DD526A6-8905-9644-8F8A-500A6C1BF763}"/>
                </a:ext>
              </a:extLst>
            </p:cNvPr>
            <p:cNvSpPr txBox="1">
              <a:spLocks noChangeArrowheads="1"/>
            </p:cNvSpPr>
            <p:nvPr/>
          </p:nvSpPr>
          <p:spPr bwMode="auto">
            <a:xfrm>
              <a:off x="515" y="972"/>
              <a:ext cx="4713"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Treatment for hyperthyroidism includes surgical removal of all or part of the thyroid gland (thyroidectomy).</a:t>
              </a:r>
            </a:p>
            <a:p>
              <a:pPr eaLnBrk="1" hangingPunct="1">
                <a:lnSpc>
                  <a:spcPct val="85000"/>
                </a:lnSpc>
                <a:spcBef>
                  <a:spcPct val="0"/>
                </a:spcBef>
                <a:spcAft>
                  <a:spcPts val="900"/>
                </a:spcAft>
                <a:buSzPct val="80000"/>
              </a:pPr>
              <a:r>
                <a:rPr lang="en-US" altLang="en-US" sz="1800" b="0" dirty="0"/>
                <a:t>Other treatments include use of a radioactive isotope of iodine (</a:t>
              </a:r>
              <a:r>
                <a:rPr lang="en-US" altLang="en-US" sz="1800" b="0" baseline="30000" dirty="0"/>
                <a:t>131</a:t>
              </a:r>
              <a:r>
                <a:rPr lang="en-US" altLang="en-US" sz="1800" b="0" dirty="0"/>
                <a:t>I) and the use of antithyroid drugs to inhibit the synthesis of T</a:t>
              </a:r>
              <a:r>
                <a:rPr lang="en-US" altLang="en-US" sz="1800" b="0" baseline="-17000" dirty="0"/>
                <a:t>3</a:t>
              </a:r>
              <a:r>
                <a:rPr lang="en-US" altLang="en-US" sz="1800" b="0" dirty="0"/>
                <a:t> and T</a:t>
              </a:r>
              <a:r>
                <a:rPr lang="en-US" altLang="en-US" sz="1800" b="0" baseline="-17000" dirty="0"/>
                <a:t>4</a:t>
              </a:r>
              <a:r>
                <a:rPr lang="en-US" altLang="en-US" sz="1800" b="0" dirty="0"/>
                <a:t>.</a:t>
              </a:r>
            </a:p>
          </p:txBody>
        </p:sp>
        <p:grpSp>
          <p:nvGrpSpPr>
            <p:cNvPr id="132102" name="Group 34">
              <a:extLst>
                <a:ext uri="{FF2B5EF4-FFF2-40B4-BE49-F238E27FC236}">
                  <a16:creationId xmlns:a16="http://schemas.microsoft.com/office/drawing/2014/main" id="{D1106795-16B7-1943-8AD9-DD7B5A134F86}"/>
                </a:ext>
              </a:extLst>
            </p:cNvPr>
            <p:cNvGrpSpPr>
              <a:grpSpLocks/>
            </p:cNvGrpSpPr>
            <p:nvPr/>
          </p:nvGrpSpPr>
          <p:grpSpPr bwMode="auto">
            <a:xfrm>
              <a:off x="582" y="3671"/>
              <a:ext cx="1990" cy="213"/>
              <a:chOff x="582" y="3671"/>
              <a:chExt cx="1990" cy="213"/>
            </a:xfrm>
          </p:grpSpPr>
          <p:sp>
            <p:nvSpPr>
              <p:cNvPr id="132103" name="Rectangle 35">
                <a:extLst>
                  <a:ext uri="{FF2B5EF4-FFF2-40B4-BE49-F238E27FC236}">
                    <a16:creationId xmlns:a16="http://schemas.microsoft.com/office/drawing/2014/main" id="{D3B37CE8-CD59-214F-BAD5-35F97690990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32104" name="Rectangle 36">
                <a:extLst>
                  <a:ext uri="{FF2B5EF4-FFF2-40B4-BE49-F238E27FC236}">
                    <a16:creationId xmlns:a16="http://schemas.microsoft.com/office/drawing/2014/main" id="{4F2BF4EF-D3A0-DA49-9ACE-5E51CD4F317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32105" name="Rectangle 37">
                <a:extLst>
                  <a:ext uri="{FF2B5EF4-FFF2-40B4-BE49-F238E27FC236}">
                    <a16:creationId xmlns:a16="http://schemas.microsoft.com/office/drawing/2014/main" id="{CCF50822-9028-0942-9D9B-705536E946F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32106" name="Text Box 38">
                <a:extLst>
                  <a:ext uri="{FF2B5EF4-FFF2-40B4-BE49-F238E27FC236}">
                    <a16:creationId xmlns:a16="http://schemas.microsoft.com/office/drawing/2014/main" id="{424E508E-08E9-4845-93A6-D5F60E5C855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655</a:t>
                </a:r>
                <a:endParaRPr lang="en-US" altLang="en-US" sz="1800" b="0" dirty="0">
                  <a:ea typeface="ＭＳ Ｐゴシック" panose="020B0600070205080204" pitchFamily="34" charset="-128"/>
                </a:endParaRPr>
              </a:p>
            </p:txBody>
          </p:sp>
          <p:sp>
            <p:nvSpPr>
              <p:cNvPr id="132107" name="Text Box 39">
                <a:extLst>
                  <a:ext uri="{FF2B5EF4-FFF2-40B4-BE49-F238E27FC236}">
                    <a16:creationId xmlns:a16="http://schemas.microsoft.com/office/drawing/2014/main" id="{47F6CA70-F23A-CE44-8F53-B2C0C7256EE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698</a:t>
                </a:r>
                <a:endParaRPr lang="en-US" altLang="en-US" sz="1800" b="0" dirty="0">
                  <a:ea typeface="ＭＳ Ｐゴシック" panose="020B0600070205080204" pitchFamily="34" charset="-128"/>
                </a:endParaRPr>
              </a:p>
            </p:txBody>
          </p:sp>
          <p:sp>
            <p:nvSpPr>
              <p:cNvPr id="132108" name="Text Box 40">
                <a:extLst>
                  <a:ext uri="{FF2B5EF4-FFF2-40B4-BE49-F238E27FC236}">
                    <a16:creationId xmlns:a16="http://schemas.microsoft.com/office/drawing/2014/main" id="{4D93E229-1756-0F4F-BA55-AF050196F1E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658</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Number Placeholder 5">
            <a:extLst>
              <a:ext uri="{FF2B5EF4-FFF2-40B4-BE49-F238E27FC236}">
                <a16:creationId xmlns:a16="http://schemas.microsoft.com/office/drawing/2014/main" id="{D6316C3F-423F-BE46-BD8A-F58196863E3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101FC43-756C-304C-9C06-AC3B46399D11}" type="slidenum">
              <a:rPr lang="en-US" altLang="en-US" sz="1400"/>
              <a:pPr>
                <a:spcBef>
                  <a:spcPct val="0"/>
                </a:spcBef>
                <a:buFontTx/>
                <a:buNone/>
              </a:pPr>
              <a:t>66</a:t>
            </a:fld>
            <a:endParaRPr lang="en-US" altLang="en-US" sz="1400" dirty="0"/>
          </a:p>
        </p:txBody>
      </p:sp>
      <p:grpSp>
        <p:nvGrpSpPr>
          <p:cNvPr id="134147" name="Group 22">
            <a:extLst>
              <a:ext uri="{FF2B5EF4-FFF2-40B4-BE49-F238E27FC236}">
                <a16:creationId xmlns:a16="http://schemas.microsoft.com/office/drawing/2014/main" id="{EAF591BC-C198-2849-8E98-F3F75293B65B}"/>
              </a:ext>
            </a:extLst>
          </p:cNvPr>
          <p:cNvGrpSpPr>
            <a:grpSpLocks/>
          </p:cNvGrpSpPr>
          <p:nvPr/>
        </p:nvGrpSpPr>
        <p:grpSpPr bwMode="auto">
          <a:xfrm>
            <a:off x="454025" y="439738"/>
            <a:ext cx="8229600" cy="5726112"/>
            <a:chOff x="286" y="277"/>
            <a:chExt cx="5184" cy="3607"/>
          </a:xfrm>
        </p:grpSpPr>
        <p:sp>
          <p:nvSpPr>
            <p:cNvPr id="134148" name="Rectangle 2">
              <a:extLst>
                <a:ext uri="{FF2B5EF4-FFF2-40B4-BE49-F238E27FC236}">
                  <a16:creationId xmlns:a16="http://schemas.microsoft.com/office/drawing/2014/main" id="{F6751CA2-2881-D04B-93A0-7ECCA6E0690D}"/>
                </a:ext>
              </a:extLst>
            </p:cNvPr>
            <p:cNvSpPr>
              <a:spLocks noChangeArrowheads="1"/>
            </p:cNvSpPr>
            <p:nvPr/>
          </p:nvSpPr>
          <p:spPr bwMode="auto">
            <a:xfrm>
              <a:off x="286" y="27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Calcitonin</a:t>
              </a:r>
              <a:endParaRPr lang="en-US" altLang="en-US" sz="2800" b="0" dirty="0">
                <a:solidFill>
                  <a:schemeClr val="tx2"/>
                </a:solidFill>
              </a:endParaRPr>
            </a:p>
          </p:txBody>
        </p:sp>
        <p:sp>
          <p:nvSpPr>
            <p:cNvPr id="134149" name="Text Box 6">
              <a:extLst>
                <a:ext uri="{FF2B5EF4-FFF2-40B4-BE49-F238E27FC236}">
                  <a16:creationId xmlns:a16="http://schemas.microsoft.com/office/drawing/2014/main" id="{7F965891-1112-2E47-9A31-117A593C6BA2}"/>
                </a:ext>
              </a:extLst>
            </p:cNvPr>
            <p:cNvSpPr txBox="1">
              <a:spLocks noChangeArrowheads="1"/>
            </p:cNvSpPr>
            <p:nvPr/>
          </p:nvSpPr>
          <p:spPr bwMode="auto">
            <a:xfrm>
              <a:off x="515" y="972"/>
              <a:ext cx="4773"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Calcitonin is produced and secreted by parafollicular cells of the thy-roid gland.</a:t>
              </a:r>
            </a:p>
            <a:p>
              <a:pPr eaLnBrk="1" hangingPunct="1">
                <a:lnSpc>
                  <a:spcPct val="85000"/>
                </a:lnSpc>
                <a:spcBef>
                  <a:spcPct val="0"/>
                </a:spcBef>
                <a:spcAft>
                  <a:spcPts val="900"/>
                </a:spcAft>
                <a:buSzPct val="80000"/>
              </a:pPr>
              <a:r>
                <a:rPr lang="en-US" altLang="en-US" sz="1800" b="0" dirty="0"/>
                <a:t>The hormone decreases the level of calcium (Ca</a:t>
              </a:r>
              <a:r>
                <a:rPr lang="en-US" altLang="en-US" sz="1800" b="0" baseline="25000" dirty="0"/>
                <a:t>2+</a:t>
              </a:r>
              <a:r>
                <a:rPr lang="en-US" altLang="en-US" sz="1800" b="0" dirty="0"/>
                <a:t>) in the blood by inhibiting the action of osteoclasts, the cells that breakdown the extra-cellular matrix of bone.</a:t>
              </a:r>
              <a:endParaRPr lang="en-US" altLang="en-US" sz="1800" b="0" dirty="0">
                <a:ea typeface="华文细黑" panose="02010600040101010101" pitchFamily="2" charset="-122"/>
              </a:endParaRPr>
            </a:p>
            <a:p>
              <a:pPr eaLnBrk="1" hangingPunct="1">
                <a:lnSpc>
                  <a:spcPct val="85000"/>
                </a:lnSpc>
                <a:spcBef>
                  <a:spcPct val="0"/>
                </a:spcBef>
                <a:spcAft>
                  <a:spcPts val="900"/>
                </a:spcAft>
                <a:buSzPct val="80000"/>
              </a:pPr>
              <a:r>
                <a:rPr lang="en-US" altLang="en-US" sz="1800" b="0" dirty="0"/>
                <a:t>Secretion is controlled via a local negative feedback pathway, which does not involve the hypothalamus or pituitary.</a:t>
              </a:r>
            </a:p>
          </p:txBody>
        </p:sp>
        <p:grpSp>
          <p:nvGrpSpPr>
            <p:cNvPr id="134150" name="Group 41">
              <a:extLst>
                <a:ext uri="{FF2B5EF4-FFF2-40B4-BE49-F238E27FC236}">
                  <a16:creationId xmlns:a16="http://schemas.microsoft.com/office/drawing/2014/main" id="{0156B768-303D-304C-9A46-FA20866C7EBF}"/>
                </a:ext>
              </a:extLst>
            </p:cNvPr>
            <p:cNvGrpSpPr>
              <a:grpSpLocks/>
            </p:cNvGrpSpPr>
            <p:nvPr/>
          </p:nvGrpSpPr>
          <p:grpSpPr bwMode="auto">
            <a:xfrm>
              <a:off x="582" y="3671"/>
              <a:ext cx="2995" cy="213"/>
              <a:chOff x="582" y="3671"/>
              <a:chExt cx="2995" cy="213"/>
            </a:xfrm>
          </p:grpSpPr>
          <p:grpSp>
            <p:nvGrpSpPr>
              <p:cNvPr id="134151" name="Group 42">
                <a:extLst>
                  <a:ext uri="{FF2B5EF4-FFF2-40B4-BE49-F238E27FC236}">
                    <a16:creationId xmlns:a16="http://schemas.microsoft.com/office/drawing/2014/main" id="{D2137DF5-DA5A-934C-B2C8-5F53B8B63977}"/>
                  </a:ext>
                </a:extLst>
              </p:cNvPr>
              <p:cNvGrpSpPr>
                <a:grpSpLocks/>
              </p:cNvGrpSpPr>
              <p:nvPr/>
            </p:nvGrpSpPr>
            <p:grpSpPr bwMode="auto">
              <a:xfrm>
                <a:off x="582" y="3671"/>
                <a:ext cx="1990" cy="213"/>
                <a:chOff x="582" y="3671"/>
                <a:chExt cx="1990" cy="213"/>
              </a:xfrm>
            </p:grpSpPr>
            <p:sp>
              <p:nvSpPr>
                <p:cNvPr id="134155" name="Rectangle 43">
                  <a:extLst>
                    <a:ext uri="{FF2B5EF4-FFF2-40B4-BE49-F238E27FC236}">
                      <a16:creationId xmlns:a16="http://schemas.microsoft.com/office/drawing/2014/main" id="{8A8C96DD-3AA3-B041-B12E-34B07FA2156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34156" name="Rectangle 44">
                  <a:extLst>
                    <a:ext uri="{FF2B5EF4-FFF2-40B4-BE49-F238E27FC236}">
                      <a16:creationId xmlns:a16="http://schemas.microsoft.com/office/drawing/2014/main" id="{C9AD15B8-53B1-9240-BD1B-AA88F823F88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34157" name="Rectangle 45">
                  <a:extLst>
                    <a:ext uri="{FF2B5EF4-FFF2-40B4-BE49-F238E27FC236}">
                      <a16:creationId xmlns:a16="http://schemas.microsoft.com/office/drawing/2014/main" id="{24813E1A-3266-A048-9DEC-CCB7096E017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34158" name="Text Box 46">
                  <a:extLst>
                    <a:ext uri="{FF2B5EF4-FFF2-40B4-BE49-F238E27FC236}">
                      <a16:creationId xmlns:a16="http://schemas.microsoft.com/office/drawing/2014/main" id="{6A0BF3DD-1533-4546-BBB8-645314A08B4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634</a:t>
                  </a:r>
                  <a:endParaRPr lang="en-US" altLang="en-US" sz="1800" b="0" dirty="0">
                    <a:ea typeface="ＭＳ Ｐゴシック" panose="020B0600070205080204" pitchFamily="34" charset="-128"/>
                  </a:endParaRPr>
                </a:p>
              </p:txBody>
            </p:sp>
            <p:sp>
              <p:nvSpPr>
                <p:cNvPr id="134159" name="Text Box 47">
                  <a:extLst>
                    <a:ext uri="{FF2B5EF4-FFF2-40B4-BE49-F238E27FC236}">
                      <a16:creationId xmlns:a16="http://schemas.microsoft.com/office/drawing/2014/main" id="{CA25A2CE-589C-654A-A472-F9D3B0DB98E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699</a:t>
                  </a:r>
                  <a:endParaRPr lang="en-US" altLang="en-US" sz="1800" b="0" dirty="0">
                    <a:ea typeface="ＭＳ Ｐゴシック" panose="020B0600070205080204" pitchFamily="34" charset="-128"/>
                  </a:endParaRPr>
                </a:p>
              </p:txBody>
            </p:sp>
            <p:sp>
              <p:nvSpPr>
                <p:cNvPr id="134160" name="Text Box 48">
                  <a:extLst>
                    <a:ext uri="{FF2B5EF4-FFF2-40B4-BE49-F238E27FC236}">
                      <a16:creationId xmlns:a16="http://schemas.microsoft.com/office/drawing/2014/main" id="{D68266D0-B473-1444-A6E9-EC5307F2812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662</a:t>
                  </a:r>
                  <a:endParaRPr lang="en-US" altLang="en-US" sz="1800" b="0" dirty="0">
                    <a:ea typeface="ＭＳ Ｐゴシック" panose="020B0600070205080204" pitchFamily="34" charset="-128"/>
                  </a:endParaRPr>
                </a:p>
              </p:txBody>
            </p:sp>
          </p:grpSp>
          <p:grpSp>
            <p:nvGrpSpPr>
              <p:cNvPr id="134152" name="Group 49">
                <a:extLst>
                  <a:ext uri="{FF2B5EF4-FFF2-40B4-BE49-F238E27FC236}">
                    <a16:creationId xmlns:a16="http://schemas.microsoft.com/office/drawing/2014/main" id="{F507F26B-A201-7B4A-9D58-F220D361B314}"/>
                  </a:ext>
                </a:extLst>
              </p:cNvPr>
              <p:cNvGrpSpPr>
                <a:grpSpLocks/>
              </p:cNvGrpSpPr>
              <p:nvPr/>
            </p:nvGrpSpPr>
            <p:grpSpPr bwMode="auto">
              <a:xfrm>
                <a:off x="2846" y="3671"/>
                <a:ext cx="731" cy="213"/>
                <a:chOff x="2846" y="3671"/>
                <a:chExt cx="731" cy="213"/>
              </a:xfrm>
            </p:grpSpPr>
            <p:sp>
              <p:nvSpPr>
                <p:cNvPr id="134153" name="Rectangle 50">
                  <a:extLst>
                    <a:ext uri="{FF2B5EF4-FFF2-40B4-BE49-F238E27FC236}">
                      <a16:creationId xmlns:a16="http://schemas.microsoft.com/office/drawing/2014/main" id="{D6EFC769-5A75-DD4A-BB56-FF77972F4C60}"/>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34154" name="Text Box 51">
                  <a:extLst>
                    <a:ext uri="{FF2B5EF4-FFF2-40B4-BE49-F238E27FC236}">
                      <a16:creationId xmlns:a16="http://schemas.microsoft.com/office/drawing/2014/main" id="{5B409A55-907E-3147-A4A7-2C7118CB6CA4}"/>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Figure 18.14</a:t>
                  </a:r>
                </a:p>
              </p:txBody>
            </p:sp>
          </p:grpSp>
        </p:grpSp>
      </p:grpSp>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Number Placeholder 5">
            <a:extLst>
              <a:ext uri="{FF2B5EF4-FFF2-40B4-BE49-F238E27FC236}">
                <a16:creationId xmlns:a16="http://schemas.microsoft.com/office/drawing/2014/main" id="{725F10BA-6882-B745-94C0-124BB65F8E8A}"/>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0BBCDE11-8B60-854D-BAE8-D47B059991A8}" type="slidenum">
              <a:rPr lang="en-US" altLang="en-US" sz="1400" b="0"/>
              <a:pPr algn="r" eaLnBrk="1" hangingPunct="1">
                <a:spcBef>
                  <a:spcPct val="0"/>
                </a:spcBef>
                <a:buFontTx/>
                <a:buNone/>
              </a:pPr>
              <a:t>67</a:t>
            </a:fld>
            <a:endParaRPr lang="en-US" altLang="en-US" sz="1400" b="0" dirty="0"/>
          </a:p>
        </p:txBody>
      </p:sp>
      <p:grpSp>
        <p:nvGrpSpPr>
          <p:cNvPr id="138243" name="Group 25">
            <a:extLst>
              <a:ext uri="{FF2B5EF4-FFF2-40B4-BE49-F238E27FC236}">
                <a16:creationId xmlns:a16="http://schemas.microsoft.com/office/drawing/2014/main" id="{330E4582-91AC-B446-B2F1-2A77AF4E208F}"/>
              </a:ext>
            </a:extLst>
          </p:cNvPr>
          <p:cNvGrpSpPr>
            <a:grpSpLocks/>
          </p:cNvGrpSpPr>
          <p:nvPr/>
        </p:nvGrpSpPr>
        <p:grpSpPr bwMode="auto">
          <a:xfrm>
            <a:off x="454025" y="439738"/>
            <a:ext cx="8229600" cy="5726112"/>
            <a:chOff x="286" y="277"/>
            <a:chExt cx="5184" cy="3607"/>
          </a:xfrm>
        </p:grpSpPr>
        <p:sp>
          <p:nvSpPr>
            <p:cNvPr id="138244" name="Rectangle 2">
              <a:extLst>
                <a:ext uri="{FF2B5EF4-FFF2-40B4-BE49-F238E27FC236}">
                  <a16:creationId xmlns:a16="http://schemas.microsoft.com/office/drawing/2014/main" id="{BAA728FA-6B55-614E-9F38-DD1579041B77}"/>
                </a:ext>
              </a:extLst>
            </p:cNvPr>
            <p:cNvSpPr>
              <a:spLocks noChangeArrowheads="1"/>
            </p:cNvSpPr>
            <p:nvPr/>
          </p:nvSpPr>
          <p:spPr bwMode="auto">
            <a:xfrm>
              <a:off x="286" y="27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Osteoporosis</a:t>
              </a:r>
              <a:endParaRPr lang="en-US" altLang="en-US" sz="2800" b="0" dirty="0">
                <a:solidFill>
                  <a:schemeClr val="tx2"/>
                </a:solidFill>
              </a:endParaRPr>
            </a:p>
          </p:txBody>
        </p:sp>
        <p:sp>
          <p:nvSpPr>
            <p:cNvPr id="138245" name="Text Box 6">
              <a:extLst>
                <a:ext uri="{FF2B5EF4-FFF2-40B4-BE49-F238E27FC236}">
                  <a16:creationId xmlns:a16="http://schemas.microsoft.com/office/drawing/2014/main" id="{51E85AC9-29AF-B74C-A5EB-004A2C000359}"/>
                </a:ext>
              </a:extLst>
            </p:cNvPr>
            <p:cNvSpPr txBox="1">
              <a:spLocks noChangeArrowheads="1"/>
            </p:cNvSpPr>
            <p:nvPr/>
          </p:nvSpPr>
          <p:spPr bwMode="auto">
            <a:xfrm>
              <a:off x="515" y="972"/>
              <a:ext cx="4801"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Osteoporosis is a condition in which bone resorption (breakdown) is greater than bone deposition (formation).</a:t>
              </a:r>
            </a:p>
            <a:p>
              <a:pPr eaLnBrk="1" hangingPunct="1">
                <a:lnSpc>
                  <a:spcPct val="85000"/>
                </a:lnSpc>
                <a:spcBef>
                  <a:spcPct val="0"/>
                </a:spcBef>
                <a:spcAft>
                  <a:spcPts val="900"/>
                </a:spcAft>
                <a:buSzPct val="80000"/>
              </a:pPr>
              <a:r>
                <a:rPr lang="en-US" altLang="en-US" sz="1800" b="0" dirty="0"/>
                <a:t>Bone mass may become so depleted and porous that bone fractures can occur in everyday living.</a:t>
              </a:r>
            </a:p>
            <a:p>
              <a:pPr eaLnBrk="1" hangingPunct="1">
                <a:lnSpc>
                  <a:spcPct val="85000"/>
                </a:lnSpc>
                <a:spcBef>
                  <a:spcPct val="0"/>
                </a:spcBef>
                <a:spcAft>
                  <a:spcPts val="900"/>
                </a:spcAft>
                <a:buSzPct val="80000"/>
              </a:pPr>
              <a:r>
                <a:rPr lang="en-US" altLang="en-US" sz="1800" b="0" dirty="0"/>
                <a:t>The condition mostly affects the middle-aged and seniors—about 80 percent are women.</a:t>
              </a:r>
            </a:p>
            <a:p>
              <a:pPr eaLnBrk="1" hangingPunct="1">
                <a:lnSpc>
                  <a:spcPct val="85000"/>
                </a:lnSpc>
                <a:spcBef>
                  <a:spcPct val="0"/>
                </a:spcBef>
                <a:spcAft>
                  <a:spcPct val="50000"/>
                </a:spcAft>
                <a:buSzPct val="80000"/>
              </a:pPr>
              <a:r>
                <a:rPr lang="en-US" altLang="en-US" sz="1800" b="0" dirty="0"/>
                <a:t>Risk factors include decreased estrogen levels in postmenopausal women, inactive lifestyles, eating disorders, low calcium diets, smok-ing, excessive drinking, and some medications.</a:t>
              </a:r>
            </a:p>
          </p:txBody>
        </p:sp>
        <p:grpSp>
          <p:nvGrpSpPr>
            <p:cNvPr id="138246" name="Group 20">
              <a:extLst>
                <a:ext uri="{FF2B5EF4-FFF2-40B4-BE49-F238E27FC236}">
                  <a16:creationId xmlns:a16="http://schemas.microsoft.com/office/drawing/2014/main" id="{79FD8605-B65A-C547-B320-41D9B31A4DE5}"/>
                </a:ext>
              </a:extLst>
            </p:cNvPr>
            <p:cNvGrpSpPr>
              <a:grpSpLocks/>
            </p:cNvGrpSpPr>
            <p:nvPr/>
          </p:nvGrpSpPr>
          <p:grpSpPr bwMode="auto">
            <a:xfrm>
              <a:off x="582" y="3671"/>
              <a:ext cx="2995" cy="213"/>
              <a:chOff x="582" y="3671"/>
              <a:chExt cx="2995" cy="213"/>
            </a:xfrm>
          </p:grpSpPr>
          <p:grpSp>
            <p:nvGrpSpPr>
              <p:cNvPr id="138247" name="Group 42">
                <a:extLst>
                  <a:ext uri="{FF2B5EF4-FFF2-40B4-BE49-F238E27FC236}">
                    <a16:creationId xmlns:a16="http://schemas.microsoft.com/office/drawing/2014/main" id="{A7A1F8FE-9FAD-8D41-9631-6D380FDEE9E6}"/>
                  </a:ext>
                </a:extLst>
              </p:cNvPr>
              <p:cNvGrpSpPr>
                <a:grpSpLocks/>
              </p:cNvGrpSpPr>
              <p:nvPr/>
            </p:nvGrpSpPr>
            <p:grpSpPr bwMode="auto">
              <a:xfrm>
                <a:off x="582" y="3671"/>
                <a:ext cx="1990" cy="213"/>
                <a:chOff x="582" y="3671"/>
                <a:chExt cx="1990" cy="213"/>
              </a:xfrm>
            </p:grpSpPr>
            <p:sp>
              <p:nvSpPr>
                <p:cNvPr id="138251" name="Rectangle 43">
                  <a:extLst>
                    <a:ext uri="{FF2B5EF4-FFF2-40B4-BE49-F238E27FC236}">
                      <a16:creationId xmlns:a16="http://schemas.microsoft.com/office/drawing/2014/main" id="{5D1A3C3F-68DC-4344-AB1D-0A5C741070E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38252" name="Rectangle 44">
                  <a:extLst>
                    <a:ext uri="{FF2B5EF4-FFF2-40B4-BE49-F238E27FC236}">
                      <a16:creationId xmlns:a16="http://schemas.microsoft.com/office/drawing/2014/main" id="{AC394F28-1FC1-6842-AF63-9C7CA4C81FA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38253" name="Rectangle 45">
                  <a:extLst>
                    <a:ext uri="{FF2B5EF4-FFF2-40B4-BE49-F238E27FC236}">
                      <a16:creationId xmlns:a16="http://schemas.microsoft.com/office/drawing/2014/main" id="{7CB3957A-DB49-DC49-9A9C-81A7EC70A68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38254" name="Text Box 46">
                  <a:extLst>
                    <a:ext uri="{FF2B5EF4-FFF2-40B4-BE49-F238E27FC236}">
                      <a16:creationId xmlns:a16="http://schemas.microsoft.com/office/drawing/2014/main" id="{A444339F-5F7E-DD42-B4F8-4B17ED911DC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188</a:t>
                  </a:r>
                  <a:endParaRPr lang="en-US" altLang="en-US" sz="1800" b="0" dirty="0">
                    <a:ea typeface="ＭＳ Ｐゴシック" panose="020B0600070205080204" pitchFamily="34" charset="-128"/>
                  </a:endParaRPr>
                </a:p>
              </p:txBody>
            </p:sp>
            <p:sp>
              <p:nvSpPr>
                <p:cNvPr id="138255" name="Text Box 47">
                  <a:extLst>
                    <a:ext uri="{FF2B5EF4-FFF2-40B4-BE49-F238E27FC236}">
                      <a16:creationId xmlns:a16="http://schemas.microsoft.com/office/drawing/2014/main" id="{2153FDC5-D12D-2A40-9B12-93B847A597C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193</a:t>
                  </a:r>
                  <a:endParaRPr lang="en-US" altLang="en-US" sz="1800" b="0" dirty="0">
                    <a:ea typeface="ＭＳ Ｐゴシック" panose="020B0600070205080204" pitchFamily="34" charset="-128"/>
                  </a:endParaRPr>
                </a:p>
              </p:txBody>
            </p:sp>
            <p:sp>
              <p:nvSpPr>
                <p:cNvPr id="138256" name="Text Box 48">
                  <a:extLst>
                    <a:ext uri="{FF2B5EF4-FFF2-40B4-BE49-F238E27FC236}">
                      <a16:creationId xmlns:a16="http://schemas.microsoft.com/office/drawing/2014/main" id="{48A48F36-5D26-C345-8658-A2B5DC00114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203</a:t>
                  </a:r>
                  <a:endParaRPr lang="en-US" altLang="en-US" sz="1800" b="0" dirty="0">
                    <a:ea typeface="ＭＳ Ｐゴシック" panose="020B0600070205080204" pitchFamily="34" charset="-128"/>
                  </a:endParaRPr>
                </a:p>
              </p:txBody>
            </p:sp>
          </p:grpSp>
          <p:grpSp>
            <p:nvGrpSpPr>
              <p:cNvPr id="138248" name="Group 19">
                <a:extLst>
                  <a:ext uri="{FF2B5EF4-FFF2-40B4-BE49-F238E27FC236}">
                    <a16:creationId xmlns:a16="http://schemas.microsoft.com/office/drawing/2014/main" id="{304FE01E-D98E-D140-933D-6C42B23E671B}"/>
                  </a:ext>
                </a:extLst>
              </p:cNvPr>
              <p:cNvGrpSpPr>
                <a:grpSpLocks/>
              </p:cNvGrpSpPr>
              <p:nvPr/>
            </p:nvGrpSpPr>
            <p:grpSpPr bwMode="auto">
              <a:xfrm>
                <a:off x="2846" y="3671"/>
                <a:ext cx="731" cy="213"/>
                <a:chOff x="2846" y="3671"/>
                <a:chExt cx="731" cy="213"/>
              </a:xfrm>
            </p:grpSpPr>
            <p:sp>
              <p:nvSpPr>
                <p:cNvPr id="138249" name="Rectangle 50">
                  <a:extLst>
                    <a:ext uri="{FF2B5EF4-FFF2-40B4-BE49-F238E27FC236}">
                      <a16:creationId xmlns:a16="http://schemas.microsoft.com/office/drawing/2014/main" id="{DF8C2615-FA0D-AB49-96AB-5E8EE0798EE3}"/>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38250" name="Text Box 51">
                  <a:extLst>
                    <a:ext uri="{FF2B5EF4-FFF2-40B4-BE49-F238E27FC236}">
                      <a16:creationId xmlns:a16="http://schemas.microsoft.com/office/drawing/2014/main" id="{BD1A7AE9-42A2-E140-88F5-F530304E3861}"/>
                    </a:ext>
                  </a:extLst>
                </p:cNvPr>
                <p:cNvSpPr txBox="1">
                  <a:spLocks noChangeArrowheads="1"/>
                </p:cNvSpPr>
                <p:nvPr/>
              </p:nvSpPr>
              <p:spPr bwMode="auto">
                <a:xfrm>
                  <a:off x="2892"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Figure 6.11</a:t>
                  </a:r>
                </a:p>
              </p:txBody>
            </p:sp>
          </p:grpSp>
        </p:grpSp>
      </p:grpSp>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Number Placeholder 5">
            <a:extLst>
              <a:ext uri="{FF2B5EF4-FFF2-40B4-BE49-F238E27FC236}">
                <a16:creationId xmlns:a16="http://schemas.microsoft.com/office/drawing/2014/main" id="{424DF1DF-A4AA-7340-9406-9868D7431DE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B7C120B-F86B-A74E-8232-86D4926C5242}" type="slidenum">
              <a:rPr lang="en-US" altLang="en-US" sz="1400"/>
              <a:pPr>
                <a:spcBef>
                  <a:spcPct val="0"/>
                </a:spcBef>
                <a:buFontTx/>
                <a:buNone/>
              </a:pPr>
              <a:t>68</a:t>
            </a:fld>
            <a:endParaRPr lang="en-US" altLang="en-US" sz="1400" dirty="0"/>
          </a:p>
        </p:txBody>
      </p:sp>
      <p:grpSp>
        <p:nvGrpSpPr>
          <p:cNvPr id="136195" name="Group 10">
            <a:extLst>
              <a:ext uri="{FF2B5EF4-FFF2-40B4-BE49-F238E27FC236}">
                <a16:creationId xmlns:a16="http://schemas.microsoft.com/office/drawing/2014/main" id="{A0EDE122-539A-E548-B6E0-D78FC4888FFE}"/>
              </a:ext>
            </a:extLst>
          </p:cNvPr>
          <p:cNvGrpSpPr>
            <a:grpSpLocks/>
          </p:cNvGrpSpPr>
          <p:nvPr/>
        </p:nvGrpSpPr>
        <p:grpSpPr bwMode="auto">
          <a:xfrm>
            <a:off x="454025" y="440563"/>
            <a:ext cx="8229600" cy="4918075"/>
            <a:chOff x="286" y="277"/>
            <a:chExt cx="5184" cy="3098"/>
          </a:xfrm>
        </p:grpSpPr>
        <p:grpSp>
          <p:nvGrpSpPr>
            <p:cNvPr id="136196" name="Group 7">
              <a:extLst>
                <a:ext uri="{FF2B5EF4-FFF2-40B4-BE49-F238E27FC236}">
                  <a16:creationId xmlns:a16="http://schemas.microsoft.com/office/drawing/2014/main" id="{80A2A71C-A6E3-BC42-B207-7834FE5EDED5}"/>
                </a:ext>
              </a:extLst>
            </p:cNvPr>
            <p:cNvGrpSpPr>
              <a:grpSpLocks/>
            </p:cNvGrpSpPr>
            <p:nvPr/>
          </p:nvGrpSpPr>
          <p:grpSpPr bwMode="auto">
            <a:xfrm>
              <a:off x="1269" y="1014"/>
              <a:ext cx="3225" cy="2361"/>
              <a:chOff x="1269" y="1014"/>
              <a:chExt cx="3225" cy="2361"/>
            </a:xfrm>
          </p:grpSpPr>
          <p:pic>
            <p:nvPicPr>
              <p:cNvPr id="136198" name="Picture 43" descr="osteoporotic">
                <a:extLst>
                  <a:ext uri="{FF2B5EF4-FFF2-40B4-BE49-F238E27FC236}">
                    <a16:creationId xmlns:a16="http://schemas.microsoft.com/office/drawing/2014/main" id="{9437B053-128C-7744-9D1C-27C8118006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 y="1014"/>
                <a:ext cx="2545" cy="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9" name="Text Box 6">
                <a:extLst>
                  <a:ext uri="{FF2B5EF4-FFF2-40B4-BE49-F238E27FC236}">
                    <a16:creationId xmlns:a16="http://schemas.microsoft.com/office/drawing/2014/main" id="{6848F26E-5B03-1E41-B75D-4E6649405563}"/>
                  </a:ext>
                </a:extLst>
              </p:cNvPr>
              <p:cNvSpPr txBox="1">
                <a:spLocks noChangeArrowheads="1"/>
              </p:cNvSpPr>
              <p:nvPr/>
            </p:nvSpPr>
            <p:spPr bwMode="auto">
              <a:xfrm>
                <a:off x="1269" y="2872"/>
                <a:ext cx="3225"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ctr">
                  <a:lnSpc>
                    <a:spcPct val="85000"/>
                  </a:lnSpc>
                </a:pPr>
                <a:r>
                  <a:rPr lang="en-US" altLang="en-US" sz="1800" b="0" dirty="0">
                    <a:solidFill>
                      <a:srgbClr val="011893"/>
                    </a:solidFill>
                  </a:rPr>
                  <a:t>Electron micrographs of the extracellular matrix of the long bones (normal bone to the left and osteoporosis to the right).</a:t>
                </a:r>
              </a:p>
            </p:txBody>
          </p:sp>
        </p:grpSp>
        <p:sp>
          <p:nvSpPr>
            <p:cNvPr id="136197" name="Rectangle 2">
              <a:extLst>
                <a:ext uri="{FF2B5EF4-FFF2-40B4-BE49-F238E27FC236}">
                  <a16:creationId xmlns:a16="http://schemas.microsoft.com/office/drawing/2014/main" id="{BF730723-B3DF-E646-8903-3B51A7DC61E5}"/>
                </a:ext>
              </a:extLst>
            </p:cNvPr>
            <p:cNvSpPr>
              <a:spLocks noChangeArrowheads="1"/>
            </p:cNvSpPr>
            <p:nvPr/>
          </p:nvSpPr>
          <p:spPr bwMode="auto">
            <a:xfrm>
              <a:off x="286" y="27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Osteoporosis </a:t>
              </a:r>
              <a:r>
                <a:rPr lang="en-US" altLang="en-US" sz="2200" b="0" dirty="0">
                  <a:solidFill>
                    <a:srgbClr val="333333"/>
                  </a:solidFill>
                </a:rPr>
                <a:t>(continued)</a:t>
              </a:r>
              <a:endParaRPr lang="en-US" altLang="en-US" sz="2200" b="0" dirty="0">
                <a:solidFill>
                  <a:schemeClr val="tx2"/>
                </a:solidFill>
              </a:endParaRPr>
            </a:p>
          </p:txBody>
        </p:sp>
      </p:grpSp>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Number Placeholder 5">
            <a:extLst>
              <a:ext uri="{FF2B5EF4-FFF2-40B4-BE49-F238E27FC236}">
                <a16:creationId xmlns:a16="http://schemas.microsoft.com/office/drawing/2014/main" id="{B5F560AD-ADD9-4C40-AE0B-FDFD4A1C3134}"/>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8A2DE06A-F2D4-C94E-B3C7-CF17D0D45D61}" type="slidenum">
              <a:rPr lang="en-US" altLang="en-US" sz="1400" b="0"/>
              <a:pPr algn="r" eaLnBrk="1" hangingPunct="1">
                <a:spcBef>
                  <a:spcPct val="0"/>
                </a:spcBef>
                <a:buFontTx/>
                <a:buNone/>
              </a:pPr>
              <a:t>69</a:t>
            </a:fld>
            <a:endParaRPr lang="en-US" altLang="en-US" sz="1400" b="0" dirty="0"/>
          </a:p>
        </p:txBody>
      </p:sp>
      <p:grpSp>
        <p:nvGrpSpPr>
          <p:cNvPr id="140291" name="Group 17">
            <a:extLst>
              <a:ext uri="{FF2B5EF4-FFF2-40B4-BE49-F238E27FC236}">
                <a16:creationId xmlns:a16="http://schemas.microsoft.com/office/drawing/2014/main" id="{723F0127-E89E-C042-A860-9F8515F43AF2}"/>
              </a:ext>
            </a:extLst>
          </p:cNvPr>
          <p:cNvGrpSpPr>
            <a:grpSpLocks/>
          </p:cNvGrpSpPr>
          <p:nvPr/>
        </p:nvGrpSpPr>
        <p:grpSpPr bwMode="auto">
          <a:xfrm>
            <a:off x="454025" y="439738"/>
            <a:ext cx="8229600" cy="5726112"/>
            <a:chOff x="286" y="277"/>
            <a:chExt cx="5184" cy="3607"/>
          </a:xfrm>
        </p:grpSpPr>
        <p:sp>
          <p:nvSpPr>
            <p:cNvPr id="140292" name="Rectangle 2">
              <a:extLst>
                <a:ext uri="{FF2B5EF4-FFF2-40B4-BE49-F238E27FC236}">
                  <a16:creationId xmlns:a16="http://schemas.microsoft.com/office/drawing/2014/main" id="{F8108164-93A5-EB40-B1DA-5E889720C5F9}"/>
                </a:ext>
              </a:extLst>
            </p:cNvPr>
            <p:cNvSpPr>
              <a:spLocks noChangeArrowheads="1"/>
            </p:cNvSpPr>
            <p:nvPr/>
          </p:nvSpPr>
          <p:spPr bwMode="auto">
            <a:xfrm>
              <a:off x="286" y="27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Osteoporosis </a:t>
              </a:r>
              <a:r>
                <a:rPr lang="en-US" altLang="en-US" sz="2200" b="0" dirty="0">
                  <a:solidFill>
                    <a:srgbClr val="333333"/>
                  </a:solidFill>
                </a:rPr>
                <a:t>(continued)</a:t>
              </a:r>
              <a:endParaRPr lang="en-US" altLang="en-US" sz="2200" b="0" dirty="0">
                <a:solidFill>
                  <a:schemeClr val="tx2"/>
                </a:solidFill>
              </a:endParaRPr>
            </a:p>
          </p:txBody>
        </p:sp>
        <p:sp>
          <p:nvSpPr>
            <p:cNvPr id="140293" name="Text Box 6">
              <a:extLst>
                <a:ext uri="{FF2B5EF4-FFF2-40B4-BE49-F238E27FC236}">
                  <a16:creationId xmlns:a16="http://schemas.microsoft.com/office/drawing/2014/main" id="{17B7B543-B84E-614C-8787-CEBAC159E8BA}"/>
                </a:ext>
              </a:extLst>
            </p:cNvPr>
            <p:cNvSpPr txBox="1">
              <a:spLocks noChangeArrowheads="1"/>
            </p:cNvSpPr>
            <p:nvPr/>
          </p:nvSpPr>
          <p:spPr bwMode="auto">
            <a:xfrm>
              <a:off x="515" y="972"/>
              <a:ext cx="4685"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Osteoporosis can be diagnosed with a bone mineral density (BMD) test.</a:t>
              </a:r>
            </a:p>
            <a:p>
              <a:pPr eaLnBrk="1" hangingPunct="1">
                <a:lnSpc>
                  <a:spcPct val="85000"/>
                </a:lnSpc>
                <a:spcBef>
                  <a:spcPct val="0"/>
                </a:spcBef>
                <a:spcAft>
                  <a:spcPts val="900"/>
                </a:spcAft>
                <a:buSzPct val="80000"/>
              </a:pPr>
              <a:r>
                <a:rPr lang="en-US" altLang="en-US" sz="1800" b="0" dirty="0"/>
                <a:t>Miacalcin—calcitonin extracted from salmon—is about ten times more potent than human calcitonin and is used to treat osteoporosis.</a:t>
              </a:r>
            </a:p>
            <a:p>
              <a:pPr eaLnBrk="1" hangingPunct="1">
                <a:lnSpc>
                  <a:spcPct val="85000"/>
                </a:lnSpc>
                <a:spcBef>
                  <a:spcPct val="0"/>
                </a:spcBef>
                <a:spcAft>
                  <a:spcPct val="50000"/>
                </a:spcAft>
                <a:buSzPct val="80000"/>
              </a:pPr>
              <a:r>
                <a:rPr lang="en-US" altLang="en-US" sz="1800" b="0" dirty="0"/>
                <a:t>A wide range of treatment options are available depending on the cir-cumstances.</a:t>
              </a:r>
            </a:p>
          </p:txBody>
        </p:sp>
        <p:grpSp>
          <p:nvGrpSpPr>
            <p:cNvPr id="140294" name="Group 5">
              <a:extLst>
                <a:ext uri="{FF2B5EF4-FFF2-40B4-BE49-F238E27FC236}">
                  <a16:creationId xmlns:a16="http://schemas.microsoft.com/office/drawing/2014/main" id="{A227EFDA-F0BA-D342-8C28-42E9B67F47B2}"/>
                </a:ext>
              </a:extLst>
            </p:cNvPr>
            <p:cNvGrpSpPr>
              <a:grpSpLocks/>
            </p:cNvGrpSpPr>
            <p:nvPr/>
          </p:nvGrpSpPr>
          <p:grpSpPr bwMode="auto">
            <a:xfrm>
              <a:off x="582" y="3671"/>
              <a:ext cx="2995" cy="213"/>
              <a:chOff x="582" y="3671"/>
              <a:chExt cx="2995" cy="213"/>
            </a:xfrm>
          </p:grpSpPr>
          <p:grpSp>
            <p:nvGrpSpPr>
              <p:cNvPr id="140295" name="Group 42">
                <a:extLst>
                  <a:ext uri="{FF2B5EF4-FFF2-40B4-BE49-F238E27FC236}">
                    <a16:creationId xmlns:a16="http://schemas.microsoft.com/office/drawing/2014/main" id="{1FD56D89-52EE-8D44-834B-3ECB011827A7}"/>
                  </a:ext>
                </a:extLst>
              </p:cNvPr>
              <p:cNvGrpSpPr>
                <a:grpSpLocks/>
              </p:cNvGrpSpPr>
              <p:nvPr/>
            </p:nvGrpSpPr>
            <p:grpSpPr bwMode="auto">
              <a:xfrm>
                <a:off x="582" y="3671"/>
                <a:ext cx="1990" cy="213"/>
                <a:chOff x="582" y="3671"/>
                <a:chExt cx="1990" cy="213"/>
              </a:xfrm>
            </p:grpSpPr>
            <p:sp>
              <p:nvSpPr>
                <p:cNvPr id="140299" name="Rectangle 43">
                  <a:extLst>
                    <a:ext uri="{FF2B5EF4-FFF2-40B4-BE49-F238E27FC236}">
                      <a16:creationId xmlns:a16="http://schemas.microsoft.com/office/drawing/2014/main" id="{7DAC88FD-431F-B746-8972-99E31DE34D2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40300" name="Rectangle 44">
                  <a:extLst>
                    <a:ext uri="{FF2B5EF4-FFF2-40B4-BE49-F238E27FC236}">
                      <a16:creationId xmlns:a16="http://schemas.microsoft.com/office/drawing/2014/main" id="{32E015CF-EE2B-FD47-B5C4-519B31806B9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40301" name="Rectangle 45">
                  <a:extLst>
                    <a:ext uri="{FF2B5EF4-FFF2-40B4-BE49-F238E27FC236}">
                      <a16:creationId xmlns:a16="http://schemas.microsoft.com/office/drawing/2014/main" id="{75371440-CC22-9F40-8253-6ED40BF99CF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40302" name="Text Box 46">
                  <a:extLst>
                    <a:ext uri="{FF2B5EF4-FFF2-40B4-BE49-F238E27FC236}">
                      <a16:creationId xmlns:a16="http://schemas.microsoft.com/office/drawing/2014/main" id="{CEC7EE99-2299-F142-BE41-0E8CB6BA985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188</a:t>
                  </a:r>
                  <a:endParaRPr lang="en-US" altLang="en-US" sz="1800" b="0" dirty="0">
                    <a:ea typeface="ＭＳ Ｐゴシック" panose="020B0600070205080204" pitchFamily="34" charset="-128"/>
                  </a:endParaRPr>
                </a:p>
              </p:txBody>
            </p:sp>
            <p:sp>
              <p:nvSpPr>
                <p:cNvPr id="140303" name="Text Box 47">
                  <a:extLst>
                    <a:ext uri="{FF2B5EF4-FFF2-40B4-BE49-F238E27FC236}">
                      <a16:creationId xmlns:a16="http://schemas.microsoft.com/office/drawing/2014/main" id="{CE8E00D7-39DA-FC40-A1D3-989CCBD665E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193</a:t>
                  </a:r>
                  <a:endParaRPr lang="en-US" altLang="en-US" sz="1800" b="0" dirty="0">
                    <a:ea typeface="ＭＳ Ｐゴシック" panose="020B0600070205080204" pitchFamily="34" charset="-128"/>
                  </a:endParaRPr>
                </a:p>
              </p:txBody>
            </p:sp>
            <p:sp>
              <p:nvSpPr>
                <p:cNvPr id="140304" name="Text Box 48">
                  <a:extLst>
                    <a:ext uri="{FF2B5EF4-FFF2-40B4-BE49-F238E27FC236}">
                      <a16:creationId xmlns:a16="http://schemas.microsoft.com/office/drawing/2014/main" id="{BEA7F0CA-3447-5141-8142-DF06AE04FCA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203</a:t>
                  </a:r>
                  <a:endParaRPr lang="en-US" altLang="en-US" sz="1800" b="0" dirty="0">
                    <a:ea typeface="ＭＳ Ｐゴシック" panose="020B0600070205080204" pitchFamily="34" charset="-128"/>
                  </a:endParaRPr>
                </a:p>
              </p:txBody>
            </p:sp>
          </p:grpSp>
          <p:grpSp>
            <p:nvGrpSpPr>
              <p:cNvPr id="140296" name="Group 13">
                <a:extLst>
                  <a:ext uri="{FF2B5EF4-FFF2-40B4-BE49-F238E27FC236}">
                    <a16:creationId xmlns:a16="http://schemas.microsoft.com/office/drawing/2014/main" id="{4CC3D7BD-EA7B-1C4A-8E93-05544557DFE4}"/>
                  </a:ext>
                </a:extLst>
              </p:cNvPr>
              <p:cNvGrpSpPr>
                <a:grpSpLocks/>
              </p:cNvGrpSpPr>
              <p:nvPr/>
            </p:nvGrpSpPr>
            <p:grpSpPr bwMode="auto">
              <a:xfrm>
                <a:off x="2846" y="3671"/>
                <a:ext cx="731" cy="213"/>
                <a:chOff x="2846" y="3671"/>
                <a:chExt cx="731" cy="213"/>
              </a:xfrm>
            </p:grpSpPr>
            <p:sp>
              <p:nvSpPr>
                <p:cNvPr id="140297" name="Rectangle 50">
                  <a:extLst>
                    <a:ext uri="{FF2B5EF4-FFF2-40B4-BE49-F238E27FC236}">
                      <a16:creationId xmlns:a16="http://schemas.microsoft.com/office/drawing/2014/main" id="{C4FD564F-E609-354E-BB95-AD4D7A87C855}"/>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40298" name="Text Box 51">
                  <a:extLst>
                    <a:ext uri="{FF2B5EF4-FFF2-40B4-BE49-F238E27FC236}">
                      <a16:creationId xmlns:a16="http://schemas.microsoft.com/office/drawing/2014/main" id="{DA862249-1F6C-7847-93F5-D06F70A66965}"/>
                    </a:ext>
                  </a:extLst>
                </p:cNvPr>
                <p:cNvSpPr txBox="1">
                  <a:spLocks noChangeArrowheads="1"/>
                </p:cNvSpPr>
                <p:nvPr/>
              </p:nvSpPr>
              <p:spPr bwMode="auto">
                <a:xfrm>
                  <a:off x="2892"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Figure 6.11</a:t>
                  </a:r>
                </a:p>
              </p:txBody>
            </p:sp>
          </p:grpSp>
        </p:grpSp>
      </p:grpSp>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Number Placeholder 5">
            <a:extLst>
              <a:ext uri="{FF2B5EF4-FFF2-40B4-BE49-F238E27FC236}">
                <a16:creationId xmlns:a16="http://schemas.microsoft.com/office/drawing/2014/main" id="{8D42967C-1565-6F40-8609-DEC98D6CAE0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E879784-2520-F641-BBF5-2935CE8C3F60}" type="slidenum">
              <a:rPr lang="en-US" altLang="en-US" sz="1400"/>
              <a:pPr>
                <a:spcBef>
                  <a:spcPct val="0"/>
                </a:spcBef>
                <a:buFontTx/>
                <a:buNone/>
              </a:pPr>
              <a:t>70</a:t>
            </a:fld>
            <a:endParaRPr lang="en-US" altLang="en-US" sz="1400" dirty="0"/>
          </a:p>
        </p:txBody>
      </p:sp>
      <p:grpSp>
        <p:nvGrpSpPr>
          <p:cNvPr id="142339" name="Group 36">
            <a:extLst>
              <a:ext uri="{FF2B5EF4-FFF2-40B4-BE49-F238E27FC236}">
                <a16:creationId xmlns:a16="http://schemas.microsoft.com/office/drawing/2014/main" id="{4247097B-2772-FF4F-BCC3-3876396C93DB}"/>
              </a:ext>
            </a:extLst>
          </p:cNvPr>
          <p:cNvGrpSpPr>
            <a:grpSpLocks/>
          </p:cNvGrpSpPr>
          <p:nvPr/>
        </p:nvGrpSpPr>
        <p:grpSpPr bwMode="auto">
          <a:xfrm>
            <a:off x="458788" y="446088"/>
            <a:ext cx="8229600" cy="5719762"/>
            <a:chOff x="289" y="281"/>
            <a:chExt cx="5184" cy="3603"/>
          </a:xfrm>
        </p:grpSpPr>
        <p:sp>
          <p:nvSpPr>
            <p:cNvPr id="142340" name="Rectangle 3">
              <a:extLst>
                <a:ext uri="{FF2B5EF4-FFF2-40B4-BE49-F238E27FC236}">
                  <a16:creationId xmlns:a16="http://schemas.microsoft.com/office/drawing/2014/main" id="{767299E1-BA72-5742-A4DC-73312D89D69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Hormone Storage in the Thyroid Gland</a:t>
              </a:r>
              <a:endParaRPr lang="en-US" altLang="en-US" sz="2800" b="0" dirty="0">
                <a:solidFill>
                  <a:schemeClr val="tx2"/>
                </a:solidFill>
              </a:endParaRPr>
            </a:p>
          </p:txBody>
        </p:sp>
        <p:sp>
          <p:nvSpPr>
            <p:cNvPr id="142341" name="Text Box 4">
              <a:extLst>
                <a:ext uri="{FF2B5EF4-FFF2-40B4-BE49-F238E27FC236}">
                  <a16:creationId xmlns:a16="http://schemas.microsoft.com/office/drawing/2014/main" id="{7ACBF78D-F174-944D-A20E-F55B41E73CA2}"/>
                </a:ext>
              </a:extLst>
            </p:cNvPr>
            <p:cNvSpPr txBox="1">
              <a:spLocks noChangeArrowheads="1"/>
            </p:cNvSpPr>
            <p:nvPr/>
          </p:nvSpPr>
          <p:spPr bwMode="auto">
            <a:xfrm>
              <a:off x="515" y="972"/>
              <a:ext cx="4781" cy="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thyroid is the only endocrine gland that can store hormones (T</a:t>
              </a:r>
              <a:r>
                <a:rPr lang="en-US" altLang="en-US" sz="1800" b="0" baseline="-17000" dirty="0"/>
                <a:t>3</a:t>
              </a:r>
              <a:r>
                <a:rPr lang="en-US" altLang="en-US" sz="1800" b="0" dirty="0"/>
                <a:t>, T</a:t>
              </a:r>
              <a:r>
                <a:rPr lang="en-US" altLang="en-US" sz="1800" b="0" baseline="-17000" dirty="0"/>
                <a:t>4</a:t>
              </a:r>
              <a:r>
                <a:rPr lang="en-US" altLang="en-US" sz="1800" b="0" dirty="0"/>
                <a:t>, and calcitonin) to maintain its normal physiological functioning.</a:t>
              </a:r>
            </a:p>
            <a:p>
              <a:pPr eaLnBrk="1" hangingPunct="1">
                <a:lnSpc>
                  <a:spcPct val="85000"/>
                </a:lnSpc>
                <a:spcBef>
                  <a:spcPct val="0"/>
                </a:spcBef>
                <a:spcAft>
                  <a:spcPct val="50000"/>
                </a:spcAft>
                <a:buSzPct val="80000"/>
              </a:pPr>
              <a:r>
                <a:rPr lang="en-US" altLang="en-US" sz="1800" b="0" dirty="0"/>
                <a:t>It stores about a 100-day supply.</a:t>
              </a:r>
            </a:p>
          </p:txBody>
        </p:sp>
        <p:grpSp>
          <p:nvGrpSpPr>
            <p:cNvPr id="142342" name="Group 26">
              <a:extLst>
                <a:ext uri="{FF2B5EF4-FFF2-40B4-BE49-F238E27FC236}">
                  <a16:creationId xmlns:a16="http://schemas.microsoft.com/office/drawing/2014/main" id="{52125112-3758-1E4A-9E9A-B71DE9A9B2D0}"/>
                </a:ext>
              </a:extLst>
            </p:cNvPr>
            <p:cNvGrpSpPr>
              <a:grpSpLocks/>
            </p:cNvGrpSpPr>
            <p:nvPr/>
          </p:nvGrpSpPr>
          <p:grpSpPr bwMode="auto">
            <a:xfrm>
              <a:off x="582" y="3671"/>
              <a:ext cx="1990" cy="213"/>
              <a:chOff x="582" y="3671"/>
              <a:chExt cx="1990" cy="213"/>
            </a:xfrm>
          </p:grpSpPr>
          <p:sp>
            <p:nvSpPr>
              <p:cNvPr id="142343" name="Rectangle 27">
                <a:extLst>
                  <a:ext uri="{FF2B5EF4-FFF2-40B4-BE49-F238E27FC236}">
                    <a16:creationId xmlns:a16="http://schemas.microsoft.com/office/drawing/2014/main" id="{95B406A3-0A96-EB4B-9E3E-8EC51356950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42344" name="Rectangle 28">
                <a:extLst>
                  <a:ext uri="{FF2B5EF4-FFF2-40B4-BE49-F238E27FC236}">
                    <a16:creationId xmlns:a16="http://schemas.microsoft.com/office/drawing/2014/main" id="{6EE65825-8983-D64B-BAB7-B2579383924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42345" name="Rectangle 29">
                <a:extLst>
                  <a:ext uri="{FF2B5EF4-FFF2-40B4-BE49-F238E27FC236}">
                    <a16:creationId xmlns:a16="http://schemas.microsoft.com/office/drawing/2014/main" id="{4364E32B-2505-5A47-B0C9-EF504BFF9AC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42346" name="Text Box 30">
                <a:extLst>
                  <a:ext uri="{FF2B5EF4-FFF2-40B4-BE49-F238E27FC236}">
                    <a16:creationId xmlns:a16="http://schemas.microsoft.com/office/drawing/2014/main" id="{AE30CBA6-8879-6848-83F5-CC20E7722D6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631</a:t>
                </a:r>
                <a:endParaRPr lang="en-US" altLang="en-US" sz="1800" b="0" dirty="0">
                  <a:ea typeface="ＭＳ Ｐゴシック" panose="020B0600070205080204" pitchFamily="34" charset="-128"/>
                </a:endParaRPr>
              </a:p>
            </p:txBody>
          </p:sp>
          <p:sp>
            <p:nvSpPr>
              <p:cNvPr id="142347" name="Text Box 31">
                <a:extLst>
                  <a:ext uri="{FF2B5EF4-FFF2-40B4-BE49-F238E27FC236}">
                    <a16:creationId xmlns:a16="http://schemas.microsoft.com/office/drawing/2014/main" id="{48432265-64CD-4541-8037-0E5A7F7C698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698</a:t>
                </a:r>
                <a:endParaRPr lang="en-US" altLang="en-US" sz="1800" b="0" dirty="0">
                  <a:ea typeface="ＭＳ Ｐゴシック" panose="020B0600070205080204" pitchFamily="34" charset="-128"/>
                </a:endParaRPr>
              </a:p>
            </p:txBody>
          </p:sp>
          <p:sp>
            <p:nvSpPr>
              <p:cNvPr id="142348" name="Text Box 32">
                <a:extLst>
                  <a:ext uri="{FF2B5EF4-FFF2-40B4-BE49-F238E27FC236}">
                    <a16:creationId xmlns:a16="http://schemas.microsoft.com/office/drawing/2014/main" id="{FA8F1959-E712-2047-826C-12FC8BD1E9B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658</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Number Placeholder 5">
            <a:extLst>
              <a:ext uri="{FF2B5EF4-FFF2-40B4-BE49-F238E27FC236}">
                <a16:creationId xmlns:a16="http://schemas.microsoft.com/office/drawing/2014/main" id="{3BD93C7E-8C15-E14D-9E33-25469D1803B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0974B38-53F7-8B45-AA99-6F6E8A37B982}" type="slidenum">
              <a:rPr lang="en-US" altLang="en-US" sz="1400"/>
              <a:pPr>
                <a:spcBef>
                  <a:spcPct val="0"/>
                </a:spcBef>
                <a:buFontTx/>
                <a:buNone/>
              </a:pPr>
              <a:t>71</a:t>
            </a:fld>
            <a:endParaRPr lang="en-US" altLang="en-US" sz="1400" dirty="0"/>
          </a:p>
        </p:txBody>
      </p:sp>
      <p:grpSp>
        <p:nvGrpSpPr>
          <p:cNvPr id="144387" name="Group 2">
            <a:extLst>
              <a:ext uri="{FF2B5EF4-FFF2-40B4-BE49-F238E27FC236}">
                <a16:creationId xmlns:a16="http://schemas.microsoft.com/office/drawing/2014/main" id="{CCA7AD5E-5F31-2843-918E-61A8FD521BBD}"/>
              </a:ext>
            </a:extLst>
          </p:cNvPr>
          <p:cNvGrpSpPr>
            <a:grpSpLocks/>
          </p:cNvGrpSpPr>
          <p:nvPr/>
        </p:nvGrpSpPr>
        <p:grpSpPr bwMode="auto">
          <a:xfrm>
            <a:off x="458788" y="446088"/>
            <a:ext cx="8229600" cy="5719762"/>
            <a:chOff x="289" y="281"/>
            <a:chExt cx="5184" cy="3603"/>
          </a:xfrm>
        </p:grpSpPr>
        <p:sp>
          <p:nvSpPr>
            <p:cNvPr id="144388" name="Rectangle 3">
              <a:extLst>
                <a:ext uri="{FF2B5EF4-FFF2-40B4-BE49-F238E27FC236}">
                  <a16:creationId xmlns:a16="http://schemas.microsoft.com/office/drawing/2014/main" id="{4A752704-1133-D747-ABC3-D3ADD576A8C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Parathyroid Glands</a:t>
              </a:r>
              <a:endParaRPr lang="en-US" altLang="en-US" sz="2800" b="0" dirty="0">
                <a:solidFill>
                  <a:schemeClr val="tx2"/>
                </a:solidFill>
              </a:endParaRPr>
            </a:p>
          </p:txBody>
        </p:sp>
        <p:sp>
          <p:nvSpPr>
            <p:cNvPr id="144389" name="Text Box 4">
              <a:extLst>
                <a:ext uri="{FF2B5EF4-FFF2-40B4-BE49-F238E27FC236}">
                  <a16:creationId xmlns:a16="http://schemas.microsoft.com/office/drawing/2014/main" id="{5151AA90-EFAF-EC46-BC0D-855A478C4E0E}"/>
                </a:ext>
              </a:extLst>
            </p:cNvPr>
            <p:cNvSpPr txBox="1">
              <a:spLocks noChangeArrowheads="1"/>
            </p:cNvSpPr>
            <p:nvPr/>
          </p:nvSpPr>
          <p:spPr bwMode="auto">
            <a:xfrm>
              <a:off x="515" y="972"/>
              <a:ext cx="4733"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parathyroid glands are four small masses of tissue embedded in the posterior surface of the thyroid gland.</a:t>
              </a:r>
            </a:p>
            <a:p>
              <a:pPr eaLnBrk="1" hangingPunct="1">
                <a:lnSpc>
                  <a:spcPct val="85000"/>
                </a:lnSpc>
                <a:spcBef>
                  <a:spcPct val="0"/>
                </a:spcBef>
                <a:spcAft>
                  <a:spcPts val="900"/>
                </a:spcAft>
                <a:buSzPct val="80000"/>
              </a:pPr>
              <a:r>
                <a:rPr lang="en-US" altLang="en-US" sz="1800" b="0" dirty="0"/>
                <a:t>Chief or principal cells synthesize and secrete parathyroid hormone (PTH), also known as parathormone.</a:t>
              </a:r>
            </a:p>
            <a:p>
              <a:pPr eaLnBrk="1" hangingPunct="1">
                <a:lnSpc>
                  <a:spcPct val="85000"/>
                </a:lnSpc>
                <a:spcBef>
                  <a:spcPct val="0"/>
                </a:spcBef>
                <a:spcAft>
                  <a:spcPct val="50000"/>
                </a:spcAft>
                <a:buSzPct val="80000"/>
              </a:pPr>
              <a:r>
                <a:rPr lang="en-US" altLang="en-US" sz="1800" b="0" dirty="0"/>
                <a:t>The functions of oxyphil cells in the parathyroid glands are not known.</a:t>
              </a:r>
            </a:p>
          </p:txBody>
        </p:sp>
        <p:grpSp>
          <p:nvGrpSpPr>
            <p:cNvPr id="144390" name="Group 5">
              <a:extLst>
                <a:ext uri="{FF2B5EF4-FFF2-40B4-BE49-F238E27FC236}">
                  <a16:creationId xmlns:a16="http://schemas.microsoft.com/office/drawing/2014/main" id="{15B6149A-EC8B-A545-B296-38CF51647F48}"/>
                </a:ext>
              </a:extLst>
            </p:cNvPr>
            <p:cNvGrpSpPr>
              <a:grpSpLocks/>
            </p:cNvGrpSpPr>
            <p:nvPr/>
          </p:nvGrpSpPr>
          <p:grpSpPr bwMode="auto">
            <a:xfrm>
              <a:off x="582" y="3671"/>
              <a:ext cx="2995" cy="213"/>
              <a:chOff x="582" y="3671"/>
              <a:chExt cx="2995" cy="213"/>
            </a:xfrm>
          </p:grpSpPr>
          <p:grpSp>
            <p:nvGrpSpPr>
              <p:cNvPr id="144391" name="Group 6">
                <a:extLst>
                  <a:ext uri="{FF2B5EF4-FFF2-40B4-BE49-F238E27FC236}">
                    <a16:creationId xmlns:a16="http://schemas.microsoft.com/office/drawing/2014/main" id="{2FDFC84F-41AA-904E-B0E9-468BF9ED5692}"/>
                  </a:ext>
                </a:extLst>
              </p:cNvPr>
              <p:cNvGrpSpPr>
                <a:grpSpLocks/>
              </p:cNvGrpSpPr>
              <p:nvPr/>
            </p:nvGrpSpPr>
            <p:grpSpPr bwMode="auto">
              <a:xfrm>
                <a:off x="582" y="3671"/>
                <a:ext cx="1990" cy="213"/>
                <a:chOff x="582" y="3671"/>
                <a:chExt cx="1990" cy="213"/>
              </a:xfrm>
            </p:grpSpPr>
            <p:sp>
              <p:nvSpPr>
                <p:cNvPr id="144395" name="Rectangle 7">
                  <a:extLst>
                    <a:ext uri="{FF2B5EF4-FFF2-40B4-BE49-F238E27FC236}">
                      <a16:creationId xmlns:a16="http://schemas.microsoft.com/office/drawing/2014/main" id="{657087C0-BC58-1645-8128-8A5F4007341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44396" name="Rectangle 8">
                  <a:extLst>
                    <a:ext uri="{FF2B5EF4-FFF2-40B4-BE49-F238E27FC236}">
                      <a16:creationId xmlns:a16="http://schemas.microsoft.com/office/drawing/2014/main" id="{EFE04EAB-BB28-6E49-A89D-720D62E0F4E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44397" name="Rectangle 9">
                  <a:extLst>
                    <a:ext uri="{FF2B5EF4-FFF2-40B4-BE49-F238E27FC236}">
                      <a16:creationId xmlns:a16="http://schemas.microsoft.com/office/drawing/2014/main" id="{EB202EAE-7E2F-464E-A746-0AB46B63000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44398" name="Text Box 10">
                  <a:extLst>
                    <a:ext uri="{FF2B5EF4-FFF2-40B4-BE49-F238E27FC236}">
                      <a16:creationId xmlns:a16="http://schemas.microsoft.com/office/drawing/2014/main" id="{52B1A39F-2E4B-444F-A927-078F53E6951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635</a:t>
                  </a:r>
                  <a:endParaRPr lang="en-US" altLang="en-US" sz="1800" b="0" dirty="0">
                    <a:ea typeface="ＭＳ Ｐゴシック" panose="020B0600070205080204" pitchFamily="34" charset="-128"/>
                  </a:endParaRPr>
                </a:p>
              </p:txBody>
            </p:sp>
            <p:sp>
              <p:nvSpPr>
                <p:cNvPr id="144399" name="Text Box 11">
                  <a:extLst>
                    <a:ext uri="{FF2B5EF4-FFF2-40B4-BE49-F238E27FC236}">
                      <a16:creationId xmlns:a16="http://schemas.microsoft.com/office/drawing/2014/main" id="{CAF35C61-73F2-0040-B874-0C738515D78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700</a:t>
                  </a:r>
                  <a:endParaRPr lang="en-US" altLang="en-US" sz="1800" b="0" dirty="0">
                    <a:ea typeface="ＭＳ Ｐゴシック" panose="020B0600070205080204" pitchFamily="34" charset="-128"/>
                  </a:endParaRPr>
                </a:p>
              </p:txBody>
            </p:sp>
            <p:sp>
              <p:nvSpPr>
                <p:cNvPr id="144400" name="Text Box 12">
                  <a:extLst>
                    <a:ext uri="{FF2B5EF4-FFF2-40B4-BE49-F238E27FC236}">
                      <a16:creationId xmlns:a16="http://schemas.microsoft.com/office/drawing/2014/main" id="{2E54DB8C-56CB-2746-B7D5-F128D0574FB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662</a:t>
                  </a:r>
                  <a:endParaRPr lang="en-US" altLang="en-US" sz="1800" b="0" dirty="0">
                    <a:ea typeface="ＭＳ Ｐゴシック" panose="020B0600070205080204" pitchFamily="34" charset="-128"/>
                  </a:endParaRPr>
                </a:p>
              </p:txBody>
            </p:sp>
          </p:grpSp>
          <p:grpSp>
            <p:nvGrpSpPr>
              <p:cNvPr id="144392" name="Group 13">
                <a:extLst>
                  <a:ext uri="{FF2B5EF4-FFF2-40B4-BE49-F238E27FC236}">
                    <a16:creationId xmlns:a16="http://schemas.microsoft.com/office/drawing/2014/main" id="{73938832-E099-D44A-BAEF-E1ADAE897088}"/>
                  </a:ext>
                </a:extLst>
              </p:cNvPr>
              <p:cNvGrpSpPr>
                <a:grpSpLocks/>
              </p:cNvGrpSpPr>
              <p:nvPr/>
            </p:nvGrpSpPr>
            <p:grpSpPr bwMode="auto">
              <a:xfrm>
                <a:off x="2846" y="3671"/>
                <a:ext cx="731" cy="213"/>
                <a:chOff x="2846" y="3671"/>
                <a:chExt cx="731" cy="213"/>
              </a:xfrm>
            </p:grpSpPr>
            <p:sp>
              <p:nvSpPr>
                <p:cNvPr id="144393" name="Rectangle 14">
                  <a:extLst>
                    <a:ext uri="{FF2B5EF4-FFF2-40B4-BE49-F238E27FC236}">
                      <a16:creationId xmlns:a16="http://schemas.microsoft.com/office/drawing/2014/main" id="{EBF2E916-DB2E-B749-912D-B30FB6E5EE6D}"/>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44394" name="Text Box 15">
                  <a:extLst>
                    <a:ext uri="{FF2B5EF4-FFF2-40B4-BE49-F238E27FC236}">
                      <a16:creationId xmlns:a16="http://schemas.microsoft.com/office/drawing/2014/main" id="{ABEFB90A-6125-EA46-B577-0E32CA3A2DE3}"/>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Figure 18.13</a:t>
                  </a:r>
                </a:p>
              </p:txBody>
            </p:sp>
          </p:grpSp>
        </p:grpSp>
      </p:grpSp>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Number Placeholder 5">
            <a:extLst>
              <a:ext uri="{FF2B5EF4-FFF2-40B4-BE49-F238E27FC236}">
                <a16:creationId xmlns:a16="http://schemas.microsoft.com/office/drawing/2014/main" id="{E5B9F8F8-1F34-994A-AE24-F1A9ABF0624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EC79DE3-74FC-1F45-A815-743C3DBCFAAA}" type="slidenum">
              <a:rPr lang="en-US" altLang="en-US" sz="1400"/>
              <a:pPr>
                <a:spcBef>
                  <a:spcPct val="0"/>
                </a:spcBef>
                <a:buFontTx/>
                <a:buNone/>
              </a:pPr>
              <a:t>72</a:t>
            </a:fld>
            <a:endParaRPr lang="en-US" altLang="en-US" sz="1400" dirty="0"/>
          </a:p>
        </p:txBody>
      </p:sp>
      <p:grpSp>
        <p:nvGrpSpPr>
          <p:cNvPr id="146435" name="Group 22">
            <a:extLst>
              <a:ext uri="{FF2B5EF4-FFF2-40B4-BE49-F238E27FC236}">
                <a16:creationId xmlns:a16="http://schemas.microsoft.com/office/drawing/2014/main" id="{34E5BB15-E8B3-C94D-B1AB-0D73CC0F0ADE}"/>
              </a:ext>
            </a:extLst>
          </p:cNvPr>
          <p:cNvGrpSpPr>
            <a:grpSpLocks/>
          </p:cNvGrpSpPr>
          <p:nvPr/>
        </p:nvGrpSpPr>
        <p:grpSpPr bwMode="auto">
          <a:xfrm>
            <a:off x="458788" y="446088"/>
            <a:ext cx="8229600" cy="5719762"/>
            <a:chOff x="289" y="281"/>
            <a:chExt cx="5184" cy="3603"/>
          </a:xfrm>
        </p:grpSpPr>
        <p:sp>
          <p:nvSpPr>
            <p:cNvPr id="146436" name="Rectangle 2">
              <a:extLst>
                <a:ext uri="{FF2B5EF4-FFF2-40B4-BE49-F238E27FC236}">
                  <a16:creationId xmlns:a16="http://schemas.microsoft.com/office/drawing/2014/main" id="{8D970662-69D8-7943-87DD-0D19A0FB2D9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Physiological Responses</a:t>
              </a:r>
              <a:endParaRPr lang="en-US" altLang="en-US" sz="2800" b="0" dirty="0">
                <a:solidFill>
                  <a:schemeClr val="tx2"/>
                </a:solidFill>
              </a:endParaRPr>
            </a:p>
          </p:txBody>
        </p:sp>
        <p:grpSp>
          <p:nvGrpSpPr>
            <p:cNvPr id="146437" name="Group 21">
              <a:extLst>
                <a:ext uri="{FF2B5EF4-FFF2-40B4-BE49-F238E27FC236}">
                  <a16:creationId xmlns:a16="http://schemas.microsoft.com/office/drawing/2014/main" id="{9F858926-B117-DA4D-89FD-43BC50C2FFF4}"/>
                </a:ext>
              </a:extLst>
            </p:cNvPr>
            <p:cNvGrpSpPr>
              <a:grpSpLocks/>
            </p:cNvGrpSpPr>
            <p:nvPr/>
          </p:nvGrpSpPr>
          <p:grpSpPr bwMode="auto">
            <a:xfrm>
              <a:off x="515" y="972"/>
              <a:ext cx="4500" cy="1952"/>
              <a:chOff x="515" y="972"/>
              <a:chExt cx="4500" cy="1952"/>
            </a:xfrm>
          </p:grpSpPr>
          <p:sp>
            <p:nvSpPr>
              <p:cNvPr id="146449" name="Text Box 6">
                <a:extLst>
                  <a:ext uri="{FF2B5EF4-FFF2-40B4-BE49-F238E27FC236}">
                    <a16:creationId xmlns:a16="http://schemas.microsoft.com/office/drawing/2014/main" id="{4CD1EB7D-65C3-A746-A650-4201B7E45926}"/>
                  </a:ext>
                </a:extLst>
              </p:cNvPr>
              <p:cNvSpPr txBox="1">
                <a:spLocks noChangeArrowheads="1"/>
              </p:cNvSpPr>
              <p:nvPr/>
            </p:nvSpPr>
            <p:spPr bwMode="auto">
              <a:xfrm>
                <a:off x="515" y="972"/>
                <a:ext cx="4500"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PTH regulates the levels of calcium (Ca</a:t>
                </a:r>
                <a:r>
                  <a:rPr lang="en-US" altLang="en-US" sz="1800" b="0" baseline="25000" dirty="0"/>
                  <a:t>2+</a:t>
                </a:r>
                <a:r>
                  <a:rPr lang="en-US" altLang="en-US" sz="1800" b="0" dirty="0"/>
                  <a:t>), magnesium (Mg</a:t>
                </a:r>
                <a:r>
                  <a:rPr lang="en-US" altLang="en-US" sz="1800" b="0" baseline="25000" dirty="0"/>
                  <a:t>2+</a:t>
                </a:r>
                <a:r>
                  <a:rPr lang="en-US" altLang="en-US" sz="1800" b="0" dirty="0"/>
                  <a:t>), and phosphate (HPO</a:t>
                </a:r>
                <a:r>
                  <a:rPr lang="en-US" altLang="en-US" sz="1800" b="0" baseline="-25000" dirty="0"/>
                  <a:t>4</a:t>
                </a:r>
                <a:r>
                  <a:rPr lang="en-US" altLang="en-US" sz="1800" b="0" baseline="25000" dirty="0"/>
                  <a:t>2-</a:t>
                </a:r>
                <a:r>
                  <a:rPr lang="en-US" altLang="en-US" sz="1800" b="0" dirty="0"/>
                  <a:t>) ions in the blood.</a:t>
                </a:r>
              </a:p>
              <a:p>
                <a:pPr eaLnBrk="1" hangingPunct="1">
                  <a:lnSpc>
                    <a:spcPct val="85000"/>
                  </a:lnSpc>
                  <a:spcBef>
                    <a:spcPct val="0"/>
                  </a:spcBef>
                  <a:spcAft>
                    <a:spcPts val="900"/>
                  </a:spcAft>
                  <a:buSzPct val="80000"/>
                </a:pPr>
                <a:r>
                  <a:rPr lang="en-US" altLang="en-US" sz="1800" b="0" dirty="0"/>
                  <a:t>The hormone stimulates the osteoclasts in bone to elevate bone resorption of calcium and phosphate and increase their levels in the blood.</a:t>
                </a:r>
              </a:p>
              <a:p>
                <a:pPr eaLnBrk="1" hangingPunct="1">
                  <a:lnSpc>
                    <a:spcPct val="85000"/>
                  </a:lnSpc>
                  <a:spcBef>
                    <a:spcPct val="0"/>
                  </a:spcBef>
                  <a:spcAft>
                    <a:spcPts val="900"/>
                  </a:spcAft>
                  <a:buSzPct val="80000"/>
                </a:pPr>
                <a:r>
                  <a:rPr lang="en-US" altLang="en-US" sz="1800" b="0" dirty="0"/>
                  <a:t>PTH stimulates the kidneys to slow the rates at which calcium and magnesium are lost from the blood.</a:t>
                </a:r>
              </a:p>
              <a:p>
                <a:pPr eaLnBrk="1" hangingPunct="1">
                  <a:lnSpc>
                    <a:spcPct val="85000"/>
                  </a:lnSpc>
                  <a:spcBef>
                    <a:spcPct val="0"/>
                  </a:spcBef>
                  <a:spcAft>
                    <a:spcPct val="50000"/>
                  </a:spcAft>
                  <a:buSzPct val="80000"/>
                </a:pPr>
                <a:r>
                  <a:rPr lang="en-US" altLang="en-US" sz="1800" b="0" dirty="0"/>
                  <a:t>It also increases the rate at which phosphate is excreted from the kidneys.</a:t>
                </a:r>
              </a:p>
            </p:txBody>
          </p:sp>
          <p:sp>
            <p:nvSpPr>
              <p:cNvPr id="146450" name="Text Box 10">
                <a:extLst>
                  <a:ext uri="{FF2B5EF4-FFF2-40B4-BE49-F238E27FC236}">
                    <a16:creationId xmlns:a16="http://schemas.microsoft.com/office/drawing/2014/main" id="{1F2B5DAC-BB37-0344-8D25-6D77A4C5C7D7}"/>
                  </a:ext>
                </a:extLst>
              </p:cNvPr>
              <p:cNvSpPr txBox="1">
                <a:spLocks noChangeArrowheads="1"/>
              </p:cNvSpPr>
              <p:nvPr/>
            </p:nvSpPr>
            <p:spPr bwMode="auto">
              <a:xfrm>
                <a:off x="1478" y="2559"/>
                <a:ext cx="280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b="0" dirty="0">
                    <a:solidFill>
                      <a:srgbClr val="941100"/>
                    </a:solidFill>
                  </a:rPr>
                  <a:t>Resorption = the process of losing certain substances. </a:t>
                </a:r>
              </a:p>
            </p:txBody>
          </p:sp>
        </p:grpSp>
        <p:grpSp>
          <p:nvGrpSpPr>
            <p:cNvPr id="146438" name="Group 47">
              <a:extLst>
                <a:ext uri="{FF2B5EF4-FFF2-40B4-BE49-F238E27FC236}">
                  <a16:creationId xmlns:a16="http://schemas.microsoft.com/office/drawing/2014/main" id="{9E3C67C2-4A18-304C-8CE1-864EB504F9F5}"/>
                </a:ext>
              </a:extLst>
            </p:cNvPr>
            <p:cNvGrpSpPr>
              <a:grpSpLocks/>
            </p:cNvGrpSpPr>
            <p:nvPr/>
          </p:nvGrpSpPr>
          <p:grpSpPr bwMode="auto">
            <a:xfrm>
              <a:off x="582" y="3671"/>
              <a:ext cx="2995" cy="213"/>
              <a:chOff x="582" y="3671"/>
              <a:chExt cx="2995" cy="213"/>
            </a:xfrm>
          </p:grpSpPr>
          <p:grpSp>
            <p:nvGrpSpPr>
              <p:cNvPr id="146439" name="Group 48">
                <a:extLst>
                  <a:ext uri="{FF2B5EF4-FFF2-40B4-BE49-F238E27FC236}">
                    <a16:creationId xmlns:a16="http://schemas.microsoft.com/office/drawing/2014/main" id="{C35400EC-2415-6C40-981E-8EC6913C9B24}"/>
                  </a:ext>
                </a:extLst>
              </p:cNvPr>
              <p:cNvGrpSpPr>
                <a:grpSpLocks/>
              </p:cNvGrpSpPr>
              <p:nvPr/>
            </p:nvGrpSpPr>
            <p:grpSpPr bwMode="auto">
              <a:xfrm>
                <a:off x="582" y="3671"/>
                <a:ext cx="1990" cy="213"/>
                <a:chOff x="582" y="3671"/>
                <a:chExt cx="1990" cy="213"/>
              </a:xfrm>
            </p:grpSpPr>
            <p:sp>
              <p:nvSpPr>
                <p:cNvPr id="146443" name="Rectangle 49">
                  <a:extLst>
                    <a:ext uri="{FF2B5EF4-FFF2-40B4-BE49-F238E27FC236}">
                      <a16:creationId xmlns:a16="http://schemas.microsoft.com/office/drawing/2014/main" id="{C96F2CCC-A688-7D45-AB7D-5123B41C879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46444" name="Rectangle 50">
                  <a:extLst>
                    <a:ext uri="{FF2B5EF4-FFF2-40B4-BE49-F238E27FC236}">
                      <a16:creationId xmlns:a16="http://schemas.microsoft.com/office/drawing/2014/main" id="{6754FAFC-35AE-E845-A547-C4212AD9D67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46445" name="Rectangle 51">
                  <a:extLst>
                    <a:ext uri="{FF2B5EF4-FFF2-40B4-BE49-F238E27FC236}">
                      <a16:creationId xmlns:a16="http://schemas.microsoft.com/office/drawing/2014/main" id="{4D2FEBC1-1A4A-654F-8171-3CE3F0384BC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46446" name="Text Box 52">
                  <a:extLst>
                    <a:ext uri="{FF2B5EF4-FFF2-40B4-BE49-F238E27FC236}">
                      <a16:creationId xmlns:a16="http://schemas.microsoft.com/office/drawing/2014/main" id="{C80A19F1-9A49-5241-9943-42701F075DD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635</a:t>
                  </a:r>
                  <a:endParaRPr lang="en-US" altLang="en-US" sz="1800" b="0" dirty="0">
                    <a:ea typeface="ＭＳ Ｐゴシック" panose="020B0600070205080204" pitchFamily="34" charset="-128"/>
                  </a:endParaRPr>
                </a:p>
              </p:txBody>
            </p:sp>
            <p:sp>
              <p:nvSpPr>
                <p:cNvPr id="146447" name="Text Box 53">
                  <a:extLst>
                    <a:ext uri="{FF2B5EF4-FFF2-40B4-BE49-F238E27FC236}">
                      <a16:creationId xmlns:a16="http://schemas.microsoft.com/office/drawing/2014/main" id="{4F76859D-8FB2-7B4A-9B7D-C8D87E0CA16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700</a:t>
                  </a:r>
                  <a:endParaRPr lang="en-US" altLang="en-US" sz="1800" b="0" dirty="0">
                    <a:ea typeface="ＭＳ Ｐゴシック" panose="020B0600070205080204" pitchFamily="34" charset="-128"/>
                  </a:endParaRPr>
                </a:p>
              </p:txBody>
            </p:sp>
            <p:sp>
              <p:nvSpPr>
                <p:cNvPr id="146448" name="Text Box 54">
                  <a:extLst>
                    <a:ext uri="{FF2B5EF4-FFF2-40B4-BE49-F238E27FC236}">
                      <a16:creationId xmlns:a16="http://schemas.microsoft.com/office/drawing/2014/main" id="{1292F784-91CC-BF44-B8E6-0130EE3B69C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662</a:t>
                  </a:r>
                  <a:endParaRPr lang="en-US" altLang="en-US" sz="1800" b="0" dirty="0">
                    <a:ea typeface="ＭＳ Ｐゴシック" panose="020B0600070205080204" pitchFamily="34" charset="-128"/>
                  </a:endParaRPr>
                </a:p>
              </p:txBody>
            </p:sp>
          </p:grpSp>
          <p:grpSp>
            <p:nvGrpSpPr>
              <p:cNvPr id="146440" name="Group 55">
                <a:extLst>
                  <a:ext uri="{FF2B5EF4-FFF2-40B4-BE49-F238E27FC236}">
                    <a16:creationId xmlns:a16="http://schemas.microsoft.com/office/drawing/2014/main" id="{FC480C75-A5C9-6040-9613-6B8827CBF11E}"/>
                  </a:ext>
                </a:extLst>
              </p:cNvPr>
              <p:cNvGrpSpPr>
                <a:grpSpLocks/>
              </p:cNvGrpSpPr>
              <p:nvPr/>
            </p:nvGrpSpPr>
            <p:grpSpPr bwMode="auto">
              <a:xfrm>
                <a:off x="2846" y="3671"/>
                <a:ext cx="731" cy="213"/>
                <a:chOff x="2846" y="3671"/>
                <a:chExt cx="731" cy="213"/>
              </a:xfrm>
            </p:grpSpPr>
            <p:sp>
              <p:nvSpPr>
                <p:cNvPr id="146441" name="Rectangle 56">
                  <a:extLst>
                    <a:ext uri="{FF2B5EF4-FFF2-40B4-BE49-F238E27FC236}">
                      <a16:creationId xmlns:a16="http://schemas.microsoft.com/office/drawing/2014/main" id="{8383730C-4FF6-644B-A874-463612504AF8}"/>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46442" name="Text Box 57">
                  <a:extLst>
                    <a:ext uri="{FF2B5EF4-FFF2-40B4-BE49-F238E27FC236}">
                      <a16:creationId xmlns:a16="http://schemas.microsoft.com/office/drawing/2014/main" id="{B057B97F-27B7-3A4A-B53B-516D6DF9015F}"/>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Figure 18.14</a:t>
                  </a:r>
                </a:p>
              </p:txBody>
            </p:sp>
          </p:grpSp>
        </p:grpSp>
      </p:grpSp>
    </p:spTree>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Number Placeholder 5">
            <a:extLst>
              <a:ext uri="{FF2B5EF4-FFF2-40B4-BE49-F238E27FC236}">
                <a16:creationId xmlns:a16="http://schemas.microsoft.com/office/drawing/2014/main" id="{EF8F15F1-1AF1-654D-934C-50675977C00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B202211-5167-3643-8AA1-EBF1C4D9583A}" type="slidenum">
              <a:rPr lang="en-US" altLang="en-US" sz="1400"/>
              <a:pPr>
                <a:spcBef>
                  <a:spcPct val="0"/>
                </a:spcBef>
                <a:buFontTx/>
                <a:buNone/>
              </a:pPr>
              <a:t>73</a:t>
            </a:fld>
            <a:endParaRPr lang="en-US" altLang="en-US" sz="1400" dirty="0"/>
          </a:p>
        </p:txBody>
      </p:sp>
      <p:grpSp>
        <p:nvGrpSpPr>
          <p:cNvPr id="148483" name="Group 40">
            <a:extLst>
              <a:ext uri="{FF2B5EF4-FFF2-40B4-BE49-F238E27FC236}">
                <a16:creationId xmlns:a16="http://schemas.microsoft.com/office/drawing/2014/main" id="{A0426F91-2397-C744-9FBF-270936EE5F1A}"/>
              </a:ext>
            </a:extLst>
          </p:cNvPr>
          <p:cNvGrpSpPr>
            <a:grpSpLocks/>
          </p:cNvGrpSpPr>
          <p:nvPr/>
        </p:nvGrpSpPr>
        <p:grpSpPr bwMode="auto">
          <a:xfrm>
            <a:off x="458788" y="446088"/>
            <a:ext cx="8229600" cy="5719762"/>
            <a:chOff x="289" y="281"/>
            <a:chExt cx="5184" cy="3603"/>
          </a:xfrm>
        </p:grpSpPr>
        <p:sp>
          <p:nvSpPr>
            <p:cNvPr id="148484" name="Rectangle 2">
              <a:extLst>
                <a:ext uri="{FF2B5EF4-FFF2-40B4-BE49-F238E27FC236}">
                  <a16:creationId xmlns:a16="http://schemas.microsoft.com/office/drawing/2014/main" id="{033F6131-AD8B-434A-A462-34F15D8FD14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Physiological Responses </a:t>
              </a:r>
              <a:r>
                <a:rPr lang="en-US" altLang="en-US" sz="2200" b="0" dirty="0">
                  <a:solidFill>
                    <a:srgbClr val="333333"/>
                  </a:solidFill>
                </a:rPr>
                <a:t>(continued)</a:t>
              </a:r>
              <a:endParaRPr lang="en-US" altLang="en-US" sz="2800" b="0" dirty="0">
                <a:solidFill>
                  <a:schemeClr val="tx2"/>
                </a:solidFill>
              </a:endParaRPr>
            </a:p>
          </p:txBody>
        </p:sp>
        <p:sp>
          <p:nvSpPr>
            <p:cNvPr id="148485" name="Text Box 6">
              <a:extLst>
                <a:ext uri="{FF2B5EF4-FFF2-40B4-BE49-F238E27FC236}">
                  <a16:creationId xmlns:a16="http://schemas.microsoft.com/office/drawing/2014/main" id="{3E8C3511-24C1-6847-B2D7-9BF04BC5EBFA}"/>
                </a:ext>
              </a:extLst>
            </p:cNvPr>
            <p:cNvSpPr txBox="1">
              <a:spLocks noChangeArrowheads="1"/>
            </p:cNvSpPr>
            <p:nvPr/>
          </p:nvSpPr>
          <p:spPr bwMode="auto">
            <a:xfrm>
              <a:off x="515" y="972"/>
              <a:ext cx="4661"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PTH stimulates the kidneys to synthesize the hormone, calcitriol, the active form of vitamin D.</a:t>
              </a:r>
            </a:p>
            <a:p>
              <a:pPr eaLnBrk="1" hangingPunct="1">
                <a:lnSpc>
                  <a:spcPct val="85000"/>
                </a:lnSpc>
                <a:spcBef>
                  <a:spcPct val="0"/>
                </a:spcBef>
                <a:spcAft>
                  <a:spcPct val="50000"/>
                </a:spcAft>
                <a:buSzPct val="80000"/>
              </a:pPr>
              <a:r>
                <a:rPr lang="en-US" altLang="en-US" sz="1800" b="0" dirty="0"/>
                <a:t>Blood calcium level directly controls the secretion of PTH and calci-tonin via negative feedback—this process does not involve the pitu-itary gland.</a:t>
              </a:r>
            </a:p>
          </p:txBody>
        </p:sp>
        <p:grpSp>
          <p:nvGrpSpPr>
            <p:cNvPr id="148486" name="Group 29">
              <a:extLst>
                <a:ext uri="{FF2B5EF4-FFF2-40B4-BE49-F238E27FC236}">
                  <a16:creationId xmlns:a16="http://schemas.microsoft.com/office/drawing/2014/main" id="{2288B996-4C06-594E-8A12-24D600E80FAA}"/>
                </a:ext>
              </a:extLst>
            </p:cNvPr>
            <p:cNvGrpSpPr>
              <a:grpSpLocks/>
            </p:cNvGrpSpPr>
            <p:nvPr/>
          </p:nvGrpSpPr>
          <p:grpSpPr bwMode="auto">
            <a:xfrm>
              <a:off x="582" y="3671"/>
              <a:ext cx="2995" cy="213"/>
              <a:chOff x="582" y="3671"/>
              <a:chExt cx="2995" cy="213"/>
            </a:xfrm>
          </p:grpSpPr>
          <p:grpSp>
            <p:nvGrpSpPr>
              <p:cNvPr id="148487" name="Group 30">
                <a:extLst>
                  <a:ext uri="{FF2B5EF4-FFF2-40B4-BE49-F238E27FC236}">
                    <a16:creationId xmlns:a16="http://schemas.microsoft.com/office/drawing/2014/main" id="{0CF3434E-4849-344B-9D7D-4D20BD5DB73C}"/>
                  </a:ext>
                </a:extLst>
              </p:cNvPr>
              <p:cNvGrpSpPr>
                <a:grpSpLocks/>
              </p:cNvGrpSpPr>
              <p:nvPr/>
            </p:nvGrpSpPr>
            <p:grpSpPr bwMode="auto">
              <a:xfrm>
                <a:off x="582" y="3671"/>
                <a:ext cx="1990" cy="213"/>
                <a:chOff x="582" y="3671"/>
                <a:chExt cx="1990" cy="213"/>
              </a:xfrm>
            </p:grpSpPr>
            <p:sp>
              <p:nvSpPr>
                <p:cNvPr id="148491" name="Rectangle 31">
                  <a:extLst>
                    <a:ext uri="{FF2B5EF4-FFF2-40B4-BE49-F238E27FC236}">
                      <a16:creationId xmlns:a16="http://schemas.microsoft.com/office/drawing/2014/main" id="{3080545A-8A58-A048-9EB9-3C321D0D213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48492" name="Rectangle 32">
                  <a:extLst>
                    <a:ext uri="{FF2B5EF4-FFF2-40B4-BE49-F238E27FC236}">
                      <a16:creationId xmlns:a16="http://schemas.microsoft.com/office/drawing/2014/main" id="{B98EB3E0-66AE-DA45-9CED-31FEAE56BE7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48493" name="Rectangle 33">
                  <a:extLst>
                    <a:ext uri="{FF2B5EF4-FFF2-40B4-BE49-F238E27FC236}">
                      <a16:creationId xmlns:a16="http://schemas.microsoft.com/office/drawing/2014/main" id="{4FAA4BAC-1C77-3D4A-AE6A-5F385025564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48494" name="Text Box 34">
                  <a:extLst>
                    <a:ext uri="{FF2B5EF4-FFF2-40B4-BE49-F238E27FC236}">
                      <a16:creationId xmlns:a16="http://schemas.microsoft.com/office/drawing/2014/main" id="{80E81C96-976F-2541-BE7B-F75D339B181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635</a:t>
                  </a:r>
                  <a:endParaRPr lang="en-US" altLang="en-US" sz="1800" b="0" dirty="0">
                    <a:ea typeface="ＭＳ Ｐゴシック" panose="020B0600070205080204" pitchFamily="34" charset="-128"/>
                  </a:endParaRPr>
                </a:p>
              </p:txBody>
            </p:sp>
            <p:sp>
              <p:nvSpPr>
                <p:cNvPr id="148495" name="Text Box 35">
                  <a:extLst>
                    <a:ext uri="{FF2B5EF4-FFF2-40B4-BE49-F238E27FC236}">
                      <a16:creationId xmlns:a16="http://schemas.microsoft.com/office/drawing/2014/main" id="{3C2E62FC-3171-994C-A220-6D75C5EE9C3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700</a:t>
                  </a:r>
                  <a:endParaRPr lang="en-US" altLang="en-US" sz="1800" b="0" dirty="0">
                    <a:ea typeface="ＭＳ Ｐゴシック" panose="020B0600070205080204" pitchFamily="34" charset="-128"/>
                  </a:endParaRPr>
                </a:p>
              </p:txBody>
            </p:sp>
            <p:sp>
              <p:nvSpPr>
                <p:cNvPr id="148496" name="Text Box 36">
                  <a:extLst>
                    <a:ext uri="{FF2B5EF4-FFF2-40B4-BE49-F238E27FC236}">
                      <a16:creationId xmlns:a16="http://schemas.microsoft.com/office/drawing/2014/main" id="{C6ECD2D9-9337-C345-AAE5-76F0F92D15E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662</a:t>
                  </a:r>
                  <a:endParaRPr lang="en-US" altLang="en-US" sz="1800" b="0" dirty="0">
                    <a:ea typeface="ＭＳ Ｐゴシック" panose="020B0600070205080204" pitchFamily="34" charset="-128"/>
                  </a:endParaRPr>
                </a:p>
              </p:txBody>
            </p:sp>
          </p:grpSp>
          <p:grpSp>
            <p:nvGrpSpPr>
              <p:cNvPr id="148488" name="Group 37">
                <a:extLst>
                  <a:ext uri="{FF2B5EF4-FFF2-40B4-BE49-F238E27FC236}">
                    <a16:creationId xmlns:a16="http://schemas.microsoft.com/office/drawing/2014/main" id="{18175799-EF42-2D42-8BFA-97F38F31A12E}"/>
                  </a:ext>
                </a:extLst>
              </p:cNvPr>
              <p:cNvGrpSpPr>
                <a:grpSpLocks/>
              </p:cNvGrpSpPr>
              <p:nvPr/>
            </p:nvGrpSpPr>
            <p:grpSpPr bwMode="auto">
              <a:xfrm>
                <a:off x="2846" y="3671"/>
                <a:ext cx="731" cy="213"/>
                <a:chOff x="2846" y="3671"/>
                <a:chExt cx="731" cy="213"/>
              </a:xfrm>
            </p:grpSpPr>
            <p:sp>
              <p:nvSpPr>
                <p:cNvPr id="148489" name="Rectangle 38">
                  <a:extLst>
                    <a:ext uri="{FF2B5EF4-FFF2-40B4-BE49-F238E27FC236}">
                      <a16:creationId xmlns:a16="http://schemas.microsoft.com/office/drawing/2014/main" id="{8F2D2CD9-72EF-E048-957D-49D99EA88BE1}"/>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48490" name="Text Box 39">
                  <a:extLst>
                    <a:ext uri="{FF2B5EF4-FFF2-40B4-BE49-F238E27FC236}">
                      <a16:creationId xmlns:a16="http://schemas.microsoft.com/office/drawing/2014/main" id="{8028355E-4F44-E943-876F-33C929B3E394}"/>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Figure 18.14</a:t>
                  </a:r>
                </a:p>
              </p:txBody>
            </p:sp>
          </p:grpSp>
        </p:grpSp>
      </p:grpSp>
    </p:spTree>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Number Placeholder 5">
            <a:extLst>
              <a:ext uri="{FF2B5EF4-FFF2-40B4-BE49-F238E27FC236}">
                <a16:creationId xmlns:a16="http://schemas.microsoft.com/office/drawing/2014/main" id="{57F949E0-65F1-9444-88F6-F189289CE36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0E23EAA-26B5-EA44-9091-42A70E5BB6CB}" type="slidenum">
              <a:rPr lang="en-US" altLang="en-US" sz="1400"/>
              <a:pPr>
                <a:spcBef>
                  <a:spcPct val="0"/>
                </a:spcBef>
                <a:buFontTx/>
                <a:buNone/>
              </a:pPr>
              <a:t>74</a:t>
            </a:fld>
            <a:endParaRPr lang="en-US" altLang="en-US" sz="1400" dirty="0"/>
          </a:p>
        </p:txBody>
      </p:sp>
      <p:grpSp>
        <p:nvGrpSpPr>
          <p:cNvPr id="150531" name="Group 38">
            <a:extLst>
              <a:ext uri="{FF2B5EF4-FFF2-40B4-BE49-F238E27FC236}">
                <a16:creationId xmlns:a16="http://schemas.microsoft.com/office/drawing/2014/main" id="{B425DD70-1C5A-714B-A920-AB3AC0E8141D}"/>
              </a:ext>
            </a:extLst>
          </p:cNvPr>
          <p:cNvGrpSpPr>
            <a:grpSpLocks/>
          </p:cNvGrpSpPr>
          <p:nvPr/>
        </p:nvGrpSpPr>
        <p:grpSpPr bwMode="auto">
          <a:xfrm>
            <a:off x="458788" y="446088"/>
            <a:ext cx="8229600" cy="5719762"/>
            <a:chOff x="289" y="281"/>
            <a:chExt cx="5184" cy="3603"/>
          </a:xfrm>
        </p:grpSpPr>
        <p:sp>
          <p:nvSpPr>
            <p:cNvPr id="150532" name="Rectangle 2">
              <a:extLst>
                <a:ext uri="{FF2B5EF4-FFF2-40B4-BE49-F238E27FC236}">
                  <a16:creationId xmlns:a16="http://schemas.microsoft.com/office/drawing/2014/main" id="{74C2BF98-ECE8-C746-9406-8711E2D91C47}"/>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Adrenal Glands</a:t>
              </a:r>
              <a:endParaRPr lang="en-US" altLang="en-US" sz="2800" b="0" dirty="0">
                <a:solidFill>
                  <a:schemeClr val="tx2"/>
                </a:solidFill>
              </a:endParaRPr>
            </a:p>
          </p:txBody>
        </p:sp>
        <p:sp>
          <p:nvSpPr>
            <p:cNvPr id="150533" name="Text Box 6">
              <a:extLst>
                <a:ext uri="{FF2B5EF4-FFF2-40B4-BE49-F238E27FC236}">
                  <a16:creationId xmlns:a16="http://schemas.microsoft.com/office/drawing/2014/main" id="{F37C94EB-ECD9-9841-9FF4-2126AA97C8C0}"/>
                </a:ext>
              </a:extLst>
            </p:cNvPr>
            <p:cNvSpPr txBox="1">
              <a:spLocks noChangeArrowheads="1"/>
            </p:cNvSpPr>
            <p:nvPr/>
          </p:nvSpPr>
          <p:spPr bwMode="auto">
            <a:xfrm>
              <a:off x="515" y="972"/>
              <a:ext cx="4725" cy="1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adrenal glands are located superior to each kidney in the retro-peritoneal space.</a:t>
              </a:r>
            </a:p>
            <a:p>
              <a:pPr eaLnBrk="1" hangingPunct="1">
                <a:lnSpc>
                  <a:spcPct val="85000"/>
                </a:lnSpc>
                <a:spcBef>
                  <a:spcPct val="0"/>
                </a:spcBef>
                <a:spcAft>
                  <a:spcPts val="900"/>
                </a:spcAft>
                <a:buSzPct val="80000"/>
              </a:pPr>
              <a:r>
                <a:rPr lang="en-US" altLang="en-US" sz="1800" b="0" dirty="0"/>
                <a:t>During embryonic development the adrenal glands differentiate into two structurally- and functionally-distinct regions: </a:t>
              </a:r>
            </a:p>
            <a:p>
              <a:pPr lvl="1" eaLnBrk="1" hangingPunct="1">
                <a:lnSpc>
                  <a:spcPct val="85000"/>
                </a:lnSpc>
                <a:spcBef>
                  <a:spcPct val="0"/>
                </a:spcBef>
                <a:spcAft>
                  <a:spcPts val="600"/>
                </a:spcAft>
                <a:buSzPct val="80000"/>
              </a:pPr>
              <a:r>
                <a:rPr lang="en-US" altLang="en-US" sz="1800" b="0" dirty="0"/>
                <a:t>Adrenal cortex</a:t>
              </a:r>
              <a:r>
                <a:rPr lang="en-US" altLang="en-US" sz="1600" b="0" dirty="0"/>
                <a:t>—</a:t>
              </a:r>
              <a:r>
                <a:rPr lang="en-US" altLang="en-US" sz="1800" b="0" dirty="0"/>
                <a:t>the outer tissue layers are called zones or zonas </a:t>
              </a:r>
            </a:p>
            <a:p>
              <a:pPr lvl="1" eaLnBrk="1" hangingPunct="1">
                <a:lnSpc>
                  <a:spcPct val="85000"/>
                </a:lnSpc>
                <a:spcBef>
                  <a:spcPct val="0"/>
                </a:spcBef>
                <a:spcAft>
                  <a:spcPct val="50000"/>
                </a:spcAft>
                <a:buSzPct val="80000"/>
              </a:pPr>
              <a:r>
                <a:rPr lang="en-US" altLang="en-US" sz="1800" b="0" dirty="0"/>
                <a:t>Adrenal medulla</a:t>
              </a:r>
              <a:r>
                <a:rPr lang="en-US" altLang="en-US" sz="1600" b="0" dirty="0"/>
                <a:t>—</a:t>
              </a:r>
              <a:r>
                <a:rPr lang="en-US" altLang="en-US" sz="1800" b="0" dirty="0"/>
                <a:t>the inner tissue layer</a:t>
              </a:r>
            </a:p>
          </p:txBody>
        </p:sp>
        <p:grpSp>
          <p:nvGrpSpPr>
            <p:cNvPr id="150534" name="Group 27">
              <a:extLst>
                <a:ext uri="{FF2B5EF4-FFF2-40B4-BE49-F238E27FC236}">
                  <a16:creationId xmlns:a16="http://schemas.microsoft.com/office/drawing/2014/main" id="{7D39F8A0-3F0B-8C4D-9765-13D8549E20E1}"/>
                </a:ext>
              </a:extLst>
            </p:cNvPr>
            <p:cNvGrpSpPr>
              <a:grpSpLocks/>
            </p:cNvGrpSpPr>
            <p:nvPr/>
          </p:nvGrpSpPr>
          <p:grpSpPr bwMode="auto">
            <a:xfrm>
              <a:off x="582" y="3671"/>
              <a:ext cx="2995" cy="213"/>
              <a:chOff x="582" y="3671"/>
              <a:chExt cx="2995" cy="213"/>
            </a:xfrm>
          </p:grpSpPr>
          <p:grpSp>
            <p:nvGrpSpPr>
              <p:cNvPr id="150535" name="Group 28">
                <a:extLst>
                  <a:ext uri="{FF2B5EF4-FFF2-40B4-BE49-F238E27FC236}">
                    <a16:creationId xmlns:a16="http://schemas.microsoft.com/office/drawing/2014/main" id="{4FCE7ABE-AC00-F143-911C-2703CD1C5EFA}"/>
                  </a:ext>
                </a:extLst>
              </p:cNvPr>
              <p:cNvGrpSpPr>
                <a:grpSpLocks/>
              </p:cNvGrpSpPr>
              <p:nvPr/>
            </p:nvGrpSpPr>
            <p:grpSpPr bwMode="auto">
              <a:xfrm>
                <a:off x="582" y="3671"/>
                <a:ext cx="1990" cy="213"/>
                <a:chOff x="582" y="3671"/>
                <a:chExt cx="1990" cy="213"/>
              </a:xfrm>
            </p:grpSpPr>
            <p:sp>
              <p:nvSpPr>
                <p:cNvPr id="150539" name="Rectangle 29">
                  <a:extLst>
                    <a:ext uri="{FF2B5EF4-FFF2-40B4-BE49-F238E27FC236}">
                      <a16:creationId xmlns:a16="http://schemas.microsoft.com/office/drawing/2014/main" id="{FA3DC50C-BB53-794C-B0AC-BBED879BCEF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50540" name="Rectangle 30">
                  <a:extLst>
                    <a:ext uri="{FF2B5EF4-FFF2-40B4-BE49-F238E27FC236}">
                      <a16:creationId xmlns:a16="http://schemas.microsoft.com/office/drawing/2014/main" id="{C2C85361-B646-424A-9380-5EA2A42FF68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50541" name="Rectangle 31">
                  <a:extLst>
                    <a:ext uri="{FF2B5EF4-FFF2-40B4-BE49-F238E27FC236}">
                      <a16:creationId xmlns:a16="http://schemas.microsoft.com/office/drawing/2014/main" id="{90419845-3022-BF4E-BAC5-A520D335608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50542" name="Text Box 32">
                  <a:extLst>
                    <a:ext uri="{FF2B5EF4-FFF2-40B4-BE49-F238E27FC236}">
                      <a16:creationId xmlns:a16="http://schemas.microsoft.com/office/drawing/2014/main" id="{40C2A0AE-CAC5-5346-AACF-A39ECC4454F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638</a:t>
                  </a:r>
                  <a:endParaRPr lang="en-US" altLang="en-US" sz="1800" b="0" dirty="0">
                    <a:ea typeface="ＭＳ Ｐゴシック" panose="020B0600070205080204" pitchFamily="34" charset="-128"/>
                  </a:endParaRPr>
                </a:p>
              </p:txBody>
            </p:sp>
            <p:sp>
              <p:nvSpPr>
                <p:cNvPr id="150543" name="Text Box 33">
                  <a:extLst>
                    <a:ext uri="{FF2B5EF4-FFF2-40B4-BE49-F238E27FC236}">
                      <a16:creationId xmlns:a16="http://schemas.microsoft.com/office/drawing/2014/main" id="{E09CED93-3C4C-3B42-A65B-0A856A747A1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703</a:t>
                  </a:r>
                  <a:endParaRPr lang="en-US" altLang="en-US" sz="1800" b="0" dirty="0">
                    <a:ea typeface="ＭＳ Ｐゴシック" panose="020B0600070205080204" pitchFamily="34" charset="-128"/>
                  </a:endParaRPr>
                </a:p>
              </p:txBody>
            </p:sp>
            <p:sp>
              <p:nvSpPr>
                <p:cNvPr id="150544" name="Text Box 34">
                  <a:extLst>
                    <a:ext uri="{FF2B5EF4-FFF2-40B4-BE49-F238E27FC236}">
                      <a16:creationId xmlns:a16="http://schemas.microsoft.com/office/drawing/2014/main" id="{755BF8A6-DB54-3543-9F1B-1B84CDB2CFB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665</a:t>
                  </a:r>
                  <a:endParaRPr lang="en-US" altLang="en-US" sz="1800" b="0" dirty="0">
                    <a:ea typeface="ＭＳ Ｐゴシック" panose="020B0600070205080204" pitchFamily="34" charset="-128"/>
                  </a:endParaRPr>
                </a:p>
              </p:txBody>
            </p:sp>
          </p:grpSp>
          <p:grpSp>
            <p:nvGrpSpPr>
              <p:cNvPr id="150536" name="Group 35">
                <a:extLst>
                  <a:ext uri="{FF2B5EF4-FFF2-40B4-BE49-F238E27FC236}">
                    <a16:creationId xmlns:a16="http://schemas.microsoft.com/office/drawing/2014/main" id="{462A87E8-2A5A-BA41-9529-A697FCDF424E}"/>
                  </a:ext>
                </a:extLst>
              </p:cNvPr>
              <p:cNvGrpSpPr>
                <a:grpSpLocks/>
              </p:cNvGrpSpPr>
              <p:nvPr/>
            </p:nvGrpSpPr>
            <p:grpSpPr bwMode="auto">
              <a:xfrm>
                <a:off x="2846" y="3671"/>
                <a:ext cx="731" cy="213"/>
                <a:chOff x="2846" y="3671"/>
                <a:chExt cx="731" cy="213"/>
              </a:xfrm>
            </p:grpSpPr>
            <p:sp>
              <p:nvSpPr>
                <p:cNvPr id="150537" name="Rectangle 36">
                  <a:extLst>
                    <a:ext uri="{FF2B5EF4-FFF2-40B4-BE49-F238E27FC236}">
                      <a16:creationId xmlns:a16="http://schemas.microsoft.com/office/drawing/2014/main" id="{3D5D1F1D-E5F1-9640-BD2C-D295E00BEA8F}"/>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50538" name="Text Box 37">
                  <a:extLst>
                    <a:ext uri="{FF2B5EF4-FFF2-40B4-BE49-F238E27FC236}">
                      <a16:creationId xmlns:a16="http://schemas.microsoft.com/office/drawing/2014/main" id="{D1175A8C-5D02-A344-90C1-6D5185C0DB51}"/>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Figure 18.15</a:t>
                  </a:r>
                </a:p>
              </p:txBody>
            </p:sp>
          </p:grpSp>
        </p:grpSp>
      </p:grpSp>
      <p:sp>
        <p:nvSpPr>
          <p:cNvPr id="2" name="TextBox 1">
            <a:extLst>
              <a:ext uri="{FF2B5EF4-FFF2-40B4-BE49-F238E27FC236}">
                <a16:creationId xmlns:a16="http://schemas.microsoft.com/office/drawing/2014/main" id="{FCE3AFDD-0E11-2E46-19FB-F43E8F95D54F}"/>
              </a:ext>
            </a:extLst>
          </p:cNvPr>
          <p:cNvSpPr txBox="1"/>
          <p:nvPr/>
        </p:nvSpPr>
        <p:spPr>
          <a:xfrm>
            <a:off x="1898766" y="3457125"/>
            <a:ext cx="5383775" cy="579646"/>
          </a:xfrm>
          <a:prstGeom prst="rect">
            <a:avLst/>
          </a:prstGeom>
          <a:noFill/>
        </p:spPr>
        <p:txBody>
          <a:bodyPr wrap="square" rtlCol="0">
            <a:spAutoFit/>
          </a:bodyPr>
          <a:lstStyle/>
          <a:p>
            <a:pPr algn="ctr">
              <a:lnSpc>
                <a:spcPts val="1860"/>
              </a:lnSpc>
            </a:pPr>
            <a:r>
              <a:rPr lang="en-US" sz="1800" b="0" dirty="0">
                <a:solidFill>
                  <a:srgbClr val="941100"/>
                </a:solidFill>
              </a:rPr>
              <a:t>Retroperitoneal = anatomical space located behind the abdominal (peritoneal) cavity.</a:t>
            </a:r>
          </a:p>
        </p:txBody>
      </p:sp>
    </p:spTree>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Number Placeholder 5">
            <a:extLst>
              <a:ext uri="{FF2B5EF4-FFF2-40B4-BE49-F238E27FC236}">
                <a16:creationId xmlns:a16="http://schemas.microsoft.com/office/drawing/2014/main" id="{CCE62DBB-2C08-6845-A575-0CACCBD5B0D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42B6F67-C128-3244-B1E0-AB3832743E34}" type="slidenum">
              <a:rPr lang="en-US" altLang="en-US" sz="1400"/>
              <a:pPr>
                <a:spcBef>
                  <a:spcPct val="0"/>
                </a:spcBef>
                <a:buFontTx/>
                <a:buNone/>
              </a:pPr>
              <a:t>75</a:t>
            </a:fld>
            <a:endParaRPr lang="en-US" altLang="en-US" sz="1400" dirty="0"/>
          </a:p>
        </p:txBody>
      </p:sp>
      <p:grpSp>
        <p:nvGrpSpPr>
          <p:cNvPr id="154641" name="Group 17">
            <a:extLst>
              <a:ext uri="{FF2B5EF4-FFF2-40B4-BE49-F238E27FC236}">
                <a16:creationId xmlns:a16="http://schemas.microsoft.com/office/drawing/2014/main" id="{2840DD54-439A-5E4F-9853-1734231B45CD}"/>
              </a:ext>
            </a:extLst>
          </p:cNvPr>
          <p:cNvGrpSpPr>
            <a:grpSpLocks/>
          </p:cNvGrpSpPr>
          <p:nvPr/>
        </p:nvGrpSpPr>
        <p:grpSpPr bwMode="auto">
          <a:xfrm>
            <a:off x="458788" y="446088"/>
            <a:ext cx="8229600" cy="4062413"/>
            <a:chOff x="289" y="281"/>
            <a:chExt cx="5184" cy="2559"/>
          </a:xfrm>
        </p:grpSpPr>
        <p:sp>
          <p:nvSpPr>
            <p:cNvPr id="154628" name="Rectangle 2">
              <a:extLst>
                <a:ext uri="{FF2B5EF4-FFF2-40B4-BE49-F238E27FC236}">
                  <a16:creationId xmlns:a16="http://schemas.microsoft.com/office/drawing/2014/main" id="{FBA94EBF-58DB-A14C-86B9-72424AAE278C}"/>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Adrenal Glands </a:t>
              </a:r>
              <a:r>
                <a:rPr lang="en-US" altLang="en-US" sz="2200" b="0" dirty="0">
                  <a:solidFill>
                    <a:srgbClr val="333333"/>
                  </a:solidFill>
                </a:rPr>
                <a:t>(continued)</a:t>
              </a:r>
              <a:endParaRPr lang="en-US" altLang="en-US" sz="2800" b="0" dirty="0">
                <a:solidFill>
                  <a:schemeClr val="tx2"/>
                </a:solidFill>
              </a:endParaRPr>
            </a:p>
          </p:txBody>
        </p:sp>
        <p:grpSp>
          <p:nvGrpSpPr>
            <p:cNvPr id="154640" name="Group 16">
              <a:extLst>
                <a:ext uri="{FF2B5EF4-FFF2-40B4-BE49-F238E27FC236}">
                  <a16:creationId xmlns:a16="http://schemas.microsoft.com/office/drawing/2014/main" id="{A03816BB-897C-E742-8DF3-33C3E37BA69A}"/>
                </a:ext>
              </a:extLst>
            </p:cNvPr>
            <p:cNvGrpSpPr>
              <a:grpSpLocks/>
            </p:cNvGrpSpPr>
            <p:nvPr/>
          </p:nvGrpSpPr>
          <p:grpSpPr bwMode="auto">
            <a:xfrm>
              <a:off x="713" y="900"/>
              <a:ext cx="3953" cy="1940"/>
              <a:chOff x="713" y="900"/>
              <a:chExt cx="3953" cy="1940"/>
            </a:xfrm>
          </p:grpSpPr>
          <p:pic>
            <p:nvPicPr>
              <p:cNvPr id="154630" name="Picture 11" descr="adrenal_gland">
                <a:extLst>
                  <a:ext uri="{FF2B5EF4-FFF2-40B4-BE49-F238E27FC236}">
                    <a16:creationId xmlns:a16="http://schemas.microsoft.com/office/drawing/2014/main" id="{D031986E-ECE2-4641-BF14-9B1A77E755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 y="900"/>
                <a:ext cx="2590" cy="1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31" name="Text Box 12">
                <a:extLst>
                  <a:ext uri="{FF2B5EF4-FFF2-40B4-BE49-F238E27FC236}">
                    <a16:creationId xmlns:a16="http://schemas.microsoft.com/office/drawing/2014/main" id="{872C690F-85C4-484B-A5B3-48CC45C3E71A}"/>
                  </a:ext>
                </a:extLst>
              </p:cNvPr>
              <p:cNvSpPr txBox="1">
                <a:spLocks noChangeArrowheads="1"/>
              </p:cNvSpPr>
              <p:nvPr/>
            </p:nvSpPr>
            <p:spPr bwMode="auto">
              <a:xfrm>
                <a:off x="2218" y="2670"/>
                <a:ext cx="132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dirty="0"/>
                  <a:t>https://www.thyroidinstitute.org</a:t>
                </a:r>
                <a:endParaRPr lang="en-US" altLang="en-US" sz="1800" b="0" dirty="0"/>
              </a:p>
            </p:txBody>
          </p:sp>
          <p:sp>
            <p:nvSpPr>
              <p:cNvPr id="154632" name="Rectangle 13">
                <a:extLst>
                  <a:ext uri="{FF2B5EF4-FFF2-40B4-BE49-F238E27FC236}">
                    <a16:creationId xmlns:a16="http://schemas.microsoft.com/office/drawing/2014/main" id="{1B617D0B-CF7B-024E-A745-9AE2F3189C00}"/>
                  </a:ext>
                </a:extLst>
              </p:cNvPr>
              <p:cNvSpPr>
                <a:spLocks noChangeArrowheads="1"/>
              </p:cNvSpPr>
              <p:nvPr/>
            </p:nvSpPr>
            <p:spPr bwMode="auto">
              <a:xfrm>
                <a:off x="3123" y="1317"/>
                <a:ext cx="511" cy="26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54633" name="Rectangle 14">
                <a:extLst>
                  <a:ext uri="{FF2B5EF4-FFF2-40B4-BE49-F238E27FC236}">
                    <a16:creationId xmlns:a16="http://schemas.microsoft.com/office/drawing/2014/main" id="{862B1507-13DA-7946-938A-9F200FDD15E2}"/>
                  </a:ext>
                </a:extLst>
              </p:cNvPr>
              <p:cNvSpPr>
                <a:spLocks noChangeArrowheads="1"/>
              </p:cNvSpPr>
              <p:nvPr/>
            </p:nvSpPr>
            <p:spPr bwMode="auto">
              <a:xfrm>
                <a:off x="3354" y="1694"/>
                <a:ext cx="400" cy="14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2200" b="0" dirty="0"/>
              </a:p>
            </p:txBody>
          </p:sp>
          <p:sp>
            <p:nvSpPr>
              <p:cNvPr id="154634" name="Line 15">
                <a:extLst>
                  <a:ext uri="{FF2B5EF4-FFF2-40B4-BE49-F238E27FC236}">
                    <a16:creationId xmlns:a16="http://schemas.microsoft.com/office/drawing/2014/main" id="{6DB06C06-255B-584B-AB8A-89398B865658}"/>
                  </a:ext>
                </a:extLst>
              </p:cNvPr>
              <p:cNvSpPr>
                <a:spLocks noChangeShapeType="1"/>
              </p:cNvSpPr>
              <p:nvPr/>
            </p:nvSpPr>
            <p:spPr bwMode="auto">
              <a:xfrm rot="20593152" flipH="1" flipV="1">
                <a:off x="1840" y="1581"/>
                <a:ext cx="374" cy="317"/>
              </a:xfrm>
              <a:prstGeom prst="line">
                <a:avLst/>
              </a:prstGeom>
              <a:noFill/>
              <a:ln w="139700">
                <a:solidFill>
                  <a:srgbClr val="000080">
                    <a:alpha val="75493"/>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54636" name="Text Box 18">
                <a:extLst>
                  <a:ext uri="{FF2B5EF4-FFF2-40B4-BE49-F238E27FC236}">
                    <a16:creationId xmlns:a16="http://schemas.microsoft.com/office/drawing/2014/main" id="{76DF9654-DC9F-094B-A274-5A7F1B5C6FBB}"/>
                  </a:ext>
                </a:extLst>
              </p:cNvPr>
              <p:cNvSpPr txBox="1">
                <a:spLocks noChangeArrowheads="1"/>
              </p:cNvSpPr>
              <p:nvPr/>
            </p:nvSpPr>
            <p:spPr bwMode="auto">
              <a:xfrm>
                <a:off x="3509" y="1373"/>
                <a:ext cx="115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dirty="0">
                    <a:solidFill>
                      <a:srgbClr val="011893"/>
                    </a:solidFill>
                  </a:rPr>
                  <a:t>Adrenal medulla</a:t>
                </a:r>
                <a:endParaRPr lang="en-US" altLang="en-US" sz="2200" b="0" dirty="0">
                  <a:solidFill>
                    <a:srgbClr val="011893"/>
                  </a:solidFill>
                </a:endParaRPr>
              </a:p>
            </p:txBody>
          </p:sp>
          <p:sp>
            <p:nvSpPr>
              <p:cNvPr id="154637" name="Text Box 19">
                <a:extLst>
                  <a:ext uri="{FF2B5EF4-FFF2-40B4-BE49-F238E27FC236}">
                    <a16:creationId xmlns:a16="http://schemas.microsoft.com/office/drawing/2014/main" id="{21295B71-A277-4449-A662-CE0401216C22}"/>
                  </a:ext>
                </a:extLst>
              </p:cNvPr>
              <p:cNvSpPr txBox="1">
                <a:spLocks noChangeArrowheads="1"/>
              </p:cNvSpPr>
              <p:nvPr/>
            </p:nvSpPr>
            <p:spPr bwMode="auto">
              <a:xfrm>
                <a:off x="713" y="1502"/>
                <a:ext cx="104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dirty="0">
                    <a:solidFill>
                      <a:srgbClr val="011893"/>
                    </a:solidFill>
                  </a:rPr>
                  <a:t>Adrenal cort</a:t>
                </a:r>
                <a:r>
                  <a:rPr lang="en-US" altLang="en-US" sz="1800" b="0" dirty="0">
                    <a:solidFill>
                      <a:srgbClr val="000080"/>
                    </a:solidFill>
                  </a:rPr>
                  <a:t>ex</a:t>
                </a:r>
              </a:p>
            </p:txBody>
          </p:sp>
          <p:sp>
            <p:nvSpPr>
              <p:cNvPr id="154638" name="Oval 20">
                <a:extLst>
                  <a:ext uri="{FF2B5EF4-FFF2-40B4-BE49-F238E27FC236}">
                    <a16:creationId xmlns:a16="http://schemas.microsoft.com/office/drawing/2014/main" id="{CB397C5C-F621-0046-AB69-D6ED62652C9E}"/>
                  </a:ext>
                </a:extLst>
              </p:cNvPr>
              <p:cNvSpPr>
                <a:spLocks noChangeArrowheads="1"/>
              </p:cNvSpPr>
              <p:nvPr/>
            </p:nvSpPr>
            <p:spPr bwMode="auto">
              <a:xfrm>
                <a:off x="3034" y="1543"/>
                <a:ext cx="95" cy="89"/>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grpSp>
      </p:grpSp>
      <p:sp>
        <p:nvSpPr>
          <p:cNvPr id="154639" name="Line 15">
            <a:extLst>
              <a:ext uri="{FF2B5EF4-FFF2-40B4-BE49-F238E27FC236}">
                <a16:creationId xmlns:a16="http://schemas.microsoft.com/office/drawing/2014/main" id="{53D4F000-E41B-AC4E-9AFD-2411B3642BF9}"/>
              </a:ext>
            </a:extLst>
          </p:cNvPr>
          <p:cNvSpPr>
            <a:spLocks noChangeShapeType="1"/>
          </p:cNvSpPr>
          <p:nvPr/>
        </p:nvSpPr>
        <p:spPr bwMode="auto">
          <a:xfrm rot="7591657" flipH="1" flipV="1">
            <a:off x="4885332" y="2049509"/>
            <a:ext cx="470987" cy="640400"/>
          </a:xfrm>
          <a:prstGeom prst="line">
            <a:avLst/>
          </a:prstGeom>
          <a:noFill/>
          <a:ln w="139700">
            <a:solidFill>
              <a:srgbClr val="000080">
                <a:alpha val="75000"/>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Tree>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Number Placeholder 5">
            <a:extLst>
              <a:ext uri="{FF2B5EF4-FFF2-40B4-BE49-F238E27FC236}">
                <a16:creationId xmlns:a16="http://schemas.microsoft.com/office/drawing/2014/main" id="{E298853E-B8B5-5547-8A6D-D9746A06B797}"/>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7C840CEB-3E74-B746-B6DB-17021CFDDE1E}" type="slidenum">
              <a:rPr lang="en-US" altLang="en-US" sz="1400" b="0"/>
              <a:pPr algn="r" eaLnBrk="1" hangingPunct="1">
                <a:spcBef>
                  <a:spcPct val="0"/>
                </a:spcBef>
                <a:buFontTx/>
                <a:buNone/>
              </a:pPr>
              <a:t>76</a:t>
            </a:fld>
            <a:endParaRPr lang="en-US" altLang="en-US" sz="1400" b="0" dirty="0"/>
          </a:p>
        </p:txBody>
      </p:sp>
      <p:grpSp>
        <p:nvGrpSpPr>
          <p:cNvPr id="152579" name="Group 38">
            <a:extLst>
              <a:ext uri="{FF2B5EF4-FFF2-40B4-BE49-F238E27FC236}">
                <a16:creationId xmlns:a16="http://schemas.microsoft.com/office/drawing/2014/main" id="{302D52A9-ACE3-054F-A713-A72D003B2DD2}"/>
              </a:ext>
            </a:extLst>
          </p:cNvPr>
          <p:cNvGrpSpPr>
            <a:grpSpLocks/>
          </p:cNvGrpSpPr>
          <p:nvPr/>
        </p:nvGrpSpPr>
        <p:grpSpPr bwMode="auto">
          <a:xfrm>
            <a:off x="458788" y="446088"/>
            <a:ext cx="8229600" cy="5719762"/>
            <a:chOff x="289" y="281"/>
            <a:chExt cx="5184" cy="3603"/>
          </a:xfrm>
        </p:grpSpPr>
        <p:sp>
          <p:nvSpPr>
            <p:cNvPr id="152580" name="Rectangle 2">
              <a:extLst>
                <a:ext uri="{FF2B5EF4-FFF2-40B4-BE49-F238E27FC236}">
                  <a16:creationId xmlns:a16="http://schemas.microsoft.com/office/drawing/2014/main" id="{3915B19E-CBFA-E941-9A9F-AEB950A02B6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Adrenal Glands </a:t>
              </a:r>
              <a:r>
                <a:rPr lang="en-US" altLang="en-US" sz="2200" b="0" dirty="0">
                  <a:solidFill>
                    <a:srgbClr val="333333"/>
                  </a:solidFill>
                </a:rPr>
                <a:t>(continued)</a:t>
              </a:r>
              <a:endParaRPr lang="en-US" altLang="en-US" sz="2200" b="0" dirty="0">
                <a:solidFill>
                  <a:schemeClr val="tx2"/>
                </a:solidFill>
              </a:endParaRPr>
            </a:p>
          </p:txBody>
        </p:sp>
        <p:sp>
          <p:nvSpPr>
            <p:cNvPr id="152581" name="Text Box 6">
              <a:extLst>
                <a:ext uri="{FF2B5EF4-FFF2-40B4-BE49-F238E27FC236}">
                  <a16:creationId xmlns:a16="http://schemas.microsoft.com/office/drawing/2014/main" id="{E880A79C-2A37-A245-A5B2-308016513A7F}"/>
                </a:ext>
              </a:extLst>
            </p:cNvPr>
            <p:cNvSpPr txBox="1">
              <a:spLocks noChangeArrowheads="1"/>
            </p:cNvSpPr>
            <p:nvPr/>
          </p:nvSpPr>
          <p:spPr bwMode="auto">
            <a:xfrm>
              <a:off x="515" y="972"/>
              <a:ext cx="4725"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adrenal cortex, which is about 80 to 90 percent of the mass of the adrenal gland, synthesizes and secretes several steroid hormones.</a:t>
              </a:r>
            </a:p>
            <a:p>
              <a:pPr eaLnBrk="1" hangingPunct="1">
                <a:lnSpc>
                  <a:spcPct val="85000"/>
                </a:lnSpc>
                <a:spcBef>
                  <a:spcPct val="0"/>
                </a:spcBef>
                <a:spcAft>
                  <a:spcPct val="50000"/>
                </a:spcAft>
                <a:buSzPct val="80000"/>
              </a:pPr>
              <a:r>
                <a:rPr lang="en-US" altLang="en-US" sz="1800" b="0" dirty="0"/>
                <a:t>The adrenal medulla synthesizes and secretes three catecholamine hormones—epinephrine, norepinephrine, and small amounts of dopa-mine.</a:t>
              </a:r>
            </a:p>
          </p:txBody>
        </p:sp>
        <p:grpSp>
          <p:nvGrpSpPr>
            <p:cNvPr id="152582" name="Group 27">
              <a:extLst>
                <a:ext uri="{FF2B5EF4-FFF2-40B4-BE49-F238E27FC236}">
                  <a16:creationId xmlns:a16="http://schemas.microsoft.com/office/drawing/2014/main" id="{D838EED5-A162-6140-8886-DBD20951E7BF}"/>
                </a:ext>
              </a:extLst>
            </p:cNvPr>
            <p:cNvGrpSpPr>
              <a:grpSpLocks/>
            </p:cNvGrpSpPr>
            <p:nvPr/>
          </p:nvGrpSpPr>
          <p:grpSpPr bwMode="auto">
            <a:xfrm>
              <a:off x="582" y="3671"/>
              <a:ext cx="2995" cy="213"/>
              <a:chOff x="582" y="3671"/>
              <a:chExt cx="2995" cy="213"/>
            </a:xfrm>
          </p:grpSpPr>
          <p:grpSp>
            <p:nvGrpSpPr>
              <p:cNvPr id="152583" name="Group 28">
                <a:extLst>
                  <a:ext uri="{FF2B5EF4-FFF2-40B4-BE49-F238E27FC236}">
                    <a16:creationId xmlns:a16="http://schemas.microsoft.com/office/drawing/2014/main" id="{09FFAE79-E245-164C-AB61-6D9E726746C4}"/>
                  </a:ext>
                </a:extLst>
              </p:cNvPr>
              <p:cNvGrpSpPr>
                <a:grpSpLocks/>
              </p:cNvGrpSpPr>
              <p:nvPr/>
            </p:nvGrpSpPr>
            <p:grpSpPr bwMode="auto">
              <a:xfrm>
                <a:off x="582" y="3671"/>
                <a:ext cx="1990" cy="213"/>
                <a:chOff x="582" y="3671"/>
                <a:chExt cx="1990" cy="213"/>
              </a:xfrm>
            </p:grpSpPr>
            <p:sp>
              <p:nvSpPr>
                <p:cNvPr id="152587" name="Rectangle 29">
                  <a:extLst>
                    <a:ext uri="{FF2B5EF4-FFF2-40B4-BE49-F238E27FC236}">
                      <a16:creationId xmlns:a16="http://schemas.microsoft.com/office/drawing/2014/main" id="{A60F00C8-76FC-D440-9C7E-469FB89AF36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52588" name="Rectangle 30">
                  <a:extLst>
                    <a:ext uri="{FF2B5EF4-FFF2-40B4-BE49-F238E27FC236}">
                      <a16:creationId xmlns:a16="http://schemas.microsoft.com/office/drawing/2014/main" id="{8E45D283-3D32-A443-A91B-247CAF18C10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52589" name="Rectangle 31">
                  <a:extLst>
                    <a:ext uri="{FF2B5EF4-FFF2-40B4-BE49-F238E27FC236}">
                      <a16:creationId xmlns:a16="http://schemas.microsoft.com/office/drawing/2014/main" id="{EA8ACA5C-22FA-5449-8AFE-5175D343C0C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52590" name="Text Box 32">
                  <a:extLst>
                    <a:ext uri="{FF2B5EF4-FFF2-40B4-BE49-F238E27FC236}">
                      <a16:creationId xmlns:a16="http://schemas.microsoft.com/office/drawing/2014/main" id="{F4F48F0B-5AF0-8F4E-9102-0CFA6A84BCB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638</a:t>
                  </a:r>
                  <a:endParaRPr lang="en-US" altLang="en-US" sz="1800" b="0" dirty="0">
                    <a:ea typeface="ＭＳ Ｐゴシック" panose="020B0600070205080204" pitchFamily="34" charset="-128"/>
                  </a:endParaRPr>
                </a:p>
              </p:txBody>
            </p:sp>
            <p:sp>
              <p:nvSpPr>
                <p:cNvPr id="152591" name="Text Box 33">
                  <a:extLst>
                    <a:ext uri="{FF2B5EF4-FFF2-40B4-BE49-F238E27FC236}">
                      <a16:creationId xmlns:a16="http://schemas.microsoft.com/office/drawing/2014/main" id="{C1D95741-06AE-804D-8413-1E20CDDC69B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703</a:t>
                  </a:r>
                  <a:endParaRPr lang="en-US" altLang="en-US" sz="1800" b="0" dirty="0">
                    <a:ea typeface="ＭＳ Ｐゴシック" panose="020B0600070205080204" pitchFamily="34" charset="-128"/>
                  </a:endParaRPr>
                </a:p>
              </p:txBody>
            </p:sp>
            <p:sp>
              <p:nvSpPr>
                <p:cNvPr id="152592" name="Text Box 34">
                  <a:extLst>
                    <a:ext uri="{FF2B5EF4-FFF2-40B4-BE49-F238E27FC236}">
                      <a16:creationId xmlns:a16="http://schemas.microsoft.com/office/drawing/2014/main" id="{3B64CEFB-8930-8A46-ACEA-0F5C7076BCC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665</a:t>
                  </a:r>
                  <a:endParaRPr lang="en-US" altLang="en-US" sz="1800" b="0" dirty="0">
                    <a:ea typeface="ＭＳ Ｐゴシック" panose="020B0600070205080204" pitchFamily="34" charset="-128"/>
                  </a:endParaRPr>
                </a:p>
              </p:txBody>
            </p:sp>
          </p:grpSp>
          <p:grpSp>
            <p:nvGrpSpPr>
              <p:cNvPr id="152584" name="Group 35">
                <a:extLst>
                  <a:ext uri="{FF2B5EF4-FFF2-40B4-BE49-F238E27FC236}">
                    <a16:creationId xmlns:a16="http://schemas.microsoft.com/office/drawing/2014/main" id="{4AE996BF-1F49-1146-B716-237CF9FAA26E}"/>
                  </a:ext>
                </a:extLst>
              </p:cNvPr>
              <p:cNvGrpSpPr>
                <a:grpSpLocks/>
              </p:cNvGrpSpPr>
              <p:nvPr/>
            </p:nvGrpSpPr>
            <p:grpSpPr bwMode="auto">
              <a:xfrm>
                <a:off x="2846" y="3671"/>
                <a:ext cx="731" cy="213"/>
                <a:chOff x="2846" y="3671"/>
                <a:chExt cx="731" cy="213"/>
              </a:xfrm>
            </p:grpSpPr>
            <p:sp>
              <p:nvSpPr>
                <p:cNvPr id="152585" name="Rectangle 36">
                  <a:extLst>
                    <a:ext uri="{FF2B5EF4-FFF2-40B4-BE49-F238E27FC236}">
                      <a16:creationId xmlns:a16="http://schemas.microsoft.com/office/drawing/2014/main" id="{8D0D495F-137E-BA40-9B3A-9332AB0F505F}"/>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52586" name="Text Box 37">
                  <a:extLst>
                    <a:ext uri="{FF2B5EF4-FFF2-40B4-BE49-F238E27FC236}">
                      <a16:creationId xmlns:a16="http://schemas.microsoft.com/office/drawing/2014/main" id="{2D421A74-8A02-D84E-8389-1B250D0A5895}"/>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Figure 18.15</a:t>
                  </a:r>
                </a:p>
              </p:txBody>
            </p:sp>
          </p:grpSp>
        </p:grpSp>
      </p:grpSp>
    </p:spTree>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Number Placeholder 5">
            <a:extLst>
              <a:ext uri="{FF2B5EF4-FFF2-40B4-BE49-F238E27FC236}">
                <a16:creationId xmlns:a16="http://schemas.microsoft.com/office/drawing/2014/main" id="{A461FE44-294D-274B-BFC4-8C6A5521F7A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B0DA550-9D7E-EE42-9D40-27E07F483B23}" type="slidenum">
              <a:rPr lang="en-US" altLang="en-US" sz="1400"/>
              <a:pPr>
                <a:spcBef>
                  <a:spcPct val="0"/>
                </a:spcBef>
                <a:buFontTx/>
                <a:buNone/>
              </a:pPr>
              <a:t>77</a:t>
            </a:fld>
            <a:endParaRPr lang="en-US" altLang="en-US" sz="1400" dirty="0"/>
          </a:p>
        </p:txBody>
      </p:sp>
      <p:grpSp>
        <p:nvGrpSpPr>
          <p:cNvPr id="156675" name="Group 51">
            <a:extLst>
              <a:ext uri="{FF2B5EF4-FFF2-40B4-BE49-F238E27FC236}">
                <a16:creationId xmlns:a16="http://schemas.microsoft.com/office/drawing/2014/main" id="{9953BC17-4C35-744D-B34C-69271CA6F997}"/>
              </a:ext>
            </a:extLst>
          </p:cNvPr>
          <p:cNvGrpSpPr>
            <a:grpSpLocks/>
          </p:cNvGrpSpPr>
          <p:nvPr/>
        </p:nvGrpSpPr>
        <p:grpSpPr bwMode="auto">
          <a:xfrm>
            <a:off x="458788" y="458788"/>
            <a:ext cx="8229600" cy="5707062"/>
            <a:chOff x="289" y="289"/>
            <a:chExt cx="5184" cy="3595"/>
          </a:xfrm>
        </p:grpSpPr>
        <p:sp>
          <p:nvSpPr>
            <p:cNvPr id="156676" name="Rectangle 2">
              <a:extLst>
                <a:ext uri="{FF2B5EF4-FFF2-40B4-BE49-F238E27FC236}">
                  <a16:creationId xmlns:a16="http://schemas.microsoft.com/office/drawing/2014/main" id="{8C7043C8-6531-0348-A3BB-BC8E4D4C9CEF}"/>
                </a:ext>
              </a:extLst>
            </p:cNvPr>
            <p:cNvSpPr>
              <a:spLocks noChangeArrowheads="1"/>
            </p:cNvSpPr>
            <p:nvPr/>
          </p:nvSpPr>
          <p:spPr bwMode="auto">
            <a:xfrm>
              <a:off x="289" y="289"/>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Adrenal Cortex</a:t>
              </a:r>
              <a:endParaRPr lang="en-US" altLang="en-US" sz="2800" b="0" dirty="0">
                <a:solidFill>
                  <a:schemeClr val="tx2"/>
                </a:solidFill>
              </a:endParaRPr>
            </a:p>
          </p:txBody>
        </p:sp>
        <p:sp>
          <p:nvSpPr>
            <p:cNvPr id="156689" name="Text Box 6">
              <a:extLst>
                <a:ext uri="{FF2B5EF4-FFF2-40B4-BE49-F238E27FC236}">
                  <a16:creationId xmlns:a16="http://schemas.microsoft.com/office/drawing/2014/main" id="{253FA6AE-6D6B-6E4E-A0BB-0A490C364C40}"/>
                </a:ext>
              </a:extLst>
            </p:cNvPr>
            <p:cNvSpPr txBox="1">
              <a:spLocks noChangeArrowheads="1"/>
            </p:cNvSpPr>
            <p:nvPr/>
          </p:nvSpPr>
          <p:spPr bwMode="auto">
            <a:xfrm>
              <a:off x="515" y="972"/>
              <a:ext cx="4661"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adrenal cortex has three zones—each zone or zona secretes steroids.</a:t>
              </a:r>
            </a:p>
            <a:p>
              <a:pPr eaLnBrk="1" hangingPunct="1">
                <a:lnSpc>
                  <a:spcPct val="85000"/>
                </a:lnSpc>
                <a:spcBef>
                  <a:spcPct val="0"/>
                </a:spcBef>
                <a:spcAft>
                  <a:spcPts val="900"/>
                </a:spcAft>
                <a:buSzPct val="80000"/>
              </a:pPr>
              <a:r>
                <a:rPr lang="en-US" altLang="en-US" sz="1800" b="0" dirty="0"/>
                <a:t>The zona glomerulosa secretes mineralocorticoids that help control mineral homeostasis.</a:t>
              </a:r>
            </a:p>
            <a:p>
              <a:pPr eaLnBrk="1" hangingPunct="1">
                <a:lnSpc>
                  <a:spcPct val="85000"/>
                </a:lnSpc>
                <a:spcBef>
                  <a:spcPct val="0"/>
                </a:spcBef>
                <a:spcAft>
                  <a:spcPts val="900"/>
                </a:spcAft>
                <a:buSzPct val="80000"/>
              </a:pPr>
              <a:r>
                <a:rPr lang="en-US" altLang="en-US" sz="1800" b="0" dirty="0"/>
                <a:t>The zona fasciculata</a:t>
              </a:r>
              <a:r>
                <a:rPr lang="en-US" altLang="en-US" sz="1800" b="0" dirty="0">
                  <a:solidFill>
                    <a:srgbClr val="800000"/>
                  </a:solidFill>
                </a:rPr>
                <a:t> </a:t>
              </a:r>
              <a:r>
                <a:rPr lang="en-US" altLang="en-US" sz="1800" b="0" dirty="0"/>
                <a:t>secretes glucocorticoids that help control glu-cose homeostasis.</a:t>
              </a:r>
            </a:p>
            <a:p>
              <a:pPr eaLnBrk="1" hangingPunct="1">
                <a:lnSpc>
                  <a:spcPct val="85000"/>
                </a:lnSpc>
                <a:spcBef>
                  <a:spcPct val="0"/>
                </a:spcBef>
                <a:spcAft>
                  <a:spcPct val="50000"/>
                </a:spcAft>
                <a:buSzPct val="80000"/>
              </a:pPr>
              <a:r>
                <a:rPr lang="en-US" altLang="en-US" sz="1800" b="0" dirty="0"/>
                <a:t>The zona reticularis secretes small amounts of androgens that have masculinizing effects (the androgens can also be converted to estro-gens).</a:t>
              </a:r>
            </a:p>
          </p:txBody>
        </p:sp>
        <p:grpSp>
          <p:nvGrpSpPr>
            <p:cNvPr id="156678" name="Group 40">
              <a:extLst>
                <a:ext uri="{FF2B5EF4-FFF2-40B4-BE49-F238E27FC236}">
                  <a16:creationId xmlns:a16="http://schemas.microsoft.com/office/drawing/2014/main" id="{5051CABD-A4A9-9E48-8CEB-5B92FF079C3E}"/>
                </a:ext>
              </a:extLst>
            </p:cNvPr>
            <p:cNvGrpSpPr>
              <a:grpSpLocks/>
            </p:cNvGrpSpPr>
            <p:nvPr/>
          </p:nvGrpSpPr>
          <p:grpSpPr bwMode="auto">
            <a:xfrm>
              <a:off x="582" y="3671"/>
              <a:ext cx="2995" cy="213"/>
              <a:chOff x="582" y="3671"/>
              <a:chExt cx="2995" cy="213"/>
            </a:xfrm>
          </p:grpSpPr>
          <p:grpSp>
            <p:nvGrpSpPr>
              <p:cNvPr id="156679" name="Group 41">
                <a:extLst>
                  <a:ext uri="{FF2B5EF4-FFF2-40B4-BE49-F238E27FC236}">
                    <a16:creationId xmlns:a16="http://schemas.microsoft.com/office/drawing/2014/main" id="{AB48E4EB-0D85-6248-AA4B-D8F924597AED}"/>
                  </a:ext>
                </a:extLst>
              </p:cNvPr>
              <p:cNvGrpSpPr>
                <a:grpSpLocks/>
              </p:cNvGrpSpPr>
              <p:nvPr/>
            </p:nvGrpSpPr>
            <p:grpSpPr bwMode="auto">
              <a:xfrm>
                <a:off x="582" y="3671"/>
                <a:ext cx="1990" cy="213"/>
                <a:chOff x="582" y="3671"/>
                <a:chExt cx="1990" cy="213"/>
              </a:xfrm>
            </p:grpSpPr>
            <p:sp>
              <p:nvSpPr>
                <p:cNvPr id="156683" name="Rectangle 42">
                  <a:extLst>
                    <a:ext uri="{FF2B5EF4-FFF2-40B4-BE49-F238E27FC236}">
                      <a16:creationId xmlns:a16="http://schemas.microsoft.com/office/drawing/2014/main" id="{A95582F6-36CA-D945-A2AE-BDB7BFF8CBE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56684" name="Rectangle 43">
                  <a:extLst>
                    <a:ext uri="{FF2B5EF4-FFF2-40B4-BE49-F238E27FC236}">
                      <a16:creationId xmlns:a16="http://schemas.microsoft.com/office/drawing/2014/main" id="{9F8570D5-3E48-4F44-BFA8-3EAF652482A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56685" name="Rectangle 44">
                  <a:extLst>
                    <a:ext uri="{FF2B5EF4-FFF2-40B4-BE49-F238E27FC236}">
                      <a16:creationId xmlns:a16="http://schemas.microsoft.com/office/drawing/2014/main" id="{3CACFF9C-244D-9247-8B1D-1D47729FEA8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56686" name="Text Box 45">
                  <a:extLst>
                    <a:ext uri="{FF2B5EF4-FFF2-40B4-BE49-F238E27FC236}">
                      <a16:creationId xmlns:a16="http://schemas.microsoft.com/office/drawing/2014/main" id="{1BBFDBEE-C1DB-DA44-BC9D-92BDB89F223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638</a:t>
                  </a:r>
                  <a:endParaRPr lang="en-US" altLang="en-US" sz="1800" b="0" dirty="0">
                    <a:ea typeface="ＭＳ Ｐゴシック" panose="020B0600070205080204" pitchFamily="34" charset="-128"/>
                  </a:endParaRPr>
                </a:p>
              </p:txBody>
            </p:sp>
            <p:sp>
              <p:nvSpPr>
                <p:cNvPr id="156687" name="Text Box 46">
                  <a:extLst>
                    <a:ext uri="{FF2B5EF4-FFF2-40B4-BE49-F238E27FC236}">
                      <a16:creationId xmlns:a16="http://schemas.microsoft.com/office/drawing/2014/main" id="{2C5967DC-EC8F-2B4F-9401-6D7BD9B82C7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703</a:t>
                  </a:r>
                  <a:endParaRPr lang="en-US" altLang="en-US" sz="1800" b="0" dirty="0">
                    <a:ea typeface="ＭＳ Ｐゴシック" panose="020B0600070205080204" pitchFamily="34" charset="-128"/>
                  </a:endParaRPr>
                </a:p>
              </p:txBody>
            </p:sp>
            <p:sp>
              <p:nvSpPr>
                <p:cNvPr id="156688" name="Text Box 47">
                  <a:extLst>
                    <a:ext uri="{FF2B5EF4-FFF2-40B4-BE49-F238E27FC236}">
                      <a16:creationId xmlns:a16="http://schemas.microsoft.com/office/drawing/2014/main" id="{00C4A013-0E7D-A842-8927-640063D5551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665</a:t>
                  </a:r>
                  <a:endParaRPr lang="en-US" altLang="en-US" sz="1800" b="0" dirty="0">
                    <a:ea typeface="ＭＳ Ｐゴシック" panose="020B0600070205080204" pitchFamily="34" charset="-128"/>
                  </a:endParaRPr>
                </a:p>
              </p:txBody>
            </p:sp>
          </p:grpSp>
          <p:grpSp>
            <p:nvGrpSpPr>
              <p:cNvPr id="156680" name="Group 48">
                <a:extLst>
                  <a:ext uri="{FF2B5EF4-FFF2-40B4-BE49-F238E27FC236}">
                    <a16:creationId xmlns:a16="http://schemas.microsoft.com/office/drawing/2014/main" id="{4DADFA05-1A3E-9C49-8A05-690407302D8E}"/>
                  </a:ext>
                </a:extLst>
              </p:cNvPr>
              <p:cNvGrpSpPr>
                <a:grpSpLocks/>
              </p:cNvGrpSpPr>
              <p:nvPr/>
            </p:nvGrpSpPr>
            <p:grpSpPr bwMode="auto">
              <a:xfrm>
                <a:off x="2846" y="3671"/>
                <a:ext cx="731" cy="213"/>
                <a:chOff x="2846" y="3671"/>
                <a:chExt cx="731" cy="213"/>
              </a:xfrm>
            </p:grpSpPr>
            <p:sp>
              <p:nvSpPr>
                <p:cNvPr id="156681" name="Rectangle 49">
                  <a:extLst>
                    <a:ext uri="{FF2B5EF4-FFF2-40B4-BE49-F238E27FC236}">
                      <a16:creationId xmlns:a16="http://schemas.microsoft.com/office/drawing/2014/main" id="{C6239A04-5017-754C-B427-E2AB3AF3AA36}"/>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56682" name="Text Box 50">
                  <a:extLst>
                    <a:ext uri="{FF2B5EF4-FFF2-40B4-BE49-F238E27FC236}">
                      <a16:creationId xmlns:a16="http://schemas.microsoft.com/office/drawing/2014/main" id="{0C26098F-00ED-DF44-98AB-21201C4ABB82}"/>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Figure 18.15</a:t>
                  </a:r>
                </a:p>
              </p:txBody>
            </p:sp>
          </p:grpSp>
        </p:grpSp>
      </p:grpSp>
    </p:spTree>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Number Placeholder 5">
            <a:extLst>
              <a:ext uri="{FF2B5EF4-FFF2-40B4-BE49-F238E27FC236}">
                <a16:creationId xmlns:a16="http://schemas.microsoft.com/office/drawing/2014/main" id="{82EDA95C-512B-7747-A540-B9F7901EFA3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D2948B7-77CC-0445-9817-90C9E34DBEF2}" type="slidenum">
              <a:rPr lang="en-US" altLang="en-US" sz="1400"/>
              <a:pPr>
                <a:spcBef>
                  <a:spcPct val="0"/>
                </a:spcBef>
                <a:buFontTx/>
                <a:buNone/>
              </a:pPr>
              <a:t>78</a:t>
            </a:fld>
            <a:endParaRPr lang="en-US" altLang="en-US" sz="1400" dirty="0"/>
          </a:p>
        </p:txBody>
      </p:sp>
      <p:grpSp>
        <p:nvGrpSpPr>
          <p:cNvPr id="158723" name="Group 39">
            <a:extLst>
              <a:ext uri="{FF2B5EF4-FFF2-40B4-BE49-F238E27FC236}">
                <a16:creationId xmlns:a16="http://schemas.microsoft.com/office/drawing/2014/main" id="{1A785A42-66F5-074A-9085-BDB3BAB1CB31}"/>
              </a:ext>
            </a:extLst>
          </p:cNvPr>
          <p:cNvGrpSpPr>
            <a:grpSpLocks/>
          </p:cNvGrpSpPr>
          <p:nvPr/>
        </p:nvGrpSpPr>
        <p:grpSpPr bwMode="auto">
          <a:xfrm>
            <a:off x="457200" y="446088"/>
            <a:ext cx="8229600" cy="5719762"/>
            <a:chOff x="289" y="281"/>
            <a:chExt cx="5184" cy="3603"/>
          </a:xfrm>
        </p:grpSpPr>
        <p:sp>
          <p:nvSpPr>
            <p:cNvPr id="158724" name="Rectangle 2">
              <a:extLst>
                <a:ext uri="{FF2B5EF4-FFF2-40B4-BE49-F238E27FC236}">
                  <a16:creationId xmlns:a16="http://schemas.microsoft.com/office/drawing/2014/main" id="{D219D75B-B941-8847-BFBB-9660FC6CC64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Mineralocorticoids</a:t>
              </a:r>
              <a:endParaRPr lang="en-US" altLang="en-US" sz="2800" b="0" dirty="0">
                <a:solidFill>
                  <a:schemeClr val="tx2"/>
                </a:solidFill>
              </a:endParaRPr>
            </a:p>
          </p:txBody>
        </p:sp>
        <p:sp>
          <p:nvSpPr>
            <p:cNvPr id="158725" name="Text Box 6">
              <a:extLst>
                <a:ext uri="{FF2B5EF4-FFF2-40B4-BE49-F238E27FC236}">
                  <a16:creationId xmlns:a16="http://schemas.microsoft.com/office/drawing/2014/main" id="{76695BB7-309A-7244-80BD-6131D8D477B0}"/>
                </a:ext>
              </a:extLst>
            </p:cNvPr>
            <p:cNvSpPr txBox="1">
              <a:spLocks noChangeArrowheads="1"/>
            </p:cNvSpPr>
            <p:nvPr/>
          </p:nvSpPr>
          <p:spPr bwMode="auto">
            <a:xfrm>
              <a:off x="515" y="972"/>
              <a:ext cx="4697"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mineralocorticoid, aldosterone, by acting on the kidneys, regu-lates homeostasis of sodium (Na</a:t>
              </a:r>
              <a:r>
                <a:rPr lang="en-US" altLang="en-US" sz="1800" b="0" baseline="25000" dirty="0"/>
                <a:t>+</a:t>
              </a:r>
              <a:r>
                <a:rPr lang="en-US" altLang="en-US" sz="1800" b="0" dirty="0"/>
                <a:t>) and potassium (K</a:t>
              </a:r>
              <a:r>
                <a:rPr lang="en-US" altLang="en-US" sz="1800" b="0" baseline="25000" dirty="0"/>
                <a:t>+</a:t>
              </a:r>
              <a:r>
                <a:rPr lang="en-US" altLang="en-US" sz="1800" b="0" dirty="0"/>
                <a:t>) ions to con-trol blood pressure and blood volume.</a:t>
              </a:r>
            </a:p>
            <a:p>
              <a:pPr eaLnBrk="1" hangingPunct="1">
                <a:lnSpc>
                  <a:spcPct val="85000"/>
                </a:lnSpc>
                <a:spcBef>
                  <a:spcPct val="0"/>
                </a:spcBef>
                <a:spcAft>
                  <a:spcPts val="900"/>
                </a:spcAft>
                <a:buSzPct val="80000"/>
              </a:pPr>
              <a:r>
                <a:rPr lang="en-US" altLang="en-US" sz="1800" b="0" dirty="0"/>
                <a:t>The hormone also promotes the excretion of hydrogen ions in the urine—the removal of acids from the body helps prevent acidosis (blood pH &lt; 7.35).</a:t>
              </a:r>
            </a:p>
            <a:p>
              <a:pPr eaLnBrk="1" hangingPunct="1">
                <a:lnSpc>
                  <a:spcPct val="85000"/>
                </a:lnSpc>
                <a:spcBef>
                  <a:spcPct val="0"/>
                </a:spcBef>
                <a:spcAft>
                  <a:spcPts val="900"/>
                </a:spcAft>
                <a:buSzPct val="80000"/>
              </a:pPr>
              <a:r>
                <a:rPr lang="en-US" altLang="en-US" sz="1800" b="0" dirty="0"/>
                <a:t>The renin-angiotensin-aldosterone pathway controls the secretion of aldosterone from the adrenal cortex.</a:t>
              </a:r>
            </a:p>
            <a:p>
              <a:pPr eaLnBrk="1" hangingPunct="1">
                <a:lnSpc>
                  <a:spcPct val="85000"/>
                </a:lnSpc>
                <a:spcBef>
                  <a:spcPct val="0"/>
                </a:spcBef>
                <a:spcAft>
                  <a:spcPct val="50000"/>
                </a:spcAft>
                <a:buSzPct val="80000"/>
              </a:pPr>
              <a:r>
                <a:rPr lang="en-US" altLang="en-US" sz="1800" b="0" dirty="0"/>
                <a:t>This complex physiological pathway is described in detail in the text-book.</a:t>
              </a:r>
            </a:p>
          </p:txBody>
        </p:sp>
        <p:grpSp>
          <p:nvGrpSpPr>
            <p:cNvPr id="158726" name="Group 28">
              <a:extLst>
                <a:ext uri="{FF2B5EF4-FFF2-40B4-BE49-F238E27FC236}">
                  <a16:creationId xmlns:a16="http://schemas.microsoft.com/office/drawing/2014/main" id="{FFB139B9-6836-794F-83D7-16E042EA9ABE}"/>
                </a:ext>
              </a:extLst>
            </p:cNvPr>
            <p:cNvGrpSpPr>
              <a:grpSpLocks/>
            </p:cNvGrpSpPr>
            <p:nvPr/>
          </p:nvGrpSpPr>
          <p:grpSpPr bwMode="auto">
            <a:xfrm>
              <a:off x="582" y="3671"/>
              <a:ext cx="2995" cy="213"/>
              <a:chOff x="582" y="3671"/>
              <a:chExt cx="2995" cy="213"/>
            </a:xfrm>
          </p:grpSpPr>
          <p:grpSp>
            <p:nvGrpSpPr>
              <p:cNvPr id="158727" name="Group 29">
                <a:extLst>
                  <a:ext uri="{FF2B5EF4-FFF2-40B4-BE49-F238E27FC236}">
                    <a16:creationId xmlns:a16="http://schemas.microsoft.com/office/drawing/2014/main" id="{472DE094-441E-2D4E-A860-7D1C90AC3547}"/>
                  </a:ext>
                </a:extLst>
              </p:cNvPr>
              <p:cNvGrpSpPr>
                <a:grpSpLocks/>
              </p:cNvGrpSpPr>
              <p:nvPr/>
            </p:nvGrpSpPr>
            <p:grpSpPr bwMode="auto">
              <a:xfrm>
                <a:off x="582" y="3671"/>
                <a:ext cx="1990" cy="213"/>
                <a:chOff x="582" y="3671"/>
                <a:chExt cx="1990" cy="213"/>
              </a:xfrm>
            </p:grpSpPr>
            <p:sp>
              <p:nvSpPr>
                <p:cNvPr id="158731" name="Rectangle 30">
                  <a:extLst>
                    <a:ext uri="{FF2B5EF4-FFF2-40B4-BE49-F238E27FC236}">
                      <a16:creationId xmlns:a16="http://schemas.microsoft.com/office/drawing/2014/main" id="{C5EFDBA3-A461-DB4F-8BCF-381F756A3F5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58732" name="Rectangle 31">
                  <a:extLst>
                    <a:ext uri="{FF2B5EF4-FFF2-40B4-BE49-F238E27FC236}">
                      <a16:creationId xmlns:a16="http://schemas.microsoft.com/office/drawing/2014/main" id="{6ADF9FFB-1E48-A94A-B250-D9C7C7F4BF7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58733" name="Rectangle 32">
                  <a:extLst>
                    <a:ext uri="{FF2B5EF4-FFF2-40B4-BE49-F238E27FC236}">
                      <a16:creationId xmlns:a16="http://schemas.microsoft.com/office/drawing/2014/main" id="{A71D8F99-8A70-8748-B900-E4C0A2BF211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58734" name="Text Box 33">
                  <a:extLst>
                    <a:ext uri="{FF2B5EF4-FFF2-40B4-BE49-F238E27FC236}">
                      <a16:creationId xmlns:a16="http://schemas.microsoft.com/office/drawing/2014/main" id="{D4666A7B-2D80-EB4E-A35D-67974660179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639</a:t>
                  </a:r>
                  <a:endParaRPr lang="en-US" altLang="en-US" sz="1800" b="0" dirty="0">
                    <a:ea typeface="ＭＳ Ｐゴシック" panose="020B0600070205080204" pitchFamily="34" charset="-128"/>
                  </a:endParaRPr>
                </a:p>
              </p:txBody>
            </p:sp>
            <p:sp>
              <p:nvSpPr>
                <p:cNvPr id="158735" name="Text Box 34">
                  <a:extLst>
                    <a:ext uri="{FF2B5EF4-FFF2-40B4-BE49-F238E27FC236}">
                      <a16:creationId xmlns:a16="http://schemas.microsoft.com/office/drawing/2014/main" id="{A7E6D5BE-A357-0B42-95F4-FB9E25021B3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704</a:t>
                  </a:r>
                  <a:endParaRPr lang="en-US" altLang="en-US" sz="1800" b="0" dirty="0">
                    <a:ea typeface="ＭＳ Ｐゴシック" panose="020B0600070205080204" pitchFamily="34" charset="-128"/>
                  </a:endParaRPr>
                </a:p>
              </p:txBody>
            </p:sp>
            <p:sp>
              <p:nvSpPr>
                <p:cNvPr id="158736" name="Text Box 35">
                  <a:extLst>
                    <a:ext uri="{FF2B5EF4-FFF2-40B4-BE49-F238E27FC236}">
                      <a16:creationId xmlns:a16="http://schemas.microsoft.com/office/drawing/2014/main" id="{3FF7E897-1045-934E-88C6-3C850281F39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666</a:t>
                  </a:r>
                  <a:endParaRPr lang="en-US" altLang="en-US" sz="1800" b="0" dirty="0">
                    <a:ea typeface="ＭＳ Ｐゴシック" panose="020B0600070205080204" pitchFamily="34" charset="-128"/>
                  </a:endParaRPr>
                </a:p>
              </p:txBody>
            </p:sp>
          </p:grpSp>
          <p:grpSp>
            <p:nvGrpSpPr>
              <p:cNvPr id="158728" name="Group 36">
                <a:extLst>
                  <a:ext uri="{FF2B5EF4-FFF2-40B4-BE49-F238E27FC236}">
                    <a16:creationId xmlns:a16="http://schemas.microsoft.com/office/drawing/2014/main" id="{E3137E61-D745-C24E-817F-D1D7DAEFC0B9}"/>
                  </a:ext>
                </a:extLst>
              </p:cNvPr>
              <p:cNvGrpSpPr>
                <a:grpSpLocks/>
              </p:cNvGrpSpPr>
              <p:nvPr/>
            </p:nvGrpSpPr>
            <p:grpSpPr bwMode="auto">
              <a:xfrm>
                <a:off x="2846" y="3671"/>
                <a:ext cx="731" cy="213"/>
                <a:chOff x="2846" y="3671"/>
                <a:chExt cx="731" cy="213"/>
              </a:xfrm>
            </p:grpSpPr>
            <p:sp>
              <p:nvSpPr>
                <p:cNvPr id="158729" name="Rectangle 37">
                  <a:extLst>
                    <a:ext uri="{FF2B5EF4-FFF2-40B4-BE49-F238E27FC236}">
                      <a16:creationId xmlns:a16="http://schemas.microsoft.com/office/drawing/2014/main" id="{A84AABC2-3F31-A44F-A58C-AAF8578CE45C}"/>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58730" name="Text Box 38">
                  <a:extLst>
                    <a:ext uri="{FF2B5EF4-FFF2-40B4-BE49-F238E27FC236}">
                      <a16:creationId xmlns:a16="http://schemas.microsoft.com/office/drawing/2014/main" id="{552F6936-EB3D-BA42-AE5A-A90CD1CA97F7}"/>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Figure 18.16</a:t>
                  </a:r>
                </a:p>
              </p:txBody>
            </p:sp>
          </p:grpSp>
        </p:grpSp>
      </p:grpSp>
      <p:sp>
        <p:nvSpPr>
          <p:cNvPr id="2" name="TextBox 1">
            <a:extLst>
              <a:ext uri="{FF2B5EF4-FFF2-40B4-BE49-F238E27FC236}">
                <a16:creationId xmlns:a16="http://schemas.microsoft.com/office/drawing/2014/main" id="{4A3BB9B3-1673-F189-4812-8A6D506CD590}"/>
              </a:ext>
            </a:extLst>
          </p:cNvPr>
          <p:cNvSpPr txBox="1"/>
          <p:nvPr/>
        </p:nvSpPr>
        <p:spPr>
          <a:xfrm>
            <a:off x="3556447" y="4429226"/>
            <a:ext cx="2031325" cy="369332"/>
          </a:xfrm>
          <a:prstGeom prst="rect">
            <a:avLst/>
          </a:prstGeom>
          <a:noFill/>
        </p:spPr>
        <p:txBody>
          <a:bodyPr wrap="none" rtlCol="0">
            <a:spAutoFit/>
          </a:bodyPr>
          <a:lstStyle/>
          <a:p>
            <a:r>
              <a:rPr lang="en-US" sz="1800" b="0" dirty="0">
                <a:solidFill>
                  <a:schemeClr val="accent6"/>
                </a:solidFill>
              </a:rPr>
              <a:t>Zona glomerulosa</a:t>
            </a:r>
          </a:p>
        </p:txBody>
      </p:sp>
      <p:sp>
        <p:nvSpPr>
          <p:cNvPr id="3" name="Rectangle 2">
            <a:extLst>
              <a:ext uri="{FF2B5EF4-FFF2-40B4-BE49-F238E27FC236}">
                <a16:creationId xmlns:a16="http://schemas.microsoft.com/office/drawing/2014/main" id="{DB241B52-4914-C819-0A07-569DB43BBB1B}"/>
              </a:ext>
            </a:extLst>
          </p:cNvPr>
          <p:cNvSpPr/>
          <p:nvPr/>
        </p:nvSpPr>
        <p:spPr bwMode="auto">
          <a:xfrm>
            <a:off x="3309257" y="4374797"/>
            <a:ext cx="2525486" cy="491116"/>
          </a:xfrm>
          <a:prstGeom prst="rect">
            <a:avLst/>
          </a:prstGeom>
          <a:noFill/>
          <a:ln w="1905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200" b="1" i="0" u="none" strike="noStrike" cap="none" normalizeH="0" baseline="0">
              <a:ln>
                <a:noFill/>
              </a:ln>
              <a:solidFill>
                <a:schemeClr val="tx1"/>
              </a:solidFill>
              <a:effectLst/>
              <a:latin typeface="Arial" panose="020B0604020202020204" pitchFamily="34" charset="0"/>
            </a:endParaRPr>
          </a:p>
        </p:txBody>
      </p:sp>
    </p:spTree>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Number Placeholder 5">
            <a:extLst>
              <a:ext uri="{FF2B5EF4-FFF2-40B4-BE49-F238E27FC236}">
                <a16:creationId xmlns:a16="http://schemas.microsoft.com/office/drawing/2014/main" id="{A68C482B-F84F-914D-BF2B-1A1FA9384A1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475FAF1-C499-B948-993D-B79E6469D7AE}" type="slidenum">
              <a:rPr lang="en-US" altLang="en-US" sz="1400"/>
              <a:pPr>
                <a:spcBef>
                  <a:spcPct val="0"/>
                </a:spcBef>
                <a:buFontTx/>
                <a:buNone/>
              </a:pPr>
              <a:t>79</a:t>
            </a:fld>
            <a:endParaRPr lang="en-US" altLang="en-US" sz="1400" dirty="0"/>
          </a:p>
        </p:txBody>
      </p:sp>
      <p:grpSp>
        <p:nvGrpSpPr>
          <p:cNvPr id="160771" name="Group 36">
            <a:extLst>
              <a:ext uri="{FF2B5EF4-FFF2-40B4-BE49-F238E27FC236}">
                <a16:creationId xmlns:a16="http://schemas.microsoft.com/office/drawing/2014/main" id="{F02A6C37-CD0C-4348-968A-AA2EF71C7A01}"/>
              </a:ext>
            </a:extLst>
          </p:cNvPr>
          <p:cNvGrpSpPr>
            <a:grpSpLocks/>
          </p:cNvGrpSpPr>
          <p:nvPr/>
        </p:nvGrpSpPr>
        <p:grpSpPr bwMode="auto">
          <a:xfrm>
            <a:off x="458788" y="446088"/>
            <a:ext cx="8229600" cy="5719762"/>
            <a:chOff x="289" y="281"/>
            <a:chExt cx="5184" cy="3603"/>
          </a:xfrm>
        </p:grpSpPr>
        <p:sp>
          <p:nvSpPr>
            <p:cNvPr id="160772" name="Rectangle 2">
              <a:extLst>
                <a:ext uri="{FF2B5EF4-FFF2-40B4-BE49-F238E27FC236}">
                  <a16:creationId xmlns:a16="http://schemas.microsoft.com/office/drawing/2014/main" id="{65C74E67-B10A-CB4D-9BEE-0F872BBF946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Glucocorticoids</a:t>
              </a:r>
              <a:endParaRPr lang="en-US" altLang="en-US" sz="2800" b="0" dirty="0">
                <a:solidFill>
                  <a:schemeClr val="tx2"/>
                </a:solidFill>
              </a:endParaRPr>
            </a:p>
          </p:txBody>
        </p:sp>
        <p:sp>
          <p:nvSpPr>
            <p:cNvPr id="160773" name="Text Box 6">
              <a:extLst>
                <a:ext uri="{FF2B5EF4-FFF2-40B4-BE49-F238E27FC236}">
                  <a16:creationId xmlns:a16="http://schemas.microsoft.com/office/drawing/2014/main" id="{9BA35EAE-3C9A-844A-BFE7-7D548BF6955E}"/>
                </a:ext>
              </a:extLst>
            </p:cNvPr>
            <p:cNvSpPr txBox="1">
              <a:spLocks noChangeArrowheads="1"/>
            </p:cNvSpPr>
            <p:nvPr/>
          </p:nvSpPr>
          <p:spPr bwMode="auto">
            <a:xfrm>
              <a:off x="515" y="979"/>
              <a:ext cx="4429" cy="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Glucocorticoids include cortisol (hydrocortisone), corticosterone, and cortisone.</a:t>
              </a:r>
            </a:p>
            <a:p>
              <a:pPr eaLnBrk="1" hangingPunct="1">
                <a:lnSpc>
                  <a:spcPct val="85000"/>
                </a:lnSpc>
                <a:spcBef>
                  <a:spcPct val="0"/>
                </a:spcBef>
                <a:spcAft>
                  <a:spcPct val="50000"/>
                </a:spcAft>
                <a:buSzPct val="80000"/>
              </a:pPr>
              <a:r>
                <a:rPr lang="en-US" altLang="en-US" sz="1800" b="0" dirty="0"/>
                <a:t>Cortisol is the most abundant and accounts for about 95 percent of the glucocorticoids.</a:t>
              </a:r>
            </a:p>
          </p:txBody>
        </p:sp>
        <p:grpSp>
          <p:nvGrpSpPr>
            <p:cNvPr id="160774" name="Group 26">
              <a:extLst>
                <a:ext uri="{FF2B5EF4-FFF2-40B4-BE49-F238E27FC236}">
                  <a16:creationId xmlns:a16="http://schemas.microsoft.com/office/drawing/2014/main" id="{A269F7F5-0D9B-7E4C-B2A4-02C4EA59430E}"/>
                </a:ext>
              </a:extLst>
            </p:cNvPr>
            <p:cNvGrpSpPr>
              <a:grpSpLocks/>
            </p:cNvGrpSpPr>
            <p:nvPr/>
          </p:nvGrpSpPr>
          <p:grpSpPr bwMode="auto">
            <a:xfrm>
              <a:off x="582" y="3671"/>
              <a:ext cx="1990" cy="213"/>
              <a:chOff x="582" y="3671"/>
              <a:chExt cx="1990" cy="213"/>
            </a:xfrm>
          </p:grpSpPr>
          <p:sp>
            <p:nvSpPr>
              <p:cNvPr id="160775" name="Rectangle 27">
                <a:extLst>
                  <a:ext uri="{FF2B5EF4-FFF2-40B4-BE49-F238E27FC236}">
                    <a16:creationId xmlns:a16="http://schemas.microsoft.com/office/drawing/2014/main" id="{1B1BB9BB-4C19-5546-A211-3B4A523A3E4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60776" name="Rectangle 28">
                <a:extLst>
                  <a:ext uri="{FF2B5EF4-FFF2-40B4-BE49-F238E27FC236}">
                    <a16:creationId xmlns:a16="http://schemas.microsoft.com/office/drawing/2014/main" id="{60D6541A-7B43-B741-AB21-178C0225B60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60777" name="Rectangle 29">
                <a:extLst>
                  <a:ext uri="{FF2B5EF4-FFF2-40B4-BE49-F238E27FC236}">
                    <a16:creationId xmlns:a16="http://schemas.microsoft.com/office/drawing/2014/main" id="{49BD46AE-53B2-784A-BE41-CDD3FC24227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60778" name="Text Box 30">
                <a:extLst>
                  <a:ext uri="{FF2B5EF4-FFF2-40B4-BE49-F238E27FC236}">
                    <a16:creationId xmlns:a16="http://schemas.microsoft.com/office/drawing/2014/main" id="{77CF1345-7D2E-7F47-A240-B5E8B5FFBFA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634</a:t>
                </a:r>
                <a:endParaRPr lang="en-US" altLang="en-US" sz="1800" b="0" dirty="0">
                  <a:ea typeface="ＭＳ Ｐゴシック" panose="020B0600070205080204" pitchFamily="34" charset="-128"/>
                </a:endParaRPr>
              </a:p>
            </p:txBody>
          </p:sp>
          <p:sp>
            <p:nvSpPr>
              <p:cNvPr id="160779" name="Text Box 31">
                <a:extLst>
                  <a:ext uri="{FF2B5EF4-FFF2-40B4-BE49-F238E27FC236}">
                    <a16:creationId xmlns:a16="http://schemas.microsoft.com/office/drawing/2014/main" id="{C5F30B05-C1A4-DE41-9A59-F4277C6F24E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705</a:t>
                </a:r>
                <a:endParaRPr lang="en-US" altLang="en-US" sz="1800" b="0" dirty="0">
                  <a:ea typeface="ＭＳ Ｐゴシック" panose="020B0600070205080204" pitchFamily="34" charset="-128"/>
                </a:endParaRPr>
              </a:p>
            </p:txBody>
          </p:sp>
          <p:sp>
            <p:nvSpPr>
              <p:cNvPr id="160780" name="Text Box 32">
                <a:extLst>
                  <a:ext uri="{FF2B5EF4-FFF2-40B4-BE49-F238E27FC236}">
                    <a16:creationId xmlns:a16="http://schemas.microsoft.com/office/drawing/2014/main" id="{D924145B-6027-5946-9BD2-F0434C97654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667</a:t>
                </a:r>
                <a:endParaRPr lang="en-US" altLang="en-US" sz="1800" b="0" dirty="0">
                  <a:ea typeface="ＭＳ Ｐゴシック" panose="020B0600070205080204" pitchFamily="34" charset="-128"/>
                </a:endParaRPr>
              </a:p>
            </p:txBody>
          </p:sp>
        </p:grpSp>
      </p:grpSp>
      <p:sp>
        <p:nvSpPr>
          <p:cNvPr id="2" name="TextBox 1">
            <a:extLst>
              <a:ext uri="{FF2B5EF4-FFF2-40B4-BE49-F238E27FC236}">
                <a16:creationId xmlns:a16="http://schemas.microsoft.com/office/drawing/2014/main" id="{6977D717-6D37-1EDB-A843-C0A854608205}"/>
              </a:ext>
            </a:extLst>
          </p:cNvPr>
          <p:cNvSpPr txBox="1"/>
          <p:nvPr/>
        </p:nvSpPr>
        <p:spPr>
          <a:xfrm>
            <a:off x="3654420" y="2948771"/>
            <a:ext cx="1864613" cy="369332"/>
          </a:xfrm>
          <a:prstGeom prst="rect">
            <a:avLst/>
          </a:prstGeom>
          <a:noFill/>
        </p:spPr>
        <p:txBody>
          <a:bodyPr wrap="none" rtlCol="0">
            <a:spAutoFit/>
          </a:bodyPr>
          <a:lstStyle/>
          <a:p>
            <a:r>
              <a:rPr lang="en-US" sz="1800" b="0" dirty="0">
                <a:solidFill>
                  <a:schemeClr val="accent6"/>
                </a:solidFill>
              </a:rPr>
              <a:t>Zona fasciculata</a:t>
            </a:r>
          </a:p>
        </p:txBody>
      </p:sp>
      <p:sp>
        <p:nvSpPr>
          <p:cNvPr id="3" name="Rectangle 2">
            <a:extLst>
              <a:ext uri="{FF2B5EF4-FFF2-40B4-BE49-F238E27FC236}">
                <a16:creationId xmlns:a16="http://schemas.microsoft.com/office/drawing/2014/main" id="{CE333A21-5C61-E777-4F2E-6B1E35F404D8}"/>
              </a:ext>
            </a:extLst>
          </p:cNvPr>
          <p:cNvSpPr/>
          <p:nvPr/>
        </p:nvSpPr>
        <p:spPr bwMode="auto">
          <a:xfrm>
            <a:off x="3309257" y="2894342"/>
            <a:ext cx="2525486" cy="491116"/>
          </a:xfrm>
          <a:prstGeom prst="rect">
            <a:avLst/>
          </a:prstGeom>
          <a:noFill/>
          <a:ln w="1905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200" b="1" i="0" u="none" strike="noStrike" cap="none" normalizeH="0" baseline="0">
              <a:ln>
                <a:noFill/>
              </a:ln>
              <a:solidFill>
                <a:schemeClr val="tx1"/>
              </a:solidFill>
              <a:effectLst/>
              <a:latin typeface="Arial" panose="020B0604020202020204" pitchFamily="34" charset="0"/>
            </a:endParaRPr>
          </a:p>
        </p:txBody>
      </p:sp>
    </p:spTree>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Number Placeholder 5">
            <a:extLst>
              <a:ext uri="{FF2B5EF4-FFF2-40B4-BE49-F238E27FC236}">
                <a16:creationId xmlns:a16="http://schemas.microsoft.com/office/drawing/2014/main" id="{6163DF5E-0944-9E4C-B18B-4218F6CAC81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F849555-1581-A64D-B62F-1A58F5EC2FFB}" type="slidenum">
              <a:rPr lang="en-US" altLang="en-US" sz="1400"/>
              <a:pPr>
                <a:spcBef>
                  <a:spcPct val="0"/>
                </a:spcBef>
                <a:buFontTx/>
                <a:buNone/>
              </a:pPr>
              <a:t>80</a:t>
            </a:fld>
            <a:endParaRPr lang="en-US" altLang="en-US" sz="1400" dirty="0"/>
          </a:p>
        </p:txBody>
      </p:sp>
      <p:grpSp>
        <p:nvGrpSpPr>
          <p:cNvPr id="162819" name="Group 20">
            <a:extLst>
              <a:ext uri="{FF2B5EF4-FFF2-40B4-BE49-F238E27FC236}">
                <a16:creationId xmlns:a16="http://schemas.microsoft.com/office/drawing/2014/main" id="{62993B43-6270-7141-B322-073409CA3B80}"/>
              </a:ext>
            </a:extLst>
          </p:cNvPr>
          <p:cNvGrpSpPr>
            <a:grpSpLocks/>
          </p:cNvGrpSpPr>
          <p:nvPr/>
        </p:nvGrpSpPr>
        <p:grpSpPr bwMode="auto">
          <a:xfrm>
            <a:off x="458788" y="446088"/>
            <a:ext cx="8229600" cy="5719762"/>
            <a:chOff x="289" y="281"/>
            <a:chExt cx="5184" cy="3603"/>
          </a:xfrm>
        </p:grpSpPr>
        <p:sp>
          <p:nvSpPr>
            <p:cNvPr id="162820" name="Rectangle 2">
              <a:extLst>
                <a:ext uri="{FF2B5EF4-FFF2-40B4-BE49-F238E27FC236}">
                  <a16:creationId xmlns:a16="http://schemas.microsoft.com/office/drawing/2014/main" id="{204029B1-03F0-3F41-8AE4-2522DB4929BC}"/>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Physiological Responses</a:t>
              </a:r>
              <a:endParaRPr lang="en-US" altLang="en-US" sz="2800" b="0" dirty="0">
                <a:solidFill>
                  <a:schemeClr val="tx2"/>
                </a:solidFill>
              </a:endParaRPr>
            </a:p>
          </p:txBody>
        </p:sp>
        <p:grpSp>
          <p:nvGrpSpPr>
            <p:cNvPr id="162821" name="Group 19">
              <a:extLst>
                <a:ext uri="{FF2B5EF4-FFF2-40B4-BE49-F238E27FC236}">
                  <a16:creationId xmlns:a16="http://schemas.microsoft.com/office/drawing/2014/main" id="{8DFC1112-0B05-584D-95E9-7CB0A69BD24C}"/>
                </a:ext>
              </a:extLst>
            </p:cNvPr>
            <p:cNvGrpSpPr>
              <a:grpSpLocks/>
            </p:cNvGrpSpPr>
            <p:nvPr/>
          </p:nvGrpSpPr>
          <p:grpSpPr bwMode="auto">
            <a:xfrm>
              <a:off x="515" y="970"/>
              <a:ext cx="4661" cy="2254"/>
              <a:chOff x="515" y="970"/>
              <a:chExt cx="4661" cy="2254"/>
            </a:xfrm>
          </p:grpSpPr>
          <p:sp>
            <p:nvSpPr>
              <p:cNvPr id="162829" name="Text Box 6">
                <a:extLst>
                  <a:ext uri="{FF2B5EF4-FFF2-40B4-BE49-F238E27FC236}">
                    <a16:creationId xmlns:a16="http://schemas.microsoft.com/office/drawing/2014/main" id="{C57EE57A-D941-094B-8D1B-A9A5BC99C708}"/>
                  </a:ext>
                </a:extLst>
              </p:cNvPr>
              <p:cNvSpPr txBox="1">
                <a:spLocks noChangeArrowheads="1"/>
              </p:cNvSpPr>
              <p:nvPr/>
            </p:nvSpPr>
            <p:spPr bwMode="auto">
              <a:xfrm>
                <a:off x="515" y="970"/>
                <a:ext cx="4661" cy="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Glucocorticoids increase the catabolism of proteins, especially in skeletal muscle fibers, to provide amino acids for the synthesis of new proteins.</a:t>
                </a:r>
              </a:p>
              <a:p>
                <a:pPr eaLnBrk="1" hangingPunct="1">
                  <a:lnSpc>
                    <a:spcPct val="85000"/>
                  </a:lnSpc>
                  <a:spcBef>
                    <a:spcPct val="0"/>
                  </a:spcBef>
                  <a:spcAft>
                    <a:spcPts val="900"/>
                  </a:spcAft>
                  <a:buSzPct val="80000"/>
                </a:pPr>
                <a:r>
                  <a:rPr lang="en-US" altLang="en-US" sz="1800" b="0" dirty="0"/>
                  <a:t>These hormones also stimulate the conversion of amino acids and lactic acid in the liver for use by neurons and other cells for ATP pro-duction.</a:t>
                </a:r>
              </a:p>
              <a:p>
                <a:pPr eaLnBrk="1" hangingPunct="1">
                  <a:lnSpc>
                    <a:spcPct val="85000"/>
                  </a:lnSpc>
                  <a:spcBef>
                    <a:spcPct val="0"/>
                  </a:spcBef>
                  <a:spcAft>
                    <a:spcPct val="50000"/>
                  </a:spcAft>
                  <a:buSzPct val="80000"/>
                </a:pPr>
                <a:r>
                  <a:rPr lang="en-US" altLang="en-US" sz="1800" b="0" dirty="0"/>
                  <a:t>Glucocorticoids also stimulate lipolysis, the breakdown of trigylcer-ides in adipose cells, and release of fatty acids into blood circulation for energy production.</a:t>
                </a:r>
              </a:p>
            </p:txBody>
          </p:sp>
          <p:sp>
            <p:nvSpPr>
              <p:cNvPr id="162830" name="Text Box 18">
                <a:extLst>
                  <a:ext uri="{FF2B5EF4-FFF2-40B4-BE49-F238E27FC236}">
                    <a16:creationId xmlns:a16="http://schemas.microsoft.com/office/drawing/2014/main" id="{63AA02D1-8D8F-9F47-B77F-4FF6EFC1164E}"/>
                  </a:ext>
                </a:extLst>
              </p:cNvPr>
              <p:cNvSpPr txBox="1">
                <a:spLocks noChangeArrowheads="1"/>
              </p:cNvSpPr>
              <p:nvPr/>
            </p:nvSpPr>
            <p:spPr bwMode="auto">
              <a:xfrm>
                <a:off x="1416" y="2552"/>
                <a:ext cx="2932"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b="0" dirty="0">
                    <a:solidFill>
                      <a:srgbClr val="941100"/>
                    </a:solidFill>
                  </a:rPr>
                  <a:t>Catabolism = the metabolic breakdown of complex molecules into simpler ones, often resulting in a release of energy.</a:t>
                </a:r>
              </a:p>
              <a:p>
                <a:pPr algn="ctr" eaLnBrk="1" hangingPunct="1">
                  <a:lnSpc>
                    <a:spcPts val="1860"/>
                  </a:lnSpc>
                  <a:spcBef>
                    <a:spcPct val="0"/>
                  </a:spcBef>
                  <a:buFontTx/>
                  <a:buNone/>
                </a:pPr>
                <a:r>
                  <a:rPr lang="en-US" altLang="en-US" sz="1800" b="0" dirty="0">
                    <a:solidFill>
                      <a:srgbClr val="941100"/>
                    </a:solidFill>
                  </a:rPr>
                  <a:t>(https://www.thefreedictionary.com)</a:t>
                </a:r>
              </a:p>
            </p:txBody>
          </p:sp>
        </p:grpSp>
        <p:grpSp>
          <p:nvGrpSpPr>
            <p:cNvPr id="162822" name="Group 22">
              <a:extLst>
                <a:ext uri="{FF2B5EF4-FFF2-40B4-BE49-F238E27FC236}">
                  <a16:creationId xmlns:a16="http://schemas.microsoft.com/office/drawing/2014/main" id="{80939F62-8D7F-0641-AD8E-9CEB873D074E}"/>
                </a:ext>
              </a:extLst>
            </p:cNvPr>
            <p:cNvGrpSpPr>
              <a:grpSpLocks/>
            </p:cNvGrpSpPr>
            <p:nvPr/>
          </p:nvGrpSpPr>
          <p:grpSpPr bwMode="auto">
            <a:xfrm>
              <a:off x="582" y="3671"/>
              <a:ext cx="1990" cy="213"/>
              <a:chOff x="582" y="3671"/>
              <a:chExt cx="1990" cy="213"/>
            </a:xfrm>
          </p:grpSpPr>
          <p:sp>
            <p:nvSpPr>
              <p:cNvPr id="162823" name="Rectangle 23">
                <a:extLst>
                  <a:ext uri="{FF2B5EF4-FFF2-40B4-BE49-F238E27FC236}">
                    <a16:creationId xmlns:a16="http://schemas.microsoft.com/office/drawing/2014/main" id="{0213F11D-C76F-9B4D-90FD-E5550BEBF40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62824" name="Rectangle 24">
                <a:extLst>
                  <a:ext uri="{FF2B5EF4-FFF2-40B4-BE49-F238E27FC236}">
                    <a16:creationId xmlns:a16="http://schemas.microsoft.com/office/drawing/2014/main" id="{12BECE43-A7BA-C041-A2AF-D5101C1A607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62825" name="Rectangle 25">
                <a:extLst>
                  <a:ext uri="{FF2B5EF4-FFF2-40B4-BE49-F238E27FC236}">
                    <a16:creationId xmlns:a16="http://schemas.microsoft.com/office/drawing/2014/main" id="{8BF5D9A1-1108-384B-BBA7-5DFEF378172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62826" name="Text Box 26">
                <a:extLst>
                  <a:ext uri="{FF2B5EF4-FFF2-40B4-BE49-F238E27FC236}">
                    <a16:creationId xmlns:a16="http://schemas.microsoft.com/office/drawing/2014/main" id="{A9297CBE-AFAE-0944-8820-2E5224CA7C0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640</a:t>
                </a:r>
                <a:endParaRPr lang="en-US" altLang="en-US" sz="1800" b="0" dirty="0">
                  <a:ea typeface="ＭＳ Ｐゴシック" panose="020B0600070205080204" pitchFamily="34" charset="-128"/>
                </a:endParaRPr>
              </a:p>
            </p:txBody>
          </p:sp>
          <p:sp>
            <p:nvSpPr>
              <p:cNvPr id="162827" name="Text Box 27">
                <a:extLst>
                  <a:ext uri="{FF2B5EF4-FFF2-40B4-BE49-F238E27FC236}">
                    <a16:creationId xmlns:a16="http://schemas.microsoft.com/office/drawing/2014/main" id="{08D96065-0B6A-CE48-A6C4-375216CEC6D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705</a:t>
                </a:r>
                <a:endParaRPr lang="en-US" altLang="en-US" sz="1800" b="0" dirty="0">
                  <a:ea typeface="ＭＳ Ｐゴシック" panose="020B0600070205080204" pitchFamily="34" charset="-128"/>
                </a:endParaRPr>
              </a:p>
            </p:txBody>
          </p:sp>
          <p:sp>
            <p:nvSpPr>
              <p:cNvPr id="162828" name="Text Box 28">
                <a:extLst>
                  <a:ext uri="{FF2B5EF4-FFF2-40B4-BE49-F238E27FC236}">
                    <a16:creationId xmlns:a16="http://schemas.microsoft.com/office/drawing/2014/main" id="{9E7A8569-CFDA-F44B-B597-226D8C3FC7A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667</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Number Placeholder 5">
            <a:extLst>
              <a:ext uri="{FF2B5EF4-FFF2-40B4-BE49-F238E27FC236}">
                <a16:creationId xmlns:a16="http://schemas.microsoft.com/office/drawing/2014/main" id="{EB1C8B79-D8AF-CE45-85D4-2211A9387E3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DEEA8BD-D397-924A-AF2D-58FB4175AABF}" type="slidenum">
              <a:rPr lang="en-US" altLang="en-US" sz="1400"/>
              <a:pPr>
                <a:spcBef>
                  <a:spcPct val="0"/>
                </a:spcBef>
                <a:buFontTx/>
                <a:buNone/>
              </a:pPr>
              <a:t>81</a:t>
            </a:fld>
            <a:endParaRPr lang="en-US" altLang="en-US" sz="1400" dirty="0"/>
          </a:p>
        </p:txBody>
      </p:sp>
      <p:grpSp>
        <p:nvGrpSpPr>
          <p:cNvPr id="164867" name="Group 25">
            <a:extLst>
              <a:ext uri="{FF2B5EF4-FFF2-40B4-BE49-F238E27FC236}">
                <a16:creationId xmlns:a16="http://schemas.microsoft.com/office/drawing/2014/main" id="{431745DD-C6E9-4944-92DD-1E666738C47A}"/>
              </a:ext>
            </a:extLst>
          </p:cNvPr>
          <p:cNvGrpSpPr>
            <a:grpSpLocks/>
          </p:cNvGrpSpPr>
          <p:nvPr/>
        </p:nvGrpSpPr>
        <p:grpSpPr bwMode="auto">
          <a:xfrm>
            <a:off x="458788" y="446088"/>
            <a:ext cx="8229600" cy="5719762"/>
            <a:chOff x="289" y="281"/>
            <a:chExt cx="5184" cy="3603"/>
          </a:xfrm>
        </p:grpSpPr>
        <p:sp>
          <p:nvSpPr>
            <p:cNvPr id="164868" name="Rectangle 2">
              <a:extLst>
                <a:ext uri="{FF2B5EF4-FFF2-40B4-BE49-F238E27FC236}">
                  <a16:creationId xmlns:a16="http://schemas.microsoft.com/office/drawing/2014/main" id="{C560010E-2383-1544-9711-186DEE17F31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Physiological Responses </a:t>
              </a:r>
              <a:r>
                <a:rPr lang="en-US" altLang="en-US" sz="2200" b="0" dirty="0">
                  <a:solidFill>
                    <a:srgbClr val="333333"/>
                  </a:solidFill>
                </a:rPr>
                <a:t>(continued)</a:t>
              </a:r>
              <a:endParaRPr lang="en-US" altLang="en-US" sz="2800" b="0" dirty="0">
                <a:solidFill>
                  <a:schemeClr val="tx2"/>
                </a:solidFill>
              </a:endParaRPr>
            </a:p>
          </p:txBody>
        </p:sp>
        <p:sp>
          <p:nvSpPr>
            <p:cNvPr id="164869" name="Text Box 6">
              <a:extLst>
                <a:ext uri="{FF2B5EF4-FFF2-40B4-BE49-F238E27FC236}">
                  <a16:creationId xmlns:a16="http://schemas.microsoft.com/office/drawing/2014/main" id="{CD00944E-034D-4840-A270-EAA7E872069E}"/>
                </a:ext>
              </a:extLst>
            </p:cNvPr>
            <p:cNvSpPr txBox="1">
              <a:spLocks noChangeArrowheads="1"/>
            </p:cNvSpPr>
            <p:nvPr/>
          </p:nvSpPr>
          <p:spPr bwMode="auto">
            <a:xfrm>
              <a:off x="515" y="970"/>
              <a:ext cx="4661"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Glucocorticoids supply cells with additional glucose for generating ATP in response to a wide range of stressors.</a:t>
              </a:r>
            </a:p>
            <a:p>
              <a:pPr eaLnBrk="1" hangingPunct="1">
                <a:lnSpc>
                  <a:spcPct val="85000"/>
                </a:lnSpc>
                <a:spcBef>
                  <a:spcPct val="0"/>
                </a:spcBef>
                <a:spcAft>
                  <a:spcPct val="50000"/>
                </a:spcAft>
                <a:buSzPct val="80000"/>
              </a:pPr>
              <a:r>
                <a:rPr lang="en-US" altLang="en-US" sz="1800" b="0" dirty="0"/>
                <a:t>Stressors can include physical exercise, dietary fasting, temperature extremes, high altitude, bleeding, infection, surgery, trauma, disease, and fear and other emotional states.</a:t>
              </a:r>
            </a:p>
          </p:txBody>
        </p:sp>
        <p:grpSp>
          <p:nvGrpSpPr>
            <p:cNvPr id="164870" name="Group 15">
              <a:extLst>
                <a:ext uri="{FF2B5EF4-FFF2-40B4-BE49-F238E27FC236}">
                  <a16:creationId xmlns:a16="http://schemas.microsoft.com/office/drawing/2014/main" id="{1ED349A1-3675-C846-9E1B-5C6DAD2E28AE}"/>
                </a:ext>
              </a:extLst>
            </p:cNvPr>
            <p:cNvGrpSpPr>
              <a:grpSpLocks/>
            </p:cNvGrpSpPr>
            <p:nvPr/>
          </p:nvGrpSpPr>
          <p:grpSpPr bwMode="auto">
            <a:xfrm>
              <a:off x="582" y="3671"/>
              <a:ext cx="1990" cy="213"/>
              <a:chOff x="582" y="3671"/>
              <a:chExt cx="1990" cy="213"/>
            </a:xfrm>
          </p:grpSpPr>
          <p:sp>
            <p:nvSpPr>
              <p:cNvPr id="164871" name="Rectangle 16">
                <a:extLst>
                  <a:ext uri="{FF2B5EF4-FFF2-40B4-BE49-F238E27FC236}">
                    <a16:creationId xmlns:a16="http://schemas.microsoft.com/office/drawing/2014/main" id="{16F69A7D-635F-A847-8D7F-7B684C40537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64872" name="Rectangle 17">
                <a:extLst>
                  <a:ext uri="{FF2B5EF4-FFF2-40B4-BE49-F238E27FC236}">
                    <a16:creationId xmlns:a16="http://schemas.microsoft.com/office/drawing/2014/main" id="{7C4F4331-ECE2-4B49-8FE9-37A21B93451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64873" name="Rectangle 18">
                <a:extLst>
                  <a:ext uri="{FF2B5EF4-FFF2-40B4-BE49-F238E27FC236}">
                    <a16:creationId xmlns:a16="http://schemas.microsoft.com/office/drawing/2014/main" id="{6DA89E82-FF75-CA42-9C54-731FF004683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64874" name="Text Box 19">
                <a:extLst>
                  <a:ext uri="{FF2B5EF4-FFF2-40B4-BE49-F238E27FC236}">
                    <a16:creationId xmlns:a16="http://schemas.microsoft.com/office/drawing/2014/main" id="{2C36A5D3-1A61-9C4A-B4B5-0821DE567CA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640</a:t>
                </a:r>
                <a:endParaRPr lang="en-US" altLang="en-US" sz="1800" b="0" dirty="0">
                  <a:ea typeface="ＭＳ Ｐゴシック" panose="020B0600070205080204" pitchFamily="34" charset="-128"/>
                </a:endParaRPr>
              </a:p>
            </p:txBody>
          </p:sp>
          <p:sp>
            <p:nvSpPr>
              <p:cNvPr id="164875" name="Text Box 20">
                <a:extLst>
                  <a:ext uri="{FF2B5EF4-FFF2-40B4-BE49-F238E27FC236}">
                    <a16:creationId xmlns:a16="http://schemas.microsoft.com/office/drawing/2014/main" id="{237C5ADF-0F46-5B45-9517-0B3B908B05D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705</a:t>
                </a:r>
                <a:endParaRPr lang="en-US" altLang="en-US" sz="1800" b="0" dirty="0">
                  <a:ea typeface="ＭＳ Ｐゴシック" panose="020B0600070205080204" pitchFamily="34" charset="-128"/>
                </a:endParaRPr>
              </a:p>
            </p:txBody>
          </p:sp>
          <p:sp>
            <p:nvSpPr>
              <p:cNvPr id="164876" name="Text Box 21">
                <a:extLst>
                  <a:ext uri="{FF2B5EF4-FFF2-40B4-BE49-F238E27FC236}">
                    <a16:creationId xmlns:a16="http://schemas.microsoft.com/office/drawing/2014/main" id="{424E1980-E88F-EC43-BB8C-2A021FDB69B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667</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Number Placeholder 5">
            <a:extLst>
              <a:ext uri="{FF2B5EF4-FFF2-40B4-BE49-F238E27FC236}">
                <a16:creationId xmlns:a16="http://schemas.microsoft.com/office/drawing/2014/main" id="{40A5A22B-D416-AF47-ABD7-3F79BEB2B79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BD95C80-561C-1B43-902B-FFE8C72850F2}" type="slidenum">
              <a:rPr lang="en-US" altLang="en-US" sz="1400"/>
              <a:pPr>
                <a:spcBef>
                  <a:spcPct val="0"/>
                </a:spcBef>
                <a:buFontTx/>
                <a:buNone/>
              </a:pPr>
              <a:t>82</a:t>
            </a:fld>
            <a:endParaRPr lang="en-US" altLang="en-US" sz="1400" dirty="0"/>
          </a:p>
        </p:txBody>
      </p:sp>
      <p:grpSp>
        <p:nvGrpSpPr>
          <p:cNvPr id="166928" name="Group 16">
            <a:extLst>
              <a:ext uri="{FF2B5EF4-FFF2-40B4-BE49-F238E27FC236}">
                <a16:creationId xmlns:a16="http://schemas.microsoft.com/office/drawing/2014/main" id="{424E1F5E-CDD9-7948-AD7E-B15E0DD752AB}"/>
              </a:ext>
            </a:extLst>
          </p:cNvPr>
          <p:cNvGrpSpPr>
            <a:grpSpLocks/>
          </p:cNvGrpSpPr>
          <p:nvPr/>
        </p:nvGrpSpPr>
        <p:grpSpPr bwMode="auto">
          <a:xfrm>
            <a:off x="458788" y="446088"/>
            <a:ext cx="8229600" cy="5719762"/>
            <a:chOff x="289" y="281"/>
            <a:chExt cx="5184" cy="3603"/>
          </a:xfrm>
        </p:grpSpPr>
        <p:sp>
          <p:nvSpPr>
            <p:cNvPr id="166916" name="Rectangle 2">
              <a:extLst>
                <a:ext uri="{FF2B5EF4-FFF2-40B4-BE49-F238E27FC236}">
                  <a16:creationId xmlns:a16="http://schemas.microsoft.com/office/drawing/2014/main" id="{7E6930B2-EEC4-B347-B437-5BC88BB89AC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Physiological Responses </a:t>
              </a:r>
              <a:r>
                <a:rPr lang="en-US" altLang="en-US" sz="2200" b="0" dirty="0">
                  <a:solidFill>
                    <a:srgbClr val="333333"/>
                  </a:solidFill>
                </a:rPr>
                <a:t>(continued)</a:t>
              </a:r>
              <a:endParaRPr lang="en-US" altLang="en-US" sz="2800" b="0" dirty="0">
                <a:solidFill>
                  <a:schemeClr val="tx2"/>
                </a:solidFill>
              </a:endParaRPr>
            </a:p>
          </p:txBody>
        </p:sp>
        <p:grpSp>
          <p:nvGrpSpPr>
            <p:cNvPr id="166927" name="Group 15">
              <a:extLst>
                <a:ext uri="{FF2B5EF4-FFF2-40B4-BE49-F238E27FC236}">
                  <a16:creationId xmlns:a16="http://schemas.microsoft.com/office/drawing/2014/main" id="{928EDEE9-3604-DB49-9B6B-8B387B6365BB}"/>
                </a:ext>
              </a:extLst>
            </p:cNvPr>
            <p:cNvGrpSpPr>
              <a:grpSpLocks/>
            </p:cNvGrpSpPr>
            <p:nvPr/>
          </p:nvGrpSpPr>
          <p:grpSpPr bwMode="auto">
            <a:xfrm>
              <a:off x="515" y="970"/>
              <a:ext cx="4677" cy="2313"/>
              <a:chOff x="515" y="970"/>
              <a:chExt cx="4677" cy="2313"/>
            </a:xfrm>
          </p:grpSpPr>
          <p:sp>
            <p:nvSpPr>
              <p:cNvPr id="166925" name="Text Box 6">
                <a:extLst>
                  <a:ext uri="{FF2B5EF4-FFF2-40B4-BE49-F238E27FC236}">
                    <a16:creationId xmlns:a16="http://schemas.microsoft.com/office/drawing/2014/main" id="{BA807551-8BF1-F745-B6E7-41585D5C1AFE}"/>
                  </a:ext>
                </a:extLst>
              </p:cNvPr>
              <p:cNvSpPr txBox="1">
                <a:spLocks noChangeArrowheads="1"/>
              </p:cNvSpPr>
              <p:nvPr/>
            </p:nvSpPr>
            <p:spPr bwMode="auto">
              <a:xfrm>
                <a:off x="515" y="970"/>
                <a:ext cx="4677"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Glucocorticoids inhibit the actions of white blood cells (WBCs) in inflammatory responses.</a:t>
                </a:r>
              </a:p>
              <a:p>
                <a:pPr eaLnBrk="1" hangingPunct="1">
                  <a:lnSpc>
                    <a:spcPct val="85000"/>
                  </a:lnSpc>
                  <a:spcBef>
                    <a:spcPct val="0"/>
                  </a:spcBef>
                  <a:spcAft>
                    <a:spcPts val="900"/>
                  </a:spcAft>
                  <a:buSzPct val="80000"/>
                </a:pPr>
                <a:r>
                  <a:rPr lang="en-US" altLang="en-US" sz="1800" b="0" dirty="0"/>
                  <a:t>Tissue repair and wound healing is slowed, which can be useful in the treatment of chronic inflammatory conditions such as rheuma-tism.</a:t>
                </a:r>
              </a:p>
              <a:p>
                <a:pPr eaLnBrk="1" hangingPunct="1">
                  <a:lnSpc>
                    <a:spcPct val="85000"/>
                  </a:lnSpc>
                  <a:spcBef>
                    <a:spcPct val="0"/>
                  </a:spcBef>
                  <a:spcAft>
                    <a:spcPts val="900"/>
                  </a:spcAft>
                  <a:buSzPct val="80000"/>
                </a:pPr>
                <a:r>
                  <a:rPr lang="en-US" altLang="en-US" sz="1800" b="0" dirty="0"/>
                  <a:t>Glucocorticoids depress immune system responses, which can help to slow tissue rejection in organ transplant patients by administering exogenous glucocorticoids.</a:t>
                </a:r>
              </a:p>
            </p:txBody>
          </p:sp>
          <p:sp>
            <p:nvSpPr>
              <p:cNvPr id="166926" name="Text Box 8">
                <a:extLst>
                  <a:ext uri="{FF2B5EF4-FFF2-40B4-BE49-F238E27FC236}">
                    <a16:creationId xmlns:a16="http://schemas.microsoft.com/office/drawing/2014/main" id="{CBBA6E86-E702-4F47-9488-6FE753A6933B}"/>
                  </a:ext>
                </a:extLst>
              </p:cNvPr>
              <p:cNvSpPr txBox="1">
                <a:spLocks noChangeArrowheads="1"/>
              </p:cNvSpPr>
              <p:nvPr/>
            </p:nvSpPr>
            <p:spPr bwMode="auto">
              <a:xfrm>
                <a:off x="1055" y="2409"/>
                <a:ext cx="3651" cy="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b="0" dirty="0">
                    <a:solidFill>
                      <a:srgbClr val="941100"/>
                    </a:solidFill>
                  </a:rPr>
                  <a:t>Rheumatism = inflammation, stiffness, and pain of the joints, skeletal muscles, or their connective tissues.</a:t>
                </a:r>
              </a:p>
              <a:p>
                <a:pPr algn="ctr" eaLnBrk="1" hangingPunct="1">
                  <a:lnSpc>
                    <a:spcPts val="1860"/>
                  </a:lnSpc>
                  <a:spcBef>
                    <a:spcPts val="600"/>
                  </a:spcBef>
                  <a:buFontTx/>
                  <a:buNone/>
                </a:pPr>
                <a:r>
                  <a:rPr lang="en-US" altLang="en-US" sz="1800" b="0" dirty="0">
                    <a:solidFill>
                      <a:srgbClr val="941100"/>
                    </a:solidFill>
                  </a:rPr>
                  <a:t>Exogenous = hormones entering the patient that are not produced by the patient's own endocrine glands (hormone therapy).</a:t>
                </a:r>
              </a:p>
            </p:txBody>
          </p:sp>
        </p:grpSp>
        <p:grpSp>
          <p:nvGrpSpPr>
            <p:cNvPr id="166918" name="Group 28">
              <a:extLst>
                <a:ext uri="{FF2B5EF4-FFF2-40B4-BE49-F238E27FC236}">
                  <a16:creationId xmlns:a16="http://schemas.microsoft.com/office/drawing/2014/main" id="{FFFFF64E-6D74-444C-AFF3-4DA5ED786BEB}"/>
                </a:ext>
              </a:extLst>
            </p:cNvPr>
            <p:cNvGrpSpPr>
              <a:grpSpLocks/>
            </p:cNvGrpSpPr>
            <p:nvPr/>
          </p:nvGrpSpPr>
          <p:grpSpPr bwMode="auto">
            <a:xfrm>
              <a:off x="582" y="3671"/>
              <a:ext cx="1990" cy="213"/>
              <a:chOff x="582" y="3671"/>
              <a:chExt cx="1990" cy="213"/>
            </a:xfrm>
          </p:grpSpPr>
          <p:sp>
            <p:nvSpPr>
              <p:cNvPr id="166919" name="Rectangle 29">
                <a:extLst>
                  <a:ext uri="{FF2B5EF4-FFF2-40B4-BE49-F238E27FC236}">
                    <a16:creationId xmlns:a16="http://schemas.microsoft.com/office/drawing/2014/main" id="{8D230596-0CE7-4646-A626-8BE8AC0853B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66920" name="Rectangle 30">
                <a:extLst>
                  <a:ext uri="{FF2B5EF4-FFF2-40B4-BE49-F238E27FC236}">
                    <a16:creationId xmlns:a16="http://schemas.microsoft.com/office/drawing/2014/main" id="{8E380EF7-8091-8444-A5A8-86F24B49EB3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66921" name="Rectangle 31">
                <a:extLst>
                  <a:ext uri="{FF2B5EF4-FFF2-40B4-BE49-F238E27FC236}">
                    <a16:creationId xmlns:a16="http://schemas.microsoft.com/office/drawing/2014/main" id="{2B155382-B1FD-E249-B3BA-7C8C9528872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66922" name="Text Box 32">
                <a:extLst>
                  <a:ext uri="{FF2B5EF4-FFF2-40B4-BE49-F238E27FC236}">
                    <a16:creationId xmlns:a16="http://schemas.microsoft.com/office/drawing/2014/main" id="{0148E075-4F20-E84F-BFBB-16419775CE3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640</a:t>
                </a:r>
                <a:endParaRPr lang="en-US" altLang="en-US" sz="1800" b="0" dirty="0">
                  <a:ea typeface="ＭＳ Ｐゴシック" panose="020B0600070205080204" pitchFamily="34" charset="-128"/>
                </a:endParaRPr>
              </a:p>
            </p:txBody>
          </p:sp>
          <p:sp>
            <p:nvSpPr>
              <p:cNvPr id="166923" name="Text Box 33">
                <a:extLst>
                  <a:ext uri="{FF2B5EF4-FFF2-40B4-BE49-F238E27FC236}">
                    <a16:creationId xmlns:a16="http://schemas.microsoft.com/office/drawing/2014/main" id="{5BBF4FAD-08A5-7444-BBA5-3540988EB23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705</a:t>
                </a:r>
                <a:endParaRPr lang="en-US" altLang="en-US" sz="1800" b="0" dirty="0">
                  <a:ea typeface="ＭＳ Ｐゴシック" panose="020B0600070205080204" pitchFamily="34" charset="-128"/>
                </a:endParaRPr>
              </a:p>
            </p:txBody>
          </p:sp>
          <p:sp>
            <p:nvSpPr>
              <p:cNvPr id="166924" name="Text Box 34">
                <a:extLst>
                  <a:ext uri="{FF2B5EF4-FFF2-40B4-BE49-F238E27FC236}">
                    <a16:creationId xmlns:a16="http://schemas.microsoft.com/office/drawing/2014/main" id="{4AB6519E-9204-1547-81DD-C225E52E5B5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668</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Number Placeholder 5">
            <a:extLst>
              <a:ext uri="{FF2B5EF4-FFF2-40B4-BE49-F238E27FC236}">
                <a16:creationId xmlns:a16="http://schemas.microsoft.com/office/drawing/2014/main" id="{F79EA9C4-08A5-5B40-AB20-0D9479B6355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3ECE3D3-1559-EA43-9EB7-83DF76E0B7F2}" type="slidenum">
              <a:rPr lang="en-US" altLang="en-US" sz="1400"/>
              <a:pPr>
                <a:spcBef>
                  <a:spcPct val="0"/>
                </a:spcBef>
                <a:buFontTx/>
                <a:buNone/>
              </a:pPr>
              <a:t>83</a:t>
            </a:fld>
            <a:endParaRPr lang="en-US" altLang="en-US" sz="1400" dirty="0"/>
          </a:p>
        </p:txBody>
      </p:sp>
      <p:grpSp>
        <p:nvGrpSpPr>
          <p:cNvPr id="168963" name="Group 31">
            <a:extLst>
              <a:ext uri="{FF2B5EF4-FFF2-40B4-BE49-F238E27FC236}">
                <a16:creationId xmlns:a16="http://schemas.microsoft.com/office/drawing/2014/main" id="{A2310C3F-94EE-BE41-B213-D98F19F0C763}"/>
              </a:ext>
            </a:extLst>
          </p:cNvPr>
          <p:cNvGrpSpPr>
            <a:grpSpLocks/>
          </p:cNvGrpSpPr>
          <p:nvPr/>
        </p:nvGrpSpPr>
        <p:grpSpPr bwMode="auto">
          <a:xfrm>
            <a:off x="458788" y="446088"/>
            <a:ext cx="8229600" cy="5719762"/>
            <a:chOff x="289" y="281"/>
            <a:chExt cx="5184" cy="3603"/>
          </a:xfrm>
        </p:grpSpPr>
        <p:sp>
          <p:nvSpPr>
            <p:cNvPr id="168964" name="Rectangle 2">
              <a:extLst>
                <a:ext uri="{FF2B5EF4-FFF2-40B4-BE49-F238E27FC236}">
                  <a16:creationId xmlns:a16="http://schemas.microsoft.com/office/drawing/2014/main" id="{E73008BE-A631-974B-A35D-101FA5EDF1C2}"/>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Adrenal Androgens</a:t>
              </a:r>
              <a:endParaRPr lang="en-US" altLang="en-US" sz="2800" b="0" dirty="0">
                <a:solidFill>
                  <a:schemeClr val="tx2"/>
                </a:solidFill>
              </a:endParaRPr>
            </a:p>
          </p:txBody>
        </p:sp>
        <p:grpSp>
          <p:nvGrpSpPr>
            <p:cNvPr id="168965" name="Group 18">
              <a:extLst>
                <a:ext uri="{FF2B5EF4-FFF2-40B4-BE49-F238E27FC236}">
                  <a16:creationId xmlns:a16="http://schemas.microsoft.com/office/drawing/2014/main" id="{B4DF147B-8F3A-524C-9370-EDFD2DD63F70}"/>
                </a:ext>
              </a:extLst>
            </p:cNvPr>
            <p:cNvGrpSpPr>
              <a:grpSpLocks/>
            </p:cNvGrpSpPr>
            <p:nvPr/>
          </p:nvGrpSpPr>
          <p:grpSpPr bwMode="auto">
            <a:xfrm>
              <a:off x="515" y="972"/>
              <a:ext cx="4868" cy="1075"/>
              <a:chOff x="515" y="972"/>
              <a:chExt cx="4868" cy="1075"/>
            </a:xfrm>
          </p:grpSpPr>
          <p:sp>
            <p:nvSpPr>
              <p:cNvPr id="168973" name="Text Box 6">
                <a:extLst>
                  <a:ext uri="{FF2B5EF4-FFF2-40B4-BE49-F238E27FC236}">
                    <a16:creationId xmlns:a16="http://schemas.microsoft.com/office/drawing/2014/main" id="{A3DF55C2-AACD-D94F-8321-FE47C96D021C}"/>
                  </a:ext>
                </a:extLst>
              </p:cNvPr>
              <p:cNvSpPr txBox="1">
                <a:spLocks noChangeArrowheads="1"/>
              </p:cNvSpPr>
              <p:nvPr/>
            </p:nvSpPr>
            <p:spPr bwMode="auto">
              <a:xfrm>
                <a:off x="515" y="972"/>
                <a:ext cx="4868"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adrenal cortex secretes small amounts of weak-acting androgens including DHEA in males and females.</a:t>
                </a:r>
              </a:p>
            </p:txBody>
          </p:sp>
          <p:sp>
            <p:nvSpPr>
              <p:cNvPr id="168974" name="Text Box 8">
                <a:extLst>
                  <a:ext uri="{FF2B5EF4-FFF2-40B4-BE49-F238E27FC236}">
                    <a16:creationId xmlns:a16="http://schemas.microsoft.com/office/drawing/2014/main" id="{41B38BE8-490B-644A-9F57-35C010F93B78}"/>
                  </a:ext>
                </a:extLst>
              </p:cNvPr>
              <p:cNvSpPr txBox="1">
                <a:spLocks noChangeArrowheads="1"/>
              </p:cNvSpPr>
              <p:nvPr/>
            </p:nvSpPr>
            <p:spPr bwMode="auto">
              <a:xfrm>
                <a:off x="1070" y="1396"/>
                <a:ext cx="3621" cy="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ct val="30000"/>
                  </a:spcAft>
                  <a:buFontTx/>
                  <a:buNone/>
                </a:pPr>
                <a:r>
                  <a:rPr lang="en-US" altLang="en-US" sz="1800" b="0" dirty="0">
                    <a:solidFill>
                      <a:srgbClr val="941100"/>
                    </a:solidFill>
                  </a:rPr>
                  <a:t>DHEA = dehydroepiandrosterone, a steroid hormone produced by the adrenal glands, that is converted to other hormones including testosterone and estrogens.  (https://</a:t>
                </a:r>
                <a:r>
                  <a:rPr lang="en-US" altLang="en-US" sz="1800" b="0" dirty="0" err="1">
                    <a:solidFill>
                      <a:srgbClr val="941100"/>
                    </a:solidFill>
                  </a:rPr>
                  <a:t>www.adrenalcancerinfo.com</a:t>
                </a:r>
                <a:r>
                  <a:rPr lang="en-US" altLang="en-US" sz="1800" b="0" dirty="0">
                    <a:solidFill>
                      <a:srgbClr val="941100"/>
                    </a:solidFill>
                  </a:rPr>
                  <a:t>)</a:t>
                </a:r>
              </a:p>
            </p:txBody>
          </p:sp>
        </p:grpSp>
        <p:grpSp>
          <p:nvGrpSpPr>
            <p:cNvPr id="168966" name="Group 21">
              <a:extLst>
                <a:ext uri="{FF2B5EF4-FFF2-40B4-BE49-F238E27FC236}">
                  <a16:creationId xmlns:a16="http://schemas.microsoft.com/office/drawing/2014/main" id="{2BCF713C-E701-FB4A-8A02-34C80842E6FC}"/>
                </a:ext>
              </a:extLst>
            </p:cNvPr>
            <p:cNvGrpSpPr>
              <a:grpSpLocks/>
            </p:cNvGrpSpPr>
            <p:nvPr/>
          </p:nvGrpSpPr>
          <p:grpSpPr bwMode="auto">
            <a:xfrm>
              <a:off x="582" y="3671"/>
              <a:ext cx="1990" cy="213"/>
              <a:chOff x="582" y="3671"/>
              <a:chExt cx="1990" cy="213"/>
            </a:xfrm>
          </p:grpSpPr>
          <p:sp>
            <p:nvSpPr>
              <p:cNvPr id="168967" name="Rectangle 22">
                <a:extLst>
                  <a:ext uri="{FF2B5EF4-FFF2-40B4-BE49-F238E27FC236}">
                    <a16:creationId xmlns:a16="http://schemas.microsoft.com/office/drawing/2014/main" id="{B42D636C-6122-5642-9749-6305474F1CB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68968" name="Rectangle 23">
                <a:extLst>
                  <a:ext uri="{FF2B5EF4-FFF2-40B4-BE49-F238E27FC236}">
                    <a16:creationId xmlns:a16="http://schemas.microsoft.com/office/drawing/2014/main" id="{4582DFA9-C799-CC40-9EBE-56C42FD707C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68969" name="Rectangle 24">
                <a:extLst>
                  <a:ext uri="{FF2B5EF4-FFF2-40B4-BE49-F238E27FC236}">
                    <a16:creationId xmlns:a16="http://schemas.microsoft.com/office/drawing/2014/main" id="{C1602106-6070-A54E-8734-8F052BE6B70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68970" name="Text Box 25">
                <a:extLst>
                  <a:ext uri="{FF2B5EF4-FFF2-40B4-BE49-F238E27FC236}">
                    <a16:creationId xmlns:a16="http://schemas.microsoft.com/office/drawing/2014/main" id="{3824B2E2-1365-AB41-BEFA-C4FE91A4988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641</a:t>
                </a:r>
                <a:endParaRPr lang="en-US" altLang="en-US" sz="1800" b="0" dirty="0">
                  <a:ea typeface="ＭＳ Ｐゴシック" panose="020B0600070205080204" pitchFamily="34" charset="-128"/>
                </a:endParaRPr>
              </a:p>
            </p:txBody>
          </p:sp>
          <p:sp>
            <p:nvSpPr>
              <p:cNvPr id="168971" name="Text Box 26">
                <a:extLst>
                  <a:ext uri="{FF2B5EF4-FFF2-40B4-BE49-F238E27FC236}">
                    <a16:creationId xmlns:a16="http://schemas.microsoft.com/office/drawing/2014/main" id="{EEC8FA8E-9A41-F542-9168-A6B6D932F6C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706</a:t>
                </a:r>
                <a:endParaRPr lang="en-US" altLang="en-US" sz="1800" b="0" dirty="0">
                  <a:ea typeface="ＭＳ Ｐゴシック" panose="020B0600070205080204" pitchFamily="34" charset="-128"/>
                </a:endParaRPr>
              </a:p>
            </p:txBody>
          </p:sp>
          <p:sp>
            <p:nvSpPr>
              <p:cNvPr id="168972" name="Text Box 27">
                <a:extLst>
                  <a:ext uri="{FF2B5EF4-FFF2-40B4-BE49-F238E27FC236}">
                    <a16:creationId xmlns:a16="http://schemas.microsoft.com/office/drawing/2014/main" id="{EF2B43CC-A4CE-2441-92EA-B4199756274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668</a:t>
                </a:r>
                <a:endParaRPr lang="en-US" altLang="en-US" sz="1800" b="0" dirty="0">
                  <a:ea typeface="ＭＳ Ｐゴシック" panose="020B0600070205080204" pitchFamily="34" charset="-128"/>
                </a:endParaRPr>
              </a:p>
            </p:txBody>
          </p:sp>
        </p:grpSp>
      </p:grpSp>
      <p:sp>
        <p:nvSpPr>
          <p:cNvPr id="2" name="TextBox 1">
            <a:extLst>
              <a:ext uri="{FF2B5EF4-FFF2-40B4-BE49-F238E27FC236}">
                <a16:creationId xmlns:a16="http://schemas.microsoft.com/office/drawing/2014/main" id="{DE336EA0-45DE-AEDB-4EF7-A4DE0FB1AC51}"/>
              </a:ext>
            </a:extLst>
          </p:cNvPr>
          <p:cNvSpPr txBox="1"/>
          <p:nvPr/>
        </p:nvSpPr>
        <p:spPr>
          <a:xfrm>
            <a:off x="3697964" y="3503943"/>
            <a:ext cx="1762021" cy="369332"/>
          </a:xfrm>
          <a:prstGeom prst="rect">
            <a:avLst/>
          </a:prstGeom>
          <a:noFill/>
        </p:spPr>
        <p:txBody>
          <a:bodyPr wrap="none" rtlCol="0">
            <a:spAutoFit/>
          </a:bodyPr>
          <a:lstStyle/>
          <a:p>
            <a:r>
              <a:rPr lang="en-US" sz="1800" b="0" dirty="0">
                <a:solidFill>
                  <a:schemeClr val="accent6"/>
                </a:solidFill>
              </a:rPr>
              <a:t>Zona reticularis</a:t>
            </a:r>
          </a:p>
        </p:txBody>
      </p:sp>
      <p:sp>
        <p:nvSpPr>
          <p:cNvPr id="3" name="Rectangle 2">
            <a:extLst>
              <a:ext uri="{FF2B5EF4-FFF2-40B4-BE49-F238E27FC236}">
                <a16:creationId xmlns:a16="http://schemas.microsoft.com/office/drawing/2014/main" id="{B6D7C499-10AD-0A7A-0285-825365A213F9}"/>
              </a:ext>
            </a:extLst>
          </p:cNvPr>
          <p:cNvSpPr/>
          <p:nvPr/>
        </p:nvSpPr>
        <p:spPr bwMode="auto">
          <a:xfrm>
            <a:off x="3309257" y="3449514"/>
            <a:ext cx="2525486" cy="491116"/>
          </a:xfrm>
          <a:prstGeom prst="rect">
            <a:avLst/>
          </a:prstGeom>
          <a:noFill/>
          <a:ln w="1905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200" b="1" i="0" u="none" strike="noStrike" cap="none" normalizeH="0" baseline="0">
              <a:ln>
                <a:noFill/>
              </a:ln>
              <a:solidFill>
                <a:schemeClr val="tx1"/>
              </a:solidFill>
              <a:effectLst/>
              <a:latin typeface="Arial" panose="020B0604020202020204" pitchFamily="34" charset="0"/>
            </a:endParaRPr>
          </a:p>
        </p:txBody>
      </p:sp>
    </p:spTree>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Number Placeholder 5">
            <a:extLst>
              <a:ext uri="{FF2B5EF4-FFF2-40B4-BE49-F238E27FC236}">
                <a16:creationId xmlns:a16="http://schemas.microsoft.com/office/drawing/2014/main" id="{F79EA9C4-08A5-5B40-AB20-0D9479B6355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3ECE3D3-1559-EA43-9EB7-83DF76E0B7F2}" type="slidenum">
              <a:rPr lang="en-US" altLang="en-US" sz="1400"/>
              <a:pPr>
                <a:spcBef>
                  <a:spcPct val="0"/>
                </a:spcBef>
                <a:buFontTx/>
                <a:buNone/>
              </a:pPr>
              <a:t>84</a:t>
            </a:fld>
            <a:endParaRPr lang="en-US" altLang="en-US" sz="1400" dirty="0"/>
          </a:p>
        </p:txBody>
      </p:sp>
      <p:grpSp>
        <p:nvGrpSpPr>
          <p:cNvPr id="168963" name="Group 31">
            <a:extLst>
              <a:ext uri="{FF2B5EF4-FFF2-40B4-BE49-F238E27FC236}">
                <a16:creationId xmlns:a16="http://schemas.microsoft.com/office/drawing/2014/main" id="{A2310C3F-94EE-BE41-B213-D98F19F0C763}"/>
              </a:ext>
            </a:extLst>
          </p:cNvPr>
          <p:cNvGrpSpPr>
            <a:grpSpLocks/>
          </p:cNvGrpSpPr>
          <p:nvPr/>
        </p:nvGrpSpPr>
        <p:grpSpPr bwMode="auto">
          <a:xfrm>
            <a:off x="458788" y="446088"/>
            <a:ext cx="8229600" cy="5719762"/>
            <a:chOff x="289" y="281"/>
            <a:chExt cx="5184" cy="3603"/>
          </a:xfrm>
        </p:grpSpPr>
        <p:sp>
          <p:nvSpPr>
            <p:cNvPr id="168964" name="Rectangle 2">
              <a:extLst>
                <a:ext uri="{FF2B5EF4-FFF2-40B4-BE49-F238E27FC236}">
                  <a16:creationId xmlns:a16="http://schemas.microsoft.com/office/drawing/2014/main" id="{E73008BE-A631-974B-A35D-101FA5EDF1C2}"/>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Adrenal Androgens</a:t>
              </a:r>
              <a:endParaRPr lang="en-US" altLang="en-US" sz="2800" b="0" dirty="0">
                <a:solidFill>
                  <a:schemeClr val="tx2"/>
                </a:solidFill>
              </a:endParaRPr>
            </a:p>
          </p:txBody>
        </p:sp>
        <p:grpSp>
          <p:nvGrpSpPr>
            <p:cNvPr id="168965" name="Group 18">
              <a:extLst>
                <a:ext uri="{FF2B5EF4-FFF2-40B4-BE49-F238E27FC236}">
                  <a16:creationId xmlns:a16="http://schemas.microsoft.com/office/drawing/2014/main" id="{B4DF147B-8F3A-524C-9370-EDFD2DD63F70}"/>
                </a:ext>
              </a:extLst>
            </p:cNvPr>
            <p:cNvGrpSpPr>
              <a:grpSpLocks/>
            </p:cNvGrpSpPr>
            <p:nvPr/>
          </p:nvGrpSpPr>
          <p:grpSpPr bwMode="auto">
            <a:xfrm>
              <a:off x="515" y="972"/>
              <a:ext cx="4868" cy="1580"/>
              <a:chOff x="515" y="972"/>
              <a:chExt cx="4868" cy="1580"/>
            </a:xfrm>
          </p:grpSpPr>
          <p:sp>
            <p:nvSpPr>
              <p:cNvPr id="168973" name="Text Box 6">
                <a:extLst>
                  <a:ext uri="{FF2B5EF4-FFF2-40B4-BE49-F238E27FC236}">
                    <a16:creationId xmlns:a16="http://schemas.microsoft.com/office/drawing/2014/main" id="{A3DF55C2-AACD-D94F-8321-FE47C96D021C}"/>
                  </a:ext>
                </a:extLst>
              </p:cNvPr>
              <p:cNvSpPr txBox="1">
                <a:spLocks noChangeArrowheads="1"/>
              </p:cNvSpPr>
              <p:nvPr/>
            </p:nvSpPr>
            <p:spPr bwMode="auto">
              <a:xfrm>
                <a:off x="515" y="972"/>
                <a:ext cx="4868" cy="1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Adrenal androgens stimulate the growth of axillary (armpit) and pubic hair in boys and girls and contribute to the pre-pubertal growth spurt in both sexes.</a:t>
                </a:r>
              </a:p>
              <a:p>
                <a:pPr eaLnBrk="1" hangingPunct="1">
                  <a:lnSpc>
                    <a:spcPct val="85000"/>
                  </a:lnSpc>
                  <a:spcBef>
                    <a:spcPct val="0"/>
                  </a:spcBef>
                  <a:spcAft>
                    <a:spcPct val="50000"/>
                  </a:spcAft>
                  <a:buSzPct val="80000"/>
                </a:pPr>
                <a:r>
                  <a:rPr lang="en-US" altLang="en-US" sz="1800" b="0" dirty="0"/>
                  <a:t>After puberty, the effects of adrenal androgens are very modest in males since a more potent androgen, testosterone, is secreted in much larger amounts by the testes.</a:t>
                </a:r>
              </a:p>
            </p:txBody>
          </p:sp>
          <p:sp>
            <p:nvSpPr>
              <p:cNvPr id="168974" name="Text Box 8">
                <a:extLst>
                  <a:ext uri="{FF2B5EF4-FFF2-40B4-BE49-F238E27FC236}">
                    <a16:creationId xmlns:a16="http://schemas.microsoft.com/office/drawing/2014/main" id="{41B38BE8-490B-644A-9F57-35C010F93B78}"/>
                  </a:ext>
                </a:extLst>
              </p:cNvPr>
              <p:cNvSpPr txBox="1">
                <a:spLocks noChangeArrowheads="1"/>
              </p:cNvSpPr>
              <p:nvPr/>
            </p:nvSpPr>
            <p:spPr bwMode="auto">
              <a:xfrm>
                <a:off x="1070" y="2049"/>
                <a:ext cx="3621"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ct val="30000"/>
                  </a:spcAft>
                  <a:buFontTx/>
                  <a:buNone/>
                </a:pPr>
                <a:r>
                  <a:rPr lang="en-US" altLang="en-US" sz="1800" b="0" dirty="0">
                    <a:solidFill>
                      <a:srgbClr val="941100"/>
                    </a:solidFill>
                  </a:rPr>
                  <a:t>Puberty = a stage in female and male development when the reproductive organs mature along with other body changes.</a:t>
                </a:r>
              </a:p>
            </p:txBody>
          </p:sp>
        </p:grpSp>
        <p:grpSp>
          <p:nvGrpSpPr>
            <p:cNvPr id="168966" name="Group 21">
              <a:extLst>
                <a:ext uri="{FF2B5EF4-FFF2-40B4-BE49-F238E27FC236}">
                  <a16:creationId xmlns:a16="http://schemas.microsoft.com/office/drawing/2014/main" id="{2BCF713C-E701-FB4A-8A02-34C80842E6FC}"/>
                </a:ext>
              </a:extLst>
            </p:cNvPr>
            <p:cNvGrpSpPr>
              <a:grpSpLocks/>
            </p:cNvGrpSpPr>
            <p:nvPr/>
          </p:nvGrpSpPr>
          <p:grpSpPr bwMode="auto">
            <a:xfrm>
              <a:off x="582" y="3671"/>
              <a:ext cx="1990" cy="213"/>
              <a:chOff x="582" y="3671"/>
              <a:chExt cx="1990" cy="213"/>
            </a:xfrm>
          </p:grpSpPr>
          <p:sp>
            <p:nvSpPr>
              <p:cNvPr id="168967" name="Rectangle 22">
                <a:extLst>
                  <a:ext uri="{FF2B5EF4-FFF2-40B4-BE49-F238E27FC236}">
                    <a16:creationId xmlns:a16="http://schemas.microsoft.com/office/drawing/2014/main" id="{B42D636C-6122-5642-9749-6305474F1CB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68968" name="Rectangle 23">
                <a:extLst>
                  <a:ext uri="{FF2B5EF4-FFF2-40B4-BE49-F238E27FC236}">
                    <a16:creationId xmlns:a16="http://schemas.microsoft.com/office/drawing/2014/main" id="{4582DFA9-C799-CC40-9EBE-56C42FD707C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68969" name="Rectangle 24">
                <a:extLst>
                  <a:ext uri="{FF2B5EF4-FFF2-40B4-BE49-F238E27FC236}">
                    <a16:creationId xmlns:a16="http://schemas.microsoft.com/office/drawing/2014/main" id="{C1602106-6070-A54E-8734-8F052BE6B70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68970" name="Text Box 25">
                <a:extLst>
                  <a:ext uri="{FF2B5EF4-FFF2-40B4-BE49-F238E27FC236}">
                    <a16:creationId xmlns:a16="http://schemas.microsoft.com/office/drawing/2014/main" id="{3824B2E2-1365-AB41-BEFA-C4FE91A4988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641</a:t>
                </a:r>
                <a:endParaRPr lang="en-US" altLang="en-US" sz="1800" b="0" dirty="0">
                  <a:ea typeface="ＭＳ Ｐゴシック" panose="020B0600070205080204" pitchFamily="34" charset="-128"/>
                </a:endParaRPr>
              </a:p>
            </p:txBody>
          </p:sp>
          <p:sp>
            <p:nvSpPr>
              <p:cNvPr id="168971" name="Text Box 26">
                <a:extLst>
                  <a:ext uri="{FF2B5EF4-FFF2-40B4-BE49-F238E27FC236}">
                    <a16:creationId xmlns:a16="http://schemas.microsoft.com/office/drawing/2014/main" id="{EEC8FA8E-9A41-F542-9168-A6B6D932F6C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706</a:t>
                </a:r>
                <a:endParaRPr lang="en-US" altLang="en-US" sz="1800" b="0" dirty="0">
                  <a:ea typeface="ＭＳ Ｐゴシック" panose="020B0600070205080204" pitchFamily="34" charset="-128"/>
                </a:endParaRPr>
              </a:p>
            </p:txBody>
          </p:sp>
          <p:sp>
            <p:nvSpPr>
              <p:cNvPr id="168972" name="Text Box 27">
                <a:extLst>
                  <a:ext uri="{FF2B5EF4-FFF2-40B4-BE49-F238E27FC236}">
                    <a16:creationId xmlns:a16="http://schemas.microsoft.com/office/drawing/2014/main" id="{EF2B43CC-A4CE-2441-92EA-B4199756274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668</a:t>
                </a:r>
                <a:endParaRPr lang="en-US" altLang="en-US" sz="1800" b="0" dirty="0">
                  <a:ea typeface="ＭＳ Ｐゴシック" panose="020B0600070205080204" pitchFamily="34" charset="-128"/>
                </a:endParaRPr>
              </a:p>
            </p:txBody>
          </p:sp>
        </p:grpSp>
      </p:grpSp>
    </p:spTree>
    <p:extLst>
      <p:ext uri="{BB962C8B-B14F-4D97-AF65-F5344CB8AC3E}">
        <p14:creationId xmlns:p14="http://schemas.microsoft.com/office/powerpoint/2010/main" val="2855251194"/>
      </p:ext>
    </p:extLst>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Number Placeholder 5">
            <a:extLst>
              <a:ext uri="{FF2B5EF4-FFF2-40B4-BE49-F238E27FC236}">
                <a16:creationId xmlns:a16="http://schemas.microsoft.com/office/drawing/2014/main" id="{9A0AF110-673C-D84E-9535-DE8D1F43B7D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77E109C-3656-1E4D-9C03-52C54D98F149}" type="slidenum">
              <a:rPr lang="en-US" altLang="en-US" sz="1400"/>
              <a:pPr>
                <a:spcBef>
                  <a:spcPct val="0"/>
                </a:spcBef>
                <a:buFontTx/>
                <a:buNone/>
              </a:pPr>
              <a:t>85</a:t>
            </a:fld>
            <a:endParaRPr lang="en-US" altLang="en-US" sz="1400" dirty="0"/>
          </a:p>
        </p:txBody>
      </p:sp>
      <p:grpSp>
        <p:nvGrpSpPr>
          <p:cNvPr id="171011" name="Group 16">
            <a:extLst>
              <a:ext uri="{FF2B5EF4-FFF2-40B4-BE49-F238E27FC236}">
                <a16:creationId xmlns:a16="http://schemas.microsoft.com/office/drawing/2014/main" id="{ACD9DDDF-91F4-4F4E-9F63-277FA0D282E6}"/>
              </a:ext>
            </a:extLst>
          </p:cNvPr>
          <p:cNvGrpSpPr>
            <a:grpSpLocks/>
          </p:cNvGrpSpPr>
          <p:nvPr/>
        </p:nvGrpSpPr>
        <p:grpSpPr bwMode="auto">
          <a:xfrm>
            <a:off x="458788" y="446088"/>
            <a:ext cx="8229600" cy="5719762"/>
            <a:chOff x="289" y="281"/>
            <a:chExt cx="5184" cy="3603"/>
          </a:xfrm>
        </p:grpSpPr>
        <p:sp>
          <p:nvSpPr>
            <p:cNvPr id="171012" name="Rectangle 2">
              <a:extLst>
                <a:ext uri="{FF2B5EF4-FFF2-40B4-BE49-F238E27FC236}">
                  <a16:creationId xmlns:a16="http://schemas.microsoft.com/office/drawing/2014/main" id="{B8A45A3C-66D4-004A-89E2-803AFA882DFE}"/>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Adrenal Androgens </a:t>
              </a:r>
              <a:r>
                <a:rPr lang="en-US" altLang="en-US" sz="2200" b="0" dirty="0">
                  <a:solidFill>
                    <a:srgbClr val="333333"/>
                  </a:solidFill>
                </a:rPr>
                <a:t>(continued)</a:t>
              </a:r>
              <a:endParaRPr lang="en-US" altLang="en-US" sz="2800" b="0" dirty="0">
                <a:solidFill>
                  <a:schemeClr val="tx2"/>
                </a:solidFill>
              </a:endParaRPr>
            </a:p>
          </p:txBody>
        </p:sp>
        <p:grpSp>
          <p:nvGrpSpPr>
            <p:cNvPr id="171013" name="Group 15">
              <a:extLst>
                <a:ext uri="{FF2B5EF4-FFF2-40B4-BE49-F238E27FC236}">
                  <a16:creationId xmlns:a16="http://schemas.microsoft.com/office/drawing/2014/main" id="{2DA3A426-E512-F54A-9E5B-D7908594BED9}"/>
                </a:ext>
              </a:extLst>
            </p:cNvPr>
            <p:cNvGrpSpPr>
              <a:grpSpLocks/>
            </p:cNvGrpSpPr>
            <p:nvPr/>
          </p:nvGrpSpPr>
          <p:grpSpPr bwMode="auto">
            <a:xfrm>
              <a:off x="515" y="972"/>
              <a:ext cx="4809" cy="2086"/>
              <a:chOff x="515" y="972"/>
              <a:chExt cx="4809" cy="2086"/>
            </a:xfrm>
          </p:grpSpPr>
          <p:sp>
            <p:nvSpPr>
              <p:cNvPr id="171021" name="Text Box 6">
                <a:extLst>
                  <a:ext uri="{FF2B5EF4-FFF2-40B4-BE49-F238E27FC236}">
                    <a16:creationId xmlns:a16="http://schemas.microsoft.com/office/drawing/2014/main" id="{81131C5E-BF33-5F4C-AC9A-32CEC2B8C3D6}"/>
                  </a:ext>
                </a:extLst>
              </p:cNvPr>
              <p:cNvSpPr txBox="1">
                <a:spLocks noChangeArrowheads="1"/>
              </p:cNvSpPr>
              <p:nvPr/>
            </p:nvSpPr>
            <p:spPr bwMode="auto">
              <a:xfrm>
                <a:off x="515" y="972"/>
                <a:ext cx="4809"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Adrenal androgens promote the sex drive (libido) in females and are converted into feminizing sex steroids, estrogens, by other tissues in the body.</a:t>
                </a:r>
              </a:p>
              <a:p>
                <a:pPr eaLnBrk="1" hangingPunct="1">
                  <a:lnSpc>
                    <a:spcPct val="85000"/>
                  </a:lnSpc>
                  <a:spcBef>
                    <a:spcPct val="0"/>
                  </a:spcBef>
                  <a:spcAft>
                    <a:spcPts val="900"/>
                  </a:spcAft>
                  <a:buSzPct val="80000"/>
                </a:pPr>
                <a:r>
                  <a:rPr lang="en-US" altLang="en-US" sz="1800" b="0" dirty="0"/>
                  <a:t>After menopause, all estrogens are synthesized from adrenal andro-gens in women.</a:t>
                </a:r>
              </a:p>
              <a:p>
                <a:pPr eaLnBrk="1" hangingPunct="1">
                  <a:lnSpc>
                    <a:spcPct val="85000"/>
                  </a:lnSpc>
                  <a:spcBef>
                    <a:spcPct val="0"/>
                  </a:spcBef>
                  <a:spcAft>
                    <a:spcPct val="50000"/>
                  </a:spcAft>
                  <a:buSzPct val="80000"/>
                </a:pPr>
                <a:r>
                  <a:rPr lang="en-US" altLang="en-US" sz="1800" b="0" dirty="0"/>
                  <a:t>ACTH can stimulate the secretion of adrenal androgens, but the mech-anism is not well-understood.</a:t>
                </a:r>
              </a:p>
            </p:txBody>
          </p:sp>
          <p:sp>
            <p:nvSpPr>
              <p:cNvPr id="171022" name="Text Box 7">
                <a:extLst>
                  <a:ext uri="{FF2B5EF4-FFF2-40B4-BE49-F238E27FC236}">
                    <a16:creationId xmlns:a16="http://schemas.microsoft.com/office/drawing/2014/main" id="{BCA8E98C-E64D-8947-B436-AF1562049904}"/>
                  </a:ext>
                </a:extLst>
              </p:cNvPr>
              <p:cNvSpPr txBox="1">
                <a:spLocks noChangeArrowheads="1"/>
              </p:cNvSpPr>
              <p:nvPr/>
            </p:nvSpPr>
            <p:spPr bwMode="auto">
              <a:xfrm>
                <a:off x="1164" y="2258"/>
                <a:ext cx="3427" cy="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dirty="0">
                    <a:solidFill>
                      <a:srgbClr val="941100"/>
                    </a:solidFill>
                  </a:rPr>
                  <a:t>Menopause = the point marking the end of menstruation and childbearing; defined by the World Health Organization (WHO) as one year after the last menstrual period.  </a:t>
                </a:r>
              </a:p>
              <a:p>
                <a:pPr algn="ctr" eaLnBrk="1" hangingPunct="1">
                  <a:lnSpc>
                    <a:spcPct val="85000"/>
                  </a:lnSpc>
                  <a:spcBef>
                    <a:spcPct val="0"/>
                  </a:spcBef>
                  <a:buFontTx/>
                  <a:buNone/>
                </a:pPr>
                <a:r>
                  <a:rPr lang="en-US" altLang="en-US" sz="1800" b="0" dirty="0">
                    <a:solidFill>
                      <a:srgbClr val="941100"/>
                    </a:solidFill>
                  </a:rPr>
                  <a:t>(https://www.aarp.org)</a:t>
                </a:r>
              </a:p>
            </p:txBody>
          </p:sp>
        </p:grpSp>
        <p:grpSp>
          <p:nvGrpSpPr>
            <p:cNvPr id="171014" name="Group 24">
              <a:extLst>
                <a:ext uri="{FF2B5EF4-FFF2-40B4-BE49-F238E27FC236}">
                  <a16:creationId xmlns:a16="http://schemas.microsoft.com/office/drawing/2014/main" id="{FA4D5A67-699F-F643-AA28-958AFF244209}"/>
                </a:ext>
              </a:extLst>
            </p:cNvPr>
            <p:cNvGrpSpPr>
              <a:grpSpLocks/>
            </p:cNvGrpSpPr>
            <p:nvPr/>
          </p:nvGrpSpPr>
          <p:grpSpPr bwMode="auto">
            <a:xfrm>
              <a:off x="582" y="3671"/>
              <a:ext cx="1990" cy="213"/>
              <a:chOff x="582" y="3671"/>
              <a:chExt cx="1990" cy="213"/>
            </a:xfrm>
          </p:grpSpPr>
          <p:sp>
            <p:nvSpPr>
              <p:cNvPr id="171015" name="Rectangle 25">
                <a:extLst>
                  <a:ext uri="{FF2B5EF4-FFF2-40B4-BE49-F238E27FC236}">
                    <a16:creationId xmlns:a16="http://schemas.microsoft.com/office/drawing/2014/main" id="{EDF7E271-E2F9-F643-A7B9-EC812493773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71016" name="Rectangle 26">
                <a:extLst>
                  <a:ext uri="{FF2B5EF4-FFF2-40B4-BE49-F238E27FC236}">
                    <a16:creationId xmlns:a16="http://schemas.microsoft.com/office/drawing/2014/main" id="{130A71F4-F7C7-7343-B381-9741C6D1436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71017" name="Rectangle 27">
                <a:extLst>
                  <a:ext uri="{FF2B5EF4-FFF2-40B4-BE49-F238E27FC236}">
                    <a16:creationId xmlns:a16="http://schemas.microsoft.com/office/drawing/2014/main" id="{EA597760-FE30-8444-A88E-2109E54D251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71018" name="Text Box 28">
                <a:extLst>
                  <a:ext uri="{FF2B5EF4-FFF2-40B4-BE49-F238E27FC236}">
                    <a16:creationId xmlns:a16="http://schemas.microsoft.com/office/drawing/2014/main" id="{625AACF0-CA2C-A047-A6FD-CBB2E6682C7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641</a:t>
                </a:r>
                <a:endParaRPr lang="en-US" altLang="en-US" sz="1800" b="0" dirty="0">
                  <a:ea typeface="ＭＳ Ｐゴシック" panose="020B0600070205080204" pitchFamily="34" charset="-128"/>
                </a:endParaRPr>
              </a:p>
            </p:txBody>
          </p:sp>
          <p:sp>
            <p:nvSpPr>
              <p:cNvPr id="171019" name="Text Box 29">
                <a:extLst>
                  <a:ext uri="{FF2B5EF4-FFF2-40B4-BE49-F238E27FC236}">
                    <a16:creationId xmlns:a16="http://schemas.microsoft.com/office/drawing/2014/main" id="{4B4767AE-0523-9949-87FA-0B5DB017B17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706</a:t>
                </a:r>
                <a:endParaRPr lang="en-US" altLang="en-US" sz="1800" b="0" dirty="0">
                  <a:ea typeface="ＭＳ Ｐゴシック" panose="020B0600070205080204" pitchFamily="34" charset="-128"/>
                </a:endParaRPr>
              </a:p>
            </p:txBody>
          </p:sp>
          <p:sp>
            <p:nvSpPr>
              <p:cNvPr id="171020" name="Text Box 30">
                <a:extLst>
                  <a:ext uri="{FF2B5EF4-FFF2-40B4-BE49-F238E27FC236}">
                    <a16:creationId xmlns:a16="http://schemas.microsoft.com/office/drawing/2014/main" id="{50030A80-1231-0646-B81A-800D36C1691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668</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Number Placeholder 5">
            <a:extLst>
              <a:ext uri="{FF2B5EF4-FFF2-40B4-BE49-F238E27FC236}">
                <a16:creationId xmlns:a16="http://schemas.microsoft.com/office/drawing/2014/main" id="{D7289FF5-DCB1-5245-8FE9-1CEC29A9457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D57B32F-0E23-8A4E-8835-E96BBE5D72A6}" type="slidenum">
              <a:rPr lang="en-US" altLang="en-US" sz="1400"/>
              <a:pPr>
                <a:spcBef>
                  <a:spcPct val="0"/>
                </a:spcBef>
                <a:buFontTx/>
                <a:buNone/>
              </a:pPr>
              <a:t>86</a:t>
            </a:fld>
            <a:endParaRPr lang="en-US" altLang="en-US" sz="1400" dirty="0"/>
          </a:p>
        </p:txBody>
      </p:sp>
      <p:grpSp>
        <p:nvGrpSpPr>
          <p:cNvPr id="173059" name="Group 61">
            <a:extLst>
              <a:ext uri="{FF2B5EF4-FFF2-40B4-BE49-F238E27FC236}">
                <a16:creationId xmlns:a16="http://schemas.microsoft.com/office/drawing/2014/main" id="{50F867B5-0FD9-F74C-8F8B-37A0801FD687}"/>
              </a:ext>
            </a:extLst>
          </p:cNvPr>
          <p:cNvGrpSpPr>
            <a:grpSpLocks/>
          </p:cNvGrpSpPr>
          <p:nvPr/>
        </p:nvGrpSpPr>
        <p:grpSpPr bwMode="auto">
          <a:xfrm>
            <a:off x="458788" y="446088"/>
            <a:ext cx="8229600" cy="5719762"/>
            <a:chOff x="289" y="281"/>
            <a:chExt cx="5184" cy="3603"/>
          </a:xfrm>
        </p:grpSpPr>
        <p:sp>
          <p:nvSpPr>
            <p:cNvPr id="173060" name="Rectangle 2">
              <a:extLst>
                <a:ext uri="{FF2B5EF4-FFF2-40B4-BE49-F238E27FC236}">
                  <a16:creationId xmlns:a16="http://schemas.microsoft.com/office/drawing/2014/main" id="{D3F61CAA-A112-2F41-8ABC-ADB969A6EF2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Adrenal Medulla</a:t>
              </a:r>
              <a:endParaRPr lang="en-US" altLang="en-US" sz="2800" b="0" dirty="0">
                <a:solidFill>
                  <a:schemeClr val="tx2"/>
                </a:solidFill>
              </a:endParaRPr>
            </a:p>
          </p:txBody>
        </p:sp>
        <p:grpSp>
          <p:nvGrpSpPr>
            <p:cNvPr id="173061" name="Group 19">
              <a:extLst>
                <a:ext uri="{FF2B5EF4-FFF2-40B4-BE49-F238E27FC236}">
                  <a16:creationId xmlns:a16="http://schemas.microsoft.com/office/drawing/2014/main" id="{86B7F2E1-BAE2-F94B-970E-3AEF0D24FF51}"/>
                </a:ext>
              </a:extLst>
            </p:cNvPr>
            <p:cNvGrpSpPr>
              <a:grpSpLocks/>
            </p:cNvGrpSpPr>
            <p:nvPr/>
          </p:nvGrpSpPr>
          <p:grpSpPr bwMode="auto">
            <a:xfrm>
              <a:off x="515" y="972"/>
              <a:ext cx="4749" cy="2003"/>
              <a:chOff x="515" y="972"/>
              <a:chExt cx="4749" cy="2003"/>
            </a:xfrm>
          </p:grpSpPr>
          <p:sp>
            <p:nvSpPr>
              <p:cNvPr id="173073" name="Text Box 6">
                <a:extLst>
                  <a:ext uri="{FF2B5EF4-FFF2-40B4-BE49-F238E27FC236}">
                    <a16:creationId xmlns:a16="http://schemas.microsoft.com/office/drawing/2014/main" id="{51AA3069-3046-5C49-8782-9BF1F879AB18}"/>
                  </a:ext>
                </a:extLst>
              </p:cNvPr>
              <p:cNvSpPr txBox="1">
                <a:spLocks noChangeArrowheads="1"/>
              </p:cNvSpPr>
              <p:nvPr/>
            </p:nvSpPr>
            <p:spPr bwMode="auto">
              <a:xfrm>
                <a:off x="515" y="972"/>
                <a:ext cx="4749"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adrenal medulla is a ganglion of the sympathetic division of the autonomic nervous system.</a:t>
                </a:r>
              </a:p>
              <a:p>
                <a:pPr eaLnBrk="1" hangingPunct="1">
                  <a:lnSpc>
                    <a:spcPct val="85000"/>
                  </a:lnSpc>
                  <a:spcBef>
                    <a:spcPct val="0"/>
                  </a:spcBef>
                  <a:spcAft>
                    <a:spcPts val="900"/>
                  </a:spcAft>
                  <a:buSzPct val="80000"/>
                </a:pPr>
                <a:r>
                  <a:rPr lang="en-US" altLang="en-US" sz="1800" b="0" dirty="0"/>
                  <a:t>The chromaffin cells of the gland are innervated by sympathetic pre-ganglionic neurons.</a:t>
                </a:r>
              </a:p>
              <a:p>
                <a:pPr eaLnBrk="1" hangingPunct="1">
                  <a:lnSpc>
                    <a:spcPct val="85000"/>
                  </a:lnSpc>
                  <a:spcBef>
                    <a:spcPct val="0"/>
                  </a:spcBef>
                  <a:spcAft>
                    <a:spcPts val="900"/>
                  </a:spcAft>
                  <a:buSzPct val="80000"/>
                </a:pPr>
                <a:r>
                  <a:rPr lang="en-US" altLang="en-US" sz="1800" b="0" dirty="0"/>
                  <a:t>The cells release hormones, specifically catecholamines, into blood circulation.</a:t>
                </a:r>
              </a:p>
              <a:p>
                <a:pPr eaLnBrk="1" hangingPunct="1">
                  <a:lnSpc>
                    <a:spcPct val="85000"/>
                  </a:lnSpc>
                  <a:spcBef>
                    <a:spcPct val="0"/>
                  </a:spcBef>
                  <a:spcAft>
                    <a:spcPct val="50000"/>
                  </a:spcAft>
                  <a:buSzPct val="80000"/>
                </a:pPr>
                <a:r>
                  <a:rPr lang="en-US" altLang="en-US" sz="1800" b="0" dirty="0"/>
                  <a:t>This response is rapid since the sympathetic preganglionic neurons act directly on the chromaffin cells.</a:t>
                </a:r>
              </a:p>
            </p:txBody>
          </p:sp>
          <p:sp>
            <p:nvSpPr>
              <p:cNvPr id="173074" name="Text Box 16">
                <a:extLst>
                  <a:ext uri="{FF2B5EF4-FFF2-40B4-BE49-F238E27FC236}">
                    <a16:creationId xmlns:a16="http://schemas.microsoft.com/office/drawing/2014/main" id="{1B9EE6EC-9747-A040-97DD-5CDFB07C6D37}"/>
                  </a:ext>
                </a:extLst>
              </p:cNvPr>
              <p:cNvSpPr txBox="1">
                <a:spLocks noChangeArrowheads="1"/>
              </p:cNvSpPr>
              <p:nvPr/>
            </p:nvSpPr>
            <p:spPr bwMode="auto">
              <a:xfrm>
                <a:off x="1398" y="2472"/>
                <a:ext cx="2965"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dirty="0">
                    <a:solidFill>
                      <a:schemeClr val="accent6"/>
                    </a:solidFill>
                  </a:rPr>
                  <a:t>The catecholamines include epinephrine (adrenalin), norepinephrine (noradrenalin), and dopamine. </a:t>
                </a:r>
              </a:p>
            </p:txBody>
          </p:sp>
        </p:grpSp>
        <p:grpSp>
          <p:nvGrpSpPr>
            <p:cNvPr id="173062" name="Group 50">
              <a:extLst>
                <a:ext uri="{FF2B5EF4-FFF2-40B4-BE49-F238E27FC236}">
                  <a16:creationId xmlns:a16="http://schemas.microsoft.com/office/drawing/2014/main" id="{4315507A-EDBF-E642-A11E-22955E4B6021}"/>
                </a:ext>
              </a:extLst>
            </p:cNvPr>
            <p:cNvGrpSpPr>
              <a:grpSpLocks/>
            </p:cNvGrpSpPr>
            <p:nvPr/>
          </p:nvGrpSpPr>
          <p:grpSpPr bwMode="auto">
            <a:xfrm>
              <a:off x="582" y="3671"/>
              <a:ext cx="2995" cy="213"/>
              <a:chOff x="582" y="3671"/>
              <a:chExt cx="2995" cy="213"/>
            </a:xfrm>
          </p:grpSpPr>
          <p:grpSp>
            <p:nvGrpSpPr>
              <p:cNvPr id="173063" name="Group 51">
                <a:extLst>
                  <a:ext uri="{FF2B5EF4-FFF2-40B4-BE49-F238E27FC236}">
                    <a16:creationId xmlns:a16="http://schemas.microsoft.com/office/drawing/2014/main" id="{48B776F1-E01D-C94E-9B38-A74A0A77DE48}"/>
                  </a:ext>
                </a:extLst>
              </p:cNvPr>
              <p:cNvGrpSpPr>
                <a:grpSpLocks/>
              </p:cNvGrpSpPr>
              <p:nvPr/>
            </p:nvGrpSpPr>
            <p:grpSpPr bwMode="auto">
              <a:xfrm>
                <a:off x="582" y="3671"/>
                <a:ext cx="1990" cy="213"/>
                <a:chOff x="582" y="3671"/>
                <a:chExt cx="1990" cy="213"/>
              </a:xfrm>
            </p:grpSpPr>
            <p:sp>
              <p:nvSpPr>
                <p:cNvPr id="173067" name="Rectangle 52">
                  <a:extLst>
                    <a:ext uri="{FF2B5EF4-FFF2-40B4-BE49-F238E27FC236}">
                      <a16:creationId xmlns:a16="http://schemas.microsoft.com/office/drawing/2014/main" id="{BFC97678-9C5E-9244-8403-862AAA635F6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73068" name="Rectangle 53">
                  <a:extLst>
                    <a:ext uri="{FF2B5EF4-FFF2-40B4-BE49-F238E27FC236}">
                      <a16:creationId xmlns:a16="http://schemas.microsoft.com/office/drawing/2014/main" id="{E5EFFB54-651A-F749-8BA8-3C7C42DF97B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73069" name="Rectangle 54">
                  <a:extLst>
                    <a:ext uri="{FF2B5EF4-FFF2-40B4-BE49-F238E27FC236}">
                      <a16:creationId xmlns:a16="http://schemas.microsoft.com/office/drawing/2014/main" id="{DCC497C5-9A9A-EB48-8DAB-68AD3024B07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73070" name="Text Box 55">
                  <a:extLst>
                    <a:ext uri="{FF2B5EF4-FFF2-40B4-BE49-F238E27FC236}">
                      <a16:creationId xmlns:a16="http://schemas.microsoft.com/office/drawing/2014/main" id="{E29E011D-726B-F340-B578-653C7134CFC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642</a:t>
                  </a:r>
                  <a:endParaRPr lang="en-US" altLang="en-US" sz="1800" b="0" dirty="0">
                    <a:ea typeface="ＭＳ Ｐゴシック" panose="020B0600070205080204" pitchFamily="34" charset="-128"/>
                  </a:endParaRPr>
                </a:p>
              </p:txBody>
            </p:sp>
            <p:sp>
              <p:nvSpPr>
                <p:cNvPr id="173071" name="Text Box 56">
                  <a:extLst>
                    <a:ext uri="{FF2B5EF4-FFF2-40B4-BE49-F238E27FC236}">
                      <a16:creationId xmlns:a16="http://schemas.microsoft.com/office/drawing/2014/main" id="{B7516C12-FD7E-2F4E-9D0E-F09B0C8D61D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706</a:t>
                  </a:r>
                  <a:endParaRPr lang="en-US" altLang="en-US" sz="1800" b="0" dirty="0">
                    <a:ea typeface="ＭＳ Ｐゴシック" panose="020B0600070205080204" pitchFamily="34" charset="-128"/>
                  </a:endParaRPr>
                </a:p>
              </p:txBody>
            </p:sp>
            <p:sp>
              <p:nvSpPr>
                <p:cNvPr id="173072" name="Text Box 57">
                  <a:extLst>
                    <a:ext uri="{FF2B5EF4-FFF2-40B4-BE49-F238E27FC236}">
                      <a16:creationId xmlns:a16="http://schemas.microsoft.com/office/drawing/2014/main" id="{5519F1E7-E9FD-914A-B738-8B34523ED12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669</a:t>
                  </a:r>
                  <a:endParaRPr lang="en-US" altLang="en-US" sz="1800" b="0" dirty="0">
                    <a:ea typeface="ＭＳ Ｐゴシック" panose="020B0600070205080204" pitchFamily="34" charset="-128"/>
                  </a:endParaRPr>
                </a:p>
              </p:txBody>
            </p:sp>
          </p:grpSp>
          <p:grpSp>
            <p:nvGrpSpPr>
              <p:cNvPr id="173064" name="Group 58">
                <a:extLst>
                  <a:ext uri="{FF2B5EF4-FFF2-40B4-BE49-F238E27FC236}">
                    <a16:creationId xmlns:a16="http://schemas.microsoft.com/office/drawing/2014/main" id="{64553B6C-E91B-C04E-A61E-DE8FEFCEEF57}"/>
                  </a:ext>
                </a:extLst>
              </p:cNvPr>
              <p:cNvGrpSpPr>
                <a:grpSpLocks/>
              </p:cNvGrpSpPr>
              <p:nvPr/>
            </p:nvGrpSpPr>
            <p:grpSpPr bwMode="auto">
              <a:xfrm>
                <a:off x="2846" y="3671"/>
                <a:ext cx="731" cy="213"/>
                <a:chOff x="2846" y="3671"/>
                <a:chExt cx="731" cy="213"/>
              </a:xfrm>
            </p:grpSpPr>
            <p:sp>
              <p:nvSpPr>
                <p:cNvPr id="173065" name="Rectangle 59">
                  <a:extLst>
                    <a:ext uri="{FF2B5EF4-FFF2-40B4-BE49-F238E27FC236}">
                      <a16:creationId xmlns:a16="http://schemas.microsoft.com/office/drawing/2014/main" id="{17F1CDF5-A4DE-EA49-BBFB-E48D08D4D7BD}"/>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73066" name="Text Box 60">
                  <a:extLst>
                    <a:ext uri="{FF2B5EF4-FFF2-40B4-BE49-F238E27FC236}">
                      <a16:creationId xmlns:a16="http://schemas.microsoft.com/office/drawing/2014/main" id="{0B14382E-E726-4546-8509-A5A758984474}"/>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Figure 18.15</a:t>
                  </a:r>
                </a:p>
              </p:txBody>
            </p:sp>
          </p:grpSp>
        </p:grpSp>
      </p:grpSp>
    </p:spTree>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Number Placeholder 5">
            <a:extLst>
              <a:ext uri="{FF2B5EF4-FFF2-40B4-BE49-F238E27FC236}">
                <a16:creationId xmlns:a16="http://schemas.microsoft.com/office/drawing/2014/main" id="{5B38F4F9-5C57-BF4B-AB17-7CC6663CF87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F921FEC-3142-274B-9FF0-121CC07C69D7}" type="slidenum">
              <a:rPr lang="en-US" altLang="en-US" sz="1400"/>
              <a:pPr>
                <a:spcBef>
                  <a:spcPct val="0"/>
                </a:spcBef>
                <a:buFontTx/>
                <a:buNone/>
              </a:pPr>
              <a:t>87</a:t>
            </a:fld>
            <a:endParaRPr lang="en-US" altLang="en-US" sz="1400" dirty="0"/>
          </a:p>
        </p:txBody>
      </p:sp>
      <p:grpSp>
        <p:nvGrpSpPr>
          <p:cNvPr id="175107" name="Group 13">
            <a:extLst>
              <a:ext uri="{FF2B5EF4-FFF2-40B4-BE49-F238E27FC236}">
                <a16:creationId xmlns:a16="http://schemas.microsoft.com/office/drawing/2014/main" id="{8F0870B6-461B-6041-9A96-6CCC76B8FA61}"/>
              </a:ext>
            </a:extLst>
          </p:cNvPr>
          <p:cNvGrpSpPr>
            <a:grpSpLocks/>
          </p:cNvGrpSpPr>
          <p:nvPr/>
        </p:nvGrpSpPr>
        <p:grpSpPr bwMode="auto">
          <a:xfrm>
            <a:off x="458788" y="446088"/>
            <a:ext cx="8229600" cy="5719762"/>
            <a:chOff x="289" y="281"/>
            <a:chExt cx="5184" cy="3603"/>
          </a:xfrm>
        </p:grpSpPr>
        <p:sp>
          <p:nvSpPr>
            <p:cNvPr id="175108" name="Rectangle 2">
              <a:extLst>
                <a:ext uri="{FF2B5EF4-FFF2-40B4-BE49-F238E27FC236}">
                  <a16:creationId xmlns:a16="http://schemas.microsoft.com/office/drawing/2014/main" id="{BDE74310-FF5B-CA40-8863-2B13BD58A33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Adrenal Catecholamines</a:t>
              </a:r>
              <a:endParaRPr lang="en-US" altLang="en-US" sz="2800" b="0" dirty="0">
                <a:solidFill>
                  <a:schemeClr val="tx2"/>
                </a:solidFill>
              </a:endParaRPr>
            </a:p>
          </p:txBody>
        </p:sp>
        <p:sp>
          <p:nvSpPr>
            <p:cNvPr id="175109" name="Text Box 6">
              <a:extLst>
                <a:ext uri="{FF2B5EF4-FFF2-40B4-BE49-F238E27FC236}">
                  <a16:creationId xmlns:a16="http://schemas.microsoft.com/office/drawing/2014/main" id="{F4873B87-65A4-9B4B-9B52-52EE0F12B211}"/>
                </a:ext>
              </a:extLst>
            </p:cNvPr>
            <p:cNvSpPr txBox="1">
              <a:spLocks noChangeArrowheads="1"/>
            </p:cNvSpPr>
            <p:nvPr/>
          </p:nvSpPr>
          <p:spPr bwMode="auto">
            <a:xfrm>
              <a:off x="515" y="972"/>
              <a:ext cx="4723"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chromaffin cells synthesize and secrete epinephrine and nor-epinephrine in an approximate ratio of 4:1.</a:t>
              </a:r>
            </a:p>
            <a:p>
              <a:pPr eaLnBrk="1" hangingPunct="1">
                <a:lnSpc>
                  <a:spcPct val="85000"/>
                </a:lnSpc>
                <a:spcBef>
                  <a:spcPct val="0"/>
                </a:spcBef>
                <a:spcAft>
                  <a:spcPts val="900"/>
                </a:spcAft>
                <a:buSzPct val="80000"/>
              </a:pPr>
              <a:r>
                <a:rPr lang="en-US" altLang="en-US" sz="1800" b="0" dirty="0"/>
                <a:t>Minute (very small) amounts of dopamine are also synthesized and secreted.</a:t>
              </a:r>
            </a:p>
            <a:p>
              <a:pPr eaLnBrk="1" hangingPunct="1">
                <a:lnSpc>
                  <a:spcPct val="85000"/>
                </a:lnSpc>
                <a:spcBef>
                  <a:spcPct val="0"/>
                </a:spcBef>
                <a:spcAft>
                  <a:spcPts val="900"/>
                </a:spcAft>
                <a:buSzPct val="80000"/>
              </a:pPr>
              <a:r>
                <a:rPr lang="en-US" altLang="en-US" sz="1800" b="0" dirty="0"/>
                <a:t>The hormones, unlike those of the adrenal cortex, are not essential for life.</a:t>
              </a:r>
            </a:p>
            <a:p>
              <a:pPr eaLnBrk="1" hangingPunct="1">
                <a:lnSpc>
                  <a:spcPct val="85000"/>
                </a:lnSpc>
                <a:spcBef>
                  <a:spcPct val="0"/>
                </a:spcBef>
                <a:spcAft>
                  <a:spcPct val="50000"/>
                </a:spcAft>
                <a:buSzPct val="80000"/>
              </a:pPr>
              <a:r>
                <a:rPr lang="en-US" altLang="en-US" sz="1800" b="0" dirty="0"/>
                <a:t>However, they intensify sympathetic responses in many parts of the body. </a:t>
              </a:r>
            </a:p>
          </p:txBody>
        </p:sp>
        <p:grpSp>
          <p:nvGrpSpPr>
            <p:cNvPr id="175110" name="Group 16">
              <a:extLst>
                <a:ext uri="{FF2B5EF4-FFF2-40B4-BE49-F238E27FC236}">
                  <a16:creationId xmlns:a16="http://schemas.microsoft.com/office/drawing/2014/main" id="{BBBE2309-F765-B945-9430-FD157BD758C6}"/>
                </a:ext>
              </a:extLst>
            </p:cNvPr>
            <p:cNvGrpSpPr>
              <a:grpSpLocks/>
            </p:cNvGrpSpPr>
            <p:nvPr/>
          </p:nvGrpSpPr>
          <p:grpSpPr bwMode="auto">
            <a:xfrm>
              <a:off x="582" y="3671"/>
              <a:ext cx="1990" cy="213"/>
              <a:chOff x="582" y="3671"/>
              <a:chExt cx="1990" cy="213"/>
            </a:xfrm>
          </p:grpSpPr>
          <p:sp>
            <p:nvSpPr>
              <p:cNvPr id="175111" name="Rectangle 17">
                <a:extLst>
                  <a:ext uri="{FF2B5EF4-FFF2-40B4-BE49-F238E27FC236}">
                    <a16:creationId xmlns:a16="http://schemas.microsoft.com/office/drawing/2014/main" id="{416F1151-43A6-D74D-9026-CA90BFB27F1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75112" name="Rectangle 18">
                <a:extLst>
                  <a:ext uri="{FF2B5EF4-FFF2-40B4-BE49-F238E27FC236}">
                    <a16:creationId xmlns:a16="http://schemas.microsoft.com/office/drawing/2014/main" id="{1214EB92-D064-824B-A594-75135B9B28A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75113" name="Rectangle 19">
                <a:extLst>
                  <a:ext uri="{FF2B5EF4-FFF2-40B4-BE49-F238E27FC236}">
                    <a16:creationId xmlns:a16="http://schemas.microsoft.com/office/drawing/2014/main" id="{69F465CB-F4BA-FD4B-A5A1-354E047DD42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75114" name="Text Box 20">
                <a:extLst>
                  <a:ext uri="{FF2B5EF4-FFF2-40B4-BE49-F238E27FC236}">
                    <a16:creationId xmlns:a16="http://schemas.microsoft.com/office/drawing/2014/main" id="{30558733-F773-4140-8F92-1EB128181FF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642</a:t>
                </a:r>
                <a:endParaRPr lang="en-US" altLang="en-US" sz="1800" b="0" dirty="0">
                  <a:ea typeface="ＭＳ Ｐゴシック" panose="020B0600070205080204" pitchFamily="34" charset="-128"/>
                </a:endParaRPr>
              </a:p>
            </p:txBody>
          </p:sp>
          <p:sp>
            <p:nvSpPr>
              <p:cNvPr id="175115" name="Text Box 21">
                <a:extLst>
                  <a:ext uri="{FF2B5EF4-FFF2-40B4-BE49-F238E27FC236}">
                    <a16:creationId xmlns:a16="http://schemas.microsoft.com/office/drawing/2014/main" id="{D926BCF9-B85D-984C-A651-0D895F95C1C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707</a:t>
                </a:r>
                <a:endParaRPr lang="en-US" altLang="en-US" sz="1800" b="0" dirty="0">
                  <a:ea typeface="ＭＳ Ｐゴシック" panose="020B0600070205080204" pitchFamily="34" charset="-128"/>
                </a:endParaRPr>
              </a:p>
            </p:txBody>
          </p:sp>
          <p:sp>
            <p:nvSpPr>
              <p:cNvPr id="175116" name="Text Box 22">
                <a:extLst>
                  <a:ext uri="{FF2B5EF4-FFF2-40B4-BE49-F238E27FC236}">
                    <a16:creationId xmlns:a16="http://schemas.microsoft.com/office/drawing/2014/main" id="{64C5D6A6-BB01-2B4D-8D86-31B8005511F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669</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Number Placeholder 5">
            <a:extLst>
              <a:ext uri="{FF2B5EF4-FFF2-40B4-BE49-F238E27FC236}">
                <a16:creationId xmlns:a16="http://schemas.microsoft.com/office/drawing/2014/main" id="{2F76A0BF-CCFA-EB46-9AF4-802E4B28559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1CBDD9D-95A0-1A4F-B76B-10039F155A92}" type="slidenum">
              <a:rPr lang="en-US" altLang="en-US" sz="1400"/>
              <a:pPr>
                <a:spcBef>
                  <a:spcPct val="0"/>
                </a:spcBef>
                <a:buFontTx/>
                <a:buNone/>
              </a:pPr>
              <a:t>88</a:t>
            </a:fld>
            <a:endParaRPr lang="en-US" altLang="en-US" sz="1400" dirty="0"/>
          </a:p>
        </p:txBody>
      </p:sp>
      <p:grpSp>
        <p:nvGrpSpPr>
          <p:cNvPr id="177155" name="Group 25">
            <a:extLst>
              <a:ext uri="{FF2B5EF4-FFF2-40B4-BE49-F238E27FC236}">
                <a16:creationId xmlns:a16="http://schemas.microsoft.com/office/drawing/2014/main" id="{A4E06D37-39D1-0E42-923B-81B73C95EE67}"/>
              </a:ext>
            </a:extLst>
          </p:cNvPr>
          <p:cNvGrpSpPr>
            <a:grpSpLocks/>
          </p:cNvGrpSpPr>
          <p:nvPr/>
        </p:nvGrpSpPr>
        <p:grpSpPr bwMode="auto">
          <a:xfrm>
            <a:off x="458788" y="446088"/>
            <a:ext cx="8229600" cy="5719762"/>
            <a:chOff x="289" y="281"/>
            <a:chExt cx="5184" cy="3603"/>
          </a:xfrm>
        </p:grpSpPr>
        <p:sp>
          <p:nvSpPr>
            <p:cNvPr id="177156" name="Rectangle 2">
              <a:extLst>
                <a:ext uri="{FF2B5EF4-FFF2-40B4-BE49-F238E27FC236}">
                  <a16:creationId xmlns:a16="http://schemas.microsoft.com/office/drawing/2014/main" id="{D500E7D4-7FB3-F346-A438-D0DDF0A577BC}"/>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Adrenal Catecholamines </a:t>
              </a:r>
              <a:r>
                <a:rPr lang="en-US" altLang="en-US" sz="2400" b="0" dirty="0">
                  <a:solidFill>
                    <a:srgbClr val="333333"/>
                  </a:solidFill>
                </a:rPr>
                <a:t>(continued)</a:t>
              </a:r>
              <a:endParaRPr lang="en-US" altLang="en-US" sz="2800" b="0" dirty="0">
                <a:solidFill>
                  <a:srgbClr val="333333"/>
                </a:solidFill>
              </a:endParaRPr>
            </a:p>
          </p:txBody>
        </p:sp>
        <p:sp>
          <p:nvSpPr>
            <p:cNvPr id="177157" name="Text Box 6">
              <a:extLst>
                <a:ext uri="{FF2B5EF4-FFF2-40B4-BE49-F238E27FC236}">
                  <a16:creationId xmlns:a16="http://schemas.microsoft.com/office/drawing/2014/main" id="{729D22CD-5664-EB49-8279-6D02C16F6CBA}"/>
                </a:ext>
              </a:extLst>
            </p:cNvPr>
            <p:cNvSpPr txBox="1">
              <a:spLocks noChangeArrowheads="1"/>
            </p:cNvSpPr>
            <p:nvPr/>
          </p:nvSpPr>
          <p:spPr bwMode="auto">
            <a:xfrm>
              <a:off x="515" y="972"/>
              <a:ext cx="4861"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hypothalamus activates the sympathetic preganglionic neurons in response to stress or physical exercise.</a:t>
              </a:r>
            </a:p>
            <a:p>
              <a:pPr eaLnBrk="1" hangingPunct="1">
                <a:lnSpc>
                  <a:spcPct val="85000"/>
                </a:lnSpc>
                <a:spcBef>
                  <a:spcPct val="0"/>
                </a:spcBef>
                <a:spcAft>
                  <a:spcPts val="900"/>
                </a:spcAft>
                <a:buSzPct val="80000"/>
              </a:pPr>
              <a:r>
                <a:rPr lang="en-US" altLang="en-US" sz="1800" b="0" dirty="0"/>
                <a:t>The chromaffin cells respond by secreting epinephrine and norepineph-rine.</a:t>
              </a:r>
            </a:p>
            <a:p>
              <a:pPr eaLnBrk="1" hangingPunct="1">
                <a:lnSpc>
                  <a:spcPct val="85000"/>
                </a:lnSpc>
                <a:spcBef>
                  <a:spcPct val="0"/>
                </a:spcBef>
                <a:spcAft>
                  <a:spcPct val="50000"/>
                </a:spcAft>
                <a:buSzPct val="80000"/>
              </a:pPr>
              <a:r>
                <a:rPr lang="en-US" altLang="en-US" sz="1800" b="0" dirty="0"/>
                <a:t>The hormones contribute to the fight or flight response as discussed in the lecture module on the autonomic nervous system.</a:t>
              </a:r>
            </a:p>
          </p:txBody>
        </p:sp>
        <p:grpSp>
          <p:nvGrpSpPr>
            <p:cNvPr id="177158" name="Group 15">
              <a:extLst>
                <a:ext uri="{FF2B5EF4-FFF2-40B4-BE49-F238E27FC236}">
                  <a16:creationId xmlns:a16="http://schemas.microsoft.com/office/drawing/2014/main" id="{6B749F01-208F-BB42-9F29-EE8CEDB5BAA3}"/>
                </a:ext>
              </a:extLst>
            </p:cNvPr>
            <p:cNvGrpSpPr>
              <a:grpSpLocks/>
            </p:cNvGrpSpPr>
            <p:nvPr/>
          </p:nvGrpSpPr>
          <p:grpSpPr bwMode="auto">
            <a:xfrm>
              <a:off x="582" y="3671"/>
              <a:ext cx="1990" cy="213"/>
              <a:chOff x="582" y="3671"/>
              <a:chExt cx="1990" cy="213"/>
            </a:xfrm>
          </p:grpSpPr>
          <p:sp>
            <p:nvSpPr>
              <p:cNvPr id="177159" name="Rectangle 16">
                <a:extLst>
                  <a:ext uri="{FF2B5EF4-FFF2-40B4-BE49-F238E27FC236}">
                    <a16:creationId xmlns:a16="http://schemas.microsoft.com/office/drawing/2014/main" id="{C5F79F50-DF33-4E4A-8899-DE335B6F728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77160" name="Rectangle 17">
                <a:extLst>
                  <a:ext uri="{FF2B5EF4-FFF2-40B4-BE49-F238E27FC236}">
                    <a16:creationId xmlns:a16="http://schemas.microsoft.com/office/drawing/2014/main" id="{D3AF3CF5-4C03-B24C-8B32-70AECE00962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77161" name="Rectangle 18">
                <a:extLst>
                  <a:ext uri="{FF2B5EF4-FFF2-40B4-BE49-F238E27FC236}">
                    <a16:creationId xmlns:a16="http://schemas.microsoft.com/office/drawing/2014/main" id="{DA107DA2-454C-3848-A6C6-51C17F1A840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77162" name="Text Box 19">
                <a:extLst>
                  <a:ext uri="{FF2B5EF4-FFF2-40B4-BE49-F238E27FC236}">
                    <a16:creationId xmlns:a16="http://schemas.microsoft.com/office/drawing/2014/main" id="{75836995-C160-7C48-A69A-1B6B5BB651A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642</a:t>
                </a:r>
                <a:endParaRPr lang="en-US" altLang="en-US" sz="1800" b="0" dirty="0">
                  <a:ea typeface="ＭＳ Ｐゴシック" panose="020B0600070205080204" pitchFamily="34" charset="-128"/>
                </a:endParaRPr>
              </a:p>
            </p:txBody>
          </p:sp>
          <p:sp>
            <p:nvSpPr>
              <p:cNvPr id="177163" name="Text Box 20">
                <a:extLst>
                  <a:ext uri="{FF2B5EF4-FFF2-40B4-BE49-F238E27FC236}">
                    <a16:creationId xmlns:a16="http://schemas.microsoft.com/office/drawing/2014/main" id="{D142581F-5744-0B48-9C15-F74C26494AA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707</a:t>
                </a:r>
                <a:endParaRPr lang="en-US" altLang="en-US" sz="1800" b="0" dirty="0">
                  <a:ea typeface="ＭＳ Ｐゴシック" panose="020B0600070205080204" pitchFamily="34" charset="-128"/>
                </a:endParaRPr>
              </a:p>
            </p:txBody>
          </p:sp>
          <p:sp>
            <p:nvSpPr>
              <p:cNvPr id="177164" name="Text Box 21">
                <a:extLst>
                  <a:ext uri="{FF2B5EF4-FFF2-40B4-BE49-F238E27FC236}">
                    <a16:creationId xmlns:a16="http://schemas.microsoft.com/office/drawing/2014/main" id="{CFAD7138-6BE0-AF45-9E2F-30C3AC81C95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669</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Number Placeholder 5">
            <a:extLst>
              <a:ext uri="{FF2B5EF4-FFF2-40B4-BE49-F238E27FC236}">
                <a16:creationId xmlns:a16="http://schemas.microsoft.com/office/drawing/2014/main" id="{12C1580D-E634-0C4A-AF62-3B0A951AC99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2208A6F-A27C-8647-9366-2C79366020ED}" type="slidenum">
              <a:rPr lang="en-US" altLang="en-US" sz="1400"/>
              <a:pPr>
                <a:spcBef>
                  <a:spcPct val="0"/>
                </a:spcBef>
                <a:buFontTx/>
                <a:buNone/>
              </a:pPr>
              <a:t>89</a:t>
            </a:fld>
            <a:endParaRPr lang="en-US" altLang="en-US" sz="1400" dirty="0"/>
          </a:p>
        </p:txBody>
      </p:sp>
      <p:grpSp>
        <p:nvGrpSpPr>
          <p:cNvPr id="179203" name="Group 15">
            <a:extLst>
              <a:ext uri="{FF2B5EF4-FFF2-40B4-BE49-F238E27FC236}">
                <a16:creationId xmlns:a16="http://schemas.microsoft.com/office/drawing/2014/main" id="{A14CCE38-0A1E-5D49-8085-B7CAC6D8E1F3}"/>
              </a:ext>
            </a:extLst>
          </p:cNvPr>
          <p:cNvGrpSpPr>
            <a:grpSpLocks/>
          </p:cNvGrpSpPr>
          <p:nvPr/>
        </p:nvGrpSpPr>
        <p:grpSpPr bwMode="auto">
          <a:xfrm>
            <a:off x="458788" y="446088"/>
            <a:ext cx="8229600" cy="5719762"/>
            <a:chOff x="289" y="281"/>
            <a:chExt cx="5184" cy="3603"/>
          </a:xfrm>
        </p:grpSpPr>
        <p:sp>
          <p:nvSpPr>
            <p:cNvPr id="179207" name="Rectangle 2">
              <a:extLst>
                <a:ext uri="{FF2B5EF4-FFF2-40B4-BE49-F238E27FC236}">
                  <a16:creationId xmlns:a16="http://schemas.microsoft.com/office/drawing/2014/main" id="{A411C48C-95DF-CD4A-B573-32C4C64AA7D7}"/>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Physiological Responses</a:t>
              </a:r>
              <a:endParaRPr lang="en-US" altLang="en-US" sz="2800" b="0" dirty="0">
                <a:solidFill>
                  <a:schemeClr val="tx2"/>
                </a:solidFill>
              </a:endParaRPr>
            </a:p>
          </p:txBody>
        </p:sp>
        <p:grpSp>
          <p:nvGrpSpPr>
            <p:cNvPr id="179208" name="Group 16">
              <a:extLst>
                <a:ext uri="{FF2B5EF4-FFF2-40B4-BE49-F238E27FC236}">
                  <a16:creationId xmlns:a16="http://schemas.microsoft.com/office/drawing/2014/main" id="{8F0EDBF1-820F-9748-BA10-DD97A93E930E}"/>
                </a:ext>
              </a:extLst>
            </p:cNvPr>
            <p:cNvGrpSpPr>
              <a:grpSpLocks/>
            </p:cNvGrpSpPr>
            <p:nvPr/>
          </p:nvGrpSpPr>
          <p:grpSpPr bwMode="auto">
            <a:xfrm>
              <a:off x="582" y="3671"/>
              <a:ext cx="1990" cy="213"/>
              <a:chOff x="582" y="3671"/>
              <a:chExt cx="1990" cy="213"/>
            </a:xfrm>
          </p:grpSpPr>
          <p:sp>
            <p:nvSpPr>
              <p:cNvPr id="179209" name="Rectangle 17">
                <a:extLst>
                  <a:ext uri="{FF2B5EF4-FFF2-40B4-BE49-F238E27FC236}">
                    <a16:creationId xmlns:a16="http://schemas.microsoft.com/office/drawing/2014/main" id="{D82CCD89-CBC4-F94F-BC3E-EBC34394847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79210" name="Rectangle 18">
                <a:extLst>
                  <a:ext uri="{FF2B5EF4-FFF2-40B4-BE49-F238E27FC236}">
                    <a16:creationId xmlns:a16="http://schemas.microsoft.com/office/drawing/2014/main" id="{4D30E395-624E-DC47-8038-0EE9F8B0B1F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79211" name="Rectangle 19">
                <a:extLst>
                  <a:ext uri="{FF2B5EF4-FFF2-40B4-BE49-F238E27FC236}">
                    <a16:creationId xmlns:a16="http://schemas.microsoft.com/office/drawing/2014/main" id="{B8B4BB28-FF37-DC4D-B21C-52DD1AD37A2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79212" name="Text Box 20">
                <a:extLst>
                  <a:ext uri="{FF2B5EF4-FFF2-40B4-BE49-F238E27FC236}">
                    <a16:creationId xmlns:a16="http://schemas.microsoft.com/office/drawing/2014/main" id="{633A2BBD-BDD6-A344-9239-4E74CDF8AD5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642</a:t>
                </a:r>
                <a:endParaRPr lang="en-US" altLang="en-US" sz="1800" b="0" dirty="0">
                  <a:ea typeface="ＭＳ Ｐゴシック" panose="020B0600070205080204" pitchFamily="34" charset="-128"/>
                </a:endParaRPr>
              </a:p>
            </p:txBody>
          </p:sp>
          <p:sp>
            <p:nvSpPr>
              <p:cNvPr id="179213" name="Text Box 21">
                <a:extLst>
                  <a:ext uri="{FF2B5EF4-FFF2-40B4-BE49-F238E27FC236}">
                    <a16:creationId xmlns:a16="http://schemas.microsoft.com/office/drawing/2014/main" id="{A96A116D-8F5E-9D46-9672-42A1AA598B7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707</a:t>
                </a:r>
                <a:endParaRPr lang="en-US" altLang="en-US" sz="1800" b="0" dirty="0">
                  <a:ea typeface="ＭＳ Ｐゴシック" panose="020B0600070205080204" pitchFamily="34" charset="-128"/>
                </a:endParaRPr>
              </a:p>
            </p:txBody>
          </p:sp>
          <p:sp>
            <p:nvSpPr>
              <p:cNvPr id="179214" name="Text Box 22">
                <a:extLst>
                  <a:ext uri="{FF2B5EF4-FFF2-40B4-BE49-F238E27FC236}">
                    <a16:creationId xmlns:a16="http://schemas.microsoft.com/office/drawing/2014/main" id="{5AA43576-8DDD-6D4A-A4F2-F538A72AA26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669</a:t>
                </a:r>
                <a:endParaRPr lang="en-US" altLang="en-US" sz="1800" b="0" dirty="0">
                  <a:ea typeface="ＭＳ Ｐゴシック" panose="020B0600070205080204" pitchFamily="34" charset="-128"/>
                </a:endParaRPr>
              </a:p>
            </p:txBody>
          </p:sp>
        </p:grpSp>
      </p:grpSp>
      <p:grpSp>
        <p:nvGrpSpPr>
          <p:cNvPr id="179204" name="Group 14">
            <a:extLst>
              <a:ext uri="{FF2B5EF4-FFF2-40B4-BE49-F238E27FC236}">
                <a16:creationId xmlns:a16="http://schemas.microsoft.com/office/drawing/2014/main" id="{BFD28CF6-5D2B-4347-9C6E-2F32737603DB}"/>
              </a:ext>
            </a:extLst>
          </p:cNvPr>
          <p:cNvGrpSpPr>
            <a:grpSpLocks/>
          </p:cNvGrpSpPr>
          <p:nvPr/>
        </p:nvGrpSpPr>
        <p:grpSpPr bwMode="auto">
          <a:xfrm>
            <a:off x="817563" y="1543050"/>
            <a:ext cx="7670800" cy="3098801"/>
            <a:chOff x="515" y="972"/>
            <a:chExt cx="4832" cy="1952"/>
          </a:xfrm>
        </p:grpSpPr>
        <p:sp>
          <p:nvSpPr>
            <p:cNvPr id="179205" name="Text Box 6">
              <a:extLst>
                <a:ext uri="{FF2B5EF4-FFF2-40B4-BE49-F238E27FC236}">
                  <a16:creationId xmlns:a16="http://schemas.microsoft.com/office/drawing/2014/main" id="{1BD536E7-DA6C-7D48-A794-B522AA1C5B74}"/>
                </a:ext>
              </a:extLst>
            </p:cNvPr>
            <p:cNvSpPr txBox="1">
              <a:spLocks noChangeArrowheads="1"/>
            </p:cNvSpPr>
            <p:nvPr/>
          </p:nvSpPr>
          <p:spPr bwMode="auto">
            <a:xfrm>
              <a:off x="515" y="972"/>
              <a:ext cx="4832" cy="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Epinephrine and norepinephrine increase heart rate and the force of cardiac contraction, which together increase cardiac output and blood pressure.</a:t>
              </a:r>
            </a:p>
            <a:p>
              <a:pPr eaLnBrk="1" hangingPunct="1">
                <a:lnSpc>
                  <a:spcPct val="85000"/>
                </a:lnSpc>
                <a:spcBef>
                  <a:spcPct val="0"/>
                </a:spcBef>
                <a:spcAft>
                  <a:spcPts val="900"/>
                </a:spcAft>
                <a:buSzPct val="80000"/>
              </a:pPr>
              <a:r>
                <a:rPr lang="en-US" altLang="en-US" sz="1800" b="0" dirty="0"/>
                <a:t>Blood flow increases to the heart, liver, and skeletal muscle due to the dilation of the arterioles that supply these tissues.</a:t>
              </a:r>
            </a:p>
            <a:p>
              <a:pPr eaLnBrk="1" hangingPunct="1">
                <a:lnSpc>
                  <a:spcPct val="85000"/>
                </a:lnSpc>
                <a:spcBef>
                  <a:spcPct val="0"/>
                </a:spcBef>
                <a:spcAft>
                  <a:spcPct val="50000"/>
                </a:spcAft>
                <a:buSzPct val="80000"/>
              </a:pPr>
              <a:r>
                <a:rPr lang="en-US" altLang="en-US" sz="1800" b="0" dirty="0"/>
                <a:t>Other responses to these hormones include dilation of bronchioles in the airways of the lungs to increase pulmonary ventilation (airflow into and out of the lungs), and increased blood levels of glucose and fatty acids for energy production in cells.</a:t>
              </a:r>
            </a:p>
          </p:txBody>
        </p:sp>
        <p:sp>
          <p:nvSpPr>
            <p:cNvPr id="179206" name="Text Box 13">
              <a:extLst>
                <a:ext uri="{FF2B5EF4-FFF2-40B4-BE49-F238E27FC236}">
                  <a16:creationId xmlns:a16="http://schemas.microsoft.com/office/drawing/2014/main" id="{02130F95-9141-0F4B-AAEC-657306D7116C}"/>
                </a:ext>
              </a:extLst>
            </p:cNvPr>
            <p:cNvSpPr txBox="1">
              <a:spLocks noChangeArrowheads="1"/>
            </p:cNvSpPr>
            <p:nvPr/>
          </p:nvSpPr>
          <p:spPr bwMode="auto">
            <a:xfrm>
              <a:off x="1455" y="2569"/>
              <a:ext cx="2856"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ctr">
                <a:lnSpc>
                  <a:spcPct val="85000"/>
                </a:lnSpc>
              </a:pPr>
              <a:r>
                <a:rPr lang="en-US" altLang="en-US" sz="1800" b="0" dirty="0">
                  <a:solidFill>
                    <a:srgbClr val="941100"/>
                  </a:solidFill>
                </a:rPr>
                <a:t>Cardiac output = volume of blood pumped from the heart’s ventricles in one minute.</a:t>
              </a:r>
            </a:p>
          </p:txBody>
        </p:sp>
      </p:grpSp>
    </p:spTree>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Number Placeholder 5">
            <a:extLst>
              <a:ext uri="{FF2B5EF4-FFF2-40B4-BE49-F238E27FC236}">
                <a16:creationId xmlns:a16="http://schemas.microsoft.com/office/drawing/2014/main" id="{AD53F9C6-2381-0949-9B7A-D8A4C9AB9F3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C457652-1B79-124A-9090-C6ECBC461EF7}" type="slidenum">
              <a:rPr lang="en-US" altLang="en-US" sz="1400"/>
              <a:pPr>
                <a:spcBef>
                  <a:spcPct val="0"/>
                </a:spcBef>
                <a:buFontTx/>
                <a:buNone/>
              </a:pPr>
              <a:t>90</a:t>
            </a:fld>
            <a:endParaRPr lang="en-US" altLang="en-US" sz="1400" dirty="0"/>
          </a:p>
        </p:txBody>
      </p:sp>
      <p:grpSp>
        <p:nvGrpSpPr>
          <p:cNvPr id="181251" name="Group 17">
            <a:extLst>
              <a:ext uri="{FF2B5EF4-FFF2-40B4-BE49-F238E27FC236}">
                <a16:creationId xmlns:a16="http://schemas.microsoft.com/office/drawing/2014/main" id="{4F127F05-E7CE-564E-972D-CED614B94D6E}"/>
              </a:ext>
            </a:extLst>
          </p:cNvPr>
          <p:cNvGrpSpPr>
            <a:grpSpLocks/>
          </p:cNvGrpSpPr>
          <p:nvPr/>
        </p:nvGrpSpPr>
        <p:grpSpPr bwMode="auto">
          <a:xfrm>
            <a:off x="458788" y="446088"/>
            <a:ext cx="8229600" cy="5719762"/>
            <a:chOff x="289" y="281"/>
            <a:chExt cx="5184" cy="3603"/>
          </a:xfrm>
        </p:grpSpPr>
        <p:sp>
          <p:nvSpPr>
            <p:cNvPr id="181252" name="Rectangle 2">
              <a:extLst>
                <a:ext uri="{FF2B5EF4-FFF2-40B4-BE49-F238E27FC236}">
                  <a16:creationId xmlns:a16="http://schemas.microsoft.com/office/drawing/2014/main" id="{3CDD2040-4A03-4B42-8033-B6C39D4B51A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Pancreas</a:t>
              </a:r>
              <a:endParaRPr lang="en-US" altLang="en-US" sz="2800" b="0" dirty="0">
                <a:solidFill>
                  <a:schemeClr val="tx2"/>
                </a:solidFill>
              </a:endParaRPr>
            </a:p>
          </p:txBody>
        </p:sp>
        <p:sp>
          <p:nvSpPr>
            <p:cNvPr id="181253" name="Text Box 6">
              <a:extLst>
                <a:ext uri="{FF2B5EF4-FFF2-40B4-BE49-F238E27FC236}">
                  <a16:creationId xmlns:a16="http://schemas.microsoft.com/office/drawing/2014/main" id="{9E908B54-77FE-2345-A9FE-4D82A61E51EF}"/>
                </a:ext>
              </a:extLst>
            </p:cNvPr>
            <p:cNvSpPr txBox="1">
              <a:spLocks noChangeArrowheads="1"/>
            </p:cNvSpPr>
            <p:nvPr/>
          </p:nvSpPr>
          <p:spPr bwMode="auto">
            <a:xfrm>
              <a:off x="515" y="972"/>
              <a:ext cx="4837" cy="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pancreas has a dual role as an exocrine gland and an endocrine gland.</a:t>
              </a:r>
              <a:endParaRPr lang="en-US" altLang="en-US" sz="1800" b="0" dirty="0">
                <a:ea typeface="华文细黑" panose="02010600040101010101" pitchFamily="2" charset="-122"/>
              </a:endParaRPr>
            </a:p>
            <a:p>
              <a:pPr eaLnBrk="1" hangingPunct="1">
                <a:lnSpc>
                  <a:spcPct val="85000"/>
                </a:lnSpc>
                <a:spcBef>
                  <a:spcPct val="0"/>
                </a:spcBef>
                <a:spcAft>
                  <a:spcPts val="900"/>
                </a:spcAft>
                <a:buSzPct val="80000"/>
              </a:pPr>
              <a:r>
                <a:rPr lang="en-US" altLang="en-US" sz="1800" b="0" dirty="0"/>
                <a:t>It is located in the curve of the duodenum, the first section of the small intestine.</a:t>
              </a:r>
            </a:p>
            <a:p>
              <a:pPr eaLnBrk="1" hangingPunct="1">
                <a:lnSpc>
                  <a:spcPct val="85000"/>
                </a:lnSpc>
                <a:spcBef>
                  <a:spcPct val="0"/>
                </a:spcBef>
                <a:spcAft>
                  <a:spcPts val="900"/>
                </a:spcAft>
                <a:buSzPct val="80000"/>
              </a:pPr>
              <a:r>
                <a:rPr lang="en-US" altLang="en-US" sz="1800" b="0" dirty="0"/>
                <a:t>About 99 percent of its cells are arranged in clusters known as acini.</a:t>
              </a:r>
            </a:p>
            <a:p>
              <a:pPr eaLnBrk="1" hangingPunct="1">
                <a:lnSpc>
                  <a:spcPct val="85000"/>
                </a:lnSpc>
                <a:spcBef>
                  <a:spcPct val="0"/>
                </a:spcBef>
                <a:spcAft>
                  <a:spcPts val="900"/>
                </a:spcAft>
                <a:buSzPct val="80000"/>
              </a:pPr>
              <a:r>
                <a:rPr lang="en-US" altLang="en-US" sz="1800" b="0" dirty="0"/>
                <a:t>These cells produce digestive enzymes that flow into the gastrointes-tinal tract through a network of ducts (exocrine function).</a:t>
              </a:r>
            </a:p>
            <a:p>
              <a:pPr eaLnBrk="1" hangingPunct="1">
                <a:lnSpc>
                  <a:spcPct val="85000"/>
                </a:lnSpc>
                <a:spcBef>
                  <a:spcPct val="0"/>
                </a:spcBef>
                <a:spcAft>
                  <a:spcPct val="50000"/>
                </a:spcAft>
                <a:buSzPct val="80000"/>
              </a:pPr>
              <a:r>
                <a:rPr lang="en-US" altLang="en-US" sz="1800" b="0" dirty="0"/>
                <a:t>Among the acini are one to two million clusters of pancreatic islet cells that have endocrine functions.</a:t>
              </a:r>
            </a:p>
          </p:txBody>
        </p:sp>
        <p:grpSp>
          <p:nvGrpSpPr>
            <p:cNvPr id="181254" name="Group 26">
              <a:extLst>
                <a:ext uri="{FF2B5EF4-FFF2-40B4-BE49-F238E27FC236}">
                  <a16:creationId xmlns:a16="http://schemas.microsoft.com/office/drawing/2014/main" id="{96081775-6B1D-8544-BE37-F461E2AED04B}"/>
                </a:ext>
              </a:extLst>
            </p:cNvPr>
            <p:cNvGrpSpPr>
              <a:grpSpLocks/>
            </p:cNvGrpSpPr>
            <p:nvPr/>
          </p:nvGrpSpPr>
          <p:grpSpPr bwMode="auto">
            <a:xfrm>
              <a:off x="582" y="3671"/>
              <a:ext cx="2995" cy="213"/>
              <a:chOff x="582" y="3671"/>
              <a:chExt cx="2995" cy="213"/>
            </a:xfrm>
          </p:grpSpPr>
          <p:grpSp>
            <p:nvGrpSpPr>
              <p:cNvPr id="181255" name="Group 27">
                <a:extLst>
                  <a:ext uri="{FF2B5EF4-FFF2-40B4-BE49-F238E27FC236}">
                    <a16:creationId xmlns:a16="http://schemas.microsoft.com/office/drawing/2014/main" id="{4F0DBA75-C15C-0546-929B-C9400AE19184}"/>
                  </a:ext>
                </a:extLst>
              </p:cNvPr>
              <p:cNvGrpSpPr>
                <a:grpSpLocks/>
              </p:cNvGrpSpPr>
              <p:nvPr/>
            </p:nvGrpSpPr>
            <p:grpSpPr bwMode="auto">
              <a:xfrm>
                <a:off x="582" y="3671"/>
                <a:ext cx="1990" cy="213"/>
                <a:chOff x="582" y="3671"/>
                <a:chExt cx="1990" cy="213"/>
              </a:xfrm>
            </p:grpSpPr>
            <p:sp>
              <p:nvSpPr>
                <p:cNvPr id="181259" name="Rectangle 28">
                  <a:extLst>
                    <a:ext uri="{FF2B5EF4-FFF2-40B4-BE49-F238E27FC236}">
                      <a16:creationId xmlns:a16="http://schemas.microsoft.com/office/drawing/2014/main" id="{D69747BB-EFE0-E545-8216-38E2312235C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81260" name="Rectangle 29">
                  <a:extLst>
                    <a:ext uri="{FF2B5EF4-FFF2-40B4-BE49-F238E27FC236}">
                      <a16:creationId xmlns:a16="http://schemas.microsoft.com/office/drawing/2014/main" id="{382B2E05-058B-2446-AF49-D160A3D41EC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81261" name="Rectangle 30">
                  <a:extLst>
                    <a:ext uri="{FF2B5EF4-FFF2-40B4-BE49-F238E27FC236}">
                      <a16:creationId xmlns:a16="http://schemas.microsoft.com/office/drawing/2014/main" id="{8164ED7F-9C50-3E4A-8971-7E6FDC98BB2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81262" name="Text Box 31">
                  <a:extLst>
                    <a:ext uri="{FF2B5EF4-FFF2-40B4-BE49-F238E27FC236}">
                      <a16:creationId xmlns:a16="http://schemas.microsoft.com/office/drawing/2014/main" id="{F6713236-2190-A14A-83B8-1360A1042C6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643</a:t>
                  </a:r>
                  <a:endParaRPr lang="en-US" altLang="en-US" sz="1800" b="0" dirty="0">
                    <a:ea typeface="ＭＳ Ｐゴシック" panose="020B0600070205080204" pitchFamily="34" charset="-128"/>
                  </a:endParaRPr>
                </a:p>
              </p:txBody>
            </p:sp>
            <p:sp>
              <p:nvSpPr>
                <p:cNvPr id="181263" name="Text Box 32">
                  <a:extLst>
                    <a:ext uri="{FF2B5EF4-FFF2-40B4-BE49-F238E27FC236}">
                      <a16:creationId xmlns:a16="http://schemas.microsoft.com/office/drawing/2014/main" id="{4A9A349C-732A-704A-9437-CC2263A9739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707</a:t>
                  </a:r>
                  <a:endParaRPr lang="en-US" altLang="en-US" sz="1800" b="0" dirty="0">
                    <a:ea typeface="ＭＳ Ｐゴシック" panose="020B0600070205080204" pitchFamily="34" charset="-128"/>
                  </a:endParaRPr>
                </a:p>
              </p:txBody>
            </p:sp>
            <p:sp>
              <p:nvSpPr>
                <p:cNvPr id="181264" name="Text Box 33">
                  <a:extLst>
                    <a:ext uri="{FF2B5EF4-FFF2-40B4-BE49-F238E27FC236}">
                      <a16:creationId xmlns:a16="http://schemas.microsoft.com/office/drawing/2014/main" id="{83493E5D-C38F-2442-9D54-D086EF88473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669</a:t>
                  </a:r>
                  <a:endParaRPr lang="en-US" altLang="en-US" sz="1800" b="0" dirty="0">
                    <a:ea typeface="ＭＳ Ｐゴシック" panose="020B0600070205080204" pitchFamily="34" charset="-128"/>
                  </a:endParaRPr>
                </a:p>
              </p:txBody>
            </p:sp>
          </p:grpSp>
          <p:grpSp>
            <p:nvGrpSpPr>
              <p:cNvPr id="181256" name="Group 34">
                <a:extLst>
                  <a:ext uri="{FF2B5EF4-FFF2-40B4-BE49-F238E27FC236}">
                    <a16:creationId xmlns:a16="http://schemas.microsoft.com/office/drawing/2014/main" id="{22811CD0-5FC8-0247-86B2-487017CE9A04}"/>
                  </a:ext>
                </a:extLst>
              </p:cNvPr>
              <p:cNvGrpSpPr>
                <a:grpSpLocks/>
              </p:cNvGrpSpPr>
              <p:nvPr/>
            </p:nvGrpSpPr>
            <p:grpSpPr bwMode="auto">
              <a:xfrm>
                <a:off x="2846" y="3671"/>
                <a:ext cx="731" cy="213"/>
                <a:chOff x="2846" y="3671"/>
                <a:chExt cx="731" cy="213"/>
              </a:xfrm>
            </p:grpSpPr>
            <p:sp>
              <p:nvSpPr>
                <p:cNvPr id="181257" name="Rectangle 35">
                  <a:extLst>
                    <a:ext uri="{FF2B5EF4-FFF2-40B4-BE49-F238E27FC236}">
                      <a16:creationId xmlns:a16="http://schemas.microsoft.com/office/drawing/2014/main" id="{088B8CB6-B6E3-204D-B1F3-DABE6959DC46}"/>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81258" name="Text Box 36">
                  <a:extLst>
                    <a:ext uri="{FF2B5EF4-FFF2-40B4-BE49-F238E27FC236}">
                      <a16:creationId xmlns:a16="http://schemas.microsoft.com/office/drawing/2014/main" id="{F95D537E-6D8F-F741-AA64-218116B559BF}"/>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Figure 18.18</a:t>
                  </a:r>
                </a:p>
              </p:txBody>
            </p:sp>
          </p:grpSp>
        </p:grpSp>
      </p:grpSp>
    </p:spTree>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Number Placeholder 5">
            <a:extLst>
              <a:ext uri="{FF2B5EF4-FFF2-40B4-BE49-F238E27FC236}">
                <a16:creationId xmlns:a16="http://schemas.microsoft.com/office/drawing/2014/main" id="{1CF85EBA-90E6-4945-87E3-2BE2463874C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F3CEFBF-875E-8D45-9999-3380CF0D043A}" type="slidenum">
              <a:rPr lang="en-US" altLang="en-US" sz="1400"/>
              <a:pPr>
                <a:spcBef>
                  <a:spcPct val="0"/>
                </a:spcBef>
                <a:buFontTx/>
                <a:buNone/>
              </a:pPr>
              <a:t>91</a:t>
            </a:fld>
            <a:endParaRPr lang="en-US" altLang="en-US" sz="1400" dirty="0"/>
          </a:p>
        </p:txBody>
      </p:sp>
      <p:grpSp>
        <p:nvGrpSpPr>
          <p:cNvPr id="183299" name="Group 53">
            <a:extLst>
              <a:ext uri="{FF2B5EF4-FFF2-40B4-BE49-F238E27FC236}">
                <a16:creationId xmlns:a16="http://schemas.microsoft.com/office/drawing/2014/main" id="{F5532357-6D3B-A14F-8418-C74CBA8EF9B1}"/>
              </a:ext>
            </a:extLst>
          </p:cNvPr>
          <p:cNvGrpSpPr>
            <a:grpSpLocks/>
          </p:cNvGrpSpPr>
          <p:nvPr/>
        </p:nvGrpSpPr>
        <p:grpSpPr bwMode="auto">
          <a:xfrm>
            <a:off x="458788" y="446088"/>
            <a:ext cx="8229600" cy="5719762"/>
            <a:chOff x="289" y="281"/>
            <a:chExt cx="5184" cy="3603"/>
          </a:xfrm>
        </p:grpSpPr>
        <p:sp>
          <p:nvSpPr>
            <p:cNvPr id="183300" name="Rectangle 2">
              <a:extLst>
                <a:ext uri="{FF2B5EF4-FFF2-40B4-BE49-F238E27FC236}">
                  <a16:creationId xmlns:a16="http://schemas.microsoft.com/office/drawing/2014/main" id="{762CAF32-7F79-E141-88E1-C4B556B8F46C}"/>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Pancreatic Islet Cells</a:t>
              </a:r>
              <a:endParaRPr lang="en-US" altLang="en-US" sz="2800" b="0" dirty="0">
                <a:solidFill>
                  <a:schemeClr val="tx2"/>
                </a:solidFill>
              </a:endParaRPr>
            </a:p>
          </p:txBody>
        </p:sp>
        <p:sp>
          <p:nvSpPr>
            <p:cNvPr id="183301" name="Text Box 6">
              <a:extLst>
                <a:ext uri="{FF2B5EF4-FFF2-40B4-BE49-F238E27FC236}">
                  <a16:creationId xmlns:a16="http://schemas.microsoft.com/office/drawing/2014/main" id="{F84AA4A0-97DE-7A44-85D5-58C0AAC74534}"/>
                </a:ext>
              </a:extLst>
            </p:cNvPr>
            <p:cNvSpPr txBox="1">
              <a:spLocks noChangeArrowheads="1"/>
            </p:cNvSpPr>
            <p:nvPr/>
          </p:nvSpPr>
          <p:spPr bwMode="auto">
            <a:xfrm>
              <a:off x="515" y="972"/>
              <a:ext cx="4736"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Alpha cells, about 17 percent of the islet cells, secrete glucagon.</a:t>
              </a:r>
            </a:p>
            <a:p>
              <a:pPr eaLnBrk="1" hangingPunct="1">
                <a:lnSpc>
                  <a:spcPct val="85000"/>
                </a:lnSpc>
                <a:spcBef>
                  <a:spcPct val="0"/>
                </a:spcBef>
                <a:spcAft>
                  <a:spcPts val="900"/>
                </a:spcAft>
                <a:buSzPct val="80000"/>
              </a:pPr>
              <a:r>
                <a:rPr lang="en-US" altLang="en-US" sz="1800" b="0" dirty="0"/>
                <a:t>Beta cells, about 70 percent of islet cells, secrete insulin.</a:t>
              </a:r>
            </a:p>
            <a:p>
              <a:pPr eaLnBrk="1" hangingPunct="1">
                <a:lnSpc>
                  <a:spcPct val="85000"/>
                </a:lnSpc>
                <a:spcBef>
                  <a:spcPct val="0"/>
                </a:spcBef>
                <a:spcAft>
                  <a:spcPts val="900"/>
                </a:spcAft>
                <a:buSzPct val="80000"/>
              </a:pPr>
              <a:r>
                <a:rPr lang="en-US" altLang="en-US" sz="1800" b="0" dirty="0">
                  <a:solidFill>
                    <a:schemeClr val="tx2"/>
                  </a:solidFill>
                </a:rPr>
                <a:t>Delta cells, about seven percent of islet cells, secrete somatostatin, which is identical to growth hormone-inhibiting hormone (GHIH) se-creted by the hypothalamus.</a:t>
              </a:r>
            </a:p>
            <a:p>
              <a:pPr eaLnBrk="1" hangingPunct="1">
                <a:lnSpc>
                  <a:spcPct val="85000"/>
                </a:lnSpc>
                <a:spcBef>
                  <a:spcPct val="0"/>
                </a:spcBef>
                <a:spcAft>
                  <a:spcPct val="50000"/>
                </a:spcAft>
                <a:buSzPct val="80000"/>
              </a:pPr>
              <a:r>
                <a:rPr lang="en-US" altLang="en-US" sz="1800" b="0" dirty="0"/>
                <a:t>F cells the remaining six percent of islet cells, secrete pancreatic poly-peptide.</a:t>
              </a:r>
            </a:p>
          </p:txBody>
        </p:sp>
        <p:grpSp>
          <p:nvGrpSpPr>
            <p:cNvPr id="183302" name="Group 52">
              <a:extLst>
                <a:ext uri="{FF2B5EF4-FFF2-40B4-BE49-F238E27FC236}">
                  <a16:creationId xmlns:a16="http://schemas.microsoft.com/office/drawing/2014/main" id="{3D0B0658-3C73-CE46-92C7-0CDF9E477517}"/>
                </a:ext>
              </a:extLst>
            </p:cNvPr>
            <p:cNvGrpSpPr>
              <a:grpSpLocks/>
            </p:cNvGrpSpPr>
            <p:nvPr/>
          </p:nvGrpSpPr>
          <p:grpSpPr bwMode="auto">
            <a:xfrm>
              <a:off x="582" y="3671"/>
              <a:ext cx="3798" cy="213"/>
              <a:chOff x="582" y="3671"/>
              <a:chExt cx="3798" cy="213"/>
            </a:xfrm>
          </p:grpSpPr>
          <p:grpSp>
            <p:nvGrpSpPr>
              <p:cNvPr id="183303" name="Group 41">
                <a:extLst>
                  <a:ext uri="{FF2B5EF4-FFF2-40B4-BE49-F238E27FC236}">
                    <a16:creationId xmlns:a16="http://schemas.microsoft.com/office/drawing/2014/main" id="{50DF4CD9-7755-1345-A697-09A8B82E3772}"/>
                  </a:ext>
                </a:extLst>
              </p:cNvPr>
              <p:cNvGrpSpPr>
                <a:grpSpLocks/>
              </p:cNvGrpSpPr>
              <p:nvPr/>
            </p:nvGrpSpPr>
            <p:grpSpPr bwMode="auto">
              <a:xfrm>
                <a:off x="582" y="3671"/>
                <a:ext cx="1990" cy="213"/>
                <a:chOff x="582" y="3671"/>
                <a:chExt cx="1990" cy="213"/>
              </a:xfrm>
            </p:grpSpPr>
            <p:sp>
              <p:nvSpPr>
                <p:cNvPr id="183311" name="Rectangle 42">
                  <a:extLst>
                    <a:ext uri="{FF2B5EF4-FFF2-40B4-BE49-F238E27FC236}">
                      <a16:creationId xmlns:a16="http://schemas.microsoft.com/office/drawing/2014/main" id="{8CF4EEE4-7862-C74B-B94C-8FB90020B51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83312" name="Rectangle 43">
                  <a:extLst>
                    <a:ext uri="{FF2B5EF4-FFF2-40B4-BE49-F238E27FC236}">
                      <a16:creationId xmlns:a16="http://schemas.microsoft.com/office/drawing/2014/main" id="{3C54795F-A84F-A241-9EA1-EA9B70F364E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83313" name="Rectangle 44">
                  <a:extLst>
                    <a:ext uri="{FF2B5EF4-FFF2-40B4-BE49-F238E27FC236}">
                      <a16:creationId xmlns:a16="http://schemas.microsoft.com/office/drawing/2014/main" id="{E4DEBFAA-4ED2-F044-BBE3-0AD09DF8FBB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83314" name="Text Box 45">
                  <a:extLst>
                    <a:ext uri="{FF2B5EF4-FFF2-40B4-BE49-F238E27FC236}">
                      <a16:creationId xmlns:a16="http://schemas.microsoft.com/office/drawing/2014/main" id="{66346475-4623-0A43-944C-DBF58854C90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644</a:t>
                  </a:r>
                  <a:endParaRPr lang="en-US" altLang="en-US" sz="1800" b="0" dirty="0">
                    <a:ea typeface="ＭＳ Ｐゴシック" panose="020B0600070205080204" pitchFamily="34" charset="-128"/>
                  </a:endParaRPr>
                </a:p>
              </p:txBody>
            </p:sp>
            <p:sp>
              <p:nvSpPr>
                <p:cNvPr id="183315" name="Text Box 46">
                  <a:extLst>
                    <a:ext uri="{FF2B5EF4-FFF2-40B4-BE49-F238E27FC236}">
                      <a16:creationId xmlns:a16="http://schemas.microsoft.com/office/drawing/2014/main" id="{2F8E7DD3-A48C-AC45-9FEA-9E2BCE988D3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709</a:t>
                  </a:r>
                  <a:endParaRPr lang="en-US" altLang="en-US" sz="1800" b="0" dirty="0">
                    <a:ea typeface="ＭＳ Ｐゴシック" panose="020B0600070205080204" pitchFamily="34" charset="-128"/>
                  </a:endParaRPr>
                </a:p>
              </p:txBody>
            </p:sp>
            <p:sp>
              <p:nvSpPr>
                <p:cNvPr id="183316" name="Text Box 47">
                  <a:extLst>
                    <a:ext uri="{FF2B5EF4-FFF2-40B4-BE49-F238E27FC236}">
                      <a16:creationId xmlns:a16="http://schemas.microsoft.com/office/drawing/2014/main" id="{55AFB708-4DF1-D54A-986E-A44FA9C2BE5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669</a:t>
                  </a:r>
                  <a:endParaRPr lang="en-US" altLang="en-US" sz="1800" b="0" dirty="0">
                    <a:ea typeface="ＭＳ Ｐゴシック" panose="020B0600070205080204" pitchFamily="34" charset="-128"/>
                  </a:endParaRPr>
                </a:p>
              </p:txBody>
            </p:sp>
          </p:grpSp>
          <p:grpSp>
            <p:nvGrpSpPr>
              <p:cNvPr id="183304" name="Group 51">
                <a:extLst>
                  <a:ext uri="{FF2B5EF4-FFF2-40B4-BE49-F238E27FC236}">
                    <a16:creationId xmlns:a16="http://schemas.microsoft.com/office/drawing/2014/main" id="{D7AF02D0-3C72-0345-BEB9-E6AF3143729B}"/>
                  </a:ext>
                </a:extLst>
              </p:cNvPr>
              <p:cNvGrpSpPr>
                <a:grpSpLocks/>
              </p:cNvGrpSpPr>
              <p:nvPr/>
            </p:nvGrpSpPr>
            <p:grpSpPr bwMode="auto">
              <a:xfrm>
                <a:off x="2846" y="3671"/>
                <a:ext cx="1534" cy="213"/>
                <a:chOff x="2846" y="3671"/>
                <a:chExt cx="1534" cy="213"/>
              </a:xfrm>
            </p:grpSpPr>
            <p:grpSp>
              <p:nvGrpSpPr>
                <p:cNvPr id="183305" name="Group 37">
                  <a:extLst>
                    <a:ext uri="{FF2B5EF4-FFF2-40B4-BE49-F238E27FC236}">
                      <a16:creationId xmlns:a16="http://schemas.microsoft.com/office/drawing/2014/main" id="{1A7D170F-3670-5E4D-85B6-7B4F4C82C1C4}"/>
                    </a:ext>
                  </a:extLst>
                </p:cNvPr>
                <p:cNvGrpSpPr>
                  <a:grpSpLocks/>
                </p:cNvGrpSpPr>
                <p:nvPr/>
              </p:nvGrpSpPr>
              <p:grpSpPr bwMode="auto">
                <a:xfrm>
                  <a:off x="3649" y="3671"/>
                  <a:ext cx="731" cy="213"/>
                  <a:chOff x="3649" y="3671"/>
                  <a:chExt cx="731" cy="213"/>
                </a:xfrm>
              </p:grpSpPr>
              <p:sp>
                <p:nvSpPr>
                  <p:cNvPr id="183309" name="Rectangle 38">
                    <a:extLst>
                      <a:ext uri="{FF2B5EF4-FFF2-40B4-BE49-F238E27FC236}">
                        <a16:creationId xmlns:a16="http://schemas.microsoft.com/office/drawing/2014/main" id="{E078024C-ACA0-1342-B905-6121CA184050}"/>
                      </a:ext>
                    </a:extLst>
                  </p:cNvPr>
                  <p:cNvSpPr>
                    <a:spLocks noChangeArrowheads="1"/>
                  </p:cNvSpPr>
                  <p:nvPr/>
                </p:nvSpPr>
                <p:spPr bwMode="auto">
                  <a:xfrm>
                    <a:off x="364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83310" name="Text Box 39">
                    <a:extLst>
                      <a:ext uri="{FF2B5EF4-FFF2-40B4-BE49-F238E27FC236}">
                        <a16:creationId xmlns:a16="http://schemas.microsoft.com/office/drawing/2014/main" id="{18E61E1E-F854-E549-A5E0-F8FEF758ED25}"/>
                      </a:ext>
                    </a:extLst>
                  </p:cNvPr>
                  <p:cNvSpPr txBox="1">
                    <a:spLocks noChangeArrowheads="1"/>
                  </p:cNvSpPr>
                  <p:nvPr/>
                </p:nvSpPr>
                <p:spPr bwMode="auto">
                  <a:xfrm>
                    <a:off x="3711" y="3687"/>
                    <a:ext cx="60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Table 18.9</a:t>
                    </a:r>
                  </a:p>
                </p:txBody>
              </p:sp>
            </p:grpSp>
            <p:grpSp>
              <p:nvGrpSpPr>
                <p:cNvPr id="183306" name="Group 48">
                  <a:extLst>
                    <a:ext uri="{FF2B5EF4-FFF2-40B4-BE49-F238E27FC236}">
                      <a16:creationId xmlns:a16="http://schemas.microsoft.com/office/drawing/2014/main" id="{E2AB8D8E-DCB7-A146-8700-F254D8EE7C2F}"/>
                    </a:ext>
                  </a:extLst>
                </p:cNvPr>
                <p:cNvGrpSpPr>
                  <a:grpSpLocks/>
                </p:cNvGrpSpPr>
                <p:nvPr/>
              </p:nvGrpSpPr>
              <p:grpSpPr bwMode="auto">
                <a:xfrm>
                  <a:off x="2846" y="3671"/>
                  <a:ext cx="731" cy="213"/>
                  <a:chOff x="2846" y="3671"/>
                  <a:chExt cx="731" cy="213"/>
                </a:xfrm>
              </p:grpSpPr>
              <p:sp>
                <p:nvSpPr>
                  <p:cNvPr id="183307" name="Rectangle 49">
                    <a:extLst>
                      <a:ext uri="{FF2B5EF4-FFF2-40B4-BE49-F238E27FC236}">
                        <a16:creationId xmlns:a16="http://schemas.microsoft.com/office/drawing/2014/main" id="{47E3B338-B49F-5044-8896-BE4F929A5BAF}"/>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83308" name="Text Box 50">
                    <a:extLst>
                      <a:ext uri="{FF2B5EF4-FFF2-40B4-BE49-F238E27FC236}">
                        <a16:creationId xmlns:a16="http://schemas.microsoft.com/office/drawing/2014/main" id="{9C759FBA-78C5-1648-993A-7499C94125E9}"/>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Figure 18.18</a:t>
                    </a:r>
                  </a:p>
                </p:txBody>
              </p:sp>
            </p:grpSp>
          </p:grpSp>
        </p:grpSp>
      </p:grpSp>
    </p:spTree>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Number Placeholder 5">
            <a:extLst>
              <a:ext uri="{FF2B5EF4-FFF2-40B4-BE49-F238E27FC236}">
                <a16:creationId xmlns:a16="http://schemas.microsoft.com/office/drawing/2014/main" id="{69E8F9EF-C77C-D141-8D59-7EFCBF6EE74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5CFE806-98D6-4A49-86CB-ACEE61455BE1}" type="slidenum">
              <a:rPr lang="en-US" altLang="en-US" sz="1400"/>
              <a:pPr>
                <a:spcBef>
                  <a:spcPct val="0"/>
                </a:spcBef>
                <a:buFontTx/>
                <a:buNone/>
              </a:pPr>
              <a:t>92</a:t>
            </a:fld>
            <a:endParaRPr lang="en-US" altLang="en-US" sz="1400" dirty="0"/>
          </a:p>
        </p:txBody>
      </p:sp>
      <p:grpSp>
        <p:nvGrpSpPr>
          <p:cNvPr id="185347" name="Group 37">
            <a:extLst>
              <a:ext uri="{FF2B5EF4-FFF2-40B4-BE49-F238E27FC236}">
                <a16:creationId xmlns:a16="http://schemas.microsoft.com/office/drawing/2014/main" id="{0FC1141D-2B69-A545-ABEF-4DFA6353B19A}"/>
              </a:ext>
            </a:extLst>
          </p:cNvPr>
          <p:cNvGrpSpPr>
            <a:grpSpLocks/>
          </p:cNvGrpSpPr>
          <p:nvPr/>
        </p:nvGrpSpPr>
        <p:grpSpPr bwMode="auto">
          <a:xfrm>
            <a:off x="458788" y="446088"/>
            <a:ext cx="8229600" cy="5719762"/>
            <a:chOff x="289" y="281"/>
            <a:chExt cx="5184" cy="3603"/>
          </a:xfrm>
        </p:grpSpPr>
        <p:sp>
          <p:nvSpPr>
            <p:cNvPr id="185348" name="Rectangle 2">
              <a:extLst>
                <a:ext uri="{FF2B5EF4-FFF2-40B4-BE49-F238E27FC236}">
                  <a16:creationId xmlns:a16="http://schemas.microsoft.com/office/drawing/2014/main" id="{AB18813C-AF28-9542-A78E-8C7319B28BF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Glucagon and Insulin</a:t>
              </a:r>
              <a:endParaRPr lang="en-US" altLang="en-US" sz="2800" b="0" dirty="0">
                <a:solidFill>
                  <a:schemeClr val="tx2"/>
                </a:solidFill>
              </a:endParaRPr>
            </a:p>
          </p:txBody>
        </p:sp>
        <p:sp>
          <p:nvSpPr>
            <p:cNvPr id="185349" name="Text Box 6">
              <a:extLst>
                <a:ext uri="{FF2B5EF4-FFF2-40B4-BE49-F238E27FC236}">
                  <a16:creationId xmlns:a16="http://schemas.microsoft.com/office/drawing/2014/main" id="{A976ED95-7C4B-F54F-A7C4-65C60263D66B}"/>
                </a:ext>
              </a:extLst>
            </p:cNvPr>
            <p:cNvSpPr txBox="1">
              <a:spLocks noChangeArrowheads="1"/>
            </p:cNvSpPr>
            <p:nvPr/>
          </p:nvSpPr>
          <p:spPr bwMode="auto">
            <a:xfrm>
              <a:off x="515" y="970"/>
              <a:ext cx="4717" cy="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Glucagon increases blood glucose when blood glucose falls below normal levels, while insulin lowers blood glucose when its level is too high.</a:t>
              </a:r>
            </a:p>
            <a:p>
              <a:pPr eaLnBrk="1" hangingPunct="1">
                <a:lnSpc>
                  <a:spcPct val="85000"/>
                </a:lnSpc>
                <a:spcBef>
                  <a:spcPct val="0"/>
                </a:spcBef>
                <a:spcAft>
                  <a:spcPts val="900"/>
                </a:spcAft>
                <a:buSzPct val="80000"/>
              </a:pPr>
              <a:r>
                <a:rPr lang="en-US" altLang="en-US" sz="1800" b="0" dirty="0"/>
                <a:t>Blood glucose level controls the secretion of glucagon and insulin via negative feedback pathways as shown in the textbook illustration (see the figure reference below).</a:t>
              </a:r>
            </a:p>
            <a:p>
              <a:pPr eaLnBrk="1" hangingPunct="1">
                <a:lnSpc>
                  <a:spcPct val="85000"/>
                </a:lnSpc>
                <a:spcBef>
                  <a:spcPct val="0"/>
                </a:spcBef>
                <a:spcAft>
                  <a:spcPct val="50000"/>
                </a:spcAft>
                <a:buSzPct val="80000"/>
              </a:pPr>
              <a:r>
                <a:rPr lang="en-US" altLang="en-US" sz="1800" b="0" dirty="0"/>
                <a:t>Although blood glucose level is the most important regulator of insulin and glucagon, several other hormones and neurotransmitters are also involved.</a:t>
              </a:r>
            </a:p>
          </p:txBody>
        </p:sp>
        <p:grpSp>
          <p:nvGrpSpPr>
            <p:cNvPr id="185350" name="Group 26">
              <a:extLst>
                <a:ext uri="{FF2B5EF4-FFF2-40B4-BE49-F238E27FC236}">
                  <a16:creationId xmlns:a16="http://schemas.microsoft.com/office/drawing/2014/main" id="{D619D175-6DB8-344F-A1DC-B668E5429218}"/>
                </a:ext>
              </a:extLst>
            </p:cNvPr>
            <p:cNvGrpSpPr>
              <a:grpSpLocks/>
            </p:cNvGrpSpPr>
            <p:nvPr/>
          </p:nvGrpSpPr>
          <p:grpSpPr bwMode="auto">
            <a:xfrm>
              <a:off x="582" y="3671"/>
              <a:ext cx="2995" cy="213"/>
              <a:chOff x="582" y="3671"/>
              <a:chExt cx="2995" cy="213"/>
            </a:xfrm>
          </p:grpSpPr>
          <p:grpSp>
            <p:nvGrpSpPr>
              <p:cNvPr id="185351" name="Group 27">
                <a:extLst>
                  <a:ext uri="{FF2B5EF4-FFF2-40B4-BE49-F238E27FC236}">
                    <a16:creationId xmlns:a16="http://schemas.microsoft.com/office/drawing/2014/main" id="{276DE472-60A4-AA46-AC2C-366A3DF85C14}"/>
                  </a:ext>
                </a:extLst>
              </p:cNvPr>
              <p:cNvGrpSpPr>
                <a:grpSpLocks/>
              </p:cNvGrpSpPr>
              <p:nvPr/>
            </p:nvGrpSpPr>
            <p:grpSpPr bwMode="auto">
              <a:xfrm>
                <a:off x="582" y="3671"/>
                <a:ext cx="1990" cy="213"/>
                <a:chOff x="582" y="3671"/>
                <a:chExt cx="1990" cy="213"/>
              </a:xfrm>
            </p:grpSpPr>
            <p:sp>
              <p:nvSpPr>
                <p:cNvPr id="185355" name="Rectangle 28">
                  <a:extLst>
                    <a:ext uri="{FF2B5EF4-FFF2-40B4-BE49-F238E27FC236}">
                      <a16:creationId xmlns:a16="http://schemas.microsoft.com/office/drawing/2014/main" id="{14A58951-E7C2-2545-B66E-D59660E3EDA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85356" name="Rectangle 29">
                  <a:extLst>
                    <a:ext uri="{FF2B5EF4-FFF2-40B4-BE49-F238E27FC236}">
                      <a16:creationId xmlns:a16="http://schemas.microsoft.com/office/drawing/2014/main" id="{5C829F49-894C-A34B-B90D-68B406E5087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85357" name="Rectangle 30">
                  <a:extLst>
                    <a:ext uri="{FF2B5EF4-FFF2-40B4-BE49-F238E27FC236}">
                      <a16:creationId xmlns:a16="http://schemas.microsoft.com/office/drawing/2014/main" id="{698F1073-9169-5E4B-BB51-A4C31B6B03F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85358" name="Text Box 31">
                  <a:extLst>
                    <a:ext uri="{FF2B5EF4-FFF2-40B4-BE49-F238E27FC236}">
                      <a16:creationId xmlns:a16="http://schemas.microsoft.com/office/drawing/2014/main" id="{196FDAF6-7EEE-D841-B15F-F96615DB776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644</a:t>
                  </a:r>
                  <a:endParaRPr lang="en-US" altLang="en-US" sz="1800" b="0" dirty="0">
                    <a:ea typeface="ＭＳ Ｐゴシック" panose="020B0600070205080204" pitchFamily="34" charset="-128"/>
                  </a:endParaRPr>
                </a:p>
              </p:txBody>
            </p:sp>
            <p:sp>
              <p:nvSpPr>
                <p:cNvPr id="185359" name="Text Box 32">
                  <a:extLst>
                    <a:ext uri="{FF2B5EF4-FFF2-40B4-BE49-F238E27FC236}">
                      <a16:creationId xmlns:a16="http://schemas.microsoft.com/office/drawing/2014/main" id="{FA69D67E-1A3C-9D4F-AB42-361698EABCB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709</a:t>
                  </a:r>
                  <a:endParaRPr lang="en-US" altLang="en-US" sz="1800" b="0" dirty="0">
                    <a:ea typeface="ＭＳ Ｐゴシック" panose="020B0600070205080204" pitchFamily="34" charset="-128"/>
                  </a:endParaRPr>
                </a:p>
              </p:txBody>
            </p:sp>
            <p:sp>
              <p:nvSpPr>
                <p:cNvPr id="185360" name="Text Box 33">
                  <a:extLst>
                    <a:ext uri="{FF2B5EF4-FFF2-40B4-BE49-F238E27FC236}">
                      <a16:creationId xmlns:a16="http://schemas.microsoft.com/office/drawing/2014/main" id="{C3EFE3F8-2B27-CC44-8682-4283E8C09E1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671</a:t>
                  </a:r>
                  <a:endParaRPr lang="en-US" altLang="en-US" sz="1800" b="0" dirty="0">
                    <a:ea typeface="ＭＳ Ｐゴシック" panose="020B0600070205080204" pitchFamily="34" charset="-128"/>
                  </a:endParaRPr>
                </a:p>
              </p:txBody>
            </p:sp>
          </p:grpSp>
          <p:grpSp>
            <p:nvGrpSpPr>
              <p:cNvPr id="185352" name="Group 34">
                <a:extLst>
                  <a:ext uri="{FF2B5EF4-FFF2-40B4-BE49-F238E27FC236}">
                    <a16:creationId xmlns:a16="http://schemas.microsoft.com/office/drawing/2014/main" id="{05861F4B-0E2C-DA46-88B3-201A68F44DF1}"/>
                  </a:ext>
                </a:extLst>
              </p:cNvPr>
              <p:cNvGrpSpPr>
                <a:grpSpLocks/>
              </p:cNvGrpSpPr>
              <p:nvPr/>
            </p:nvGrpSpPr>
            <p:grpSpPr bwMode="auto">
              <a:xfrm>
                <a:off x="2846" y="3671"/>
                <a:ext cx="731" cy="213"/>
                <a:chOff x="2846" y="3671"/>
                <a:chExt cx="731" cy="213"/>
              </a:xfrm>
            </p:grpSpPr>
            <p:sp>
              <p:nvSpPr>
                <p:cNvPr id="185353" name="Rectangle 35">
                  <a:extLst>
                    <a:ext uri="{FF2B5EF4-FFF2-40B4-BE49-F238E27FC236}">
                      <a16:creationId xmlns:a16="http://schemas.microsoft.com/office/drawing/2014/main" id="{290EA391-587E-4A42-8813-D7BC6C4AC40D}"/>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185354" name="Text Box 36">
                  <a:extLst>
                    <a:ext uri="{FF2B5EF4-FFF2-40B4-BE49-F238E27FC236}">
                      <a16:creationId xmlns:a16="http://schemas.microsoft.com/office/drawing/2014/main" id="{3CA16C4C-12D4-BD4C-91E4-D05B8AACBE16}"/>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Figure 18.19</a:t>
                  </a:r>
                </a:p>
              </p:txBody>
            </p:sp>
          </p:grpSp>
        </p:grpSp>
      </p:grpSp>
    </p:spTree>
  </p:cSld>
  <p:clrMapOvr>
    <a:masterClrMapping/>
  </p:clrMapOvr>
  <p:transition spd="med"/>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Number Placeholder 5">
            <a:extLst>
              <a:ext uri="{FF2B5EF4-FFF2-40B4-BE49-F238E27FC236}">
                <a16:creationId xmlns:a16="http://schemas.microsoft.com/office/drawing/2014/main" id="{57562A92-3D4C-3C46-961C-3FBE3BBF7710}"/>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r" eaLnBrk="1" hangingPunct="1">
              <a:spcBef>
                <a:spcPct val="0"/>
              </a:spcBef>
              <a:buFontTx/>
              <a:buNone/>
            </a:pPr>
            <a:fld id="{E75FD6F5-147A-D34B-BA6D-2F15D3ABA8B9}" type="slidenum">
              <a:rPr lang="en-US" altLang="en-US" sz="1400" b="0" i="0"/>
              <a:pPr algn="r" eaLnBrk="1" hangingPunct="1">
                <a:spcBef>
                  <a:spcPct val="0"/>
                </a:spcBef>
                <a:buFontTx/>
                <a:buNone/>
              </a:pPr>
              <a:t>93</a:t>
            </a:fld>
            <a:endParaRPr lang="en-US" altLang="en-US" sz="1400" b="0" i="0" dirty="0"/>
          </a:p>
        </p:txBody>
      </p:sp>
      <p:grpSp>
        <p:nvGrpSpPr>
          <p:cNvPr id="105475" name="Group 15">
            <a:extLst>
              <a:ext uri="{FF2B5EF4-FFF2-40B4-BE49-F238E27FC236}">
                <a16:creationId xmlns:a16="http://schemas.microsoft.com/office/drawing/2014/main" id="{4EB074E8-224F-DB42-8889-EA1FAE08B6A6}"/>
              </a:ext>
            </a:extLst>
          </p:cNvPr>
          <p:cNvGrpSpPr>
            <a:grpSpLocks/>
          </p:cNvGrpSpPr>
          <p:nvPr/>
        </p:nvGrpSpPr>
        <p:grpSpPr bwMode="auto">
          <a:xfrm>
            <a:off x="458788" y="446088"/>
            <a:ext cx="8229600" cy="4237038"/>
            <a:chOff x="289" y="281"/>
            <a:chExt cx="5184" cy="2669"/>
          </a:xfrm>
        </p:grpSpPr>
        <p:sp>
          <p:nvSpPr>
            <p:cNvPr id="105476" name="Rectangle 2">
              <a:extLst>
                <a:ext uri="{FF2B5EF4-FFF2-40B4-BE49-F238E27FC236}">
                  <a16:creationId xmlns:a16="http://schemas.microsoft.com/office/drawing/2014/main" id="{837E0658-5DD9-0341-92C1-36FAF6BF99F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ctr" eaLnBrk="1" hangingPunct="1">
                <a:spcBef>
                  <a:spcPct val="0"/>
                </a:spcBef>
                <a:buFontTx/>
                <a:buNone/>
              </a:pPr>
              <a:r>
                <a:rPr lang="en-US" altLang="en-US" sz="2800" b="0" i="0" dirty="0">
                  <a:solidFill>
                    <a:srgbClr val="333333"/>
                  </a:solidFill>
                </a:rPr>
                <a:t>Diabetes Mellitus</a:t>
              </a:r>
              <a:endParaRPr lang="en-US" altLang="en-US" sz="2800" b="0" i="0" dirty="0">
                <a:solidFill>
                  <a:schemeClr val="tx2"/>
                </a:solidFill>
              </a:endParaRPr>
            </a:p>
          </p:txBody>
        </p:sp>
        <p:sp>
          <p:nvSpPr>
            <p:cNvPr id="105477" name="Text Box 6">
              <a:extLst>
                <a:ext uri="{FF2B5EF4-FFF2-40B4-BE49-F238E27FC236}">
                  <a16:creationId xmlns:a16="http://schemas.microsoft.com/office/drawing/2014/main" id="{13634AE5-CC4C-1843-9AA3-0D618468A022}"/>
                </a:ext>
              </a:extLst>
            </p:cNvPr>
            <p:cNvSpPr txBox="1">
              <a:spLocks noChangeArrowheads="1"/>
            </p:cNvSpPr>
            <p:nvPr/>
          </p:nvSpPr>
          <p:spPr bwMode="auto">
            <a:xfrm>
              <a:off x="515" y="970"/>
              <a:ext cx="4717" cy="1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ea typeface="Osaka" charset="-128"/>
                </a:defRPr>
              </a:lvl1pPr>
              <a:lvl2pPr marL="690563" indent="-233363">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lnSpc>
                  <a:spcPct val="85000"/>
                </a:lnSpc>
                <a:spcBef>
                  <a:spcPct val="0"/>
                </a:spcBef>
                <a:spcAft>
                  <a:spcPts val="900"/>
                </a:spcAft>
                <a:buSzPct val="80000"/>
              </a:pPr>
              <a:r>
                <a:rPr lang="en-US" altLang="en-US" sz="1800" b="0" i="0" dirty="0"/>
                <a:t>Diabetes mellitus (sweet urine) results from an inability to produce or use insulin.</a:t>
              </a:r>
            </a:p>
            <a:p>
              <a:pPr eaLnBrk="1" hangingPunct="1">
                <a:lnSpc>
                  <a:spcPct val="85000"/>
                </a:lnSpc>
                <a:spcBef>
                  <a:spcPct val="0"/>
                </a:spcBef>
                <a:spcAft>
                  <a:spcPts val="900"/>
                </a:spcAft>
                <a:buSzPct val="80000"/>
              </a:pPr>
              <a:r>
                <a:rPr lang="en-US" altLang="en-US" sz="1800" b="0" i="0" dirty="0"/>
                <a:t>The disease is characterized by signs of polyuria (excessive urine production), polydipsia (excessive thirst), and polyphagia (excessive eating).</a:t>
              </a:r>
            </a:p>
            <a:p>
              <a:pPr eaLnBrk="1" hangingPunct="1">
                <a:lnSpc>
                  <a:spcPct val="85000"/>
                </a:lnSpc>
                <a:spcBef>
                  <a:spcPct val="0"/>
                </a:spcBef>
                <a:spcAft>
                  <a:spcPts val="900"/>
                </a:spcAft>
                <a:buSzPct val="80000"/>
              </a:pPr>
              <a:r>
                <a:rPr lang="en-US" altLang="en-US" sz="1800" b="0" i="0" dirty="0"/>
                <a:t>Diabetes can damage the heart, blood vessels, kidneys, and retina (retinopathy).</a:t>
              </a:r>
            </a:p>
            <a:p>
              <a:pPr eaLnBrk="1" hangingPunct="1">
                <a:lnSpc>
                  <a:spcPct val="85000"/>
                </a:lnSpc>
                <a:spcBef>
                  <a:spcPct val="0"/>
                </a:spcBef>
                <a:spcAft>
                  <a:spcPts val="900"/>
                </a:spcAft>
                <a:buSzPct val="80000"/>
              </a:pPr>
              <a:r>
                <a:rPr lang="en-US" altLang="en-US" sz="1800" b="0" dirty="0"/>
                <a:t>Diabetes can also result in poor wound healing and tissue death in the extremities (especially the legs).</a:t>
              </a:r>
              <a:endParaRPr lang="en-US" altLang="en-US" sz="1800" b="0" i="0" dirty="0"/>
            </a:p>
            <a:p>
              <a:pPr eaLnBrk="1" hangingPunct="1">
                <a:lnSpc>
                  <a:spcPct val="85000"/>
                </a:lnSpc>
                <a:spcBef>
                  <a:spcPct val="0"/>
                </a:spcBef>
                <a:spcAft>
                  <a:spcPct val="50000"/>
                </a:spcAft>
                <a:buSzPct val="80000"/>
              </a:pPr>
              <a:r>
                <a:rPr lang="en-US" altLang="en-US" sz="1800" b="0" i="0" dirty="0"/>
                <a:t>It can also contribute to premature death from other causes including cardiovascular disease and especially heart attacks.</a:t>
              </a:r>
            </a:p>
          </p:txBody>
        </p:sp>
      </p:grpSp>
    </p:spTree>
    <p:extLst>
      <p:ext uri="{BB962C8B-B14F-4D97-AF65-F5344CB8AC3E}">
        <p14:creationId xmlns:p14="http://schemas.microsoft.com/office/powerpoint/2010/main" val="2768391103"/>
      </p:ext>
    </p:extLst>
  </p:cSld>
  <p:clrMapOvr>
    <a:masterClrMapping/>
  </p:clrMapOvr>
  <p:transition spd="med"/>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Number Placeholder 5">
            <a:extLst>
              <a:ext uri="{FF2B5EF4-FFF2-40B4-BE49-F238E27FC236}">
                <a16:creationId xmlns:a16="http://schemas.microsoft.com/office/drawing/2014/main" id="{1E96B1AB-23E9-384B-90AD-E14641EF527E}"/>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r" eaLnBrk="1" hangingPunct="1">
              <a:spcBef>
                <a:spcPct val="0"/>
              </a:spcBef>
              <a:buFontTx/>
              <a:buNone/>
            </a:pPr>
            <a:fld id="{6AE548F9-39A5-AC47-B557-8C2BA6BCAA12}" type="slidenum">
              <a:rPr lang="en-US" altLang="en-US" sz="1400" b="0" i="0"/>
              <a:pPr algn="r" eaLnBrk="1" hangingPunct="1">
                <a:spcBef>
                  <a:spcPct val="0"/>
                </a:spcBef>
                <a:buFontTx/>
                <a:buNone/>
              </a:pPr>
              <a:t>94</a:t>
            </a:fld>
            <a:endParaRPr lang="en-US" altLang="en-US" sz="1400" b="0" i="0" dirty="0"/>
          </a:p>
        </p:txBody>
      </p:sp>
      <p:grpSp>
        <p:nvGrpSpPr>
          <p:cNvPr id="109571" name="Group 14">
            <a:extLst>
              <a:ext uri="{FF2B5EF4-FFF2-40B4-BE49-F238E27FC236}">
                <a16:creationId xmlns:a16="http://schemas.microsoft.com/office/drawing/2014/main" id="{4A12946E-A075-9349-B0C4-7AAB73619920}"/>
              </a:ext>
            </a:extLst>
          </p:cNvPr>
          <p:cNvGrpSpPr>
            <a:grpSpLocks/>
          </p:cNvGrpSpPr>
          <p:nvPr/>
        </p:nvGrpSpPr>
        <p:grpSpPr bwMode="auto">
          <a:xfrm>
            <a:off x="458788" y="420688"/>
            <a:ext cx="8229600" cy="3676650"/>
            <a:chOff x="289" y="265"/>
            <a:chExt cx="5184" cy="2316"/>
          </a:xfrm>
        </p:grpSpPr>
        <p:sp>
          <p:nvSpPr>
            <p:cNvPr id="109572" name="Rectangle 2">
              <a:extLst>
                <a:ext uri="{FF2B5EF4-FFF2-40B4-BE49-F238E27FC236}">
                  <a16:creationId xmlns:a16="http://schemas.microsoft.com/office/drawing/2014/main" id="{FEFCC674-8D9F-6243-8518-FCDF8DADD22B}"/>
                </a:ext>
              </a:extLst>
            </p:cNvPr>
            <p:cNvSpPr>
              <a:spLocks noChangeArrowheads="1"/>
            </p:cNvSpPr>
            <p:nvPr/>
          </p:nvSpPr>
          <p:spPr bwMode="auto">
            <a:xfrm>
              <a:off x="289" y="26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ctr" eaLnBrk="1" hangingPunct="1">
                <a:spcBef>
                  <a:spcPct val="0"/>
                </a:spcBef>
                <a:buFontTx/>
                <a:buNone/>
              </a:pPr>
              <a:r>
                <a:rPr lang="en-US" altLang="en-US" sz="2800" b="0" i="0" dirty="0">
                  <a:solidFill>
                    <a:srgbClr val="333333"/>
                  </a:solidFill>
                </a:rPr>
                <a:t>Type 1 Diabetes</a:t>
              </a:r>
              <a:endParaRPr lang="en-US" altLang="en-US" sz="2800" b="0" i="0" dirty="0">
                <a:solidFill>
                  <a:schemeClr val="tx2"/>
                </a:solidFill>
              </a:endParaRPr>
            </a:p>
          </p:txBody>
        </p:sp>
        <p:sp>
          <p:nvSpPr>
            <p:cNvPr id="109573" name="Text Box 6">
              <a:extLst>
                <a:ext uri="{FF2B5EF4-FFF2-40B4-BE49-F238E27FC236}">
                  <a16:creationId xmlns:a16="http://schemas.microsoft.com/office/drawing/2014/main" id="{39D97B8D-C9C1-8D4E-9E35-1352E6CF51A5}"/>
                </a:ext>
              </a:extLst>
            </p:cNvPr>
            <p:cNvSpPr txBox="1">
              <a:spLocks noChangeArrowheads="1"/>
            </p:cNvSpPr>
            <p:nvPr/>
          </p:nvSpPr>
          <p:spPr bwMode="auto">
            <a:xfrm>
              <a:off x="515" y="970"/>
              <a:ext cx="4789"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ea typeface="Osaka" charset="-128"/>
                </a:defRPr>
              </a:lvl1pPr>
              <a:lvl2pPr marL="690563" indent="-233363">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lnSpc>
                  <a:spcPct val="85000"/>
                </a:lnSpc>
                <a:spcBef>
                  <a:spcPct val="0"/>
                </a:spcBef>
                <a:spcAft>
                  <a:spcPts val="900"/>
                </a:spcAft>
                <a:buSzPct val="80000"/>
              </a:pPr>
              <a:r>
                <a:rPr lang="en-US" altLang="en-US" sz="1800" b="0" i="0" dirty="0"/>
                <a:t>In type 1 diabetes, the immune system damages or destroys the pan-creatic beta cells in an autoimmune reaction and therefore little or no insulin is produced.</a:t>
              </a:r>
            </a:p>
            <a:p>
              <a:pPr eaLnBrk="1" hangingPunct="1">
                <a:lnSpc>
                  <a:spcPct val="85000"/>
                </a:lnSpc>
                <a:spcBef>
                  <a:spcPct val="0"/>
                </a:spcBef>
                <a:spcAft>
                  <a:spcPts val="900"/>
                </a:spcAft>
                <a:buSzPct val="80000"/>
              </a:pPr>
              <a:r>
                <a:rPr lang="en-US" altLang="en-US" sz="1800" b="0" dirty="0"/>
                <a:t>B</a:t>
              </a:r>
              <a:r>
                <a:rPr lang="en-US" altLang="en-US" sz="1800" b="0" i="0" dirty="0"/>
                <a:t>lood glucose level is high because insulin, a hormone, is lacking for transporting glucose into cells for energy production and metabolism.</a:t>
              </a:r>
            </a:p>
            <a:p>
              <a:pPr eaLnBrk="1" hangingPunct="1">
                <a:lnSpc>
                  <a:spcPct val="85000"/>
                </a:lnSpc>
                <a:spcBef>
                  <a:spcPct val="0"/>
                </a:spcBef>
                <a:spcAft>
                  <a:spcPts val="900"/>
                </a:spcAft>
                <a:buSzPct val="80000"/>
              </a:pPr>
              <a:r>
                <a:rPr lang="en-US" altLang="en-US" sz="1800" b="0" i="0" dirty="0"/>
                <a:t>The disease usually develops in young people (younger than 20 years old) and it persists for an individual’s lifetime.</a:t>
              </a:r>
            </a:p>
            <a:p>
              <a:pPr eaLnBrk="1" hangingPunct="1">
                <a:lnSpc>
                  <a:spcPct val="85000"/>
                </a:lnSpc>
                <a:spcBef>
                  <a:spcPct val="0"/>
                </a:spcBef>
                <a:spcAft>
                  <a:spcPts val="900"/>
                </a:spcAft>
                <a:buSzPct val="80000"/>
              </a:pPr>
              <a:r>
                <a:rPr lang="en-US" altLang="en-US" sz="1800" b="0" i="0" dirty="0"/>
                <a:t>By the time type 1 diabetes is typically diagnosed, about 80 to 90 per-cent of the beta cells may have been destroyed.</a:t>
              </a:r>
            </a:p>
          </p:txBody>
        </p:sp>
      </p:grpSp>
    </p:spTree>
    <p:extLst>
      <p:ext uri="{BB962C8B-B14F-4D97-AF65-F5344CB8AC3E}">
        <p14:creationId xmlns:p14="http://schemas.microsoft.com/office/powerpoint/2010/main" val="1609930902"/>
      </p:ext>
    </p:extLst>
  </p:cSld>
  <p:clrMapOvr>
    <a:masterClrMapping/>
  </p:clrMapOvr>
  <p:transition spd="med"/>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Number Placeholder 5">
            <a:extLst>
              <a:ext uri="{FF2B5EF4-FFF2-40B4-BE49-F238E27FC236}">
                <a16:creationId xmlns:a16="http://schemas.microsoft.com/office/drawing/2014/main" id="{B954CFCC-16F0-C14A-B8F1-FE061038156E}"/>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r" eaLnBrk="1" hangingPunct="1">
              <a:spcBef>
                <a:spcPct val="0"/>
              </a:spcBef>
              <a:buFontTx/>
              <a:buNone/>
            </a:pPr>
            <a:fld id="{216D4516-109A-E848-86A5-6BA5B71ECCD0}" type="slidenum">
              <a:rPr lang="en-US" altLang="en-US" sz="1400" b="0" i="0"/>
              <a:pPr algn="r" eaLnBrk="1" hangingPunct="1">
                <a:spcBef>
                  <a:spcPct val="0"/>
                </a:spcBef>
                <a:buFontTx/>
                <a:buNone/>
              </a:pPr>
              <a:t>95</a:t>
            </a:fld>
            <a:endParaRPr lang="en-US" altLang="en-US" sz="1400" b="0" i="0" dirty="0"/>
          </a:p>
        </p:txBody>
      </p:sp>
      <p:grpSp>
        <p:nvGrpSpPr>
          <p:cNvPr id="111619" name="Group 17">
            <a:extLst>
              <a:ext uri="{FF2B5EF4-FFF2-40B4-BE49-F238E27FC236}">
                <a16:creationId xmlns:a16="http://schemas.microsoft.com/office/drawing/2014/main" id="{85EC9365-3CE0-3F48-835A-97E10D1E498F}"/>
              </a:ext>
            </a:extLst>
          </p:cNvPr>
          <p:cNvGrpSpPr>
            <a:grpSpLocks/>
          </p:cNvGrpSpPr>
          <p:nvPr/>
        </p:nvGrpSpPr>
        <p:grpSpPr bwMode="auto">
          <a:xfrm>
            <a:off x="458788" y="446088"/>
            <a:ext cx="8229600" cy="4210051"/>
            <a:chOff x="289" y="281"/>
            <a:chExt cx="5184" cy="2652"/>
          </a:xfrm>
        </p:grpSpPr>
        <p:sp>
          <p:nvSpPr>
            <p:cNvPr id="111620" name="Rectangle 2">
              <a:extLst>
                <a:ext uri="{FF2B5EF4-FFF2-40B4-BE49-F238E27FC236}">
                  <a16:creationId xmlns:a16="http://schemas.microsoft.com/office/drawing/2014/main" id="{4EE288AD-AA67-DC4E-B626-E44BC03CD87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ctr" eaLnBrk="1" hangingPunct="1">
                <a:spcBef>
                  <a:spcPct val="0"/>
                </a:spcBef>
                <a:buFontTx/>
                <a:buNone/>
              </a:pPr>
              <a:r>
                <a:rPr lang="en-US" altLang="en-US" sz="2800" b="0" i="0" dirty="0">
                  <a:solidFill>
                    <a:srgbClr val="333333"/>
                  </a:solidFill>
                </a:rPr>
                <a:t>Type 1 Diabetes </a:t>
              </a:r>
              <a:r>
                <a:rPr lang="en-US" altLang="en-US" sz="2200" b="0" i="0" dirty="0">
                  <a:solidFill>
                    <a:srgbClr val="333333"/>
                  </a:solidFill>
                </a:rPr>
                <a:t>(continued)</a:t>
              </a:r>
              <a:endParaRPr lang="en-US" altLang="en-US" sz="2200" b="0" i="0" dirty="0">
                <a:solidFill>
                  <a:schemeClr val="tx2"/>
                </a:solidFill>
              </a:endParaRPr>
            </a:p>
          </p:txBody>
        </p:sp>
        <p:grpSp>
          <p:nvGrpSpPr>
            <p:cNvPr id="111621" name="Group 15">
              <a:extLst>
                <a:ext uri="{FF2B5EF4-FFF2-40B4-BE49-F238E27FC236}">
                  <a16:creationId xmlns:a16="http://schemas.microsoft.com/office/drawing/2014/main" id="{178F2C76-48E1-6D4F-864A-E285A97E37B0}"/>
                </a:ext>
              </a:extLst>
            </p:cNvPr>
            <p:cNvGrpSpPr>
              <a:grpSpLocks/>
            </p:cNvGrpSpPr>
            <p:nvPr/>
          </p:nvGrpSpPr>
          <p:grpSpPr bwMode="auto">
            <a:xfrm>
              <a:off x="515" y="970"/>
              <a:ext cx="4677" cy="1963"/>
              <a:chOff x="515" y="970"/>
              <a:chExt cx="4677" cy="1963"/>
            </a:xfrm>
          </p:grpSpPr>
          <p:sp>
            <p:nvSpPr>
              <p:cNvPr id="111622" name="Text Box 6">
                <a:extLst>
                  <a:ext uri="{FF2B5EF4-FFF2-40B4-BE49-F238E27FC236}">
                    <a16:creationId xmlns:a16="http://schemas.microsoft.com/office/drawing/2014/main" id="{BC4A22C9-A56E-9A4C-94E6-F1CC2751574E}"/>
                  </a:ext>
                </a:extLst>
              </p:cNvPr>
              <p:cNvSpPr txBox="1">
                <a:spLocks noChangeArrowheads="1"/>
              </p:cNvSpPr>
              <p:nvPr/>
            </p:nvSpPr>
            <p:spPr bwMode="auto">
              <a:xfrm>
                <a:off x="515" y="970"/>
                <a:ext cx="4677"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ea typeface="Osaka" charset="-128"/>
                  </a:defRPr>
                </a:lvl1pPr>
                <a:lvl2pPr marL="690563" indent="-233363">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lnSpc>
                    <a:spcPct val="85000"/>
                  </a:lnSpc>
                  <a:spcBef>
                    <a:spcPct val="0"/>
                  </a:spcBef>
                  <a:spcAft>
                    <a:spcPts val="900"/>
                  </a:spcAft>
                  <a:buSzPct val="80000"/>
                </a:pPr>
                <a:r>
                  <a:rPr lang="en-US" altLang="en-US" sz="1800" b="0" dirty="0"/>
                  <a:t>Since glucose is not entering cells due to the lack of insulin, t</a:t>
                </a:r>
                <a:r>
                  <a:rPr lang="en-US" altLang="en-US" sz="1800" b="0" i="0" dirty="0"/>
                  <a:t>riglyc-erides in adipose cells are catabolized to glycerol and fatty acids</a:t>
                </a:r>
                <a:r>
                  <a:rPr lang="en-US" altLang="en-US" sz="1800" b="0" dirty="0"/>
                  <a:t>.</a:t>
                </a:r>
              </a:p>
              <a:p>
                <a:pPr eaLnBrk="1" hangingPunct="1">
                  <a:lnSpc>
                    <a:spcPct val="85000"/>
                  </a:lnSpc>
                  <a:spcBef>
                    <a:spcPct val="0"/>
                  </a:spcBef>
                  <a:spcAft>
                    <a:spcPts val="900"/>
                  </a:spcAft>
                  <a:buSzPct val="80000"/>
                </a:pPr>
                <a:r>
                  <a:rPr lang="en-US" altLang="en-US" sz="1800" b="0" i="0" dirty="0"/>
                  <a:t>The fatty acids are used by cells as an alternative source for energy production.</a:t>
                </a:r>
              </a:p>
              <a:p>
                <a:pPr eaLnBrk="1" hangingPunct="1">
                  <a:lnSpc>
                    <a:spcPct val="85000"/>
                  </a:lnSpc>
                  <a:spcBef>
                    <a:spcPct val="0"/>
                  </a:spcBef>
                  <a:spcAft>
                    <a:spcPts val="900"/>
                  </a:spcAft>
                  <a:buSzPct val="80000"/>
                </a:pPr>
                <a:r>
                  <a:rPr lang="en-US" altLang="en-US" sz="1800" b="0" i="0" dirty="0"/>
                  <a:t>The byproducts of fatty acids are ketones that cause a reduction in blood pH (the blood becomes acidic).</a:t>
                </a:r>
              </a:p>
              <a:p>
                <a:pPr eaLnBrk="1" hangingPunct="1">
                  <a:lnSpc>
                    <a:spcPct val="85000"/>
                  </a:lnSpc>
                  <a:spcBef>
                    <a:spcPct val="0"/>
                  </a:spcBef>
                  <a:spcAft>
                    <a:spcPct val="50000"/>
                  </a:spcAft>
                  <a:buSzPct val="80000"/>
                </a:pPr>
                <a:r>
                  <a:rPr lang="en-US" altLang="en-US" sz="1800" b="0" i="0" dirty="0"/>
                  <a:t>The result is ketoacidosis, which can result in death if not treated im-mediately.</a:t>
                </a:r>
              </a:p>
            </p:txBody>
          </p:sp>
          <p:sp>
            <p:nvSpPr>
              <p:cNvPr id="111623" name="Text Box 13">
                <a:extLst>
                  <a:ext uri="{FF2B5EF4-FFF2-40B4-BE49-F238E27FC236}">
                    <a16:creationId xmlns:a16="http://schemas.microsoft.com/office/drawing/2014/main" id="{2841038A-DFE7-6941-B9DE-A9E672B92DBD}"/>
                  </a:ext>
                </a:extLst>
              </p:cNvPr>
              <p:cNvSpPr txBox="1">
                <a:spLocks noChangeArrowheads="1"/>
              </p:cNvSpPr>
              <p:nvPr/>
            </p:nvSpPr>
            <p:spPr bwMode="auto">
              <a:xfrm>
                <a:off x="1380" y="2414"/>
                <a:ext cx="3014"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ctr">
                  <a:lnSpc>
                    <a:spcPts val="1860"/>
                  </a:lnSpc>
                  <a:spcBef>
                    <a:spcPts val="0"/>
                  </a:spcBef>
                  <a:buFontTx/>
                  <a:buNone/>
                </a:pPr>
                <a:r>
                  <a:rPr lang="en-US" altLang="en-US" sz="1800" b="0" i="0" dirty="0">
                    <a:solidFill>
                      <a:srgbClr val="941100"/>
                    </a:solidFill>
                  </a:rPr>
                  <a:t>Ketone = a type of acid; one feature is an oxygen atom that has a double bond with a carbon atom.</a:t>
                </a:r>
              </a:p>
            </p:txBody>
          </p:sp>
        </p:grpSp>
      </p:grpSp>
    </p:spTree>
    <p:extLst>
      <p:ext uri="{BB962C8B-B14F-4D97-AF65-F5344CB8AC3E}">
        <p14:creationId xmlns:p14="http://schemas.microsoft.com/office/powerpoint/2010/main" val="380364604"/>
      </p:ext>
    </p:extLst>
  </p:cSld>
  <p:clrMapOvr>
    <a:masterClrMapping/>
  </p:clrMapOvr>
  <p:transition spd="med"/>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Number Placeholder 5">
            <a:extLst>
              <a:ext uri="{FF2B5EF4-FFF2-40B4-BE49-F238E27FC236}">
                <a16:creationId xmlns:a16="http://schemas.microsoft.com/office/drawing/2014/main" id="{65B32458-4F3D-CA40-B26E-C9519FA3EC79}"/>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r" eaLnBrk="1" hangingPunct="1">
              <a:spcBef>
                <a:spcPct val="0"/>
              </a:spcBef>
              <a:buFontTx/>
              <a:buNone/>
            </a:pPr>
            <a:fld id="{72480214-E3B0-D54C-A722-EDB771205532}" type="slidenum">
              <a:rPr lang="en-US" altLang="en-US" sz="1400" b="0" i="0"/>
              <a:pPr algn="r" eaLnBrk="1" hangingPunct="1">
                <a:spcBef>
                  <a:spcPct val="0"/>
                </a:spcBef>
                <a:buFontTx/>
                <a:buNone/>
              </a:pPr>
              <a:t>96</a:t>
            </a:fld>
            <a:endParaRPr lang="en-US" altLang="en-US" sz="1400" b="0" i="0" dirty="0"/>
          </a:p>
        </p:txBody>
      </p:sp>
      <p:grpSp>
        <p:nvGrpSpPr>
          <p:cNvPr id="113667" name="Group 13">
            <a:extLst>
              <a:ext uri="{FF2B5EF4-FFF2-40B4-BE49-F238E27FC236}">
                <a16:creationId xmlns:a16="http://schemas.microsoft.com/office/drawing/2014/main" id="{5978F3AA-CF90-954B-911F-6D547F793BD0}"/>
              </a:ext>
            </a:extLst>
          </p:cNvPr>
          <p:cNvGrpSpPr>
            <a:grpSpLocks/>
          </p:cNvGrpSpPr>
          <p:nvPr/>
        </p:nvGrpSpPr>
        <p:grpSpPr bwMode="auto">
          <a:xfrm>
            <a:off x="458788" y="446088"/>
            <a:ext cx="8229600" cy="3065463"/>
            <a:chOff x="289" y="281"/>
            <a:chExt cx="5184" cy="1931"/>
          </a:xfrm>
        </p:grpSpPr>
        <p:sp>
          <p:nvSpPr>
            <p:cNvPr id="113668" name="Rectangle 2">
              <a:extLst>
                <a:ext uri="{FF2B5EF4-FFF2-40B4-BE49-F238E27FC236}">
                  <a16:creationId xmlns:a16="http://schemas.microsoft.com/office/drawing/2014/main" id="{88360B4E-6E05-5E41-AC6F-49AC66DB8AB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ctr" eaLnBrk="1" hangingPunct="1">
                <a:spcBef>
                  <a:spcPct val="0"/>
                </a:spcBef>
                <a:buFontTx/>
                <a:buNone/>
              </a:pPr>
              <a:r>
                <a:rPr lang="en-US" altLang="en-US" sz="2800" b="0" i="0" dirty="0">
                  <a:solidFill>
                    <a:srgbClr val="333333"/>
                  </a:solidFill>
                </a:rPr>
                <a:t>Type 2 Diabetes</a:t>
              </a:r>
              <a:endParaRPr lang="en-US" altLang="en-US" sz="2800" b="0" i="0" dirty="0">
                <a:solidFill>
                  <a:schemeClr val="tx2"/>
                </a:solidFill>
              </a:endParaRPr>
            </a:p>
          </p:txBody>
        </p:sp>
        <p:sp>
          <p:nvSpPr>
            <p:cNvPr id="113669" name="Text Box 6">
              <a:extLst>
                <a:ext uri="{FF2B5EF4-FFF2-40B4-BE49-F238E27FC236}">
                  <a16:creationId xmlns:a16="http://schemas.microsoft.com/office/drawing/2014/main" id="{ADF7C46C-95C0-7E49-BD59-C8C665CEEABF}"/>
                </a:ext>
              </a:extLst>
            </p:cNvPr>
            <p:cNvSpPr txBox="1">
              <a:spLocks noChangeArrowheads="1"/>
            </p:cNvSpPr>
            <p:nvPr/>
          </p:nvSpPr>
          <p:spPr bwMode="auto">
            <a:xfrm>
              <a:off x="515" y="970"/>
              <a:ext cx="4861"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ea typeface="Osaka" charset="-128"/>
                </a:defRPr>
              </a:lvl1pPr>
              <a:lvl2pPr marL="690563" indent="-233363">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lnSpc>
                  <a:spcPct val="85000"/>
                </a:lnSpc>
                <a:spcBef>
                  <a:spcPct val="0"/>
                </a:spcBef>
                <a:spcAft>
                  <a:spcPts val="900"/>
                </a:spcAft>
                <a:buSzPct val="80000"/>
              </a:pPr>
              <a:r>
                <a:rPr lang="en-US" altLang="en-US" sz="1800" b="0" i="0" dirty="0"/>
                <a:t>Type 2 diabetes is the more frequently-occurring form, representing about 90 percent of all cases of diabetes mellitus.</a:t>
              </a:r>
            </a:p>
            <a:p>
              <a:pPr eaLnBrk="1" hangingPunct="1">
                <a:lnSpc>
                  <a:spcPct val="85000"/>
                </a:lnSpc>
                <a:spcBef>
                  <a:spcPct val="0"/>
                </a:spcBef>
                <a:spcAft>
                  <a:spcPts val="900"/>
                </a:spcAft>
                <a:buSzPct val="80000"/>
              </a:pPr>
              <a:r>
                <a:rPr lang="en-US" altLang="en-US" sz="1800" b="0" i="0" dirty="0"/>
                <a:t>It is most common in overweight people over the age of 35, although type 2 diabetes is increasingly seen in overweight children and teen-agers.</a:t>
              </a:r>
            </a:p>
            <a:p>
              <a:pPr eaLnBrk="1" hangingPunct="1">
                <a:lnSpc>
                  <a:spcPct val="85000"/>
                </a:lnSpc>
                <a:spcBef>
                  <a:spcPct val="0"/>
                </a:spcBef>
                <a:spcAft>
                  <a:spcPts val="900"/>
                </a:spcAft>
                <a:buSzPct val="80000"/>
              </a:pPr>
              <a:r>
                <a:rPr lang="en-US" altLang="en-US" sz="1800" b="0" dirty="0"/>
                <a:t>T</a:t>
              </a:r>
              <a:r>
                <a:rPr lang="en-US" altLang="en-US" sz="1800" b="0" i="0" dirty="0"/>
                <a:t>ype 2 diabetes is the fourth leading cause of death by disease in the United States.</a:t>
              </a:r>
            </a:p>
          </p:txBody>
        </p:sp>
      </p:grpSp>
    </p:spTree>
    <p:extLst>
      <p:ext uri="{BB962C8B-B14F-4D97-AF65-F5344CB8AC3E}">
        <p14:creationId xmlns:p14="http://schemas.microsoft.com/office/powerpoint/2010/main" val="3290189846"/>
      </p:ext>
    </p:extLst>
  </p:cSld>
  <p:clrMapOvr>
    <a:masterClrMapping/>
  </p:clrMapOvr>
  <p:transition spd="med"/>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Number Placeholder 5">
            <a:extLst>
              <a:ext uri="{FF2B5EF4-FFF2-40B4-BE49-F238E27FC236}">
                <a16:creationId xmlns:a16="http://schemas.microsoft.com/office/drawing/2014/main" id="{65B32458-4F3D-CA40-B26E-C9519FA3EC79}"/>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r" eaLnBrk="1" hangingPunct="1">
              <a:spcBef>
                <a:spcPct val="0"/>
              </a:spcBef>
              <a:buFontTx/>
              <a:buNone/>
            </a:pPr>
            <a:fld id="{72480214-E3B0-D54C-A722-EDB771205532}" type="slidenum">
              <a:rPr lang="en-US" altLang="en-US" sz="1400" b="0" i="0"/>
              <a:pPr algn="r" eaLnBrk="1" hangingPunct="1">
                <a:spcBef>
                  <a:spcPct val="0"/>
                </a:spcBef>
                <a:buFontTx/>
                <a:buNone/>
              </a:pPr>
              <a:t>97</a:t>
            </a:fld>
            <a:endParaRPr lang="en-US" altLang="en-US" sz="1400" b="0" i="0" dirty="0"/>
          </a:p>
        </p:txBody>
      </p:sp>
      <p:grpSp>
        <p:nvGrpSpPr>
          <p:cNvPr id="113667" name="Group 13">
            <a:extLst>
              <a:ext uri="{FF2B5EF4-FFF2-40B4-BE49-F238E27FC236}">
                <a16:creationId xmlns:a16="http://schemas.microsoft.com/office/drawing/2014/main" id="{5978F3AA-CF90-954B-911F-6D547F793BD0}"/>
              </a:ext>
            </a:extLst>
          </p:cNvPr>
          <p:cNvGrpSpPr>
            <a:grpSpLocks/>
          </p:cNvGrpSpPr>
          <p:nvPr/>
        </p:nvGrpSpPr>
        <p:grpSpPr bwMode="auto">
          <a:xfrm>
            <a:off x="458788" y="446088"/>
            <a:ext cx="8229600" cy="2876550"/>
            <a:chOff x="289" y="281"/>
            <a:chExt cx="5184" cy="1812"/>
          </a:xfrm>
        </p:grpSpPr>
        <p:sp>
          <p:nvSpPr>
            <p:cNvPr id="113668" name="Rectangle 2">
              <a:extLst>
                <a:ext uri="{FF2B5EF4-FFF2-40B4-BE49-F238E27FC236}">
                  <a16:creationId xmlns:a16="http://schemas.microsoft.com/office/drawing/2014/main" id="{88360B4E-6E05-5E41-AC6F-49AC66DB8AB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ctr" eaLnBrk="1" hangingPunct="1">
                <a:spcBef>
                  <a:spcPct val="0"/>
                </a:spcBef>
                <a:buFontTx/>
                <a:buNone/>
              </a:pPr>
              <a:r>
                <a:rPr lang="en-US" altLang="en-US" sz="2800" b="0" i="0" dirty="0">
                  <a:solidFill>
                    <a:srgbClr val="333333"/>
                  </a:solidFill>
                </a:rPr>
                <a:t>Type 2 Diabetes </a:t>
              </a:r>
              <a:r>
                <a:rPr lang="en-US" altLang="en-US" sz="2200" b="0" i="0" dirty="0">
                  <a:solidFill>
                    <a:srgbClr val="333333"/>
                  </a:solidFill>
                </a:rPr>
                <a:t>(continued)</a:t>
              </a:r>
              <a:endParaRPr lang="en-US" altLang="en-US" sz="2200" b="0" i="0" dirty="0">
                <a:solidFill>
                  <a:schemeClr val="tx2"/>
                </a:solidFill>
              </a:endParaRPr>
            </a:p>
          </p:txBody>
        </p:sp>
        <p:sp>
          <p:nvSpPr>
            <p:cNvPr id="113669" name="Text Box 6">
              <a:extLst>
                <a:ext uri="{FF2B5EF4-FFF2-40B4-BE49-F238E27FC236}">
                  <a16:creationId xmlns:a16="http://schemas.microsoft.com/office/drawing/2014/main" id="{ADF7C46C-95C0-7E49-BD59-C8C665CEEABF}"/>
                </a:ext>
              </a:extLst>
            </p:cNvPr>
            <p:cNvSpPr txBox="1">
              <a:spLocks noChangeArrowheads="1"/>
            </p:cNvSpPr>
            <p:nvPr/>
          </p:nvSpPr>
          <p:spPr bwMode="auto">
            <a:xfrm>
              <a:off x="515" y="970"/>
              <a:ext cx="4735"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ea typeface="Osaka" charset="-128"/>
                </a:defRPr>
              </a:lvl1pPr>
              <a:lvl2pPr marL="690563" indent="-233363">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lnSpc>
                  <a:spcPct val="85000"/>
                </a:lnSpc>
                <a:spcBef>
                  <a:spcPct val="0"/>
                </a:spcBef>
                <a:spcAft>
                  <a:spcPct val="50000"/>
                </a:spcAft>
                <a:buSzPct val="80000"/>
              </a:pPr>
              <a:r>
                <a:rPr lang="en-US" altLang="en-US" sz="1800" b="0" i="0" dirty="0"/>
                <a:t>Medications are available that stimulate insulin secretion from beta cells of the pancreas.</a:t>
              </a:r>
            </a:p>
            <a:p>
              <a:pPr eaLnBrk="1" hangingPunct="1">
                <a:lnSpc>
                  <a:spcPct val="85000"/>
                </a:lnSpc>
                <a:spcBef>
                  <a:spcPct val="0"/>
                </a:spcBef>
                <a:spcAft>
                  <a:spcPct val="50000"/>
                </a:spcAft>
                <a:buSzPct val="80000"/>
              </a:pPr>
              <a:r>
                <a:rPr lang="en-US" altLang="en-US" sz="1800" b="0" i="0" dirty="0"/>
                <a:t>Some people with Type 2 diabetes have a normal level of blood in-sulin, but the body cells have become less sensitive to the hormone.</a:t>
              </a:r>
            </a:p>
            <a:p>
              <a:pPr eaLnBrk="1" hangingPunct="1">
                <a:lnSpc>
                  <a:spcPct val="85000"/>
                </a:lnSpc>
                <a:spcBef>
                  <a:spcPct val="0"/>
                </a:spcBef>
                <a:spcAft>
                  <a:spcPct val="50000"/>
                </a:spcAft>
                <a:buSzPct val="80000"/>
              </a:pPr>
              <a:r>
                <a:rPr lang="en-US" altLang="en-US" sz="1800" b="0" dirty="0"/>
                <a:t>The d</a:t>
              </a:r>
              <a:r>
                <a:rPr lang="en-US" altLang="en-US" sz="1800" b="0" i="0" dirty="0"/>
                <a:t>ecreased sensitivity is due to the down-regulation of insulin re-ceptors on the plasma membranes of cells.</a:t>
              </a:r>
            </a:p>
          </p:txBody>
        </p:sp>
      </p:grpSp>
    </p:spTree>
    <p:extLst>
      <p:ext uri="{BB962C8B-B14F-4D97-AF65-F5344CB8AC3E}">
        <p14:creationId xmlns:p14="http://schemas.microsoft.com/office/powerpoint/2010/main" val="1586776805"/>
      </p:ext>
    </p:extLst>
  </p:cSld>
  <p:clrMapOvr>
    <a:masterClrMapping/>
  </p:clrMapOvr>
  <p:transition spd="med"/>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Number Placeholder 5">
            <a:extLst>
              <a:ext uri="{FF2B5EF4-FFF2-40B4-BE49-F238E27FC236}">
                <a16:creationId xmlns:a16="http://schemas.microsoft.com/office/drawing/2014/main" id="{D7E2A7EF-CEDF-EC40-B952-F1345FDC0B8B}"/>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r" eaLnBrk="1" hangingPunct="1">
              <a:spcBef>
                <a:spcPct val="0"/>
              </a:spcBef>
              <a:buFontTx/>
              <a:buNone/>
            </a:pPr>
            <a:fld id="{E7034D40-D15E-3745-91B7-AED7FA20922D}" type="slidenum">
              <a:rPr lang="en-US" altLang="en-US" sz="1400" b="0" i="0"/>
              <a:pPr algn="r" eaLnBrk="1" hangingPunct="1">
                <a:spcBef>
                  <a:spcPct val="0"/>
                </a:spcBef>
                <a:buFontTx/>
                <a:buNone/>
              </a:pPr>
              <a:t>98</a:t>
            </a:fld>
            <a:endParaRPr lang="en-US" altLang="en-US" sz="1400" b="0" i="0" dirty="0"/>
          </a:p>
        </p:txBody>
      </p:sp>
      <p:grpSp>
        <p:nvGrpSpPr>
          <p:cNvPr id="119811" name="Group 6">
            <a:extLst>
              <a:ext uri="{FF2B5EF4-FFF2-40B4-BE49-F238E27FC236}">
                <a16:creationId xmlns:a16="http://schemas.microsoft.com/office/drawing/2014/main" id="{52775FFD-AD62-F94C-8350-619A4588B030}"/>
              </a:ext>
            </a:extLst>
          </p:cNvPr>
          <p:cNvGrpSpPr>
            <a:grpSpLocks/>
          </p:cNvGrpSpPr>
          <p:nvPr/>
        </p:nvGrpSpPr>
        <p:grpSpPr bwMode="auto">
          <a:xfrm>
            <a:off x="458788" y="457200"/>
            <a:ext cx="8229600" cy="3405188"/>
            <a:chOff x="289" y="288"/>
            <a:chExt cx="5184" cy="2145"/>
          </a:xfrm>
        </p:grpSpPr>
        <p:sp>
          <p:nvSpPr>
            <p:cNvPr id="119812" name="Rectangle 2">
              <a:extLst>
                <a:ext uri="{FF2B5EF4-FFF2-40B4-BE49-F238E27FC236}">
                  <a16:creationId xmlns:a16="http://schemas.microsoft.com/office/drawing/2014/main" id="{F9B64640-A062-4E41-92C5-DFD84A124D2D}"/>
                </a:ext>
              </a:extLst>
            </p:cNvPr>
            <p:cNvSpPr>
              <a:spLocks noChangeArrowheads="1"/>
            </p:cNvSpPr>
            <p:nvPr/>
          </p:nvSpPr>
          <p:spPr bwMode="auto">
            <a:xfrm>
              <a:off x="289" y="288"/>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ctr" eaLnBrk="1" hangingPunct="1">
                <a:spcBef>
                  <a:spcPct val="0"/>
                </a:spcBef>
                <a:buFontTx/>
                <a:buNone/>
              </a:pPr>
              <a:r>
                <a:rPr lang="en-US" altLang="en-US" sz="2800" b="0" i="0" dirty="0">
                  <a:solidFill>
                    <a:srgbClr val="333333"/>
                  </a:solidFill>
                </a:rPr>
                <a:t>Primary Prevention</a:t>
              </a:r>
              <a:endParaRPr lang="en-US" altLang="en-US" sz="2800" b="0" i="0" dirty="0">
                <a:solidFill>
                  <a:schemeClr val="tx2"/>
                </a:solidFill>
              </a:endParaRPr>
            </a:p>
          </p:txBody>
        </p:sp>
        <p:sp>
          <p:nvSpPr>
            <p:cNvPr id="119813" name="Text Box 6">
              <a:extLst>
                <a:ext uri="{FF2B5EF4-FFF2-40B4-BE49-F238E27FC236}">
                  <a16:creationId xmlns:a16="http://schemas.microsoft.com/office/drawing/2014/main" id="{4F1FFE91-9913-F84C-ADE9-CC6F69D52F20}"/>
                </a:ext>
              </a:extLst>
            </p:cNvPr>
            <p:cNvSpPr txBox="1">
              <a:spLocks noChangeArrowheads="1"/>
            </p:cNvSpPr>
            <p:nvPr/>
          </p:nvSpPr>
          <p:spPr bwMode="auto">
            <a:xfrm>
              <a:off x="515" y="970"/>
              <a:ext cx="4781"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ea typeface="Osaka" charset="-128"/>
                </a:defRPr>
              </a:lvl1pPr>
              <a:lvl2pPr marL="690563" indent="-233363">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lnSpc>
                  <a:spcPct val="85000"/>
                </a:lnSpc>
                <a:spcBef>
                  <a:spcPct val="0"/>
                </a:spcBef>
                <a:spcAft>
                  <a:spcPts val="900"/>
                </a:spcAft>
                <a:buSzPct val="80000"/>
              </a:pPr>
              <a:r>
                <a:rPr lang="en-US" altLang="en-US" sz="1800" b="0" i="0" dirty="0"/>
                <a:t>About one of every four people who have type 2 diabetes are unaware that they have the disease.</a:t>
              </a:r>
            </a:p>
            <a:p>
              <a:pPr eaLnBrk="1" hangingPunct="1">
                <a:lnSpc>
                  <a:spcPct val="85000"/>
                </a:lnSpc>
                <a:spcBef>
                  <a:spcPct val="0"/>
                </a:spcBef>
                <a:spcAft>
                  <a:spcPts val="900"/>
                </a:spcAft>
                <a:buSzPct val="80000"/>
              </a:pPr>
              <a:r>
                <a:rPr lang="en-US" altLang="en-US" sz="1800" b="0" dirty="0"/>
                <a:t>P</a:t>
              </a:r>
              <a:r>
                <a:rPr lang="en-US" altLang="en-US" sz="1800" b="0" i="0" dirty="0"/>
                <a:t>rimary prevention of type 2 diabetes includes diet, weight control, and physical exercise.</a:t>
              </a:r>
            </a:p>
            <a:p>
              <a:pPr eaLnBrk="1" hangingPunct="1">
                <a:lnSpc>
                  <a:spcPct val="85000"/>
                </a:lnSpc>
                <a:spcBef>
                  <a:spcPct val="0"/>
                </a:spcBef>
                <a:spcAft>
                  <a:spcPts val="900"/>
                </a:spcAft>
                <a:buSzPct val="80000"/>
              </a:pPr>
              <a:r>
                <a:rPr lang="en-US" altLang="en-US" sz="1800" b="0" dirty="0"/>
                <a:t>As many as 30 to 40 percent percent of today’s teenagers are likely to have type 2 diabetes sometime in their adult years.</a:t>
              </a:r>
            </a:p>
            <a:p>
              <a:pPr eaLnBrk="1" hangingPunct="1">
                <a:lnSpc>
                  <a:spcPct val="85000"/>
                </a:lnSpc>
                <a:spcBef>
                  <a:spcPct val="0"/>
                </a:spcBef>
                <a:spcAft>
                  <a:spcPts val="900"/>
                </a:spcAft>
                <a:buSzPct val="80000"/>
              </a:pPr>
              <a:r>
                <a:rPr lang="en-US" altLang="en-US" sz="1800" b="0" dirty="0"/>
                <a:t>This situation will have profound implications for public health and the economic health of the United States.</a:t>
              </a:r>
            </a:p>
          </p:txBody>
        </p:sp>
      </p:grpSp>
      <p:sp>
        <p:nvSpPr>
          <p:cNvPr id="2" name="TextBox 1">
            <a:extLst>
              <a:ext uri="{FF2B5EF4-FFF2-40B4-BE49-F238E27FC236}">
                <a16:creationId xmlns:a16="http://schemas.microsoft.com/office/drawing/2014/main" id="{F558CC05-BD68-A43D-B940-81A65C94A830}"/>
              </a:ext>
            </a:extLst>
          </p:cNvPr>
          <p:cNvSpPr txBox="1"/>
          <p:nvPr/>
        </p:nvSpPr>
        <p:spPr>
          <a:xfrm>
            <a:off x="1915889" y="3933960"/>
            <a:ext cx="5333998" cy="2041585"/>
          </a:xfrm>
          <a:prstGeom prst="rect">
            <a:avLst/>
          </a:prstGeom>
          <a:noFill/>
        </p:spPr>
        <p:txBody>
          <a:bodyPr wrap="square" rtlCol="0">
            <a:spAutoFit/>
          </a:bodyPr>
          <a:lstStyle/>
          <a:p>
            <a:pPr algn="ctr">
              <a:lnSpc>
                <a:spcPts val="1860"/>
              </a:lnSpc>
            </a:pPr>
            <a:r>
              <a:rPr lang="en-US" sz="1800" b="0" dirty="0">
                <a:solidFill>
                  <a:srgbClr val="941100"/>
                </a:solidFill>
              </a:rPr>
              <a:t>Primary prevention = intervening before health effects occur, through measures such as vaccinations, altering risky behaviors (poor eating habits, tobacco use), and banning substances known to be associated. with a disease or health condition.  (This definition is not specific to diabetes mellitus)</a:t>
            </a:r>
          </a:p>
          <a:p>
            <a:pPr algn="ctr">
              <a:lnSpc>
                <a:spcPts val="1860"/>
              </a:lnSpc>
            </a:pPr>
            <a:r>
              <a:rPr lang="en-US" sz="1800" b="0" dirty="0">
                <a:solidFill>
                  <a:srgbClr val="941100"/>
                </a:solidFill>
              </a:rPr>
              <a:t>(https://www.cdc.gov)</a:t>
            </a:r>
          </a:p>
        </p:txBody>
      </p:sp>
    </p:spTree>
    <p:extLst>
      <p:ext uri="{BB962C8B-B14F-4D97-AF65-F5344CB8AC3E}">
        <p14:creationId xmlns:p14="http://schemas.microsoft.com/office/powerpoint/2010/main" val="3220413236"/>
      </p:ext>
    </p:extLst>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Number Placeholder 5">
            <a:extLst>
              <a:ext uri="{FF2B5EF4-FFF2-40B4-BE49-F238E27FC236}">
                <a16:creationId xmlns:a16="http://schemas.microsoft.com/office/drawing/2014/main" id="{D7E2A7EF-CEDF-EC40-B952-F1345FDC0B8B}"/>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r" eaLnBrk="1" hangingPunct="1">
              <a:spcBef>
                <a:spcPct val="0"/>
              </a:spcBef>
              <a:buFontTx/>
              <a:buNone/>
            </a:pPr>
            <a:fld id="{E7034D40-D15E-3745-91B7-AED7FA20922D}" type="slidenum">
              <a:rPr lang="en-US" altLang="en-US" sz="1400" b="0" i="0"/>
              <a:pPr algn="r" eaLnBrk="1" hangingPunct="1">
                <a:spcBef>
                  <a:spcPct val="0"/>
                </a:spcBef>
                <a:buFontTx/>
                <a:buNone/>
              </a:pPr>
              <a:t>99</a:t>
            </a:fld>
            <a:endParaRPr lang="en-US" altLang="en-US" sz="1400" b="0" i="0" dirty="0"/>
          </a:p>
        </p:txBody>
      </p:sp>
      <p:grpSp>
        <p:nvGrpSpPr>
          <p:cNvPr id="119811" name="Group 6">
            <a:extLst>
              <a:ext uri="{FF2B5EF4-FFF2-40B4-BE49-F238E27FC236}">
                <a16:creationId xmlns:a16="http://schemas.microsoft.com/office/drawing/2014/main" id="{52775FFD-AD62-F94C-8350-619A4588B030}"/>
              </a:ext>
            </a:extLst>
          </p:cNvPr>
          <p:cNvGrpSpPr>
            <a:grpSpLocks/>
          </p:cNvGrpSpPr>
          <p:nvPr/>
        </p:nvGrpSpPr>
        <p:grpSpPr bwMode="auto">
          <a:xfrm>
            <a:off x="458788" y="446088"/>
            <a:ext cx="8229600" cy="2243138"/>
            <a:chOff x="289" y="281"/>
            <a:chExt cx="5184" cy="1413"/>
          </a:xfrm>
        </p:grpSpPr>
        <p:sp>
          <p:nvSpPr>
            <p:cNvPr id="119812" name="Rectangle 2">
              <a:extLst>
                <a:ext uri="{FF2B5EF4-FFF2-40B4-BE49-F238E27FC236}">
                  <a16:creationId xmlns:a16="http://schemas.microsoft.com/office/drawing/2014/main" id="{F9B64640-A062-4E41-92C5-DFD84A124D2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Osaka" charset="-128"/>
                </a:defRPr>
              </a:lvl1pPr>
              <a:lvl2pPr marL="742950" indent="-285750">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algn="ctr" eaLnBrk="1" hangingPunct="1">
                <a:spcBef>
                  <a:spcPct val="0"/>
                </a:spcBef>
                <a:buFontTx/>
                <a:buNone/>
              </a:pPr>
              <a:r>
                <a:rPr lang="en-US" altLang="en-US" sz="2800" b="0" i="0" dirty="0">
                  <a:solidFill>
                    <a:srgbClr val="333333"/>
                  </a:solidFill>
                </a:rPr>
                <a:t>Secondary Prevention</a:t>
              </a:r>
              <a:endParaRPr lang="en-US" altLang="en-US" sz="2200" b="0" i="0" dirty="0">
                <a:solidFill>
                  <a:schemeClr val="tx2"/>
                </a:solidFill>
              </a:endParaRPr>
            </a:p>
          </p:txBody>
        </p:sp>
        <p:sp>
          <p:nvSpPr>
            <p:cNvPr id="119813" name="Text Box 6">
              <a:extLst>
                <a:ext uri="{FF2B5EF4-FFF2-40B4-BE49-F238E27FC236}">
                  <a16:creationId xmlns:a16="http://schemas.microsoft.com/office/drawing/2014/main" id="{4F1FFE91-9913-F84C-ADE9-CC6F69D52F20}"/>
                </a:ext>
              </a:extLst>
            </p:cNvPr>
            <p:cNvSpPr txBox="1">
              <a:spLocks noChangeArrowheads="1"/>
            </p:cNvSpPr>
            <p:nvPr/>
          </p:nvSpPr>
          <p:spPr bwMode="auto">
            <a:xfrm>
              <a:off x="515" y="970"/>
              <a:ext cx="4729"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ea typeface="Osaka" charset="-128"/>
                </a:defRPr>
              </a:lvl1pPr>
              <a:lvl2pPr marL="690563" indent="-233363">
                <a:spcBef>
                  <a:spcPct val="20000"/>
                </a:spcBef>
                <a:buChar char="–"/>
                <a:defRPr sz="2800">
                  <a:solidFill>
                    <a:schemeClr val="tx1"/>
                  </a:solidFill>
                  <a:latin typeface="Arial" panose="020B0604020202020204" pitchFamily="34" charset="0"/>
                  <a:ea typeface="Osaka" charset="-128"/>
                </a:defRPr>
              </a:lvl2pPr>
              <a:lvl3pPr marL="1143000" indent="-228600">
                <a:spcBef>
                  <a:spcPct val="20000"/>
                </a:spcBef>
                <a:buChar char="•"/>
                <a:defRPr sz="2400">
                  <a:solidFill>
                    <a:schemeClr val="tx1"/>
                  </a:solidFill>
                  <a:latin typeface="Arial" panose="020B0604020202020204" pitchFamily="34" charset="0"/>
                  <a:ea typeface="Osaka" charset="-128"/>
                </a:defRPr>
              </a:lvl3pPr>
              <a:lvl4pPr marL="1600200" indent="-228600">
                <a:spcBef>
                  <a:spcPct val="20000"/>
                </a:spcBef>
                <a:buChar char="–"/>
                <a:defRPr sz="2000">
                  <a:solidFill>
                    <a:schemeClr val="tx1"/>
                  </a:solidFill>
                  <a:latin typeface="Arial" panose="020B0604020202020204" pitchFamily="34" charset="0"/>
                  <a:ea typeface="Osaka" charset="-128"/>
                </a:defRPr>
              </a:lvl4pPr>
              <a:lvl5pPr marL="2057400" indent="-228600">
                <a:spcBef>
                  <a:spcPct val="20000"/>
                </a:spcBef>
                <a:buChar char="»"/>
                <a:defRPr sz="2000">
                  <a:solidFill>
                    <a:schemeClr val="tx1"/>
                  </a:solidFill>
                  <a:latin typeface="Arial" panose="020B0604020202020204" pitchFamily="34" charset="0"/>
                  <a:ea typeface="Osaka"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Osaka" charset="-128"/>
                </a:defRPr>
              </a:lvl9pPr>
            </a:lstStyle>
            <a:p>
              <a:pPr eaLnBrk="1" hangingPunct="1">
                <a:lnSpc>
                  <a:spcPct val="85000"/>
                </a:lnSpc>
                <a:spcBef>
                  <a:spcPct val="0"/>
                </a:spcBef>
                <a:spcAft>
                  <a:spcPts val="900"/>
                </a:spcAft>
                <a:buSzPct val="80000"/>
              </a:pPr>
              <a:r>
                <a:rPr lang="en-US" altLang="en-US" sz="1800" b="0" i="0" dirty="0"/>
                <a:t>Secondary prevention of </a:t>
              </a:r>
              <a:r>
                <a:rPr lang="en-US" altLang="en-US" sz="1800" b="0" dirty="0"/>
                <a:t>type 2 diabetes </a:t>
              </a:r>
              <a:r>
                <a:rPr lang="en-US" altLang="en-US" sz="1800" b="0" i="0" dirty="0"/>
                <a:t>requires early diagnosis so that intervention can begin at an early stage when it is most treatable.</a:t>
              </a:r>
            </a:p>
            <a:p>
              <a:pPr eaLnBrk="1" hangingPunct="1">
                <a:lnSpc>
                  <a:spcPct val="85000"/>
                </a:lnSpc>
                <a:spcBef>
                  <a:spcPct val="0"/>
                </a:spcBef>
                <a:spcAft>
                  <a:spcPct val="50000"/>
                </a:spcAft>
                <a:buSzPct val="80000"/>
              </a:pPr>
              <a:r>
                <a:rPr lang="en-US" altLang="en-US" sz="1800" b="0" dirty="0"/>
                <a:t>Unavailability and l</a:t>
              </a:r>
              <a:r>
                <a:rPr lang="en-US" altLang="en-US" sz="1800" b="0" i="0" dirty="0"/>
                <a:t>ack of routine medical care for many people contri-butes to the seriousness of the problem.</a:t>
              </a:r>
            </a:p>
          </p:txBody>
        </p:sp>
      </p:grpSp>
      <p:sp>
        <p:nvSpPr>
          <p:cNvPr id="2" name="TextBox 1">
            <a:extLst>
              <a:ext uri="{FF2B5EF4-FFF2-40B4-BE49-F238E27FC236}">
                <a16:creationId xmlns:a16="http://schemas.microsoft.com/office/drawing/2014/main" id="{B36DBA4C-AC6F-8D22-C81E-D2C2AFDAF859}"/>
              </a:ext>
            </a:extLst>
          </p:cNvPr>
          <p:cNvSpPr txBox="1"/>
          <p:nvPr/>
        </p:nvSpPr>
        <p:spPr>
          <a:xfrm>
            <a:off x="1999913" y="2780074"/>
            <a:ext cx="5162887" cy="1066959"/>
          </a:xfrm>
          <a:prstGeom prst="rect">
            <a:avLst/>
          </a:prstGeom>
          <a:noFill/>
        </p:spPr>
        <p:txBody>
          <a:bodyPr wrap="square" rtlCol="0">
            <a:spAutoFit/>
          </a:bodyPr>
          <a:lstStyle/>
          <a:p>
            <a:pPr algn="ctr">
              <a:lnSpc>
                <a:spcPts val="1860"/>
              </a:lnSpc>
            </a:pPr>
            <a:r>
              <a:rPr lang="en-US" sz="1800" b="0" dirty="0">
                <a:solidFill>
                  <a:srgbClr val="941100"/>
                </a:solidFill>
              </a:rPr>
              <a:t>Secondary prevention = screening to identify diseases in the earliest stages, before the onset of signs and symptoms.</a:t>
            </a:r>
          </a:p>
          <a:p>
            <a:pPr algn="ctr">
              <a:lnSpc>
                <a:spcPts val="1860"/>
              </a:lnSpc>
            </a:pPr>
            <a:r>
              <a:rPr lang="en-US" sz="1800" b="0" dirty="0">
                <a:solidFill>
                  <a:srgbClr val="941100"/>
                </a:solidFill>
              </a:rPr>
              <a:t>(https://www.cdc.gov)</a:t>
            </a:r>
          </a:p>
        </p:txBody>
      </p:sp>
    </p:spTree>
    <p:extLst>
      <p:ext uri="{BB962C8B-B14F-4D97-AF65-F5344CB8AC3E}">
        <p14:creationId xmlns:p14="http://schemas.microsoft.com/office/powerpoint/2010/main" val="856096832"/>
      </p:ext>
    </p:extLst>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Number Placeholder 5">
            <a:extLst>
              <a:ext uri="{FF2B5EF4-FFF2-40B4-BE49-F238E27FC236}">
                <a16:creationId xmlns:a16="http://schemas.microsoft.com/office/drawing/2014/main" id="{E5D12B16-F4C1-824A-885E-642B99A9A766}"/>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6754A5FB-40FD-C54D-9DA0-A7D9CC640CF7}" type="slidenum">
              <a:rPr lang="en-US" altLang="en-US" sz="1400" b="0"/>
              <a:pPr algn="r" eaLnBrk="1" hangingPunct="1">
                <a:spcBef>
                  <a:spcPct val="0"/>
                </a:spcBef>
                <a:buFontTx/>
                <a:buNone/>
              </a:pPr>
              <a:t>100</a:t>
            </a:fld>
            <a:endParaRPr lang="en-US" altLang="en-US" sz="1400" b="0" dirty="0"/>
          </a:p>
        </p:txBody>
      </p:sp>
      <p:grpSp>
        <p:nvGrpSpPr>
          <p:cNvPr id="197635" name="Group 13">
            <a:extLst>
              <a:ext uri="{FF2B5EF4-FFF2-40B4-BE49-F238E27FC236}">
                <a16:creationId xmlns:a16="http://schemas.microsoft.com/office/drawing/2014/main" id="{8C12603A-9812-274C-AD4B-4AFAF33BE540}"/>
              </a:ext>
            </a:extLst>
          </p:cNvPr>
          <p:cNvGrpSpPr>
            <a:grpSpLocks/>
          </p:cNvGrpSpPr>
          <p:nvPr/>
        </p:nvGrpSpPr>
        <p:grpSpPr bwMode="auto">
          <a:xfrm>
            <a:off x="447675" y="450850"/>
            <a:ext cx="8229600" cy="5329238"/>
            <a:chOff x="282" y="284"/>
            <a:chExt cx="5184" cy="3357"/>
          </a:xfrm>
        </p:grpSpPr>
        <p:sp>
          <p:nvSpPr>
            <p:cNvPr id="197636" name="Rectangle 14">
              <a:extLst>
                <a:ext uri="{FF2B5EF4-FFF2-40B4-BE49-F238E27FC236}">
                  <a16:creationId xmlns:a16="http://schemas.microsoft.com/office/drawing/2014/main" id="{1823ED8A-0FEC-704B-BD6C-381FB42E49E5}"/>
                </a:ext>
              </a:extLst>
            </p:cNvPr>
            <p:cNvSpPr>
              <a:spLocks noChangeArrowheads="1"/>
            </p:cNvSpPr>
            <p:nvPr/>
          </p:nvSpPr>
          <p:spPr bwMode="auto">
            <a:xfrm>
              <a:off x="282"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ctr"/>
              <a:r>
                <a:rPr lang="en-US" altLang="en-US" sz="2800" b="0" dirty="0">
                  <a:solidFill>
                    <a:srgbClr val="333333"/>
                  </a:solidFill>
                </a:rPr>
                <a:t>Bovine and Porcine Insulin</a:t>
              </a:r>
              <a:endParaRPr lang="en-US" altLang="en-US" sz="2800" b="0" dirty="0">
                <a:solidFill>
                  <a:schemeClr val="tx2"/>
                </a:solidFill>
              </a:endParaRPr>
            </a:p>
          </p:txBody>
        </p:sp>
        <p:grpSp>
          <p:nvGrpSpPr>
            <p:cNvPr id="197637" name="Group 15">
              <a:extLst>
                <a:ext uri="{FF2B5EF4-FFF2-40B4-BE49-F238E27FC236}">
                  <a16:creationId xmlns:a16="http://schemas.microsoft.com/office/drawing/2014/main" id="{0B9ACDEC-A72F-2641-9CAF-A0490ACC2406}"/>
                </a:ext>
              </a:extLst>
            </p:cNvPr>
            <p:cNvGrpSpPr>
              <a:grpSpLocks/>
            </p:cNvGrpSpPr>
            <p:nvPr/>
          </p:nvGrpSpPr>
          <p:grpSpPr bwMode="auto">
            <a:xfrm>
              <a:off x="518" y="971"/>
              <a:ext cx="4816" cy="2670"/>
              <a:chOff x="518" y="971"/>
              <a:chExt cx="4816" cy="2670"/>
            </a:xfrm>
          </p:grpSpPr>
          <p:sp>
            <p:nvSpPr>
              <p:cNvPr id="197638" name="Text Box 16">
                <a:extLst>
                  <a:ext uri="{FF2B5EF4-FFF2-40B4-BE49-F238E27FC236}">
                    <a16:creationId xmlns:a16="http://schemas.microsoft.com/office/drawing/2014/main" id="{4D0A6DD5-68D0-A74B-8ADF-8E0A7555029A}"/>
                  </a:ext>
                </a:extLst>
              </p:cNvPr>
              <p:cNvSpPr txBox="1">
                <a:spLocks noChangeArrowheads="1"/>
              </p:cNvSpPr>
              <p:nvPr/>
            </p:nvSpPr>
            <p:spPr bwMode="auto">
              <a:xfrm>
                <a:off x="518" y="971"/>
                <a:ext cx="4816"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eaLnBrk="1" hangingPunct="1">
                  <a:lnSpc>
                    <a:spcPct val="85000"/>
                  </a:lnSpc>
                  <a:spcAft>
                    <a:spcPts val="900"/>
                  </a:spcAft>
                  <a:buSzPct val="80000"/>
                  <a:buFont typeface="Times" pitchFamily="2" charset="0"/>
                  <a:buChar char="•"/>
                </a:pPr>
                <a:r>
                  <a:rPr lang="en-US" altLang="en-US" sz="1800" b="0" dirty="0"/>
                  <a:t>Beginning in the 1920s, diabetes mellitus was treated using insulin from the pancreases of cows and pigs (bovine and porcine insulin).</a:t>
                </a:r>
              </a:p>
              <a:p>
                <a:pPr eaLnBrk="1" hangingPunct="1">
                  <a:lnSpc>
                    <a:spcPct val="85000"/>
                  </a:lnSpc>
                  <a:spcAft>
                    <a:spcPts val="900"/>
                  </a:spcAft>
                  <a:buSzPct val="80000"/>
                  <a:buFont typeface="Times" pitchFamily="2" charset="0"/>
                  <a:buChar char="•"/>
                </a:pPr>
                <a:r>
                  <a:rPr lang="en-US" altLang="en-US" sz="1800" b="0" dirty="0"/>
                  <a:t>Allergic reactions sometimes resulted because the protein structures are not exactly the same as in human insulin.</a:t>
                </a:r>
              </a:p>
              <a:p>
                <a:pPr eaLnBrk="1" hangingPunct="1">
                  <a:lnSpc>
                    <a:spcPct val="85000"/>
                  </a:lnSpc>
                  <a:spcAft>
                    <a:spcPct val="50000"/>
                  </a:spcAft>
                  <a:buSzPct val="80000"/>
                  <a:buFont typeface="Times" pitchFamily="2" charset="0"/>
                  <a:buChar char="•"/>
                </a:pPr>
                <a:r>
                  <a:rPr lang="en-US" altLang="en-US" sz="1800" b="0" dirty="0"/>
                  <a:t>By the 1970s, the supply of bovine and porcine insulin could not keep up with demand.</a:t>
                </a:r>
              </a:p>
            </p:txBody>
          </p:sp>
          <p:grpSp>
            <p:nvGrpSpPr>
              <p:cNvPr id="197639" name="Group 17">
                <a:extLst>
                  <a:ext uri="{FF2B5EF4-FFF2-40B4-BE49-F238E27FC236}">
                    <a16:creationId xmlns:a16="http://schemas.microsoft.com/office/drawing/2014/main" id="{B6A89AB8-7A37-9A44-82DA-0B8944BEB269}"/>
                  </a:ext>
                </a:extLst>
              </p:cNvPr>
              <p:cNvGrpSpPr>
                <a:grpSpLocks/>
              </p:cNvGrpSpPr>
              <p:nvPr/>
            </p:nvGrpSpPr>
            <p:grpSpPr bwMode="auto">
              <a:xfrm>
                <a:off x="883" y="2120"/>
                <a:ext cx="4421" cy="1521"/>
                <a:chOff x="883" y="2120"/>
                <a:chExt cx="4421" cy="1521"/>
              </a:xfrm>
            </p:grpSpPr>
            <p:sp>
              <p:nvSpPr>
                <p:cNvPr id="197640" name="Text Box 18">
                  <a:extLst>
                    <a:ext uri="{FF2B5EF4-FFF2-40B4-BE49-F238E27FC236}">
                      <a16:creationId xmlns:a16="http://schemas.microsoft.com/office/drawing/2014/main" id="{E978AF47-B5C9-084D-AC60-D374C70EF44B}"/>
                    </a:ext>
                  </a:extLst>
                </p:cNvPr>
                <p:cNvSpPr txBox="1">
                  <a:spLocks noChangeArrowheads="1"/>
                </p:cNvSpPr>
                <p:nvPr/>
              </p:nvSpPr>
              <p:spPr bwMode="auto">
                <a:xfrm>
                  <a:off x="883" y="2365"/>
                  <a:ext cx="1784" cy="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ctr" eaLnBrk="1" hangingPunct="1">
                    <a:lnSpc>
                      <a:spcPct val="85000"/>
                    </a:lnSpc>
                  </a:pPr>
                  <a:r>
                    <a:rPr lang="en-US" altLang="en-US" sz="1800" b="0" dirty="0">
                      <a:solidFill>
                        <a:schemeClr val="accent6"/>
                      </a:solidFill>
                    </a:rPr>
                    <a:t>Human insulin (to the left) and porcine insulin—the difference in the protein structure is one amino acid: alanine versus threonine.</a:t>
                  </a:r>
                  <a:r>
                    <a:rPr lang="en-US" altLang="en-US" sz="1600" b="0" i="1" dirty="0">
                      <a:solidFill>
                        <a:schemeClr val="accent6"/>
                      </a:solidFill>
                    </a:rPr>
                    <a:t> </a:t>
                  </a:r>
                </a:p>
              </p:txBody>
            </p:sp>
            <p:grpSp>
              <p:nvGrpSpPr>
                <p:cNvPr id="197641" name="Group 19">
                  <a:extLst>
                    <a:ext uri="{FF2B5EF4-FFF2-40B4-BE49-F238E27FC236}">
                      <a16:creationId xmlns:a16="http://schemas.microsoft.com/office/drawing/2014/main" id="{875CBB8A-4D23-5640-89D8-59C6C63F54B1}"/>
                    </a:ext>
                  </a:extLst>
                </p:cNvPr>
                <p:cNvGrpSpPr>
                  <a:grpSpLocks/>
                </p:cNvGrpSpPr>
                <p:nvPr/>
              </p:nvGrpSpPr>
              <p:grpSpPr bwMode="auto">
                <a:xfrm>
                  <a:off x="2826" y="2120"/>
                  <a:ext cx="2478" cy="1521"/>
                  <a:chOff x="2826" y="2120"/>
                  <a:chExt cx="2478" cy="1521"/>
                </a:xfrm>
              </p:grpSpPr>
              <p:pic>
                <p:nvPicPr>
                  <p:cNvPr id="197642" name="Picture 20" descr="www_bio_davidson_edu porcine-human">
                    <a:extLst>
                      <a:ext uri="{FF2B5EF4-FFF2-40B4-BE49-F238E27FC236}">
                        <a16:creationId xmlns:a16="http://schemas.microsoft.com/office/drawing/2014/main" id="{D44EA0A2-C6A5-184D-AC47-4C3BDC91D7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6" y="2225"/>
                    <a:ext cx="2151" cy="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7643" name="Text Box 21">
                    <a:extLst>
                      <a:ext uri="{FF2B5EF4-FFF2-40B4-BE49-F238E27FC236}">
                        <a16:creationId xmlns:a16="http://schemas.microsoft.com/office/drawing/2014/main" id="{4E3537EB-7484-FB43-94B5-63DD560CD962}"/>
                      </a:ext>
                    </a:extLst>
                  </p:cNvPr>
                  <p:cNvSpPr txBox="1">
                    <a:spLocks noChangeArrowheads="1"/>
                  </p:cNvSpPr>
                  <p:nvPr/>
                </p:nvSpPr>
                <p:spPr bwMode="auto">
                  <a:xfrm>
                    <a:off x="3696" y="3476"/>
                    <a:ext cx="1271"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eaLnBrk="1" hangingPunct="1"/>
                    <a:r>
                      <a:rPr lang="en-US" altLang="en-US" sz="1100" b="0" dirty="0"/>
                      <a:t>https://www.bio.davidson.edu</a:t>
                    </a:r>
                    <a:endParaRPr lang="en-US" altLang="en-US" sz="1800" b="0" dirty="0"/>
                  </a:p>
                </p:txBody>
              </p:sp>
              <p:sp>
                <p:nvSpPr>
                  <p:cNvPr id="197644" name="Rectangle 22">
                    <a:extLst>
                      <a:ext uri="{FF2B5EF4-FFF2-40B4-BE49-F238E27FC236}">
                        <a16:creationId xmlns:a16="http://schemas.microsoft.com/office/drawing/2014/main" id="{FD123A7C-380A-114D-8B06-259F0D5B7139}"/>
                      </a:ext>
                    </a:extLst>
                  </p:cNvPr>
                  <p:cNvSpPr>
                    <a:spLocks noChangeArrowheads="1"/>
                  </p:cNvSpPr>
                  <p:nvPr/>
                </p:nvSpPr>
                <p:spPr bwMode="auto">
                  <a:xfrm>
                    <a:off x="3776" y="2233"/>
                    <a:ext cx="240" cy="144"/>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endParaRPr lang="en-US" altLang="en-US" dirty="0"/>
                  </a:p>
                </p:txBody>
              </p:sp>
              <p:sp>
                <p:nvSpPr>
                  <p:cNvPr id="197645" name="Text Box 23">
                    <a:extLst>
                      <a:ext uri="{FF2B5EF4-FFF2-40B4-BE49-F238E27FC236}">
                        <a16:creationId xmlns:a16="http://schemas.microsoft.com/office/drawing/2014/main" id="{332438EF-72C9-D646-B3D1-DAB2E20B084F}"/>
                      </a:ext>
                    </a:extLst>
                  </p:cNvPr>
                  <p:cNvSpPr txBox="1">
                    <a:spLocks noChangeArrowheads="1"/>
                  </p:cNvSpPr>
                  <p:nvPr/>
                </p:nvSpPr>
                <p:spPr bwMode="auto">
                  <a:xfrm>
                    <a:off x="3743" y="2132"/>
                    <a:ext cx="545"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eaLnBrk="1" hangingPunct="1"/>
                    <a:r>
                      <a:rPr lang="en-US" altLang="en-US" sz="1600" b="0" dirty="0">
                        <a:solidFill>
                          <a:srgbClr val="800000"/>
                        </a:solidFill>
                      </a:rPr>
                      <a:t>Alanine</a:t>
                    </a:r>
                    <a:endParaRPr lang="en-US" altLang="en-US" sz="1800" b="0" dirty="0"/>
                  </a:p>
                </p:txBody>
              </p:sp>
              <p:sp>
                <p:nvSpPr>
                  <p:cNvPr id="197646" name="Rectangle 24">
                    <a:extLst>
                      <a:ext uri="{FF2B5EF4-FFF2-40B4-BE49-F238E27FC236}">
                        <a16:creationId xmlns:a16="http://schemas.microsoft.com/office/drawing/2014/main" id="{9B7CD088-FD73-DA42-9C05-31172EDAC1F2}"/>
                      </a:ext>
                    </a:extLst>
                  </p:cNvPr>
                  <p:cNvSpPr>
                    <a:spLocks noChangeArrowheads="1"/>
                  </p:cNvSpPr>
                  <p:nvPr/>
                </p:nvSpPr>
                <p:spPr bwMode="auto">
                  <a:xfrm>
                    <a:off x="4730" y="2123"/>
                    <a:ext cx="252" cy="157"/>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endParaRPr lang="en-US" altLang="en-US" dirty="0"/>
                  </a:p>
                </p:txBody>
              </p:sp>
              <p:sp>
                <p:nvSpPr>
                  <p:cNvPr id="197647" name="Text Box 25">
                    <a:extLst>
                      <a:ext uri="{FF2B5EF4-FFF2-40B4-BE49-F238E27FC236}">
                        <a16:creationId xmlns:a16="http://schemas.microsoft.com/office/drawing/2014/main" id="{D8658B86-C56A-694A-BD4A-098F6F2DD3BD}"/>
                      </a:ext>
                    </a:extLst>
                  </p:cNvPr>
                  <p:cNvSpPr txBox="1">
                    <a:spLocks noChangeArrowheads="1"/>
                  </p:cNvSpPr>
                  <p:nvPr/>
                </p:nvSpPr>
                <p:spPr bwMode="auto">
                  <a:xfrm>
                    <a:off x="4607" y="2120"/>
                    <a:ext cx="697"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eaLnBrk="1" hangingPunct="1"/>
                    <a:r>
                      <a:rPr lang="en-US" altLang="en-US" sz="1600" b="0" dirty="0">
                        <a:solidFill>
                          <a:srgbClr val="800000"/>
                        </a:solidFill>
                      </a:rPr>
                      <a:t>Threonine</a:t>
                    </a:r>
                    <a:endParaRPr lang="en-US" altLang="en-US" sz="1800" b="0" dirty="0"/>
                  </a:p>
                </p:txBody>
              </p:sp>
            </p:grpSp>
          </p:grpSp>
        </p:grpSp>
      </p:grpSp>
      <p:sp>
        <p:nvSpPr>
          <p:cNvPr id="2" name="TextBox 1">
            <a:extLst>
              <a:ext uri="{FF2B5EF4-FFF2-40B4-BE49-F238E27FC236}">
                <a16:creationId xmlns:a16="http://schemas.microsoft.com/office/drawing/2014/main" id="{86043881-4BAE-5B46-BA5D-FCB2C8A44A1E}"/>
              </a:ext>
            </a:extLst>
          </p:cNvPr>
          <p:cNvSpPr txBox="1"/>
          <p:nvPr/>
        </p:nvSpPr>
        <p:spPr>
          <a:xfrm>
            <a:off x="7293933" y="3615068"/>
            <a:ext cx="489100" cy="159490"/>
          </a:xfrm>
          <a:prstGeom prst="rect">
            <a:avLst/>
          </a:prstGeom>
          <a:solidFill>
            <a:schemeClr val="bg1"/>
          </a:solidFill>
          <a:ln>
            <a:noFill/>
          </a:ln>
        </p:spPr>
        <p:txBody>
          <a:bodyPr wrap="square" rtlCol="0">
            <a:spAutoFit/>
          </a:bodyPr>
          <a:lstStyle/>
          <a:p>
            <a:endParaRPr lang="en-US" dirty="0"/>
          </a:p>
        </p:txBody>
      </p:sp>
    </p:spTree>
  </p:cSld>
  <p:clrMapOvr>
    <a:masterClrMapping/>
  </p:clrMapOvr>
  <p:transition spd="med"/>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Number Placeholder 5">
            <a:extLst>
              <a:ext uri="{FF2B5EF4-FFF2-40B4-BE49-F238E27FC236}">
                <a16:creationId xmlns:a16="http://schemas.microsoft.com/office/drawing/2014/main" id="{4E51CA0A-80F8-8947-B6D7-0B3D24D2772D}"/>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75296A1C-4D85-6241-A4B2-6E4F36A9B781}" type="slidenum">
              <a:rPr lang="en-US" altLang="en-US" sz="1400" b="0"/>
              <a:pPr algn="r" eaLnBrk="1" hangingPunct="1">
                <a:spcBef>
                  <a:spcPct val="0"/>
                </a:spcBef>
                <a:buFontTx/>
                <a:buNone/>
              </a:pPr>
              <a:t>101</a:t>
            </a:fld>
            <a:endParaRPr lang="en-US" altLang="en-US" sz="1400" b="0" dirty="0"/>
          </a:p>
        </p:txBody>
      </p:sp>
      <p:grpSp>
        <p:nvGrpSpPr>
          <p:cNvPr id="199683" name="Group 13">
            <a:extLst>
              <a:ext uri="{FF2B5EF4-FFF2-40B4-BE49-F238E27FC236}">
                <a16:creationId xmlns:a16="http://schemas.microsoft.com/office/drawing/2014/main" id="{2486A014-376B-5E40-986B-D8FDD9C4B53C}"/>
              </a:ext>
            </a:extLst>
          </p:cNvPr>
          <p:cNvGrpSpPr>
            <a:grpSpLocks/>
          </p:cNvGrpSpPr>
          <p:nvPr/>
        </p:nvGrpSpPr>
        <p:grpSpPr bwMode="auto">
          <a:xfrm>
            <a:off x="458788" y="449263"/>
            <a:ext cx="8229600" cy="5000627"/>
            <a:chOff x="289" y="283"/>
            <a:chExt cx="5184" cy="3150"/>
          </a:xfrm>
        </p:grpSpPr>
        <p:sp>
          <p:nvSpPr>
            <p:cNvPr id="199684" name="Rectangle 14">
              <a:extLst>
                <a:ext uri="{FF2B5EF4-FFF2-40B4-BE49-F238E27FC236}">
                  <a16:creationId xmlns:a16="http://schemas.microsoft.com/office/drawing/2014/main" id="{554FC9D6-195B-1940-9941-CF6C7A47996F}"/>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ctr"/>
              <a:r>
                <a:rPr lang="en-US" altLang="en-US" sz="2800" b="0" dirty="0">
                  <a:solidFill>
                    <a:srgbClr val="333333"/>
                  </a:solidFill>
                </a:rPr>
                <a:t>Synthetic Insulin</a:t>
              </a:r>
              <a:endParaRPr lang="en-US" altLang="en-US" sz="2800" b="0" dirty="0">
                <a:solidFill>
                  <a:schemeClr val="tx2"/>
                </a:solidFill>
              </a:endParaRPr>
            </a:p>
          </p:txBody>
        </p:sp>
        <p:grpSp>
          <p:nvGrpSpPr>
            <p:cNvPr id="199685" name="Group 15">
              <a:extLst>
                <a:ext uri="{FF2B5EF4-FFF2-40B4-BE49-F238E27FC236}">
                  <a16:creationId xmlns:a16="http://schemas.microsoft.com/office/drawing/2014/main" id="{A7F56FB5-D453-4B47-B03A-D8651221D603}"/>
                </a:ext>
              </a:extLst>
            </p:cNvPr>
            <p:cNvGrpSpPr>
              <a:grpSpLocks/>
            </p:cNvGrpSpPr>
            <p:nvPr/>
          </p:nvGrpSpPr>
          <p:grpSpPr bwMode="auto">
            <a:xfrm>
              <a:off x="518" y="971"/>
              <a:ext cx="4906" cy="2462"/>
              <a:chOff x="518" y="971"/>
              <a:chExt cx="4906" cy="2462"/>
            </a:xfrm>
          </p:grpSpPr>
          <p:sp>
            <p:nvSpPr>
              <p:cNvPr id="199686" name="Text Box 16">
                <a:extLst>
                  <a:ext uri="{FF2B5EF4-FFF2-40B4-BE49-F238E27FC236}">
                    <a16:creationId xmlns:a16="http://schemas.microsoft.com/office/drawing/2014/main" id="{2DE43252-1722-F14C-AD95-CE1B5BB8C041}"/>
                  </a:ext>
                </a:extLst>
              </p:cNvPr>
              <p:cNvSpPr txBox="1">
                <a:spLocks noChangeArrowheads="1"/>
              </p:cNvSpPr>
              <p:nvPr/>
            </p:nvSpPr>
            <p:spPr bwMode="auto">
              <a:xfrm>
                <a:off x="518" y="971"/>
                <a:ext cx="4906"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eaLnBrk="1" hangingPunct="1">
                  <a:lnSpc>
                    <a:spcPct val="85000"/>
                  </a:lnSpc>
                  <a:spcAft>
                    <a:spcPts val="900"/>
                  </a:spcAft>
                  <a:buSzPct val="80000"/>
                  <a:buFont typeface="Times" pitchFamily="2" charset="0"/>
                  <a:buChar char="•"/>
                </a:pPr>
                <a:r>
                  <a:rPr lang="en-US" altLang="en-US" sz="1800" b="0" dirty="0"/>
                  <a:t>Recombinant DNA technology is now used for the mass production of synthetic insulin.</a:t>
                </a:r>
              </a:p>
              <a:p>
                <a:pPr eaLnBrk="1" hangingPunct="1">
                  <a:lnSpc>
                    <a:spcPct val="85000"/>
                  </a:lnSpc>
                  <a:spcAft>
                    <a:spcPts val="900"/>
                  </a:spcAft>
                  <a:buSzPct val="80000"/>
                  <a:buFont typeface="Times" pitchFamily="2" charset="0"/>
                  <a:buChar char="•"/>
                </a:pPr>
                <a:r>
                  <a:rPr lang="en-US" altLang="en-US" sz="1800" b="0" dirty="0"/>
                  <a:t>Since the amino acid sequence for human insulin was already known, researchers could identify the DNA nucleotide sequence that codes for the protein.</a:t>
                </a:r>
              </a:p>
              <a:p>
                <a:pPr eaLnBrk="1" hangingPunct="1">
                  <a:lnSpc>
                    <a:spcPct val="85000"/>
                  </a:lnSpc>
                  <a:spcAft>
                    <a:spcPts val="900"/>
                  </a:spcAft>
                  <a:buSzPct val="80000"/>
                  <a:buFont typeface="Times" pitchFamily="2" charset="0"/>
                  <a:buChar char="•"/>
                </a:pPr>
                <a:r>
                  <a:rPr lang="en-US" altLang="en-US" sz="1800" b="0" dirty="0"/>
                  <a:t>Individual segments of DNA were synthesized and linked to form human insulin genes.</a:t>
                </a:r>
              </a:p>
              <a:p>
                <a:pPr eaLnBrk="1" hangingPunct="1">
                  <a:lnSpc>
                    <a:spcPct val="85000"/>
                  </a:lnSpc>
                  <a:spcAft>
                    <a:spcPct val="50000"/>
                  </a:spcAft>
                  <a:buSzPct val="80000"/>
                  <a:buFont typeface="Times" pitchFamily="2" charset="0"/>
                  <a:buChar char="•"/>
                </a:pPr>
                <a:r>
                  <a:rPr lang="en-US" altLang="en-US" sz="1800" b="0" dirty="0"/>
                  <a:t>The artificially-produced human genes are inserted into the DNA of </a:t>
                </a:r>
                <a:r>
                  <a:rPr lang="en-US" altLang="en-US" sz="1800" b="0" i="1" dirty="0"/>
                  <a:t>E. coli</a:t>
                </a:r>
                <a:r>
                  <a:rPr lang="en-US" altLang="en-US" sz="1800" b="0" dirty="0"/>
                  <a:t> bacteria that can rapidly multiply through replication to produce large quantities of insulin.</a:t>
                </a:r>
              </a:p>
            </p:txBody>
          </p:sp>
          <p:sp>
            <p:nvSpPr>
              <p:cNvPr id="199687" name="Text Box 17">
                <a:extLst>
                  <a:ext uri="{FF2B5EF4-FFF2-40B4-BE49-F238E27FC236}">
                    <a16:creationId xmlns:a16="http://schemas.microsoft.com/office/drawing/2014/main" id="{1E10AAD2-7278-6B4C-96BF-37B172D0526E}"/>
                  </a:ext>
                </a:extLst>
              </p:cNvPr>
              <p:cNvSpPr txBox="1">
                <a:spLocks noChangeArrowheads="1"/>
              </p:cNvSpPr>
              <p:nvPr/>
            </p:nvSpPr>
            <p:spPr bwMode="auto">
              <a:xfrm>
                <a:off x="1260" y="2782"/>
                <a:ext cx="3250" cy="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ctr">
                  <a:lnSpc>
                    <a:spcPct val="85000"/>
                  </a:lnSpc>
                </a:pPr>
                <a:r>
                  <a:rPr lang="en-US" altLang="en-US" sz="1800" b="0" dirty="0">
                    <a:solidFill>
                      <a:srgbClr val="941100"/>
                    </a:solidFill>
                  </a:rPr>
                  <a:t>Recombinant DNA = DNA that has been artificially formed by combining genes from different organisms (in this case, humans and bacteria).</a:t>
                </a:r>
                <a:endParaRPr lang="en-US" altLang="en-US" dirty="0">
                  <a:solidFill>
                    <a:srgbClr val="941100"/>
                  </a:solidFill>
                </a:endParaRPr>
              </a:p>
            </p:txBody>
          </p:sp>
        </p:grpSp>
      </p:grpSp>
    </p:spTree>
  </p:cSld>
  <p:clrMapOvr>
    <a:masterClrMapping/>
  </p:clrMapOvr>
  <p:transition spd="med"/>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Number Placeholder 5">
            <a:extLst>
              <a:ext uri="{FF2B5EF4-FFF2-40B4-BE49-F238E27FC236}">
                <a16:creationId xmlns:a16="http://schemas.microsoft.com/office/drawing/2014/main" id="{EA5A1373-3FC1-C548-9A0C-A2267360B45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0C735A1-9E34-6C43-9246-F15F29F0E32E}" type="slidenum">
              <a:rPr lang="en-US" altLang="en-US" sz="1400" smtClean="0"/>
              <a:pPr>
                <a:spcBef>
                  <a:spcPct val="0"/>
                </a:spcBef>
                <a:buFontTx/>
                <a:buNone/>
              </a:pPr>
              <a:t>102</a:t>
            </a:fld>
            <a:endParaRPr lang="en-US" altLang="en-US" sz="1400" dirty="0"/>
          </a:p>
        </p:txBody>
      </p:sp>
      <p:grpSp>
        <p:nvGrpSpPr>
          <p:cNvPr id="32770" name="Group 23">
            <a:extLst>
              <a:ext uri="{FF2B5EF4-FFF2-40B4-BE49-F238E27FC236}">
                <a16:creationId xmlns:a16="http://schemas.microsoft.com/office/drawing/2014/main" id="{B7A6ABAF-D82A-604D-B0F1-3049388EA26F}"/>
              </a:ext>
            </a:extLst>
          </p:cNvPr>
          <p:cNvGrpSpPr>
            <a:grpSpLocks/>
          </p:cNvGrpSpPr>
          <p:nvPr/>
        </p:nvGrpSpPr>
        <p:grpSpPr bwMode="auto">
          <a:xfrm>
            <a:off x="458788" y="449263"/>
            <a:ext cx="8229600" cy="5232400"/>
            <a:chOff x="289" y="283"/>
            <a:chExt cx="5184" cy="3296"/>
          </a:xfrm>
        </p:grpSpPr>
        <p:sp>
          <p:nvSpPr>
            <p:cNvPr id="32771" name="Rectangle 3">
              <a:extLst>
                <a:ext uri="{FF2B5EF4-FFF2-40B4-BE49-F238E27FC236}">
                  <a16:creationId xmlns:a16="http://schemas.microsoft.com/office/drawing/2014/main" id="{3B2B569B-ADA4-AA46-BCB9-BC0BBC651713}"/>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Synthetic Insulin </a:t>
              </a:r>
              <a:r>
                <a:rPr lang="en-US" altLang="en-US" sz="2200" b="0" i="0" dirty="0">
                  <a:solidFill>
                    <a:srgbClr val="333333"/>
                  </a:solidFill>
                </a:rPr>
                <a:t>(continued)</a:t>
              </a:r>
              <a:endParaRPr lang="en-US" altLang="en-US" sz="2400" b="0" i="0" dirty="0">
                <a:solidFill>
                  <a:srgbClr val="333333"/>
                </a:solidFill>
              </a:endParaRPr>
            </a:p>
          </p:txBody>
        </p:sp>
        <p:grpSp>
          <p:nvGrpSpPr>
            <p:cNvPr id="32772" name="Group 22">
              <a:extLst>
                <a:ext uri="{FF2B5EF4-FFF2-40B4-BE49-F238E27FC236}">
                  <a16:creationId xmlns:a16="http://schemas.microsoft.com/office/drawing/2014/main" id="{15FB80D3-E87C-5442-A684-A810BB44F22A}"/>
                </a:ext>
              </a:extLst>
            </p:cNvPr>
            <p:cNvGrpSpPr>
              <a:grpSpLocks/>
            </p:cNvGrpSpPr>
            <p:nvPr/>
          </p:nvGrpSpPr>
          <p:grpSpPr bwMode="auto">
            <a:xfrm>
              <a:off x="1080" y="1025"/>
              <a:ext cx="3611" cy="2554"/>
              <a:chOff x="1080" y="1025"/>
              <a:chExt cx="3611" cy="2554"/>
            </a:xfrm>
          </p:grpSpPr>
          <p:grpSp>
            <p:nvGrpSpPr>
              <p:cNvPr id="32773" name="Group 21">
                <a:extLst>
                  <a:ext uri="{FF2B5EF4-FFF2-40B4-BE49-F238E27FC236}">
                    <a16:creationId xmlns:a16="http://schemas.microsoft.com/office/drawing/2014/main" id="{BEFD83E8-5F80-D940-99D2-12D8EE02A9CA}"/>
                  </a:ext>
                </a:extLst>
              </p:cNvPr>
              <p:cNvGrpSpPr>
                <a:grpSpLocks/>
              </p:cNvGrpSpPr>
              <p:nvPr/>
            </p:nvGrpSpPr>
            <p:grpSpPr bwMode="auto">
              <a:xfrm>
                <a:off x="1640" y="1025"/>
                <a:ext cx="2567" cy="1698"/>
                <a:chOff x="1640" y="1025"/>
                <a:chExt cx="2567" cy="1698"/>
              </a:xfrm>
            </p:grpSpPr>
            <p:pic>
              <p:nvPicPr>
                <p:cNvPr id="32775" name="Picture 6">
                  <a:extLst>
                    <a:ext uri="{FF2B5EF4-FFF2-40B4-BE49-F238E27FC236}">
                      <a16:creationId xmlns:a16="http://schemas.microsoft.com/office/drawing/2014/main" id="{FCC4AD88-4EC3-BF41-9EF2-4A71977D01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0" y="1025"/>
                  <a:ext cx="2484" cy="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6" name="Text Box 7">
                  <a:extLst>
                    <a:ext uri="{FF2B5EF4-FFF2-40B4-BE49-F238E27FC236}">
                      <a16:creationId xmlns:a16="http://schemas.microsoft.com/office/drawing/2014/main" id="{53BD580D-A6A7-734F-97C4-D8FC9F66D6EC}"/>
                    </a:ext>
                  </a:extLst>
                </p:cNvPr>
                <p:cNvSpPr txBox="1">
                  <a:spLocks noChangeArrowheads="1"/>
                </p:cNvSpPr>
                <p:nvPr/>
              </p:nvSpPr>
              <p:spPr bwMode="auto">
                <a:xfrm>
                  <a:off x="2794" y="2558"/>
                  <a:ext cx="141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https://www.diabeticmommy.com</a:t>
                  </a:r>
                  <a:endParaRPr lang="en-US" altLang="en-US" sz="1800" b="0" i="0" dirty="0"/>
                </a:p>
              </p:txBody>
            </p:sp>
          </p:grpSp>
          <p:sp>
            <p:nvSpPr>
              <p:cNvPr id="32774" name="Text Box 8">
                <a:extLst>
                  <a:ext uri="{FF2B5EF4-FFF2-40B4-BE49-F238E27FC236}">
                    <a16:creationId xmlns:a16="http://schemas.microsoft.com/office/drawing/2014/main" id="{7B1D51D5-DA04-894E-84C7-5E0F25AB3DDD}"/>
                  </a:ext>
                </a:extLst>
              </p:cNvPr>
              <p:cNvSpPr txBox="1">
                <a:spLocks noChangeArrowheads="1"/>
              </p:cNvSpPr>
              <p:nvPr/>
            </p:nvSpPr>
            <p:spPr bwMode="auto">
              <a:xfrm>
                <a:off x="1080" y="2779"/>
                <a:ext cx="3611" cy="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dirty="0">
                    <a:solidFill>
                      <a:schemeClr val="accent6"/>
                    </a:solidFill>
                  </a:rPr>
                  <a:t>Today, m</a:t>
                </a:r>
                <a:r>
                  <a:rPr lang="en-US" altLang="en-US" sz="1800" b="0" i="0" dirty="0">
                    <a:solidFill>
                      <a:schemeClr val="accent6"/>
                    </a:solidFill>
                  </a:rPr>
                  <a:t>ore than four million people in the United States rely on synthetic insulin.  The high cost of the medication, which is fairly inexpensive to produce, is a major concern that the U.S. Congress has attempted to address.</a:t>
                </a:r>
              </a:p>
            </p:txBody>
          </p:sp>
        </p:grpSp>
      </p:grpSp>
    </p:spTree>
    <p:extLst>
      <p:ext uri="{BB962C8B-B14F-4D97-AF65-F5344CB8AC3E}">
        <p14:creationId xmlns:p14="http://schemas.microsoft.com/office/powerpoint/2010/main" val="3180480090"/>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Number Placeholder 5">
            <a:extLst>
              <a:ext uri="{FF2B5EF4-FFF2-40B4-BE49-F238E27FC236}">
                <a16:creationId xmlns:a16="http://schemas.microsoft.com/office/drawing/2014/main" id="{D4D6A89C-C2D5-C243-862E-BADB17246B2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970910A-43EF-BA40-AE2B-BCE87366B9B6}" type="slidenum">
              <a:rPr lang="en-US" altLang="en-US" sz="1400"/>
              <a:pPr>
                <a:spcBef>
                  <a:spcPct val="0"/>
                </a:spcBef>
                <a:buFontTx/>
                <a:buNone/>
              </a:pPr>
              <a:t>103</a:t>
            </a:fld>
            <a:endParaRPr lang="en-US" altLang="en-US" sz="1400" dirty="0"/>
          </a:p>
        </p:txBody>
      </p:sp>
      <p:grpSp>
        <p:nvGrpSpPr>
          <p:cNvPr id="203779" name="Group 38">
            <a:extLst>
              <a:ext uri="{FF2B5EF4-FFF2-40B4-BE49-F238E27FC236}">
                <a16:creationId xmlns:a16="http://schemas.microsoft.com/office/drawing/2014/main" id="{31E331B2-4895-D743-9425-06DF069B2F6C}"/>
              </a:ext>
            </a:extLst>
          </p:cNvPr>
          <p:cNvGrpSpPr>
            <a:grpSpLocks/>
          </p:cNvGrpSpPr>
          <p:nvPr/>
        </p:nvGrpSpPr>
        <p:grpSpPr bwMode="auto">
          <a:xfrm>
            <a:off x="458788" y="446088"/>
            <a:ext cx="8229600" cy="5719762"/>
            <a:chOff x="289" y="281"/>
            <a:chExt cx="5184" cy="3603"/>
          </a:xfrm>
        </p:grpSpPr>
        <p:grpSp>
          <p:nvGrpSpPr>
            <p:cNvPr id="203780" name="Group 22">
              <a:extLst>
                <a:ext uri="{FF2B5EF4-FFF2-40B4-BE49-F238E27FC236}">
                  <a16:creationId xmlns:a16="http://schemas.microsoft.com/office/drawing/2014/main" id="{E3ED164A-4148-D541-BCA0-1CA9A3082D24}"/>
                </a:ext>
              </a:extLst>
            </p:cNvPr>
            <p:cNvGrpSpPr>
              <a:grpSpLocks/>
            </p:cNvGrpSpPr>
            <p:nvPr/>
          </p:nvGrpSpPr>
          <p:grpSpPr bwMode="auto">
            <a:xfrm>
              <a:off x="289" y="281"/>
              <a:ext cx="5184" cy="2450"/>
              <a:chOff x="289" y="281"/>
              <a:chExt cx="5184" cy="2450"/>
            </a:xfrm>
          </p:grpSpPr>
          <p:sp>
            <p:nvSpPr>
              <p:cNvPr id="203792" name="Rectangle 2">
                <a:extLst>
                  <a:ext uri="{FF2B5EF4-FFF2-40B4-BE49-F238E27FC236}">
                    <a16:creationId xmlns:a16="http://schemas.microsoft.com/office/drawing/2014/main" id="{0743D1EE-6285-2045-9104-C4B8495262F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Ovaries</a:t>
                </a:r>
                <a:endParaRPr lang="en-US" altLang="en-US" sz="2800" b="0" dirty="0">
                  <a:solidFill>
                    <a:schemeClr val="tx2"/>
                  </a:solidFill>
                </a:endParaRPr>
              </a:p>
            </p:txBody>
          </p:sp>
          <p:sp>
            <p:nvSpPr>
              <p:cNvPr id="203793" name="Text Box 6">
                <a:extLst>
                  <a:ext uri="{FF2B5EF4-FFF2-40B4-BE49-F238E27FC236}">
                    <a16:creationId xmlns:a16="http://schemas.microsoft.com/office/drawing/2014/main" id="{C91B3CAE-5271-0E43-BD60-FF906139EF4A}"/>
                  </a:ext>
                </a:extLst>
              </p:cNvPr>
              <p:cNvSpPr txBox="1">
                <a:spLocks noChangeArrowheads="1"/>
              </p:cNvSpPr>
              <p:nvPr/>
            </p:nvSpPr>
            <p:spPr bwMode="auto">
              <a:xfrm>
                <a:off x="515" y="972"/>
                <a:ext cx="4691"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gonads (ovaries and testes) produce gametes—oocytes (eggs) in females and spermatogonia (sperm) in males.</a:t>
                </a:r>
              </a:p>
              <a:p>
                <a:pPr eaLnBrk="1" hangingPunct="1">
                  <a:lnSpc>
                    <a:spcPct val="85000"/>
                  </a:lnSpc>
                  <a:spcBef>
                    <a:spcPct val="0"/>
                  </a:spcBef>
                  <a:spcAft>
                    <a:spcPts val="900"/>
                  </a:spcAft>
                  <a:buSzPct val="80000"/>
                </a:pPr>
                <a:r>
                  <a:rPr lang="en-US" altLang="en-US" sz="1800" b="0" dirty="0"/>
                  <a:t>The ovaries also secrete hormones including estrogens (estradiol and estrone) and progesterone.</a:t>
                </a:r>
              </a:p>
              <a:p>
                <a:pPr eaLnBrk="1" hangingPunct="1">
                  <a:lnSpc>
                    <a:spcPct val="85000"/>
                  </a:lnSpc>
                  <a:spcBef>
                    <a:spcPct val="0"/>
                  </a:spcBef>
                  <a:spcAft>
                    <a:spcPts val="900"/>
                  </a:spcAft>
                  <a:buSzPct val="80000"/>
                </a:pPr>
                <a:r>
                  <a:rPr lang="en-US" altLang="en-US" sz="1800" b="0" dirty="0"/>
                  <a:t>These hormones, along with FSH and LH from the anterior pituitary, regulate the menstrual cycle, maintain a pregnancy, and prepare the mammary glands for lactation.</a:t>
                </a:r>
              </a:p>
              <a:p>
                <a:pPr eaLnBrk="1" hangingPunct="1">
                  <a:lnSpc>
                    <a:spcPct val="85000"/>
                  </a:lnSpc>
                  <a:spcBef>
                    <a:spcPct val="0"/>
                  </a:spcBef>
                  <a:spcAft>
                    <a:spcPct val="50000"/>
                  </a:spcAft>
                  <a:buSzPct val="80000"/>
                </a:pPr>
                <a:r>
                  <a:rPr lang="en-US" altLang="en-US" sz="1800" b="0" dirty="0"/>
                  <a:t>The hormones promote enlargement of the breasts and widening of the hips at puberty and help maintain other female secondary sexual characteristics.</a:t>
                </a:r>
              </a:p>
            </p:txBody>
          </p:sp>
        </p:grpSp>
        <p:grpSp>
          <p:nvGrpSpPr>
            <p:cNvPr id="203781" name="Group 36">
              <a:extLst>
                <a:ext uri="{FF2B5EF4-FFF2-40B4-BE49-F238E27FC236}">
                  <a16:creationId xmlns:a16="http://schemas.microsoft.com/office/drawing/2014/main" id="{106632DE-DE0E-AC47-ACC4-05D4858845C1}"/>
                </a:ext>
              </a:extLst>
            </p:cNvPr>
            <p:cNvGrpSpPr>
              <a:grpSpLocks/>
            </p:cNvGrpSpPr>
            <p:nvPr/>
          </p:nvGrpSpPr>
          <p:grpSpPr bwMode="auto">
            <a:xfrm>
              <a:off x="582" y="3671"/>
              <a:ext cx="2995" cy="213"/>
              <a:chOff x="582" y="3671"/>
              <a:chExt cx="2995" cy="213"/>
            </a:xfrm>
          </p:grpSpPr>
          <p:grpSp>
            <p:nvGrpSpPr>
              <p:cNvPr id="203782" name="Group 24">
                <a:extLst>
                  <a:ext uri="{FF2B5EF4-FFF2-40B4-BE49-F238E27FC236}">
                    <a16:creationId xmlns:a16="http://schemas.microsoft.com/office/drawing/2014/main" id="{0F68219A-000A-2740-9690-825D28EDEA6A}"/>
                  </a:ext>
                </a:extLst>
              </p:cNvPr>
              <p:cNvGrpSpPr>
                <a:grpSpLocks/>
              </p:cNvGrpSpPr>
              <p:nvPr/>
            </p:nvGrpSpPr>
            <p:grpSpPr bwMode="auto">
              <a:xfrm>
                <a:off x="582" y="3671"/>
                <a:ext cx="1990" cy="213"/>
                <a:chOff x="582" y="3671"/>
                <a:chExt cx="1990" cy="213"/>
              </a:xfrm>
            </p:grpSpPr>
            <p:sp>
              <p:nvSpPr>
                <p:cNvPr id="203786" name="Rectangle 25">
                  <a:extLst>
                    <a:ext uri="{FF2B5EF4-FFF2-40B4-BE49-F238E27FC236}">
                      <a16:creationId xmlns:a16="http://schemas.microsoft.com/office/drawing/2014/main" id="{8AD71FF4-AC33-8145-BC1B-79DC8BB6319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03787" name="Rectangle 26">
                  <a:extLst>
                    <a:ext uri="{FF2B5EF4-FFF2-40B4-BE49-F238E27FC236}">
                      <a16:creationId xmlns:a16="http://schemas.microsoft.com/office/drawing/2014/main" id="{7B3019DF-F4C1-5F40-ADF7-5ACA695253E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03788" name="Rectangle 27">
                  <a:extLst>
                    <a:ext uri="{FF2B5EF4-FFF2-40B4-BE49-F238E27FC236}">
                      <a16:creationId xmlns:a16="http://schemas.microsoft.com/office/drawing/2014/main" id="{7F6FB859-9059-7546-96E0-DE73DEC2B70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03789" name="Text Box 28">
                  <a:extLst>
                    <a:ext uri="{FF2B5EF4-FFF2-40B4-BE49-F238E27FC236}">
                      <a16:creationId xmlns:a16="http://schemas.microsoft.com/office/drawing/2014/main" id="{1CC085EB-F515-4C43-9820-20E303BDC99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646</a:t>
                  </a:r>
                  <a:endParaRPr lang="en-US" altLang="en-US" sz="1800" b="0" dirty="0">
                    <a:ea typeface="ＭＳ Ｐゴシック" panose="020B0600070205080204" pitchFamily="34" charset="-128"/>
                  </a:endParaRPr>
                </a:p>
              </p:txBody>
            </p:sp>
            <p:sp>
              <p:nvSpPr>
                <p:cNvPr id="203790" name="Text Box 29">
                  <a:extLst>
                    <a:ext uri="{FF2B5EF4-FFF2-40B4-BE49-F238E27FC236}">
                      <a16:creationId xmlns:a16="http://schemas.microsoft.com/office/drawing/2014/main" id="{EBEB9593-1872-BC44-818B-A715805D19A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711</a:t>
                  </a:r>
                  <a:endParaRPr lang="en-US" altLang="en-US" sz="1800" b="0" dirty="0">
                    <a:ea typeface="ＭＳ Ｐゴシック" panose="020B0600070205080204" pitchFamily="34" charset="-128"/>
                  </a:endParaRPr>
                </a:p>
              </p:txBody>
            </p:sp>
            <p:sp>
              <p:nvSpPr>
                <p:cNvPr id="203791" name="Text Box 30">
                  <a:extLst>
                    <a:ext uri="{FF2B5EF4-FFF2-40B4-BE49-F238E27FC236}">
                      <a16:creationId xmlns:a16="http://schemas.microsoft.com/office/drawing/2014/main" id="{A2E58794-0FFE-2E4D-802A-EA7520B1BB3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673</a:t>
                  </a:r>
                  <a:endParaRPr lang="en-US" altLang="en-US" sz="1800" b="0" dirty="0">
                    <a:ea typeface="ＭＳ Ｐゴシック" panose="020B0600070205080204" pitchFamily="34" charset="-128"/>
                  </a:endParaRPr>
                </a:p>
              </p:txBody>
            </p:sp>
          </p:grpSp>
          <p:grpSp>
            <p:nvGrpSpPr>
              <p:cNvPr id="203783" name="Group 35">
                <a:extLst>
                  <a:ext uri="{FF2B5EF4-FFF2-40B4-BE49-F238E27FC236}">
                    <a16:creationId xmlns:a16="http://schemas.microsoft.com/office/drawing/2014/main" id="{BC0B4598-65D4-2D47-9A2B-2B8BF451F49B}"/>
                  </a:ext>
                </a:extLst>
              </p:cNvPr>
              <p:cNvGrpSpPr>
                <a:grpSpLocks/>
              </p:cNvGrpSpPr>
              <p:nvPr/>
            </p:nvGrpSpPr>
            <p:grpSpPr bwMode="auto">
              <a:xfrm>
                <a:off x="2846" y="3671"/>
                <a:ext cx="731" cy="213"/>
                <a:chOff x="2846" y="3671"/>
                <a:chExt cx="731" cy="213"/>
              </a:xfrm>
            </p:grpSpPr>
            <p:sp>
              <p:nvSpPr>
                <p:cNvPr id="203784" name="Rectangle 32">
                  <a:extLst>
                    <a:ext uri="{FF2B5EF4-FFF2-40B4-BE49-F238E27FC236}">
                      <a16:creationId xmlns:a16="http://schemas.microsoft.com/office/drawing/2014/main" id="{00DE3DFF-4513-8C4A-B34D-B9E9F2DE71D5}"/>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03785" name="Text Box 33">
                  <a:extLst>
                    <a:ext uri="{FF2B5EF4-FFF2-40B4-BE49-F238E27FC236}">
                      <a16:creationId xmlns:a16="http://schemas.microsoft.com/office/drawing/2014/main" id="{B3A19490-1EDF-C14B-B0E1-BB8BD4DDC6E2}"/>
                    </a:ext>
                  </a:extLst>
                </p:cNvPr>
                <p:cNvSpPr txBox="1">
                  <a:spLocks noChangeArrowheads="1"/>
                </p:cNvSpPr>
                <p:nvPr/>
              </p:nvSpPr>
              <p:spPr bwMode="auto">
                <a:xfrm>
                  <a:off x="2878" y="3687"/>
                  <a:ext cx="665"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Table 18.10</a:t>
                  </a:r>
                </a:p>
              </p:txBody>
            </p:sp>
          </p:grpSp>
        </p:grpSp>
      </p:grpSp>
    </p:spTree>
  </p:cSld>
  <p:clrMapOvr>
    <a:masterClrMapping/>
  </p:clrMapOvr>
  <p:transition spd="med"/>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Number Placeholder 5">
            <a:extLst>
              <a:ext uri="{FF2B5EF4-FFF2-40B4-BE49-F238E27FC236}">
                <a16:creationId xmlns:a16="http://schemas.microsoft.com/office/drawing/2014/main" id="{5A55EE69-62BF-904A-A3D6-E39EC202BA6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A7DC854-1CBF-1446-9851-FE4488643828}" type="slidenum">
              <a:rPr lang="en-US" altLang="en-US" sz="1400"/>
              <a:pPr>
                <a:spcBef>
                  <a:spcPct val="0"/>
                </a:spcBef>
                <a:buFontTx/>
                <a:buNone/>
              </a:pPr>
              <a:t>104</a:t>
            </a:fld>
            <a:endParaRPr lang="en-US" altLang="en-US" sz="1400" dirty="0"/>
          </a:p>
        </p:txBody>
      </p:sp>
      <p:grpSp>
        <p:nvGrpSpPr>
          <p:cNvPr id="205827" name="Group 30">
            <a:extLst>
              <a:ext uri="{FF2B5EF4-FFF2-40B4-BE49-F238E27FC236}">
                <a16:creationId xmlns:a16="http://schemas.microsoft.com/office/drawing/2014/main" id="{7CE541AE-7CE9-3040-8262-E875017A37BF}"/>
              </a:ext>
            </a:extLst>
          </p:cNvPr>
          <p:cNvGrpSpPr>
            <a:grpSpLocks/>
          </p:cNvGrpSpPr>
          <p:nvPr/>
        </p:nvGrpSpPr>
        <p:grpSpPr bwMode="auto">
          <a:xfrm>
            <a:off x="458788" y="446088"/>
            <a:ext cx="8229600" cy="5719762"/>
            <a:chOff x="289" y="281"/>
            <a:chExt cx="5184" cy="3603"/>
          </a:xfrm>
        </p:grpSpPr>
        <p:sp>
          <p:nvSpPr>
            <p:cNvPr id="205828" name="Rectangle 2">
              <a:extLst>
                <a:ext uri="{FF2B5EF4-FFF2-40B4-BE49-F238E27FC236}">
                  <a16:creationId xmlns:a16="http://schemas.microsoft.com/office/drawing/2014/main" id="{F8768469-B11E-DA46-9C4E-4D2458399B97}"/>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Ovaries </a:t>
              </a:r>
              <a:r>
                <a:rPr lang="en-US" altLang="en-US" sz="2200" b="0" dirty="0">
                  <a:solidFill>
                    <a:srgbClr val="333333"/>
                  </a:solidFill>
                </a:rPr>
                <a:t>(continued)</a:t>
              </a:r>
              <a:endParaRPr lang="en-US" altLang="en-US" sz="2800" b="0" dirty="0">
                <a:solidFill>
                  <a:schemeClr val="tx2"/>
                </a:solidFill>
              </a:endParaRPr>
            </a:p>
          </p:txBody>
        </p:sp>
        <p:sp>
          <p:nvSpPr>
            <p:cNvPr id="205829" name="Text Box 6">
              <a:extLst>
                <a:ext uri="{FF2B5EF4-FFF2-40B4-BE49-F238E27FC236}">
                  <a16:creationId xmlns:a16="http://schemas.microsoft.com/office/drawing/2014/main" id="{406BA7F4-F44F-E54C-99F6-74913AAFACCA}"/>
                </a:ext>
              </a:extLst>
            </p:cNvPr>
            <p:cNvSpPr txBox="1">
              <a:spLocks noChangeArrowheads="1"/>
            </p:cNvSpPr>
            <p:nvPr/>
          </p:nvSpPr>
          <p:spPr bwMode="auto">
            <a:xfrm>
              <a:off x="515" y="972"/>
              <a:ext cx="4785" cy="1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ovaries secrete the hormone inhibin, a hormone that inhibits secretion of FSH from the anterior pituitary via a negative feedback pathway.</a:t>
              </a:r>
            </a:p>
            <a:p>
              <a:pPr eaLnBrk="1" hangingPunct="1">
                <a:lnSpc>
                  <a:spcPct val="85000"/>
                </a:lnSpc>
                <a:spcBef>
                  <a:spcPct val="0"/>
                </a:spcBef>
                <a:spcAft>
                  <a:spcPct val="50000"/>
                </a:spcAft>
                <a:buSzPct val="80000"/>
              </a:pPr>
              <a:r>
                <a:rPr lang="en-US" altLang="en-US" sz="1800" b="0" dirty="0"/>
                <a:t>During the late stage of pregnancy, the ovaries and placenta secrete the hormone relaxin to help ease the baby’s passage by enlarging the birth canal.</a:t>
              </a:r>
            </a:p>
          </p:txBody>
        </p:sp>
        <p:grpSp>
          <p:nvGrpSpPr>
            <p:cNvPr id="205830" name="Group 19">
              <a:extLst>
                <a:ext uri="{FF2B5EF4-FFF2-40B4-BE49-F238E27FC236}">
                  <a16:creationId xmlns:a16="http://schemas.microsoft.com/office/drawing/2014/main" id="{FD1ACF92-1389-CF4B-8BA7-06E0280034BC}"/>
                </a:ext>
              </a:extLst>
            </p:cNvPr>
            <p:cNvGrpSpPr>
              <a:grpSpLocks/>
            </p:cNvGrpSpPr>
            <p:nvPr/>
          </p:nvGrpSpPr>
          <p:grpSpPr bwMode="auto">
            <a:xfrm>
              <a:off x="582" y="3671"/>
              <a:ext cx="2995" cy="213"/>
              <a:chOff x="582" y="3671"/>
              <a:chExt cx="2995" cy="213"/>
            </a:xfrm>
          </p:grpSpPr>
          <p:grpSp>
            <p:nvGrpSpPr>
              <p:cNvPr id="205831" name="Group 20">
                <a:extLst>
                  <a:ext uri="{FF2B5EF4-FFF2-40B4-BE49-F238E27FC236}">
                    <a16:creationId xmlns:a16="http://schemas.microsoft.com/office/drawing/2014/main" id="{D91FA1C6-86AC-3C48-874F-74FE99E7EB10}"/>
                  </a:ext>
                </a:extLst>
              </p:cNvPr>
              <p:cNvGrpSpPr>
                <a:grpSpLocks/>
              </p:cNvGrpSpPr>
              <p:nvPr/>
            </p:nvGrpSpPr>
            <p:grpSpPr bwMode="auto">
              <a:xfrm>
                <a:off x="582" y="3671"/>
                <a:ext cx="1990" cy="213"/>
                <a:chOff x="582" y="3671"/>
                <a:chExt cx="1990" cy="213"/>
              </a:xfrm>
            </p:grpSpPr>
            <p:sp>
              <p:nvSpPr>
                <p:cNvPr id="205835" name="Rectangle 21">
                  <a:extLst>
                    <a:ext uri="{FF2B5EF4-FFF2-40B4-BE49-F238E27FC236}">
                      <a16:creationId xmlns:a16="http://schemas.microsoft.com/office/drawing/2014/main" id="{63320CC1-4CDB-4C42-A47E-ECE6051A58C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05836" name="Rectangle 22">
                  <a:extLst>
                    <a:ext uri="{FF2B5EF4-FFF2-40B4-BE49-F238E27FC236}">
                      <a16:creationId xmlns:a16="http://schemas.microsoft.com/office/drawing/2014/main" id="{CE0FAA1B-77BA-BE4D-8E27-F7F0C8634B4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05837" name="Rectangle 23">
                  <a:extLst>
                    <a:ext uri="{FF2B5EF4-FFF2-40B4-BE49-F238E27FC236}">
                      <a16:creationId xmlns:a16="http://schemas.microsoft.com/office/drawing/2014/main" id="{EBBCE3C9-3910-6B4D-9A52-1C181E50E29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05838" name="Text Box 24">
                  <a:extLst>
                    <a:ext uri="{FF2B5EF4-FFF2-40B4-BE49-F238E27FC236}">
                      <a16:creationId xmlns:a16="http://schemas.microsoft.com/office/drawing/2014/main" id="{596EFF8C-BE71-194F-8708-408417954BE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646</a:t>
                  </a:r>
                  <a:endParaRPr lang="en-US" altLang="en-US" sz="1800" b="0" dirty="0">
                    <a:ea typeface="ＭＳ Ｐゴシック" panose="020B0600070205080204" pitchFamily="34" charset="-128"/>
                  </a:endParaRPr>
                </a:p>
              </p:txBody>
            </p:sp>
            <p:sp>
              <p:nvSpPr>
                <p:cNvPr id="205839" name="Text Box 25">
                  <a:extLst>
                    <a:ext uri="{FF2B5EF4-FFF2-40B4-BE49-F238E27FC236}">
                      <a16:creationId xmlns:a16="http://schemas.microsoft.com/office/drawing/2014/main" id="{361B64A6-6F2B-9D4B-8634-947FCEB1044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711</a:t>
                  </a:r>
                  <a:endParaRPr lang="en-US" altLang="en-US" sz="1800" b="0" dirty="0">
                    <a:ea typeface="ＭＳ Ｐゴシック" panose="020B0600070205080204" pitchFamily="34" charset="-128"/>
                  </a:endParaRPr>
                </a:p>
              </p:txBody>
            </p:sp>
            <p:sp>
              <p:nvSpPr>
                <p:cNvPr id="205840" name="Text Box 26">
                  <a:extLst>
                    <a:ext uri="{FF2B5EF4-FFF2-40B4-BE49-F238E27FC236}">
                      <a16:creationId xmlns:a16="http://schemas.microsoft.com/office/drawing/2014/main" id="{643B0DA4-D5CA-354F-AC0B-AD431EC084A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673</a:t>
                  </a:r>
                  <a:endParaRPr lang="en-US" altLang="en-US" sz="1800" b="0" dirty="0">
                    <a:ea typeface="ＭＳ Ｐゴシック" panose="020B0600070205080204" pitchFamily="34" charset="-128"/>
                  </a:endParaRPr>
                </a:p>
              </p:txBody>
            </p:sp>
          </p:grpSp>
          <p:grpSp>
            <p:nvGrpSpPr>
              <p:cNvPr id="205832" name="Group 27">
                <a:extLst>
                  <a:ext uri="{FF2B5EF4-FFF2-40B4-BE49-F238E27FC236}">
                    <a16:creationId xmlns:a16="http://schemas.microsoft.com/office/drawing/2014/main" id="{EE2851C2-0D2D-F243-AE45-FA13203B2FF5}"/>
                  </a:ext>
                </a:extLst>
              </p:cNvPr>
              <p:cNvGrpSpPr>
                <a:grpSpLocks/>
              </p:cNvGrpSpPr>
              <p:nvPr/>
            </p:nvGrpSpPr>
            <p:grpSpPr bwMode="auto">
              <a:xfrm>
                <a:off x="2846" y="3671"/>
                <a:ext cx="731" cy="213"/>
                <a:chOff x="2846" y="3671"/>
                <a:chExt cx="731" cy="213"/>
              </a:xfrm>
            </p:grpSpPr>
            <p:sp>
              <p:nvSpPr>
                <p:cNvPr id="205833" name="Rectangle 28">
                  <a:extLst>
                    <a:ext uri="{FF2B5EF4-FFF2-40B4-BE49-F238E27FC236}">
                      <a16:creationId xmlns:a16="http://schemas.microsoft.com/office/drawing/2014/main" id="{80545CA0-5A52-524F-B3B6-D6C1E97252E0}"/>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05834" name="Text Box 29">
                  <a:extLst>
                    <a:ext uri="{FF2B5EF4-FFF2-40B4-BE49-F238E27FC236}">
                      <a16:creationId xmlns:a16="http://schemas.microsoft.com/office/drawing/2014/main" id="{BA14B260-0FF3-4C4E-BCD8-19D88B6850B5}"/>
                    </a:ext>
                  </a:extLst>
                </p:cNvPr>
                <p:cNvSpPr txBox="1">
                  <a:spLocks noChangeArrowheads="1"/>
                </p:cNvSpPr>
                <p:nvPr/>
              </p:nvSpPr>
              <p:spPr bwMode="auto">
                <a:xfrm>
                  <a:off x="2878" y="3687"/>
                  <a:ext cx="665"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Table 18.10</a:t>
                  </a:r>
                </a:p>
              </p:txBody>
            </p:sp>
          </p:grpSp>
        </p:grpSp>
      </p:grpSp>
    </p:spTree>
  </p:cSld>
  <p:clrMapOvr>
    <a:masterClrMapping/>
  </p:clrMapOvr>
  <p:transition spd="med"/>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Slide Number Placeholder 5">
            <a:extLst>
              <a:ext uri="{FF2B5EF4-FFF2-40B4-BE49-F238E27FC236}">
                <a16:creationId xmlns:a16="http://schemas.microsoft.com/office/drawing/2014/main" id="{375738B1-C571-2640-9A95-D5D2A70AD81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B4F0ACC-20ED-F145-BB0E-3FD8F83E2681}" type="slidenum">
              <a:rPr lang="en-US" altLang="en-US" sz="1400"/>
              <a:pPr>
                <a:spcBef>
                  <a:spcPct val="0"/>
                </a:spcBef>
                <a:buFontTx/>
                <a:buNone/>
              </a:pPr>
              <a:t>105</a:t>
            </a:fld>
            <a:endParaRPr lang="en-US" altLang="en-US" sz="1400" dirty="0"/>
          </a:p>
        </p:txBody>
      </p:sp>
      <p:grpSp>
        <p:nvGrpSpPr>
          <p:cNvPr id="207875" name="Group 33">
            <a:extLst>
              <a:ext uri="{FF2B5EF4-FFF2-40B4-BE49-F238E27FC236}">
                <a16:creationId xmlns:a16="http://schemas.microsoft.com/office/drawing/2014/main" id="{A018EB3A-06A7-3541-AF92-E43BB477FCD3}"/>
              </a:ext>
            </a:extLst>
          </p:cNvPr>
          <p:cNvGrpSpPr>
            <a:grpSpLocks/>
          </p:cNvGrpSpPr>
          <p:nvPr/>
        </p:nvGrpSpPr>
        <p:grpSpPr bwMode="auto">
          <a:xfrm>
            <a:off x="458788" y="446088"/>
            <a:ext cx="8229600" cy="5719762"/>
            <a:chOff x="289" y="281"/>
            <a:chExt cx="5184" cy="3603"/>
          </a:xfrm>
        </p:grpSpPr>
        <p:sp>
          <p:nvSpPr>
            <p:cNvPr id="207876" name="Rectangle 2">
              <a:extLst>
                <a:ext uri="{FF2B5EF4-FFF2-40B4-BE49-F238E27FC236}">
                  <a16:creationId xmlns:a16="http://schemas.microsoft.com/office/drawing/2014/main" id="{35BB855E-FB2F-7F4C-9256-42D130879D4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Testes</a:t>
              </a:r>
              <a:endParaRPr lang="en-US" altLang="en-US" sz="2800" b="0" dirty="0">
                <a:solidFill>
                  <a:schemeClr val="tx2"/>
                </a:solidFill>
              </a:endParaRPr>
            </a:p>
          </p:txBody>
        </p:sp>
        <p:sp>
          <p:nvSpPr>
            <p:cNvPr id="207877" name="Text Box 6">
              <a:extLst>
                <a:ext uri="{FF2B5EF4-FFF2-40B4-BE49-F238E27FC236}">
                  <a16:creationId xmlns:a16="http://schemas.microsoft.com/office/drawing/2014/main" id="{149E13A9-D4D6-904F-A78D-02405A8A4B97}"/>
                </a:ext>
              </a:extLst>
            </p:cNvPr>
            <p:cNvSpPr txBox="1">
              <a:spLocks noChangeArrowheads="1"/>
            </p:cNvSpPr>
            <p:nvPr/>
          </p:nvSpPr>
          <p:spPr bwMode="auto">
            <a:xfrm>
              <a:off x="515" y="972"/>
              <a:ext cx="4769" cy="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testes secrete testosterone, which is a strong-acting androgen. </a:t>
              </a:r>
            </a:p>
            <a:p>
              <a:pPr eaLnBrk="1" hangingPunct="1">
                <a:lnSpc>
                  <a:spcPct val="85000"/>
                </a:lnSpc>
                <a:spcBef>
                  <a:spcPct val="0"/>
                </a:spcBef>
                <a:spcAft>
                  <a:spcPts val="900"/>
                </a:spcAft>
                <a:buSzPct val="80000"/>
              </a:pPr>
              <a:r>
                <a:rPr lang="en-US" altLang="en-US" sz="1800" b="0" dirty="0"/>
                <a:t>Testosterone from the fetal testes stimulates their descent usually before birth.</a:t>
              </a:r>
            </a:p>
            <a:p>
              <a:pPr eaLnBrk="1" hangingPunct="1">
                <a:lnSpc>
                  <a:spcPct val="85000"/>
                </a:lnSpc>
                <a:spcBef>
                  <a:spcPct val="0"/>
                </a:spcBef>
                <a:spcAft>
                  <a:spcPts val="900"/>
                </a:spcAft>
                <a:buSzPct val="80000"/>
              </a:pPr>
              <a:r>
                <a:rPr lang="en-US" altLang="en-US" sz="1800" b="0" dirty="0"/>
                <a:t>The hormone regulates spermatogenesis (sperm production) starting at puberty. </a:t>
              </a:r>
            </a:p>
            <a:p>
              <a:pPr eaLnBrk="1" hangingPunct="1">
                <a:lnSpc>
                  <a:spcPct val="85000"/>
                </a:lnSpc>
                <a:spcBef>
                  <a:spcPct val="0"/>
                </a:spcBef>
                <a:spcAft>
                  <a:spcPts val="900"/>
                </a:spcAft>
                <a:buSzPct val="80000"/>
              </a:pPr>
              <a:r>
                <a:rPr lang="en-US" altLang="en-US" sz="1800" b="0" dirty="0"/>
                <a:t>It also stimulates the development and maintenance of male second-dary sex characteristics including beard growth and deepening of the voice at puberty.</a:t>
              </a:r>
            </a:p>
            <a:p>
              <a:pPr eaLnBrk="1" hangingPunct="1">
                <a:lnSpc>
                  <a:spcPct val="85000"/>
                </a:lnSpc>
                <a:spcBef>
                  <a:spcPct val="0"/>
                </a:spcBef>
                <a:spcAft>
                  <a:spcPct val="50000"/>
                </a:spcAft>
                <a:buSzPct val="80000"/>
              </a:pPr>
              <a:r>
                <a:rPr lang="en-US" altLang="en-US" sz="1800" b="0" dirty="0"/>
                <a:t>The testes secrete the hormone inhibin to inhibit release of FSH from the anterior pituitary via a negative feedback pathway.</a:t>
              </a:r>
            </a:p>
          </p:txBody>
        </p:sp>
        <p:grpSp>
          <p:nvGrpSpPr>
            <p:cNvPr id="207878" name="Group 21">
              <a:extLst>
                <a:ext uri="{FF2B5EF4-FFF2-40B4-BE49-F238E27FC236}">
                  <a16:creationId xmlns:a16="http://schemas.microsoft.com/office/drawing/2014/main" id="{31FFE6A2-10F0-7643-A0F6-F2E2E4E6F5FE}"/>
                </a:ext>
              </a:extLst>
            </p:cNvPr>
            <p:cNvGrpSpPr>
              <a:grpSpLocks/>
            </p:cNvGrpSpPr>
            <p:nvPr/>
          </p:nvGrpSpPr>
          <p:grpSpPr bwMode="auto">
            <a:xfrm>
              <a:off x="582" y="3671"/>
              <a:ext cx="2995" cy="213"/>
              <a:chOff x="582" y="3671"/>
              <a:chExt cx="2995" cy="213"/>
            </a:xfrm>
          </p:grpSpPr>
          <p:grpSp>
            <p:nvGrpSpPr>
              <p:cNvPr id="207879" name="Group 22">
                <a:extLst>
                  <a:ext uri="{FF2B5EF4-FFF2-40B4-BE49-F238E27FC236}">
                    <a16:creationId xmlns:a16="http://schemas.microsoft.com/office/drawing/2014/main" id="{3919D6C4-0A97-D846-91CC-615DAFC02859}"/>
                  </a:ext>
                </a:extLst>
              </p:cNvPr>
              <p:cNvGrpSpPr>
                <a:grpSpLocks/>
              </p:cNvGrpSpPr>
              <p:nvPr/>
            </p:nvGrpSpPr>
            <p:grpSpPr bwMode="auto">
              <a:xfrm>
                <a:off x="582" y="3671"/>
                <a:ext cx="1990" cy="213"/>
                <a:chOff x="582" y="3671"/>
                <a:chExt cx="1990" cy="213"/>
              </a:xfrm>
            </p:grpSpPr>
            <p:sp>
              <p:nvSpPr>
                <p:cNvPr id="207883" name="Rectangle 23">
                  <a:extLst>
                    <a:ext uri="{FF2B5EF4-FFF2-40B4-BE49-F238E27FC236}">
                      <a16:creationId xmlns:a16="http://schemas.microsoft.com/office/drawing/2014/main" id="{5A9AF0AB-F4F6-3A40-BF50-C504F24955E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07884" name="Rectangle 24">
                  <a:extLst>
                    <a:ext uri="{FF2B5EF4-FFF2-40B4-BE49-F238E27FC236}">
                      <a16:creationId xmlns:a16="http://schemas.microsoft.com/office/drawing/2014/main" id="{36759456-996B-F24A-9482-56B70BA9EF5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07885" name="Rectangle 25">
                  <a:extLst>
                    <a:ext uri="{FF2B5EF4-FFF2-40B4-BE49-F238E27FC236}">
                      <a16:creationId xmlns:a16="http://schemas.microsoft.com/office/drawing/2014/main" id="{EF5A6CA8-E7AD-194E-8301-D5663874248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07886" name="Text Box 26">
                  <a:extLst>
                    <a:ext uri="{FF2B5EF4-FFF2-40B4-BE49-F238E27FC236}">
                      <a16:creationId xmlns:a16="http://schemas.microsoft.com/office/drawing/2014/main" id="{F722D110-558C-B943-BEF6-D94BFD495D5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646</a:t>
                  </a:r>
                  <a:endParaRPr lang="en-US" altLang="en-US" sz="1800" b="0" dirty="0">
                    <a:ea typeface="ＭＳ Ｐゴシック" panose="020B0600070205080204" pitchFamily="34" charset="-128"/>
                  </a:endParaRPr>
                </a:p>
              </p:txBody>
            </p:sp>
            <p:sp>
              <p:nvSpPr>
                <p:cNvPr id="207887" name="Text Box 27">
                  <a:extLst>
                    <a:ext uri="{FF2B5EF4-FFF2-40B4-BE49-F238E27FC236}">
                      <a16:creationId xmlns:a16="http://schemas.microsoft.com/office/drawing/2014/main" id="{F79B6969-A050-344B-AC85-373F594AF7C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711</a:t>
                  </a:r>
                  <a:endParaRPr lang="en-US" altLang="en-US" sz="1800" b="0" dirty="0">
                    <a:ea typeface="ＭＳ Ｐゴシック" panose="020B0600070205080204" pitchFamily="34" charset="-128"/>
                  </a:endParaRPr>
                </a:p>
              </p:txBody>
            </p:sp>
            <p:sp>
              <p:nvSpPr>
                <p:cNvPr id="207888" name="Text Box 28">
                  <a:extLst>
                    <a:ext uri="{FF2B5EF4-FFF2-40B4-BE49-F238E27FC236}">
                      <a16:creationId xmlns:a16="http://schemas.microsoft.com/office/drawing/2014/main" id="{BC53BD93-75C9-B445-A735-702DF367208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673</a:t>
                  </a:r>
                  <a:endParaRPr lang="en-US" altLang="en-US" sz="1800" b="0" dirty="0">
                    <a:ea typeface="ＭＳ Ｐゴシック" panose="020B0600070205080204" pitchFamily="34" charset="-128"/>
                  </a:endParaRPr>
                </a:p>
              </p:txBody>
            </p:sp>
          </p:grpSp>
          <p:grpSp>
            <p:nvGrpSpPr>
              <p:cNvPr id="207880" name="Group 29">
                <a:extLst>
                  <a:ext uri="{FF2B5EF4-FFF2-40B4-BE49-F238E27FC236}">
                    <a16:creationId xmlns:a16="http://schemas.microsoft.com/office/drawing/2014/main" id="{A934BD18-F7BE-1D41-8FAE-2283908F997E}"/>
                  </a:ext>
                </a:extLst>
              </p:cNvPr>
              <p:cNvGrpSpPr>
                <a:grpSpLocks/>
              </p:cNvGrpSpPr>
              <p:nvPr/>
            </p:nvGrpSpPr>
            <p:grpSpPr bwMode="auto">
              <a:xfrm>
                <a:off x="2846" y="3671"/>
                <a:ext cx="731" cy="213"/>
                <a:chOff x="2846" y="3671"/>
                <a:chExt cx="731" cy="213"/>
              </a:xfrm>
            </p:grpSpPr>
            <p:sp>
              <p:nvSpPr>
                <p:cNvPr id="207881" name="Rectangle 30">
                  <a:extLst>
                    <a:ext uri="{FF2B5EF4-FFF2-40B4-BE49-F238E27FC236}">
                      <a16:creationId xmlns:a16="http://schemas.microsoft.com/office/drawing/2014/main" id="{04C969AE-A361-9F4C-A6C4-F268431BCE37}"/>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07882" name="Text Box 31">
                  <a:extLst>
                    <a:ext uri="{FF2B5EF4-FFF2-40B4-BE49-F238E27FC236}">
                      <a16:creationId xmlns:a16="http://schemas.microsoft.com/office/drawing/2014/main" id="{821200B2-58AA-C940-8B81-3A64E1A031AC}"/>
                    </a:ext>
                  </a:extLst>
                </p:cNvPr>
                <p:cNvSpPr txBox="1">
                  <a:spLocks noChangeArrowheads="1"/>
                </p:cNvSpPr>
                <p:nvPr/>
              </p:nvSpPr>
              <p:spPr bwMode="auto">
                <a:xfrm>
                  <a:off x="2878" y="3687"/>
                  <a:ext cx="665"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Table 18.10</a:t>
                  </a:r>
                </a:p>
              </p:txBody>
            </p:sp>
          </p:grpSp>
        </p:grpSp>
      </p:grpSp>
    </p:spTree>
  </p:cSld>
  <p:clrMapOvr>
    <a:masterClrMapping/>
  </p:clrMapOvr>
  <p:transition spd="med"/>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Slide Number Placeholder 5">
            <a:extLst>
              <a:ext uri="{FF2B5EF4-FFF2-40B4-BE49-F238E27FC236}">
                <a16:creationId xmlns:a16="http://schemas.microsoft.com/office/drawing/2014/main" id="{FFACCB26-12A9-294E-9F20-DA2E662365E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76010A7-8DAB-4642-A7AB-0E513A984AED}" type="slidenum">
              <a:rPr lang="en-US" altLang="en-US" sz="1400"/>
              <a:pPr>
                <a:spcBef>
                  <a:spcPct val="0"/>
                </a:spcBef>
                <a:buFontTx/>
                <a:buNone/>
              </a:pPr>
              <a:t>106</a:t>
            </a:fld>
            <a:endParaRPr lang="en-US" altLang="en-US" sz="1400" dirty="0"/>
          </a:p>
        </p:txBody>
      </p:sp>
      <p:sp>
        <p:nvSpPr>
          <p:cNvPr id="209923" name="Rectangle 2">
            <a:extLst>
              <a:ext uri="{FF2B5EF4-FFF2-40B4-BE49-F238E27FC236}">
                <a16:creationId xmlns:a16="http://schemas.microsoft.com/office/drawing/2014/main" id="{16C19FF5-B317-7249-9A6B-BC983FF7F2EC}"/>
              </a:ext>
            </a:extLst>
          </p:cNvPr>
          <p:cNvSpPr>
            <a:spLocks noGrp="1" noChangeArrowheads="1"/>
          </p:cNvSpPr>
          <p:nvPr>
            <p:ph type="body" idx="1"/>
          </p:nvPr>
        </p:nvSpPr>
        <p:spPr>
          <a:xfrm>
            <a:off x="876300" y="885825"/>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Other Endocrine Organs and Tissues</a:t>
            </a:r>
            <a:endParaRPr lang="en-US" altLang="en-US" dirty="0"/>
          </a:p>
        </p:txBody>
      </p:sp>
    </p:spTree>
  </p:cSld>
  <p:clrMapOvr>
    <a:masterClrMapping/>
  </p:clrMapOvr>
  <p:transition spd="med"/>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Number Placeholder 5">
            <a:extLst>
              <a:ext uri="{FF2B5EF4-FFF2-40B4-BE49-F238E27FC236}">
                <a16:creationId xmlns:a16="http://schemas.microsoft.com/office/drawing/2014/main" id="{D080233E-58A9-BD4B-BE65-29A3A695A5C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8030347-5101-8442-933E-BB564EB19DFB}" type="slidenum">
              <a:rPr lang="en-US" altLang="en-US" sz="1400"/>
              <a:pPr>
                <a:spcBef>
                  <a:spcPct val="0"/>
                </a:spcBef>
                <a:buFontTx/>
                <a:buNone/>
              </a:pPr>
              <a:t>107</a:t>
            </a:fld>
            <a:endParaRPr lang="en-US" altLang="en-US" sz="1400" dirty="0"/>
          </a:p>
        </p:txBody>
      </p:sp>
      <p:grpSp>
        <p:nvGrpSpPr>
          <p:cNvPr id="211971" name="Group 32">
            <a:extLst>
              <a:ext uri="{FF2B5EF4-FFF2-40B4-BE49-F238E27FC236}">
                <a16:creationId xmlns:a16="http://schemas.microsoft.com/office/drawing/2014/main" id="{FD588761-BF62-7045-9A01-878635548036}"/>
              </a:ext>
            </a:extLst>
          </p:cNvPr>
          <p:cNvGrpSpPr>
            <a:grpSpLocks/>
          </p:cNvGrpSpPr>
          <p:nvPr/>
        </p:nvGrpSpPr>
        <p:grpSpPr bwMode="auto">
          <a:xfrm>
            <a:off x="458788" y="446088"/>
            <a:ext cx="8229600" cy="5719762"/>
            <a:chOff x="289" y="281"/>
            <a:chExt cx="5184" cy="3603"/>
          </a:xfrm>
        </p:grpSpPr>
        <p:sp>
          <p:nvSpPr>
            <p:cNvPr id="211972" name="Rectangle 2">
              <a:extLst>
                <a:ext uri="{FF2B5EF4-FFF2-40B4-BE49-F238E27FC236}">
                  <a16:creationId xmlns:a16="http://schemas.microsoft.com/office/drawing/2014/main" id="{40168C30-AAF3-C544-AC77-71367BBB7CE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Pineal Gland</a:t>
              </a:r>
              <a:endParaRPr lang="en-US" altLang="en-US" sz="2800" b="0" dirty="0">
                <a:solidFill>
                  <a:schemeClr val="tx2"/>
                </a:solidFill>
              </a:endParaRPr>
            </a:p>
          </p:txBody>
        </p:sp>
        <p:sp>
          <p:nvSpPr>
            <p:cNvPr id="211973" name="Text Box 6">
              <a:extLst>
                <a:ext uri="{FF2B5EF4-FFF2-40B4-BE49-F238E27FC236}">
                  <a16:creationId xmlns:a16="http://schemas.microsoft.com/office/drawing/2014/main" id="{DD8F6D77-BC11-174B-BFBC-40EC4CD72727}"/>
                </a:ext>
              </a:extLst>
            </p:cNvPr>
            <p:cNvSpPr txBox="1">
              <a:spLocks noChangeArrowheads="1"/>
            </p:cNvSpPr>
            <p:nvPr/>
          </p:nvSpPr>
          <p:spPr bwMode="auto">
            <a:xfrm>
              <a:off x="515" y="972"/>
              <a:ext cx="4849"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pineal gland is located near the posterior portion of the roof of the third ventricle.</a:t>
              </a:r>
            </a:p>
            <a:p>
              <a:pPr eaLnBrk="1" hangingPunct="1">
                <a:lnSpc>
                  <a:spcPct val="85000"/>
                </a:lnSpc>
                <a:spcBef>
                  <a:spcPct val="0"/>
                </a:spcBef>
                <a:spcAft>
                  <a:spcPts val="900"/>
                </a:spcAft>
                <a:buSzPct val="80000"/>
              </a:pPr>
              <a:r>
                <a:rPr lang="en-US" altLang="en-US" sz="1800" b="0" dirty="0"/>
                <a:t>The gland has neurosecretory cells (specialized neurons) that secrete melatonin, a hormone derived from serotonin.</a:t>
              </a:r>
            </a:p>
            <a:p>
              <a:pPr eaLnBrk="1" hangingPunct="1">
                <a:lnSpc>
                  <a:spcPct val="85000"/>
                </a:lnSpc>
                <a:spcBef>
                  <a:spcPct val="0"/>
                </a:spcBef>
                <a:spcAft>
                  <a:spcPts val="900"/>
                </a:spcAft>
                <a:buSzPct val="80000"/>
              </a:pPr>
              <a:r>
                <a:rPr lang="en-US" altLang="en-US" sz="1800" b="0" dirty="0"/>
                <a:t>Melatonin contributes to the control of circadian rhythms including the sleep cycle.</a:t>
              </a:r>
            </a:p>
            <a:p>
              <a:pPr eaLnBrk="1" hangingPunct="1">
                <a:lnSpc>
                  <a:spcPct val="85000"/>
                </a:lnSpc>
                <a:spcBef>
                  <a:spcPct val="0"/>
                </a:spcBef>
                <a:spcAft>
                  <a:spcPct val="50000"/>
                </a:spcAft>
                <a:buSzPct val="80000"/>
              </a:pPr>
              <a:r>
                <a:rPr lang="en-US" altLang="en-US" sz="1800" b="0" dirty="0"/>
                <a:t>The pineal gland is regulated by nuclei in the hypothalamus, with input from the visual system, including ambient (environmental) light levels.</a:t>
              </a:r>
            </a:p>
          </p:txBody>
        </p:sp>
        <p:grpSp>
          <p:nvGrpSpPr>
            <p:cNvPr id="211974" name="Group 21">
              <a:extLst>
                <a:ext uri="{FF2B5EF4-FFF2-40B4-BE49-F238E27FC236}">
                  <a16:creationId xmlns:a16="http://schemas.microsoft.com/office/drawing/2014/main" id="{71638EFC-4060-CB4C-8B09-3DC18F07C451}"/>
                </a:ext>
              </a:extLst>
            </p:cNvPr>
            <p:cNvGrpSpPr>
              <a:grpSpLocks/>
            </p:cNvGrpSpPr>
            <p:nvPr/>
          </p:nvGrpSpPr>
          <p:grpSpPr bwMode="auto">
            <a:xfrm>
              <a:off x="582" y="3671"/>
              <a:ext cx="2995" cy="213"/>
              <a:chOff x="582" y="3671"/>
              <a:chExt cx="2995" cy="213"/>
            </a:xfrm>
          </p:grpSpPr>
          <p:grpSp>
            <p:nvGrpSpPr>
              <p:cNvPr id="211975" name="Group 22">
                <a:extLst>
                  <a:ext uri="{FF2B5EF4-FFF2-40B4-BE49-F238E27FC236}">
                    <a16:creationId xmlns:a16="http://schemas.microsoft.com/office/drawing/2014/main" id="{4D166C34-37CF-9F48-BEEB-21FCE49018F5}"/>
                  </a:ext>
                </a:extLst>
              </p:cNvPr>
              <p:cNvGrpSpPr>
                <a:grpSpLocks/>
              </p:cNvGrpSpPr>
              <p:nvPr/>
            </p:nvGrpSpPr>
            <p:grpSpPr bwMode="auto">
              <a:xfrm>
                <a:off x="582" y="3671"/>
                <a:ext cx="1990" cy="213"/>
                <a:chOff x="582" y="3671"/>
                <a:chExt cx="1990" cy="213"/>
              </a:xfrm>
            </p:grpSpPr>
            <p:sp>
              <p:nvSpPr>
                <p:cNvPr id="211979" name="Rectangle 23">
                  <a:extLst>
                    <a:ext uri="{FF2B5EF4-FFF2-40B4-BE49-F238E27FC236}">
                      <a16:creationId xmlns:a16="http://schemas.microsoft.com/office/drawing/2014/main" id="{4A87D267-CC42-7742-A008-90710DAC1F4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11980" name="Rectangle 24">
                  <a:extLst>
                    <a:ext uri="{FF2B5EF4-FFF2-40B4-BE49-F238E27FC236}">
                      <a16:creationId xmlns:a16="http://schemas.microsoft.com/office/drawing/2014/main" id="{787F3DA9-F2A1-1D4B-8B34-4363D0CCE02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11981" name="Rectangle 25">
                  <a:extLst>
                    <a:ext uri="{FF2B5EF4-FFF2-40B4-BE49-F238E27FC236}">
                      <a16:creationId xmlns:a16="http://schemas.microsoft.com/office/drawing/2014/main" id="{10AB9EED-D6E1-0E47-BED4-9DE3B37DD1C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11982" name="Text Box 26">
                  <a:extLst>
                    <a:ext uri="{FF2B5EF4-FFF2-40B4-BE49-F238E27FC236}">
                      <a16:creationId xmlns:a16="http://schemas.microsoft.com/office/drawing/2014/main" id="{40604413-1CD7-5940-B622-36C80E3E562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646</a:t>
                  </a:r>
                  <a:endParaRPr lang="en-US" altLang="en-US" sz="1800" b="0" dirty="0"/>
                </a:p>
              </p:txBody>
            </p:sp>
            <p:sp>
              <p:nvSpPr>
                <p:cNvPr id="211983" name="Text Box 27">
                  <a:extLst>
                    <a:ext uri="{FF2B5EF4-FFF2-40B4-BE49-F238E27FC236}">
                      <a16:creationId xmlns:a16="http://schemas.microsoft.com/office/drawing/2014/main" id="{14AF16CA-C2DE-F346-898E-C6988475F59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711</a:t>
                  </a:r>
                  <a:endParaRPr lang="en-US" altLang="en-US" sz="1800" b="0" dirty="0"/>
                </a:p>
              </p:txBody>
            </p:sp>
            <p:sp>
              <p:nvSpPr>
                <p:cNvPr id="211984" name="Text Box 28">
                  <a:extLst>
                    <a:ext uri="{FF2B5EF4-FFF2-40B4-BE49-F238E27FC236}">
                      <a16:creationId xmlns:a16="http://schemas.microsoft.com/office/drawing/2014/main" id="{843FF74B-0E72-A940-BFDF-311766C2DE6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673</a:t>
                  </a:r>
                  <a:endParaRPr lang="en-US" altLang="en-US" sz="1800" b="0" dirty="0"/>
                </a:p>
              </p:txBody>
            </p:sp>
          </p:grpSp>
          <p:grpSp>
            <p:nvGrpSpPr>
              <p:cNvPr id="211976" name="Group 29">
                <a:extLst>
                  <a:ext uri="{FF2B5EF4-FFF2-40B4-BE49-F238E27FC236}">
                    <a16:creationId xmlns:a16="http://schemas.microsoft.com/office/drawing/2014/main" id="{3744D1C3-070E-7340-AD18-03903A9C5E08}"/>
                  </a:ext>
                </a:extLst>
              </p:cNvPr>
              <p:cNvGrpSpPr>
                <a:grpSpLocks/>
              </p:cNvGrpSpPr>
              <p:nvPr/>
            </p:nvGrpSpPr>
            <p:grpSpPr bwMode="auto">
              <a:xfrm>
                <a:off x="2846" y="3671"/>
                <a:ext cx="731" cy="213"/>
                <a:chOff x="2846" y="3671"/>
                <a:chExt cx="731" cy="213"/>
              </a:xfrm>
            </p:grpSpPr>
            <p:sp>
              <p:nvSpPr>
                <p:cNvPr id="211977" name="Rectangle 30">
                  <a:extLst>
                    <a:ext uri="{FF2B5EF4-FFF2-40B4-BE49-F238E27FC236}">
                      <a16:creationId xmlns:a16="http://schemas.microsoft.com/office/drawing/2014/main" id="{04EBAEF4-E92B-EE4C-820A-31A184F38F33}"/>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11978" name="Text Box 31">
                  <a:extLst>
                    <a:ext uri="{FF2B5EF4-FFF2-40B4-BE49-F238E27FC236}">
                      <a16:creationId xmlns:a16="http://schemas.microsoft.com/office/drawing/2014/main" id="{DEE9BB54-6B7C-2D47-BD94-1D68038256FC}"/>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Figure 18.1</a:t>
                  </a:r>
                </a:p>
              </p:txBody>
            </p:sp>
          </p:grpSp>
        </p:grpSp>
      </p:grpSp>
    </p:spTree>
  </p:cSld>
  <p:clrMapOvr>
    <a:masterClrMapping/>
  </p:clrMapOvr>
  <p:transition spd="med"/>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Slide Number Placeholder 5">
            <a:extLst>
              <a:ext uri="{FF2B5EF4-FFF2-40B4-BE49-F238E27FC236}">
                <a16:creationId xmlns:a16="http://schemas.microsoft.com/office/drawing/2014/main" id="{41A355C6-9ADB-D64B-AAB9-DA2AE246593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CB4C45A-5054-5445-9713-EFCA1DE068A5}" type="slidenum">
              <a:rPr lang="en-US" altLang="en-US" sz="1400"/>
              <a:pPr>
                <a:spcBef>
                  <a:spcPct val="0"/>
                </a:spcBef>
                <a:buFontTx/>
                <a:buNone/>
              </a:pPr>
              <a:t>108</a:t>
            </a:fld>
            <a:endParaRPr lang="en-US" altLang="en-US" sz="1400" dirty="0"/>
          </a:p>
        </p:txBody>
      </p:sp>
      <p:grpSp>
        <p:nvGrpSpPr>
          <p:cNvPr id="214019" name="Group 28">
            <a:extLst>
              <a:ext uri="{FF2B5EF4-FFF2-40B4-BE49-F238E27FC236}">
                <a16:creationId xmlns:a16="http://schemas.microsoft.com/office/drawing/2014/main" id="{E008B235-FFA9-8A41-B680-394EA8777715}"/>
              </a:ext>
            </a:extLst>
          </p:cNvPr>
          <p:cNvGrpSpPr>
            <a:grpSpLocks/>
          </p:cNvGrpSpPr>
          <p:nvPr/>
        </p:nvGrpSpPr>
        <p:grpSpPr bwMode="auto">
          <a:xfrm>
            <a:off x="458788" y="446088"/>
            <a:ext cx="8229600" cy="5719762"/>
            <a:chOff x="289" y="281"/>
            <a:chExt cx="5184" cy="3603"/>
          </a:xfrm>
        </p:grpSpPr>
        <p:sp>
          <p:nvSpPr>
            <p:cNvPr id="214020" name="Rectangle 2">
              <a:extLst>
                <a:ext uri="{FF2B5EF4-FFF2-40B4-BE49-F238E27FC236}">
                  <a16:creationId xmlns:a16="http://schemas.microsoft.com/office/drawing/2014/main" id="{CCDEB032-34B5-F048-9320-ACB1D3C37E0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Thymus</a:t>
              </a:r>
              <a:endParaRPr lang="en-US" altLang="en-US" sz="2800" b="0" dirty="0">
                <a:solidFill>
                  <a:schemeClr val="tx2"/>
                </a:solidFill>
              </a:endParaRPr>
            </a:p>
          </p:txBody>
        </p:sp>
        <p:sp>
          <p:nvSpPr>
            <p:cNvPr id="214021" name="Text Box 6">
              <a:extLst>
                <a:ext uri="{FF2B5EF4-FFF2-40B4-BE49-F238E27FC236}">
                  <a16:creationId xmlns:a16="http://schemas.microsoft.com/office/drawing/2014/main" id="{AD888AF3-7D05-3D42-8BFF-3694122A84EC}"/>
                </a:ext>
              </a:extLst>
            </p:cNvPr>
            <p:cNvSpPr txBox="1">
              <a:spLocks noChangeArrowheads="1"/>
            </p:cNvSpPr>
            <p:nvPr/>
          </p:nvSpPr>
          <p:spPr bwMode="auto">
            <a:xfrm>
              <a:off x="515" y="972"/>
              <a:ext cx="4724"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thymus is located posterior to the sternum between the lungs.</a:t>
              </a:r>
            </a:p>
            <a:p>
              <a:pPr eaLnBrk="1" hangingPunct="1">
                <a:lnSpc>
                  <a:spcPct val="85000"/>
                </a:lnSpc>
                <a:spcBef>
                  <a:spcPct val="0"/>
                </a:spcBef>
                <a:spcAft>
                  <a:spcPts val="900"/>
                </a:spcAft>
                <a:buSzPct val="80000"/>
              </a:pPr>
              <a:r>
                <a:rPr lang="en-US" altLang="en-US" sz="1800" b="0" dirty="0"/>
                <a:t>The hormone thymosin secreted by the thymus promotes the matu-ration of T cells, a type of white blood cell that destroys pathogens and other foreign material.</a:t>
              </a:r>
            </a:p>
            <a:p>
              <a:pPr eaLnBrk="1" hangingPunct="1">
                <a:lnSpc>
                  <a:spcPct val="85000"/>
                </a:lnSpc>
                <a:spcBef>
                  <a:spcPct val="0"/>
                </a:spcBef>
                <a:spcAft>
                  <a:spcPct val="50000"/>
                </a:spcAft>
                <a:buSzPct val="80000"/>
              </a:pPr>
              <a:r>
                <a:rPr lang="en-US" altLang="en-US" sz="1800" b="0" dirty="0"/>
                <a:t>The thymus is described in the lecture module on the immune system.</a:t>
              </a:r>
            </a:p>
          </p:txBody>
        </p:sp>
        <p:grpSp>
          <p:nvGrpSpPr>
            <p:cNvPr id="214022" name="Group 18">
              <a:extLst>
                <a:ext uri="{FF2B5EF4-FFF2-40B4-BE49-F238E27FC236}">
                  <a16:creationId xmlns:a16="http://schemas.microsoft.com/office/drawing/2014/main" id="{D178B1FD-B83F-8F42-BE9D-925A3808B934}"/>
                </a:ext>
              </a:extLst>
            </p:cNvPr>
            <p:cNvGrpSpPr>
              <a:grpSpLocks/>
            </p:cNvGrpSpPr>
            <p:nvPr/>
          </p:nvGrpSpPr>
          <p:grpSpPr bwMode="auto">
            <a:xfrm>
              <a:off x="582" y="3671"/>
              <a:ext cx="1990" cy="213"/>
              <a:chOff x="582" y="3671"/>
              <a:chExt cx="1990" cy="213"/>
            </a:xfrm>
          </p:grpSpPr>
          <p:sp>
            <p:nvSpPr>
              <p:cNvPr id="214023" name="Rectangle 19">
                <a:extLst>
                  <a:ext uri="{FF2B5EF4-FFF2-40B4-BE49-F238E27FC236}">
                    <a16:creationId xmlns:a16="http://schemas.microsoft.com/office/drawing/2014/main" id="{5B345C1B-24B6-714C-AB07-CD49FA12D28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14024" name="Rectangle 20">
                <a:extLst>
                  <a:ext uri="{FF2B5EF4-FFF2-40B4-BE49-F238E27FC236}">
                    <a16:creationId xmlns:a16="http://schemas.microsoft.com/office/drawing/2014/main" id="{33DC33E9-616C-FA41-9E59-4B3D0A259EE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14025" name="Rectangle 21">
                <a:extLst>
                  <a:ext uri="{FF2B5EF4-FFF2-40B4-BE49-F238E27FC236}">
                    <a16:creationId xmlns:a16="http://schemas.microsoft.com/office/drawing/2014/main" id="{1A7FA343-AB50-B74C-8CBC-1C49E1482F4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14026" name="Text Box 22">
                <a:extLst>
                  <a:ext uri="{FF2B5EF4-FFF2-40B4-BE49-F238E27FC236}">
                    <a16:creationId xmlns:a16="http://schemas.microsoft.com/office/drawing/2014/main" id="{BC767EA0-A6C1-6941-BB01-CBAEA889FAA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646</a:t>
                </a:r>
                <a:endParaRPr lang="en-US" altLang="en-US" sz="1800" b="0" dirty="0"/>
              </a:p>
            </p:txBody>
          </p:sp>
          <p:sp>
            <p:nvSpPr>
              <p:cNvPr id="214027" name="Text Box 23">
                <a:extLst>
                  <a:ext uri="{FF2B5EF4-FFF2-40B4-BE49-F238E27FC236}">
                    <a16:creationId xmlns:a16="http://schemas.microsoft.com/office/drawing/2014/main" id="{780B9C80-8E89-094B-960D-52D545A32E5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712</a:t>
                </a:r>
                <a:endParaRPr lang="en-US" altLang="en-US" sz="1800" b="0" dirty="0"/>
              </a:p>
            </p:txBody>
          </p:sp>
          <p:sp>
            <p:nvSpPr>
              <p:cNvPr id="214028" name="Text Box 24">
                <a:extLst>
                  <a:ext uri="{FF2B5EF4-FFF2-40B4-BE49-F238E27FC236}">
                    <a16:creationId xmlns:a16="http://schemas.microsoft.com/office/drawing/2014/main" id="{7216CC40-EC46-B542-ABB1-3CB2B268474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t>Page 674</a:t>
                </a:r>
                <a:endParaRPr lang="en-US" altLang="en-US" sz="1800" b="0" dirty="0"/>
              </a:p>
            </p:txBody>
          </p:sp>
        </p:grpSp>
      </p:grpSp>
    </p:spTree>
  </p:cSld>
  <p:clrMapOvr>
    <a:masterClrMapping/>
  </p:clrMapOvr>
  <p:transition spd="med"/>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Slide Number Placeholder 5">
            <a:extLst>
              <a:ext uri="{FF2B5EF4-FFF2-40B4-BE49-F238E27FC236}">
                <a16:creationId xmlns:a16="http://schemas.microsoft.com/office/drawing/2014/main" id="{9B154B3B-5166-7243-8C64-AC3731C6668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BBF555A-2723-7142-BC8D-D98C4E520F9A}" type="slidenum">
              <a:rPr lang="en-US" altLang="en-US" sz="1400"/>
              <a:pPr>
                <a:spcBef>
                  <a:spcPct val="0"/>
                </a:spcBef>
                <a:buFontTx/>
                <a:buNone/>
              </a:pPr>
              <a:t>109</a:t>
            </a:fld>
            <a:endParaRPr lang="en-US" altLang="en-US" sz="1400" dirty="0"/>
          </a:p>
        </p:txBody>
      </p:sp>
      <p:grpSp>
        <p:nvGrpSpPr>
          <p:cNvPr id="216067" name="Group 18">
            <a:extLst>
              <a:ext uri="{FF2B5EF4-FFF2-40B4-BE49-F238E27FC236}">
                <a16:creationId xmlns:a16="http://schemas.microsoft.com/office/drawing/2014/main" id="{88FC73DC-BA96-3744-9386-8F2865488ABC}"/>
              </a:ext>
            </a:extLst>
          </p:cNvPr>
          <p:cNvGrpSpPr>
            <a:grpSpLocks/>
          </p:cNvGrpSpPr>
          <p:nvPr/>
        </p:nvGrpSpPr>
        <p:grpSpPr bwMode="auto">
          <a:xfrm>
            <a:off x="458788" y="446088"/>
            <a:ext cx="8226425" cy="5719762"/>
            <a:chOff x="289" y="281"/>
            <a:chExt cx="5182" cy="3603"/>
          </a:xfrm>
        </p:grpSpPr>
        <p:sp>
          <p:nvSpPr>
            <p:cNvPr id="216068" name="Rectangle 2">
              <a:extLst>
                <a:ext uri="{FF2B5EF4-FFF2-40B4-BE49-F238E27FC236}">
                  <a16:creationId xmlns:a16="http://schemas.microsoft.com/office/drawing/2014/main" id="{B3D2A05F-65DF-2A45-B2AD-7FB1F65277AF}"/>
                </a:ext>
              </a:extLst>
            </p:cNvPr>
            <p:cNvSpPr>
              <a:spLocks noChangeArrowheads="1"/>
            </p:cNvSpPr>
            <p:nvPr/>
          </p:nvSpPr>
          <p:spPr bwMode="auto">
            <a:xfrm>
              <a:off x="289" y="281"/>
              <a:ext cx="5182"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Other Organs and Tissues</a:t>
              </a:r>
              <a:endParaRPr lang="en-US" altLang="en-US" sz="2800" b="0" dirty="0">
                <a:solidFill>
                  <a:schemeClr val="tx2"/>
                </a:solidFill>
              </a:endParaRPr>
            </a:p>
          </p:txBody>
        </p:sp>
        <p:sp>
          <p:nvSpPr>
            <p:cNvPr id="216069" name="Text Box 6">
              <a:extLst>
                <a:ext uri="{FF2B5EF4-FFF2-40B4-BE49-F238E27FC236}">
                  <a16:creationId xmlns:a16="http://schemas.microsoft.com/office/drawing/2014/main" id="{45ED0CF6-239A-D34F-B5B4-81EFB1DA0A3F}"/>
                </a:ext>
              </a:extLst>
            </p:cNvPr>
            <p:cNvSpPr txBox="1">
              <a:spLocks noChangeArrowheads="1"/>
            </p:cNvSpPr>
            <p:nvPr/>
          </p:nvSpPr>
          <p:spPr bwMode="auto">
            <a:xfrm>
              <a:off x="515" y="970"/>
              <a:ext cx="4895"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Cells in other organs and tissues have endocrine functions since they secrete hormones.</a:t>
              </a:r>
            </a:p>
            <a:p>
              <a:pPr eaLnBrk="1" hangingPunct="1">
                <a:lnSpc>
                  <a:spcPct val="85000"/>
                </a:lnSpc>
                <a:spcBef>
                  <a:spcPct val="0"/>
                </a:spcBef>
                <a:spcAft>
                  <a:spcPts val="900"/>
                </a:spcAft>
                <a:buSzPct val="80000"/>
              </a:pPr>
              <a:r>
                <a:rPr lang="en-US" altLang="en-US" sz="1800" b="0" dirty="0"/>
                <a:t>They include the digestive tract, placenta, kidneys, heart, and adipose tissue.</a:t>
              </a:r>
            </a:p>
            <a:p>
              <a:pPr eaLnBrk="1" hangingPunct="1">
                <a:lnSpc>
                  <a:spcPct val="85000"/>
                </a:lnSpc>
                <a:spcBef>
                  <a:spcPct val="0"/>
                </a:spcBef>
                <a:spcAft>
                  <a:spcPct val="50000"/>
                </a:spcAft>
                <a:buSzPct val="80000"/>
              </a:pPr>
              <a:r>
                <a:rPr lang="en-US" altLang="en-US" sz="1800" b="0" dirty="0"/>
                <a:t>We will discuss their hormones and physiological actions when we cover other organ systems.</a:t>
              </a:r>
            </a:p>
          </p:txBody>
        </p:sp>
        <p:grpSp>
          <p:nvGrpSpPr>
            <p:cNvPr id="216070" name="Group 22">
              <a:extLst>
                <a:ext uri="{FF2B5EF4-FFF2-40B4-BE49-F238E27FC236}">
                  <a16:creationId xmlns:a16="http://schemas.microsoft.com/office/drawing/2014/main" id="{BF099DF7-7EAB-474E-A421-889687C70199}"/>
                </a:ext>
              </a:extLst>
            </p:cNvPr>
            <p:cNvGrpSpPr>
              <a:grpSpLocks/>
            </p:cNvGrpSpPr>
            <p:nvPr/>
          </p:nvGrpSpPr>
          <p:grpSpPr bwMode="auto">
            <a:xfrm>
              <a:off x="582" y="3671"/>
              <a:ext cx="2995" cy="213"/>
              <a:chOff x="582" y="3671"/>
              <a:chExt cx="2995" cy="213"/>
            </a:xfrm>
          </p:grpSpPr>
          <p:grpSp>
            <p:nvGrpSpPr>
              <p:cNvPr id="216071" name="Group 23">
                <a:extLst>
                  <a:ext uri="{FF2B5EF4-FFF2-40B4-BE49-F238E27FC236}">
                    <a16:creationId xmlns:a16="http://schemas.microsoft.com/office/drawing/2014/main" id="{279C4947-0E84-BF4B-82D7-48663DFC7EB2}"/>
                  </a:ext>
                </a:extLst>
              </p:cNvPr>
              <p:cNvGrpSpPr>
                <a:grpSpLocks/>
              </p:cNvGrpSpPr>
              <p:nvPr/>
            </p:nvGrpSpPr>
            <p:grpSpPr bwMode="auto">
              <a:xfrm>
                <a:off x="582" y="3671"/>
                <a:ext cx="1990" cy="213"/>
                <a:chOff x="582" y="3671"/>
                <a:chExt cx="1990" cy="213"/>
              </a:xfrm>
            </p:grpSpPr>
            <p:sp>
              <p:nvSpPr>
                <p:cNvPr id="216075" name="Rectangle 24">
                  <a:extLst>
                    <a:ext uri="{FF2B5EF4-FFF2-40B4-BE49-F238E27FC236}">
                      <a16:creationId xmlns:a16="http://schemas.microsoft.com/office/drawing/2014/main" id="{4FE6AE1B-FBFD-A248-B95C-7EECFF1824A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16076" name="Rectangle 25">
                  <a:extLst>
                    <a:ext uri="{FF2B5EF4-FFF2-40B4-BE49-F238E27FC236}">
                      <a16:creationId xmlns:a16="http://schemas.microsoft.com/office/drawing/2014/main" id="{85C7803E-EEE6-304B-B4D1-F5015EB9F06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16077" name="Rectangle 26">
                  <a:extLst>
                    <a:ext uri="{FF2B5EF4-FFF2-40B4-BE49-F238E27FC236}">
                      <a16:creationId xmlns:a16="http://schemas.microsoft.com/office/drawing/2014/main" id="{7153C1BB-8AEF-DC45-A9D3-41A9DC6D58C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16078" name="Text Box 27">
                  <a:extLst>
                    <a:ext uri="{FF2B5EF4-FFF2-40B4-BE49-F238E27FC236}">
                      <a16:creationId xmlns:a16="http://schemas.microsoft.com/office/drawing/2014/main" id="{1137E706-4BFB-DD4E-8CC7-C812E56AFCA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647</a:t>
                  </a:r>
                  <a:endParaRPr lang="en-US" altLang="en-US" sz="1800" b="0" dirty="0">
                    <a:ea typeface="ＭＳ Ｐゴシック" panose="020B0600070205080204" pitchFamily="34" charset="-128"/>
                  </a:endParaRPr>
                </a:p>
              </p:txBody>
            </p:sp>
            <p:sp>
              <p:nvSpPr>
                <p:cNvPr id="216079" name="Text Box 28">
                  <a:extLst>
                    <a:ext uri="{FF2B5EF4-FFF2-40B4-BE49-F238E27FC236}">
                      <a16:creationId xmlns:a16="http://schemas.microsoft.com/office/drawing/2014/main" id="{1D036FA6-CB5D-8044-A488-167EC6687AB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712</a:t>
                  </a:r>
                  <a:endParaRPr lang="en-US" altLang="en-US" sz="1800" b="0" dirty="0">
                    <a:ea typeface="ＭＳ Ｐゴシック" panose="020B0600070205080204" pitchFamily="34" charset="-128"/>
                  </a:endParaRPr>
                </a:p>
              </p:txBody>
            </p:sp>
            <p:sp>
              <p:nvSpPr>
                <p:cNvPr id="216080" name="Text Box 29">
                  <a:extLst>
                    <a:ext uri="{FF2B5EF4-FFF2-40B4-BE49-F238E27FC236}">
                      <a16:creationId xmlns:a16="http://schemas.microsoft.com/office/drawing/2014/main" id="{789D1AAF-415C-BC45-AFC1-EFE008A64AF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674</a:t>
                  </a:r>
                  <a:endParaRPr lang="en-US" altLang="en-US" sz="1800" b="0" dirty="0">
                    <a:ea typeface="ＭＳ Ｐゴシック" panose="020B0600070205080204" pitchFamily="34" charset="-128"/>
                  </a:endParaRPr>
                </a:p>
              </p:txBody>
            </p:sp>
          </p:grpSp>
          <p:grpSp>
            <p:nvGrpSpPr>
              <p:cNvPr id="216072" name="Group 30">
                <a:extLst>
                  <a:ext uri="{FF2B5EF4-FFF2-40B4-BE49-F238E27FC236}">
                    <a16:creationId xmlns:a16="http://schemas.microsoft.com/office/drawing/2014/main" id="{72AE6B10-D872-6D48-A23A-5C84E6C9FA31}"/>
                  </a:ext>
                </a:extLst>
              </p:cNvPr>
              <p:cNvGrpSpPr>
                <a:grpSpLocks/>
              </p:cNvGrpSpPr>
              <p:nvPr/>
            </p:nvGrpSpPr>
            <p:grpSpPr bwMode="auto">
              <a:xfrm>
                <a:off x="2846" y="3671"/>
                <a:ext cx="731" cy="213"/>
                <a:chOff x="2846" y="3671"/>
                <a:chExt cx="731" cy="213"/>
              </a:xfrm>
            </p:grpSpPr>
            <p:sp>
              <p:nvSpPr>
                <p:cNvPr id="216073" name="Rectangle 31">
                  <a:extLst>
                    <a:ext uri="{FF2B5EF4-FFF2-40B4-BE49-F238E27FC236}">
                      <a16:creationId xmlns:a16="http://schemas.microsoft.com/office/drawing/2014/main" id="{9EFB4A8B-6152-0848-AC41-1C8215C31048}"/>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16074" name="Text Box 32">
                  <a:extLst>
                    <a:ext uri="{FF2B5EF4-FFF2-40B4-BE49-F238E27FC236}">
                      <a16:creationId xmlns:a16="http://schemas.microsoft.com/office/drawing/2014/main" id="{24943046-6593-6A42-86BE-DC8807734A62}"/>
                    </a:ext>
                  </a:extLst>
                </p:cNvPr>
                <p:cNvSpPr txBox="1">
                  <a:spLocks noChangeArrowheads="1"/>
                </p:cNvSpPr>
                <p:nvPr/>
              </p:nvSpPr>
              <p:spPr bwMode="auto">
                <a:xfrm>
                  <a:off x="2878" y="3687"/>
                  <a:ext cx="665"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Table 18.11</a:t>
                  </a:r>
                </a:p>
              </p:txBody>
            </p:sp>
          </p:grpSp>
        </p:grpSp>
      </p:grpSp>
    </p:spTree>
  </p:cSld>
  <p:clrMapOvr>
    <a:masterClrMapping/>
  </p:clrMapOvr>
  <p:transition spd="med"/>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Number Placeholder 5">
            <a:extLst>
              <a:ext uri="{FF2B5EF4-FFF2-40B4-BE49-F238E27FC236}">
                <a16:creationId xmlns:a16="http://schemas.microsoft.com/office/drawing/2014/main" id="{55E6F890-E9C0-4343-837F-3B14C091745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9210549-6E30-0C43-A548-59865A40CE57}" type="slidenum">
              <a:rPr lang="en-US" altLang="en-US" sz="1400"/>
              <a:pPr>
                <a:spcBef>
                  <a:spcPct val="0"/>
                </a:spcBef>
                <a:buFontTx/>
                <a:buNone/>
              </a:pPr>
              <a:t>110</a:t>
            </a:fld>
            <a:endParaRPr lang="en-US" altLang="en-US" sz="1400" dirty="0"/>
          </a:p>
        </p:txBody>
      </p:sp>
      <p:grpSp>
        <p:nvGrpSpPr>
          <p:cNvPr id="218128" name="Group 16">
            <a:extLst>
              <a:ext uri="{FF2B5EF4-FFF2-40B4-BE49-F238E27FC236}">
                <a16:creationId xmlns:a16="http://schemas.microsoft.com/office/drawing/2014/main" id="{7FBAFDC8-5E73-4547-A47E-500998C9E055}"/>
              </a:ext>
            </a:extLst>
          </p:cNvPr>
          <p:cNvGrpSpPr>
            <a:grpSpLocks/>
          </p:cNvGrpSpPr>
          <p:nvPr/>
        </p:nvGrpSpPr>
        <p:grpSpPr bwMode="auto">
          <a:xfrm>
            <a:off x="458788" y="446088"/>
            <a:ext cx="8229600" cy="5719762"/>
            <a:chOff x="289" y="281"/>
            <a:chExt cx="5184" cy="3603"/>
          </a:xfrm>
        </p:grpSpPr>
        <p:sp>
          <p:nvSpPr>
            <p:cNvPr id="218116" name="Rectangle 2">
              <a:extLst>
                <a:ext uri="{FF2B5EF4-FFF2-40B4-BE49-F238E27FC236}">
                  <a16:creationId xmlns:a16="http://schemas.microsoft.com/office/drawing/2014/main" id="{1A2B7D8C-AFE9-A54C-82D6-59B4A05B1A0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Eicosanoids</a:t>
              </a:r>
              <a:endParaRPr lang="en-US" altLang="en-US" sz="2800" b="0" dirty="0">
                <a:solidFill>
                  <a:schemeClr val="tx2"/>
                </a:solidFill>
              </a:endParaRPr>
            </a:p>
          </p:txBody>
        </p:sp>
        <p:grpSp>
          <p:nvGrpSpPr>
            <p:cNvPr id="218127" name="Group 15">
              <a:extLst>
                <a:ext uri="{FF2B5EF4-FFF2-40B4-BE49-F238E27FC236}">
                  <a16:creationId xmlns:a16="http://schemas.microsoft.com/office/drawing/2014/main" id="{9E2BC30F-BF4D-604C-878C-E2B59F42E223}"/>
                </a:ext>
              </a:extLst>
            </p:cNvPr>
            <p:cNvGrpSpPr>
              <a:grpSpLocks/>
            </p:cNvGrpSpPr>
            <p:nvPr/>
          </p:nvGrpSpPr>
          <p:grpSpPr bwMode="auto">
            <a:xfrm>
              <a:off x="515" y="972"/>
              <a:ext cx="4537" cy="1944"/>
              <a:chOff x="515" y="972"/>
              <a:chExt cx="4537" cy="1944"/>
            </a:xfrm>
          </p:grpSpPr>
          <p:sp>
            <p:nvSpPr>
              <p:cNvPr id="218125" name="Text Box 6">
                <a:extLst>
                  <a:ext uri="{FF2B5EF4-FFF2-40B4-BE49-F238E27FC236}">
                    <a16:creationId xmlns:a16="http://schemas.microsoft.com/office/drawing/2014/main" id="{9F8D9635-B90B-D14B-B905-EAFEC6D5E585}"/>
                  </a:ext>
                </a:extLst>
              </p:cNvPr>
              <p:cNvSpPr txBox="1">
                <a:spLocks noChangeArrowheads="1"/>
              </p:cNvSpPr>
              <p:nvPr/>
            </p:nvSpPr>
            <p:spPr bwMode="auto">
              <a:xfrm>
                <a:off x="515" y="972"/>
                <a:ext cx="4537"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Two families of eicosanoid molecules—leukotrienes and prosta-glandins—are are secreted by most body cells, except for red blood cells.</a:t>
                </a:r>
              </a:p>
              <a:p>
                <a:pPr eaLnBrk="1" hangingPunct="1">
                  <a:lnSpc>
                    <a:spcPct val="85000"/>
                  </a:lnSpc>
                  <a:spcBef>
                    <a:spcPct val="0"/>
                  </a:spcBef>
                  <a:spcAft>
                    <a:spcPts val="900"/>
                  </a:spcAft>
                  <a:buSzPct val="80000"/>
                </a:pPr>
                <a:r>
                  <a:rPr lang="en-US" altLang="en-US" sz="1800" b="0" dirty="0"/>
                  <a:t>They function as local hormones in response to mechanical and chemical stimuli.</a:t>
                </a:r>
              </a:p>
              <a:p>
                <a:pPr eaLnBrk="1" hangingPunct="1">
                  <a:lnSpc>
                    <a:spcPct val="85000"/>
                  </a:lnSpc>
                  <a:spcBef>
                    <a:spcPct val="0"/>
                  </a:spcBef>
                  <a:spcAft>
                    <a:spcPct val="50000"/>
                  </a:spcAft>
                  <a:buSzPct val="80000"/>
                </a:pPr>
                <a:r>
                  <a:rPr lang="en-US" altLang="en-US" sz="1800" b="0" dirty="0"/>
                  <a:t>Leukotrienes stimulate the chemotaxis of white blood cells to com-bat inflammation.</a:t>
                </a:r>
              </a:p>
            </p:txBody>
          </p:sp>
          <p:sp>
            <p:nvSpPr>
              <p:cNvPr id="218126" name="Text Box 7">
                <a:extLst>
                  <a:ext uri="{FF2B5EF4-FFF2-40B4-BE49-F238E27FC236}">
                    <a16:creationId xmlns:a16="http://schemas.microsoft.com/office/drawing/2014/main" id="{31193B40-8CFC-EA4C-85B2-C4DC50CC57AB}"/>
                  </a:ext>
                </a:extLst>
              </p:cNvPr>
              <p:cNvSpPr txBox="1">
                <a:spLocks noChangeArrowheads="1"/>
              </p:cNvSpPr>
              <p:nvPr/>
            </p:nvSpPr>
            <p:spPr bwMode="auto">
              <a:xfrm>
                <a:off x="1277" y="2265"/>
                <a:ext cx="3210" cy="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dirty="0">
                    <a:solidFill>
                      <a:srgbClr val="941100"/>
                    </a:solidFill>
                  </a:rPr>
                  <a:t>Chemotaxis = movement of a cell or single-cell organism in response to a chemical stimulus; in this case, movement of white blood cells to the site of inflammation or infection.</a:t>
                </a:r>
              </a:p>
            </p:txBody>
          </p:sp>
        </p:grpSp>
        <p:grpSp>
          <p:nvGrpSpPr>
            <p:cNvPr id="218118" name="Group 30">
              <a:extLst>
                <a:ext uri="{FF2B5EF4-FFF2-40B4-BE49-F238E27FC236}">
                  <a16:creationId xmlns:a16="http://schemas.microsoft.com/office/drawing/2014/main" id="{AD79374A-04FC-5643-A07B-45B463E9E48C}"/>
                </a:ext>
              </a:extLst>
            </p:cNvPr>
            <p:cNvGrpSpPr>
              <a:grpSpLocks/>
            </p:cNvGrpSpPr>
            <p:nvPr/>
          </p:nvGrpSpPr>
          <p:grpSpPr bwMode="auto">
            <a:xfrm>
              <a:off x="582" y="3671"/>
              <a:ext cx="1990" cy="213"/>
              <a:chOff x="582" y="3671"/>
              <a:chExt cx="1990" cy="213"/>
            </a:xfrm>
          </p:grpSpPr>
          <p:sp>
            <p:nvSpPr>
              <p:cNvPr id="218119" name="Rectangle 31">
                <a:extLst>
                  <a:ext uri="{FF2B5EF4-FFF2-40B4-BE49-F238E27FC236}">
                    <a16:creationId xmlns:a16="http://schemas.microsoft.com/office/drawing/2014/main" id="{EDD58A57-1D96-F54F-8A09-57F2F914B8A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18120" name="Rectangle 32">
                <a:extLst>
                  <a:ext uri="{FF2B5EF4-FFF2-40B4-BE49-F238E27FC236}">
                    <a16:creationId xmlns:a16="http://schemas.microsoft.com/office/drawing/2014/main" id="{09D70605-82D1-1F4A-857E-77EC2453D26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18121" name="Rectangle 33">
                <a:extLst>
                  <a:ext uri="{FF2B5EF4-FFF2-40B4-BE49-F238E27FC236}">
                    <a16:creationId xmlns:a16="http://schemas.microsoft.com/office/drawing/2014/main" id="{306AB540-FA85-614B-A1E0-0215787A808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18122" name="Text Box 34">
                <a:extLst>
                  <a:ext uri="{FF2B5EF4-FFF2-40B4-BE49-F238E27FC236}">
                    <a16:creationId xmlns:a16="http://schemas.microsoft.com/office/drawing/2014/main" id="{045FE6A7-E20D-0B44-9DF5-9FE5B6A1A5D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647</a:t>
                </a:r>
                <a:endParaRPr lang="en-US" altLang="en-US" sz="1800" b="0" dirty="0">
                  <a:ea typeface="ＭＳ Ｐゴシック" panose="020B0600070205080204" pitchFamily="34" charset="-128"/>
                </a:endParaRPr>
              </a:p>
            </p:txBody>
          </p:sp>
          <p:sp>
            <p:nvSpPr>
              <p:cNvPr id="218123" name="Text Box 35">
                <a:extLst>
                  <a:ext uri="{FF2B5EF4-FFF2-40B4-BE49-F238E27FC236}">
                    <a16:creationId xmlns:a16="http://schemas.microsoft.com/office/drawing/2014/main" id="{859A6CC3-9585-6545-896F-769BF7E00CD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712</a:t>
                </a:r>
                <a:endParaRPr lang="en-US" altLang="en-US" sz="1800" b="0" dirty="0">
                  <a:ea typeface="ＭＳ Ｐゴシック" panose="020B0600070205080204" pitchFamily="34" charset="-128"/>
                </a:endParaRPr>
              </a:p>
            </p:txBody>
          </p:sp>
          <p:sp>
            <p:nvSpPr>
              <p:cNvPr id="218124" name="Text Box 36">
                <a:extLst>
                  <a:ext uri="{FF2B5EF4-FFF2-40B4-BE49-F238E27FC236}">
                    <a16:creationId xmlns:a16="http://schemas.microsoft.com/office/drawing/2014/main" id="{7128A42F-75F4-2346-BF9A-FE450EABAA9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675</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Number Placeholder 5">
            <a:extLst>
              <a:ext uri="{FF2B5EF4-FFF2-40B4-BE49-F238E27FC236}">
                <a16:creationId xmlns:a16="http://schemas.microsoft.com/office/drawing/2014/main" id="{10FE6328-29C3-5E48-9CD3-A36115F1672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0F96628-F247-2E4A-A85B-32D5A374985E}" type="slidenum">
              <a:rPr lang="en-US" altLang="en-US" sz="1400"/>
              <a:pPr>
                <a:spcBef>
                  <a:spcPct val="0"/>
                </a:spcBef>
                <a:buFontTx/>
                <a:buNone/>
              </a:pPr>
              <a:t>111</a:t>
            </a:fld>
            <a:endParaRPr lang="en-US" altLang="en-US" sz="1400" dirty="0"/>
          </a:p>
        </p:txBody>
      </p:sp>
      <p:grpSp>
        <p:nvGrpSpPr>
          <p:cNvPr id="220163" name="Group 29">
            <a:extLst>
              <a:ext uri="{FF2B5EF4-FFF2-40B4-BE49-F238E27FC236}">
                <a16:creationId xmlns:a16="http://schemas.microsoft.com/office/drawing/2014/main" id="{22A029C9-E7BA-2E47-AEC1-DCD5B1343EAD}"/>
              </a:ext>
            </a:extLst>
          </p:cNvPr>
          <p:cNvGrpSpPr>
            <a:grpSpLocks/>
          </p:cNvGrpSpPr>
          <p:nvPr/>
        </p:nvGrpSpPr>
        <p:grpSpPr bwMode="auto">
          <a:xfrm>
            <a:off x="458788" y="446088"/>
            <a:ext cx="8229600" cy="5719762"/>
            <a:chOff x="289" y="281"/>
            <a:chExt cx="5184" cy="3603"/>
          </a:xfrm>
        </p:grpSpPr>
        <p:sp>
          <p:nvSpPr>
            <p:cNvPr id="220164" name="Rectangle 2">
              <a:extLst>
                <a:ext uri="{FF2B5EF4-FFF2-40B4-BE49-F238E27FC236}">
                  <a16:creationId xmlns:a16="http://schemas.microsoft.com/office/drawing/2014/main" id="{56CDDC2D-368C-904B-A670-98FDBC93045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Prostaglandins</a:t>
              </a:r>
              <a:endParaRPr lang="en-US" altLang="en-US" sz="2800" b="0" dirty="0">
                <a:solidFill>
                  <a:schemeClr val="tx2"/>
                </a:solidFill>
              </a:endParaRPr>
            </a:p>
          </p:txBody>
        </p:sp>
        <p:sp>
          <p:nvSpPr>
            <p:cNvPr id="220165" name="Text Box 6">
              <a:extLst>
                <a:ext uri="{FF2B5EF4-FFF2-40B4-BE49-F238E27FC236}">
                  <a16:creationId xmlns:a16="http://schemas.microsoft.com/office/drawing/2014/main" id="{51748194-DD23-6347-A35D-3EACF08DCDF0}"/>
                </a:ext>
              </a:extLst>
            </p:cNvPr>
            <p:cNvSpPr txBox="1">
              <a:spLocks noChangeArrowheads="1"/>
            </p:cNvSpPr>
            <p:nvPr/>
          </p:nvSpPr>
          <p:spPr bwMode="auto">
            <a:xfrm>
              <a:off x="515" y="972"/>
              <a:ext cx="4857" cy="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Prostaglandins secreted by cells in tissues have widespread effects on the body—they affect:</a:t>
              </a:r>
            </a:p>
            <a:p>
              <a:pPr lvl="1" eaLnBrk="1" hangingPunct="1">
                <a:lnSpc>
                  <a:spcPct val="85000"/>
                </a:lnSpc>
                <a:spcBef>
                  <a:spcPct val="0"/>
                </a:spcBef>
                <a:spcAft>
                  <a:spcPts val="300"/>
                </a:spcAft>
                <a:buSzPct val="80000"/>
                <a:buFontTx/>
                <a:buChar char="-"/>
              </a:pPr>
              <a:r>
                <a:rPr lang="en-US" altLang="en-US" sz="1800" b="0" dirty="0"/>
                <a:t>Smooth muscle function</a:t>
              </a:r>
            </a:p>
            <a:p>
              <a:pPr lvl="1" eaLnBrk="1" hangingPunct="1">
                <a:lnSpc>
                  <a:spcPct val="85000"/>
                </a:lnSpc>
                <a:spcBef>
                  <a:spcPct val="0"/>
                </a:spcBef>
                <a:spcAft>
                  <a:spcPts val="300"/>
                </a:spcAft>
                <a:buSzPct val="80000"/>
                <a:buFontTx/>
                <a:buChar char="-"/>
              </a:pPr>
              <a:r>
                <a:rPr lang="en-US" altLang="en-US" sz="1800" b="0" dirty="0"/>
                <a:t>Glandular secretions</a:t>
              </a:r>
            </a:p>
            <a:p>
              <a:pPr lvl="1" eaLnBrk="1" hangingPunct="1">
                <a:lnSpc>
                  <a:spcPct val="85000"/>
                </a:lnSpc>
                <a:spcBef>
                  <a:spcPct val="0"/>
                </a:spcBef>
                <a:spcAft>
                  <a:spcPts val="300"/>
                </a:spcAft>
                <a:buSzPct val="80000"/>
                <a:buFontTx/>
                <a:buChar char="-"/>
              </a:pPr>
              <a:r>
                <a:rPr lang="en-US" altLang="en-US" sz="1800" b="0" dirty="0"/>
                <a:t>Blood flow</a:t>
              </a:r>
            </a:p>
            <a:p>
              <a:pPr lvl="1" eaLnBrk="1" hangingPunct="1">
                <a:lnSpc>
                  <a:spcPct val="85000"/>
                </a:lnSpc>
                <a:spcBef>
                  <a:spcPct val="0"/>
                </a:spcBef>
                <a:spcAft>
                  <a:spcPts val="300"/>
                </a:spcAft>
                <a:buSzPct val="80000"/>
                <a:buFontTx/>
                <a:buChar char="-"/>
              </a:pPr>
              <a:r>
                <a:rPr lang="en-US" altLang="en-US" sz="1800" b="0" dirty="0"/>
                <a:t>Reproductive processes</a:t>
              </a:r>
            </a:p>
            <a:p>
              <a:pPr lvl="1" eaLnBrk="1" hangingPunct="1">
                <a:lnSpc>
                  <a:spcPct val="85000"/>
                </a:lnSpc>
                <a:spcBef>
                  <a:spcPct val="0"/>
                </a:spcBef>
                <a:spcAft>
                  <a:spcPts val="300"/>
                </a:spcAft>
                <a:buSzPct val="80000"/>
                <a:buFontTx/>
                <a:buChar char="-"/>
              </a:pPr>
              <a:r>
                <a:rPr lang="en-US" altLang="en-US" sz="1800" b="0" dirty="0"/>
                <a:t>Platelet function</a:t>
              </a:r>
            </a:p>
            <a:p>
              <a:pPr lvl="1" eaLnBrk="1" hangingPunct="1">
                <a:lnSpc>
                  <a:spcPct val="85000"/>
                </a:lnSpc>
                <a:spcBef>
                  <a:spcPct val="0"/>
                </a:spcBef>
                <a:spcAft>
                  <a:spcPts val="300"/>
                </a:spcAft>
                <a:buSzPct val="80000"/>
                <a:buFontTx/>
                <a:buChar char="-"/>
              </a:pPr>
              <a:r>
                <a:rPr lang="en-US" altLang="en-US" sz="1800" b="0" dirty="0"/>
                <a:t>Respiration</a:t>
              </a:r>
            </a:p>
            <a:p>
              <a:pPr lvl="1" eaLnBrk="1" hangingPunct="1">
                <a:lnSpc>
                  <a:spcPct val="85000"/>
                </a:lnSpc>
                <a:spcBef>
                  <a:spcPct val="0"/>
                </a:spcBef>
                <a:spcAft>
                  <a:spcPts val="300"/>
                </a:spcAft>
                <a:buSzPct val="80000"/>
                <a:buFontTx/>
                <a:buChar char="-"/>
              </a:pPr>
              <a:r>
                <a:rPr lang="en-US" altLang="en-US" sz="1800" b="0" dirty="0"/>
                <a:t>Nerve impulses</a:t>
              </a:r>
            </a:p>
            <a:p>
              <a:pPr lvl="1" eaLnBrk="1" hangingPunct="1">
                <a:lnSpc>
                  <a:spcPct val="85000"/>
                </a:lnSpc>
                <a:spcBef>
                  <a:spcPct val="0"/>
                </a:spcBef>
                <a:spcAft>
                  <a:spcPts val="300"/>
                </a:spcAft>
                <a:buSzPct val="80000"/>
                <a:buFontTx/>
                <a:buChar char="-"/>
              </a:pPr>
              <a:r>
                <a:rPr lang="en-US" altLang="en-US" sz="1800" b="0" dirty="0"/>
                <a:t>Lipid metabolism</a:t>
              </a:r>
            </a:p>
            <a:p>
              <a:pPr lvl="1" eaLnBrk="1" hangingPunct="1">
                <a:lnSpc>
                  <a:spcPct val="85000"/>
                </a:lnSpc>
                <a:spcBef>
                  <a:spcPct val="0"/>
                </a:spcBef>
                <a:spcAft>
                  <a:spcPts val="1200"/>
                </a:spcAft>
                <a:buSzPct val="80000"/>
                <a:buFontTx/>
                <a:buChar char="-"/>
              </a:pPr>
              <a:r>
                <a:rPr lang="en-US" altLang="en-US" sz="1800" b="0" dirty="0"/>
                <a:t>Immune responses</a:t>
              </a:r>
            </a:p>
            <a:p>
              <a:pPr eaLnBrk="1" hangingPunct="1">
                <a:lnSpc>
                  <a:spcPct val="85000"/>
                </a:lnSpc>
                <a:spcBef>
                  <a:spcPct val="0"/>
                </a:spcBef>
                <a:spcAft>
                  <a:spcPct val="50000"/>
                </a:spcAft>
                <a:buSzPct val="80000"/>
              </a:pPr>
              <a:r>
                <a:rPr lang="en-US" altLang="en-US" sz="1800" b="0" dirty="0"/>
                <a:t>Prostaglandins also promote inflammation and fever and can intensify pain by stimulating nocireceptors (pain receptors).</a:t>
              </a:r>
            </a:p>
          </p:txBody>
        </p:sp>
        <p:grpSp>
          <p:nvGrpSpPr>
            <p:cNvPr id="220166" name="Group 19">
              <a:extLst>
                <a:ext uri="{FF2B5EF4-FFF2-40B4-BE49-F238E27FC236}">
                  <a16:creationId xmlns:a16="http://schemas.microsoft.com/office/drawing/2014/main" id="{E16D8D9C-46FA-5141-8A90-5631E6B0767D}"/>
                </a:ext>
              </a:extLst>
            </p:cNvPr>
            <p:cNvGrpSpPr>
              <a:grpSpLocks/>
            </p:cNvGrpSpPr>
            <p:nvPr/>
          </p:nvGrpSpPr>
          <p:grpSpPr bwMode="auto">
            <a:xfrm>
              <a:off x="582" y="3671"/>
              <a:ext cx="1990" cy="213"/>
              <a:chOff x="582" y="3671"/>
              <a:chExt cx="1990" cy="213"/>
            </a:xfrm>
          </p:grpSpPr>
          <p:sp>
            <p:nvSpPr>
              <p:cNvPr id="220167" name="Rectangle 20">
                <a:extLst>
                  <a:ext uri="{FF2B5EF4-FFF2-40B4-BE49-F238E27FC236}">
                    <a16:creationId xmlns:a16="http://schemas.microsoft.com/office/drawing/2014/main" id="{FBC8E178-EBEF-994B-9EF0-BC9EF6BC97B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20168" name="Rectangle 21">
                <a:extLst>
                  <a:ext uri="{FF2B5EF4-FFF2-40B4-BE49-F238E27FC236}">
                    <a16:creationId xmlns:a16="http://schemas.microsoft.com/office/drawing/2014/main" id="{2A75AA31-7B43-4040-8D29-9B4E7555A10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20169" name="Rectangle 22">
                <a:extLst>
                  <a:ext uri="{FF2B5EF4-FFF2-40B4-BE49-F238E27FC236}">
                    <a16:creationId xmlns:a16="http://schemas.microsoft.com/office/drawing/2014/main" id="{BE5CF005-CF76-324D-95D6-2E23A86BAB8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20170" name="Text Box 23">
                <a:extLst>
                  <a:ext uri="{FF2B5EF4-FFF2-40B4-BE49-F238E27FC236}">
                    <a16:creationId xmlns:a16="http://schemas.microsoft.com/office/drawing/2014/main" id="{AD8747C5-CF48-B246-A188-A79B5F73D00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647</a:t>
                </a:r>
                <a:endParaRPr lang="en-US" altLang="en-US" sz="1800" b="0" dirty="0">
                  <a:ea typeface="ＭＳ Ｐゴシック" panose="020B0600070205080204" pitchFamily="34" charset="-128"/>
                </a:endParaRPr>
              </a:p>
            </p:txBody>
          </p:sp>
          <p:sp>
            <p:nvSpPr>
              <p:cNvPr id="220171" name="Text Box 24">
                <a:extLst>
                  <a:ext uri="{FF2B5EF4-FFF2-40B4-BE49-F238E27FC236}">
                    <a16:creationId xmlns:a16="http://schemas.microsoft.com/office/drawing/2014/main" id="{4C60FB30-82CD-A840-A952-86182E138B3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712</a:t>
                </a:r>
                <a:endParaRPr lang="en-US" altLang="en-US" sz="1800" b="0" dirty="0">
                  <a:ea typeface="ＭＳ Ｐゴシック" panose="020B0600070205080204" pitchFamily="34" charset="-128"/>
                </a:endParaRPr>
              </a:p>
            </p:txBody>
          </p:sp>
          <p:sp>
            <p:nvSpPr>
              <p:cNvPr id="220172" name="Text Box 25">
                <a:extLst>
                  <a:ext uri="{FF2B5EF4-FFF2-40B4-BE49-F238E27FC236}">
                    <a16:creationId xmlns:a16="http://schemas.microsoft.com/office/drawing/2014/main" id="{BF9756BE-E11B-D149-9FC6-28C49526A09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675</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Number Placeholder 5">
            <a:extLst>
              <a:ext uri="{FF2B5EF4-FFF2-40B4-BE49-F238E27FC236}">
                <a16:creationId xmlns:a16="http://schemas.microsoft.com/office/drawing/2014/main" id="{2E7200A3-A7D5-1844-9132-E67593998A2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8870A42-93F8-0B41-9598-62F45661942C}" type="slidenum">
              <a:rPr lang="en-US" altLang="en-US" sz="1400"/>
              <a:pPr>
                <a:spcBef>
                  <a:spcPct val="0"/>
                </a:spcBef>
                <a:buFontTx/>
                <a:buNone/>
              </a:pPr>
              <a:t>112</a:t>
            </a:fld>
            <a:endParaRPr lang="en-US" altLang="en-US" sz="1400" dirty="0"/>
          </a:p>
        </p:txBody>
      </p:sp>
      <p:grpSp>
        <p:nvGrpSpPr>
          <p:cNvPr id="222211" name="Group 34">
            <a:extLst>
              <a:ext uri="{FF2B5EF4-FFF2-40B4-BE49-F238E27FC236}">
                <a16:creationId xmlns:a16="http://schemas.microsoft.com/office/drawing/2014/main" id="{FD1ECEE5-8669-3641-8801-E5506382335C}"/>
              </a:ext>
            </a:extLst>
          </p:cNvPr>
          <p:cNvGrpSpPr>
            <a:grpSpLocks/>
          </p:cNvGrpSpPr>
          <p:nvPr/>
        </p:nvGrpSpPr>
        <p:grpSpPr bwMode="auto">
          <a:xfrm>
            <a:off x="458788" y="450850"/>
            <a:ext cx="8247062" cy="5715000"/>
            <a:chOff x="289" y="284"/>
            <a:chExt cx="5195" cy="3600"/>
          </a:xfrm>
        </p:grpSpPr>
        <p:sp>
          <p:nvSpPr>
            <p:cNvPr id="222212" name="Rectangle 2">
              <a:extLst>
                <a:ext uri="{FF2B5EF4-FFF2-40B4-BE49-F238E27FC236}">
                  <a16:creationId xmlns:a16="http://schemas.microsoft.com/office/drawing/2014/main" id="{DE63D097-C0F0-8647-8DDC-1A8AC98B5511}"/>
                </a:ext>
              </a:extLst>
            </p:cNvPr>
            <p:cNvSpPr>
              <a:spLocks noChangeArrowheads="1"/>
            </p:cNvSpPr>
            <p:nvPr/>
          </p:nvSpPr>
          <p:spPr bwMode="auto">
            <a:xfrm>
              <a:off x="289"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Growth Factors</a:t>
              </a:r>
              <a:endParaRPr lang="en-US" altLang="en-US" sz="2800" b="0" dirty="0">
                <a:solidFill>
                  <a:schemeClr val="tx2"/>
                </a:solidFill>
              </a:endParaRPr>
            </a:p>
          </p:txBody>
        </p:sp>
        <p:sp>
          <p:nvSpPr>
            <p:cNvPr id="222213" name="Text Box 6">
              <a:extLst>
                <a:ext uri="{FF2B5EF4-FFF2-40B4-BE49-F238E27FC236}">
                  <a16:creationId xmlns:a16="http://schemas.microsoft.com/office/drawing/2014/main" id="{06ADC570-E324-054E-8332-D1F2BEDF9A3F}"/>
                </a:ext>
              </a:extLst>
            </p:cNvPr>
            <p:cNvSpPr txBox="1">
              <a:spLocks noChangeArrowheads="1"/>
            </p:cNvSpPr>
            <p:nvPr/>
          </p:nvSpPr>
          <p:spPr bwMode="auto">
            <a:xfrm>
              <a:off x="515" y="972"/>
              <a:ext cx="4969"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Insulin-like growth factor, thymosin (from the thymus), thyroid hormones, human growth hormone, and prolactin stimulate mitotic cell division and growth.</a:t>
              </a:r>
            </a:p>
            <a:p>
              <a:pPr eaLnBrk="1" hangingPunct="1">
                <a:lnSpc>
                  <a:spcPct val="85000"/>
                </a:lnSpc>
                <a:spcBef>
                  <a:spcPct val="0"/>
                </a:spcBef>
                <a:spcAft>
                  <a:spcPts val="900"/>
                </a:spcAft>
                <a:buSzPct val="80000"/>
              </a:pPr>
              <a:r>
                <a:rPr lang="en-US" altLang="en-US" sz="1800" b="0" dirty="0"/>
                <a:t>Hormones known as growth factors promote tissue development, growth, and repair.</a:t>
              </a:r>
            </a:p>
            <a:p>
              <a:pPr eaLnBrk="1" hangingPunct="1">
                <a:lnSpc>
                  <a:spcPct val="85000"/>
                </a:lnSpc>
                <a:spcBef>
                  <a:spcPct val="0"/>
                </a:spcBef>
                <a:spcAft>
                  <a:spcPts val="900"/>
                </a:spcAft>
                <a:buSzPct val="80000"/>
              </a:pPr>
              <a:r>
                <a:rPr lang="en-US" altLang="en-US" sz="1800" b="0" dirty="0"/>
                <a:t>Growth factors are mitogenic since they promote tissue growth through stimulation of mitotic cell division—mitosis will be covered in the lecture module on cell division.</a:t>
              </a:r>
            </a:p>
            <a:p>
              <a:pPr eaLnBrk="1" hangingPunct="1">
                <a:lnSpc>
                  <a:spcPct val="85000"/>
                </a:lnSpc>
                <a:spcBef>
                  <a:spcPct val="0"/>
                </a:spcBef>
                <a:spcAft>
                  <a:spcPct val="50000"/>
                </a:spcAft>
                <a:buSzPct val="80000"/>
              </a:pPr>
              <a:r>
                <a:rPr lang="en-US" altLang="en-US" sz="1800" b="0" dirty="0"/>
                <a:t>Many of the growth factors act locally either as paracrines or autocrines.</a:t>
              </a:r>
            </a:p>
          </p:txBody>
        </p:sp>
        <p:grpSp>
          <p:nvGrpSpPr>
            <p:cNvPr id="222214" name="Group 23">
              <a:extLst>
                <a:ext uri="{FF2B5EF4-FFF2-40B4-BE49-F238E27FC236}">
                  <a16:creationId xmlns:a16="http://schemas.microsoft.com/office/drawing/2014/main" id="{2501C57D-2A45-EF4A-8E14-C62DD70FDBE7}"/>
                </a:ext>
              </a:extLst>
            </p:cNvPr>
            <p:cNvGrpSpPr>
              <a:grpSpLocks/>
            </p:cNvGrpSpPr>
            <p:nvPr/>
          </p:nvGrpSpPr>
          <p:grpSpPr bwMode="auto">
            <a:xfrm>
              <a:off x="582" y="3671"/>
              <a:ext cx="2995" cy="213"/>
              <a:chOff x="582" y="3671"/>
              <a:chExt cx="2995" cy="213"/>
            </a:xfrm>
          </p:grpSpPr>
          <p:grpSp>
            <p:nvGrpSpPr>
              <p:cNvPr id="222215" name="Group 24">
                <a:extLst>
                  <a:ext uri="{FF2B5EF4-FFF2-40B4-BE49-F238E27FC236}">
                    <a16:creationId xmlns:a16="http://schemas.microsoft.com/office/drawing/2014/main" id="{BA0EFB20-04D7-224D-AAFB-1EB131C8165B}"/>
                  </a:ext>
                </a:extLst>
              </p:cNvPr>
              <p:cNvGrpSpPr>
                <a:grpSpLocks/>
              </p:cNvGrpSpPr>
              <p:nvPr/>
            </p:nvGrpSpPr>
            <p:grpSpPr bwMode="auto">
              <a:xfrm>
                <a:off x="582" y="3671"/>
                <a:ext cx="1990" cy="213"/>
                <a:chOff x="582" y="3671"/>
                <a:chExt cx="1990" cy="213"/>
              </a:xfrm>
            </p:grpSpPr>
            <p:sp>
              <p:nvSpPr>
                <p:cNvPr id="222219" name="Rectangle 25">
                  <a:extLst>
                    <a:ext uri="{FF2B5EF4-FFF2-40B4-BE49-F238E27FC236}">
                      <a16:creationId xmlns:a16="http://schemas.microsoft.com/office/drawing/2014/main" id="{1344BF46-8931-5441-B65C-53D3691BF85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22220" name="Rectangle 26">
                  <a:extLst>
                    <a:ext uri="{FF2B5EF4-FFF2-40B4-BE49-F238E27FC236}">
                      <a16:creationId xmlns:a16="http://schemas.microsoft.com/office/drawing/2014/main" id="{205E14A4-28E2-0A4E-9972-C4DF2FCE614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22221" name="Rectangle 27">
                  <a:extLst>
                    <a:ext uri="{FF2B5EF4-FFF2-40B4-BE49-F238E27FC236}">
                      <a16:creationId xmlns:a16="http://schemas.microsoft.com/office/drawing/2014/main" id="{9718F64F-A8DD-5341-9F08-612A8ED8378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22222" name="Text Box 28">
                  <a:extLst>
                    <a:ext uri="{FF2B5EF4-FFF2-40B4-BE49-F238E27FC236}">
                      <a16:creationId xmlns:a16="http://schemas.microsoft.com/office/drawing/2014/main" id="{B9F41998-DC20-5E4E-A1B0-520030092F9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648</a:t>
                  </a:r>
                  <a:endParaRPr lang="en-US" altLang="en-US" sz="1800" b="0" dirty="0">
                    <a:ea typeface="ＭＳ Ｐゴシック" panose="020B0600070205080204" pitchFamily="34" charset="-128"/>
                  </a:endParaRPr>
                </a:p>
              </p:txBody>
            </p:sp>
            <p:sp>
              <p:nvSpPr>
                <p:cNvPr id="222223" name="Text Box 29">
                  <a:extLst>
                    <a:ext uri="{FF2B5EF4-FFF2-40B4-BE49-F238E27FC236}">
                      <a16:creationId xmlns:a16="http://schemas.microsoft.com/office/drawing/2014/main" id="{4870173A-7CBC-FA48-9F46-DEC0653B25B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713</a:t>
                  </a:r>
                  <a:endParaRPr lang="en-US" altLang="en-US" sz="1800" b="0" dirty="0">
                    <a:ea typeface="ＭＳ Ｐゴシック" panose="020B0600070205080204" pitchFamily="34" charset="-128"/>
                  </a:endParaRPr>
                </a:p>
              </p:txBody>
            </p:sp>
            <p:sp>
              <p:nvSpPr>
                <p:cNvPr id="222224" name="Text Box 30">
                  <a:extLst>
                    <a:ext uri="{FF2B5EF4-FFF2-40B4-BE49-F238E27FC236}">
                      <a16:creationId xmlns:a16="http://schemas.microsoft.com/office/drawing/2014/main" id="{CA36C688-BF17-0C4B-9C0D-AAD14CAE92F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675</a:t>
                  </a:r>
                  <a:endParaRPr lang="en-US" altLang="en-US" sz="1800" b="0" dirty="0">
                    <a:ea typeface="ＭＳ Ｐゴシック" panose="020B0600070205080204" pitchFamily="34" charset="-128"/>
                  </a:endParaRPr>
                </a:p>
              </p:txBody>
            </p:sp>
          </p:grpSp>
          <p:grpSp>
            <p:nvGrpSpPr>
              <p:cNvPr id="222216" name="Group 31">
                <a:extLst>
                  <a:ext uri="{FF2B5EF4-FFF2-40B4-BE49-F238E27FC236}">
                    <a16:creationId xmlns:a16="http://schemas.microsoft.com/office/drawing/2014/main" id="{71856992-3268-504B-B8A8-32DC0FE6EDF7}"/>
                  </a:ext>
                </a:extLst>
              </p:cNvPr>
              <p:cNvGrpSpPr>
                <a:grpSpLocks/>
              </p:cNvGrpSpPr>
              <p:nvPr/>
            </p:nvGrpSpPr>
            <p:grpSpPr bwMode="auto">
              <a:xfrm>
                <a:off x="2846" y="3671"/>
                <a:ext cx="731" cy="213"/>
                <a:chOff x="2846" y="3671"/>
                <a:chExt cx="731" cy="213"/>
              </a:xfrm>
            </p:grpSpPr>
            <p:sp>
              <p:nvSpPr>
                <p:cNvPr id="222217" name="Rectangle 32">
                  <a:extLst>
                    <a:ext uri="{FF2B5EF4-FFF2-40B4-BE49-F238E27FC236}">
                      <a16:creationId xmlns:a16="http://schemas.microsoft.com/office/drawing/2014/main" id="{B371E92E-E7DB-6D4F-8972-C2E3D3B99A12}"/>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22218" name="Text Box 33">
                  <a:extLst>
                    <a:ext uri="{FF2B5EF4-FFF2-40B4-BE49-F238E27FC236}">
                      <a16:creationId xmlns:a16="http://schemas.microsoft.com/office/drawing/2014/main" id="{959F305B-66F3-194A-BC80-264DF003012B}"/>
                    </a:ext>
                  </a:extLst>
                </p:cNvPr>
                <p:cNvSpPr txBox="1">
                  <a:spLocks noChangeArrowheads="1"/>
                </p:cNvSpPr>
                <p:nvPr/>
              </p:nvSpPr>
              <p:spPr bwMode="auto">
                <a:xfrm>
                  <a:off x="2878" y="3687"/>
                  <a:ext cx="665"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Table 18.12</a:t>
                  </a:r>
                </a:p>
              </p:txBody>
            </p:sp>
          </p:grpSp>
        </p:grpSp>
      </p:grpSp>
      <p:sp>
        <p:nvSpPr>
          <p:cNvPr id="2" name="Text Box 14">
            <a:extLst>
              <a:ext uri="{FF2B5EF4-FFF2-40B4-BE49-F238E27FC236}">
                <a16:creationId xmlns:a16="http://schemas.microsoft.com/office/drawing/2014/main" id="{702FC7CE-E164-4079-90A1-73C50F88AE89}"/>
              </a:ext>
            </a:extLst>
          </p:cNvPr>
          <p:cNvSpPr txBox="1">
            <a:spLocks noChangeArrowheads="1"/>
          </p:cNvSpPr>
          <p:nvPr/>
        </p:nvSpPr>
        <p:spPr bwMode="auto">
          <a:xfrm>
            <a:off x="2151065" y="4167638"/>
            <a:ext cx="4848450" cy="1143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b="0" dirty="0">
                <a:solidFill>
                  <a:srgbClr val="941100"/>
                </a:solidFill>
              </a:rPr>
              <a:t>Paracrine = a hormone or other chemical produced by a cell that acts on nearby cells.</a:t>
            </a:r>
          </a:p>
          <a:p>
            <a:pPr algn="ctr" eaLnBrk="1" hangingPunct="1">
              <a:lnSpc>
                <a:spcPts val="1860"/>
              </a:lnSpc>
              <a:spcBef>
                <a:spcPts val="600"/>
              </a:spcBef>
              <a:spcAft>
                <a:spcPts val="0"/>
              </a:spcAft>
              <a:buFontTx/>
              <a:buNone/>
            </a:pPr>
            <a:r>
              <a:rPr lang="en-US" altLang="en-US" sz="1800" b="0" dirty="0">
                <a:solidFill>
                  <a:srgbClr val="941100"/>
                </a:solidFill>
              </a:rPr>
              <a:t>Autocrine = a hormone or other chemical that acts on the cell that produced it.</a:t>
            </a:r>
          </a:p>
        </p:txBody>
      </p:sp>
    </p:spTree>
  </p:cSld>
  <p:clrMapOvr>
    <a:masterClrMapping/>
  </p:clrMapOvr>
  <p:transition spd="med"/>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Slide Number Placeholder 5">
            <a:extLst>
              <a:ext uri="{FF2B5EF4-FFF2-40B4-BE49-F238E27FC236}">
                <a16:creationId xmlns:a16="http://schemas.microsoft.com/office/drawing/2014/main" id="{EEBBCDAD-1834-3D4B-8789-2AE9DC0FAD8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3093AEB-D6FA-FF40-A0E5-7657FEA7C355}" type="slidenum">
              <a:rPr lang="en-US" altLang="en-US" sz="1400"/>
              <a:pPr>
                <a:spcBef>
                  <a:spcPct val="0"/>
                </a:spcBef>
                <a:buFontTx/>
                <a:buNone/>
              </a:pPr>
              <a:t>113</a:t>
            </a:fld>
            <a:endParaRPr lang="en-US" altLang="en-US" sz="1400" dirty="0"/>
          </a:p>
        </p:txBody>
      </p:sp>
      <p:sp>
        <p:nvSpPr>
          <p:cNvPr id="224259" name="Rectangle 2">
            <a:extLst>
              <a:ext uri="{FF2B5EF4-FFF2-40B4-BE49-F238E27FC236}">
                <a16:creationId xmlns:a16="http://schemas.microsoft.com/office/drawing/2014/main" id="{66380727-7451-1144-ACD7-2C6B24B40A10}"/>
              </a:ext>
            </a:extLst>
          </p:cNvPr>
          <p:cNvSpPr>
            <a:spLocks noGrp="1" noChangeArrowheads="1"/>
          </p:cNvSpPr>
          <p:nvPr>
            <p:ph type="body" idx="1"/>
          </p:nvPr>
        </p:nvSpPr>
        <p:spPr>
          <a:xfrm>
            <a:off x="874713" y="974725"/>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spcBef>
                <a:spcPct val="0"/>
              </a:spcBef>
              <a:buFontTx/>
              <a:buNone/>
            </a:pPr>
            <a:r>
              <a:rPr lang="en-US" altLang="en-US" sz="2800" dirty="0">
                <a:solidFill>
                  <a:srgbClr val="333333"/>
                </a:solidFill>
              </a:rPr>
              <a:t>Long-Term Stress Response</a:t>
            </a:r>
          </a:p>
          <a:p>
            <a:pPr marL="0" indent="0" algn="ctr" eaLnBrk="1" hangingPunct="1">
              <a:lnSpc>
                <a:spcPct val="85000"/>
              </a:lnSpc>
              <a:spcBef>
                <a:spcPct val="0"/>
              </a:spcBef>
              <a:buFontTx/>
              <a:buNone/>
            </a:pPr>
            <a:endParaRPr lang="en-US" altLang="en-US" dirty="0"/>
          </a:p>
        </p:txBody>
      </p:sp>
    </p:spTree>
  </p:cSld>
  <p:clrMapOvr>
    <a:masterClrMapping/>
  </p:clrMapOvr>
  <p:transition spd="med"/>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Slide Number Placeholder 5">
            <a:extLst>
              <a:ext uri="{FF2B5EF4-FFF2-40B4-BE49-F238E27FC236}">
                <a16:creationId xmlns:a16="http://schemas.microsoft.com/office/drawing/2014/main" id="{653C560B-1CB3-1340-8C9E-DC7F86CF1FD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CD96684-BD5B-2841-85A4-F7C938F5BBE0}" type="slidenum">
              <a:rPr lang="en-US" altLang="en-US" sz="1400"/>
              <a:pPr>
                <a:spcBef>
                  <a:spcPct val="0"/>
                </a:spcBef>
                <a:buFontTx/>
                <a:buNone/>
              </a:pPr>
              <a:t>114</a:t>
            </a:fld>
            <a:endParaRPr lang="en-US" altLang="en-US" sz="1400" dirty="0"/>
          </a:p>
        </p:txBody>
      </p:sp>
      <p:grpSp>
        <p:nvGrpSpPr>
          <p:cNvPr id="226307" name="Group 26">
            <a:extLst>
              <a:ext uri="{FF2B5EF4-FFF2-40B4-BE49-F238E27FC236}">
                <a16:creationId xmlns:a16="http://schemas.microsoft.com/office/drawing/2014/main" id="{7986A403-F817-BB4B-BD11-0F728793C0ED}"/>
              </a:ext>
            </a:extLst>
          </p:cNvPr>
          <p:cNvGrpSpPr>
            <a:grpSpLocks/>
          </p:cNvGrpSpPr>
          <p:nvPr/>
        </p:nvGrpSpPr>
        <p:grpSpPr bwMode="auto">
          <a:xfrm>
            <a:off x="458788" y="446088"/>
            <a:ext cx="8229600" cy="5719762"/>
            <a:chOff x="289" y="281"/>
            <a:chExt cx="5184" cy="3603"/>
          </a:xfrm>
        </p:grpSpPr>
        <p:sp>
          <p:nvSpPr>
            <p:cNvPr id="226308" name="Rectangle 2">
              <a:extLst>
                <a:ext uri="{FF2B5EF4-FFF2-40B4-BE49-F238E27FC236}">
                  <a16:creationId xmlns:a16="http://schemas.microsoft.com/office/drawing/2014/main" id="{1B2234E7-C11E-9448-A6C4-E8FE131392A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Stressors</a:t>
              </a:r>
              <a:endParaRPr lang="en-US" altLang="en-US" sz="2800" b="0" dirty="0">
                <a:solidFill>
                  <a:schemeClr val="tx2"/>
                </a:solidFill>
              </a:endParaRPr>
            </a:p>
          </p:txBody>
        </p:sp>
        <p:sp>
          <p:nvSpPr>
            <p:cNvPr id="226309" name="Text Box 6">
              <a:extLst>
                <a:ext uri="{FF2B5EF4-FFF2-40B4-BE49-F238E27FC236}">
                  <a16:creationId xmlns:a16="http://schemas.microsoft.com/office/drawing/2014/main" id="{C6EF7311-525F-F94C-B251-1F6A9F064E2A}"/>
                </a:ext>
              </a:extLst>
            </p:cNvPr>
            <p:cNvSpPr txBox="1">
              <a:spLocks noChangeArrowheads="1"/>
            </p:cNvSpPr>
            <p:nvPr/>
          </p:nvSpPr>
          <p:spPr bwMode="auto">
            <a:xfrm>
              <a:off x="515" y="972"/>
              <a:ext cx="4772" cy="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A stimulus that produces a physiological stress response is known as a stressor.</a:t>
              </a:r>
            </a:p>
            <a:p>
              <a:pPr eaLnBrk="1" hangingPunct="1">
                <a:lnSpc>
                  <a:spcPct val="85000"/>
                </a:lnSpc>
                <a:spcBef>
                  <a:spcPct val="0"/>
                </a:spcBef>
                <a:spcAft>
                  <a:spcPts val="900"/>
                </a:spcAft>
                <a:buSzPct val="80000"/>
              </a:pPr>
              <a:r>
                <a:rPr lang="en-US" altLang="en-US" sz="1800" b="0" dirty="0"/>
                <a:t>A stressor can involve almost any physical disturbance of the human body.</a:t>
              </a:r>
            </a:p>
            <a:p>
              <a:pPr eaLnBrk="1" hangingPunct="1">
                <a:lnSpc>
                  <a:spcPct val="85000"/>
                </a:lnSpc>
                <a:spcBef>
                  <a:spcPct val="0"/>
                </a:spcBef>
                <a:spcAft>
                  <a:spcPts val="900"/>
                </a:spcAft>
                <a:buSzPct val="80000"/>
              </a:pPr>
              <a:r>
                <a:rPr lang="en-US" altLang="en-US" sz="1800" b="0" dirty="0"/>
                <a:t>Stressors can include emotional disturbances.</a:t>
              </a:r>
            </a:p>
            <a:p>
              <a:pPr eaLnBrk="1" hangingPunct="1">
                <a:lnSpc>
                  <a:spcPct val="85000"/>
                </a:lnSpc>
                <a:spcBef>
                  <a:spcPct val="0"/>
                </a:spcBef>
                <a:spcAft>
                  <a:spcPts val="900"/>
                </a:spcAft>
                <a:buSzPct val="80000"/>
              </a:pPr>
              <a:r>
                <a:rPr lang="en-US" altLang="en-US" sz="1800" b="0" dirty="0"/>
                <a:t>Stressors can be pleasant or unpleasant and may vary among people and even within the same person at different times.</a:t>
              </a:r>
            </a:p>
            <a:p>
              <a:pPr eaLnBrk="1" hangingPunct="1">
                <a:lnSpc>
                  <a:spcPct val="85000"/>
                </a:lnSpc>
                <a:spcBef>
                  <a:spcPct val="0"/>
                </a:spcBef>
                <a:spcAft>
                  <a:spcPct val="50000"/>
                </a:spcAft>
                <a:buSzPct val="80000"/>
              </a:pPr>
              <a:r>
                <a:rPr lang="en-US" altLang="en-US" sz="1800" b="0" dirty="0"/>
                <a:t>An individual’s reaction to the stressor is key to whether or not a stress response occurs.</a:t>
              </a:r>
            </a:p>
          </p:txBody>
        </p:sp>
        <p:grpSp>
          <p:nvGrpSpPr>
            <p:cNvPr id="226310" name="Group 16">
              <a:extLst>
                <a:ext uri="{FF2B5EF4-FFF2-40B4-BE49-F238E27FC236}">
                  <a16:creationId xmlns:a16="http://schemas.microsoft.com/office/drawing/2014/main" id="{F8F62AE6-1BCE-2743-85A7-4BC0DDEBE1FB}"/>
                </a:ext>
              </a:extLst>
            </p:cNvPr>
            <p:cNvGrpSpPr>
              <a:grpSpLocks/>
            </p:cNvGrpSpPr>
            <p:nvPr/>
          </p:nvGrpSpPr>
          <p:grpSpPr bwMode="auto">
            <a:xfrm>
              <a:off x="582" y="3671"/>
              <a:ext cx="1990" cy="213"/>
              <a:chOff x="582" y="3671"/>
              <a:chExt cx="1990" cy="213"/>
            </a:xfrm>
          </p:grpSpPr>
          <p:sp>
            <p:nvSpPr>
              <p:cNvPr id="226311" name="Rectangle 17">
                <a:extLst>
                  <a:ext uri="{FF2B5EF4-FFF2-40B4-BE49-F238E27FC236}">
                    <a16:creationId xmlns:a16="http://schemas.microsoft.com/office/drawing/2014/main" id="{0C659B1C-E3D8-3D4D-9265-5ACD5E673DF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26312" name="Rectangle 18">
                <a:extLst>
                  <a:ext uri="{FF2B5EF4-FFF2-40B4-BE49-F238E27FC236}">
                    <a16:creationId xmlns:a16="http://schemas.microsoft.com/office/drawing/2014/main" id="{3087DB07-CD3F-0242-B2F7-B1AD27F1BF0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26313" name="Rectangle 19">
                <a:extLst>
                  <a:ext uri="{FF2B5EF4-FFF2-40B4-BE49-F238E27FC236}">
                    <a16:creationId xmlns:a16="http://schemas.microsoft.com/office/drawing/2014/main" id="{858E996D-19C0-B44E-B9C2-052B13AD181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26314" name="Text Box 20">
                <a:extLst>
                  <a:ext uri="{FF2B5EF4-FFF2-40B4-BE49-F238E27FC236}">
                    <a16:creationId xmlns:a16="http://schemas.microsoft.com/office/drawing/2014/main" id="{220E5819-B2D3-A745-970A-A9F5B683A77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648</a:t>
                </a:r>
                <a:endParaRPr lang="en-US" altLang="en-US" sz="1800" b="0" dirty="0">
                  <a:ea typeface="ＭＳ Ｐゴシック" panose="020B0600070205080204" pitchFamily="34" charset="-128"/>
                </a:endParaRPr>
              </a:p>
            </p:txBody>
          </p:sp>
          <p:sp>
            <p:nvSpPr>
              <p:cNvPr id="226315" name="Text Box 21">
                <a:extLst>
                  <a:ext uri="{FF2B5EF4-FFF2-40B4-BE49-F238E27FC236}">
                    <a16:creationId xmlns:a16="http://schemas.microsoft.com/office/drawing/2014/main" id="{A92312EE-697E-AB46-A9A1-77F8E238D3D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713</a:t>
                </a:r>
                <a:endParaRPr lang="en-US" altLang="en-US" sz="1800" b="0" dirty="0">
                  <a:ea typeface="ＭＳ Ｐゴシック" panose="020B0600070205080204" pitchFamily="34" charset="-128"/>
                </a:endParaRPr>
              </a:p>
            </p:txBody>
          </p:sp>
          <p:sp>
            <p:nvSpPr>
              <p:cNvPr id="226316" name="Text Box 22">
                <a:extLst>
                  <a:ext uri="{FF2B5EF4-FFF2-40B4-BE49-F238E27FC236}">
                    <a16:creationId xmlns:a16="http://schemas.microsoft.com/office/drawing/2014/main" id="{D281633E-8B71-3946-89D9-6D981EDAF21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675</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Slide Number Placeholder 5">
            <a:extLst>
              <a:ext uri="{FF2B5EF4-FFF2-40B4-BE49-F238E27FC236}">
                <a16:creationId xmlns:a16="http://schemas.microsoft.com/office/drawing/2014/main" id="{3D77904A-052A-8F4A-9DEF-5DE44C70EA7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77D1843-F4C4-DA4A-99CB-438813FD3F88}" type="slidenum">
              <a:rPr lang="en-US" altLang="en-US" sz="1400"/>
              <a:pPr>
                <a:spcBef>
                  <a:spcPct val="0"/>
                </a:spcBef>
                <a:buFontTx/>
                <a:buNone/>
              </a:pPr>
              <a:t>115</a:t>
            </a:fld>
            <a:endParaRPr lang="en-US" altLang="en-US" sz="1400" dirty="0"/>
          </a:p>
        </p:txBody>
      </p:sp>
      <p:grpSp>
        <p:nvGrpSpPr>
          <p:cNvPr id="228355" name="Group 13">
            <a:extLst>
              <a:ext uri="{FF2B5EF4-FFF2-40B4-BE49-F238E27FC236}">
                <a16:creationId xmlns:a16="http://schemas.microsoft.com/office/drawing/2014/main" id="{DB0521E4-69B9-0647-AE6E-01F941F98575}"/>
              </a:ext>
            </a:extLst>
          </p:cNvPr>
          <p:cNvGrpSpPr>
            <a:grpSpLocks/>
          </p:cNvGrpSpPr>
          <p:nvPr/>
        </p:nvGrpSpPr>
        <p:grpSpPr bwMode="auto">
          <a:xfrm>
            <a:off x="458788" y="446088"/>
            <a:ext cx="8229600" cy="5719762"/>
            <a:chOff x="289" y="281"/>
            <a:chExt cx="5184" cy="3603"/>
          </a:xfrm>
        </p:grpSpPr>
        <p:sp>
          <p:nvSpPr>
            <p:cNvPr id="228356" name="Rectangle 2">
              <a:extLst>
                <a:ext uri="{FF2B5EF4-FFF2-40B4-BE49-F238E27FC236}">
                  <a16:creationId xmlns:a16="http://schemas.microsoft.com/office/drawing/2014/main" id="{BDC39F5A-6631-C44B-B827-6830B87F74A0}"/>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Fight or Flight Response, Revisited</a:t>
              </a:r>
              <a:endParaRPr lang="en-US" altLang="en-US" sz="2800" b="0" dirty="0">
                <a:solidFill>
                  <a:schemeClr val="tx2"/>
                </a:solidFill>
              </a:endParaRPr>
            </a:p>
          </p:txBody>
        </p:sp>
        <p:sp>
          <p:nvSpPr>
            <p:cNvPr id="228357" name="Text Box 6">
              <a:extLst>
                <a:ext uri="{FF2B5EF4-FFF2-40B4-BE49-F238E27FC236}">
                  <a16:creationId xmlns:a16="http://schemas.microsoft.com/office/drawing/2014/main" id="{2F36D40E-FCC7-0944-B5CF-2BDBC9739E47}"/>
                </a:ext>
              </a:extLst>
            </p:cNvPr>
            <p:cNvSpPr txBox="1">
              <a:spLocks noChangeArrowheads="1"/>
            </p:cNvSpPr>
            <p:nvPr/>
          </p:nvSpPr>
          <p:spPr bwMode="auto">
            <a:xfrm>
              <a:off x="515" y="972"/>
              <a:ext cx="4607"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fight or flight response is initiated and controlled by the sympa-thetic division of the autonomic nervous system, as had been dis-cussed.</a:t>
              </a:r>
            </a:p>
            <a:p>
              <a:pPr eaLnBrk="1" hangingPunct="1">
                <a:lnSpc>
                  <a:spcPct val="85000"/>
                </a:lnSpc>
                <a:spcBef>
                  <a:spcPct val="0"/>
                </a:spcBef>
                <a:spcAft>
                  <a:spcPts val="900"/>
                </a:spcAft>
                <a:buSzPct val="80000"/>
              </a:pPr>
              <a:r>
                <a:rPr lang="en-US" altLang="en-US" sz="1800" b="0" dirty="0"/>
                <a:t>The overall response is to mobilize the body’s resources to respond to a stressor.</a:t>
              </a:r>
            </a:p>
            <a:p>
              <a:pPr eaLnBrk="1" hangingPunct="1">
                <a:lnSpc>
                  <a:spcPct val="85000"/>
                </a:lnSpc>
                <a:spcBef>
                  <a:spcPct val="0"/>
                </a:spcBef>
                <a:spcAft>
                  <a:spcPts val="900"/>
                </a:spcAft>
                <a:buSzPct val="80000"/>
              </a:pPr>
              <a:r>
                <a:rPr lang="en-US" altLang="en-US" sz="1800" b="0" dirty="0"/>
                <a:t>The sympathetic physiological changes enhance the body’s ability to “fight or take flight.”</a:t>
              </a:r>
            </a:p>
            <a:p>
              <a:pPr eaLnBrk="1" hangingPunct="1">
                <a:lnSpc>
                  <a:spcPct val="85000"/>
                </a:lnSpc>
                <a:spcBef>
                  <a:spcPct val="0"/>
                </a:spcBef>
                <a:spcAft>
                  <a:spcPct val="50000"/>
                </a:spcAft>
                <a:buSzPct val="80000"/>
              </a:pPr>
              <a:r>
                <a:rPr lang="en-US" altLang="en-US" sz="1800" b="0" dirty="0"/>
                <a:t>The fight or flight response is relatively short in duration (hours or a a day or two at most). </a:t>
              </a:r>
            </a:p>
          </p:txBody>
        </p:sp>
        <p:grpSp>
          <p:nvGrpSpPr>
            <p:cNvPr id="228358" name="Group 14">
              <a:extLst>
                <a:ext uri="{FF2B5EF4-FFF2-40B4-BE49-F238E27FC236}">
                  <a16:creationId xmlns:a16="http://schemas.microsoft.com/office/drawing/2014/main" id="{748DE564-D137-BA4F-9E76-A12A754BA604}"/>
                </a:ext>
              </a:extLst>
            </p:cNvPr>
            <p:cNvGrpSpPr>
              <a:grpSpLocks/>
            </p:cNvGrpSpPr>
            <p:nvPr/>
          </p:nvGrpSpPr>
          <p:grpSpPr bwMode="auto">
            <a:xfrm>
              <a:off x="582" y="3671"/>
              <a:ext cx="1990" cy="213"/>
              <a:chOff x="582" y="3671"/>
              <a:chExt cx="1990" cy="213"/>
            </a:xfrm>
          </p:grpSpPr>
          <p:sp>
            <p:nvSpPr>
              <p:cNvPr id="228359" name="Rectangle 15">
                <a:extLst>
                  <a:ext uri="{FF2B5EF4-FFF2-40B4-BE49-F238E27FC236}">
                    <a16:creationId xmlns:a16="http://schemas.microsoft.com/office/drawing/2014/main" id="{E253B469-1E9E-DA49-BEB7-F4FAFA47E93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28360" name="Rectangle 16">
                <a:extLst>
                  <a:ext uri="{FF2B5EF4-FFF2-40B4-BE49-F238E27FC236}">
                    <a16:creationId xmlns:a16="http://schemas.microsoft.com/office/drawing/2014/main" id="{2FAF32E0-7624-6E47-98FA-EF660A27224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28361" name="Rectangle 17">
                <a:extLst>
                  <a:ext uri="{FF2B5EF4-FFF2-40B4-BE49-F238E27FC236}">
                    <a16:creationId xmlns:a16="http://schemas.microsoft.com/office/drawing/2014/main" id="{C2E5960F-237F-6841-AAB9-639AE32C9AB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28362" name="Text Box 18">
                <a:extLst>
                  <a:ext uri="{FF2B5EF4-FFF2-40B4-BE49-F238E27FC236}">
                    <a16:creationId xmlns:a16="http://schemas.microsoft.com/office/drawing/2014/main" id="{778A8A3D-061D-2546-A7DF-323BCCF13F9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648</a:t>
                </a:r>
                <a:endParaRPr lang="en-US" altLang="en-US" sz="1800" b="0" dirty="0">
                  <a:ea typeface="ＭＳ Ｐゴシック" panose="020B0600070205080204" pitchFamily="34" charset="-128"/>
                </a:endParaRPr>
              </a:p>
            </p:txBody>
          </p:sp>
          <p:sp>
            <p:nvSpPr>
              <p:cNvPr id="228363" name="Text Box 19">
                <a:extLst>
                  <a:ext uri="{FF2B5EF4-FFF2-40B4-BE49-F238E27FC236}">
                    <a16:creationId xmlns:a16="http://schemas.microsoft.com/office/drawing/2014/main" id="{64097DB8-B432-AE4E-88A1-490E453059E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713</a:t>
                </a:r>
                <a:endParaRPr lang="en-US" altLang="en-US" sz="1800" b="0" dirty="0">
                  <a:ea typeface="ＭＳ Ｐゴシック" panose="020B0600070205080204" pitchFamily="34" charset="-128"/>
                </a:endParaRPr>
              </a:p>
            </p:txBody>
          </p:sp>
          <p:sp>
            <p:nvSpPr>
              <p:cNvPr id="228364" name="Text Box 20">
                <a:extLst>
                  <a:ext uri="{FF2B5EF4-FFF2-40B4-BE49-F238E27FC236}">
                    <a16:creationId xmlns:a16="http://schemas.microsoft.com/office/drawing/2014/main" id="{DEFB2444-35E6-C748-AAB0-C0B3AA7BB6E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675</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Slide Number Placeholder 5">
            <a:extLst>
              <a:ext uri="{FF2B5EF4-FFF2-40B4-BE49-F238E27FC236}">
                <a16:creationId xmlns:a16="http://schemas.microsoft.com/office/drawing/2014/main" id="{F730216E-ABC0-3847-BE95-115A001A909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FC3C071-D642-7D48-9064-B0A97406ABFB}" type="slidenum">
              <a:rPr lang="en-US" altLang="en-US" sz="1400"/>
              <a:pPr>
                <a:spcBef>
                  <a:spcPct val="0"/>
                </a:spcBef>
                <a:buFontTx/>
                <a:buNone/>
              </a:pPr>
              <a:t>116</a:t>
            </a:fld>
            <a:endParaRPr lang="en-US" altLang="en-US" sz="1400" dirty="0"/>
          </a:p>
        </p:txBody>
      </p:sp>
      <p:grpSp>
        <p:nvGrpSpPr>
          <p:cNvPr id="230403" name="Group 21">
            <a:extLst>
              <a:ext uri="{FF2B5EF4-FFF2-40B4-BE49-F238E27FC236}">
                <a16:creationId xmlns:a16="http://schemas.microsoft.com/office/drawing/2014/main" id="{2B6C02C1-B597-7543-8B0B-A3086D3F1CEB}"/>
              </a:ext>
            </a:extLst>
          </p:cNvPr>
          <p:cNvGrpSpPr>
            <a:grpSpLocks/>
          </p:cNvGrpSpPr>
          <p:nvPr/>
        </p:nvGrpSpPr>
        <p:grpSpPr bwMode="auto">
          <a:xfrm>
            <a:off x="458788" y="457201"/>
            <a:ext cx="8229600" cy="5708650"/>
            <a:chOff x="289" y="288"/>
            <a:chExt cx="5184" cy="3596"/>
          </a:xfrm>
        </p:grpSpPr>
        <p:sp>
          <p:nvSpPr>
            <p:cNvPr id="230404" name="Rectangle 2">
              <a:extLst>
                <a:ext uri="{FF2B5EF4-FFF2-40B4-BE49-F238E27FC236}">
                  <a16:creationId xmlns:a16="http://schemas.microsoft.com/office/drawing/2014/main" id="{AA215826-6E6E-5648-A8E9-EE88EC4098A6}"/>
                </a:ext>
              </a:extLst>
            </p:cNvPr>
            <p:cNvSpPr>
              <a:spLocks noChangeArrowheads="1"/>
            </p:cNvSpPr>
            <p:nvPr/>
          </p:nvSpPr>
          <p:spPr bwMode="auto">
            <a:xfrm>
              <a:off x="289" y="288"/>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Response to a Stressor</a:t>
              </a:r>
              <a:endParaRPr lang="en-US" altLang="en-US" sz="2800" b="0" dirty="0">
                <a:solidFill>
                  <a:schemeClr val="tx2"/>
                </a:solidFill>
              </a:endParaRPr>
            </a:p>
          </p:txBody>
        </p:sp>
        <p:sp>
          <p:nvSpPr>
            <p:cNvPr id="230405" name="Text Box 6">
              <a:extLst>
                <a:ext uri="{FF2B5EF4-FFF2-40B4-BE49-F238E27FC236}">
                  <a16:creationId xmlns:a16="http://schemas.microsoft.com/office/drawing/2014/main" id="{5B94B42F-F4C5-9449-BA4A-6A1D76BC2C8E}"/>
                </a:ext>
              </a:extLst>
            </p:cNvPr>
            <p:cNvSpPr txBox="1">
              <a:spLocks noChangeArrowheads="1"/>
            </p:cNvSpPr>
            <p:nvPr/>
          </p:nvSpPr>
          <p:spPr bwMode="auto">
            <a:xfrm>
              <a:off x="515" y="972"/>
              <a:ext cx="4897"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body’s various homeostatic (physiological) mechanisms function to counteract a stressor.</a:t>
              </a:r>
            </a:p>
            <a:p>
              <a:pPr eaLnBrk="1" hangingPunct="1">
                <a:lnSpc>
                  <a:spcPct val="85000"/>
                </a:lnSpc>
                <a:spcBef>
                  <a:spcPct val="0"/>
                </a:spcBef>
                <a:spcAft>
                  <a:spcPts val="900"/>
                </a:spcAft>
                <a:buSzPct val="80000"/>
              </a:pPr>
              <a:r>
                <a:rPr lang="en-US" altLang="en-US" sz="1800" b="0" dirty="0"/>
                <a:t>The internal environment remains within normal limits when a response is successful.</a:t>
              </a:r>
            </a:p>
            <a:p>
              <a:pPr eaLnBrk="1" hangingPunct="1">
                <a:lnSpc>
                  <a:spcPct val="85000"/>
                </a:lnSpc>
                <a:spcBef>
                  <a:spcPct val="0"/>
                </a:spcBef>
                <a:spcAft>
                  <a:spcPts val="900"/>
                </a:spcAft>
                <a:buSzPct val="80000"/>
              </a:pPr>
              <a:r>
                <a:rPr lang="en-US" altLang="en-US" sz="1800" b="0" dirty="0"/>
                <a:t>However, the normal homeostatic mechanisms may not be sufficient if a stressor is extreme, unusual, or long-lasting.</a:t>
              </a:r>
            </a:p>
            <a:p>
              <a:pPr eaLnBrk="1" hangingPunct="1">
                <a:lnSpc>
                  <a:spcPct val="85000"/>
                </a:lnSpc>
                <a:spcBef>
                  <a:spcPct val="0"/>
                </a:spcBef>
                <a:spcAft>
                  <a:spcPct val="50000"/>
                </a:spcAft>
                <a:buSzPct val="80000"/>
              </a:pPr>
              <a:r>
                <a:rPr lang="en-US" altLang="en-US" sz="1800" b="0" dirty="0"/>
                <a:t>Prolonged stress can elicit (trigger) physiological changes known as the resistance reaction (or general adaptation syndrome—GAS).</a:t>
              </a:r>
            </a:p>
          </p:txBody>
        </p:sp>
        <p:grpSp>
          <p:nvGrpSpPr>
            <p:cNvPr id="230406" name="Group 14">
              <a:extLst>
                <a:ext uri="{FF2B5EF4-FFF2-40B4-BE49-F238E27FC236}">
                  <a16:creationId xmlns:a16="http://schemas.microsoft.com/office/drawing/2014/main" id="{4059DA9E-169D-804F-BE75-16923F9D3E40}"/>
                </a:ext>
              </a:extLst>
            </p:cNvPr>
            <p:cNvGrpSpPr>
              <a:grpSpLocks/>
            </p:cNvGrpSpPr>
            <p:nvPr/>
          </p:nvGrpSpPr>
          <p:grpSpPr bwMode="auto">
            <a:xfrm>
              <a:off x="582" y="3671"/>
              <a:ext cx="1990" cy="213"/>
              <a:chOff x="582" y="3671"/>
              <a:chExt cx="1990" cy="213"/>
            </a:xfrm>
          </p:grpSpPr>
          <p:sp>
            <p:nvSpPr>
              <p:cNvPr id="230407" name="Rectangle 15">
                <a:extLst>
                  <a:ext uri="{FF2B5EF4-FFF2-40B4-BE49-F238E27FC236}">
                    <a16:creationId xmlns:a16="http://schemas.microsoft.com/office/drawing/2014/main" id="{958E177A-0244-0E45-BD35-9C707DAC444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30408" name="Rectangle 16">
                <a:extLst>
                  <a:ext uri="{FF2B5EF4-FFF2-40B4-BE49-F238E27FC236}">
                    <a16:creationId xmlns:a16="http://schemas.microsoft.com/office/drawing/2014/main" id="{B5C7CDEA-6719-E644-A2A1-3B52B6B4C6F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30409" name="Rectangle 17">
                <a:extLst>
                  <a:ext uri="{FF2B5EF4-FFF2-40B4-BE49-F238E27FC236}">
                    <a16:creationId xmlns:a16="http://schemas.microsoft.com/office/drawing/2014/main" id="{CC8435DC-9456-7B4B-BBD8-54B1B621BAF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30410" name="Text Box 18">
                <a:extLst>
                  <a:ext uri="{FF2B5EF4-FFF2-40B4-BE49-F238E27FC236}">
                    <a16:creationId xmlns:a16="http://schemas.microsoft.com/office/drawing/2014/main" id="{3BDD2FBE-6934-3846-A4F6-F777D2325A0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648</a:t>
                </a:r>
                <a:endParaRPr lang="en-US" altLang="en-US" sz="1800" b="0" dirty="0">
                  <a:ea typeface="ＭＳ Ｐゴシック" panose="020B0600070205080204" pitchFamily="34" charset="-128"/>
                </a:endParaRPr>
              </a:p>
            </p:txBody>
          </p:sp>
          <p:sp>
            <p:nvSpPr>
              <p:cNvPr id="230411" name="Text Box 19">
                <a:extLst>
                  <a:ext uri="{FF2B5EF4-FFF2-40B4-BE49-F238E27FC236}">
                    <a16:creationId xmlns:a16="http://schemas.microsoft.com/office/drawing/2014/main" id="{69F8C5D2-6A3A-8445-90B8-B8CA54C4CF5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713</a:t>
                </a:r>
                <a:endParaRPr lang="en-US" altLang="en-US" sz="1800" b="0" dirty="0">
                  <a:ea typeface="ＭＳ Ｐゴシック" panose="020B0600070205080204" pitchFamily="34" charset="-128"/>
                </a:endParaRPr>
              </a:p>
            </p:txBody>
          </p:sp>
          <p:sp>
            <p:nvSpPr>
              <p:cNvPr id="230412" name="Text Box 20">
                <a:extLst>
                  <a:ext uri="{FF2B5EF4-FFF2-40B4-BE49-F238E27FC236}">
                    <a16:creationId xmlns:a16="http://schemas.microsoft.com/office/drawing/2014/main" id="{0DCF85A3-14DF-4D49-A4EC-512B9CECB1B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676</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Slide Number Placeholder 5">
            <a:extLst>
              <a:ext uri="{FF2B5EF4-FFF2-40B4-BE49-F238E27FC236}">
                <a16:creationId xmlns:a16="http://schemas.microsoft.com/office/drawing/2014/main" id="{1976187E-F097-314F-B15C-0A7FAD01B62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77CF3BF-CB73-334A-9729-5BC90F85973F}" type="slidenum">
              <a:rPr lang="en-US" altLang="en-US" sz="1400"/>
              <a:pPr>
                <a:spcBef>
                  <a:spcPct val="0"/>
                </a:spcBef>
                <a:buFontTx/>
                <a:buNone/>
              </a:pPr>
              <a:t>117</a:t>
            </a:fld>
            <a:endParaRPr lang="en-US" altLang="en-US" sz="1400" dirty="0"/>
          </a:p>
        </p:txBody>
      </p:sp>
      <p:grpSp>
        <p:nvGrpSpPr>
          <p:cNvPr id="232451" name="Group 19">
            <a:extLst>
              <a:ext uri="{FF2B5EF4-FFF2-40B4-BE49-F238E27FC236}">
                <a16:creationId xmlns:a16="http://schemas.microsoft.com/office/drawing/2014/main" id="{AC58C499-CEE2-E742-B112-CEC24C706546}"/>
              </a:ext>
            </a:extLst>
          </p:cNvPr>
          <p:cNvGrpSpPr>
            <a:grpSpLocks/>
          </p:cNvGrpSpPr>
          <p:nvPr/>
        </p:nvGrpSpPr>
        <p:grpSpPr bwMode="auto">
          <a:xfrm>
            <a:off x="458788" y="446088"/>
            <a:ext cx="8229600" cy="5719762"/>
            <a:chOff x="289" y="281"/>
            <a:chExt cx="5184" cy="3603"/>
          </a:xfrm>
        </p:grpSpPr>
        <p:sp>
          <p:nvSpPr>
            <p:cNvPr id="232455" name="Rectangle 2">
              <a:extLst>
                <a:ext uri="{FF2B5EF4-FFF2-40B4-BE49-F238E27FC236}">
                  <a16:creationId xmlns:a16="http://schemas.microsoft.com/office/drawing/2014/main" id="{5FC4BBE8-84AD-4C4C-AFF1-3AA00CB82C0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Resistance Reaction</a:t>
              </a:r>
              <a:endParaRPr lang="en-US" altLang="en-US" sz="2800" b="0" dirty="0">
                <a:solidFill>
                  <a:schemeClr val="tx2"/>
                </a:solidFill>
              </a:endParaRPr>
            </a:p>
          </p:txBody>
        </p:sp>
        <p:grpSp>
          <p:nvGrpSpPr>
            <p:cNvPr id="232456" name="Group 21">
              <a:extLst>
                <a:ext uri="{FF2B5EF4-FFF2-40B4-BE49-F238E27FC236}">
                  <a16:creationId xmlns:a16="http://schemas.microsoft.com/office/drawing/2014/main" id="{1F84159C-D312-F046-8A14-55B72AD3BC09}"/>
                </a:ext>
              </a:extLst>
            </p:cNvPr>
            <p:cNvGrpSpPr>
              <a:grpSpLocks/>
            </p:cNvGrpSpPr>
            <p:nvPr/>
          </p:nvGrpSpPr>
          <p:grpSpPr bwMode="auto">
            <a:xfrm>
              <a:off x="582" y="3671"/>
              <a:ext cx="2995" cy="213"/>
              <a:chOff x="582" y="3671"/>
              <a:chExt cx="2995" cy="213"/>
            </a:xfrm>
          </p:grpSpPr>
          <p:grpSp>
            <p:nvGrpSpPr>
              <p:cNvPr id="232457" name="Group 22">
                <a:extLst>
                  <a:ext uri="{FF2B5EF4-FFF2-40B4-BE49-F238E27FC236}">
                    <a16:creationId xmlns:a16="http://schemas.microsoft.com/office/drawing/2014/main" id="{50C17CC5-888E-914D-ACC8-1FA093BD34B3}"/>
                  </a:ext>
                </a:extLst>
              </p:cNvPr>
              <p:cNvGrpSpPr>
                <a:grpSpLocks/>
              </p:cNvGrpSpPr>
              <p:nvPr/>
            </p:nvGrpSpPr>
            <p:grpSpPr bwMode="auto">
              <a:xfrm>
                <a:off x="582" y="3671"/>
                <a:ext cx="1990" cy="213"/>
                <a:chOff x="582" y="3671"/>
                <a:chExt cx="1990" cy="213"/>
              </a:xfrm>
            </p:grpSpPr>
            <p:sp>
              <p:nvSpPr>
                <p:cNvPr id="232461" name="Rectangle 23">
                  <a:extLst>
                    <a:ext uri="{FF2B5EF4-FFF2-40B4-BE49-F238E27FC236}">
                      <a16:creationId xmlns:a16="http://schemas.microsoft.com/office/drawing/2014/main" id="{E17C1469-2DC4-7049-9BEE-3D390417D44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32462" name="Rectangle 24">
                  <a:extLst>
                    <a:ext uri="{FF2B5EF4-FFF2-40B4-BE49-F238E27FC236}">
                      <a16:creationId xmlns:a16="http://schemas.microsoft.com/office/drawing/2014/main" id="{DE80DD8B-2EB5-B542-9C2F-6A8E2A3F9F5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32463" name="Rectangle 25">
                  <a:extLst>
                    <a:ext uri="{FF2B5EF4-FFF2-40B4-BE49-F238E27FC236}">
                      <a16:creationId xmlns:a16="http://schemas.microsoft.com/office/drawing/2014/main" id="{B98736EE-EB92-3248-A360-6E29E1C1926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32464" name="Text Box 26">
                  <a:extLst>
                    <a:ext uri="{FF2B5EF4-FFF2-40B4-BE49-F238E27FC236}">
                      <a16:creationId xmlns:a16="http://schemas.microsoft.com/office/drawing/2014/main" id="{7C0973F8-8A20-6142-8077-453FE760C40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650</a:t>
                  </a:r>
                  <a:endParaRPr lang="en-US" altLang="en-US" sz="1800" b="0" dirty="0">
                    <a:ea typeface="ＭＳ Ｐゴシック" panose="020B0600070205080204" pitchFamily="34" charset="-128"/>
                  </a:endParaRPr>
                </a:p>
              </p:txBody>
            </p:sp>
            <p:sp>
              <p:nvSpPr>
                <p:cNvPr id="232465" name="Text Box 27">
                  <a:extLst>
                    <a:ext uri="{FF2B5EF4-FFF2-40B4-BE49-F238E27FC236}">
                      <a16:creationId xmlns:a16="http://schemas.microsoft.com/office/drawing/2014/main" id="{3DCA578B-9777-6E4A-AB18-A5A8F85DD2F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714</a:t>
                  </a:r>
                  <a:endParaRPr lang="en-US" altLang="en-US" sz="1800" b="0" dirty="0">
                    <a:ea typeface="ＭＳ Ｐゴシック" panose="020B0600070205080204" pitchFamily="34" charset="-128"/>
                  </a:endParaRPr>
                </a:p>
              </p:txBody>
            </p:sp>
            <p:sp>
              <p:nvSpPr>
                <p:cNvPr id="232466" name="Text Box 28">
                  <a:extLst>
                    <a:ext uri="{FF2B5EF4-FFF2-40B4-BE49-F238E27FC236}">
                      <a16:creationId xmlns:a16="http://schemas.microsoft.com/office/drawing/2014/main" id="{63E7F59B-FA0D-CC4B-B060-06CD8A115FA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675</a:t>
                  </a:r>
                  <a:endParaRPr lang="en-US" altLang="en-US" sz="1800" b="0" dirty="0">
                    <a:ea typeface="ＭＳ Ｐゴシック" panose="020B0600070205080204" pitchFamily="34" charset="-128"/>
                  </a:endParaRPr>
                </a:p>
              </p:txBody>
            </p:sp>
          </p:grpSp>
          <p:grpSp>
            <p:nvGrpSpPr>
              <p:cNvPr id="232458" name="Group 29">
                <a:extLst>
                  <a:ext uri="{FF2B5EF4-FFF2-40B4-BE49-F238E27FC236}">
                    <a16:creationId xmlns:a16="http://schemas.microsoft.com/office/drawing/2014/main" id="{50C6184D-BBB4-224F-95B8-F0A972E1F968}"/>
                  </a:ext>
                </a:extLst>
              </p:cNvPr>
              <p:cNvGrpSpPr>
                <a:grpSpLocks/>
              </p:cNvGrpSpPr>
              <p:nvPr/>
            </p:nvGrpSpPr>
            <p:grpSpPr bwMode="auto">
              <a:xfrm>
                <a:off x="2846" y="3671"/>
                <a:ext cx="731" cy="213"/>
                <a:chOff x="2846" y="3671"/>
                <a:chExt cx="731" cy="213"/>
              </a:xfrm>
            </p:grpSpPr>
            <p:sp>
              <p:nvSpPr>
                <p:cNvPr id="232459" name="Rectangle 30">
                  <a:extLst>
                    <a:ext uri="{FF2B5EF4-FFF2-40B4-BE49-F238E27FC236}">
                      <a16:creationId xmlns:a16="http://schemas.microsoft.com/office/drawing/2014/main" id="{95837699-082D-754A-A500-C4C677F3C770}"/>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32460" name="Text Box 31">
                  <a:extLst>
                    <a:ext uri="{FF2B5EF4-FFF2-40B4-BE49-F238E27FC236}">
                      <a16:creationId xmlns:a16="http://schemas.microsoft.com/office/drawing/2014/main" id="{1765355A-2605-8D4C-92D1-08D720D47B72}"/>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Figure 18.20</a:t>
                  </a:r>
                </a:p>
              </p:txBody>
            </p:sp>
          </p:grpSp>
        </p:grpSp>
      </p:grpSp>
      <p:grpSp>
        <p:nvGrpSpPr>
          <p:cNvPr id="232452" name="Group 20">
            <a:extLst>
              <a:ext uri="{FF2B5EF4-FFF2-40B4-BE49-F238E27FC236}">
                <a16:creationId xmlns:a16="http://schemas.microsoft.com/office/drawing/2014/main" id="{44EAE5D0-FADB-8345-8B5E-EA7184980A7A}"/>
              </a:ext>
            </a:extLst>
          </p:cNvPr>
          <p:cNvGrpSpPr>
            <a:grpSpLocks/>
          </p:cNvGrpSpPr>
          <p:nvPr/>
        </p:nvGrpSpPr>
        <p:grpSpPr bwMode="auto">
          <a:xfrm>
            <a:off x="817563" y="1543050"/>
            <a:ext cx="7843837" cy="2825750"/>
            <a:chOff x="515" y="972"/>
            <a:chExt cx="4941" cy="1780"/>
          </a:xfrm>
        </p:grpSpPr>
        <p:sp>
          <p:nvSpPr>
            <p:cNvPr id="232453" name="Text Box 6">
              <a:extLst>
                <a:ext uri="{FF2B5EF4-FFF2-40B4-BE49-F238E27FC236}">
                  <a16:creationId xmlns:a16="http://schemas.microsoft.com/office/drawing/2014/main" id="{BE908D8C-284E-9940-BD3E-D37DFB50F8E8}"/>
                </a:ext>
              </a:extLst>
            </p:cNvPr>
            <p:cNvSpPr txBox="1">
              <a:spLocks noChangeArrowheads="1"/>
            </p:cNvSpPr>
            <p:nvPr/>
          </p:nvSpPr>
          <p:spPr bwMode="auto">
            <a:xfrm>
              <a:off x="515" y="972"/>
              <a:ext cx="4941"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second stage of the stress response is the resistance reaction to severe, prolonged stress.</a:t>
              </a:r>
            </a:p>
            <a:p>
              <a:pPr eaLnBrk="1" hangingPunct="1">
                <a:lnSpc>
                  <a:spcPct val="85000"/>
                </a:lnSpc>
                <a:spcBef>
                  <a:spcPct val="0"/>
                </a:spcBef>
                <a:spcAft>
                  <a:spcPts val="900"/>
                </a:spcAft>
                <a:buSzPct val="80000"/>
              </a:pPr>
              <a:r>
                <a:rPr lang="en-US" altLang="en-US" sz="1800" b="0" dirty="0"/>
                <a:t>While a fight or flight response is short-lived, the resistance reaction is initiated and maintained by releasing hormones from the hypothalamus that are longer-lasting.</a:t>
              </a:r>
            </a:p>
            <a:p>
              <a:pPr eaLnBrk="1" hangingPunct="1">
                <a:lnSpc>
                  <a:spcPct val="85000"/>
                </a:lnSpc>
                <a:spcBef>
                  <a:spcPct val="0"/>
                </a:spcBef>
                <a:spcAft>
                  <a:spcPct val="50000"/>
                </a:spcAft>
                <a:buSzPct val="80000"/>
              </a:pPr>
              <a:r>
                <a:rPr lang="en-US" altLang="en-US" sz="1800" b="0" dirty="0"/>
                <a:t>Releasing hormones involved in the resistance reaction are CRH, GHRH, and TRH.</a:t>
              </a:r>
            </a:p>
          </p:txBody>
        </p:sp>
        <p:sp>
          <p:nvSpPr>
            <p:cNvPr id="232454" name="Text Box 17">
              <a:extLst>
                <a:ext uri="{FF2B5EF4-FFF2-40B4-BE49-F238E27FC236}">
                  <a16:creationId xmlns:a16="http://schemas.microsoft.com/office/drawing/2014/main" id="{194F5E4D-5E04-924A-BC54-BA5EB2B0A5CC}"/>
                </a:ext>
              </a:extLst>
            </p:cNvPr>
            <p:cNvSpPr txBox="1">
              <a:spLocks noChangeArrowheads="1"/>
            </p:cNvSpPr>
            <p:nvPr/>
          </p:nvSpPr>
          <p:spPr bwMode="auto">
            <a:xfrm>
              <a:off x="1378" y="2185"/>
              <a:ext cx="3004" cy="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200" b="1">
                  <a:solidFill>
                    <a:schemeClr val="tx1"/>
                  </a:solidFill>
                  <a:latin typeface="Arial" panose="020B0604020202020204" pitchFamily="34" charset="0"/>
                </a:defRPr>
              </a:lvl1pPr>
              <a:lvl2pPr marL="742950" indent="-285750">
                <a:defRPr sz="2200" b="1">
                  <a:solidFill>
                    <a:schemeClr val="tx1"/>
                  </a:solidFill>
                  <a:latin typeface="Arial" panose="020B0604020202020204" pitchFamily="34" charset="0"/>
                </a:defRPr>
              </a:lvl2pPr>
              <a:lvl3pPr marL="1143000" indent="-228600">
                <a:defRPr sz="2200" b="1">
                  <a:solidFill>
                    <a:schemeClr val="tx1"/>
                  </a:solidFill>
                  <a:latin typeface="Arial" panose="020B0604020202020204" pitchFamily="34" charset="0"/>
                </a:defRPr>
              </a:lvl3pPr>
              <a:lvl4pPr marL="1600200" indent="-228600">
                <a:defRPr sz="2200" b="1">
                  <a:solidFill>
                    <a:schemeClr val="tx1"/>
                  </a:solidFill>
                  <a:latin typeface="Arial" panose="020B0604020202020204" pitchFamily="34" charset="0"/>
                </a:defRPr>
              </a:lvl4pPr>
              <a:lvl5pPr marL="2057400" indent="-228600">
                <a:defRPr sz="2200" b="1">
                  <a:solidFill>
                    <a:schemeClr val="tx1"/>
                  </a:solidFill>
                  <a:latin typeface="Arial" panose="020B0604020202020204" pitchFamily="34" charset="0"/>
                </a:defRPr>
              </a:lvl5pPr>
              <a:lvl6pPr marL="2514600" indent="-228600" eaLnBrk="0" fontAlgn="base" hangingPunct="0">
                <a:spcBef>
                  <a:spcPct val="0"/>
                </a:spcBef>
                <a:spcAft>
                  <a:spcPct val="0"/>
                </a:spcAft>
                <a:defRPr sz="2200" b="1">
                  <a:solidFill>
                    <a:schemeClr val="tx1"/>
                  </a:solidFill>
                  <a:latin typeface="Arial" panose="020B0604020202020204" pitchFamily="34" charset="0"/>
                </a:defRPr>
              </a:lvl6pPr>
              <a:lvl7pPr marL="2971800" indent="-228600" eaLnBrk="0" fontAlgn="base" hangingPunct="0">
                <a:spcBef>
                  <a:spcPct val="0"/>
                </a:spcBef>
                <a:spcAft>
                  <a:spcPct val="0"/>
                </a:spcAft>
                <a:defRPr sz="2200" b="1">
                  <a:solidFill>
                    <a:schemeClr val="tx1"/>
                  </a:solidFill>
                  <a:latin typeface="Arial" panose="020B0604020202020204" pitchFamily="34" charset="0"/>
                </a:defRPr>
              </a:lvl7pPr>
              <a:lvl8pPr marL="3429000" indent="-228600" eaLnBrk="0" fontAlgn="base" hangingPunct="0">
                <a:spcBef>
                  <a:spcPct val="0"/>
                </a:spcBef>
                <a:spcAft>
                  <a:spcPct val="0"/>
                </a:spcAft>
                <a:defRPr sz="2200" b="1">
                  <a:solidFill>
                    <a:schemeClr val="tx1"/>
                  </a:solidFill>
                  <a:latin typeface="Arial" panose="020B0604020202020204" pitchFamily="34" charset="0"/>
                </a:defRPr>
              </a:lvl8pPr>
              <a:lvl9pPr marL="3886200" indent="-228600" eaLnBrk="0" fontAlgn="base" hangingPunct="0">
                <a:spcBef>
                  <a:spcPct val="0"/>
                </a:spcBef>
                <a:spcAft>
                  <a:spcPct val="0"/>
                </a:spcAft>
                <a:defRPr sz="2200" b="1">
                  <a:solidFill>
                    <a:schemeClr val="tx1"/>
                  </a:solidFill>
                  <a:latin typeface="Arial" panose="020B0604020202020204" pitchFamily="34" charset="0"/>
                </a:defRPr>
              </a:lvl9pPr>
            </a:lstStyle>
            <a:p>
              <a:pPr algn="ctr">
                <a:lnSpc>
                  <a:spcPts val="1860"/>
                </a:lnSpc>
                <a:spcAft>
                  <a:spcPts val="0"/>
                </a:spcAft>
              </a:pPr>
              <a:r>
                <a:rPr lang="en-US" altLang="en-US" sz="1800" b="0" dirty="0">
                  <a:solidFill>
                    <a:srgbClr val="941100"/>
                  </a:solidFill>
                </a:rPr>
                <a:t>CRH = corticotropin releasing hormone</a:t>
              </a:r>
            </a:p>
            <a:p>
              <a:pPr algn="ctr">
                <a:lnSpc>
                  <a:spcPts val="1860"/>
                </a:lnSpc>
                <a:spcBef>
                  <a:spcPts val="300"/>
                </a:spcBef>
                <a:spcAft>
                  <a:spcPts val="0"/>
                </a:spcAft>
              </a:pPr>
              <a:r>
                <a:rPr lang="en-US" altLang="en-US" sz="1800" b="0" dirty="0">
                  <a:solidFill>
                    <a:srgbClr val="941100"/>
                  </a:solidFill>
                </a:rPr>
                <a:t>GHRH = growth hormone releasing hormone</a:t>
              </a:r>
            </a:p>
            <a:p>
              <a:pPr algn="ctr">
                <a:lnSpc>
                  <a:spcPts val="1860"/>
                </a:lnSpc>
                <a:spcBef>
                  <a:spcPts val="300"/>
                </a:spcBef>
                <a:spcAft>
                  <a:spcPts val="0"/>
                </a:spcAft>
              </a:pPr>
              <a:r>
                <a:rPr lang="en-US" altLang="en-US" sz="1800" b="0" dirty="0">
                  <a:solidFill>
                    <a:srgbClr val="941100"/>
                  </a:solidFill>
                </a:rPr>
                <a:t>TRH = thyrotropin releasing hormone </a:t>
              </a:r>
            </a:p>
          </p:txBody>
        </p:sp>
      </p:grpSp>
    </p:spTree>
  </p:cSld>
  <p:clrMapOvr>
    <a:masterClrMapping/>
  </p:clrMapOvr>
  <p:transition spd="med"/>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Slide Number Placeholder 5">
            <a:extLst>
              <a:ext uri="{FF2B5EF4-FFF2-40B4-BE49-F238E27FC236}">
                <a16:creationId xmlns:a16="http://schemas.microsoft.com/office/drawing/2014/main" id="{68D79A62-3F1C-4A43-8872-9C677BB3025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0CCD666-664C-5A4D-BBEF-0CE03EA11FAD}" type="slidenum">
              <a:rPr lang="en-US" altLang="en-US" sz="1400"/>
              <a:pPr>
                <a:spcBef>
                  <a:spcPct val="0"/>
                </a:spcBef>
                <a:buFontTx/>
                <a:buNone/>
              </a:pPr>
              <a:t>118</a:t>
            </a:fld>
            <a:endParaRPr lang="en-US" altLang="en-US" sz="1400" dirty="0"/>
          </a:p>
        </p:txBody>
      </p:sp>
      <p:grpSp>
        <p:nvGrpSpPr>
          <p:cNvPr id="234499" name="Group 44">
            <a:extLst>
              <a:ext uri="{FF2B5EF4-FFF2-40B4-BE49-F238E27FC236}">
                <a16:creationId xmlns:a16="http://schemas.microsoft.com/office/drawing/2014/main" id="{322E2011-8FC1-8F4C-B649-F0458B3644A2}"/>
              </a:ext>
            </a:extLst>
          </p:cNvPr>
          <p:cNvGrpSpPr>
            <a:grpSpLocks/>
          </p:cNvGrpSpPr>
          <p:nvPr/>
        </p:nvGrpSpPr>
        <p:grpSpPr bwMode="auto">
          <a:xfrm>
            <a:off x="458788" y="450850"/>
            <a:ext cx="8229600" cy="5715000"/>
            <a:chOff x="289" y="284"/>
            <a:chExt cx="5184" cy="3600"/>
          </a:xfrm>
        </p:grpSpPr>
        <p:sp>
          <p:nvSpPr>
            <p:cNvPr id="234500" name="Rectangle 2">
              <a:extLst>
                <a:ext uri="{FF2B5EF4-FFF2-40B4-BE49-F238E27FC236}">
                  <a16:creationId xmlns:a16="http://schemas.microsoft.com/office/drawing/2014/main" id="{B5A59E5B-EDA9-304A-8D65-DDE2EE23441A}"/>
                </a:ext>
              </a:extLst>
            </p:cNvPr>
            <p:cNvSpPr>
              <a:spLocks noChangeArrowheads="1"/>
            </p:cNvSpPr>
            <p:nvPr/>
          </p:nvSpPr>
          <p:spPr bwMode="auto">
            <a:xfrm>
              <a:off x="289"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Resistance Reaction </a:t>
              </a:r>
              <a:r>
                <a:rPr lang="en-US" altLang="en-US" sz="2200" b="0" dirty="0">
                  <a:solidFill>
                    <a:srgbClr val="333333"/>
                  </a:solidFill>
                </a:rPr>
                <a:t>(continued)</a:t>
              </a:r>
              <a:endParaRPr lang="en-US" altLang="en-US" sz="2800" b="0" dirty="0">
                <a:solidFill>
                  <a:schemeClr val="tx2"/>
                </a:solidFill>
              </a:endParaRPr>
            </a:p>
          </p:txBody>
        </p:sp>
        <p:grpSp>
          <p:nvGrpSpPr>
            <p:cNvPr id="234501" name="Group 31">
              <a:extLst>
                <a:ext uri="{FF2B5EF4-FFF2-40B4-BE49-F238E27FC236}">
                  <a16:creationId xmlns:a16="http://schemas.microsoft.com/office/drawing/2014/main" id="{E068A9B5-B98B-E64C-AD0C-197C6F8647AD}"/>
                </a:ext>
              </a:extLst>
            </p:cNvPr>
            <p:cNvGrpSpPr>
              <a:grpSpLocks/>
            </p:cNvGrpSpPr>
            <p:nvPr/>
          </p:nvGrpSpPr>
          <p:grpSpPr bwMode="auto">
            <a:xfrm>
              <a:off x="515" y="970"/>
              <a:ext cx="4893" cy="2443"/>
              <a:chOff x="515" y="970"/>
              <a:chExt cx="4893" cy="2443"/>
            </a:xfrm>
          </p:grpSpPr>
          <p:sp>
            <p:nvSpPr>
              <p:cNvPr id="234513" name="Text Box 6">
                <a:extLst>
                  <a:ext uri="{FF2B5EF4-FFF2-40B4-BE49-F238E27FC236}">
                    <a16:creationId xmlns:a16="http://schemas.microsoft.com/office/drawing/2014/main" id="{DCA749AB-0643-1646-A8CF-CA05C2A8DE84}"/>
                  </a:ext>
                </a:extLst>
              </p:cNvPr>
              <p:cNvSpPr txBox="1">
                <a:spLocks noChangeArrowheads="1"/>
              </p:cNvSpPr>
              <p:nvPr/>
            </p:nvSpPr>
            <p:spPr bwMode="auto">
              <a:xfrm>
                <a:off x="515" y="970"/>
                <a:ext cx="4893"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Corticotropin releasing hormone (CRH) stimulates the anterior pituitary to secrete ACTH.</a:t>
                </a:r>
              </a:p>
              <a:p>
                <a:pPr eaLnBrk="1" hangingPunct="1">
                  <a:lnSpc>
                    <a:spcPct val="85000"/>
                  </a:lnSpc>
                  <a:spcBef>
                    <a:spcPct val="0"/>
                  </a:spcBef>
                  <a:spcAft>
                    <a:spcPts val="900"/>
                  </a:spcAft>
                  <a:buSzPct val="80000"/>
                </a:pPr>
                <a:r>
                  <a:rPr lang="en-US" altLang="en-US" sz="1800" b="0" dirty="0"/>
                  <a:t>ACTH stimulates the adrenal cortex to release the glucocorticoid, cor-tisol.</a:t>
                </a:r>
              </a:p>
              <a:p>
                <a:pPr eaLnBrk="1" hangingPunct="1">
                  <a:lnSpc>
                    <a:spcPct val="85000"/>
                  </a:lnSpc>
                  <a:spcBef>
                    <a:spcPct val="0"/>
                  </a:spcBef>
                  <a:spcAft>
                    <a:spcPts val="900"/>
                  </a:spcAft>
                  <a:buSzPct val="80000"/>
                </a:pPr>
                <a:r>
                  <a:rPr lang="en-US" altLang="en-US" sz="1800" b="0" dirty="0"/>
                  <a:t>Cortisol stimulates gluconeogenesis, lipolysis, and catabolism—tissues use the glucose, fatty acids, and amino acids to produce ATP for energy and repairing damaged cells.</a:t>
                </a:r>
              </a:p>
              <a:p>
                <a:pPr eaLnBrk="1" hangingPunct="1">
                  <a:lnSpc>
                    <a:spcPct val="85000"/>
                  </a:lnSpc>
                  <a:spcBef>
                    <a:spcPct val="0"/>
                  </a:spcBef>
                  <a:spcAft>
                    <a:spcPct val="50000"/>
                  </a:spcAft>
                  <a:buSzPct val="80000"/>
                </a:pPr>
                <a:r>
                  <a:rPr lang="en-US" altLang="en-US" sz="1800" b="0" dirty="0"/>
                  <a:t>Cortisol also reduces inflammation.</a:t>
                </a:r>
              </a:p>
            </p:txBody>
          </p:sp>
          <p:sp>
            <p:nvSpPr>
              <p:cNvPr id="234514" name="Text Box 8">
                <a:extLst>
                  <a:ext uri="{FF2B5EF4-FFF2-40B4-BE49-F238E27FC236}">
                    <a16:creationId xmlns:a16="http://schemas.microsoft.com/office/drawing/2014/main" id="{4474DD5F-62A0-334D-9C3D-AB7D70E1247D}"/>
                  </a:ext>
                </a:extLst>
              </p:cNvPr>
              <p:cNvSpPr txBox="1">
                <a:spLocks noChangeArrowheads="1"/>
              </p:cNvSpPr>
              <p:nvPr/>
            </p:nvSpPr>
            <p:spPr bwMode="auto">
              <a:xfrm>
                <a:off x="1254" y="2490"/>
                <a:ext cx="3255" cy="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b="0" dirty="0">
                    <a:solidFill>
                      <a:srgbClr val="941100"/>
                    </a:solidFill>
                  </a:rPr>
                  <a:t>Gluconeogenesis = glucose synthesis.</a:t>
                </a:r>
              </a:p>
              <a:p>
                <a:pPr algn="ctr" eaLnBrk="1" hangingPunct="1">
                  <a:lnSpc>
                    <a:spcPts val="1860"/>
                  </a:lnSpc>
                  <a:spcBef>
                    <a:spcPts val="600"/>
                  </a:spcBef>
                  <a:spcAft>
                    <a:spcPts val="0"/>
                  </a:spcAft>
                  <a:buFontTx/>
                  <a:buNone/>
                </a:pPr>
                <a:r>
                  <a:rPr lang="en-US" altLang="en-US" sz="1800" b="0" dirty="0">
                    <a:solidFill>
                      <a:srgbClr val="941100"/>
                    </a:solidFill>
                  </a:rPr>
                  <a:t>Lipolysis = metabolic break-down of triglycerides to fatty acids.</a:t>
                </a:r>
              </a:p>
              <a:p>
                <a:pPr algn="ctr" eaLnBrk="1" hangingPunct="1">
                  <a:lnSpc>
                    <a:spcPts val="1860"/>
                  </a:lnSpc>
                  <a:spcBef>
                    <a:spcPts val="600"/>
                  </a:spcBef>
                  <a:spcAft>
                    <a:spcPts val="0"/>
                  </a:spcAft>
                  <a:buFontTx/>
                  <a:buNone/>
                </a:pPr>
                <a:r>
                  <a:rPr lang="en-US" altLang="en-US" sz="1800" b="0" dirty="0">
                    <a:solidFill>
                      <a:srgbClr val="941100"/>
                    </a:solidFill>
                  </a:rPr>
                  <a:t>Catabolism = metabolic breakdown of proteins into amino acids.</a:t>
                </a:r>
              </a:p>
            </p:txBody>
          </p:sp>
        </p:grpSp>
        <p:grpSp>
          <p:nvGrpSpPr>
            <p:cNvPr id="234502" name="Group 33">
              <a:extLst>
                <a:ext uri="{FF2B5EF4-FFF2-40B4-BE49-F238E27FC236}">
                  <a16:creationId xmlns:a16="http://schemas.microsoft.com/office/drawing/2014/main" id="{A5A11C82-5BC7-D44E-BEBA-956E29CABF30}"/>
                </a:ext>
              </a:extLst>
            </p:cNvPr>
            <p:cNvGrpSpPr>
              <a:grpSpLocks/>
            </p:cNvGrpSpPr>
            <p:nvPr/>
          </p:nvGrpSpPr>
          <p:grpSpPr bwMode="auto">
            <a:xfrm>
              <a:off x="582" y="3671"/>
              <a:ext cx="2995" cy="213"/>
              <a:chOff x="582" y="3671"/>
              <a:chExt cx="2995" cy="213"/>
            </a:xfrm>
          </p:grpSpPr>
          <p:grpSp>
            <p:nvGrpSpPr>
              <p:cNvPr id="234503" name="Group 34">
                <a:extLst>
                  <a:ext uri="{FF2B5EF4-FFF2-40B4-BE49-F238E27FC236}">
                    <a16:creationId xmlns:a16="http://schemas.microsoft.com/office/drawing/2014/main" id="{4BC0976C-FAD5-D841-8131-8A7CA5AB7D55}"/>
                  </a:ext>
                </a:extLst>
              </p:cNvPr>
              <p:cNvGrpSpPr>
                <a:grpSpLocks/>
              </p:cNvGrpSpPr>
              <p:nvPr/>
            </p:nvGrpSpPr>
            <p:grpSpPr bwMode="auto">
              <a:xfrm>
                <a:off x="582" y="3671"/>
                <a:ext cx="1990" cy="213"/>
                <a:chOff x="582" y="3671"/>
                <a:chExt cx="1990" cy="213"/>
              </a:xfrm>
            </p:grpSpPr>
            <p:sp>
              <p:nvSpPr>
                <p:cNvPr id="234507" name="Rectangle 35">
                  <a:extLst>
                    <a:ext uri="{FF2B5EF4-FFF2-40B4-BE49-F238E27FC236}">
                      <a16:creationId xmlns:a16="http://schemas.microsoft.com/office/drawing/2014/main" id="{A0B70AE0-F0C7-9B4E-B7B5-7145532C31B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34508" name="Rectangle 36">
                  <a:extLst>
                    <a:ext uri="{FF2B5EF4-FFF2-40B4-BE49-F238E27FC236}">
                      <a16:creationId xmlns:a16="http://schemas.microsoft.com/office/drawing/2014/main" id="{E1A878FC-B163-4047-B51F-07E9456DDB9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34509" name="Rectangle 37">
                  <a:extLst>
                    <a:ext uri="{FF2B5EF4-FFF2-40B4-BE49-F238E27FC236}">
                      <a16:creationId xmlns:a16="http://schemas.microsoft.com/office/drawing/2014/main" id="{1FB91AEF-BD03-624C-999B-827418B9398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34510" name="Text Box 38">
                  <a:extLst>
                    <a:ext uri="{FF2B5EF4-FFF2-40B4-BE49-F238E27FC236}">
                      <a16:creationId xmlns:a16="http://schemas.microsoft.com/office/drawing/2014/main" id="{F1CD6670-B720-6A4F-910E-279C902469B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650</a:t>
                  </a:r>
                  <a:endParaRPr lang="en-US" altLang="en-US" sz="1800" b="0" dirty="0">
                    <a:ea typeface="ＭＳ Ｐゴシック" panose="020B0600070205080204" pitchFamily="34" charset="-128"/>
                  </a:endParaRPr>
                </a:p>
              </p:txBody>
            </p:sp>
            <p:sp>
              <p:nvSpPr>
                <p:cNvPr id="234511" name="Text Box 39">
                  <a:extLst>
                    <a:ext uri="{FF2B5EF4-FFF2-40B4-BE49-F238E27FC236}">
                      <a16:creationId xmlns:a16="http://schemas.microsoft.com/office/drawing/2014/main" id="{283D164E-F389-2846-9DAE-96D420640F0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714</a:t>
                  </a:r>
                  <a:endParaRPr lang="en-US" altLang="en-US" sz="1800" b="0" dirty="0">
                    <a:ea typeface="ＭＳ Ｐゴシック" panose="020B0600070205080204" pitchFamily="34" charset="-128"/>
                  </a:endParaRPr>
                </a:p>
              </p:txBody>
            </p:sp>
            <p:sp>
              <p:nvSpPr>
                <p:cNvPr id="234512" name="Text Box 40">
                  <a:extLst>
                    <a:ext uri="{FF2B5EF4-FFF2-40B4-BE49-F238E27FC236}">
                      <a16:creationId xmlns:a16="http://schemas.microsoft.com/office/drawing/2014/main" id="{7823C013-B2AD-E04C-80DB-59E7592B201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676</a:t>
                  </a:r>
                  <a:endParaRPr lang="en-US" altLang="en-US" sz="1800" b="0" dirty="0">
                    <a:ea typeface="ＭＳ Ｐゴシック" panose="020B0600070205080204" pitchFamily="34" charset="-128"/>
                  </a:endParaRPr>
                </a:p>
              </p:txBody>
            </p:sp>
          </p:grpSp>
          <p:grpSp>
            <p:nvGrpSpPr>
              <p:cNvPr id="234504" name="Group 41">
                <a:extLst>
                  <a:ext uri="{FF2B5EF4-FFF2-40B4-BE49-F238E27FC236}">
                    <a16:creationId xmlns:a16="http://schemas.microsoft.com/office/drawing/2014/main" id="{E50C109C-F40D-F347-8797-AE800BAB8DA4}"/>
                  </a:ext>
                </a:extLst>
              </p:cNvPr>
              <p:cNvGrpSpPr>
                <a:grpSpLocks/>
              </p:cNvGrpSpPr>
              <p:nvPr/>
            </p:nvGrpSpPr>
            <p:grpSpPr bwMode="auto">
              <a:xfrm>
                <a:off x="2846" y="3671"/>
                <a:ext cx="731" cy="213"/>
                <a:chOff x="2846" y="3671"/>
                <a:chExt cx="731" cy="213"/>
              </a:xfrm>
            </p:grpSpPr>
            <p:sp>
              <p:nvSpPr>
                <p:cNvPr id="234505" name="Rectangle 42">
                  <a:extLst>
                    <a:ext uri="{FF2B5EF4-FFF2-40B4-BE49-F238E27FC236}">
                      <a16:creationId xmlns:a16="http://schemas.microsoft.com/office/drawing/2014/main" id="{C8C88FDD-86CA-6742-80B4-4BB743AACBF1}"/>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34506" name="Text Box 43">
                  <a:extLst>
                    <a:ext uri="{FF2B5EF4-FFF2-40B4-BE49-F238E27FC236}">
                      <a16:creationId xmlns:a16="http://schemas.microsoft.com/office/drawing/2014/main" id="{CF1D99E8-2BE4-954B-8AAD-69AC7A393B63}"/>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Figure 18.20</a:t>
                  </a:r>
                </a:p>
              </p:txBody>
            </p:sp>
          </p:grpSp>
        </p:grpSp>
      </p:grpSp>
    </p:spTree>
  </p:cSld>
  <p:clrMapOvr>
    <a:masterClrMapping/>
  </p:clrMapOvr>
  <p:transition spd="med"/>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Slide Number Placeholder 5">
            <a:extLst>
              <a:ext uri="{FF2B5EF4-FFF2-40B4-BE49-F238E27FC236}">
                <a16:creationId xmlns:a16="http://schemas.microsoft.com/office/drawing/2014/main" id="{7E88B2D6-0DC1-F44D-AC73-84CFBBFF382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2E345B8-8E40-3643-A32A-147604D40FEA}" type="slidenum">
              <a:rPr lang="en-US" altLang="en-US" sz="1400"/>
              <a:pPr>
                <a:spcBef>
                  <a:spcPct val="0"/>
                </a:spcBef>
                <a:buFontTx/>
                <a:buNone/>
              </a:pPr>
              <a:t>119</a:t>
            </a:fld>
            <a:endParaRPr lang="en-US" altLang="en-US" sz="1400" dirty="0"/>
          </a:p>
        </p:txBody>
      </p:sp>
      <p:grpSp>
        <p:nvGrpSpPr>
          <p:cNvPr id="236547" name="Group 41">
            <a:extLst>
              <a:ext uri="{FF2B5EF4-FFF2-40B4-BE49-F238E27FC236}">
                <a16:creationId xmlns:a16="http://schemas.microsoft.com/office/drawing/2014/main" id="{D95DA1A5-8E75-2E44-A0F0-983A8FBF1FD3}"/>
              </a:ext>
            </a:extLst>
          </p:cNvPr>
          <p:cNvGrpSpPr>
            <a:grpSpLocks/>
          </p:cNvGrpSpPr>
          <p:nvPr/>
        </p:nvGrpSpPr>
        <p:grpSpPr bwMode="auto">
          <a:xfrm>
            <a:off x="458788" y="446088"/>
            <a:ext cx="8229600" cy="5719762"/>
            <a:chOff x="289" y="281"/>
            <a:chExt cx="5184" cy="3603"/>
          </a:xfrm>
        </p:grpSpPr>
        <p:sp>
          <p:nvSpPr>
            <p:cNvPr id="236548" name="Rectangle 2">
              <a:extLst>
                <a:ext uri="{FF2B5EF4-FFF2-40B4-BE49-F238E27FC236}">
                  <a16:creationId xmlns:a16="http://schemas.microsoft.com/office/drawing/2014/main" id="{0AFD5250-53AD-6A49-9629-4E6F2C20D8A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Resistance Reaction </a:t>
              </a:r>
              <a:r>
                <a:rPr lang="en-US" altLang="en-US" sz="2200" b="0" dirty="0">
                  <a:solidFill>
                    <a:srgbClr val="333333"/>
                  </a:solidFill>
                </a:rPr>
                <a:t>(continued)</a:t>
              </a:r>
              <a:endParaRPr lang="en-US" altLang="en-US" sz="2800" b="0" dirty="0">
                <a:solidFill>
                  <a:schemeClr val="tx2"/>
                </a:solidFill>
              </a:endParaRPr>
            </a:p>
          </p:txBody>
        </p:sp>
        <p:grpSp>
          <p:nvGrpSpPr>
            <p:cNvPr id="236549" name="Group 28">
              <a:extLst>
                <a:ext uri="{FF2B5EF4-FFF2-40B4-BE49-F238E27FC236}">
                  <a16:creationId xmlns:a16="http://schemas.microsoft.com/office/drawing/2014/main" id="{676414AC-FF85-3248-A737-65388C5A0DD0}"/>
                </a:ext>
              </a:extLst>
            </p:cNvPr>
            <p:cNvGrpSpPr>
              <a:grpSpLocks/>
            </p:cNvGrpSpPr>
            <p:nvPr/>
          </p:nvGrpSpPr>
          <p:grpSpPr bwMode="auto">
            <a:xfrm>
              <a:off x="515" y="970"/>
              <a:ext cx="4717" cy="2021"/>
              <a:chOff x="515" y="970"/>
              <a:chExt cx="4717" cy="2021"/>
            </a:xfrm>
          </p:grpSpPr>
          <p:sp>
            <p:nvSpPr>
              <p:cNvPr id="236561" name="Text Box 6">
                <a:extLst>
                  <a:ext uri="{FF2B5EF4-FFF2-40B4-BE49-F238E27FC236}">
                    <a16:creationId xmlns:a16="http://schemas.microsoft.com/office/drawing/2014/main" id="{E4A21FA8-55F4-BB4F-B014-7BC9BDD114CE}"/>
                  </a:ext>
                </a:extLst>
              </p:cNvPr>
              <p:cNvSpPr txBox="1">
                <a:spLocks noChangeArrowheads="1"/>
              </p:cNvSpPr>
              <p:nvPr/>
            </p:nvSpPr>
            <p:spPr bwMode="auto">
              <a:xfrm>
                <a:off x="515" y="970"/>
                <a:ext cx="4717"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Growth hormone releasing hormone (GHRH) stimulates the anterior pituitary to secrete human growth hormone (hGH).</a:t>
                </a:r>
              </a:p>
              <a:p>
                <a:pPr eaLnBrk="1" hangingPunct="1">
                  <a:lnSpc>
                    <a:spcPct val="85000"/>
                  </a:lnSpc>
                  <a:spcBef>
                    <a:spcPct val="0"/>
                  </a:spcBef>
                  <a:spcAft>
                    <a:spcPts val="900"/>
                  </a:spcAft>
                  <a:buSzPct val="80000"/>
                </a:pPr>
                <a:r>
                  <a:rPr lang="en-US" altLang="en-US" sz="1800" b="0" dirty="0"/>
                  <a:t>hGH stimulates glycogenolysis and lipolysis by acting through insu-lin-like factors (IGF) for energy production (ATP and other high energy molecules).</a:t>
                </a:r>
              </a:p>
              <a:p>
                <a:pPr eaLnBrk="1" hangingPunct="1">
                  <a:lnSpc>
                    <a:spcPct val="85000"/>
                  </a:lnSpc>
                  <a:spcBef>
                    <a:spcPct val="0"/>
                  </a:spcBef>
                  <a:spcAft>
                    <a:spcPts val="900"/>
                  </a:spcAft>
                  <a:buSzPct val="80000"/>
                </a:pPr>
                <a:r>
                  <a:rPr lang="en-US" altLang="en-US" sz="1800" b="0" dirty="0"/>
                  <a:t>Thyrotropin releasing hormone (TRH) stimulates the anterior pituitary to secrete thyroid stimulating hormone (TSH).</a:t>
                </a:r>
              </a:p>
              <a:p>
                <a:pPr eaLnBrk="1" hangingPunct="1">
                  <a:lnSpc>
                    <a:spcPct val="85000"/>
                  </a:lnSpc>
                  <a:spcBef>
                    <a:spcPct val="0"/>
                  </a:spcBef>
                  <a:spcAft>
                    <a:spcPts val="900"/>
                  </a:spcAft>
                  <a:buSzPct val="80000"/>
                </a:pPr>
                <a:r>
                  <a:rPr lang="en-US" altLang="en-US" sz="1800" b="0" dirty="0"/>
                  <a:t>TSH stimulates secretion of thyroid hormones (T</a:t>
                </a:r>
                <a:r>
                  <a:rPr lang="en-US" altLang="en-US" sz="1800" b="0" baseline="-18000" dirty="0"/>
                  <a:t>3</a:t>
                </a:r>
                <a:r>
                  <a:rPr lang="en-US" altLang="en-US" sz="1800" b="0" dirty="0"/>
                  <a:t> and T</a:t>
                </a:r>
                <a:r>
                  <a:rPr lang="en-US" altLang="en-US" sz="1800" b="0" baseline="-18000" dirty="0"/>
                  <a:t>4</a:t>
                </a:r>
                <a:r>
                  <a:rPr lang="en-US" altLang="en-US" sz="1800" b="0" dirty="0"/>
                  <a:t>) to increase  the use of glucose for ATP production.</a:t>
                </a:r>
              </a:p>
            </p:txBody>
          </p:sp>
          <p:sp>
            <p:nvSpPr>
              <p:cNvPr id="236562" name="Text Box 8">
                <a:extLst>
                  <a:ext uri="{FF2B5EF4-FFF2-40B4-BE49-F238E27FC236}">
                    <a16:creationId xmlns:a16="http://schemas.microsoft.com/office/drawing/2014/main" id="{DE7F59E6-8434-DA40-B4D5-0D1C23562205}"/>
                  </a:ext>
                </a:extLst>
              </p:cNvPr>
              <p:cNvSpPr txBox="1">
                <a:spLocks noChangeArrowheads="1"/>
              </p:cNvSpPr>
              <p:nvPr/>
            </p:nvSpPr>
            <p:spPr bwMode="auto">
              <a:xfrm>
                <a:off x="1530" y="2626"/>
                <a:ext cx="2713"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b="0" dirty="0">
                    <a:solidFill>
                      <a:srgbClr val="941100"/>
                    </a:solidFill>
                  </a:rPr>
                  <a:t>Glycogenolysis = metabolic breakdown of glycogen to glucose.</a:t>
                </a:r>
              </a:p>
            </p:txBody>
          </p:sp>
        </p:grpSp>
        <p:grpSp>
          <p:nvGrpSpPr>
            <p:cNvPr id="236550" name="Group 30">
              <a:extLst>
                <a:ext uri="{FF2B5EF4-FFF2-40B4-BE49-F238E27FC236}">
                  <a16:creationId xmlns:a16="http://schemas.microsoft.com/office/drawing/2014/main" id="{3CFE22F3-5E05-7143-8559-5FCF963D9D11}"/>
                </a:ext>
              </a:extLst>
            </p:cNvPr>
            <p:cNvGrpSpPr>
              <a:grpSpLocks/>
            </p:cNvGrpSpPr>
            <p:nvPr/>
          </p:nvGrpSpPr>
          <p:grpSpPr bwMode="auto">
            <a:xfrm>
              <a:off x="582" y="3671"/>
              <a:ext cx="2995" cy="213"/>
              <a:chOff x="582" y="3671"/>
              <a:chExt cx="2995" cy="213"/>
            </a:xfrm>
          </p:grpSpPr>
          <p:grpSp>
            <p:nvGrpSpPr>
              <p:cNvPr id="236551" name="Group 31">
                <a:extLst>
                  <a:ext uri="{FF2B5EF4-FFF2-40B4-BE49-F238E27FC236}">
                    <a16:creationId xmlns:a16="http://schemas.microsoft.com/office/drawing/2014/main" id="{5A6E60A1-81E4-BE49-9FF1-EBDEADDD821B}"/>
                  </a:ext>
                </a:extLst>
              </p:cNvPr>
              <p:cNvGrpSpPr>
                <a:grpSpLocks/>
              </p:cNvGrpSpPr>
              <p:nvPr/>
            </p:nvGrpSpPr>
            <p:grpSpPr bwMode="auto">
              <a:xfrm>
                <a:off x="582" y="3671"/>
                <a:ext cx="1990" cy="213"/>
                <a:chOff x="582" y="3671"/>
                <a:chExt cx="1990" cy="213"/>
              </a:xfrm>
            </p:grpSpPr>
            <p:sp>
              <p:nvSpPr>
                <p:cNvPr id="236555" name="Rectangle 32">
                  <a:extLst>
                    <a:ext uri="{FF2B5EF4-FFF2-40B4-BE49-F238E27FC236}">
                      <a16:creationId xmlns:a16="http://schemas.microsoft.com/office/drawing/2014/main" id="{C944851E-7852-CC46-905C-1C7D366A5BE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36556" name="Rectangle 33">
                  <a:extLst>
                    <a:ext uri="{FF2B5EF4-FFF2-40B4-BE49-F238E27FC236}">
                      <a16:creationId xmlns:a16="http://schemas.microsoft.com/office/drawing/2014/main" id="{DE726DD0-65B4-7F48-8DF2-7E0A5BAE8B8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36557" name="Rectangle 34">
                  <a:extLst>
                    <a:ext uri="{FF2B5EF4-FFF2-40B4-BE49-F238E27FC236}">
                      <a16:creationId xmlns:a16="http://schemas.microsoft.com/office/drawing/2014/main" id="{F502A100-505E-F444-84B1-7FBACE59CD4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36558" name="Text Box 35">
                  <a:extLst>
                    <a:ext uri="{FF2B5EF4-FFF2-40B4-BE49-F238E27FC236}">
                      <a16:creationId xmlns:a16="http://schemas.microsoft.com/office/drawing/2014/main" id="{A930F6F3-9B4A-2B47-A2B9-7243EE7CF62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650</a:t>
                  </a:r>
                  <a:endParaRPr lang="en-US" altLang="en-US" sz="1800" b="0" dirty="0">
                    <a:ea typeface="ＭＳ Ｐゴシック" panose="020B0600070205080204" pitchFamily="34" charset="-128"/>
                  </a:endParaRPr>
                </a:p>
              </p:txBody>
            </p:sp>
            <p:sp>
              <p:nvSpPr>
                <p:cNvPr id="236559" name="Text Box 36">
                  <a:extLst>
                    <a:ext uri="{FF2B5EF4-FFF2-40B4-BE49-F238E27FC236}">
                      <a16:creationId xmlns:a16="http://schemas.microsoft.com/office/drawing/2014/main" id="{51939D76-A129-EC4F-8B92-84CBDF86CDD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714</a:t>
                  </a:r>
                  <a:endParaRPr lang="en-US" altLang="en-US" sz="1800" b="0" dirty="0">
                    <a:ea typeface="ＭＳ Ｐゴシック" panose="020B0600070205080204" pitchFamily="34" charset="-128"/>
                  </a:endParaRPr>
                </a:p>
              </p:txBody>
            </p:sp>
            <p:sp>
              <p:nvSpPr>
                <p:cNvPr id="236560" name="Text Box 37">
                  <a:extLst>
                    <a:ext uri="{FF2B5EF4-FFF2-40B4-BE49-F238E27FC236}">
                      <a16:creationId xmlns:a16="http://schemas.microsoft.com/office/drawing/2014/main" id="{B9C87190-BBFE-4246-85F6-8B78E7DFAAC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676</a:t>
                  </a:r>
                  <a:endParaRPr lang="en-US" altLang="en-US" sz="1800" b="0" dirty="0">
                    <a:ea typeface="ＭＳ Ｐゴシック" panose="020B0600070205080204" pitchFamily="34" charset="-128"/>
                  </a:endParaRPr>
                </a:p>
              </p:txBody>
            </p:sp>
          </p:grpSp>
          <p:grpSp>
            <p:nvGrpSpPr>
              <p:cNvPr id="236552" name="Group 38">
                <a:extLst>
                  <a:ext uri="{FF2B5EF4-FFF2-40B4-BE49-F238E27FC236}">
                    <a16:creationId xmlns:a16="http://schemas.microsoft.com/office/drawing/2014/main" id="{D2A47E3D-583D-FB42-B444-5CDC77710274}"/>
                  </a:ext>
                </a:extLst>
              </p:cNvPr>
              <p:cNvGrpSpPr>
                <a:grpSpLocks/>
              </p:cNvGrpSpPr>
              <p:nvPr/>
            </p:nvGrpSpPr>
            <p:grpSpPr bwMode="auto">
              <a:xfrm>
                <a:off x="2846" y="3671"/>
                <a:ext cx="731" cy="213"/>
                <a:chOff x="2846" y="3671"/>
                <a:chExt cx="731" cy="213"/>
              </a:xfrm>
            </p:grpSpPr>
            <p:sp>
              <p:nvSpPr>
                <p:cNvPr id="236553" name="Rectangle 39">
                  <a:extLst>
                    <a:ext uri="{FF2B5EF4-FFF2-40B4-BE49-F238E27FC236}">
                      <a16:creationId xmlns:a16="http://schemas.microsoft.com/office/drawing/2014/main" id="{8943C3BD-4AEC-2549-8685-99CA6FC81FE2}"/>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36554" name="Text Box 40">
                  <a:extLst>
                    <a:ext uri="{FF2B5EF4-FFF2-40B4-BE49-F238E27FC236}">
                      <a16:creationId xmlns:a16="http://schemas.microsoft.com/office/drawing/2014/main" id="{8E26A730-EFF4-A947-A4C8-8DB10D5F6D00}"/>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Figure 18.20</a:t>
                  </a:r>
                </a:p>
              </p:txBody>
            </p:sp>
          </p:grpSp>
        </p:grpSp>
      </p:grpSp>
    </p:spTree>
  </p:cSld>
  <p:clrMapOvr>
    <a:masterClrMapping/>
  </p:clrMapOvr>
  <p:transition spd="med"/>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Slide Number Placeholder 5">
            <a:extLst>
              <a:ext uri="{FF2B5EF4-FFF2-40B4-BE49-F238E27FC236}">
                <a16:creationId xmlns:a16="http://schemas.microsoft.com/office/drawing/2014/main" id="{BE06B2B0-336D-F74F-A576-E274B1DFA01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78D8C3F-DD9E-5A41-8D28-4D6482B54DDB}" type="slidenum">
              <a:rPr lang="en-US" altLang="en-US" sz="1400"/>
              <a:pPr>
                <a:spcBef>
                  <a:spcPct val="0"/>
                </a:spcBef>
                <a:buFontTx/>
                <a:buNone/>
              </a:pPr>
              <a:t>120</a:t>
            </a:fld>
            <a:endParaRPr lang="en-US" altLang="en-US" sz="1400" dirty="0"/>
          </a:p>
        </p:txBody>
      </p:sp>
      <p:grpSp>
        <p:nvGrpSpPr>
          <p:cNvPr id="238595" name="Group 26">
            <a:extLst>
              <a:ext uri="{FF2B5EF4-FFF2-40B4-BE49-F238E27FC236}">
                <a16:creationId xmlns:a16="http://schemas.microsoft.com/office/drawing/2014/main" id="{F33CDC3E-6A77-BB4B-B55F-7AE8C49D0C38}"/>
              </a:ext>
            </a:extLst>
          </p:cNvPr>
          <p:cNvGrpSpPr>
            <a:grpSpLocks/>
          </p:cNvGrpSpPr>
          <p:nvPr/>
        </p:nvGrpSpPr>
        <p:grpSpPr bwMode="auto">
          <a:xfrm>
            <a:off x="458788" y="446088"/>
            <a:ext cx="8229600" cy="5719762"/>
            <a:chOff x="289" y="281"/>
            <a:chExt cx="5184" cy="3603"/>
          </a:xfrm>
        </p:grpSpPr>
        <p:sp>
          <p:nvSpPr>
            <p:cNvPr id="238596" name="Rectangle 2">
              <a:extLst>
                <a:ext uri="{FF2B5EF4-FFF2-40B4-BE49-F238E27FC236}">
                  <a16:creationId xmlns:a16="http://schemas.microsoft.com/office/drawing/2014/main" id="{06D944F5-72A8-D24F-ADC1-455CD7CB274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Outcomes</a:t>
              </a:r>
              <a:endParaRPr lang="en-US" altLang="en-US" sz="2800" b="0" dirty="0">
                <a:solidFill>
                  <a:schemeClr val="tx2"/>
                </a:solidFill>
              </a:endParaRPr>
            </a:p>
          </p:txBody>
        </p:sp>
        <p:sp>
          <p:nvSpPr>
            <p:cNvPr id="238597" name="Text Box 6">
              <a:extLst>
                <a:ext uri="{FF2B5EF4-FFF2-40B4-BE49-F238E27FC236}">
                  <a16:creationId xmlns:a16="http://schemas.microsoft.com/office/drawing/2014/main" id="{9BF1069D-26AA-C043-B1E1-7D65748CEAB1}"/>
                </a:ext>
              </a:extLst>
            </p:cNvPr>
            <p:cNvSpPr txBox="1">
              <a:spLocks noChangeArrowheads="1"/>
            </p:cNvSpPr>
            <p:nvPr/>
          </p:nvSpPr>
          <p:spPr bwMode="auto">
            <a:xfrm>
              <a:off x="515" y="972"/>
              <a:ext cx="4905"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resistance reaction helps the body to continue combating a stressor after the shorter-lived, fight or flight response has ended.</a:t>
              </a:r>
            </a:p>
            <a:p>
              <a:pPr eaLnBrk="1" hangingPunct="1">
                <a:lnSpc>
                  <a:spcPct val="85000"/>
                </a:lnSpc>
                <a:spcBef>
                  <a:spcPct val="0"/>
                </a:spcBef>
                <a:spcAft>
                  <a:spcPts val="900"/>
                </a:spcAft>
                <a:buSzPct val="80000"/>
              </a:pPr>
              <a:r>
                <a:rPr lang="en-US" altLang="en-US" sz="1800" b="0" dirty="0"/>
                <a:t>If the resistance reaction is successful in responding to a stressor, the body returns to normal.</a:t>
              </a:r>
            </a:p>
            <a:p>
              <a:pPr eaLnBrk="1" hangingPunct="1">
                <a:lnSpc>
                  <a:spcPct val="85000"/>
                </a:lnSpc>
                <a:spcBef>
                  <a:spcPct val="0"/>
                </a:spcBef>
                <a:spcAft>
                  <a:spcPct val="50000"/>
                </a:spcAft>
                <a:buSzPct val="80000"/>
              </a:pPr>
              <a:r>
                <a:rPr lang="en-US" altLang="en-US" sz="1800" b="0" dirty="0"/>
                <a:t>If the resistance reaction fails to combat the stressor, the body can enter a state of exhaustion.</a:t>
              </a:r>
            </a:p>
          </p:txBody>
        </p:sp>
        <p:grpSp>
          <p:nvGrpSpPr>
            <p:cNvPr id="238598" name="Group 16">
              <a:extLst>
                <a:ext uri="{FF2B5EF4-FFF2-40B4-BE49-F238E27FC236}">
                  <a16:creationId xmlns:a16="http://schemas.microsoft.com/office/drawing/2014/main" id="{95D646C8-FDAB-0149-AB41-49FD29E2D3AA}"/>
                </a:ext>
              </a:extLst>
            </p:cNvPr>
            <p:cNvGrpSpPr>
              <a:grpSpLocks/>
            </p:cNvGrpSpPr>
            <p:nvPr/>
          </p:nvGrpSpPr>
          <p:grpSpPr bwMode="auto">
            <a:xfrm>
              <a:off x="582" y="3671"/>
              <a:ext cx="1990" cy="213"/>
              <a:chOff x="582" y="3671"/>
              <a:chExt cx="1990" cy="213"/>
            </a:xfrm>
          </p:grpSpPr>
          <p:sp>
            <p:nvSpPr>
              <p:cNvPr id="238599" name="Rectangle 17">
                <a:extLst>
                  <a:ext uri="{FF2B5EF4-FFF2-40B4-BE49-F238E27FC236}">
                    <a16:creationId xmlns:a16="http://schemas.microsoft.com/office/drawing/2014/main" id="{45929194-667C-BF40-BE39-00D228CF418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38600" name="Rectangle 18">
                <a:extLst>
                  <a:ext uri="{FF2B5EF4-FFF2-40B4-BE49-F238E27FC236}">
                    <a16:creationId xmlns:a16="http://schemas.microsoft.com/office/drawing/2014/main" id="{60F93839-4936-D143-AF77-C68C974F631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38601" name="Rectangle 19">
                <a:extLst>
                  <a:ext uri="{FF2B5EF4-FFF2-40B4-BE49-F238E27FC236}">
                    <a16:creationId xmlns:a16="http://schemas.microsoft.com/office/drawing/2014/main" id="{74CC2E8D-1ACF-4240-9649-40FEEB1B3FE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38602" name="Text Box 20">
                <a:extLst>
                  <a:ext uri="{FF2B5EF4-FFF2-40B4-BE49-F238E27FC236}">
                    <a16:creationId xmlns:a16="http://schemas.microsoft.com/office/drawing/2014/main" id="{FD558211-C0B3-2844-BBB3-1F72773E9FC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650</a:t>
                </a:r>
                <a:endParaRPr lang="en-US" altLang="en-US" sz="1800" b="0" dirty="0">
                  <a:ea typeface="ＭＳ Ｐゴシック" panose="020B0600070205080204" pitchFamily="34" charset="-128"/>
                </a:endParaRPr>
              </a:p>
            </p:txBody>
          </p:sp>
          <p:sp>
            <p:nvSpPr>
              <p:cNvPr id="238603" name="Text Box 21">
                <a:extLst>
                  <a:ext uri="{FF2B5EF4-FFF2-40B4-BE49-F238E27FC236}">
                    <a16:creationId xmlns:a16="http://schemas.microsoft.com/office/drawing/2014/main" id="{A29A5544-041B-9E47-B93F-D4D47171119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714</a:t>
                </a:r>
                <a:endParaRPr lang="en-US" altLang="en-US" sz="1800" b="0" dirty="0">
                  <a:ea typeface="ＭＳ Ｐゴシック" panose="020B0600070205080204" pitchFamily="34" charset="-128"/>
                </a:endParaRPr>
              </a:p>
            </p:txBody>
          </p:sp>
          <p:sp>
            <p:nvSpPr>
              <p:cNvPr id="238604" name="Text Box 22">
                <a:extLst>
                  <a:ext uri="{FF2B5EF4-FFF2-40B4-BE49-F238E27FC236}">
                    <a16:creationId xmlns:a16="http://schemas.microsoft.com/office/drawing/2014/main" id="{EEA38139-FC05-4C47-8D84-92DE7E5FA92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676</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Slide Number Placeholder 5">
            <a:extLst>
              <a:ext uri="{FF2B5EF4-FFF2-40B4-BE49-F238E27FC236}">
                <a16:creationId xmlns:a16="http://schemas.microsoft.com/office/drawing/2014/main" id="{10AE804C-2C86-B14F-A360-B87BF761A62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571A58B-CECC-E54C-86BA-0140648F27A8}" type="slidenum">
              <a:rPr lang="en-US" altLang="en-US" sz="1400"/>
              <a:pPr>
                <a:spcBef>
                  <a:spcPct val="0"/>
                </a:spcBef>
                <a:buFontTx/>
                <a:buNone/>
              </a:pPr>
              <a:t>121</a:t>
            </a:fld>
            <a:endParaRPr lang="en-US" altLang="en-US" sz="1400" dirty="0"/>
          </a:p>
        </p:txBody>
      </p:sp>
      <p:grpSp>
        <p:nvGrpSpPr>
          <p:cNvPr id="240643" name="Group 26">
            <a:extLst>
              <a:ext uri="{FF2B5EF4-FFF2-40B4-BE49-F238E27FC236}">
                <a16:creationId xmlns:a16="http://schemas.microsoft.com/office/drawing/2014/main" id="{D43E070A-C34E-8045-8D35-325F7902B27C}"/>
              </a:ext>
            </a:extLst>
          </p:cNvPr>
          <p:cNvGrpSpPr>
            <a:grpSpLocks/>
          </p:cNvGrpSpPr>
          <p:nvPr/>
        </p:nvGrpSpPr>
        <p:grpSpPr bwMode="auto">
          <a:xfrm>
            <a:off x="458788" y="446088"/>
            <a:ext cx="8229600" cy="5719762"/>
            <a:chOff x="289" y="281"/>
            <a:chExt cx="5184" cy="3603"/>
          </a:xfrm>
        </p:grpSpPr>
        <p:sp>
          <p:nvSpPr>
            <p:cNvPr id="240644" name="Rectangle 2">
              <a:extLst>
                <a:ext uri="{FF2B5EF4-FFF2-40B4-BE49-F238E27FC236}">
                  <a16:creationId xmlns:a16="http://schemas.microsoft.com/office/drawing/2014/main" id="{2DC121EF-1771-0C49-866A-D11A84D71CB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Prolonged Exposure</a:t>
              </a:r>
              <a:endParaRPr lang="en-US" altLang="en-US" sz="2800" b="0" dirty="0">
                <a:solidFill>
                  <a:schemeClr val="tx2"/>
                </a:solidFill>
              </a:endParaRPr>
            </a:p>
          </p:txBody>
        </p:sp>
        <p:sp>
          <p:nvSpPr>
            <p:cNvPr id="240645" name="Text Box 6">
              <a:extLst>
                <a:ext uri="{FF2B5EF4-FFF2-40B4-BE49-F238E27FC236}">
                  <a16:creationId xmlns:a16="http://schemas.microsoft.com/office/drawing/2014/main" id="{509EAC86-74BA-0D42-BA7E-58A936061E1F}"/>
                </a:ext>
              </a:extLst>
            </p:cNvPr>
            <p:cNvSpPr txBox="1">
              <a:spLocks noChangeArrowheads="1"/>
            </p:cNvSpPr>
            <p:nvPr/>
          </p:nvSpPr>
          <p:spPr bwMode="auto">
            <a:xfrm>
              <a:off x="515" y="972"/>
              <a:ext cx="4559" cy="1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Prolonged exposure to cortisol and the other hormones involved in the resistance reaction and a state of exhaustion can result in:</a:t>
              </a:r>
            </a:p>
            <a:p>
              <a:pPr lvl="1" eaLnBrk="1" hangingPunct="1">
                <a:lnSpc>
                  <a:spcPct val="85000"/>
                </a:lnSpc>
                <a:spcBef>
                  <a:spcPct val="0"/>
                </a:spcBef>
                <a:spcAft>
                  <a:spcPts val="300"/>
                </a:spcAft>
                <a:buSzPct val="80000"/>
                <a:buFontTx/>
                <a:buChar char="-"/>
              </a:pPr>
              <a:r>
                <a:rPr lang="en-US" altLang="en-US" sz="1800" b="0" dirty="0"/>
                <a:t>Wasting-away of skeletal muscle.</a:t>
              </a:r>
            </a:p>
            <a:p>
              <a:pPr lvl="1" eaLnBrk="1" hangingPunct="1">
                <a:lnSpc>
                  <a:spcPct val="85000"/>
                </a:lnSpc>
                <a:spcBef>
                  <a:spcPct val="0"/>
                </a:spcBef>
                <a:spcAft>
                  <a:spcPts val="300"/>
                </a:spcAft>
                <a:buSzPct val="80000"/>
                <a:buFontTx/>
                <a:buChar char="-"/>
              </a:pPr>
              <a:r>
                <a:rPr lang="en-US" altLang="en-US" sz="1800" b="0" dirty="0"/>
                <a:t>Suppression of the immune system.</a:t>
              </a:r>
            </a:p>
            <a:p>
              <a:pPr lvl="1" eaLnBrk="1" hangingPunct="1">
                <a:lnSpc>
                  <a:spcPct val="85000"/>
                </a:lnSpc>
                <a:spcBef>
                  <a:spcPct val="0"/>
                </a:spcBef>
                <a:spcAft>
                  <a:spcPts val="300"/>
                </a:spcAft>
                <a:buSzPct val="80000"/>
                <a:buFontTx/>
                <a:buChar char="-"/>
              </a:pPr>
              <a:r>
                <a:rPr lang="en-US" altLang="en-US" sz="1800" b="0" dirty="0"/>
                <a:t>Ulcerations of the digestive tract.</a:t>
              </a:r>
            </a:p>
            <a:p>
              <a:pPr lvl="1" eaLnBrk="1" hangingPunct="1">
                <a:lnSpc>
                  <a:spcPct val="85000"/>
                </a:lnSpc>
                <a:spcBef>
                  <a:spcPct val="0"/>
                </a:spcBef>
                <a:spcAft>
                  <a:spcPts val="1200"/>
                </a:spcAft>
                <a:buSzPct val="80000"/>
                <a:buFontTx/>
                <a:buChar char="-"/>
              </a:pPr>
              <a:r>
                <a:rPr lang="en-US" altLang="en-US" sz="1800" b="0" dirty="0"/>
                <a:t>Failure of pancreatic beta cells that secrete insulin.</a:t>
              </a:r>
            </a:p>
            <a:p>
              <a:pPr eaLnBrk="1" hangingPunct="1">
                <a:lnSpc>
                  <a:spcPct val="85000"/>
                </a:lnSpc>
                <a:spcBef>
                  <a:spcPct val="0"/>
                </a:spcBef>
                <a:spcAft>
                  <a:spcPct val="50000"/>
                </a:spcAft>
                <a:buSzPct val="80000"/>
                <a:buFontTx/>
                <a:buChar char="-"/>
              </a:pPr>
              <a:r>
                <a:rPr lang="en-US" altLang="en-US" sz="1800" b="0" dirty="0"/>
                <a:t>These pathological changes can persist even after the stressor has been removed.</a:t>
              </a:r>
            </a:p>
          </p:txBody>
        </p:sp>
        <p:grpSp>
          <p:nvGrpSpPr>
            <p:cNvPr id="240646" name="Group 16">
              <a:extLst>
                <a:ext uri="{FF2B5EF4-FFF2-40B4-BE49-F238E27FC236}">
                  <a16:creationId xmlns:a16="http://schemas.microsoft.com/office/drawing/2014/main" id="{5F49CCBD-5FF6-8E45-B9FB-DE985D576B35}"/>
                </a:ext>
              </a:extLst>
            </p:cNvPr>
            <p:cNvGrpSpPr>
              <a:grpSpLocks/>
            </p:cNvGrpSpPr>
            <p:nvPr/>
          </p:nvGrpSpPr>
          <p:grpSpPr bwMode="auto">
            <a:xfrm>
              <a:off x="582" y="3671"/>
              <a:ext cx="1990" cy="213"/>
              <a:chOff x="582" y="3671"/>
              <a:chExt cx="1990" cy="213"/>
            </a:xfrm>
          </p:grpSpPr>
          <p:sp>
            <p:nvSpPr>
              <p:cNvPr id="240647" name="Rectangle 17">
                <a:extLst>
                  <a:ext uri="{FF2B5EF4-FFF2-40B4-BE49-F238E27FC236}">
                    <a16:creationId xmlns:a16="http://schemas.microsoft.com/office/drawing/2014/main" id="{E22F22D7-71D6-7C41-AC7B-01BB098D731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40648" name="Rectangle 18">
                <a:extLst>
                  <a:ext uri="{FF2B5EF4-FFF2-40B4-BE49-F238E27FC236}">
                    <a16:creationId xmlns:a16="http://schemas.microsoft.com/office/drawing/2014/main" id="{A3C98D25-79BE-814C-93A8-E9439949C6D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40649" name="Rectangle 19">
                <a:extLst>
                  <a:ext uri="{FF2B5EF4-FFF2-40B4-BE49-F238E27FC236}">
                    <a16:creationId xmlns:a16="http://schemas.microsoft.com/office/drawing/2014/main" id="{61AC227B-F791-9A4B-B88E-3CFC6ED7B2F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40650" name="Text Box 20">
                <a:extLst>
                  <a:ext uri="{FF2B5EF4-FFF2-40B4-BE49-F238E27FC236}">
                    <a16:creationId xmlns:a16="http://schemas.microsoft.com/office/drawing/2014/main" id="{1FF1CB8B-14D9-2D46-8223-DDFFC9BA866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650</a:t>
                </a:r>
                <a:endParaRPr lang="en-US" altLang="en-US" sz="1800" b="0" dirty="0">
                  <a:ea typeface="ＭＳ Ｐゴシック" panose="020B0600070205080204" pitchFamily="34" charset="-128"/>
                </a:endParaRPr>
              </a:p>
            </p:txBody>
          </p:sp>
          <p:sp>
            <p:nvSpPr>
              <p:cNvPr id="240651" name="Text Box 21">
                <a:extLst>
                  <a:ext uri="{FF2B5EF4-FFF2-40B4-BE49-F238E27FC236}">
                    <a16:creationId xmlns:a16="http://schemas.microsoft.com/office/drawing/2014/main" id="{A8B509E7-896B-B646-B1FB-6D3A3669C76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714</a:t>
                </a:r>
                <a:endParaRPr lang="en-US" altLang="en-US" sz="1800" b="0" dirty="0">
                  <a:ea typeface="ＭＳ Ｐゴシック" panose="020B0600070205080204" pitchFamily="34" charset="-128"/>
                </a:endParaRPr>
              </a:p>
            </p:txBody>
          </p:sp>
          <p:sp>
            <p:nvSpPr>
              <p:cNvPr id="240652" name="Text Box 22">
                <a:extLst>
                  <a:ext uri="{FF2B5EF4-FFF2-40B4-BE49-F238E27FC236}">
                    <a16:creationId xmlns:a16="http://schemas.microsoft.com/office/drawing/2014/main" id="{71B88748-F5A0-C445-B60E-EE32D3F52B5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676</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Slide Number Placeholder 5">
            <a:extLst>
              <a:ext uri="{FF2B5EF4-FFF2-40B4-BE49-F238E27FC236}">
                <a16:creationId xmlns:a16="http://schemas.microsoft.com/office/drawing/2014/main" id="{F62592B0-9FC1-B342-A588-FD998FF2AE4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DC9111D-505F-9C40-A0FE-4C19767988AA}" type="slidenum">
              <a:rPr lang="en-US" altLang="en-US" sz="1400"/>
              <a:pPr>
                <a:spcBef>
                  <a:spcPct val="0"/>
                </a:spcBef>
                <a:buFontTx/>
                <a:buNone/>
              </a:pPr>
              <a:t>122</a:t>
            </a:fld>
            <a:endParaRPr lang="en-US" altLang="en-US" sz="1400" dirty="0"/>
          </a:p>
        </p:txBody>
      </p:sp>
      <p:grpSp>
        <p:nvGrpSpPr>
          <p:cNvPr id="242691" name="Group 29">
            <a:extLst>
              <a:ext uri="{FF2B5EF4-FFF2-40B4-BE49-F238E27FC236}">
                <a16:creationId xmlns:a16="http://schemas.microsoft.com/office/drawing/2014/main" id="{DE92B5D5-98CA-4F45-BC52-4C8447022061}"/>
              </a:ext>
            </a:extLst>
          </p:cNvPr>
          <p:cNvGrpSpPr>
            <a:grpSpLocks/>
          </p:cNvGrpSpPr>
          <p:nvPr/>
        </p:nvGrpSpPr>
        <p:grpSpPr bwMode="auto">
          <a:xfrm>
            <a:off x="458788" y="446088"/>
            <a:ext cx="8229600" cy="5719762"/>
            <a:chOff x="289" y="281"/>
            <a:chExt cx="5184" cy="3603"/>
          </a:xfrm>
        </p:grpSpPr>
        <p:sp>
          <p:nvSpPr>
            <p:cNvPr id="242692" name="Rectangle 2">
              <a:extLst>
                <a:ext uri="{FF2B5EF4-FFF2-40B4-BE49-F238E27FC236}">
                  <a16:creationId xmlns:a16="http://schemas.microsoft.com/office/drawing/2014/main" id="{38949BC8-E6D0-0348-A274-AF0DC5BACAF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Resistance Reaction and Disease</a:t>
              </a:r>
              <a:endParaRPr lang="en-US" altLang="en-US" sz="2800" b="0" dirty="0">
                <a:solidFill>
                  <a:schemeClr val="tx2"/>
                </a:solidFill>
              </a:endParaRPr>
            </a:p>
          </p:txBody>
        </p:sp>
        <p:sp>
          <p:nvSpPr>
            <p:cNvPr id="242693" name="Text Box 6">
              <a:extLst>
                <a:ext uri="{FF2B5EF4-FFF2-40B4-BE49-F238E27FC236}">
                  <a16:creationId xmlns:a16="http://schemas.microsoft.com/office/drawing/2014/main" id="{FE2541A5-6163-4D49-9609-D190C17F35AD}"/>
                </a:ext>
              </a:extLst>
            </p:cNvPr>
            <p:cNvSpPr txBox="1">
              <a:spLocks noChangeArrowheads="1"/>
            </p:cNvSpPr>
            <p:nvPr/>
          </p:nvSpPr>
          <p:spPr bwMode="auto">
            <a:xfrm>
              <a:off x="515" y="972"/>
              <a:ext cx="4710" cy="1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A prolonged or severe resistance reaction can increase the likely-hood of some diseases by suppressing the immune system. </a:t>
              </a:r>
            </a:p>
            <a:p>
              <a:pPr eaLnBrk="1" hangingPunct="1">
                <a:lnSpc>
                  <a:spcPct val="85000"/>
                </a:lnSpc>
                <a:spcBef>
                  <a:spcPct val="0"/>
                </a:spcBef>
                <a:spcAft>
                  <a:spcPts val="900"/>
                </a:spcAft>
                <a:buSzPct val="80000"/>
              </a:pPr>
              <a:r>
                <a:rPr lang="en-US" altLang="en-US" sz="1800" b="0" dirty="0"/>
                <a:t>Stress-related disorders include gastritis, ulcerative colitis, irritable bowel syndrome, rheumatoid arthritis, migraine headaches, anxiety, and depression. </a:t>
              </a:r>
            </a:p>
            <a:p>
              <a:pPr eaLnBrk="1" hangingPunct="1">
                <a:lnSpc>
                  <a:spcPct val="85000"/>
                </a:lnSpc>
                <a:spcBef>
                  <a:spcPct val="0"/>
                </a:spcBef>
                <a:spcAft>
                  <a:spcPct val="50000"/>
                </a:spcAft>
                <a:buSzPct val="80000"/>
              </a:pPr>
              <a:r>
                <a:rPr lang="en-US" altLang="en-US" sz="1800" b="0" dirty="0"/>
                <a:t>Stress has also been implicated in a number of other diseases and disorders.</a:t>
              </a:r>
            </a:p>
          </p:txBody>
        </p:sp>
        <p:grpSp>
          <p:nvGrpSpPr>
            <p:cNvPr id="242694" name="Group 19">
              <a:extLst>
                <a:ext uri="{FF2B5EF4-FFF2-40B4-BE49-F238E27FC236}">
                  <a16:creationId xmlns:a16="http://schemas.microsoft.com/office/drawing/2014/main" id="{D7239242-56AB-A34B-98C7-9492377C8AB0}"/>
                </a:ext>
              </a:extLst>
            </p:cNvPr>
            <p:cNvGrpSpPr>
              <a:grpSpLocks/>
            </p:cNvGrpSpPr>
            <p:nvPr/>
          </p:nvGrpSpPr>
          <p:grpSpPr bwMode="auto">
            <a:xfrm>
              <a:off x="582" y="3671"/>
              <a:ext cx="1990" cy="213"/>
              <a:chOff x="582" y="3671"/>
              <a:chExt cx="1990" cy="213"/>
            </a:xfrm>
          </p:grpSpPr>
          <p:sp>
            <p:nvSpPr>
              <p:cNvPr id="242695" name="Rectangle 20">
                <a:extLst>
                  <a:ext uri="{FF2B5EF4-FFF2-40B4-BE49-F238E27FC236}">
                    <a16:creationId xmlns:a16="http://schemas.microsoft.com/office/drawing/2014/main" id="{308C279E-8B4F-3549-8168-B5C323A8604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42696" name="Rectangle 21">
                <a:extLst>
                  <a:ext uri="{FF2B5EF4-FFF2-40B4-BE49-F238E27FC236}">
                    <a16:creationId xmlns:a16="http://schemas.microsoft.com/office/drawing/2014/main" id="{1D5C2BB0-9AFD-1747-A4FD-75321983CA2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42697" name="Rectangle 22">
                <a:extLst>
                  <a:ext uri="{FF2B5EF4-FFF2-40B4-BE49-F238E27FC236}">
                    <a16:creationId xmlns:a16="http://schemas.microsoft.com/office/drawing/2014/main" id="{5A48EF4E-6255-3A4D-B082-EABAE6D9BB2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42698" name="Text Box 23">
                <a:extLst>
                  <a:ext uri="{FF2B5EF4-FFF2-40B4-BE49-F238E27FC236}">
                    <a16:creationId xmlns:a16="http://schemas.microsoft.com/office/drawing/2014/main" id="{F9B52BC0-765A-0F45-91AF-12975A54035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650</a:t>
                </a:r>
                <a:endParaRPr lang="en-US" altLang="en-US" sz="1800" b="0" dirty="0">
                  <a:ea typeface="ＭＳ Ｐゴシック" panose="020B0600070205080204" pitchFamily="34" charset="-128"/>
                </a:endParaRPr>
              </a:p>
            </p:txBody>
          </p:sp>
          <p:sp>
            <p:nvSpPr>
              <p:cNvPr id="242699" name="Text Box 24">
                <a:extLst>
                  <a:ext uri="{FF2B5EF4-FFF2-40B4-BE49-F238E27FC236}">
                    <a16:creationId xmlns:a16="http://schemas.microsoft.com/office/drawing/2014/main" id="{1302A5B1-E7E5-1D4B-A74A-E7F241A61B6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714</a:t>
                </a:r>
                <a:endParaRPr lang="en-US" altLang="en-US" sz="1800" b="0" dirty="0">
                  <a:ea typeface="ＭＳ Ｐゴシック" panose="020B0600070205080204" pitchFamily="34" charset="-128"/>
                </a:endParaRPr>
              </a:p>
            </p:txBody>
          </p:sp>
          <p:sp>
            <p:nvSpPr>
              <p:cNvPr id="242700" name="Text Box 25">
                <a:extLst>
                  <a:ext uri="{FF2B5EF4-FFF2-40B4-BE49-F238E27FC236}">
                    <a16:creationId xmlns:a16="http://schemas.microsoft.com/office/drawing/2014/main" id="{E72AE9EA-B054-ED42-9E19-E9D4EB0BAAD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676</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Slide Number Placeholder 5">
            <a:extLst>
              <a:ext uri="{FF2B5EF4-FFF2-40B4-BE49-F238E27FC236}">
                <a16:creationId xmlns:a16="http://schemas.microsoft.com/office/drawing/2014/main" id="{14BB6287-E927-5744-B152-55D506585BE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1FE2607-0B58-D14D-BEAA-2F28C3DD4AA2}" type="slidenum">
              <a:rPr lang="en-US" altLang="en-US" sz="1400"/>
              <a:pPr>
                <a:spcBef>
                  <a:spcPct val="0"/>
                </a:spcBef>
                <a:buFontTx/>
                <a:buNone/>
              </a:pPr>
              <a:t>123</a:t>
            </a:fld>
            <a:endParaRPr lang="en-US" altLang="en-US" sz="1400" dirty="0"/>
          </a:p>
        </p:txBody>
      </p:sp>
      <p:sp>
        <p:nvSpPr>
          <p:cNvPr id="244739" name="Rectangle 2">
            <a:extLst>
              <a:ext uri="{FF2B5EF4-FFF2-40B4-BE49-F238E27FC236}">
                <a16:creationId xmlns:a16="http://schemas.microsoft.com/office/drawing/2014/main" id="{ED827EBB-616D-1943-A02A-268E32CF93D6}"/>
              </a:ext>
            </a:extLst>
          </p:cNvPr>
          <p:cNvSpPr>
            <a:spLocks noGrp="1" noChangeArrowheads="1"/>
          </p:cNvSpPr>
          <p:nvPr>
            <p:ph type="body" idx="1"/>
          </p:nvPr>
        </p:nvSpPr>
        <p:spPr>
          <a:xfrm>
            <a:off x="874713" y="879475"/>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Aging</a:t>
            </a:r>
            <a:endParaRPr lang="en-US" altLang="en-US" dirty="0"/>
          </a:p>
        </p:txBody>
      </p:sp>
    </p:spTree>
  </p:cSld>
  <p:clrMapOvr>
    <a:masterClrMapping/>
  </p:clrMapOvr>
  <p:transition spd="med"/>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Slide Number Placeholder 5">
            <a:extLst>
              <a:ext uri="{FF2B5EF4-FFF2-40B4-BE49-F238E27FC236}">
                <a16:creationId xmlns:a16="http://schemas.microsoft.com/office/drawing/2014/main" id="{EA143123-7352-F042-8CF7-5CFA5A95EA5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FDACDFF-4203-4F4B-8782-B46697D4EAD0}" type="slidenum">
              <a:rPr lang="en-US" altLang="en-US" sz="1400"/>
              <a:pPr>
                <a:spcBef>
                  <a:spcPct val="0"/>
                </a:spcBef>
                <a:buFontTx/>
                <a:buNone/>
              </a:pPr>
              <a:t>124</a:t>
            </a:fld>
            <a:endParaRPr lang="en-US" altLang="en-US" sz="1400" dirty="0"/>
          </a:p>
        </p:txBody>
      </p:sp>
      <p:grpSp>
        <p:nvGrpSpPr>
          <p:cNvPr id="246787" name="Group 28">
            <a:extLst>
              <a:ext uri="{FF2B5EF4-FFF2-40B4-BE49-F238E27FC236}">
                <a16:creationId xmlns:a16="http://schemas.microsoft.com/office/drawing/2014/main" id="{63CF95E7-AC80-2A4A-AB3E-A5648B70A7BB}"/>
              </a:ext>
            </a:extLst>
          </p:cNvPr>
          <p:cNvGrpSpPr>
            <a:grpSpLocks/>
          </p:cNvGrpSpPr>
          <p:nvPr/>
        </p:nvGrpSpPr>
        <p:grpSpPr bwMode="auto">
          <a:xfrm>
            <a:off x="458788" y="446088"/>
            <a:ext cx="8229600" cy="5719762"/>
            <a:chOff x="289" y="281"/>
            <a:chExt cx="5184" cy="3603"/>
          </a:xfrm>
        </p:grpSpPr>
        <p:sp>
          <p:nvSpPr>
            <p:cNvPr id="246788" name="Rectangle 2">
              <a:extLst>
                <a:ext uri="{FF2B5EF4-FFF2-40B4-BE49-F238E27FC236}">
                  <a16:creationId xmlns:a16="http://schemas.microsoft.com/office/drawing/2014/main" id="{C1D23EBD-2224-C34F-B6F2-D75ADEFD263C}"/>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Aging Effects</a:t>
              </a:r>
              <a:endParaRPr lang="en-US" altLang="en-US" sz="2800" b="0" dirty="0">
                <a:solidFill>
                  <a:schemeClr val="tx2"/>
                </a:solidFill>
              </a:endParaRPr>
            </a:p>
          </p:txBody>
        </p:sp>
        <p:sp>
          <p:nvSpPr>
            <p:cNvPr id="246789" name="Text Box 6">
              <a:extLst>
                <a:ext uri="{FF2B5EF4-FFF2-40B4-BE49-F238E27FC236}">
                  <a16:creationId xmlns:a16="http://schemas.microsoft.com/office/drawing/2014/main" id="{1CAE2C2A-C247-3B44-B81B-90574A79EBB4}"/>
                </a:ext>
              </a:extLst>
            </p:cNvPr>
            <p:cNvSpPr txBox="1">
              <a:spLocks noChangeArrowheads="1"/>
            </p:cNvSpPr>
            <p:nvPr/>
          </p:nvSpPr>
          <p:spPr bwMode="auto">
            <a:xfrm>
              <a:off x="515" y="972"/>
              <a:ext cx="4827"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Endocrine glands decrease in tissue mass as a person ages, although their performance may or may not diminish.</a:t>
              </a:r>
            </a:p>
            <a:p>
              <a:pPr eaLnBrk="1" hangingPunct="1">
                <a:lnSpc>
                  <a:spcPct val="85000"/>
                </a:lnSpc>
                <a:spcBef>
                  <a:spcPct val="0"/>
                </a:spcBef>
                <a:spcAft>
                  <a:spcPts val="900"/>
                </a:spcAft>
                <a:buSzPct val="80000"/>
              </a:pPr>
              <a:r>
                <a:rPr lang="en-US" altLang="en-US" sz="1800" b="0" dirty="0"/>
                <a:t>The production of hGH by the anterior pituitary decreases, which is one cause of age-related atrophy of skeletal muscle.</a:t>
              </a:r>
            </a:p>
            <a:p>
              <a:pPr eaLnBrk="1" hangingPunct="1">
                <a:lnSpc>
                  <a:spcPct val="85000"/>
                </a:lnSpc>
                <a:spcBef>
                  <a:spcPct val="0"/>
                </a:spcBef>
                <a:spcAft>
                  <a:spcPct val="50000"/>
                </a:spcAft>
                <a:buSzPct val="80000"/>
              </a:pPr>
              <a:r>
                <a:rPr lang="en-US" altLang="en-US" sz="1800" b="0" dirty="0"/>
                <a:t>The thyroid gland secretes less T</a:t>
              </a:r>
              <a:r>
                <a:rPr lang="en-US" altLang="en-US" sz="1800" b="0" baseline="-18000" dirty="0"/>
                <a:t>3</a:t>
              </a:r>
              <a:r>
                <a:rPr lang="en-US" altLang="en-US" sz="1800" b="0" dirty="0"/>
                <a:t> and T</a:t>
              </a:r>
              <a:r>
                <a:rPr lang="en-US" altLang="en-US" sz="1800" b="0" baseline="-18000" dirty="0"/>
                <a:t>4</a:t>
              </a:r>
              <a:r>
                <a:rPr lang="en-US" altLang="en-US" sz="1800" b="0" dirty="0"/>
                <a:t>, reducing metabolic rate and increasing body fat.</a:t>
              </a:r>
            </a:p>
          </p:txBody>
        </p:sp>
        <p:grpSp>
          <p:nvGrpSpPr>
            <p:cNvPr id="246790" name="Group 27">
              <a:extLst>
                <a:ext uri="{FF2B5EF4-FFF2-40B4-BE49-F238E27FC236}">
                  <a16:creationId xmlns:a16="http://schemas.microsoft.com/office/drawing/2014/main" id="{6202CCE3-CE0E-1748-9FE7-09D7032F18CF}"/>
                </a:ext>
              </a:extLst>
            </p:cNvPr>
            <p:cNvGrpSpPr>
              <a:grpSpLocks/>
            </p:cNvGrpSpPr>
            <p:nvPr/>
          </p:nvGrpSpPr>
          <p:grpSpPr bwMode="auto">
            <a:xfrm>
              <a:off x="582" y="3671"/>
              <a:ext cx="1990" cy="213"/>
              <a:chOff x="582" y="3671"/>
              <a:chExt cx="1990" cy="213"/>
            </a:xfrm>
          </p:grpSpPr>
          <p:sp>
            <p:nvSpPr>
              <p:cNvPr id="246791" name="Rectangle 18">
                <a:extLst>
                  <a:ext uri="{FF2B5EF4-FFF2-40B4-BE49-F238E27FC236}">
                    <a16:creationId xmlns:a16="http://schemas.microsoft.com/office/drawing/2014/main" id="{0FD41AB0-B3F6-AF4E-95D8-74BA332489D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46792" name="Rectangle 19">
                <a:extLst>
                  <a:ext uri="{FF2B5EF4-FFF2-40B4-BE49-F238E27FC236}">
                    <a16:creationId xmlns:a16="http://schemas.microsoft.com/office/drawing/2014/main" id="{5A3E0D3F-9408-5B48-B87F-C4F67034C0F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46793" name="Rectangle 20">
                <a:extLst>
                  <a:ext uri="{FF2B5EF4-FFF2-40B4-BE49-F238E27FC236}">
                    <a16:creationId xmlns:a16="http://schemas.microsoft.com/office/drawing/2014/main" id="{5BFE6A90-D33D-E342-B083-7D586F67248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46794" name="Text Box 21">
                <a:extLst>
                  <a:ext uri="{FF2B5EF4-FFF2-40B4-BE49-F238E27FC236}">
                    <a16:creationId xmlns:a16="http://schemas.microsoft.com/office/drawing/2014/main" id="{B91D4382-F0B0-5745-A02A-18B62D3956C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652</a:t>
                </a:r>
                <a:endParaRPr lang="en-US" altLang="en-US" sz="1800" b="0" dirty="0">
                  <a:ea typeface="ＭＳ Ｐゴシック" panose="020B0600070205080204" pitchFamily="34" charset="-128"/>
                </a:endParaRPr>
              </a:p>
            </p:txBody>
          </p:sp>
          <p:sp>
            <p:nvSpPr>
              <p:cNvPr id="246795" name="Text Box 22">
                <a:extLst>
                  <a:ext uri="{FF2B5EF4-FFF2-40B4-BE49-F238E27FC236}">
                    <a16:creationId xmlns:a16="http://schemas.microsoft.com/office/drawing/2014/main" id="{DBEA053B-B4A7-5B4F-8FBB-3B950DB6924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717</a:t>
                </a:r>
                <a:endParaRPr lang="en-US" altLang="en-US" sz="1800" b="0" dirty="0">
                  <a:ea typeface="ＭＳ Ｐゴシック" panose="020B0600070205080204" pitchFamily="34" charset="-128"/>
                </a:endParaRPr>
              </a:p>
            </p:txBody>
          </p:sp>
          <p:sp>
            <p:nvSpPr>
              <p:cNvPr id="246796" name="Text Box 23">
                <a:extLst>
                  <a:ext uri="{FF2B5EF4-FFF2-40B4-BE49-F238E27FC236}">
                    <a16:creationId xmlns:a16="http://schemas.microsoft.com/office/drawing/2014/main" id="{AD059A90-F8E2-774E-97D0-1240756E055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678</a:t>
                </a:r>
                <a:endParaRPr lang="en-US" altLang="en-US" sz="1800" b="0" dirty="0">
                  <a:ea typeface="ＭＳ Ｐゴシック" panose="020B0600070205080204" pitchFamily="34" charset="-128"/>
                </a:endParaRPr>
              </a:p>
            </p:txBody>
          </p:sp>
        </p:grpSp>
      </p:grpSp>
      <p:sp>
        <p:nvSpPr>
          <p:cNvPr id="2" name="TextBox 1">
            <a:extLst>
              <a:ext uri="{FF2B5EF4-FFF2-40B4-BE49-F238E27FC236}">
                <a16:creationId xmlns:a16="http://schemas.microsoft.com/office/drawing/2014/main" id="{062508E0-2396-0A7D-698A-D3DCEE194D88}"/>
              </a:ext>
            </a:extLst>
          </p:cNvPr>
          <p:cNvSpPr txBox="1"/>
          <p:nvPr/>
        </p:nvSpPr>
        <p:spPr>
          <a:xfrm>
            <a:off x="2186446" y="3360715"/>
            <a:ext cx="4780410" cy="579646"/>
          </a:xfrm>
          <a:prstGeom prst="rect">
            <a:avLst/>
          </a:prstGeom>
          <a:noFill/>
        </p:spPr>
        <p:txBody>
          <a:bodyPr wrap="square" rtlCol="0">
            <a:spAutoFit/>
          </a:bodyPr>
          <a:lstStyle/>
          <a:p>
            <a:pPr algn="ctr">
              <a:lnSpc>
                <a:spcPts val="1860"/>
              </a:lnSpc>
            </a:pPr>
            <a:r>
              <a:rPr lang="en-US" sz="1800" b="0" dirty="0">
                <a:solidFill>
                  <a:srgbClr val="941100"/>
                </a:solidFill>
              </a:rPr>
              <a:t>Atrophy = waste away, especially as a result of the degeneration of cells.</a:t>
            </a:r>
          </a:p>
        </p:txBody>
      </p:sp>
    </p:spTree>
  </p:cSld>
  <p:clrMapOvr>
    <a:masterClrMapping/>
  </p:clrMapOvr>
  <p:transition spd="med"/>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Slide Number Placeholder 5">
            <a:extLst>
              <a:ext uri="{FF2B5EF4-FFF2-40B4-BE49-F238E27FC236}">
                <a16:creationId xmlns:a16="http://schemas.microsoft.com/office/drawing/2014/main" id="{7D3327BC-8A86-6D4D-ABCB-6F1C1A8023E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0924E77-7986-0245-B39A-189E8A65964C}" type="slidenum">
              <a:rPr lang="en-US" altLang="en-US" sz="1400"/>
              <a:pPr>
                <a:spcBef>
                  <a:spcPct val="0"/>
                </a:spcBef>
                <a:buFontTx/>
                <a:buNone/>
              </a:pPr>
              <a:t>125</a:t>
            </a:fld>
            <a:endParaRPr lang="en-US" altLang="en-US" sz="1400" dirty="0"/>
          </a:p>
        </p:txBody>
      </p:sp>
      <p:grpSp>
        <p:nvGrpSpPr>
          <p:cNvPr id="248835" name="Group 21">
            <a:extLst>
              <a:ext uri="{FF2B5EF4-FFF2-40B4-BE49-F238E27FC236}">
                <a16:creationId xmlns:a16="http://schemas.microsoft.com/office/drawing/2014/main" id="{38A83F1E-B607-4D4A-BB71-C8873BA09CCD}"/>
              </a:ext>
            </a:extLst>
          </p:cNvPr>
          <p:cNvGrpSpPr>
            <a:grpSpLocks/>
          </p:cNvGrpSpPr>
          <p:nvPr/>
        </p:nvGrpSpPr>
        <p:grpSpPr bwMode="auto">
          <a:xfrm>
            <a:off x="458788" y="446088"/>
            <a:ext cx="8229600" cy="5719762"/>
            <a:chOff x="289" y="281"/>
            <a:chExt cx="5184" cy="3603"/>
          </a:xfrm>
        </p:grpSpPr>
        <p:sp>
          <p:nvSpPr>
            <p:cNvPr id="248836" name="Rectangle 2">
              <a:extLst>
                <a:ext uri="{FF2B5EF4-FFF2-40B4-BE49-F238E27FC236}">
                  <a16:creationId xmlns:a16="http://schemas.microsoft.com/office/drawing/2014/main" id="{351C115D-A029-7A4A-9B70-D9714E4E819E}"/>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Aging Effects </a:t>
              </a:r>
              <a:r>
                <a:rPr lang="en-US" altLang="en-US" sz="2200" b="0" dirty="0">
                  <a:solidFill>
                    <a:srgbClr val="333333"/>
                  </a:solidFill>
                </a:rPr>
                <a:t>(continued)</a:t>
              </a:r>
              <a:endParaRPr lang="en-US" altLang="en-US" sz="2800" b="0" dirty="0">
                <a:solidFill>
                  <a:schemeClr val="tx2"/>
                </a:solidFill>
              </a:endParaRPr>
            </a:p>
          </p:txBody>
        </p:sp>
        <p:sp>
          <p:nvSpPr>
            <p:cNvPr id="248837" name="Text Box 6">
              <a:extLst>
                <a:ext uri="{FF2B5EF4-FFF2-40B4-BE49-F238E27FC236}">
                  <a16:creationId xmlns:a16="http://schemas.microsoft.com/office/drawing/2014/main" id="{A8F47C0F-74A9-2340-8142-733C3BF71CE5}"/>
                </a:ext>
              </a:extLst>
            </p:cNvPr>
            <p:cNvSpPr txBox="1">
              <a:spLocks noChangeArrowheads="1"/>
            </p:cNvSpPr>
            <p:nvPr/>
          </p:nvSpPr>
          <p:spPr bwMode="auto">
            <a:xfrm>
              <a:off x="515" y="972"/>
              <a:ext cx="4862"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blood level of parathyroid hormone (PTH) rises, possibly due to an inadequate dietary intake of calcium.</a:t>
              </a:r>
            </a:p>
            <a:p>
              <a:pPr eaLnBrk="1" hangingPunct="1">
                <a:lnSpc>
                  <a:spcPct val="85000"/>
                </a:lnSpc>
                <a:spcBef>
                  <a:spcPct val="0"/>
                </a:spcBef>
                <a:spcAft>
                  <a:spcPts val="900"/>
                </a:spcAft>
                <a:buSzPct val="80000"/>
              </a:pPr>
              <a:r>
                <a:rPr lang="en-US" altLang="en-US" sz="1800" b="0" dirty="0"/>
                <a:t>Calcitriol and calcitonin levels are lower in older persons, and in com-bination with increased PTH, promote an age-related decrease in bone density and mass.</a:t>
              </a:r>
            </a:p>
            <a:p>
              <a:pPr eaLnBrk="1" hangingPunct="1">
                <a:lnSpc>
                  <a:spcPct val="85000"/>
                </a:lnSpc>
                <a:spcBef>
                  <a:spcPct val="0"/>
                </a:spcBef>
                <a:spcAft>
                  <a:spcPct val="50000"/>
                </a:spcAft>
                <a:buSzPct val="80000"/>
              </a:pPr>
              <a:r>
                <a:rPr lang="en-US" altLang="en-US" sz="1800" b="0" dirty="0"/>
                <a:t>The loss of bone mass can result in osteoporosis and increased risk of bone fractures in seniors.</a:t>
              </a:r>
            </a:p>
          </p:txBody>
        </p:sp>
        <p:grpSp>
          <p:nvGrpSpPr>
            <p:cNvPr id="248838" name="Group 14">
              <a:extLst>
                <a:ext uri="{FF2B5EF4-FFF2-40B4-BE49-F238E27FC236}">
                  <a16:creationId xmlns:a16="http://schemas.microsoft.com/office/drawing/2014/main" id="{0724C0C6-AD25-8B40-ADBB-3371FD955441}"/>
                </a:ext>
              </a:extLst>
            </p:cNvPr>
            <p:cNvGrpSpPr>
              <a:grpSpLocks/>
            </p:cNvGrpSpPr>
            <p:nvPr/>
          </p:nvGrpSpPr>
          <p:grpSpPr bwMode="auto">
            <a:xfrm>
              <a:off x="582" y="3671"/>
              <a:ext cx="1990" cy="213"/>
              <a:chOff x="582" y="3671"/>
              <a:chExt cx="1990" cy="213"/>
            </a:xfrm>
          </p:grpSpPr>
          <p:sp>
            <p:nvSpPr>
              <p:cNvPr id="248839" name="Rectangle 15">
                <a:extLst>
                  <a:ext uri="{FF2B5EF4-FFF2-40B4-BE49-F238E27FC236}">
                    <a16:creationId xmlns:a16="http://schemas.microsoft.com/office/drawing/2014/main" id="{4DF0C073-4A53-664B-BE8E-792BBDE3169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48840" name="Rectangle 16">
                <a:extLst>
                  <a:ext uri="{FF2B5EF4-FFF2-40B4-BE49-F238E27FC236}">
                    <a16:creationId xmlns:a16="http://schemas.microsoft.com/office/drawing/2014/main" id="{60356C04-99E9-8C46-8F40-1F03FA4C852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48841" name="Rectangle 17">
                <a:extLst>
                  <a:ext uri="{FF2B5EF4-FFF2-40B4-BE49-F238E27FC236}">
                    <a16:creationId xmlns:a16="http://schemas.microsoft.com/office/drawing/2014/main" id="{0F76D0B0-2225-254B-A6E5-D2863998529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48842" name="Text Box 18">
                <a:extLst>
                  <a:ext uri="{FF2B5EF4-FFF2-40B4-BE49-F238E27FC236}">
                    <a16:creationId xmlns:a16="http://schemas.microsoft.com/office/drawing/2014/main" id="{CB9F60FE-E676-CC46-9B46-F397C7743D4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652</a:t>
                </a:r>
                <a:endParaRPr lang="en-US" altLang="en-US" sz="1800" b="0" dirty="0">
                  <a:ea typeface="ＭＳ Ｐゴシック" panose="020B0600070205080204" pitchFamily="34" charset="-128"/>
                </a:endParaRPr>
              </a:p>
            </p:txBody>
          </p:sp>
          <p:sp>
            <p:nvSpPr>
              <p:cNvPr id="248843" name="Text Box 19">
                <a:extLst>
                  <a:ext uri="{FF2B5EF4-FFF2-40B4-BE49-F238E27FC236}">
                    <a16:creationId xmlns:a16="http://schemas.microsoft.com/office/drawing/2014/main" id="{2CA88CD3-6E13-5B47-8EB0-827D8394B27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717</a:t>
                </a:r>
                <a:endParaRPr lang="en-US" altLang="en-US" sz="1800" b="0" dirty="0">
                  <a:ea typeface="ＭＳ Ｐゴシック" panose="020B0600070205080204" pitchFamily="34" charset="-128"/>
                </a:endParaRPr>
              </a:p>
            </p:txBody>
          </p:sp>
          <p:sp>
            <p:nvSpPr>
              <p:cNvPr id="248844" name="Text Box 20">
                <a:extLst>
                  <a:ext uri="{FF2B5EF4-FFF2-40B4-BE49-F238E27FC236}">
                    <a16:creationId xmlns:a16="http://schemas.microsoft.com/office/drawing/2014/main" id="{68861FBB-84A1-304B-9549-AC28038BB58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678</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Slide Number Placeholder 5">
            <a:extLst>
              <a:ext uri="{FF2B5EF4-FFF2-40B4-BE49-F238E27FC236}">
                <a16:creationId xmlns:a16="http://schemas.microsoft.com/office/drawing/2014/main" id="{DC954598-AF67-1649-A3A8-EC85939537C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F0F6485-8B4F-634A-AFD8-1A925F3D28C8}" type="slidenum">
              <a:rPr lang="en-US" altLang="en-US" sz="1400"/>
              <a:pPr>
                <a:spcBef>
                  <a:spcPct val="0"/>
                </a:spcBef>
                <a:buFontTx/>
                <a:buNone/>
              </a:pPr>
              <a:t>126</a:t>
            </a:fld>
            <a:endParaRPr lang="en-US" altLang="en-US" sz="1400" dirty="0"/>
          </a:p>
        </p:txBody>
      </p:sp>
      <p:grpSp>
        <p:nvGrpSpPr>
          <p:cNvPr id="250883" name="Group 23">
            <a:extLst>
              <a:ext uri="{FF2B5EF4-FFF2-40B4-BE49-F238E27FC236}">
                <a16:creationId xmlns:a16="http://schemas.microsoft.com/office/drawing/2014/main" id="{E7E724FF-9C5D-464A-A9D9-94A6E025DD17}"/>
              </a:ext>
            </a:extLst>
          </p:cNvPr>
          <p:cNvGrpSpPr>
            <a:grpSpLocks/>
          </p:cNvGrpSpPr>
          <p:nvPr/>
        </p:nvGrpSpPr>
        <p:grpSpPr bwMode="auto">
          <a:xfrm>
            <a:off x="458788" y="446088"/>
            <a:ext cx="8229600" cy="5719762"/>
            <a:chOff x="289" y="281"/>
            <a:chExt cx="5184" cy="3603"/>
          </a:xfrm>
        </p:grpSpPr>
        <p:sp>
          <p:nvSpPr>
            <p:cNvPr id="250884" name="Rectangle 2">
              <a:extLst>
                <a:ext uri="{FF2B5EF4-FFF2-40B4-BE49-F238E27FC236}">
                  <a16:creationId xmlns:a16="http://schemas.microsoft.com/office/drawing/2014/main" id="{F5755761-2CB8-2647-8FDF-63E4DD1DAAE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Aging Effects </a:t>
              </a:r>
              <a:r>
                <a:rPr lang="en-US" altLang="en-US" sz="2200" b="0" dirty="0">
                  <a:solidFill>
                    <a:srgbClr val="333333"/>
                  </a:solidFill>
                </a:rPr>
                <a:t>(continued)</a:t>
              </a:r>
              <a:endParaRPr lang="en-US" altLang="en-US" sz="2800" b="0" dirty="0">
                <a:solidFill>
                  <a:schemeClr val="tx2"/>
                </a:solidFill>
              </a:endParaRPr>
            </a:p>
          </p:txBody>
        </p:sp>
        <p:sp>
          <p:nvSpPr>
            <p:cNvPr id="250885" name="Text Box 6">
              <a:extLst>
                <a:ext uri="{FF2B5EF4-FFF2-40B4-BE49-F238E27FC236}">
                  <a16:creationId xmlns:a16="http://schemas.microsoft.com/office/drawing/2014/main" id="{75D58416-0E99-424A-8083-8C4CA95F9DB6}"/>
                </a:ext>
              </a:extLst>
            </p:cNvPr>
            <p:cNvSpPr txBox="1">
              <a:spLocks noChangeArrowheads="1"/>
            </p:cNvSpPr>
            <p:nvPr/>
          </p:nvSpPr>
          <p:spPr bwMode="auto">
            <a:xfrm>
              <a:off x="515" y="972"/>
              <a:ext cx="4718"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adrenal glands develop increasingly more fibrous tissue, and the adrenal cortex produces less cortisol and aldosterone.</a:t>
              </a:r>
            </a:p>
            <a:p>
              <a:pPr eaLnBrk="1" hangingPunct="1">
                <a:lnSpc>
                  <a:spcPct val="85000"/>
                </a:lnSpc>
                <a:spcBef>
                  <a:spcPct val="0"/>
                </a:spcBef>
                <a:spcAft>
                  <a:spcPts val="900"/>
                </a:spcAft>
                <a:buSzPct val="80000"/>
              </a:pPr>
              <a:r>
                <a:rPr lang="en-US" altLang="en-US" sz="1800" b="0" dirty="0"/>
                <a:t>Production of epinephrine and norepinephrine by the adrenal medulla remains at near-normal levels.</a:t>
              </a:r>
            </a:p>
            <a:p>
              <a:pPr eaLnBrk="1" hangingPunct="1">
                <a:lnSpc>
                  <a:spcPct val="85000"/>
                </a:lnSpc>
                <a:spcBef>
                  <a:spcPct val="0"/>
                </a:spcBef>
                <a:spcAft>
                  <a:spcPts val="900"/>
                </a:spcAft>
                <a:buSzPct val="80000"/>
              </a:pPr>
              <a:r>
                <a:rPr lang="en-US" altLang="en-US" sz="1800" b="0" dirty="0"/>
                <a:t>The pancreas releases insulin more slowly, and the cell receptors are less sensitive to glucose.</a:t>
              </a:r>
            </a:p>
            <a:p>
              <a:pPr eaLnBrk="1" hangingPunct="1">
                <a:lnSpc>
                  <a:spcPct val="85000"/>
                </a:lnSpc>
                <a:spcBef>
                  <a:spcPct val="0"/>
                </a:spcBef>
                <a:spcAft>
                  <a:spcPct val="50000"/>
                </a:spcAft>
                <a:buSzPct val="80000"/>
              </a:pPr>
              <a:r>
                <a:rPr lang="en-US" altLang="en-US" sz="1800" b="0" dirty="0"/>
                <a:t>Blood glucose level increases faster and returns to normal less slowly than in younger persons.</a:t>
              </a:r>
            </a:p>
          </p:txBody>
        </p:sp>
        <p:grpSp>
          <p:nvGrpSpPr>
            <p:cNvPr id="250886" name="Group 16">
              <a:extLst>
                <a:ext uri="{FF2B5EF4-FFF2-40B4-BE49-F238E27FC236}">
                  <a16:creationId xmlns:a16="http://schemas.microsoft.com/office/drawing/2014/main" id="{043F39CB-ECB1-F64B-BFCE-362EEBC1755C}"/>
                </a:ext>
              </a:extLst>
            </p:cNvPr>
            <p:cNvGrpSpPr>
              <a:grpSpLocks/>
            </p:cNvGrpSpPr>
            <p:nvPr/>
          </p:nvGrpSpPr>
          <p:grpSpPr bwMode="auto">
            <a:xfrm>
              <a:off x="582" y="3671"/>
              <a:ext cx="1990" cy="213"/>
              <a:chOff x="582" y="3671"/>
              <a:chExt cx="1990" cy="213"/>
            </a:xfrm>
          </p:grpSpPr>
          <p:sp>
            <p:nvSpPr>
              <p:cNvPr id="250887" name="Rectangle 17">
                <a:extLst>
                  <a:ext uri="{FF2B5EF4-FFF2-40B4-BE49-F238E27FC236}">
                    <a16:creationId xmlns:a16="http://schemas.microsoft.com/office/drawing/2014/main" id="{26BA57E5-F66A-8F42-9B8B-F3D3F3703E1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50888" name="Rectangle 18">
                <a:extLst>
                  <a:ext uri="{FF2B5EF4-FFF2-40B4-BE49-F238E27FC236}">
                    <a16:creationId xmlns:a16="http://schemas.microsoft.com/office/drawing/2014/main" id="{BE6F6124-E796-7140-9E78-6BE58D67DE3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50889" name="Rectangle 19">
                <a:extLst>
                  <a:ext uri="{FF2B5EF4-FFF2-40B4-BE49-F238E27FC236}">
                    <a16:creationId xmlns:a16="http://schemas.microsoft.com/office/drawing/2014/main" id="{ED659B61-7B85-0040-B216-1C07258B569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50890" name="Text Box 20">
                <a:extLst>
                  <a:ext uri="{FF2B5EF4-FFF2-40B4-BE49-F238E27FC236}">
                    <a16:creationId xmlns:a16="http://schemas.microsoft.com/office/drawing/2014/main" id="{963E3A9D-EEAA-D246-B0B0-77B008A075B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652</a:t>
                </a:r>
                <a:endParaRPr lang="en-US" altLang="en-US" sz="1800" b="0" dirty="0">
                  <a:ea typeface="ＭＳ Ｐゴシック" panose="020B0600070205080204" pitchFamily="34" charset="-128"/>
                </a:endParaRPr>
              </a:p>
            </p:txBody>
          </p:sp>
          <p:sp>
            <p:nvSpPr>
              <p:cNvPr id="250891" name="Text Box 21">
                <a:extLst>
                  <a:ext uri="{FF2B5EF4-FFF2-40B4-BE49-F238E27FC236}">
                    <a16:creationId xmlns:a16="http://schemas.microsoft.com/office/drawing/2014/main" id="{5A80B9ED-E10B-314B-AE50-464F7A88911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717</a:t>
                </a:r>
                <a:endParaRPr lang="en-US" altLang="en-US" sz="1800" b="0" dirty="0">
                  <a:ea typeface="ＭＳ Ｐゴシック" panose="020B0600070205080204" pitchFamily="34" charset="-128"/>
                </a:endParaRPr>
              </a:p>
            </p:txBody>
          </p:sp>
          <p:sp>
            <p:nvSpPr>
              <p:cNvPr id="250892" name="Text Box 22">
                <a:extLst>
                  <a:ext uri="{FF2B5EF4-FFF2-40B4-BE49-F238E27FC236}">
                    <a16:creationId xmlns:a16="http://schemas.microsoft.com/office/drawing/2014/main" id="{0EFB1325-3BA9-6C4A-9CA6-B95FFEC77B1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678</a:t>
                </a:r>
                <a:endParaRPr lang="en-US" altLang="en-US" sz="1800" b="0" dirty="0">
                  <a:ea typeface="ＭＳ Ｐゴシック" panose="020B0600070205080204" pitchFamily="34" charset="-128"/>
                </a:endParaRPr>
              </a:p>
            </p:txBody>
          </p:sp>
        </p:grpSp>
      </p:grpSp>
    </p:spTree>
  </p:cSld>
  <p:clrMapOvr>
    <a:masterClrMapping/>
  </p:clrMapOvr>
  <p:transition spd="med"/>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Slide Number Placeholder 5">
            <a:extLst>
              <a:ext uri="{FF2B5EF4-FFF2-40B4-BE49-F238E27FC236}">
                <a16:creationId xmlns:a16="http://schemas.microsoft.com/office/drawing/2014/main" id="{CB89DA48-9769-D44A-9EF0-5C61C85D3C2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7ADBFA0-966D-D44E-80F4-4CDDE4D55174}" type="slidenum">
              <a:rPr lang="en-US" altLang="en-US" sz="1400"/>
              <a:pPr>
                <a:spcBef>
                  <a:spcPct val="0"/>
                </a:spcBef>
                <a:buFontTx/>
                <a:buNone/>
              </a:pPr>
              <a:t>127</a:t>
            </a:fld>
            <a:endParaRPr lang="en-US" altLang="en-US" sz="1400" dirty="0"/>
          </a:p>
        </p:txBody>
      </p:sp>
      <p:grpSp>
        <p:nvGrpSpPr>
          <p:cNvPr id="252944" name="Group 16">
            <a:extLst>
              <a:ext uri="{FF2B5EF4-FFF2-40B4-BE49-F238E27FC236}">
                <a16:creationId xmlns:a16="http://schemas.microsoft.com/office/drawing/2014/main" id="{DCD7D563-3A4F-7C43-8F0C-8585437BE288}"/>
              </a:ext>
            </a:extLst>
          </p:cNvPr>
          <p:cNvGrpSpPr>
            <a:grpSpLocks/>
          </p:cNvGrpSpPr>
          <p:nvPr/>
        </p:nvGrpSpPr>
        <p:grpSpPr bwMode="auto">
          <a:xfrm>
            <a:off x="458788" y="446088"/>
            <a:ext cx="8229600" cy="5719762"/>
            <a:chOff x="289" y="281"/>
            <a:chExt cx="5184" cy="3603"/>
          </a:xfrm>
        </p:grpSpPr>
        <p:sp>
          <p:nvSpPr>
            <p:cNvPr id="252932" name="Rectangle 2">
              <a:extLst>
                <a:ext uri="{FF2B5EF4-FFF2-40B4-BE49-F238E27FC236}">
                  <a16:creationId xmlns:a16="http://schemas.microsoft.com/office/drawing/2014/main" id="{7C359EB3-114E-694B-98CB-ECB84E9BBD6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solidFill>
                    <a:srgbClr val="333333"/>
                  </a:solidFill>
                </a:rPr>
                <a:t>Aging Effects </a:t>
              </a:r>
              <a:r>
                <a:rPr lang="en-US" altLang="en-US" sz="2200" b="0" dirty="0">
                  <a:solidFill>
                    <a:srgbClr val="333333"/>
                  </a:solidFill>
                </a:rPr>
                <a:t>(continued)</a:t>
              </a:r>
              <a:endParaRPr lang="en-US" altLang="en-US" sz="2800" b="0" dirty="0">
                <a:solidFill>
                  <a:schemeClr val="tx2"/>
                </a:solidFill>
              </a:endParaRPr>
            </a:p>
          </p:txBody>
        </p:sp>
        <p:grpSp>
          <p:nvGrpSpPr>
            <p:cNvPr id="252943" name="Group 15">
              <a:extLst>
                <a:ext uri="{FF2B5EF4-FFF2-40B4-BE49-F238E27FC236}">
                  <a16:creationId xmlns:a16="http://schemas.microsoft.com/office/drawing/2014/main" id="{77FD0559-8288-6843-86E9-19C907AE8E02}"/>
                </a:ext>
              </a:extLst>
            </p:cNvPr>
            <p:cNvGrpSpPr>
              <a:grpSpLocks/>
            </p:cNvGrpSpPr>
            <p:nvPr/>
          </p:nvGrpSpPr>
          <p:grpSpPr bwMode="auto">
            <a:xfrm>
              <a:off x="515" y="972"/>
              <a:ext cx="4607" cy="2322"/>
              <a:chOff x="515" y="972"/>
              <a:chExt cx="4607" cy="2322"/>
            </a:xfrm>
          </p:grpSpPr>
          <p:sp>
            <p:nvSpPr>
              <p:cNvPr id="252941" name="Text Box 6">
                <a:extLst>
                  <a:ext uri="{FF2B5EF4-FFF2-40B4-BE49-F238E27FC236}">
                    <a16:creationId xmlns:a16="http://schemas.microsoft.com/office/drawing/2014/main" id="{666F655D-7ADF-C841-B0E4-36751719FCE6}"/>
                  </a:ext>
                </a:extLst>
              </p:cNvPr>
              <p:cNvSpPr txBox="1">
                <a:spLocks noChangeArrowheads="1"/>
              </p:cNvSpPr>
              <p:nvPr/>
            </p:nvSpPr>
            <p:spPr bwMode="auto">
              <a:xfrm>
                <a:off x="515" y="972"/>
                <a:ext cx="4607" cy="1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0" dirty="0"/>
                  <a:t>The thymus starts to decease in size after puberty, and its tissue is increasingly replaced with adipose and areolar connective tissues.</a:t>
                </a:r>
              </a:p>
              <a:p>
                <a:pPr eaLnBrk="1" hangingPunct="1">
                  <a:lnSpc>
                    <a:spcPct val="85000"/>
                  </a:lnSpc>
                  <a:spcBef>
                    <a:spcPct val="0"/>
                  </a:spcBef>
                  <a:spcAft>
                    <a:spcPts val="900"/>
                  </a:spcAft>
                  <a:buSzPct val="80000"/>
                </a:pPr>
                <a:r>
                  <a:rPr lang="en-US" altLang="en-US" sz="1800" b="0" dirty="0"/>
                  <a:t>The ovaries decrease in size with age, and no longer respond as well to FSH and LH (eventually menopause occurs).</a:t>
                </a:r>
              </a:p>
              <a:p>
                <a:pPr eaLnBrk="1" hangingPunct="1">
                  <a:lnSpc>
                    <a:spcPct val="85000"/>
                  </a:lnSpc>
                  <a:spcBef>
                    <a:spcPct val="0"/>
                  </a:spcBef>
                  <a:spcAft>
                    <a:spcPts val="900"/>
                  </a:spcAft>
                  <a:buSzPct val="80000"/>
                </a:pPr>
                <a:r>
                  <a:rPr lang="en-US" altLang="en-US" sz="1800" b="0" dirty="0"/>
                  <a:t>Decreased</a:t>
                </a:r>
                <a:r>
                  <a:rPr lang="en-US" altLang="en-US" sz="1800" b="0" dirty="0">
                    <a:ea typeface="AppleGothic" pitchFamily="2" charset="-127"/>
                  </a:rPr>
                  <a:t> </a:t>
                </a:r>
                <a:r>
                  <a:rPr lang="en-US" altLang="en-US" sz="1800" b="0" dirty="0"/>
                  <a:t>estrogen levels with menopause can lead to </a:t>
                </a:r>
                <a:r>
                  <a:rPr lang="en-US" altLang="en-US" sz="1800" b="0" dirty="0" err="1"/>
                  <a:t>osteopo-rosis</a:t>
                </a:r>
                <a:r>
                  <a:rPr lang="en-US" altLang="en-US" sz="1800" b="0" dirty="0"/>
                  <a:t>, high blood cholesterol, and atherosclerosis.</a:t>
                </a:r>
              </a:p>
              <a:p>
                <a:pPr eaLnBrk="1" hangingPunct="1">
                  <a:lnSpc>
                    <a:spcPct val="85000"/>
                  </a:lnSpc>
                  <a:spcBef>
                    <a:spcPct val="0"/>
                  </a:spcBef>
                  <a:spcAft>
                    <a:spcPts val="900"/>
                  </a:spcAft>
                  <a:buSzPct val="80000"/>
                </a:pPr>
                <a:r>
                  <a:rPr lang="en-US" altLang="en-US" sz="1800" b="0" dirty="0"/>
                  <a:t>Although testosterone production in the testes decreases with age, many older males still produce healthy sperm, although the sperm count may diminish.</a:t>
                </a:r>
              </a:p>
            </p:txBody>
          </p:sp>
          <p:sp>
            <p:nvSpPr>
              <p:cNvPr id="252942" name="Text Box 7">
                <a:extLst>
                  <a:ext uri="{FF2B5EF4-FFF2-40B4-BE49-F238E27FC236}">
                    <a16:creationId xmlns:a16="http://schemas.microsoft.com/office/drawing/2014/main" id="{2DF9D551-FF08-5046-A22B-4D5A3AD59954}"/>
                  </a:ext>
                </a:extLst>
              </p:cNvPr>
              <p:cNvSpPr txBox="1">
                <a:spLocks noChangeArrowheads="1"/>
              </p:cNvSpPr>
              <p:nvPr/>
            </p:nvSpPr>
            <p:spPr bwMode="auto">
              <a:xfrm>
                <a:off x="1351" y="2622"/>
                <a:ext cx="3071"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b="0" dirty="0">
                    <a:solidFill>
                      <a:srgbClr val="941100"/>
                    </a:solidFill>
                  </a:rPr>
                  <a:t>Atherosclerosis = build-up of fatty deposits (atheromas) inside the arterial walls, thus narrowing the lumens of the arteries and reducing blood flow.</a:t>
                </a:r>
              </a:p>
            </p:txBody>
          </p:sp>
        </p:grpSp>
        <p:grpSp>
          <p:nvGrpSpPr>
            <p:cNvPr id="252934" name="Group 23">
              <a:extLst>
                <a:ext uri="{FF2B5EF4-FFF2-40B4-BE49-F238E27FC236}">
                  <a16:creationId xmlns:a16="http://schemas.microsoft.com/office/drawing/2014/main" id="{0B56C61B-A5E8-6248-B3BF-B4068B14E947}"/>
                </a:ext>
              </a:extLst>
            </p:cNvPr>
            <p:cNvGrpSpPr>
              <a:grpSpLocks/>
            </p:cNvGrpSpPr>
            <p:nvPr/>
          </p:nvGrpSpPr>
          <p:grpSpPr bwMode="auto">
            <a:xfrm>
              <a:off x="582" y="3671"/>
              <a:ext cx="1990" cy="213"/>
              <a:chOff x="582" y="3671"/>
              <a:chExt cx="1990" cy="213"/>
            </a:xfrm>
          </p:grpSpPr>
          <p:sp>
            <p:nvSpPr>
              <p:cNvPr id="252935" name="Rectangle 24">
                <a:extLst>
                  <a:ext uri="{FF2B5EF4-FFF2-40B4-BE49-F238E27FC236}">
                    <a16:creationId xmlns:a16="http://schemas.microsoft.com/office/drawing/2014/main" id="{76CDD1C2-BE64-B040-8534-D29CF2019F4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52936" name="Rectangle 25">
                <a:extLst>
                  <a:ext uri="{FF2B5EF4-FFF2-40B4-BE49-F238E27FC236}">
                    <a16:creationId xmlns:a16="http://schemas.microsoft.com/office/drawing/2014/main" id="{0C153EC5-3794-E44E-BD94-C64F25E32D7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52937" name="Rectangle 26">
                <a:extLst>
                  <a:ext uri="{FF2B5EF4-FFF2-40B4-BE49-F238E27FC236}">
                    <a16:creationId xmlns:a16="http://schemas.microsoft.com/office/drawing/2014/main" id="{721BB79A-7E57-B047-A35D-39F7D0D0535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200" dirty="0"/>
              </a:p>
            </p:txBody>
          </p:sp>
          <p:sp>
            <p:nvSpPr>
              <p:cNvPr id="252938" name="Text Box 27">
                <a:extLst>
                  <a:ext uri="{FF2B5EF4-FFF2-40B4-BE49-F238E27FC236}">
                    <a16:creationId xmlns:a16="http://schemas.microsoft.com/office/drawing/2014/main" id="{FAE50971-5707-E440-9EEF-8003C3789F7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652</a:t>
                </a:r>
                <a:endParaRPr lang="en-US" altLang="en-US" sz="1800" b="0" dirty="0">
                  <a:ea typeface="ＭＳ Ｐゴシック" panose="020B0600070205080204" pitchFamily="34" charset="-128"/>
                </a:endParaRPr>
              </a:p>
            </p:txBody>
          </p:sp>
          <p:sp>
            <p:nvSpPr>
              <p:cNvPr id="252939" name="Text Box 28">
                <a:extLst>
                  <a:ext uri="{FF2B5EF4-FFF2-40B4-BE49-F238E27FC236}">
                    <a16:creationId xmlns:a16="http://schemas.microsoft.com/office/drawing/2014/main" id="{01453FD8-6E1A-B243-B9D4-1E3874326D4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717</a:t>
                </a:r>
                <a:endParaRPr lang="en-US" altLang="en-US" sz="1800" b="0" dirty="0">
                  <a:ea typeface="ＭＳ Ｐゴシック" panose="020B0600070205080204" pitchFamily="34" charset="-128"/>
                </a:endParaRPr>
              </a:p>
            </p:txBody>
          </p:sp>
          <p:sp>
            <p:nvSpPr>
              <p:cNvPr id="252940" name="Text Box 29">
                <a:extLst>
                  <a:ext uri="{FF2B5EF4-FFF2-40B4-BE49-F238E27FC236}">
                    <a16:creationId xmlns:a16="http://schemas.microsoft.com/office/drawing/2014/main" id="{FC61E706-27DF-AC4F-B2FA-43AF153AEA0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0" dirty="0">
                    <a:ea typeface="ＭＳ Ｐゴシック" panose="020B0600070205080204" pitchFamily="34" charset="-128"/>
                  </a:rPr>
                  <a:t>Page 678</a:t>
                </a:r>
                <a:endParaRPr lang="en-US" altLang="en-US" sz="1800" b="0" dirty="0">
                  <a:ea typeface="ＭＳ Ｐゴシック" panose="020B0600070205080204" pitchFamily="34" charset="-128"/>
                </a:endParaRPr>
              </a:p>
            </p:txBody>
          </p:sp>
        </p:grpSp>
      </p:grpSp>
    </p:spTree>
  </p:cSld>
  <p:clrMapOvr>
    <a:masterClrMapping/>
  </p:clrMapOvr>
  <p:transition spd="med"/>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2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2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22199</TotalTime>
  <Words>9053</Words>
  <Application>Microsoft Macintosh PowerPoint</Application>
  <PresentationFormat>On-screen Show (4:3)</PresentationFormat>
  <Paragraphs>1257</Paragraphs>
  <Slides>127</Slides>
  <Notes>127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127</vt:i4>
      </vt:variant>
    </vt:vector>
  </HeadingPairs>
  <TitlesOfParts>
    <vt:vector size="130" baseType="lpstr">
      <vt:lpstr>Arial</vt:lpstr>
      <vt:lpstr>Times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Chris Jarosz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Biology Today Chapter 1</dc:title>
  <dc:creator>Chris Jarosz</dc:creator>
  <cp:lastModifiedBy>Microsoft Office User</cp:lastModifiedBy>
  <cp:revision>1346</cp:revision>
  <cp:lastPrinted>2007-09-02T16:52:17Z</cp:lastPrinted>
  <dcterms:created xsi:type="dcterms:W3CDTF">2007-08-12T19:19:03Z</dcterms:created>
  <dcterms:modified xsi:type="dcterms:W3CDTF">2023-04-28T15:25:39Z</dcterms:modified>
</cp:coreProperties>
</file>