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974" r:id="rId2"/>
    <p:sldId id="1116" r:id="rId3"/>
    <p:sldId id="808" r:id="rId4"/>
    <p:sldId id="823" r:id="rId5"/>
    <p:sldId id="930" r:id="rId6"/>
    <p:sldId id="1014" r:id="rId7"/>
    <p:sldId id="1015" r:id="rId8"/>
    <p:sldId id="1016" r:id="rId9"/>
    <p:sldId id="1017" r:id="rId10"/>
    <p:sldId id="1018" r:id="rId11"/>
    <p:sldId id="1111" r:id="rId12"/>
    <p:sldId id="1114" r:id="rId13"/>
    <p:sldId id="1117" r:id="rId14"/>
    <p:sldId id="1112" r:id="rId15"/>
    <p:sldId id="1113" r:id="rId16"/>
    <p:sldId id="1110" r:id="rId17"/>
    <p:sldId id="1019" r:id="rId18"/>
    <p:sldId id="1020" r:id="rId19"/>
    <p:sldId id="1021" r:id="rId20"/>
    <p:sldId id="1022" r:id="rId21"/>
    <p:sldId id="1023" r:id="rId22"/>
    <p:sldId id="1024" r:id="rId23"/>
    <p:sldId id="1025" r:id="rId24"/>
    <p:sldId id="1028" r:id="rId25"/>
    <p:sldId id="1029" r:id="rId26"/>
    <p:sldId id="1027" r:id="rId27"/>
    <p:sldId id="1030" r:id="rId28"/>
    <p:sldId id="1031" r:id="rId29"/>
    <p:sldId id="1032" r:id="rId30"/>
    <p:sldId id="1033" r:id="rId31"/>
    <p:sldId id="1034" r:id="rId32"/>
    <p:sldId id="1035" r:id="rId33"/>
    <p:sldId id="1036" r:id="rId34"/>
    <p:sldId id="1037" r:id="rId35"/>
    <p:sldId id="1038" r:id="rId36"/>
    <p:sldId id="1039" r:id="rId37"/>
    <p:sldId id="1040" r:id="rId38"/>
    <p:sldId id="1041" r:id="rId39"/>
    <p:sldId id="1042" r:id="rId40"/>
    <p:sldId id="1043" r:id="rId41"/>
    <p:sldId id="1044" r:id="rId42"/>
    <p:sldId id="1045" r:id="rId43"/>
    <p:sldId id="1046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720" y="168"/>
      </p:cViewPr>
      <p:guideLst>
        <p:guide orient="horz" pos="36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B17EA4C-2DEA-8B4F-9CFA-56345794A1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2FBD573-4B4F-F940-9429-C9C5C424E9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382DA11C-2D41-B84B-926F-3382CFB0CD8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D49A51F2-14DB-6942-88FA-F84184E68E6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0DB34882-CF5B-CE4C-9971-C527DC70A11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758A7F7F-CB45-F441-99C0-47E45EE495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066E91-BCB4-E948-A48B-040F7F47E7A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0F4B5A1B-F224-8745-8CC4-73A0C144F4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FA609C-CC31-DA40-81F0-96E4E0A27FFE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F1AB67B-6F3C-2C43-9A91-F76D9E3776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5FAA70A-688D-CB44-A307-1C8D9CC1C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40D8F3D5-C092-894B-ABCA-B8EB86CFA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17EA50-F5D5-694E-80A2-2B7A5B7D12C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9086F349-9A7C-A54A-B7D8-1C65CBE8F5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>
            <a:extLst>
              <a:ext uri="{FF2B5EF4-FFF2-40B4-BE49-F238E27FC236}">
                <a16:creationId xmlns:a16="http://schemas.microsoft.com/office/drawing/2014/main" id="{D9FE5E2D-9854-1E48-90EE-D0D83B81BB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656CAEEC-345E-6E4C-B8DC-C986AF0894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60E535-8404-394A-85BD-D490A3CB155D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B341C832-7D18-F143-A1A6-3FE1928C57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B6C1F5E-9CE1-8E40-8F40-CD16248F5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511C091-58AF-5447-9EB9-94E68149E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925E93-D11A-FF46-98B6-9EECEDA1CE0F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3D3696E-9C1D-D141-BBE8-7C3E0610FD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C22120C-08DC-2541-8B6C-B7FF4C024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2777D130-250A-7C40-82B3-5977BFF527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653BFE-E0B6-604A-B781-17042A8026B2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2A137CEC-EB4F-184B-9E66-3AC68E445D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F0BF2A6-2EA7-F44B-9151-8899C7DCE1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C40AA45E-7E49-5E46-8E5A-66EBAE0675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BEF415-CBD9-C64B-BD6A-1DCD93D76783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3BE87937-F9CE-644E-9DC2-E01A569950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C559BB8-BF5D-FE45-B317-FCC0CA9291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9D7459C5-D942-664B-9504-CCC542301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1FAC63-7C80-7C4F-9DEE-87337271CA62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B1C51B60-89CC-9C4D-98EA-0CC6A8A81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924D6D5-4CE7-A446-BCF2-7218E920F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E7962874-D10C-324B-B8C0-F427A2D6CF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26ADDA-A321-214C-8C53-6EA3F4000301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FA977B3A-07E6-BD49-B55A-D90E1748C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D9552E9-9CAF-AE47-B666-656B4E1AE2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5F073601-EC8F-B147-B267-4591EB849F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E3690A-5949-8B4A-A9F9-4CD3F0780DEF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4D4B68FF-4186-9A4E-A8AA-622A97141E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61394E7-553C-E242-A9EA-C703271FEE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E6FDEC92-B6CC-CF4D-90AA-E9FECB9E0F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82795F-4313-984F-85E5-0FA529A89918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353F448E-819F-DB4E-AD0F-6F13275A9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AADD9D7-87CF-2744-A404-F0779C4EC2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C09B4FEB-0247-B944-904D-98E656F350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B50D9F-143F-F942-9CC5-10DABC7F6D2C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6CD51C29-F284-BD49-974F-D30F0A0C3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F837EFF-5860-3140-8790-12C013023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6AA507A3-A894-504C-909C-B166B603A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DF6AB8-7E75-CA48-A301-CEBBB568AA02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41986" name="Rectangle 1026">
            <a:extLst>
              <a:ext uri="{FF2B5EF4-FFF2-40B4-BE49-F238E27FC236}">
                <a16:creationId xmlns:a16="http://schemas.microsoft.com/office/drawing/2014/main" id="{4B18C467-0D73-6944-9927-5CB80D58C7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1027">
            <a:extLst>
              <a:ext uri="{FF2B5EF4-FFF2-40B4-BE49-F238E27FC236}">
                <a16:creationId xmlns:a16="http://schemas.microsoft.com/office/drawing/2014/main" id="{CC7D26EA-5000-5644-BB1E-C167D5C34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41B14FF6-478B-0C48-8D07-EEE8F25B4EA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62091EF-7960-2047-A6C2-C1AB2F85BA1D}" type="slidenum">
              <a:rPr lang="en-US" altLang="en-US" sz="1200"/>
              <a:pPr algn="r" eaLnBrk="1" hangingPunct="1"/>
              <a:t>13</a:t>
            </a:fld>
            <a:endParaRPr lang="en-US" altLang="en-US" sz="1200" dirty="0"/>
          </a:p>
        </p:txBody>
      </p:sp>
      <p:sp>
        <p:nvSpPr>
          <p:cNvPr id="44034" name="Rectangle 1026">
            <a:extLst>
              <a:ext uri="{FF2B5EF4-FFF2-40B4-BE49-F238E27FC236}">
                <a16:creationId xmlns:a16="http://schemas.microsoft.com/office/drawing/2014/main" id="{6A696315-8166-414B-A68E-992DFB394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1027">
            <a:extLst>
              <a:ext uri="{FF2B5EF4-FFF2-40B4-BE49-F238E27FC236}">
                <a16:creationId xmlns:a16="http://schemas.microsoft.com/office/drawing/2014/main" id="{614FA604-ECB8-524F-9C1E-A23A70525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7AD928F3-4A81-1B4F-B52C-FBCAC14D85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C1E016-DC9E-E448-858F-A4430A4CEF4B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62229270-C0C4-9F42-B198-0D0AB58E90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4A684C2-068C-8A44-BADF-5D751AAE7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9FFC151B-04D7-3146-A069-D731BDC12F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D7BC60-BFFF-574D-A55B-741F636965AE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5E381AF8-63E7-1A41-A779-7988F9B60C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8D9D742-F389-2E48-8650-87C666AA12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880DEBE0-3A02-C04D-83A6-A18A77265C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48513D-39E2-2F4D-BBBA-C242172436D3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DFBB4C37-B731-C146-BD88-B33B4E7B37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754613BC-431A-EF47-AE92-3D7ADFCB4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0659BD3B-4F11-3F44-B00D-CFCF773808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F28C9A-5BC3-7A47-97AD-DE93AE06BB64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C8F5E1DB-20F2-A94C-B922-7FE0C8570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EF72523-0623-E343-B2A3-379B8DA7C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2EF00D77-E1CA-FC4F-BB5D-C8FEA54217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5BF430-B582-AE48-8BA9-6185E758200A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08517BF-A4E3-084E-8328-A995382C0C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6E69EA4-8E48-254C-A33F-C079B574E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DA9FE18B-4FF2-D943-A0F3-B12F1C1119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369D03-20C7-D940-9D44-80C15AA8747D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C3AC690D-885F-6D4E-8981-F269423777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0F2743B-C827-A444-89D5-7CE8EAB54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6E066647-5F8E-0E41-B08E-A8C6DCA3D7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65E8BF-13D8-A94C-930D-3A6DCC4D9022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240688C2-F840-C348-ABD8-B22E068CF6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A3A80E67-7AB4-3D46-A5C4-1DB43D478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576D7DCC-FE20-0B4C-867F-E3F93C856B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6FDBB1-BC15-2E4A-8542-BE847E985EE1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616987E4-518E-254A-AD07-2AC87318A1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9CB4AC39-EF3A-C342-87D5-9E5498EB0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C814B546-81B4-1349-B3B1-D378A42FD4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397D46-E3B3-A04D-93D8-4A80D23FACDC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20E8EA4E-E487-9247-8B32-A4FBAB6C0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2880F251-DE42-7342-A097-D3896C0499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C6205095-5104-974B-88A4-491445A4D6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F051F2-D619-294F-8DD4-4F87CB6A91C8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11A95E17-DC8F-1A49-AF90-8787CF9685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F91F194-A8F8-3341-A49C-97904DB57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A949C81A-909E-FC4C-8EC6-E2749B49FD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24676A-274D-3446-9356-37854E5F1FA2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3D18F6ED-0BC2-B345-8D1D-EDD16AC589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FE5BCF31-09D1-5F4F-A460-4AA76F78E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1DC8104A-8679-834A-902F-C78E4006E3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FE771F-B23F-3149-86EF-BF497C7DE199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B0F79955-759E-A84E-B1E1-79092AF59A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7D5A11C-E2BD-5D48-9508-8A1EE1250C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745BEC3A-FBCB-064A-A6B2-6F016A0F1B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578071-FAAD-0145-BCA4-6D2EF3EE5CD0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26B98D13-45F1-9144-89D5-AB6095716C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11DDD8E-01CA-B44D-A2D9-7709FDC611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AC818173-CBFD-3D4D-B050-819EC919A9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DCE15D-1800-B142-AA83-468D63A52395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5A94A1B5-09D4-614D-922B-DE821390D3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D22B442-F4A9-514F-ACF5-F496E53AC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67EF24BE-3CDA-8B40-8318-BF53030B4E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0221FB-E43F-9D41-BBAD-065224E3587B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3AD30A21-BC7E-FA47-A53E-661F593F63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E0640E81-BFE4-4444-BDFC-54153B412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31648CFD-0A9E-4A4C-A419-554724731B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8C9B2F-6E68-5848-B57D-51B0E62673E4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FEAD2C7D-49EF-094F-AABA-8B8D8BBAE4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C17CD31-CAE5-1A40-928E-789572331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3DA247F3-8883-D94B-A6B2-4198390909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14FF8A-A391-E646-A453-09B2A3B0F6F6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88DDA059-6D34-C64A-A42E-775E199E67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67CE618C-CE45-E849-9EF8-50A65ABB0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9166E48D-4865-A340-BE9C-B1E8905E5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FAFDD8-11C3-2C4D-AF7F-5A075E5CDC4B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CB43613B-DBAC-D347-826F-A861BB84E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92BA9BE1-90D2-A843-9EE0-3ACC7A67F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F3D3A381-9B92-3A43-8A38-6B990CC72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4060FB-CC3F-B34B-9665-601030BA08A3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479F151D-B55A-B746-A7C6-282F20EDBD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00922C68-4FEE-6A49-AC8E-25CE18E217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9E056F5C-4230-A54B-8537-46AEB68492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C60031-58DE-D044-BE3E-960A06830EE6}" type="slidenum">
              <a:rPr lang="en-US" altLang="en-US" smtClean="0"/>
              <a:pPr/>
              <a:t>33</a:t>
            </a:fld>
            <a:endParaRPr lang="en-US" altLang="en-US" dirty="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1E258CD0-9C55-EA49-BD6F-0C55AF789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6D7D7AC-7FB6-0C42-AF6E-216B0500F1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A0B0403D-9B4D-EC4C-A20D-9CD1AF08DB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605CBB-76EF-0741-9970-E7065B00261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1348B8F0-2436-FC4B-B665-B778787A4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B08BC2EA-A07C-454D-89CC-0640DBB6F7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91A224F2-4E23-3E4C-B77C-44108A2BC4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5CBD44-5A8D-434B-8318-E11163A09D9D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9819FFF5-E644-4849-9A48-4A85B7282B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FA044F56-2F8B-054E-BCEB-80A0271F3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>
            <a:extLst>
              <a:ext uri="{FF2B5EF4-FFF2-40B4-BE49-F238E27FC236}">
                <a16:creationId xmlns:a16="http://schemas.microsoft.com/office/drawing/2014/main" id="{FE767BAA-AAAE-9B49-87A4-DA0A4D50F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9082A6-A7AC-B945-B1C5-ABF60CDB5F7E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87F85748-D353-BF4A-8288-1AAD2B11A2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BE3BACB7-E3AF-FB45-8E1B-50B9ED8BCB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2648F408-9797-1C44-9949-19F3DA322A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0B03A8-A2C4-3148-A270-E6D115004239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84D7D720-F96E-1443-B81A-8A6819F37D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CB7AD1D7-1EB0-6748-9467-304098B50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22744425-9536-CF40-8DD7-A4868A2F17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266914-6361-A648-8126-DD323EE7020B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1F9EED08-CC44-3547-B1CF-75527E22C1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A303F1DC-8EDD-5240-8145-3E2201595F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>
            <a:extLst>
              <a:ext uri="{FF2B5EF4-FFF2-40B4-BE49-F238E27FC236}">
                <a16:creationId xmlns:a16="http://schemas.microsoft.com/office/drawing/2014/main" id="{59E9B088-C970-304D-8972-A48AF36CBA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F3188A-91C0-6044-B105-438B2EF1B153}" type="slidenum">
              <a:rPr lang="en-US" altLang="en-US" smtClean="0"/>
              <a:pPr/>
              <a:t>39</a:t>
            </a:fld>
            <a:endParaRPr lang="en-US" altLang="en-US" dirty="0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CB19454E-AB9B-9149-BCE6-02249E4B12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A4FC94E-EFCA-D34B-9913-E9856807E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>
            <a:extLst>
              <a:ext uri="{FF2B5EF4-FFF2-40B4-BE49-F238E27FC236}">
                <a16:creationId xmlns:a16="http://schemas.microsoft.com/office/drawing/2014/main" id="{EEEFB08F-B26C-8049-B344-E948F9A401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3384AB-B9DF-934B-9314-1930FC480173}" type="slidenum">
              <a:rPr lang="en-US" altLang="en-US" smtClean="0"/>
              <a:pPr/>
              <a:t>40</a:t>
            </a:fld>
            <a:endParaRPr lang="en-US" altLang="en-US" dirty="0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8CEEA82E-F475-C947-B768-15AD2110A1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330F6CB2-06B6-FD4B-812A-6E223987AC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:a16="http://schemas.microsoft.com/office/drawing/2014/main" id="{934CFA0C-9937-3146-969F-AD1A297092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371E4D-3FE3-BD4F-8238-27EAF616305A}" type="slidenum">
              <a:rPr lang="en-US" altLang="en-US" smtClean="0"/>
              <a:pPr/>
              <a:t>41</a:t>
            </a:fld>
            <a:endParaRPr lang="en-US" altLang="en-US" dirty="0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B4579A64-6752-6948-9E4B-9B7D0FF7F0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214F3866-EDF8-3D4D-BA00-E52C54C0D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:a16="http://schemas.microsoft.com/office/drawing/2014/main" id="{2B2893CE-FC5C-6F45-B4CF-2C3E839655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B81333-AA6D-C54C-9AE8-37A011650C5A}" type="slidenum">
              <a:rPr lang="en-US" altLang="en-US" smtClean="0"/>
              <a:pPr/>
              <a:t>42</a:t>
            </a:fld>
            <a:endParaRPr lang="en-US" altLang="en-US" dirty="0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B96D8021-1F04-D043-8036-2DE9ABF75F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B2DEDAA6-CEF4-AE40-BF07-90AFAE8D0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:a16="http://schemas.microsoft.com/office/drawing/2014/main" id="{77363651-EB34-234A-A797-0B568C51B3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831389-1636-5948-8A96-4C5536D93874}" type="slidenum">
              <a:rPr lang="en-US" altLang="en-US" smtClean="0"/>
              <a:pPr/>
              <a:t>43</a:t>
            </a:fld>
            <a:endParaRPr lang="en-US" altLang="en-US" dirty="0"/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56587D9C-A677-FA4D-B05F-188C76881C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2DB282CE-9B0C-AC46-8313-2C6A459C70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D40946-B8BB-AE42-8E40-49EE582EF1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9451AA-5C4D-434A-B6B2-1195BDEAAC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C58095-FF56-2044-ACE0-E332D6BCB5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D18D5-91C2-C347-B40D-FD61D87D74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24889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C78450-E422-0E4C-9AA9-05325BB17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60887D-5AED-A94F-AAE0-3A6421E6BF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11CDD1-9CC7-544D-8937-9F9270CB82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86A9D-6447-3846-B44A-3712A3547C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601856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F4B51D-75E1-6642-9160-1E7A87ED36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17B8CF-E64F-AE4D-AA3A-83205232B7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FF087C-5198-7E43-893A-499B492F6F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C7B66-6FE5-7F4D-9B2E-14B40031EB7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112953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294C73-84CC-F145-9AE5-C8EE07F99F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39CFDB-C6C7-C343-A3F7-C02F3255A5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B4A4B-32F6-FD4B-8EC8-558722D1F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878AC-076C-5140-B0AB-AD25CEA4DA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668962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4C143CB-04F6-704B-AE95-572F7BB614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654DB23-AC02-D245-800C-5B68DBAF38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51024A-6DAC-A641-9CBB-146A6D868D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BD93B-5C89-E442-B824-60BBB0F5CD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576422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147EC65-A284-5F47-BDC5-B70CD04FE0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F26B60-C653-164C-A89B-5688DC953A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987DA2-4242-1543-AF27-06AF59717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54862-BF74-7C47-BA89-26B8AB0CEC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595349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1BB514C-F372-624D-9F09-81A17B5A66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02DB83-D46D-E340-8E9D-9DC6935BB3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B80B68-302D-2142-8E13-DBFE6872CF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A5D52-344D-FE45-AB3B-C031FB8B2D6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624520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E4136A-EE4F-A94B-A236-F29A6497B9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B54EEC-64BC-F947-AF7F-58F28DDC79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DFD808-58E8-5F46-BBA2-1F2EDA9685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D9EE5-37FB-234D-8BCD-CAC569C7B9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432728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9F436F-B9CA-9F49-8337-9F2A0FA44B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DEAB79-F3B9-F544-9796-CF0344FC7F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5AF34-F0BD-2344-85A3-094C2573A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2DBBF-3F39-7644-B2CB-128B2A0C1B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331279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E7DBF5-F08F-584C-A032-9E70AB7B56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345484-AB7F-4743-8148-64346E78A0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7CEE98-10E8-ED4C-8E60-55085C4D09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2294F-6911-4A4F-8E56-20385729DA1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795130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8F6A37-3B16-AF47-BE20-FA31D014CF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D9B0CB-1C6C-0944-BEBD-B52661AD6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84688F-03E7-3D48-8BE9-A38B379B6B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048A7-C63E-6145-B43C-DAA3AFF20A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46603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E24EE13-F491-AD4C-A51E-1DC777891D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CBC2C15-1997-AC47-A0A2-EDF2BD4CE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F8E3532-7CD3-0149-A40D-D471357FE42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E0C2D47-E395-8B46-B9A0-8EFD340ACF0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BADE6D8-EEB1-DA4A-8DF1-004963745B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96B4287-CCD2-CB47-B542-BB9D5762FAE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24">
            <a:extLst>
              <a:ext uri="{FF2B5EF4-FFF2-40B4-BE49-F238E27FC236}">
                <a16:creationId xmlns:a16="http://schemas.microsoft.com/office/drawing/2014/main" id="{C2063BC7-332C-0E4D-B08B-862F3B5BB610}"/>
              </a:ext>
            </a:extLst>
          </p:cNvPr>
          <p:cNvGrpSpPr>
            <a:grpSpLocks/>
          </p:cNvGrpSpPr>
          <p:nvPr/>
        </p:nvGrpSpPr>
        <p:grpSpPr bwMode="auto">
          <a:xfrm>
            <a:off x="2325688" y="1941513"/>
            <a:ext cx="4559300" cy="3848099"/>
            <a:chOff x="1465" y="1223"/>
            <a:chExt cx="2872" cy="2424"/>
          </a:xfrm>
        </p:grpSpPr>
        <p:grpSp>
          <p:nvGrpSpPr>
            <p:cNvPr id="14338" name="Group 18">
              <a:extLst>
                <a:ext uri="{FF2B5EF4-FFF2-40B4-BE49-F238E27FC236}">
                  <a16:creationId xmlns:a16="http://schemas.microsoft.com/office/drawing/2014/main" id="{301EF632-9841-2D43-B795-BEB4E8CA6F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5" y="2541"/>
              <a:ext cx="2872" cy="1106"/>
              <a:chOff x="1465" y="2457"/>
              <a:chExt cx="2872" cy="1106"/>
            </a:xfrm>
          </p:grpSpPr>
          <p:pic>
            <p:nvPicPr>
              <p:cNvPr id="14340" name="Picture 16" descr="lock&amp;key">
                <a:extLst>
                  <a:ext uri="{FF2B5EF4-FFF2-40B4-BE49-F238E27FC236}">
                    <a16:creationId xmlns:a16="http://schemas.microsoft.com/office/drawing/2014/main" id="{28436636-8A0B-FA43-A8E6-877F5EF15B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5" y="2457"/>
                <a:ext cx="2827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1" name="Text Box 17">
                <a:extLst>
                  <a:ext uri="{FF2B5EF4-FFF2-40B4-BE49-F238E27FC236}">
                    <a16:creationId xmlns:a16="http://schemas.microsoft.com/office/drawing/2014/main" id="{D92D4B55-215C-D641-AE58-C7100A5441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2" y="3398"/>
                <a:ext cx="1165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</a:t>
                </a:r>
                <a:r>
                  <a:rPr lang="en-US" altLang="en-US" sz="1100" dirty="0" err="1"/>
                  <a:t>www.home.mira.net</a:t>
                </a:r>
                <a:endParaRPr lang="en-US" altLang="en-US" sz="1800" dirty="0"/>
              </a:p>
            </p:txBody>
          </p:sp>
        </p:grpSp>
        <p:sp>
          <p:nvSpPr>
            <p:cNvPr id="14339" name="Text Box 19">
              <a:extLst>
                <a:ext uri="{FF2B5EF4-FFF2-40B4-BE49-F238E27FC236}">
                  <a16:creationId xmlns:a16="http://schemas.microsoft.com/office/drawing/2014/main" id="{2381FF9A-69F5-3840-82C5-70747863E4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3" y="1223"/>
              <a:ext cx="2232" cy="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333333"/>
                  </a:solidFill>
                </a:rPr>
                <a:t>Endocrine System</a:t>
              </a:r>
              <a:br>
                <a:rPr lang="en-US" altLang="en-US" dirty="0">
                  <a:solidFill>
                    <a:srgbClr val="333333"/>
                  </a:solidFill>
                </a:rPr>
              </a:br>
              <a:r>
                <a:rPr lang="en-US" altLang="en-US" sz="2600" dirty="0">
                  <a:solidFill>
                    <a:srgbClr val="333333"/>
                  </a:solidFill>
                </a:rPr>
                <a:t>General Mechanisms</a:t>
              </a: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DE09CF20-7D72-E447-AD6A-E78CB121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0C4DB0-6A16-4744-897E-132E68EE80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16386" name="Group 2">
            <a:extLst>
              <a:ext uri="{FF2B5EF4-FFF2-40B4-BE49-F238E27FC236}">
                <a16:creationId xmlns:a16="http://schemas.microsoft.com/office/drawing/2014/main" id="{01003911-4488-904F-9814-46A84888166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16387" name="Group 3">
              <a:extLst>
                <a:ext uri="{FF2B5EF4-FFF2-40B4-BE49-F238E27FC236}">
                  <a16:creationId xmlns:a16="http://schemas.microsoft.com/office/drawing/2014/main" id="{1D30B78D-9ED3-B141-87CC-14B0B5A389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16390" name="Rectangle 4">
                <a:extLst>
                  <a:ext uri="{FF2B5EF4-FFF2-40B4-BE49-F238E27FC236}">
                    <a16:creationId xmlns:a16="http://schemas.microsoft.com/office/drawing/2014/main" id="{8FDB5FD7-045B-914C-97D1-24B447E98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391" name="Rectangle 5">
                <a:extLst>
                  <a:ext uri="{FF2B5EF4-FFF2-40B4-BE49-F238E27FC236}">
                    <a16:creationId xmlns:a16="http://schemas.microsoft.com/office/drawing/2014/main" id="{558D254F-01AD-7F47-8128-FCC81771B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392" name="Rectangle 6">
                <a:extLst>
                  <a:ext uri="{FF2B5EF4-FFF2-40B4-BE49-F238E27FC236}">
                    <a16:creationId xmlns:a16="http://schemas.microsoft.com/office/drawing/2014/main" id="{1E794B51-2C54-3644-BDE8-961DA72AF5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393" name="Rectangle 7">
                <a:extLst>
                  <a:ext uri="{FF2B5EF4-FFF2-40B4-BE49-F238E27FC236}">
                    <a16:creationId xmlns:a16="http://schemas.microsoft.com/office/drawing/2014/main" id="{41963FBB-ED0C-1A4F-9CE4-332CB1635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6394" name="Text Box 8">
                <a:extLst>
                  <a:ext uri="{FF2B5EF4-FFF2-40B4-BE49-F238E27FC236}">
                    <a16:creationId xmlns:a16="http://schemas.microsoft.com/office/drawing/2014/main" id="{EAECEF8B-5772-864F-9DB5-3B85F31FDD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14th edition</a:t>
                </a:r>
              </a:p>
            </p:txBody>
          </p:sp>
          <p:sp>
            <p:nvSpPr>
              <p:cNvPr id="16395" name="Text Box 9">
                <a:extLst>
                  <a:ext uri="{FF2B5EF4-FFF2-40B4-BE49-F238E27FC236}">
                    <a16:creationId xmlns:a16="http://schemas.microsoft.com/office/drawing/2014/main" id="{FEC9C11C-2169-CC47-9349-02B74A5BD5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13th edition</a:t>
                </a:r>
              </a:p>
            </p:txBody>
          </p:sp>
          <p:sp>
            <p:nvSpPr>
              <p:cNvPr id="16396" name="Text Box 10">
                <a:extLst>
                  <a:ext uri="{FF2B5EF4-FFF2-40B4-BE49-F238E27FC236}">
                    <a16:creationId xmlns:a16="http://schemas.microsoft.com/office/drawing/2014/main" id="{4F3AAD36-047D-DE40-AA6F-5D6654D2CF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12th edition</a:t>
                </a:r>
              </a:p>
            </p:txBody>
          </p:sp>
          <p:sp>
            <p:nvSpPr>
              <p:cNvPr id="16397" name="Text Box 11">
                <a:extLst>
                  <a:ext uri="{FF2B5EF4-FFF2-40B4-BE49-F238E27FC236}">
                    <a16:creationId xmlns:a16="http://schemas.microsoft.com/office/drawing/2014/main" id="{E593390F-F03B-5B42-BA1A-F11734A7D6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Same figure or table reference in all three editions</a:t>
                </a:r>
              </a:p>
            </p:txBody>
          </p:sp>
        </p:grpSp>
        <p:sp>
          <p:nvSpPr>
            <p:cNvPr id="16388" name="Rectangle 12">
              <a:extLst>
                <a:ext uri="{FF2B5EF4-FFF2-40B4-BE49-F238E27FC236}">
                  <a16:creationId xmlns:a16="http://schemas.microsoft.com/office/drawing/2014/main" id="{F1AD1D6F-8A60-D346-A441-E1849ADEA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50000"/>
                </a:spcAft>
                <a:buFontTx/>
                <a:buNone/>
              </a:pPr>
              <a:r>
                <a:rPr lang="en-US" altLang="en-US" sz="200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buFontTx/>
                <a:buNone/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16389" name="Rectangle 13">
              <a:extLst>
                <a:ext uri="{FF2B5EF4-FFF2-40B4-BE49-F238E27FC236}">
                  <a16:creationId xmlns:a16="http://schemas.microsoft.com/office/drawing/2014/main" id="{937D69C2-3250-8D4B-8F17-74608743F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10EFA334-1A56-4246-9092-95E88E975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9FDEC8-87E2-5546-8255-42405CEBDE0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18434" name="Group 11">
            <a:extLst>
              <a:ext uri="{FF2B5EF4-FFF2-40B4-BE49-F238E27FC236}">
                <a16:creationId xmlns:a16="http://schemas.microsoft.com/office/drawing/2014/main" id="{F8D9C994-C051-7847-9618-7B483E7090F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2047875"/>
            <a:chOff x="288" y="281"/>
            <a:chExt cx="5184" cy="1290"/>
          </a:xfrm>
        </p:grpSpPr>
        <p:sp>
          <p:nvSpPr>
            <p:cNvPr id="18435" name="Rectangle 2">
              <a:extLst>
                <a:ext uri="{FF2B5EF4-FFF2-40B4-BE49-F238E27FC236}">
                  <a16:creationId xmlns:a16="http://schemas.microsoft.com/office/drawing/2014/main" id="{70AA5CE5-103C-4744-9518-0197C6440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Outline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8436" name="Text Box 3">
              <a:extLst>
                <a:ext uri="{FF2B5EF4-FFF2-40B4-BE49-F238E27FC236}">
                  <a16:creationId xmlns:a16="http://schemas.microsoft.com/office/drawing/2014/main" id="{E4B08BF0-88C0-424A-8E3B-DE5CFBE26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" y="971"/>
              <a:ext cx="4647" cy="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Overview</a:t>
              </a:r>
              <a:endParaRPr lang="en-US" altLang="en-US" sz="1800" dirty="0">
                <a:ea typeface="华文细黑" panose="02010600040101010101" pitchFamily="2" charset="-122"/>
              </a:endParaRP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Feedback concepts</a:t>
              </a:r>
              <a:endParaRPr lang="en-US" altLang="en-US" sz="1800" dirty="0">
                <a:ea typeface="华文细黑" panose="02010600040101010101" pitchFamily="2" charset="-122"/>
              </a:endParaRP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Mechanisms of hormone action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D3C27882-D811-1446-B6AB-6689064E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7393A9-EFEA-604D-A32E-A43706672CE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0A0566F-B93F-1143-8BE6-802062F47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1025525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Overview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>
            <a:extLst>
              <a:ext uri="{FF2B5EF4-FFF2-40B4-BE49-F238E27FC236}">
                <a16:creationId xmlns:a16="http://schemas.microsoft.com/office/drawing/2014/main" id="{9C94A798-DD9F-E646-9EF2-10FD1C0D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AC65E9-667F-824A-8E02-C0E1E8472C8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22530" name="Group 16">
            <a:extLst>
              <a:ext uri="{FF2B5EF4-FFF2-40B4-BE49-F238E27FC236}">
                <a16:creationId xmlns:a16="http://schemas.microsoft.com/office/drawing/2014/main" id="{7AADF16B-CA87-BA4D-AD33-C805413D7BB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22531" name="Rectangle 2">
              <a:extLst>
                <a:ext uri="{FF2B5EF4-FFF2-40B4-BE49-F238E27FC236}">
                  <a16:creationId xmlns:a16="http://schemas.microsoft.com/office/drawing/2014/main" id="{279482ED-A81C-0547-9984-33DC06E67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Regulation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2532" name="Group 15">
              <a:extLst>
                <a:ext uri="{FF2B5EF4-FFF2-40B4-BE49-F238E27FC236}">
                  <a16:creationId xmlns:a16="http://schemas.microsoft.com/office/drawing/2014/main" id="{8BCE07DF-C2CB-2C4D-8906-D234620A11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" y="972"/>
              <a:ext cx="4710" cy="2068"/>
              <a:chOff x="513" y="972"/>
              <a:chExt cx="4710" cy="2068"/>
            </a:xfrm>
          </p:grpSpPr>
          <p:sp>
            <p:nvSpPr>
              <p:cNvPr id="22540" name="Text Box 3">
                <a:extLst>
                  <a:ext uri="{FF2B5EF4-FFF2-40B4-BE49-F238E27FC236}">
                    <a16:creationId xmlns:a16="http://schemas.microsoft.com/office/drawing/2014/main" id="{EF177469-A0F6-814C-A830-559943676C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" y="972"/>
                <a:ext cx="4710" cy="1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nervous system and endocrine system regulate many functions of the body.</a:t>
                </a:r>
                <a:endParaRPr lang="en-US" altLang="en-US" sz="1800" dirty="0">
                  <a:ea typeface="华文细黑" panose="02010600040101010101" pitchFamily="2" charset="-122"/>
                </a:endParaRP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nervous system acts via graded potentials, action potentials, and neurotransmitters. 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endocrine system regulates body activities by releasing chemical mediators known as hormones.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nervous system controls many aspects of the endocrine system.</a:t>
                </a:r>
              </a:p>
            </p:txBody>
          </p:sp>
          <p:sp>
            <p:nvSpPr>
              <p:cNvPr id="22541" name="Text Box 16">
                <a:extLst>
                  <a:ext uri="{FF2B5EF4-FFF2-40B4-BE49-F238E27FC236}">
                    <a16:creationId xmlns:a16="http://schemas.microsoft.com/office/drawing/2014/main" id="{3069442D-84A5-294D-BB59-E6947936AD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2" y="2368"/>
                <a:ext cx="3038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Endocrinology = structure and function of the endocrine glands; the medical specialty for the diagnosis and treatment of disorders of the endocrine system.</a:t>
                </a:r>
              </a:p>
            </p:txBody>
          </p:sp>
        </p:grpSp>
        <p:grpSp>
          <p:nvGrpSpPr>
            <p:cNvPr id="22533" name="Group 40">
              <a:extLst>
                <a:ext uri="{FF2B5EF4-FFF2-40B4-BE49-F238E27FC236}">
                  <a16:creationId xmlns:a16="http://schemas.microsoft.com/office/drawing/2014/main" id="{5613B35E-402B-2742-9069-453B1FB7B4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2534" name="Rectangle 41">
                <a:extLst>
                  <a:ext uri="{FF2B5EF4-FFF2-40B4-BE49-F238E27FC236}">
                    <a16:creationId xmlns:a16="http://schemas.microsoft.com/office/drawing/2014/main" id="{806F0761-4C67-5A4D-AF7E-E8A90E8E9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2535" name="Rectangle 42">
                <a:extLst>
                  <a:ext uri="{FF2B5EF4-FFF2-40B4-BE49-F238E27FC236}">
                    <a16:creationId xmlns:a16="http://schemas.microsoft.com/office/drawing/2014/main" id="{77308BBE-7AB2-2D4C-BD3D-7174546547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2536" name="Rectangle 43">
                <a:extLst>
                  <a:ext uri="{FF2B5EF4-FFF2-40B4-BE49-F238E27FC236}">
                    <a16:creationId xmlns:a16="http://schemas.microsoft.com/office/drawing/2014/main" id="{A61CF955-7085-EE4F-B0DC-C2E588D5B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2537" name="Text Box 44">
                <a:extLst>
                  <a:ext uri="{FF2B5EF4-FFF2-40B4-BE49-F238E27FC236}">
                    <a16:creationId xmlns:a16="http://schemas.microsoft.com/office/drawing/2014/main" id="{6D922238-697F-BA45-B772-D56765C544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38" name="Text Box 45">
                <a:extLst>
                  <a:ext uri="{FF2B5EF4-FFF2-40B4-BE49-F238E27FC236}">
                    <a16:creationId xmlns:a16="http://schemas.microsoft.com/office/drawing/2014/main" id="{84F45E42-C310-1944-94A8-4A3E599A8E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681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2539" name="Text Box 46">
                <a:extLst>
                  <a:ext uri="{FF2B5EF4-FFF2-40B4-BE49-F238E27FC236}">
                    <a16:creationId xmlns:a16="http://schemas.microsoft.com/office/drawing/2014/main" id="{177461B5-3ED6-F941-B023-B049A9892D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>
            <a:extLst>
              <a:ext uri="{FF2B5EF4-FFF2-40B4-BE49-F238E27FC236}">
                <a16:creationId xmlns:a16="http://schemas.microsoft.com/office/drawing/2014/main" id="{EAA4CA0C-EFD0-C24D-A440-3F740A516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506D37-FB65-D243-9577-72F61991EED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24578" name="Group 46">
            <a:extLst>
              <a:ext uri="{FF2B5EF4-FFF2-40B4-BE49-F238E27FC236}">
                <a16:creationId xmlns:a16="http://schemas.microsoft.com/office/drawing/2014/main" id="{85A7E5D4-FAD7-DE4E-B641-ABC846FDAF9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6088"/>
            <a:ext cx="8229600" cy="5719762"/>
            <a:chOff x="287" y="281"/>
            <a:chExt cx="5184" cy="3603"/>
          </a:xfrm>
        </p:grpSpPr>
        <p:sp>
          <p:nvSpPr>
            <p:cNvPr id="24579" name="Rectangle 3">
              <a:extLst>
                <a:ext uri="{FF2B5EF4-FFF2-40B4-BE49-F238E27FC236}">
                  <a16:creationId xmlns:a16="http://schemas.microsoft.com/office/drawing/2014/main" id="{8EAB94C3-57A7-A94B-933C-E692C5615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What Is a Hormone?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4580" name="Text Box 7">
              <a:extLst>
                <a:ext uri="{FF2B5EF4-FFF2-40B4-BE49-F238E27FC236}">
                  <a16:creationId xmlns:a16="http://schemas.microsoft.com/office/drawing/2014/main" id="{8514DF3D-A93D-3E43-AD89-0F28E21D9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68"/>
              <a:ext cx="4598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hormone is a molecule secreted from cells to regulate the activi-ties (usually) of other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Hormones, as with neurotransmitters, exert their effects by binding to receptors either on the plasma membrane or within target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few types of molecules, such as norepinephrine, are both neuro-transmitters and hormones.</a:t>
              </a:r>
              <a:endParaRPr lang="en-US" altLang="en-US" sz="1800" dirty="0">
                <a:ea typeface="华文细黑" panose="02010600040101010101" pitchFamily="2" charset="-122"/>
              </a:endParaRPr>
            </a:p>
          </p:txBody>
        </p:sp>
        <p:grpSp>
          <p:nvGrpSpPr>
            <p:cNvPr id="24581" name="Group 36">
              <a:extLst>
                <a:ext uri="{FF2B5EF4-FFF2-40B4-BE49-F238E27FC236}">
                  <a16:creationId xmlns:a16="http://schemas.microsoft.com/office/drawing/2014/main" id="{444CE0F6-8989-8246-A1E4-68CD5C6DA9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4582" name="Rectangle 37">
                <a:extLst>
                  <a:ext uri="{FF2B5EF4-FFF2-40B4-BE49-F238E27FC236}">
                    <a16:creationId xmlns:a16="http://schemas.microsoft.com/office/drawing/2014/main" id="{8D91387A-456B-224F-87C8-00C895861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583" name="Rectangle 38">
                <a:extLst>
                  <a:ext uri="{FF2B5EF4-FFF2-40B4-BE49-F238E27FC236}">
                    <a16:creationId xmlns:a16="http://schemas.microsoft.com/office/drawing/2014/main" id="{42504BB0-A2C3-D54E-8309-F73E8D2CD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584" name="Rectangle 39">
                <a:extLst>
                  <a:ext uri="{FF2B5EF4-FFF2-40B4-BE49-F238E27FC236}">
                    <a16:creationId xmlns:a16="http://schemas.microsoft.com/office/drawing/2014/main" id="{26EF8E71-A3B4-784D-A581-41C97460F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4585" name="Text Box 40">
                <a:extLst>
                  <a:ext uri="{FF2B5EF4-FFF2-40B4-BE49-F238E27FC236}">
                    <a16:creationId xmlns:a16="http://schemas.microsoft.com/office/drawing/2014/main" id="{25D09173-17D1-4E4A-A0E4-3455AF671E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4586" name="Text Box 41">
                <a:extLst>
                  <a:ext uri="{FF2B5EF4-FFF2-40B4-BE49-F238E27FC236}">
                    <a16:creationId xmlns:a16="http://schemas.microsoft.com/office/drawing/2014/main" id="{BF2B0465-4F51-7C44-964D-39CB4C0E4C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681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4587" name="Text Box 42">
                <a:extLst>
                  <a:ext uri="{FF2B5EF4-FFF2-40B4-BE49-F238E27FC236}">
                    <a16:creationId xmlns:a16="http://schemas.microsoft.com/office/drawing/2014/main" id="{2C5C5005-37C6-4943-85F5-FE23FEB87F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>
            <a:extLst>
              <a:ext uri="{FF2B5EF4-FFF2-40B4-BE49-F238E27FC236}">
                <a16:creationId xmlns:a16="http://schemas.microsoft.com/office/drawing/2014/main" id="{62C79952-CE8F-594C-B794-87C8AF42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CD91B1-D41C-DF4F-AB36-F6F8B81A000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26626" name="Group 36">
            <a:extLst>
              <a:ext uri="{FF2B5EF4-FFF2-40B4-BE49-F238E27FC236}">
                <a16:creationId xmlns:a16="http://schemas.microsoft.com/office/drawing/2014/main" id="{066A4CE7-0FF0-C54D-8DFA-FFA7F737DF1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26627" name="Rectangle 3">
              <a:extLst>
                <a:ext uri="{FF2B5EF4-FFF2-40B4-BE49-F238E27FC236}">
                  <a16:creationId xmlns:a16="http://schemas.microsoft.com/office/drawing/2014/main" id="{0498D02B-DF15-4743-A6EA-2D94FA3D0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Endocrine versus Nervous System Responses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6628" name="Text Box 7">
              <a:extLst>
                <a:ext uri="{FF2B5EF4-FFF2-40B4-BE49-F238E27FC236}">
                  <a16:creationId xmlns:a16="http://schemas.microsoft.com/office/drawing/2014/main" id="{AF583800-3B35-AE49-B39A-B02A2DF528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92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responses of the endocrine system are usually slower than those of the nervous system.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Some hormones act within seconds, but most take several minutes or longer to elicit (trigger) responses.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response times of the nervous system are usually briefer than for the endocrine system.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nervous system acts on muscles and glands, while the endocrine system, depending on the hormone, can regulate many different cells of the body.</a:t>
              </a:r>
            </a:p>
          </p:txBody>
        </p:sp>
        <p:grpSp>
          <p:nvGrpSpPr>
            <p:cNvPr id="26629" name="Group 35">
              <a:extLst>
                <a:ext uri="{FF2B5EF4-FFF2-40B4-BE49-F238E27FC236}">
                  <a16:creationId xmlns:a16="http://schemas.microsoft.com/office/drawing/2014/main" id="{B7580BA4-290E-C247-8D15-0D8935A37F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26630" name="Group 24">
                <a:extLst>
                  <a:ext uri="{FF2B5EF4-FFF2-40B4-BE49-F238E27FC236}">
                    <a16:creationId xmlns:a16="http://schemas.microsoft.com/office/drawing/2014/main" id="{6CA7E96A-B297-4A47-81D3-7EBE995F8D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6634" name="Rectangle 25">
                  <a:extLst>
                    <a:ext uri="{FF2B5EF4-FFF2-40B4-BE49-F238E27FC236}">
                      <a16:creationId xmlns:a16="http://schemas.microsoft.com/office/drawing/2014/main" id="{23150A3E-AEC4-2746-8E95-5B174DD7B6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635" name="Rectangle 26">
                  <a:extLst>
                    <a:ext uri="{FF2B5EF4-FFF2-40B4-BE49-F238E27FC236}">
                      <a16:creationId xmlns:a16="http://schemas.microsoft.com/office/drawing/2014/main" id="{3B738C12-81F1-1B43-BF80-DEFE6831B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636" name="Rectangle 27">
                  <a:extLst>
                    <a:ext uri="{FF2B5EF4-FFF2-40B4-BE49-F238E27FC236}">
                      <a16:creationId xmlns:a16="http://schemas.microsoft.com/office/drawing/2014/main" id="{63B2A5BD-E792-064F-93A2-937EB797B6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637" name="Text Box 28">
                  <a:extLst>
                    <a:ext uri="{FF2B5EF4-FFF2-40B4-BE49-F238E27FC236}">
                      <a16:creationId xmlns:a16="http://schemas.microsoft.com/office/drawing/2014/main" id="{CF84D963-FCAC-C14F-B40D-8E613D9761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616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6638" name="Text Box 29">
                  <a:extLst>
                    <a:ext uri="{FF2B5EF4-FFF2-40B4-BE49-F238E27FC236}">
                      <a16:creationId xmlns:a16="http://schemas.microsoft.com/office/drawing/2014/main" id="{441206B1-BDE5-AE40-AE52-EE19FB896E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6639" name="Text Box 30">
                  <a:extLst>
                    <a:ext uri="{FF2B5EF4-FFF2-40B4-BE49-F238E27FC236}">
                      <a16:creationId xmlns:a16="http://schemas.microsoft.com/office/drawing/2014/main" id="{8765B35D-0C1E-CA4C-81DA-9BF483B8CC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643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6631" name="Group 34">
                <a:extLst>
                  <a:ext uri="{FF2B5EF4-FFF2-40B4-BE49-F238E27FC236}">
                    <a16:creationId xmlns:a16="http://schemas.microsoft.com/office/drawing/2014/main" id="{B643B13F-4448-E646-87F1-C0F840267B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26632" name="Rectangle 32">
                  <a:extLst>
                    <a:ext uri="{FF2B5EF4-FFF2-40B4-BE49-F238E27FC236}">
                      <a16:creationId xmlns:a16="http://schemas.microsoft.com/office/drawing/2014/main" id="{CF7D36E2-6CAE-4246-A62C-0017A8AF3D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26633" name="Text Box 33">
                  <a:extLst>
                    <a:ext uri="{FF2B5EF4-FFF2-40B4-BE49-F238E27FC236}">
                      <a16:creationId xmlns:a16="http://schemas.microsoft.com/office/drawing/2014/main" id="{CE02BED3-9EA7-534D-AB0E-7AF4B3B04B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08" y="3687"/>
                  <a:ext cx="60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Table 18.1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5">
            <a:extLst>
              <a:ext uri="{FF2B5EF4-FFF2-40B4-BE49-F238E27FC236}">
                <a16:creationId xmlns:a16="http://schemas.microsoft.com/office/drawing/2014/main" id="{98752A91-6EC2-664A-92AC-B05605DD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1C1B05-F65F-4F40-9DCB-C12F026A68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28674" name="Group 25">
            <a:extLst>
              <a:ext uri="{FF2B5EF4-FFF2-40B4-BE49-F238E27FC236}">
                <a16:creationId xmlns:a16="http://schemas.microsoft.com/office/drawing/2014/main" id="{113AB548-FFC5-4A45-9507-A00BCBBA563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28675" name="Rectangle 2">
              <a:extLst>
                <a:ext uri="{FF2B5EF4-FFF2-40B4-BE49-F238E27FC236}">
                  <a16:creationId xmlns:a16="http://schemas.microsoft.com/office/drawing/2014/main" id="{70F1AEBB-B5B6-1848-9BA3-18C04926F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Exocrine Glands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8676" name="Text Box 6">
              <a:extLst>
                <a:ext uri="{FF2B5EF4-FFF2-40B4-BE49-F238E27FC236}">
                  <a16:creationId xmlns:a16="http://schemas.microsoft.com/office/drawing/2014/main" id="{175B7DA6-4C49-8840-A7BD-3769AC500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5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body has two types of glands—exocrine glands and endocrine glands.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Exocrine glands release their products into ducts that carry them into body cavities, such as the digestive tract, or directly outside the body.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They include digestive, mucous, sudoriferous (sweat), and sebaceous glands.</a:t>
              </a:r>
            </a:p>
          </p:txBody>
        </p:sp>
        <p:grpSp>
          <p:nvGrpSpPr>
            <p:cNvPr id="28677" name="Group 15">
              <a:extLst>
                <a:ext uri="{FF2B5EF4-FFF2-40B4-BE49-F238E27FC236}">
                  <a16:creationId xmlns:a16="http://schemas.microsoft.com/office/drawing/2014/main" id="{C3F2A029-B516-FC49-B2A5-79FE015C48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8678" name="Rectangle 16">
                <a:extLst>
                  <a:ext uri="{FF2B5EF4-FFF2-40B4-BE49-F238E27FC236}">
                    <a16:creationId xmlns:a16="http://schemas.microsoft.com/office/drawing/2014/main" id="{FA49AA6B-B845-7842-9D95-F0EFEB4A8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8679" name="Rectangle 17">
                <a:extLst>
                  <a:ext uri="{FF2B5EF4-FFF2-40B4-BE49-F238E27FC236}">
                    <a16:creationId xmlns:a16="http://schemas.microsoft.com/office/drawing/2014/main" id="{8FC81ECA-C405-9445-8B74-4E7E61B32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8680" name="Rectangle 18">
                <a:extLst>
                  <a:ext uri="{FF2B5EF4-FFF2-40B4-BE49-F238E27FC236}">
                    <a16:creationId xmlns:a16="http://schemas.microsoft.com/office/drawing/2014/main" id="{27838050-B7B9-5446-B40E-C9140348C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28681" name="Text Box 19">
                <a:extLst>
                  <a:ext uri="{FF2B5EF4-FFF2-40B4-BE49-F238E27FC236}">
                    <a16:creationId xmlns:a16="http://schemas.microsoft.com/office/drawing/2014/main" id="{F7BF87DC-E9B2-8143-8953-67A0C23560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682" name="Text Box 20">
                <a:extLst>
                  <a:ext uri="{FF2B5EF4-FFF2-40B4-BE49-F238E27FC236}">
                    <a16:creationId xmlns:a16="http://schemas.microsoft.com/office/drawing/2014/main" id="{DB58DDF2-B8AD-AC49-9FF8-AA2067631A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681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8683" name="Text Box 21">
                <a:extLst>
                  <a:ext uri="{FF2B5EF4-FFF2-40B4-BE49-F238E27FC236}">
                    <a16:creationId xmlns:a16="http://schemas.microsoft.com/office/drawing/2014/main" id="{C604A935-A41A-5E4F-B9DA-24413C19AE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5">
            <a:extLst>
              <a:ext uri="{FF2B5EF4-FFF2-40B4-BE49-F238E27FC236}">
                <a16:creationId xmlns:a16="http://schemas.microsoft.com/office/drawing/2014/main" id="{0C6FD99A-306D-A64D-A41A-71FB3B234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AD67DC-E960-1847-91AA-3AEAAD6722C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grpSp>
        <p:nvGrpSpPr>
          <p:cNvPr id="30722" name="Group 29">
            <a:extLst>
              <a:ext uri="{FF2B5EF4-FFF2-40B4-BE49-F238E27FC236}">
                <a16:creationId xmlns:a16="http://schemas.microsoft.com/office/drawing/2014/main" id="{4BA2CC0B-0C9B-5347-9AC2-6A7AC77EE1D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30723" name="Rectangle 2">
              <a:extLst>
                <a:ext uri="{FF2B5EF4-FFF2-40B4-BE49-F238E27FC236}">
                  <a16:creationId xmlns:a16="http://schemas.microsoft.com/office/drawing/2014/main" id="{5F09B9CC-8095-3A43-9067-9AE996494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Endocrine Glands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0724" name="Group 16">
              <a:extLst>
                <a:ext uri="{FF2B5EF4-FFF2-40B4-BE49-F238E27FC236}">
                  <a16:creationId xmlns:a16="http://schemas.microsoft.com/office/drawing/2014/main" id="{C4DF6BBC-20FD-C742-A44A-60AC46298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" y="972"/>
              <a:ext cx="4793" cy="1685"/>
              <a:chOff x="513" y="972"/>
              <a:chExt cx="4793" cy="1685"/>
            </a:xfrm>
          </p:grpSpPr>
          <p:sp>
            <p:nvSpPr>
              <p:cNvPr id="30732" name="Text Box 6">
                <a:extLst>
                  <a:ext uri="{FF2B5EF4-FFF2-40B4-BE49-F238E27FC236}">
                    <a16:creationId xmlns:a16="http://schemas.microsoft.com/office/drawing/2014/main" id="{F6EEB84D-FB38-584C-BAE5-10F66898CB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" y="972"/>
                <a:ext cx="4793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Endocrine glands secrete hormones into the interstitial fluid surround-ing their secretory cells.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Most hormones diffuse into blood capillaries where they can be carried to target cells throughout the body.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circulating levels of hormones are usually very low since most are needed in small amounts to exert their physiological actions.</a:t>
                </a:r>
              </a:p>
            </p:txBody>
          </p:sp>
          <p:sp>
            <p:nvSpPr>
              <p:cNvPr id="30733" name="Text Box 14">
                <a:extLst>
                  <a:ext uri="{FF2B5EF4-FFF2-40B4-BE49-F238E27FC236}">
                    <a16:creationId xmlns:a16="http://schemas.microsoft.com/office/drawing/2014/main" id="{9A3B4C94-C1D0-5648-AEC9-98C3D44FCC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2" y="2138"/>
                <a:ext cx="262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Interstitial fluid = the extracellular fluid that fills the microscopic spaces between cells.</a:t>
                </a:r>
              </a:p>
            </p:txBody>
          </p:sp>
        </p:grpSp>
        <p:grpSp>
          <p:nvGrpSpPr>
            <p:cNvPr id="30725" name="Group 19">
              <a:extLst>
                <a:ext uri="{FF2B5EF4-FFF2-40B4-BE49-F238E27FC236}">
                  <a16:creationId xmlns:a16="http://schemas.microsoft.com/office/drawing/2014/main" id="{91780811-D1F3-4949-B375-B05B95CEDE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0726" name="Rectangle 20">
                <a:extLst>
                  <a:ext uri="{FF2B5EF4-FFF2-40B4-BE49-F238E27FC236}">
                    <a16:creationId xmlns:a16="http://schemas.microsoft.com/office/drawing/2014/main" id="{375C31AD-EBCF-5A4F-9860-99DA2CCEA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30727" name="Rectangle 21">
                <a:extLst>
                  <a:ext uri="{FF2B5EF4-FFF2-40B4-BE49-F238E27FC236}">
                    <a16:creationId xmlns:a16="http://schemas.microsoft.com/office/drawing/2014/main" id="{18F6A28A-5E77-1142-9F42-D13CD1F27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30728" name="Rectangle 22">
                <a:extLst>
                  <a:ext uri="{FF2B5EF4-FFF2-40B4-BE49-F238E27FC236}">
                    <a16:creationId xmlns:a16="http://schemas.microsoft.com/office/drawing/2014/main" id="{0FE727CC-9E69-3F47-B7F0-912E3CBF0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30729" name="Text Box 23">
                <a:extLst>
                  <a:ext uri="{FF2B5EF4-FFF2-40B4-BE49-F238E27FC236}">
                    <a16:creationId xmlns:a16="http://schemas.microsoft.com/office/drawing/2014/main" id="{44060B65-886C-3044-A043-A17A0B07CC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30" name="Text Box 24">
                <a:extLst>
                  <a:ext uri="{FF2B5EF4-FFF2-40B4-BE49-F238E27FC236}">
                    <a16:creationId xmlns:a16="http://schemas.microsoft.com/office/drawing/2014/main" id="{0367774F-4C89-5546-8369-69D3B08FD9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681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0731" name="Text Box 25">
                <a:extLst>
                  <a:ext uri="{FF2B5EF4-FFF2-40B4-BE49-F238E27FC236}">
                    <a16:creationId xmlns:a16="http://schemas.microsoft.com/office/drawing/2014/main" id="{4700AE10-4E2C-1E46-9C5A-E7AB83A29A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>
            <a:extLst>
              <a:ext uri="{FF2B5EF4-FFF2-40B4-BE49-F238E27FC236}">
                <a16:creationId xmlns:a16="http://schemas.microsoft.com/office/drawing/2014/main" id="{DC867130-FA20-0E49-ABBA-1E8483B1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1CA4A6-5C5B-664D-8CBD-9431947E69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grpSp>
        <p:nvGrpSpPr>
          <p:cNvPr id="32770" name="Group 43">
            <a:extLst>
              <a:ext uri="{FF2B5EF4-FFF2-40B4-BE49-F238E27FC236}">
                <a16:creationId xmlns:a16="http://schemas.microsoft.com/office/drawing/2014/main" id="{DCE3496E-7D6B-2547-A552-53BA9331A66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32771" name="Rectangle 2">
              <a:extLst>
                <a:ext uri="{FF2B5EF4-FFF2-40B4-BE49-F238E27FC236}">
                  <a16:creationId xmlns:a16="http://schemas.microsoft.com/office/drawing/2014/main" id="{BB74172A-DA9C-2843-B9E3-B64B544E1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Organs and Tissues of the Endocrine System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2772" name="Text Box 6">
              <a:extLst>
                <a:ext uri="{FF2B5EF4-FFF2-40B4-BE49-F238E27FC236}">
                  <a16:creationId xmlns:a16="http://schemas.microsoft.com/office/drawing/2014/main" id="{5A040AC1-EED9-BA42-882B-74888CF02B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74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endocrine system includes the anterior and posterior pituitary, thyroid, parathyroid, adrenal, and pineal glands.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Some tissues are not classified as endocrine glands, although they have cells that secrete hormones.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They include the hypothalamus, thymus, pancreas, ovaries, testes, kidneys, stomach, liver, small intestine, skin, heart, adipose tissue, and placenta.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Endocrine glands and other hormone-secreting cells are collectively known as the endocrine system.</a:t>
              </a:r>
            </a:p>
          </p:txBody>
        </p:sp>
        <p:grpSp>
          <p:nvGrpSpPr>
            <p:cNvPr id="32773" name="Group 42">
              <a:extLst>
                <a:ext uri="{FF2B5EF4-FFF2-40B4-BE49-F238E27FC236}">
                  <a16:creationId xmlns:a16="http://schemas.microsoft.com/office/drawing/2014/main" id="{55D3EB6A-D7D0-7141-BB32-674EB05F3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32774" name="Group 31">
                <a:extLst>
                  <a:ext uri="{FF2B5EF4-FFF2-40B4-BE49-F238E27FC236}">
                    <a16:creationId xmlns:a16="http://schemas.microsoft.com/office/drawing/2014/main" id="{7A8BC701-6880-5248-B2E0-692AE29329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32778" name="Rectangle 32">
                  <a:extLst>
                    <a:ext uri="{FF2B5EF4-FFF2-40B4-BE49-F238E27FC236}">
                      <a16:creationId xmlns:a16="http://schemas.microsoft.com/office/drawing/2014/main" id="{5077CB08-4DA0-EB4E-9769-74B9AB93C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2779" name="Rectangle 33">
                  <a:extLst>
                    <a:ext uri="{FF2B5EF4-FFF2-40B4-BE49-F238E27FC236}">
                      <a16:creationId xmlns:a16="http://schemas.microsoft.com/office/drawing/2014/main" id="{DBFC42A1-01BA-4041-A58E-942691728D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2780" name="Rectangle 34">
                  <a:extLst>
                    <a:ext uri="{FF2B5EF4-FFF2-40B4-BE49-F238E27FC236}">
                      <a16:creationId xmlns:a16="http://schemas.microsoft.com/office/drawing/2014/main" id="{8C515B40-BC44-074F-9493-F54D3C3A0C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2781" name="Text Box 35">
                  <a:extLst>
                    <a:ext uri="{FF2B5EF4-FFF2-40B4-BE49-F238E27FC236}">
                      <a16:creationId xmlns:a16="http://schemas.microsoft.com/office/drawing/2014/main" id="{48864BDF-8BD8-924C-B326-C6DA6A2295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616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32782" name="Text Box 36">
                  <a:extLst>
                    <a:ext uri="{FF2B5EF4-FFF2-40B4-BE49-F238E27FC236}">
                      <a16:creationId xmlns:a16="http://schemas.microsoft.com/office/drawing/2014/main" id="{F9C93285-E0F4-794C-AE51-1F373F945D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32783" name="Text Box 37">
                  <a:extLst>
                    <a:ext uri="{FF2B5EF4-FFF2-40B4-BE49-F238E27FC236}">
                      <a16:creationId xmlns:a16="http://schemas.microsoft.com/office/drawing/2014/main" id="{DB8FBFB8-39CD-FD40-A619-94286AA059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643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32775" name="Group 41">
                <a:extLst>
                  <a:ext uri="{FF2B5EF4-FFF2-40B4-BE49-F238E27FC236}">
                    <a16:creationId xmlns:a16="http://schemas.microsoft.com/office/drawing/2014/main" id="{9AE08B51-115A-2041-A82B-29DEAFABCC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32776" name="Rectangle 39">
                  <a:extLst>
                    <a:ext uri="{FF2B5EF4-FFF2-40B4-BE49-F238E27FC236}">
                      <a16:creationId xmlns:a16="http://schemas.microsoft.com/office/drawing/2014/main" id="{E503E33F-1877-E046-9EC9-F2406EAC65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32777" name="Text Box 40">
                  <a:extLst>
                    <a:ext uri="{FF2B5EF4-FFF2-40B4-BE49-F238E27FC236}">
                      <a16:creationId xmlns:a16="http://schemas.microsoft.com/office/drawing/2014/main" id="{1EC15E12-8FE1-2544-9995-C29CF1F0B4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0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18.1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>
            <a:extLst>
              <a:ext uri="{FF2B5EF4-FFF2-40B4-BE49-F238E27FC236}">
                <a16:creationId xmlns:a16="http://schemas.microsoft.com/office/drawing/2014/main" id="{51304D0F-ECC9-CE48-AEC2-22396503E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D496D9-500E-CD4B-B8E7-C2B69C2B1DA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E522CDE-DAB6-BF44-ADAE-BCB0AC1A38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1025525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Feedback Concepts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5">
            <a:extLst>
              <a:ext uri="{FF2B5EF4-FFF2-40B4-BE49-F238E27FC236}">
                <a16:creationId xmlns:a16="http://schemas.microsoft.com/office/drawing/2014/main" id="{6E2C815D-BE3A-4544-8AB2-8E6A0CA8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5DAE59-84AF-ED44-ACC1-721A687D4C1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grpSp>
        <p:nvGrpSpPr>
          <p:cNvPr id="40962" name="Group 54">
            <a:extLst>
              <a:ext uri="{FF2B5EF4-FFF2-40B4-BE49-F238E27FC236}">
                <a16:creationId xmlns:a16="http://schemas.microsoft.com/office/drawing/2014/main" id="{AAC85BC9-244E-5E48-B8C3-DCD3FF9483E2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9263"/>
            <a:ext cx="8229600" cy="5307013"/>
            <a:chOff x="289" y="283"/>
            <a:chExt cx="5184" cy="3343"/>
          </a:xfrm>
        </p:grpSpPr>
        <p:sp>
          <p:nvSpPr>
            <p:cNvPr id="40963" name="Rectangle 3">
              <a:extLst>
                <a:ext uri="{FF2B5EF4-FFF2-40B4-BE49-F238E27FC236}">
                  <a16:creationId xmlns:a16="http://schemas.microsoft.com/office/drawing/2014/main" id="{6E70E84A-9F33-D042-BCA0-5192E8505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Negative Feedback Pathway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40964" name="Group 53">
              <a:extLst>
                <a:ext uri="{FF2B5EF4-FFF2-40B4-BE49-F238E27FC236}">
                  <a16:creationId xmlns:a16="http://schemas.microsoft.com/office/drawing/2014/main" id="{60C9B8EA-38E2-8B46-B020-4F8486D0D1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3" y="1019"/>
              <a:ext cx="3196" cy="2607"/>
              <a:chOff x="1283" y="1019"/>
              <a:chExt cx="3196" cy="2607"/>
            </a:xfrm>
          </p:grpSpPr>
          <p:sp>
            <p:nvSpPr>
              <p:cNvPr id="40965" name="Rectangle 6">
                <a:extLst>
                  <a:ext uri="{FF2B5EF4-FFF2-40B4-BE49-F238E27FC236}">
                    <a16:creationId xmlns:a16="http://schemas.microsoft.com/office/drawing/2014/main" id="{C5FBA04A-EC27-BF46-887E-06AABFB30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9" y="1019"/>
                <a:ext cx="1120" cy="4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Controller</a:t>
                </a:r>
                <a:endParaRPr lang="en-US" altLang="en-US" sz="1800" dirty="0"/>
              </a:p>
            </p:txBody>
          </p:sp>
          <p:sp>
            <p:nvSpPr>
              <p:cNvPr id="40966" name="Rectangle 7">
                <a:extLst>
                  <a:ext uri="{FF2B5EF4-FFF2-40B4-BE49-F238E27FC236}">
                    <a16:creationId xmlns:a16="http://schemas.microsoft.com/office/drawing/2014/main" id="{E22BC6D4-6255-3E4D-BDFD-2DFFE8639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2096"/>
                <a:ext cx="1120" cy="4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</a:rPr>
                  <a:t>Effector</a:t>
                </a:r>
                <a:endParaRPr lang="en-US" altLang="en-US" sz="1800" dirty="0"/>
              </a:p>
            </p:txBody>
          </p:sp>
          <p:sp>
            <p:nvSpPr>
              <p:cNvPr id="29704" name="Line 8">
                <a:extLst>
                  <a:ext uri="{FF2B5EF4-FFF2-40B4-BE49-F238E27FC236}">
                    <a16:creationId xmlns:a16="http://schemas.microsoft.com/office/drawing/2014/main" id="{C967EC1C-6509-E742-8775-D402ED726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0" y="1560"/>
                <a:ext cx="0" cy="472"/>
              </a:xfrm>
              <a:prstGeom prst="line">
                <a:avLst/>
              </a:prstGeom>
              <a:noFill/>
              <a:ln w="120650">
                <a:solidFill>
                  <a:schemeClr val="tx1">
                    <a:lumMod val="50000"/>
                    <a:lumOff val="50000"/>
                    <a:alpha val="75149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0968" name="Line 9">
                <a:extLst>
                  <a:ext uri="{FF2B5EF4-FFF2-40B4-BE49-F238E27FC236}">
                    <a16:creationId xmlns:a16="http://schemas.microsoft.com/office/drawing/2014/main" id="{1ADF882A-457C-324A-BFDE-AAA63620C0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84" y="2326"/>
                <a:ext cx="455" cy="0"/>
              </a:xfrm>
              <a:prstGeom prst="line">
                <a:avLst/>
              </a:prstGeom>
              <a:noFill/>
              <a:ln w="120650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969" name="Line 10">
                <a:extLst>
                  <a:ext uri="{FF2B5EF4-FFF2-40B4-BE49-F238E27FC236}">
                    <a16:creationId xmlns:a16="http://schemas.microsoft.com/office/drawing/2014/main" id="{911F4154-95EF-D444-B817-0816CCF2E6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83" y="1263"/>
                <a:ext cx="455" cy="0"/>
              </a:xfrm>
              <a:prstGeom prst="line">
                <a:avLst/>
              </a:prstGeom>
              <a:noFill/>
              <a:ln w="120650">
                <a:solidFill>
                  <a:srgbClr val="8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970" name="Line 12">
                <a:extLst>
                  <a:ext uri="{FF2B5EF4-FFF2-40B4-BE49-F238E27FC236}">
                    <a16:creationId xmlns:a16="http://schemas.microsoft.com/office/drawing/2014/main" id="{E4FD6C87-50AD-8943-891D-060DAED2DE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2" y="1247"/>
                <a:ext cx="0" cy="1081"/>
              </a:xfrm>
              <a:prstGeom prst="line">
                <a:avLst/>
              </a:prstGeom>
              <a:noFill/>
              <a:ln w="120650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40971" name="Group 46">
                <a:extLst>
                  <a:ext uri="{FF2B5EF4-FFF2-40B4-BE49-F238E27FC236}">
                    <a16:creationId xmlns:a16="http://schemas.microsoft.com/office/drawing/2014/main" id="{98284F1E-2A27-2C4B-8DA1-48A47D102E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63" y="1322"/>
                <a:ext cx="321" cy="346"/>
                <a:chOff x="3639" y="1322"/>
                <a:chExt cx="321" cy="346"/>
              </a:xfrm>
            </p:grpSpPr>
            <p:sp>
              <p:nvSpPr>
                <p:cNvPr id="40973" name="Oval 11">
                  <a:extLst>
                    <a:ext uri="{FF2B5EF4-FFF2-40B4-BE49-F238E27FC236}">
                      <a16:creationId xmlns:a16="http://schemas.microsoft.com/office/drawing/2014/main" id="{D71AD7AC-E33B-C04D-BE2D-55C4EEAF5D3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639" y="1371"/>
                  <a:ext cx="282" cy="286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8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40974" name="Text Box 13">
                  <a:extLst>
                    <a:ext uri="{FF2B5EF4-FFF2-40B4-BE49-F238E27FC236}">
                      <a16:creationId xmlns:a16="http://schemas.microsoft.com/office/drawing/2014/main" id="{3F4EA2B1-0788-B540-B629-126FC2517B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84" y="1322"/>
                  <a:ext cx="27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3000" dirty="0">
                      <a:solidFill>
                        <a:srgbClr val="800000"/>
                      </a:solidFill>
                    </a:rPr>
                    <a:t>-</a:t>
                  </a:r>
                  <a:endParaRPr lang="en-US" altLang="en-US" sz="1800" dirty="0"/>
                </a:p>
              </p:txBody>
            </p:sp>
          </p:grpSp>
          <p:sp>
            <p:nvSpPr>
              <p:cNvPr id="40972" name="Text Box 14">
                <a:extLst>
                  <a:ext uri="{FF2B5EF4-FFF2-40B4-BE49-F238E27FC236}">
                    <a16:creationId xmlns:a16="http://schemas.microsoft.com/office/drawing/2014/main" id="{A24D599E-5A57-2A43-8A13-561B9A627E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83" y="2768"/>
                <a:ext cx="3196" cy="8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4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Controller = room thermostat</a:t>
                </a:r>
              </a:p>
              <a:p>
                <a:pPr algn="ctr" eaLnBrk="1" hangingPunct="1">
                  <a:lnSpc>
                    <a:spcPts val="1840"/>
                  </a:lnSpc>
                  <a:spcBef>
                    <a:spcPts val="3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Effector = room heater</a:t>
                </a:r>
              </a:p>
              <a:p>
                <a:pPr algn="ctr" eaLnBrk="1" hangingPunct="1">
                  <a:lnSpc>
                    <a:spcPts val="184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Negative feedback pathways are very common in the biological sciences including in the control of the endocrine system.</a:t>
                </a:r>
                <a:endParaRPr lang="en-US" altLang="en-US" sz="2200" dirty="0">
                  <a:solidFill>
                    <a:schemeClr val="accent6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>
            <a:extLst>
              <a:ext uri="{FF2B5EF4-FFF2-40B4-BE49-F238E27FC236}">
                <a16:creationId xmlns:a16="http://schemas.microsoft.com/office/drawing/2014/main" id="{5AB94232-D9A3-C14C-A506-B637E0F1A37D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E8CECA8-8CEB-6C4D-BAEB-F7421A698E70}" type="slidenum">
              <a:rPr lang="en-US" altLang="en-US" sz="1400"/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43010" name="Group 1067">
            <a:extLst>
              <a:ext uri="{FF2B5EF4-FFF2-40B4-BE49-F238E27FC236}">
                <a16:creationId xmlns:a16="http://schemas.microsoft.com/office/drawing/2014/main" id="{C8E2C44C-366F-1841-B430-24655EF42708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6088"/>
            <a:ext cx="8229600" cy="5210175"/>
            <a:chOff x="289" y="281"/>
            <a:chExt cx="5184" cy="3282"/>
          </a:xfrm>
        </p:grpSpPr>
        <p:sp>
          <p:nvSpPr>
            <p:cNvPr id="43012" name="Rectangle 1027">
              <a:extLst>
                <a:ext uri="{FF2B5EF4-FFF2-40B4-BE49-F238E27FC236}">
                  <a16:creationId xmlns:a16="http://schemas.microsoft.com/office/drawing/2014/main" id="{27E4C38C-E0B6-7C40-BD61-3D5D3EE84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An Example—Thyroid Hormones (T</a:t>
              </a:r>
              <a:r>
                <a:rPr lang="en-US" altLang="en-US" sz="2800" baseline="-17000" dirty="0">
                  <a:solidFill>
                    <a:srgbClr val="333333"/>
                  </a:solidFill>
                </a:rPr>
                <a:t>3</a:t>
              </a:r>
              <a:r>
                <a:rPr lang="en-US" altLang="en-US" sz="2800" dirty="0">
                  <a:solidFill>
                    <a:srgbClr val="333333"/>
                  </a:solidFill>
                </a:rPr>
                <a:t> and T</a:t>
              </a:r>
              <a:r>
                <a:rPr lang="en-US" altLang="en-US" sz="2800" baseline="-17000" dirty="0">
                  <a:solidFill>
                    <a:srgbClr val="333333"/>
                  </a:solidFill>
                </a:rPr>
                <a:t>4</a:t>
              </a:r>
              <a:r>
                <a:rPr lang="en-US" altLang="en-US" sz="2800" dirty="0">
                  <a:solidFill>
                    <a:srgbClr val="333333"/>
                  </a:solidFill>
                </a:rPr>
                <a:t>)</a:t>
              </a:r>
            </a:p>
          </p:txBody>
        </p:sp>
        <p:grpSp>
          <p:nvGrpSpPr>
            <p:cNvPr id="43013" name="Group 1066">
              <a:extLst>
                <a:ext uri="{FF2B5EF4-FFF2-40B4-BE49-F238E27FC236}">
                  <a16:creationId xmlns:a16="http://schemas.microsoft.com/office/drawing/2014/main" id="{33814C22-2871-E144-AED7-F2C263C767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0" y="1020"/>
              <a:ext cx="3341" cy="2543"/>
              <a:chOff x="1360" y="1020"/>
              <a:chExt cx="3341" cy="2543"/>
            </a:xfrm>
          </p:grpSpPr>
          <p:sp>
            <p:nvSpPr>
              <p:cNvPr id="43014" name="Rectangle 1033">
                <a:extLst>
                  <a:ext uri="{FF2B5EF4-FFF2-40B4-BE49-F238E27FC236}">
                    <a16:creationId xmlns:a16="http://schemas.microsoft.com/office/drawing/2014/main" id="{CB521B50-F1EE-8148-85ED-1AA782CDF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8" y="1020"/>
                <a:ext cx="1120" cy="4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333333"/>
                    </a:solidFill>
                  </a:rPr>
                  <a:t>Hypothalamus</a:t>
                </a:r>
                <a:endParaRPr lang="en-US" altLang="en-US" sz="1800" dirty="0"/>
              </a:p>
            </p:txBody>
          </p:sp>
          <p:sp>
            <p:nvSpPr>
              <p:cNvPr id="43015" name="Rectangle 1034">
                <a:extLst>
                  <a:ext uri="{FF2B5EF4-FFF2-40B4-BE49-F238E27FC236}">
                    <a16:creationId xmlns:a16="http://schemas.microsoft.com/office/drawing/2014/main" id="{4A061DCD-A1AD-2C45-8DA9-F6DD3154C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1" y="2059"/>
                <a:ext cx="1120" cy="4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333333"/>
                    </a:solidFill>
                  </a:rPr>
                  <a:t>Anterior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333333"/>
                    </a:solidFill>
                  </a:rPr>
                  <a:t>pituitary</a:t>
                </a:r>
                <a:endParaRPr lang="en-US" altLang="en-US" sz="1800" dirty="0"/>
              </a:p>
            </p:txBody>
          </p:sp>
          <p:sp>
            <p:nvSpPr>
              <p:cNvPr id="100360" name="Line 1035">
                <a:extLst>
                  <a:ext uri="{FF2B5EF4-FFF2-40B4-BE49-F238E27FC236}">
                    <a16:creationId xmlns:a16="http://schemas.microsoft.com/office/drawing/2014/main" id="{E7A5FA15-7536-9849-8B17-2E6C3B851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9" y="1544"/>
                <a:ext cx="0" cy="472"/>
              </a:xfrm>
              <a:prstGeom prst="line">
                <a:avLst/>
              </a:prstGeom>
              <a:noFill/>
              <a:ln w="133350">
                <a:solidFill>
                  <a:schemeClr val="tx1">
                    <a:lumMod val="50000"/>
                    <a:lumOff val="50000"/>
                    <a:alpha val="75109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017" name="Text Box 1036">
                <a:extLst>
                  <a:ext uri="{FF2B5EF4-FFF2-40B4-BE49-F238E27FC236}">
                    <a16:creationId xmlns:a16="http://schemas.microsoft.com/office/drawing/2014/main" id="{2B7C4385-8530-5945-9B07-8A493E03A9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3" y="1593"/>
                <a:ext cx="877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333333"/>
                    </a:solidFill>
                  </a:rPr>
                  <a:t>Hypophyseal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333333"/>
                    </a:solidFill>
                  </a:rPr>
                  <a:t>portal system</a:t>
                </a:r>
                <a:endParaRPr lang="en-US" altLang="en-US" sz="2200" dirty="0"/>
              </a:p>
            </p:txBody>
          </p:sp>
          <p:sp>
            <p:nvSpPr>
              <p:cNvPr id="43018" name="Text Box 1037">
                <a:extLst>
                  <a:ext uri="{FF2B5EF4-FFF2-40B4-BE49-F238E27FC236}">
                    <a16:creationId xmlns:a16="http://schemas.microsoft.com/office/drawing/2014/main" id="{459DA987-78FF-DA4B-9C1C-8ED41F67FD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60" y="1648"/>
                <a:ext cx="412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TRH</a:t>
                </a:r>
              </a:p>
            </p:txBody>
          </p:sp>
          <p:sp>
            <p:nvSpPr>
              <p:cNvPr id="100363" name="Line 1038">
                <a:extLst>
                  <a:ext uri="{FF2B5EF4-FFF2-40B4-BE49-F238E27FC236}">
                    <a16:creationId xmlns:a16="http://schemas.microsoft.com/office/drawing/2014/main" id="{20D74EAE-D7D5-A440-9835-2CA608E775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5" y="2580"/>
                <a:ext cx="0" cy="472"/>
              </a:xfrm>
              <a:prstGeom prst="line">
                <a:avLst/>
              </a:prstGeom>
              <a:noFill/>
              <a:ln w="133350">
                <a:solidFill>
                  <a:schemeClr val="tx1">
                    <a:lumMod val="50000"/>
                    <a:lumOff val="50000"/>
                    <a:alpha val="75086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020" name="Text Box 1039">
                <a:extLst>
                  <a:ext uri="{FF2B5EF4-FFF2-40B4-BE49-F238E27FC236}">
                    <a16:creationId xmlns:a16="http://schemas.microsoft.com/office/drawing/2014/main" id="{9C41CE22-AC1B-F347-9C78-87A05266AC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6" y="2682"/>
                <a:ext cx="42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TSH</a:t>
                </a:r>
                <a:r>
                  <a:rPr lang="en-US" altLang="en-US" sz="1400" dirty="0">
                    <a:solidFill>
                      <a:srgbClr val="000080"/>
                    </a:solidFill>
                  </a:rPr>
                  <a:t>                               </a:t>
                </a:r>
                <a:endParaRPr lang="en-US" altLang="en-US" sz="2200" dirty="0"/>
              </a:p>
            </p:txBody>
          </p:sp>
          <p:sp>
            <p:nvSpPr>
              <p:cNvPr id="43021" name="Text Box 1040">
                <a:extLst>
                  <a:ext uri="{FF2B5EF4-FFF2-40B4-BE49-F238E27FC236}">
                    <a16:creationId xmlns:a16="http://schemas.microsoft.com/office/drawing/2014/main" id="{AD294FC6-9D88-804A-9DB9-984D1DE0A0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0" y="2634"/>
                <a:ext cx="1041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333333"/>
                    </a:solidFill>
                  </a:rPr>
                  <a:t>General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333333"/>
                    </a:solidFill>
                  </a:rPr>
                  <a:t>blood circulation</a:t>
                </a:r>
                <a:endParaRPr lang="en-US" altLang="en-US" sz="2200" dirty="0"/>
              </a:p>
            </p:txBody>
          </p:sp>
          <p:sp>
            <p:nvSpPr>
              <p:cNvPr id="43022" name="Rectangle 1041">
                <a:extLst>
                  <a:ext uri="{FF2B5EF4-FFF2-40B4-BE49-F238E27FC236}">
                    <a16:creationId xmlns:a16="http://schemas.microsoft.com/office/drawing/2014/main" id="{B68525B6-40AB-4540-9168-1EC4D91F7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1" y="3099"/>
                <a:ext cx="1120" cy="4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333333"/>
                    </a:solidFill>
                  </a:rPr>
                  <a:t>Thyroid gland</a:t>
                </a:r>
                <a:endParaRPr lang="en-US" altLang="en-US" sz="1800" dirty="0"/>
              </a:p>
            </p:txBody>
          </p:sp>
          <p:sp>
            <p:nvSpPr>
              <p:cNvPr id="43023" name="Line 1042">
                <a:extLst>
                  <a:ext uri="{FF2B5EF4-FFF2-40B4-BE49-F238E27FC236}">
                    <a16:creationId xmlns:a16="http://schemas.microsoft.com/office/drawing/2014/main" id="{21359D3E-E908-3941-B54E-50AF3899DF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3602" y="957"/>
                <a:ext cx="0" cy="576"/>
              </a:xfrm>
              <a:prstGeom prst="line">
                <a:avLst/>
              </a:prstGeom>
              <a:noFill/>
              <a:ln w="133350">
                <a:solidFill>
                  <a:srgbClr val="8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024" name="Line 1046">
                <a:extLst>
                  <a:ext uri="{FF2B5EF4-FFF2-40B4-BE49-F238E27FC236}">
                    <a16:creationId xmlns:a16="http://schemas.microsoft.com/office/drawing/2014/main" id="{F0B9B707-81B6-7440-A443-326D9842E8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3616" y="3055"/>
                <a:ext cx="0" cy="547"/>
              </a:xfrm>
              <a:prstGeom prst="line">
                <a:avLst/>
              </a:prstGeom>
              <a:noFill/>
              <a:ln w="133350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025" name="Line 1047">
                <a:extLst>
                  <a:ext uri="{FF2B5EF4-FFF2-40B4-BE49-F238E27FC236}">
                    <a16:creationId xmlns:a16="http://schemas.microsoft.com/office/drawing/2014/main" id="{8744C79F-FC11-974B-BEDA-9F078DF02D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8" y="1248"/>
                <a:ext cx="0" cy="2082"/>
              </a:xfrm>
              <a:prstGeom prst="line">
                <a:avLst/>
              </a:prstGeom>
              <a:noFill/>
              <a:ln w="133350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026" name="Text Box 1048">
                <a:extLst>
                  <a:ext uri="{FF2B5EF4-FFF2-40B4-BE49-F238E27FC236}">
                    <a16:creationId xmlns:a16="http://schemas.microsoft.com/office/drawing/2014/main" id="{EEE15849-2B7F-1B4B-8645-AEB61CCC68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82" y="2182"/>
                <a:ext cx="71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800000"/>
                    </a:solidFill>
                  </a:rPr>
                  <a:t>T</a:t>
                </a:r>
                <a:r>
                  <a:rPr lang="en-US" altLang="en-US" sz="1800" baseline="-17000" dirty="0">
                    <a:solidFill>
                      <a:srgbClr val="800000"/>
                    </a:solidFill>
                  </a:rPr>
                  <a:t>3</a:t>
                </a:r>
                <a:r>
                  <a:rPr lang="en-US" altLang="en-US" sz="1800" dirty="0">
                    <a:solidFill>
                      <a:srgbClr val="800000"/>
                    </a:solidFill>
                  </a:rPr>
                  <a:t> and T</a:t>
                </a:r>
                <a:r>
                  <a:rPr lang="en-US" altLang="en-US" sz="1800" baseline="-17000" dirty="0">
                    <a:solidFill>
                      <a:srgbClr val="800000"/>
                    </a:solidFill>
                  </a:rPr>
                  <a:t>4</a:t>
                </a:r>
                <a:endParaRPr lang="en-US" altLang="en-US" sz="1800" dirty="0">
                  <a:solidFill>
                    <a:srgbClr val="000080"/>
                  </a:solidFill>
                </a:endParaRPr>
              </a:p>
            </p:txBody>
          </p:sp>
          <p:sp>
            <p:nvSpPr>
              <p:cNvPr id="43027" name="Oval 1064">
                <a:extLst>
                  <a:ext uri="{FF2B5EF4-FFF2-40B4-BE49-F238E27FC236}">
                    <a16:creationId xmlns:a16="http://schemas.microsoft.com/office/drawing/2014/main" id="{CC44199E-3B36-AB47-A194-D81985D6161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199" y="1827"/>
                <a:ext cx="282" cy="28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8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200" b="1" dirty="0"/>
              </a:p>
            </p:txBody>
          </p:sp>
          <p:sp>
            <p:nvSpPr>
              <p:cNvPr id="43028" name="Text Box 1065">
                <a:extLst>
                  <a:ext uri="{FF2B5EF4-FFF2-40B4-BE49-F238E27FC236}">
                    <a16:creationId xmlns:a16="http://schemas.microsoft.com/office/drawing/2014/main" id="{C7ECEAA0-A4E1-1A47-B80C-8F61F52F8B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4" y="1778"/>
                <a:ext cx="2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3000" dirty="0">
                    <a:solidFill>
                      <a:srgbClr val="800000"/>
                    </a:solidFill>
                  </a:rPr>
                  <a:t>-</a:t>
                </a:r>
                <a:endParaRPr lang="en-US" altLang="en-US" sz="1800" dirty="0"/>
              </a:p>
            </p:txBody>
          </p:sp>
        </p:grpSp>
      </p:grpSp>
      <p:sp>
        <p:nvSpPr>
          <p:cNvPr id="43011" name="TextBox 1">
            <a:extLst>
              <a:ext uri="{FF2B5EF4-FFF2-40B4-BE49-F238E27FC236}">
                <a16:creationId xmlns:a16="http://schemas.microsoft.com/office/drawing/2014/main" id="{FC617ACF-7440-E841-BA3B-754EA372D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4489450"/>
            <a:ext cx="238601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1275"/>
              </a:lnSpc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US" altLang="en-US" sz="1400" dirty="0">
                <a:solidFill>
                  <a:schemeClr val="accent6"/>
                </a:solidFill>
              </a:rPr>
              <a:t>TRH = thyroid releasing hormone</a:t>
            </a:r>
          </a:p>
          <a:p>
            <a:pPr algn="ctr">
              <a:lnSpc>
                <a:spcPts val="1275"/>
              </a:lnSpc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US" altLang="en-US" sz="1400" dirty="0">
                <a:solidFill>
                  <a:schemeClr val="accent6"/>
                </a:solidFill>
              </a:rPr>
              <a:t>TSH = thyroid stimulating hormone</a:t>
            </a:r>
          </a:p>
          <a:p>
            <a:pPr algn="ctr">
              <a:lnSpc>
                <a:spcPts val="1275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accent6"/>
                </a:solidFill>
              </a:rPr>
              <a:t>T</a:t>
            </a:r>
            <a:r>
              <a:rPr lang="en-US" altLang="en-US" sz="1400" baseline="-17000" dirty="0">
                <a:solidFill>
                  <a:schemeClr val="accent6"/>
                </a:solidFill>
              </a:rPr>
              <a:t>3</a:t>
            </a:r>
            <a:r>
              <a:rPr lang="en-US" altLang="en-US" sz="1400" dirty="0">
                <a:solidFill>
                  <a:schemeClr val="accent6"/>
                </a:solidFill>
              </a:rPr>
              <a:t> and T</a:t>
            </a:r>
            <a:r>
              <a:rPr lang="en-US" altLang="en-US" sz="1400" baseline="-17000" dirty="0">
                <a:solidFill>
                  <a:schemeClr val="accent6"/>
                </a:solidFill>
              </a:rPr>
              <a:t>4</a:t>
            </a:r>
            <a:r>
              <a:rPr lang="en-US" altLang="en-US" sz="1400" dirty="0">
                <a:solidFill>
                  <a:schemeClr val="accent6"/>
                </a:solidFill>
              </a:rPr>
              <a:t> = thyroid hormones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F10BEA-F51C-21F9-9EA3-A25D2AD66A3D}"/>
              </a:ext>
            </a:extLst>
          </p:cNvPr>
          <p:cNvSpPr txBox="1"/>
          <p:nvPr/>
        </p:nvSpPr>
        <p:spPr>
          <a:xfrm>
            <a:off x="1356201" y="5825449"/>
            <a:ext cx="64316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7030A0"/>
                </a:solidFill>
              </a:rPr>
              <a:t>There is no need to learn the details of this feedback loop at this time since it will be covered in the next lecture module.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5">
            <a:extLst>
              <a:ext uri="{FF2B5EF4-FFF2-40B4-BE49-F238E27FC236}">
                <a16:creationId xmlns:a16="http://schemas.microsoft.com/office/drawing/2014/main" id="{944CBDE4-1D80-5447-9BF2-ED9A8916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16E6E3-253C-6549-A5C5-F8264BEC153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grpSp>
        <p:nvGrpSpPr>
          <p:cNvPr id="36866" name="Group 32">
            <a:extLst>
              <a:ext uri="{FF2B5EF4-FFF2-40B4-BE49-F238E27FC236}">
                <a16:creationId xmlns:a16="http://schemas.microsoft.com/office/drawing/2014/main" id="{CB16B4B4-4617-1D47-B198-DF7E75C674E3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461000"/>
            <a:chOff x="289" y="282"/>
            <a:chExt cx="5184" cy="3440"/>
          </a:xfrm>
        </p:grpSpPr>
        <p:sp>
          <p:nvSpPr>
            <p:cNvPr id="36867" name="Rectangle 3">
              <a:extLst>
                <a:ext uri="{FF2B5EF4-FFF2-40B4-BE49-F238E27FC236}">
                  <a16:creationId xmlns:a16="http://schemas.microsoft.com/office/drawing/2014/main" id="{CFB60DE9-52C8-E143-B485-99E84DE6C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Positive Feedback Pathway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6868" name="Group 31">
              <a:extLst>
                <a:ext uri="{FF2B5EF4-FFF2-40B4-BE49-F238E27FC236}">
                  <a16:creationId xmlns:a16="http://schemas.microsoft.com/office/drawing/2014/main" id="{8320FA03-230E-5745-B7C6-37F881ED7B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4" y="1020"/>
              <a:ext cx="3383" cy="2702"/>
              <a:chOff x="1194" y="1020"/>
              <a:chExt cx="3383" cy="2702"/>
            </a:xfrm>
          </p:grpSpPr>
          <p:grpSp>
            <p:nvGrpSpPr>
              <p:cNvPr id="36869" name="Group 30">
                <a:extLst>
                  <a:ext uri="{FF2B5EF4-FFF2-40B4-BE49-F238E27FC236}">
                    <a16:creationId xmlns:a16="http://schemas.microsoft.com/office/drawing/2014/main" id="{7F4D903D-61B0-E749-87B6-4C6DC552F0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87" y="1020"/>
                <a:ext cx="1968" cy="1541"/>
                <a:chOff x="1887" y="1020"/>
                <a:chExt cx="1968" cy="1541"/>
              </a:xfrm>
            </p:grpSpPr>
            <p:sp>
              <p:nvSpPr>
                <p:cNvPr id="36871" name="Rectangle 6">
                  <a:extLst>
                    <a:ext uri="{FF2B5EF4-FFF2-40B4-BE49-F238E27FC236}">
                      <a16:creationId xmlns:a16="http://schemas.microsoft.com/office/drawing/2014/main" id="{B514ADEF-A7A4-3C4A-923D-1924099987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7" y="1020"/>
                  <a:ext cx="1120" cy="464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>
                      <a:solidFill>
                        <a:srgbClr val="000000"/>
                      </a:solidFill>
                    </a:rPr>
                    <a:t>Controller</a:t>
                  </a:r>
                  <a:endParaRPr lang="en-US" altLang="en-US" sz="1800" dirty="0"/>
                </a:p>
              </p:txBody>
            </p:sp>
            <p:sp>
              <p:nvSpPr>
                <p:cNvPr id="36872" name="Rectangle 7">
                  <a:extLst>
                    <a:ext uri="{FF2B5EF4-FFF2-40B4-BE49-F238E27FC236}">
                      <a16:creationId xmlns:a16="http://schemas.microsoft.com/office/drawing/2014/main" id="{F270A843-0C51-154E-A357-68D20CC201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0" y="2097"/>
                  <a:ext cx="1120" cy="464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>
                      <a:solidFill>
                        <a:srgbClr val="000000"/>
                      </a:solidFill>
                    </a:rPr>
                    <a:t>Effector</a:t>
                  </a:r>
                  <a:endParaRPr lang="en-US" altLang="en-US" sz="1800" dirty="0"/>
                </a:p>
              </p:txBody>
            </p:sp>
            <p:sp>
              <p:nvSpPr>
                <p:cNvPr id="25610" name="Line 8">
                  <a:extLst>
                    <a:ext uri="{FF2B5EF4-FFF2-40B4-BE49-F238E27FC236}">
                      <a16:creationId xmlns:a16="http://schemas.microsoft.com/office/drawing/2014/main" id="{3766762B-7717-944D-A164-DFF8FFC0FA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48" y="1561"/>
                  <a:ext cx="0" cy="472"/>
                </a:xfrm>
                <a:prstGeom prst="line">
                  <a:avLst/>
                </a:prstGeom>
                <a:noFill/>
                <a:ln w="120650">
                  <a:solidFill>
                    <a:schemeClr val="tx1">
                      <a:lumMod val="50000"/>
                      <a:lumOff val="50000"/>
                      <a:alpha val="75318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36874" name="Line 9">
                  <a:extLst>
                    <a:ext uri="{FF2B5EF4-FFF2-40B4-BE49-F238E27FC236}">
                      <a16:creationId xmlns:a16="http://schemas.microsoft.com/office/drawing/2014/main" id="{DCF4A66E-F1E8-0642-BFED-8637F554BA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080" y="2327"/>
                  <a:ext cx="455" cy="0"/>
                </a:xfrm>
                <a:prstGeom prst="line">
                  <a:avLst/>
                </a:prstGeom>
                <a:noFill/>
                <a:ln w="12065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875" name="Line 10">
                  <a:extLst>
                    <a:ext uri="{FF2B5EF4-FFF2-40B4-BE49-F238E27FC236}">
                      <a16:creationId xmlns:a16="http://schemas.microsoft.com/office/drawing/2014/main" id="{1299DBF1-EF3C-B042-88FF-F4D3910EE2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79" y="1248"/>
                  <a:ext cx="455" cy="0"/>
                </a:xfrm>
                <a:prstGeom prst="line">
                  <a:avLst/>
                </a:prstGeom>
                <a:noFill/>
                <a:ln w="120650">
                  <a:solidFill>
                    <a:srgbClr val="008000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876" name="Oval 11">
                  <a:extLst>
                    <a:ext uri="{FF2B5EF4-FFF2-40B4-BE49-F238E27FC236}">
                      <a16:creationId xmlns:a16="http://schemas.microsoft.com/office/drawing/2014/main" id="{DAD69066-1747-4F4E-A8DA-34F9EE5396A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627" y="1372"/>
                  <a:ext cx="225" cy="228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6877" name="Line 12">
                  <a:extLst>
                    <a:ext uri="{FF2B5EF4-FFF2-40B4-BE49-F238E27FC236}">
                      <a16:creationId xmlns:a16="http://schemas.microsoft.com/office/drawing/2014/main" id="{5F59270F-2EE7-3948-94ED-2314F61455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98" y="1248"/>
                  <a:ext cx="0" cy="1081"/>
                </a:xfrm>
                <a:prstGeom prst="line">
                  <a:avLst/>
                </a:prstGeom>
                <a:noFill/>
                <a:ln w="12065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878" name="Text Box 13">
                  <a:extLst>
                    <a:ext uri="{FF2B5EF4-FFF2-40B4-BE49-F238E27FC236}">
                      <a16:creationId xmlns:a16="http://schemas.microsoft.com/office/drawing/2014/main" id="{E2677055-3ED0-D24A-AAFE-B32258E6D5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27" y="1343"/>
                  <a:ext cx="228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dirty="0">
                      <a:solidFill>
                        <a:srgbClr val="006633"/>
                      </a:solidFill>
                    </a:rPr>
                    <a:t>+</a:t>
                  </a:r>
                  <a:endParaRPr lang="en-US" altLang="en-US" sz="1800" dirty="0">
                    <a:solidFill>
                      <a:srgbClr val="4C4C4C"/>
                    </a:solidFill>
                  </a:endParaRPr>
                </a:p>
              </p:txBody>
            </p:sp>
          </p:grpSp>
          <p:sp>
            <p:nvSpPr>
              <p:cNvPr id="36870" name="Text Box 14">
                <a:extLst>
                  <a:ext uri="{FF2B5EF4-FFF2-40B4-BE49-F238E27FC236}">
                    <a16:creationId xmlns:a16="http://schemas.microsoft.com/office/drawing/2014/main" id="{7EF5DCDC-AC2E-4E48-9E5F-F1E5A14B7E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94" y="2743"/>
                <a:ext cx="3383" cy="9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4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Positive feedback pathways are unusual in the biological and physical sciences.</a:t>
                </a:r>
              </a:p>
              <a:p>
                <a:pPr algn="ctr" eaLnBrk="1" hangingPunct="1">
                  <a:lnSpc>
                    <a:spcPts val="1840"/>
                  </a:lnSpc>
                  <a:spcBef>
                    <a:spcPts val="60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However, the production of antibody clones by the immune system in response to an antigen (such as a virus or bacterium) is a notable example of a positive feedback system.</a:t>
                </a:r>
                <a:endParaRPr lang="en-US" altLang="en-US" sz="2200" dirty="0">
                  <a:solidFill>
                    <a:schemeClr val="accent6"/>
                  </a:solidFill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5">
            <a:extLst>
              <a:ext uri="{FF2B5EF4-FFF2-40B4-BE49-F238E27FC236}">
                <a16:creationId xmlns:a16="http://schemas.microsoft.com/office/drawing/2014/main" id="{2DCA4441-19AB-0947-8BD5-59D6206B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E2F44B-C7D3-7042-A210-CB02BE0140F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grpSp>
        <p:nvGrpSpPr>
          <p:cNvPr id="38914" name="Group 12">
            <a:extLst>
              <a:ext uri="{FF2B5EF4-FFF2-40B4-BE49-F238E27FC236}">
                <a16:creationId xmlns:a16="http://schemas.microsoft.com/office/drawing/2014/main" id="{DA75264B-FFF1-0B47-A105-7712F9DF84F8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664201"/>
            <a:chOff x="289" y="282"/>
            <a:chExt cx="5184" cy="3568"/>
          </a:xfrm>
        </p:grpSpPr>
        <p:sp>
          <p:nvSpPr>
            <p:cNvPr id="38915" name="Rectangle 3">
              <a:extLst>
                <a:ext uri="{FF2B5EF4-FFF2-40B4-BE49-F238E27FC236}">
                  <a16:creationId xmlns:a16="http://schemas.microsoft.com/office/drawing/2014/main" id="{C2C9D75D-F6A5-FF46-B726-9CC6E12F8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Galloping Gertie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8916" name="Group 11">
              <a:extLst>
                <a:ext uri="{FF2B5EF4-FFF2-40B4-BE49-F238E27FC236}">
                  <a16:creationId xmlns:a16="http://schemas.microsoft.com/office/drawing/2014/main" id="{EAC9E7DE-DCE9-3C4F-8A11-E9A98910EE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5" y="1010"/>
              <a:ext cx="3690" cy="2840"/>
              <a:chOff x="1035" y="1010"/>
              <a:chExt cx="3690" cy="2840"/>
            </a:xfrm>
          </p:grpSpPr>
          <p:pic>
            <p:nvPicPr>
              <p:cNvPr id="38917" name="Picture 5" descr="3301726">
                <a:extLst>
                  <a:ext uri="{FF2B5EF4-FFF2-40B4-BE49-F238E27FC236}">
                    <a16:creationId xmlns:a16="http://schemas.microsoft.com/office/drawing/2014/main" id="{CE134BA8-DDAA-F742-A56B-459FED26EB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5" y="1010"/>
                <a:ext cx="2416" cy="1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18" name="Text Box 6">
                <a:extLst>
                  <a:ext uri="{FF2B5EF4-FFF2-40B4-BE49-F238E27FC236}">
                    <a16:creationId xmlns:a16="http://schemas.microsoft.com/office/drawing/2014/main" id="{1596B41C-8012-4545-899C-6DB84C6BC7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5" y="2822"/>
                <a:ext cx="3690" cy="10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An example of positive feedback known as oscillatory amplification—the Tacoma Narrows Bridge in Puget Sound, Washington just prior to its collapse on November 7, 1940.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chemeClr val="accent6"/>
                    </a:solidFill>
                  </a:rPr>
                  <a:t>Perhaps you have seen the film of the bridge collapse on the History Channel or the Discovery Channel.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Number Placeholder 5">
            <a:extLst>
              <a:ext uri="{FF2B5EF4-FFF2-40B4-BE49-F238E27FC236}">
                <a16:creationId xmlns:a16="http://schemas.microsoft.com/office/drawing/2014/main" id="{6994986A-C349-4144-B0EE-AF1D1DC94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473D78-2E4C-B048-8D86-D725C36D9B4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7933D2EE-0158-B842-8915-C8ECDA5AB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1025525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Mechanisms of Hormone Action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5">
            <a:extLst>
              <a:ext uri="{FF2B5EF4-FFF2-40B4-BE49-F238E27FC236}">
                <a16:creationId xmlns:a16="http://schemas.microsoft.com/office/drawing/2014/main" id="{6A987F86-5EB1-A447-9324-A285385D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88F631-11F3-5F42-8E47-3C2DC770B75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47106" name="Group 13">
            <a:extLst>
              <a:ext uri="{FF2B5EF4-FFF2-40B4-BE49-F238E27FC236}">
                <a16:creationId xmlns:a16="http://schemas.microsoft.com/office/drawing/2014/main" id="{4085C744-B419-534B-B864-CDF4A57B725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47107" name="Rectangle 2">
              <a:extLst>
                <a:ext uri="{FF2B5EF4-FFF2-40B4-BE49-F238E27FC236}">
                  <a16:creationId xmlns:a16="http://schemas.microsoft.com/office/drawing/2014/main" id="{36CC26F6-93C1-D048-8B35-88645CA98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Hormone Receptors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7108" name="Text Box 6">
              <a:extLst>
                <a:ext uri="{FF2B5EF4-FFF2-40B4-BE49-F238E27FC236}">
                  <a16:creationId xmlns:a16="http://schemas.microsoft.com/office/drawing/2014/main" id="{79B03AE3-1948-9A40-B0B7-CBD45B8E5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68"/>
              <a:ext cx="4561" cy="19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Although many hormones circulate in the blood, they only affect specific target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hormone exerts its actions by binding to hormone receptors of protein molecules that recognize it molecular shape (think about the “lock and key” analogy).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Thyroid-stimulating hormone (TSH) secreted by the anterior pitui-tary binds to TSH receptors on certain types of cells in the thyroid gland.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TSH does not bind to cells in the ovaries (among other tissues) because they do not have TSH receptors that would recognize the hormone.</a:t>
              </a:r>
            </a:p>
          </p:txBody>
        </p:sp>
        <p:grpSp>
          <p:nvGrpSpPr>
            <p:cNvPr id="47109" name="Group 20">
              <a:extLst>
                <a:ext uri="{FF2B5EF4-FFF2-40B4-BE49-F238E27FC236}">
                  <a16:creationId xmlns:a16="http://schemas.microsoft.com/office/drawing/2014/main" id="{4A0C7400-FFB4-CF4D-9490-3B9C179216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47110" name="Rectangle 21">
                <a:extLst>
                  <a:ext uri="{FF2B5EF4-FFF2-40B4-BE49-F238E27FC236}">
                    <a16:creationId xmlns:a16="http://schemas.microsoft.com/office/drawing/2014/main" id="{DDB3E7A0-F3ED-D044-ACAD-255CBCA5D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7111" name="Rectangle 22">
                <a:extLst>
                  <a:ext uri="{FF2B5EF4-FFF2-40B4-BE49-F238E27FC236}">
                    <a16:creationId xmlns:a16="http://schemas.microsoft.com/office/drawing/2014/main" id="{CB4699F6-0250-AB4E-ABCF-BB8523BF6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7112" name="Rectangle 23">
                <a:extLst>
                  <a:ext uri="{FF2B5EF4-FFF2-40B4-BE49-F238E27FC236}">
                    <a16:creationId xmlns:a16="http://schemas.microsoft.com/office/drawing/2014/main" id="{0563B3FD-0C66-5144-AC4A-62D3F272B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7113" name="Text Box 24">
                <a:extLst>
                  <a:ext uri="{FF2B5EF4-FFF2-40B4-BE49-F238E27FC236}">
                    <a16:creationId xmlns:a16="http://schemas.microsoft.com/office/drawing/2014/main" id="{F0DD6609-1DE9-8043-89E4-71B74E47DC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47114" name="Text Box 25">
                <a:extLst>
                  <a:ext uri="{FF2B5EF4-FFF2-40B4-BE49-F238E27FC236}">
                    <a16:creationId xmlns:a16="http://schemas.microsoft.com/office/drawing/2014/main" id="{40A4FE49-328C-4F46-B38C-727113E7AA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47115" name="Text Box 26">
                <a:extLst>
                  <a:ext uri="{FF2B5EF4-FFF2-40B4-BE49-F238E27FC236}">
                    <a16:creationId xmlns:a16="http://schemas.microsoft.com/office/drawing/2014/main" id="{EDE333E4-1F02-634E-BABB-2A8BF3662E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645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2C220B8-4DD8-2D33-95D6-EC3A2ED25110}"/>
              </a:ext>
            </a:extLst>
          </p:cNvPr>
          <p:cNvSpPr txBox="1"/>
          <p:nvPr/>
        </p:nvSpPr>
        <p:spPr>
          <a:xfrm>
            <a:off x="2137025" y="4602115"/>
            <a:ext cx="489049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Target cell = a cell that binds to and responds to a specific hormone.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5">
            <a:extLst>
              <a:ext uri="{FF2B5EF4-FFF2-40B4-BE49-F238E27FC236}">
                <a16:creationId xmlns:a16="http://schemas.microsoft.com/office/drawing/2014/main" id="{B56B82B8-7A26-4240-BA93-060EFFD1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C8598E-9122-B74F-94D4-4715C432814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49154" name="Group 26">
            <a:extLst>
              <a:ext uri="{FF2B5EF4-FFF2-40B4-BE49-F238E27FC236}">
                <a16:creationId xmlns:a16="http://schemas.microsoft.com/office/drawing/2014/main" id="{EB2AC0A4-F574-7645-8E9D-18483EF9A1F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6088"/>
            <a:ext cx="8229600" cy="5719762"/>
            <a:chOff x="287" y="281"/>
            <a:chExt cx="5184" cy="3603"/>
          </a:xfrm>
        </p:grpSpPr>
        <p:sp>
          <p:nvSpPr>
            <p:cNvPr id="49155" name="Rectangle 2">
              <a:extLst>
                <a:ext uri="{FF2B5EF4-FFF2-40B4-BE49-F238E27FC236}">
                  <a16:creationId xmlns:a16="http://schemas.microsoft.com/office/drawing/2014/main" id="{B00BA52C-5799-EC45-971A-74F61A563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Hormone Receptors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9156" name="Text Box 6">
              <a:extLst>
                <a:ext uri="{FF2B5EF4-FFF2-40B4-BE49-F238E27FC236}">
                  <a16:creationId xmlns:a16="http://schemas.microsoft.com/office/drawing/2014/main" id="{EFBECE6A-EA3C-644D-B851-51A684F60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68"/>
              <a:ext cx="4749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target cell typically contains 2,000 to 10,000 receptors for a specific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These receptors, like other cellular proteins, are continually being syn-</a:t>
              </a:r>
              <a:r>
                <a:rPr lang="en-US" altLang="en-US" sz="1800" dirty="0" err="1"/>
                <a:t>thesized</a:t>
              </a:r>
              <a:r>
                <a:rPr lang="en-US" altLang="en-US" sz="1800" dirty="0"/>
                <a:t> and broken-down in cells.</a:t>
              </a:r>
            </a:p>
          </p:txBody>
        </p:sp>
        <p:grpSp>
          <p:nvGrpSpPr>
            <p:cNvPr id="49157" name="Group 16">
              <a:extLst>
                <a:ext uri="{FF2B5EF4-FFF2-40B4-BE49-F238E27FC236}">
                  <a16:creationId xmlns:a16="http://schemas.microsoft.com/office/drawing/2014/main" id="{3A55827D-B2A6-284A-AF92-5B24B20594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49158" name="Rectangle 17">
                <a:extLst>
                  <a:ext uri="{FF2B5EF4-FFF2-40B4-BE49-F238E27FC236}">
                    <a16:creationId xmlns:a16="http://schemas.microsoft.com/office/drawing/2014/main" id="{C47DF3EA-228A-9F4D-932E-03CC5F020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9159" name="Rectangle 18">
                <a:extLst>
                  <a:ext uri="{FF2B5EF4-FFF2-40B4-BE49-F238E27FC236}">
                    <a16:creationId xmlns:a16="http://schemas.microsoft.com/office/drawing/2014/main" id="{DA7D6578-0011-C24C-8BD8-0FB847CFB9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9160" name="Rectangle 19">
                <a:extLst>
                  <a:ext uri="{FF2B5EF4-FFF2-40B4-BE49-F238E27FC236}">
                    <a16:creationId xmlns:a16="http://schemas.microsoft.com/office/drawing/2014/main" id="{43DB46AE-71C5-0A4F-BB1D-54976E37C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9161" name="Text Box 20">
                <a:extLst>
                  <a:ext uri="{FF2B5EF4-FFF2-40B4-BE49-F238E27FC236}">
                    <a16:creationId xmlns:a16="http://schemas.microsoft.com/office/drawing/2014/main" id="{B83A6A75-A236-2244-8C57-67EE72969B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618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49162" name="Text Box 21">
                <a:extLst>
                  <a:ext uri="{FF2B5EF4-FFF2-40B4-BE49-F238E27FC236}">
                    <a16:creationId xmlns:a16="http://schemas.microsoft.com/office/drawing/2014/main" id="{DD500B7A-8F7D-6D49-AE5B-094E541EED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49163" name="Text Box 22">
                <a:extLst>
                  <a:ext uri="{FF2B5EF4-FFF2-40B4-BE49-F238E27FC236}">
                    <a16:creationId xmlns:a16="http://schemas.microsoft.com/office/drawing/2014/main" id="{F01500D3-4DB3-2F47-892F-8402E3A419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645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5">
            <a:extLst>
              <a:ext uri="{FF2B5EF4-FFF2-40B4-BE49-F238E27FC236}">
                <a16:creationId xmlns:a16="http://schemas.microsoft.com/office/drawing/2014/main" id="{D8140239-60E0-8345-8173-35984B362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44D748-13E1-E343-978A-00B3E9390A9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51202" name="Group 13">
            <a:extLst>
              <a:ext uri="{FF2B5EF4-FFF2-40B4-BE49-F238E27FC236}">
                <a16:creationId xmlns:a16="http://schemas.microsoft.com/office/drawing/2014/main" id="{B78BEDC3-04FA-1F4A-A448-692BEC8738D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1203" name="Rectangle 2">
              <a:extLst>
                <a:ext uri="{FF2B5EF4-FFF2-40B4-BE49-F238E27FC236}">
                  <a16:creationId xmlns:a16="http://schemas.microsoft.com/office/drawing/2014/main" id="{E2A6503E-73C5-A54F-943D-C5A73AA07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Receptor Down-Regulation and Up-Regulation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1204" name="Text Box 6">
              <a:extLst>
                <a:ext uri="{FF2B5EF4-FFF2-40B4-BE49-F238E27FC236}">
                  <a16:creationId xmlns:a16="http://schemas.microsoft.com/office/drawing/2014/main" id="{C292C4DD-80F1-9947-BE5B-1F1284FED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29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If a hormone is present in an excessive amount, the number of hor-mone receptors can decrease in target cells—the response is called down-regulation.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Down-regulation decreases the sensitivity of the target cells to the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If a hormone is present in an insufficient amount, the number of receptors can increase in target cells—the response is called up- regulation.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Up-regulation increases the sensitivity of target cells to the hormone.</a:t>
              </a:r>
            </a:p>
          </p:txBody>
        </p:sp>
        <p:grpSp>
          <p:nvGrpSpPr>
            <p:cNvPr id="51205" name="Group 16">
              <a:extLst>
                <a:ext uri="{FF2B5EF4-FFF2-40B4-BE49-F238E27FC236}">
                  <a16:creationId xmlns:a16="http://schemas.microsoft.com/office/drawing/2014/main" id="{CA52629E-8959-7741-8096-0E75B13F18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1206" name="Rectangle 17">
                <a:extLst>
                  <a:ext uri="{FF2B5EF4-FFF2-40B4-BE49-F238E27FC236}">
                    <a16:creationId xmlns:a16="http://schemas.microsoft.com/office/drawing/2014/main" id="{2545484B-8FDB-C14C-81D6-D64E0A105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07" name="Rectangle 18">
                <a:extLst>
                  <a:ext uri="{FF2B5EF4-FFF2-40B4-BE49-F238E27FC236}">
                    <a16:creationId xmlns:a16="http://schemas.microsoft.com/office/drawing/2014/main" id="{F368C66B-2D9B-FA4C-85DC-BC3B460DD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08" name="Rectangle 19">
                <a:extLst>
                  <a:ext uri="{FF2B5EF4-FFF2-40B4-BE49-F238E27FC236}">
                    <a16:creationId xmlns:a16="http://schemas.microsoft.com/office/drawing/2014/main" id="{513C7BA6-93D2-F949-BE55-8136CA479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1209" name="Text Box 20">
                <a:extLst>
                  <a:ext uri="{FF2B5EF4-FFF2-40B4-BE49-F238E27FC236}">
                    <a16:creationId xmlns:a16="http://schemas.microsoft.com/office/drawing/2014/main" id="{6CE6ECF6-E28D-8948-9821-023F4FC82D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618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1210" name="Text Box 21">
                <a:extLst>
                  <a:ext uri="{FF2B5EF4-FFF2-40B4-BE49-F238E27FC236}">
                    <a16:creationId xmlns:a16="http://schemas.microsoft.com/office/drawing/2014/main" id="{38CF0DFE-59E9-EB4D-A049-F71B3FCDE8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1211" name="Text Box 22">
                <a:extLst>
                  <a:ext uri="{FF2B5EF4-FFF2-40B4-BE49-F238E27FC236}">
                    <a16:creationId xmlns:a16="http://schemas.microsoft.com/office/drawing/2014/main" id="{314AFA5D-3A5D-4148-921F-0BDCF2A494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645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Number Placeholder 5">
            <a:extLst>
              <a:ext uri="{FF2B5EF4-FFF2-40B4-BE49-F238E27FC236}">
                <a16:creationId xmlns:a16="http://schemas.microsoft.com/office/drawing/2014/main" id="{96D9A9C2-604F-CC4B-8200-5AFD789C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305CA8-2F41-D74C-A470-3999CF3B84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53250" name="Group 35">
            <a:extLst>
              <a:ext uri="{FF2B5EF4-FFF2-40B4-BE49-F238E27FC236}">
                <a16:creationId xmlns:a16="http://schemas.microsoft.com/office/drawing/2014/main" id="{823C5885-E42E-604A-B5D3-A584AF380BB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3251" name="Rectangle 2">
              <a:extLst>
                <a:ext uri="{FF2B5EF4-FFF2-40B4-BE49-F238E27FC236}">
                  <a16:creationId xmlns:a16="http://schemas.microsoft.com/office/drawing/2014/main" id="{39BB16E8-7FE3-2244-BD2A-7BC419381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Circulating and Local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3252" name="Text Box 6">
              <a:extLst>
                <a:ext uri="{FF2B5EF4-FFF2-40B4-BE49-F238E27FC236}">
                  <a16:creationId xmlns:a16="http://schemas.microsoft.com/office/drawing/2014/main" id="{BC6941DB-16B8-3F4F-B1DA-1B2AC2772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10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Most hormones are in blood circulation—they diffuse from secretory cells of endocrine glands and tissues into the interstitial fluid and then into the blood through the capillary walls.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In comparison, local hormones act on neighboring cells, or on the same cell that secreted them, without entering the blood circulation.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Local hormones that act on neighboring cells are called paracrines, and those that act on the same cell that secreted them are known as autocrines.</a:t>
              </a:r>
            </a:p>
          </p:txBody>
        </p:sp>
        <p:grpSp>
          <p:nvGrpSpPr>
            <p:cNvPr id="53253" name="Group 24">
              <a:extLst>
                <a:ext uri="{FF2B5EF4-FFF2-40B4-BE49-F238E27FC236}">
                  <a16:creationId xmlns:a16="http://schemas.microsoft.com/office/drawing/2014/main" id="{EDC3E247-80DD-3646-A7A9-4DB9A27130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53254" name="Group 25">
                <a:extLst>
                  <a:ext uri="{FF2B5EF4-FFF2-40B4-BE49-F238E27FC236}">
                    <a16:creationId xmlns:a16="http://schemas.microsoft.com/office/drawing/2014/main" id="{4CCA0CEE-D625-694F-8761-3B7E7196D8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53258" name="Rectangle 26">
                  <a:extLst>
                    <a:ext uri="{FF2B5EF4-FFF2-40B4-BE49-F238E27FC236}">
                      <a16:creationId xmlns:a16="http://schemas.microsoft.com/office/drawing/2014/main" id="{B7F3AE6E-AFD2-EB40-A27B-832208088C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3259" name="Rectangle 27">
                  <a:extLst>
                    <a:ext uri="{FF2B5EF4-FFF2-40B4-BE49-F238E27FC236}">
                      <a16:creationId xmlns:a16="http://schemas.microsoft.com/office/drawing/2014/main" id="{02D3983C-357C-214E-9F71-F44E99DB42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3260" name="Rectangle 28">
                  <a:extLst>
                    <a:ext uri="{FF2B5EF4-FFF2-40B4-BE49-F238E27FC236}">
                      <a16:creationId xmlns:a16="http://schemas.microsoft.com/office/drawing/2014/main" id="{5061FD46-D015-6A47-9662-2617321130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3261" name="Text Box 29">
                  <a:extLst>
                    <a:ext uri="{FF2B5EF4-FFF2-40B4-BE49-F238E27FC236}">
                      <a16:creationId xmlns:a16="http://schemas.microsoft.com/office/drawing/2014/main" id="{58B574BA-761C-944E-8BCD-CA5B4B2DF8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618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53262" name="Text Box 30">
                  <a:extLst>
                    <a:ext uri="{FF2B5EF4-FFF2-40B4-BE49-F238E27FC236}">
                      <a16:creationId xmlns:a16="http://schemas.microsoft.com/office/drawing/2014/main" id="{25D69017-5201-144B-88B2-30EC8DB1E13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683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53263" name="Text Box 31">
                  <a:extLst>
                    <a:ext uri="{FF2B5EF4-FFF2-40B4-BE49-F238E27FC236}">
                      <a16:creationId xmlns:a16="http://schemas.microsoft.com/office/drawing/2014/main" id="{C7ECFF47-1A42-474F-B108-D18754E60D0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645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53255" name="Group 32">
                <a:extLst>
                  <a:ext uri="{FF2B5EF4-FFF2-40B4-BE49-F238E27FC236}">
                    <a16:creationId xmlns:a16="http://schemas.microsoft.com/office/drawing/2014/main" id="{9EBA2DC2-7F56-4945-821F-43AC311A2F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53256" name="Rectangle 33">
                  <a:extLst>
                    <a:ext uri="{FF2B5EF4-FFF2-40B4-BE49-F238E27FC236}">
                      <a16:creationId xmlns:a16="http://schemas.microsoft.com/office/drawing/2014/main" id="{D33C7800-1E21-C64C-A378-258024DF28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53257" name="Text Box 34">
                  <a:extLst>
                    <a:ext uri="{FF2B5EF4-FFF2-40B4-BE49-F238E27FC236}">
                      <a16:creationId xmlns:a16="http://schemas.microsoft.com/office/drawing/2014/main" id="{F305DAB8-3F95-DD44-B2FB-8E98301D6E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0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18.2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5">
            <a:extLst>
              <a:ext uri="{FF2B5EF4-FFF2-40B4-BE49-F238E27FC236}">
                <a16:creationId xmlns:a16="http://schemas.microsoft.com/office/drawing/2014/main" id="{7391490C-DD35-754C-B7E2-7A9B57B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2191A8-FE7E-0D47-8209-9F48BD83119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55298" name="Group 29">
            <a:extLst>
              <a:ext uri="{FF2B5EF4-FFF2-40B4-BE49-F238E27FC236}">
                <a16:creationId xmlns:a16="http://schemas.microsoft.com/office/drawing/2014/main" id="{1296C8D8-0201-9648-826A-8F74CDDB194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5299" name="Rectangle 2">
              <a:extLst>
                <a:ext uri="{FF2B5EF4-FFF2-40B4-BE49-F238E27FC236}">
                  <a16:creationId xmlns:a16="http://schemas.microsoft.com/office/drawing/2014/main" id="{E0B30318-EF92-4A43-91DC-D334C79DF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Nitric Oxide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5300" name="Text Box 6">
              <a:extLst>
                <a:ext uri="{FF2B5EF4-FFF2-40B4-BE49-F238E27FC236}">
                  <a16:creationId xmlns:a16="http://schemas.microsoft.com/office/drawing/2014/main" id="{BAE3E114-62DA-D346-A2F2-84D52B0C37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826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Nitric oxide (NO) is a local hormone released by endothelial cells that line blood vessels—most notably, the arterioles that supply capillary networks (to be covered in the lecture module on blood vessels).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NO produces relaxation of smooth muscle fibers in the blood vessel walls, which results in vasodilation (enlargement of the lumen) that can lower blood pressure.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NO also dilates the blood vessels in the penis for blood engorgement and erection during sexual arousal.</a:t>
              </a:r>
            </a:p>
          </p:txBody>
        </p:sp>
        <p:grpSp>
          <p:nvGrpSpPr>
            <p:cNvPr id="55301" name="Group 19">
              <a:extLst>
                <a:ext uri="{FF2B5EF4-FFF2-40B4-BE49-F238E27FC236}">
                  <a16:creationId xmlns:a16="http://schemas.microsoft.com/office/drawing/2014/main" id="{91281CA3-7153-6D46-8476-589BE4F80E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5302" name="Rectangle 20">
                <a:extLst>
                  <a:ext uri="{FF2B5EF4-FFF2-40B4-BE49-F238E27FC236}">
                    <a16:creationId xmlns:a16="http://schemas.microsoft.com/office/drawing/2014/main" id="{218849A7-1FE3-4F4F-B17B-B102D1502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5303" name="Rectangle 21">
                <a:extLst>
                  <a:ext uri="{FF2B5EF4-FFF2-40B4-BE49-F238E27FC236}">
                    <a16:creationId xmlns:a16="http://schemas.microsoft.com/office/drawing/2014/main" id="{DD4D8576-0A41-504E-ADAB-656B0ABE88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5304" name="Rectangle 22">
                <a:extLst>
                  <a:ext uri="{FF2B5EF4-FFF2-40B4-BE49-F238E27FC236}">
                    <a16:creationId xmlns:a16="http://schemas.microsoft.com/office/drawing/2014/main" id="{29BE2263-9ADF-6F4F-B9A1-38AAD0624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5305" name="Text Box 23">
                <a:extLst>
                  <a:ext uri="{FF2B5EF4-FFF2-40B4-BE49-F238E27FC236}">
                    <a16:creationId xmlns:a16="http://schemas.microsoft.com/office/drawing/2014/main" id="{BE36320D-D71B-674B-9B3F-3C464A8D2F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618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5306" name="Text Box 24">
                <a:extLst>
                  <a:ext uri="{FF2B5EF4-FFF2-40B4-BE49-F238E27FC236}">
                    <a16:creationId xmlns:a16="http://schemas.microsoft.com/office/drawing/2014/main" id="{A0CEF803-E9E2-CC4D-A332-35D16DF7F7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5307" name="Text Box 25">
                <a:extLst>
                  <a:ext uri="{FF2B5EF4-FFF2-40B4-BE49-F238E27FC236}">
                    <a16:creationId xmlns:a16="http://schemas.microsoft.com/office/drawing/2014/main" id="{F62C1737-769E-4F4D-B7B0-0EBE15D05D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645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D661DE3-0507-187A-6ACE-6EA4A9C2C094}"/>
              </a:ext>
            </a:extLst>
          </p:cNvPr>
          <p:cNvSpPr txBox="1"/>
          <p:nvPr/>
        </p:nvSpPr>
        <p:spPr>
          <a:xfrm>
            <a:off x="2405792" y="3851016"/>
            <a:ext cx="4352889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Lumen = the cavity within a tubular structure (such as a blood vessel).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Number Placeholder 5">
            <a:extLst>
              <a:ext uri="{FF2B5EF4-FFF2-40B4-BE49-F238E27FC236}">
                <a16:creationId xmlns:a16="http://schemas.microsoft.com/office/drawing/2014/main" id="{51EA71B5-1A53-024A-B56A-ADB1C68B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9ADA6C-C39A-F448-AE83-B297E762B0C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57346" name="Group 26">
            <a:extLst>
              <a:ext uri="{FF2B5EF4-FFF2-40B4-BE49-F238E27FC236}">
                <a16:creationId xmlns:a16="http://schemas.microsoft.com/office/drawing/2014/main" id="{6BA1A21D-DAF4-7B4D-BE51-EECD9AD6ADD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7347" name="Rectangle 2">
              <a:extLst>
                <a:ext uri="{FF2B5EF4-FFF2-40B4-BE49-F238E27FC236}">
                  <a16:creationId xmlns:a16="http://schemas.microsoft.com/office/drawing/2014/main" id="{ABD94915-95FA-134F-A98B-FEDC7A9BD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Hormone Inactivation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7348" name="Text Box 6">
              <a:extLst>
                <a:ext uri="{FF2B5EF4-FFF2-40B4-BE49-F238E27FC236}">
                  <a16:creationId xmlns:a16="http://schemas.microsoft.com/office/drawing/2014/main" id="{822D15DB-26C8-8C4D-B57C-752F0A9E4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29" cy="1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Local hormones are usually quickly inactivated, while circulating hormones may exert their effects for a few minutes up to a few hours.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Circulating hormones are eventually inactivated by the liver and excreted by the kidneys.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With either liver or kidney failure, hormone levels can increase to excessive levels.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high hormone levels are detectable in a urinalysis (to be dis-cussed in the lecture module on renal physiology).</a:t>
              </a:r>
            </a:p>
          </p:txBody>
        </p:sp>
        <p:grpSp>
          <p:nvGrpSpPr>
            <p:cNvPr id="57349" name="Group 16">
              <a:extLst>
                <a:ext uri="{FF2B5EF4-FFF2-40B4-BE49-F238E27FC236}">
                  <a16:creationId xmlns:a16="http://schemas.microsoft.com/office/drawing/2014/main" id="{60EAAECD-0AB3-B949-A141-8FDC211033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7350" name="Rectangle 17">
                <a:extLst>
                  <a:ext uri="{FF2B5EF4-FFF2-40B4-BE49-F238E27FC236}">
                    <a16:creationId xmlns:a16="http://schemas.microsoft.com/office/drawing/2014/main" id="{591F06DE-E40F-D343-AEA4-B4D2E133F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7351" name="Rectangle 18">
                <a:extLst>
                  <a:ext uri="{FF2B5EF4-FFF2-40B4-BE49-F238E27FC236}">
                    <a16:creationId xmlns:a16="http://schemas.microsoft.com/office/drawing/2014/main" id="{C351A4A2-EAE3-934F-9CDC-F08265D05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7352" name="Rectangle 19">
                <a:extLst>
                  <a:ext uri="{FF2B5EF4-FFF2-40B4-BE49-F238E27FC236}">
                    <a16:creationId xmlns:a16="http://schemas.microsoft.com/office/drawing/2014/main" id="{3BA62BB8-70B3-D046-962A-8047EDA5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7353" name="Text Box 20">
                <a:extLst>
                  <a:ext uri="{FF2B5EF4-FFF2-40B4-BE49-F238E27FC236}">
                    <a16:creationId xmlns:a16="http://schemas.microsoft.com/office/drawing/2014/main" id="{6CFE14EA-D12E-D847-9E40-EC54ADA7A7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618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7354" name="Text Box 21">
                <a:extLst>
                  <a:ext uri="{FF2B5EF4-FFF2-40B4-BE49-F238E27FC236}">
                    <a16:creationId xmlns:a16="http://schemas.microsoft.com/office/drawing/2014/main" id="{068E1E82-9540-5B48-9CC8-29F0EF66F4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7355" name="Text Box 22">
                <a:extLst>
                  <a:ext uri="{FF2B5EF4-FFF2-40B4-BE49-F238E27FC236}">
                    <a16:creationId xmlns:a16="http://schemas.microsoft.com/office/drawing/2014/main" id="{F4BAAD16-08CB-0B4F-B308-20678D414A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645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Number Placeholder 5">
            <a:extLst>
              <a:ext uri="{FF2B5EF4-FFF2-40B4-BE49-F238E27FC236}">
                <a16:creationId xmlns:a16="http://schemas.microsoft.com/office/drawing/2014/main" id="{864AA995-0E9A-6C40-A3CA-E2D118D66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2161B9-8587-7A4D-B27B-D6D63DCED84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59394" name="Group 26">
            <a:extLst>
              <a:ext uri="{FF2B5EF4-FFF2-40B4-BE49-F238E27FC236}">
                <a16:creationId xmlns:a16="http://schemas.microsoft.com/office/drawing/2014/main" id="{4D0C5CE9-08E7-1B4F-8922-C155EBB1944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9395" name="Rectangle 2">
              <a:extLst>
                <a:ext uri="{FF2B5EF4-FFF2-40B4-BE49-F238E27FC236}">
                  <a16:creationId xmlns:a16="http://schemas.microsoft.com/office/drawing/2014/main" id="{4DD68A72-D85A-6E43-ADF1-1715BFDFE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Chemical Classes of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9396" name="Text Box 6">
              <a:extLst>
                <a:ext uri="{FF2B5EF4-FFF2-40B4-BE49-F238E27FC236}">
                  <a16:creationId xmlns:a16="http://schemas.microsoft.com/office/drawing/2014/main" id="{6FC31D02-E398-7545-BE76-F99C76B28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23" cy="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Hormones are divided into two biochemical classes: 1) water-soluble and 2) lipid-soluble.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hormones in these two classes exert their effects differently, as we will discuss.</a:t>
              </a:r>
            </a:p>
          </p:txBody>
        </p:sp>
        <p:grpSp>
          <p:nvGrpSpPr>
            <p:cNvPr id="59397" name="Group 16">
              <a:extLst>
                <a:ext uri="{FF2B5EF4-FFF2-40B4-BE49-F238E27FC236}">
                  <a16:creationId xmlns:a16="http://schemas.microsoft.com/office/drawing/2014/main" id="{4B1CA0D9-6E9F-9E4E-96A0-835CA06689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59398" name="Rectangle 17">
                <a:extLst>
                  <a:ext uri="{FF2B5EF4-FFF2-40B4-BE49-F238E27FC236}">
                    <a16:creationId xmlns:a16="http://schemas.microsoft.com/office/drawing/2014/main" id="{2B63181F-C318-854F-A87E-7235FA847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9399" name="Rectangle 18">
                <a:extLst>
                  <a:ext uri="{FF2B5EF4-FFF2-40B4-BE49-F238E27FC236}">
                    <a16:creationId xmlns:a16="http://schemas.microsoft.com/office/drawing/2014/main" id="{CF6BE7BF-3DDE-154E-951A-64E094104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9400" name="Rectangle 19">
                <a:extLst>
                  <a:ext uri="{FF2B5EF4-FFF2-40B4-BE49-F238E27FC236}">
                    <a16:creationId xmlns:a16="http://schemas.microsoft.com/office/drawing/2014/main" id="{65F8B6AA-3F77-A140-9201-F6EE4A88B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59401" name="Text Box 20">
                <a:extLst>
                  <a:ext uri="{FF2B5EF4-FFF2-40B4-BE49-F238E27FC236}">
                    <a16:creationId xmlns:a16="http://schemas.microsoft.com/office/drawing/2014/main" id="{C508D809-1059-3D49-9D6F-948B34A347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9402" name="Text Box 21">
                <a:extLst>
                  <a:ext uri="{FF2B5EF4-FFF2-40B4-BE49-F238E27FC236}">
                    <a16:creationId xmlns:a16="http://schemas.microsoft.com/office/drawing/2014/main" id="{1DA0664E-D763-F04E-BC6F-48C864777E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59403" name="Text Box 22">
                <a:extLst>
                  <a:ext uri="{FF2B5EF4-FFF2-40B4-BE49-F238E27FC236}">
                    <a16:creationId xmlns:a16="http://schemas.microsoft.com/office/drawing/2014/main" id="{F1B46CDC-EFF2-2F4A-9CD9-92610E2CAB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Number Placeholder 5">
            <a:extLst>
              <a:ext uri="{FF2B5EF4-FFF2-40B4-BE49-F238E27FC236}">
                <a16:creationId xmlns:a16="http://schemas.microsoft.com/office/drawing/2014/main" id="{BB27EE17-3C73-A44A-96F6-9A2036109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B78AC7-6F1C-094E-8127-F4AC360DCD5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grpSp>
        <p:nvGrpSpPr>
          <p:cNvPr id="63490" name="Group 25">
            <a:extLst>
              <a:ext uri="{FF2B5EF4-FFF2-40B4-BE49-F238E27FC236}">
                <a16:creationId xmlns:a16="http://schemas.microsoft.com/office/drawing/2014/main" id="{0FD12802-37EB-B84C-B16F-CECE50B0F88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63491" name="Rectangle 2">
              <a:extLst>
                <a:ext uri="{FF2B5EF4-FFF2-40B4-BE49-F238E27FC236}">
                  <a16:creationId xmlns:a16="http://schemas.microsoft.com/office/drawing/2014/main" id="{0FA01E36-DA30-134E-A8E2-909BC4663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Water-Soluble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3492" name="Text Box 6">
              <a:extLst>
                <a:ext uri="{FF2B5EF4-FFF2-40B4-BE49-F238E27FC236}">
                  <a16:creationId xmlns:a16="http://schemas.microsoft.com/office/drawing/2014/main" id="{9BAFA309-17FB-F74C-82B0-E157FCE5A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16" cy="16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Amine hormones are synthesized by removing a CO</a:t>
              </a:r>
              <a:r>
                <a:rPr lang="en-US" altLang="en-US" sz="1800" baseline="-17000" dirty="0"/>
                <a:t>2</a:t>
              </a:r>
              <a:r>
                <a:rPr lang="en-US" altLang="en-US" sz="1800" dirty="0"/>
                <a:t> molecule from certain amino acids (along with other biochemical modifications).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They include the catecholamines—epinephrine, norepinephrine, and dopamine—along with histamine, serotonin, and melatonin.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Peptide hormones consist of short chains of three to 49 amino acids.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They include antidiuretic hormone (ADH) and oxytocin secreted by the posterior pituitary.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All are water-soluble and can be transported in blood plasma that is mostly water.</a:t>
              </a:r>
            </a:p>
          </p:txBody>
        </p:sp>
        <p:grpSp>
          <p:nvGrpSpPr>
            <p:cNvPr id="63493" name="Group 15">
              <a:extLst>
                <a:ext uri="{FF2B5EF4-FFF2-40B4-BE49-F238E27FC236}">
                  <a16:creationId xmlns:a16="http://schemas.microsoft.com/office/drawing/2014/main" id="{2C718575-EF8F-E84F-9D02-D4351A22A8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3494" name="Rectangle 16">
                <a:extLst>
                  <a:ext uri="{FF2B5EF4-FFF2-40B4-BE49-F238E27FC236}">
                    <a16:creationId xmlns:a16="http://schemas.microsoft.com/office/drawing/2014/main" id="{D991CB56-18A3-134A-87EB-B611D8303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3495" name="Rectangle 17">
                <a:extLst>
                  <a:ext uri="{FF2B5EF4-FFF2-40B4-BE49-F238E27FC236}">
                    <a16:creationId xmlns:a16="http://schemas.microsoft.com/office/drawing/2014/main" id="{A8BBA758-D40C-E643-A463-8D34B61734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3496" name="Rectangle 18">
                <a:extLst>
                  <a:ext uri="{FF2B5EF4-FFF2-40B4-BE49-F238E27FC236}">
                    <a16:creationId xmlns:a16="http://schemas.microsoft.com/office/drawing/2014/main" id="{636C5A2B-B560-EE43-84FD-F4A25EC1B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3497" name="Text Box 19">
                <a:extLst>
                  <a:ext uri="{FF2B5EF4-FFF2-40B4-BE49-F238E27FC236}">
                    <a16:creationId xmlns:a16="http://schemas.microsoft.com/office/drawing/2014/main" id="{53FF3FC9-AA70-7B43-8405-7BA3E9D28A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3498" name="Text Box 20">
                <a:extLst>
                  <a:ext uri="{FF2B5EF4-FFF2-40B4-BE49-F238E27FC236}">
                    <a16:creationId xmlns:a16="http://schemas.microsoft.com/office/drawing/2014/main" id="{046D3E78-3E19-1A46-BF21-E54EEDAEF1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3499" name="Text Box 21">
                <a:extLst>
                  <a:ext uri="{FF2B5EF4-FFF2-40B4-BE49-F238E27FC236}">
                    <a16:creationId xmlns:a16="http://schemas.microsoft.com/office/drawing/2014/main" id="{A32012F0-B027-A14E-BEC0-8D81432A6B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Number Placeholder 5">
            <a:extLst>
              <a:ext uri="{FF2B5EF4-FFF2-40B4-BE49-F238E27FC236}">
                <a16:creationId xmlns:a16="http://schemas.microsoft.com/office/drawing/2014/main" id="{AE4E6D7B-2055-E749-B9F3-7A2B11C5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332706-C2DC-D34F-8B49-24047342F7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65538" name="Group 26">
            <a:extLst>
              <a:ext uri="{FF2B5EF4-FFF2-40B4-BE49-F238E27FC236}">
                <a16:creationId xmlns:a16="http://schemas.microsoft.com/office/drawing/2014/main" id="{13179B84-D939-904D-8395-8837D9DF4D6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65539" name="Rectangle 2">
              <a:extLst>
                <a:ext uri="{FF2B5EF4-FFF2-40B4-BE49-F238E27FC236}">
                  <a16:creationId xmlns:a16="http://schemas.microsoft.com/office/drawing/2014/main" id="{D4709DAE-6D15-7842-B969-410D1C7E9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Water-Soluble Hormones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5540" name="Text Box 6">
              <a:extLst>
                <a:ext uri="{FF2B5EF4-FFF2-40B4-BE49-F238E27FC236}">
                  <a16:creationId xmlns:a16="http://schemas.microsoft.com/office/drawing/2014/main" id="{EE8A50AF-60F7-9E4D-A8E8-7DA093832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813" cy="1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Protein hormones are longer chains of about 50 to 100 amino acids.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They include human growth hormone (hGH) and insulin.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Eicosanoid hormones are derived from a 20-carbon fatty acid (called arachidonic acid).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They include prostaglandins and leukotrienes that have local effects.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These are also water-soluble and can be transported in blood plasma of mostly water.</a:t>
              </a:r>
            </a:p>
          </p:txBody>
        </p:sp>
        <p:grpSp>
          <p:nvGrpSpPr>
            <p:cNvPr id="65541" name="Group 16">
              <a:extLst>
                <a:ext uri="{FF2B5EF4-FFF2-40B4-BE49-F238E27FC236}">
                  <a16:creationId xmlns:a16="http://schemas.microsoft.com/office/drawing/2014/main" id="{896F5B02-AAC1-6840-BC5D-85B92ACEB7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5542" name="Rectangle 17">
                <a:extLst>
                  <a:ext uri="{FF2B5EF4-FFF2-40B4-BE49-F238E27FC236}">
                    <a16:creationId xmlns:a16="http://schemas.microsoft.com/office/drawing/2014/main" id="{7E1606C9-390B-2E40-A35B-038899F0F1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5543" name="Rectangle 18">
                <a:extLst>
                  <a:ext uri="{FF2B5EF4-FFF2-40B4-BE49-F238E27FC236}">
                    <a16:creationId xmlns:a16="http://schemas.microsoft.com/office/drawing/2014/main" id="{0B0479D7-C6E9-CF48-BBAF-B84C4E700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5544" name="Rectangle 19">
                <a:extLst>
                  <a:ext uri="{FF2B5EF4-FFF2-40B4-BE49-F238E27FC236}">
                    <a16:creationId xmlns:a16="http://schemas.microsoft.com/office/drawing/2014/main" id="{743C3E61-9742-D546-900B-07DB42249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5545" name="Text Box 20">
                <a:extLst>
                  <a:ext uri="{FF2B5EF4-FFF2-40B4-BE49-F238E27FC236}">
                    <a16:creationId xmlns:a16="http://schemas.microsoft.com/office/drawing/2014/main" id="{A08AD6C1-8D98-8A47-906F-D252323F28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5546" name="Text Box 21">
                <a:extLst>
                  <a:ext uri="{FF2B5EF4-FFF2-40B4-BE49-F238E27FC236}">
                    <a16:creationId xmlns:a16="http://schemas.microsoft.com/office/drawing/2014/main" id="{609F5E3F-1C6E-3A46-8309-8112241E4B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5547" name="Text Box 22">
                <a:extLst>
                  <a:ext uri="{FF2B5EF4-FFF2-40B4-BE49-F238E27FC236}">
                    <a16:creationId xmlns:a16="http://schemas.microsoft.com/office/drawing/2014/main" id="{CD8A85BE-1329-F841-BC08-07BDBE611E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Number Placeholder 5">
            <a:extLst>
              <a:ext uri="{FF2B5EF4-FFF2-40B4-BE49-F238E27FC236}">
                <a16:creationId xmlns:a16="http://schemas.microsoft.com/office/drawing/2014/main" id="{F71A0CB7-4554-394C-AB77-CB13B260D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C96DF9-B20F-AD43-A4CB-D4CE7102ED1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grpSp>
        <p:nvGrpSpPr>
          <p:cNvPr id="61442" name="Group 26">
            <a:extLst>
              <a:ext uri="{FF2B5EF4-FFF2-40B4-BE49-F238E27FC236}">
                <a16:creationId xmlns:a16="http://schemas.microsoft.com/office/drawing/2014/main" id="{AA89F4B8-45FC-1D45-AB2C-9F0CD188CBC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61443" name="Rectangle 2">
              <a:extLst>
                <a:ext uri="{FF2B5EF4-FFF2-40B4-BE49-F238E27FC236}">
                  <a16:creationId xmlns:a16="http://schemas.microsoft.com/office/drawing/2014/main" id="{0A6E81DE-535A-074C-919F-86D7DE10F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Lipid-Soluble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1444" name="Text Box 6">
              <a:extLst>
                <a:ext uri="{FF2B5EF4-FFF2-40B4-BE49-F238E27FC236}">
                  <a16:creationId xmlns:a16="http://schemas.microsoft.com/office/drawing/2014/main" id="{030FB25E-6A14-4043-8BF3-4E9E64DF9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0"/>
              <a:ext cx="4958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Steroid hormones are derived from cholesterol—the different chemical groups attached to their four-ring structure allow for different actions of different steroids.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Steroids included androgens, estrogens, glucocorticoids, and mineral-corticoids—all are lipid soluble.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thyroid hormones T</a:t>
              </a:r>
              <a:r>
                <a:rPr lang="en-US" altLang="en-US" sz="1800" baseline="-18000" dirty="0"/>
                <a:t>3</a:t>
              </a:r>
              <a:r>
                <a:rPr lang="en-US" altLang="en-US" sz="1800" dirty="0"/>
                <a:t> and T</a:t>
              </a:r>
              <a:r>
                <a:rPr lang="en-US" altLang="en-US" sz="1800" baseline="-18000" dirty="0"/>
                <a:t>4</a:t>
              </a:r>
              <a:r>
                <a:rPr lang="en-US" altLang="en-US" sz="1800" dirty="0"/>
                <a:t> are also lipid-soluble.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Nitric oxide is also a lipid-soluble local hormone (and a neurotransmitter).</a:t>
              </a:r>
            </a:p>
          </p:txBody>
        </p:sp>
        <p:grpSp>
          <p:nvGrpSpPr>
            <p:cNvPr id="61445" name="Group 16">
              <a:extLst>
                <a:ext uri="{FF2B5EF4-FFF2-40B4-BE49-F238E27FC236}">
                  <a16:creationId xmlns:a16="http://schemas.microsoft.com/office/drawing/2014/main" id="{F9328E4C-FAE9-CA4C-94E2-F1BAE704F0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1446" name="Rectangle 17">
                <a:extLst>
                  <a:ext uri="{FF2B5EF4-FFF2-40B4-BE49-F238E27FC236}">
                    <a16:creationId xmlns:a16="http://schemas.microsoft.com/office/drawing/2014/main" id="{328207B5-8F1B-4D46-B6BB-084C4CEC5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1447" name="Rectangle 18">
                <a:extLst>
                  <a:ext uri="{FF2B5EF4-FFF2-40B4-BE49-F238E27FC236}">
                    <a16:creationId xmlns:a16="http://schemas.microsoft.com/office/drawing/2014/main" id="{26339C8B-C1CA-E94A-B014-4F41FC26E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1448" name="Rectangle 19">
                <a:extLst>
                  <a:ext uri="{FF2B5EF4-FFF2-40B4-BE49-F238E27FC236}">
                    <a16:creationId xmlns:a16="http://schemas.microsoft.com/office/drawing/2014/main" id="{F8CD4002-8A52-A748-BE90-4B644127A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1449" name="Text Box 20">
                <a:extLst>
                  <a:ext uri="{FF2B5EF4-FFF2-40B4-BE49-F238E27FC236}">
                    <a16:creationId xmlns:a16="http://schemas.microsoft.com/office/drawing/2014/main" id="{E85C0183-1A6F-2449-BF5A-7DCFD44F36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1450" name="Text Box 21">
                <a:extLst>
                  <a:ext uri="{FF2B5EF4-FFF2-40B4-BE49-F238E27FC236}">
                    <a16:creationId xmlns:a16="http://schemas.microsoft.com/office/drawing/2014/main" id="{7CA93386-9F41-4E4E-ACAC-75AD648FA5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1451" name="Text Box 22">
                <a:extLst>
                  <a:ext uri="{FF2B5EF4-FFF2-40B4-BE49-F238E27FC236}">
                    <a16:creationId xmlns:a16="http://schemas.microsoft.com/office/drawing/2014/main" id="{6CD5E49F-BF42-8841-93B5-41B7C2541F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Number Placeholder 5">
            <a:extLst>
              <a:ext uri="{FF2B5EF4-FFF2-40B4-BE49-F238E27FC236}">
                <a16:creationId xmlns:a16="http://schemas.microsoft.com/office/drawing/2014/main" id="{093D435A-2D09-A646-B422-C9CE148F6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6363FA-D388-D843-B177-E8FFD74BA5D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grpSp>
        <p:nvGrpSpPr>
          <p:cNvPr id="67586" name="Group 13">
            <a:extLst>
              <a:ext uri="{FF2B5EF4-FFF2-40B4-BE49-F238E27FC236}">
                <a16:creationId xmlns:a16="http://schemas.microsoft.com/office/drawing/2014/main" id="{6743A23C-AE46-B549-A591-3B58B9ECB081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67587" name="Rectangle 2">
              <a:extLst>
                <a:ext uri="{FF2B5EF4-FFF2-40B4-BE49-F238E27FC236}">
                  <a16:creationId xmlns:a16="http://schemas.microsoft.com/office/drawing/2014/main" id="{EACD3A4E-B85A-DB43-9D71-847327BA0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Transport of Lipid-Soluble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7588" name="Text Box 6">
              <a:extLst>
                <a:ext uri="{FF2B5EF4-FFF2-40B4-BE49-F238E27FC236}">
                  <a16:creationId xmlns:a16="http://schemas.microsoft.com/office/drawing/2014/main" id="{9D5ADAEF-628E-E94C-A615-A8302D5368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36" cy="20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Water-soluble hormones circulate in blood plasma in free form (not attached to other molecules).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Lipid-soluble hormones, due to their low solubility in water since they are hydrophobic, must bind to transport proteins synthesized in the liver.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functions of transport proteins are to: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Increase the solubility of lipid-soluble hormones in blood plasma.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Provide a reserve of the hormone in blood circulation.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Reduce the passage of small molecule hormones (such as ste-roids) through the filtration mechanism of the kidneys to slow their rate of loss from the body.</a:t>
              </a:r>
            </a:p>
          </p:txBody>
        </p:sp>
        <p:grpSp>
          <p:nvGrpSpPr>
            <p:cNvPr id="67589" name="Group 15">
              <a:extLst>
                <a:ext uri="{FF2B5EF4-FFF2-40B4-BE49-F238E27FC236}">
                  <a16:creationId xmlns:a16="http://schemas.microsoft.com/office/drawing/2014/main" id="{2BB82C2F-6BC6-3C43-A449-C5971EA7F2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7590" name="Rectangle 16">
                <a:extLst>
                  <a:ext uri="{FF2B5EF4-FFF2-40B4-BE49-F238E27FC236}">
                    <a16:creationId xmlns:a16="http://schemas.microsoft.com/office/drawing/2014/main" id="{CEA892E7-7712-AF49-A9B5-BE244CAEA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7591" name="Rectangle 17">
                <a:extLst>
                  <a:ext uri="{FF2B5EF4-FFF2-40B4-BE49-F238E27FC236}">
                    <a16:creationId xmlns:a16="http://schemas.microsoft.com/office/drawing/2014/main" id="{D288A0C4-C7CB-E543-BE05-B97C9A310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7592" name="Rectangle 18">
                <a:extLst>
                  <a:ext uri="{FF2B5EF4-FFF2-40B4-BE49-F238E27FC236}">
                    <a16:creationId xmlns:a16="http://schemas.microsoft.com/office/drawing/2014/main" id="{6B411A17-82B0-6443-829C-D5470603E5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7593" name="Text Box 19">
                <a:extLst>
                  <a:ext uri="{FF2B5EF4-FFF2-40B4-BE49-F238E27FC236}">
                    <a16:creationId xmlns:a16="http://schemas.microsoft.com/office/drawing/2014/main" id="{09AC36D1-8236-5442-9BF9-4EC4DDA5CE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7594" name="Text Box 20">
                <a:extLst>
                  <a:ext uri="{FF2B5EF4-FFF2-40B4-BE49-F238E27FC236}">
                    <a16:creationId xmlns:a16="http://schemas.microsoft.com/office/drawing/2014/main" id="{77F99EAB-074F-1B46-9D84-5B2784F843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7595" name="Text Box 21">
                <a:extLst>
                  <a:ext uri="{FF2B5EF4-FFF2-40B4-BE49-F238E27FC236}">
                    <a16:creationId xmlns:a16="http://schemas.microsoft.com/office/drawing/2014/main" id="{AF74F155-57A8-AF41-AF53-6F2F286411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5">
            <a:extLst>
              <a:ext uri="{FF2B5EF4-FFF2-40B4-BE49-F238E27FC236}">
                <a16:creationId xmlns:a16="http://schemas.microsoft.com/office/drawing/2014/main" id="{1566EA5C-0961-AB48-9D34-8C06FEB98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FEB782-EED1-E14E-BDA3-C9A6EB0B1B4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grpSp>
        <p:nvGrpSpPr>
          <p:cNvPr id="69634" name="Group 26">
            <a:extLst>
              <a:ext uri="{FF2B5EF4-FFF2-40B4-BE49-F238E27FC236}">
                <a16:creationId xmlns:a16="http://schemas.microsoft.com/office/drawing/2014/main" id="{A622B414-C89E-3E48-8351-B6C83027CA2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6088"/>
            <a:ext cx="8229600" cy="5719762"/>
            <a:chOff x="287" y="281"/>
            <a:chExt cx="5184" cy="3603"/>
          </a:xfrm>
        </p:grpSpPr>
        <p:sp>
          <p:nvSpPr>
            <p:cNvPr id="69635" name="Rectangle 2">
              <a:extLst>
                <a:ext uri="{FF2B5EF4-FFF2-40B4-BE49-F238E27FC236}">
                  <a16:creationId xmlns:a16="http://schemas.microsoft.com/office/drawing/2014/main" id="{34741F95-BF72-EB44-9C22-35AE29C66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Free Fraction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9636" name="Text Box 6">
              <a:extLst>
                <a:ext uri="{FF2B5EF4-FFF2-40B4-BE49-F238E27FC236}">
                  <a16:creationId xmlns:a16="http://schemas.microsoft.com/office/drawing/2014/main" id="{44F66F3D-F5AD-9B4B-A4E8-5441D5C67A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04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About 0.1 to 10 percent of a lipid-soluble hormone is not bound to a transport protein.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free fraction passively diffuses out of the capillaries, binds to receptors inside cells, and triggers cellular actions.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transport proteins release more of the lipid-soluble hormone to replenish the free fraction.</a:t>
              </a:r>
            </a:p>
          </p:txBody>
        </p:sp>
        <p:grpSp>
          <p:nvGrpSpPr>
            <p:cNvPr id="69637" name="Group 16">
              <a:extLst>
                <a:ext uri="{FF2B5EF4-FFF2-40B4-BE49-F238E27FC236}">
                  <a16:creationId xmlns:a16="http://schemas.microsoft.com/office/drawing/2014/main" id="{F9E8E8A4-38AB-4A46-BF95-C480BC903F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69638" name="Rectangle 17">
                <a:extLst>
                  <a:ext uri="{FF2B5EF4-FFF2-40B4-BE49-F238E27FC236}">
                    <a16:creationId xmlns:a16="http://schemas.microsoft.com/office/drawing/2014/main" id="{18EAD2C3-8826-AD43-A80A-F859958FB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9639" name="Rectangle 18">
                <a:extLst>
                  <a:ext uri="{FF2B5EF4-FFF2-40B4-BE49-F238E27FC236}">
                    <a16:creationId xmlns:a16="http://schemas.microsoft.com/office/drawing/2014/main" id="{BD943889-6AC6-DC4A-8F3A-6333F2BE1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9640" name="Rectangle 19">
                <a:extLst>
                  <a:ext uri="{FF2B5EF4-FFF2-40B4-BE49-F238E27FC236}">
                    <a16:creationId xmlns:a16="http://schemas.microsoft.com/office/drawing/2014/main" id="{AD867141-2C37-AA48-B34E-176284466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69641" name="Text Box 20">
                <a:extLst>
                  <a:ext uri="{FF2B5EF4-FFF2-40B4-BE49-F238E27FC236}">
                    <a16:creationId xmlns:a16="http://schemas.microsoft.com/office/drawing/2014/main" id="{B61263B4-B3C3-B94B-A7D2-E4EB223876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9642" name="Text Box 21">
                <a:extLst>
                  <a:ext uri="{FF2B5EF4-FFF2-40B4-BE49-F238E27FC236}">
                    <a16:creationId xmlns:a16="http://schemas.microsoft.com/office/drawing/2014/main" id="{068B28AC-3D58-4140-87E5-4708CB4481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9643" name="Text Box 22">
                <a:extLst>
                  <a:ext uri="{FF2B5EF4-FFF2-40B4-BE49-F238E27FC236}">
                    <a16:creationId xmlns:a16="http://schemas.microsoft.com/office/drawing/2014/main" id="{4BD00C31-B07C-0043-BA8C-1C68AB6DCB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Number Placeholder 5">
            <a:extLst>
              <a:ext uri="{FF2B5EF4-FFF2-40B4-BE49-F238E27FC236}">
                <a16:creationId xmlns:a16="http://schemas.microsoft.com/office/drawing/2014/main" id="{6986E14D-6D04-CA40-92D0-5113DF08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1080DE-BAE2-EA4D-92A0-1621880670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grpSp>
        <p:nvGrpSpPr>
          <p:cNvPr id="71682" name="Group 26">
            <a:extLst>
              <a:ext uri="{FF2B5EF4-FFF2-40B4-BE49-F238E27FC236}">
                <a16:creationId xmlns:a16="http://schemas.microsoft.com/office/drawing/2014/main" id="{2EB3C375-0E7D-0D40-A79C-067A08B1FD8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71683" name="Rectangle 2">
              <a:extLst>
                <a:ext uri="{FF2B5EF4-FFF2-40B4-BE49-F238E27FC236}">
                  <a16:creationId xmlns:a16="http://schemas.microsoft.com/office/drawing/2014/main" id="{006919D1-1538-5B42-AD8C-6DDA04184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Physiological Responses of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1684" name="Text Box 6">
              <a:extLst>
                <a:ext uri="{FF2B5EF4-FFF2-40B4-BE49-F238E27FC236}">
                  <a16:creationId xmlns:a16="http://schemas.microsoft.com/office/drawing/2014/main" id="{3278498F-F048-4548-9CB9-9862143CC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57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physiological responses of a hormone depend on the hormone and target cells.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Different target cells can respond differently to the same hormone.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Insulin stimulates synthesis of glycogen in liver cells (this is how the body stores glucose), but the synthesis of triglycerides (a type of fat molecule) in adipose cells.</a:t>
              </a:r>
            </a:p>
          </p:txBody>
        </p:sp>
        <p:grpSp>
          <p:nvGrpSpPr>
            <p:cNvPr id="71685" name="Group 16">
              <a:extLst>
                <a:ext uri="{FF2B5EF4-FFF2-40B4-BE49-F238E27FC236}">
                  <a16:creationId xmlns:a16="http://schemas.microsoft.com/office/drawing/2014/main" id="{07D369E4-8082-3847-AE91-FE6F4D39B0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1686" name="Rectangle 17">
                <a:extLst>
                  <a:ext uri="{FF2B5EF4-FFF2-40B4-BE49-F238E27FC236}">
                    <a16:creationId xmlns:a16="http://schemas.microsoft.com/office/drawing/2014/main" id="{C8C93DDC-015E-594C-ADB2-C2F11CE1E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1687" name="Rectangle 18">
                <a:extLst>
                  <a:ext uri="{FF2B5EF4-FFF2-40B4-BE49-F238E27FC236}">
                    <a16:creationId xmlns:a16="http://schemas.microsoft.com/office/drawing/2014/main" id="{09E0BB9C-2D52-8940-9D14-C57BDC21B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1688" name="Rectangle 19">
                <a:extLst>
                  <a:ext uri="{FF2B5EF4-FFF2-40B4-BE49-F238E27FC236}">
                    <a16:creationId xmlns:a16="http://schemas.microsoft.com/office/drawing/2014/main" id="{06212BD1-30F7-6748-8E4A-A33673147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1689" name="Text Box 20">
                <a:extLst>
                  <a:ext uri="{FF2B5EF4-FFF2-40B4-BE49-F238E27FC236}">
                    <a16:creationId xmlns:a16="http://schemas.microsoft.com/office/drawing/2014/main" id="{00A14367-EB8D-6E4D-ABCC-D729735833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1690" name="Text Box 21">
                <a:extLst>
                  <a:ext uri="{FF2B5EF4-FFF2-40B4-BE49-F238E27FC236}">
                    <a16:creationId xmlns:a16="http://schemas.microsoft.com/office/drawing/2014/main" id="{5BF1AD65-2C43-AD44-B253-0376CE3802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1691" name="Text Box 22">
                <a:extLst>
                  <a:ext uri="{FF2B5EF4-FFF2-40B4-BE49-F238E27FC236}">
                    <a16:creationId xmlns:a16="http://schemas.microsoft.com/office/drawing/2014/main" id="{3A6A3338-15E8-1245-9D84-E851BCD65F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Number Placeholder 5">
            <a:extLst>
              <a:ext uri="{FF2B5EF4-FFF2-40B4-BE49-F238E27FC236}">
                <a16:creationId xmlns:a16="http://schemas.microsoft.com/office/drawing/2014/main" id="{563BF6F3-7A54-574B-BCD8-5515C8CE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B77E37-B1EC-A14B-B013-B1A95D2790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pSp>
        <p:nvGrpSpPr>
          <p:cNvPr id="73730" name="Group 26">
            <a:extLst>
              <a:ext uri="{FF2B5EF4-FFF2-40B4-BE49-F238E27FC236}">
                <a16:creationId xmlns:a16="http://schemas.microsoft.com/office/drawing/2014/main" id="{64020F79-4D81-F84A-8A39-B2E1F3C1F60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73731" name="Rectangle 2">
              <a:extLst>
                <a:ext uri="{FF2B5EF4-FFF2-40B4-BE49-F238E27FC236}">
                  <a16:creationId xmlns:a16="http://schemas.microsoft.com/office/drawing/2014/main" id="{F2246B52-A3CC-ED46-9E46-7281632B2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Physiological Responses of Hormones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3732" name="Text Box 6">
              <a:extLst>
                <a:ext uri="{FF2B5EF4-FFF2-40B4-BE49-F238E27FC236}">
                  <a16:creationId xmlns:a16="http://schemas.microsoft.com/office/drawing/2014/main" id="{75D594D0-98BD-7348-9480-D6C0D792E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98" cy="19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target cell’s response to a hormone can involve the synthesis of new molecules by the cell’s organelles.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Other effects of hormones can include: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Changing the permeability characteristics of the plasma mem-brane of target cells.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Stimulating active transport into or out of target cells.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Altering the rate of metabolic reactions in target cells.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Affecting the contractions of cardiac and smooth muscle.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effects vary because a hormone can elicit different physiological responses in different target cells.</a:t>
              </a:r>
            </a:p>
          </p:txBody>
        </p:sp>
        <p:grpSp>
          <p:nvGrpSpPr>
            <p:cNvPr id="73733" name="Group 16">
              <a:extLst>
                <a:ext uri="{FF2B5EF4-FFF2-40B4-BE49-F238E27FC236}">
                  <a16:creationId xmlns:a16="http://schemas.microsoft.com/office/drawing/2014/main" id="{E37C6B90-1529-804C-AFA5-D1671D583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3734" name="Rectangle 17">
                <a:extLst>
                  <a:ext uri="{FF2B5EF4-FFF2-40B4-BE49-F238E27FC236}">
                    <a16:creationId xmlns:a16="http://schemas.microsoft.com/office/drawing/2014/main" id="{D86BD924-035B-7F4D-AD8B-D0FE79A58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3735" name="Rectangle 18">
                <a:extLst>
                  <a:ext uri="{FF2B5EF4-FFF2-40B4-BE49-F238E27FC236}">
                    <a16:creationId xmlns:a16="http://schemas.microsoft.com/office/drawing/2014/main" id="{2B7AC679-F59D-594F-BB6B-E0BDC79D4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3736" name="Rectangle 19">
                <a:extLst>
                  <a:ext uri="{FF2B5EF4-FFF2-40B4-BE49-F238E27FC236}">
                    <a16:creationId xmlns:a16="http://schemas.microsoft.com/office/drawing/2014/main" id="{1D44DE80-5EB5-0546-B153-E4C8941B0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3737" name="Text Box 20">
                <a:extLst>
                  <a:ext uri="{FF2B5EF4-FFF2-40B4-BE49-F238E27FC236}">
                    <a16:creationId xmlns:a16="http://schemas.microsoft.com/office/drawing/2014/main" id="{9E5772B8-DD5F-E645-A27C-EA065538D2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619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3738" name="Text Box 21">
                <a:extLst>
                  <a:ext uri="{FF2B5EF4-FFF2-40B4-BE49-F238E27FC236}">
                    <a16:creationId xmlns:a16="http://schemas.microsoft.com/office/drawing/2014/main" id="{EC981EB8-633E-DC4C-9892-9957FC2D04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684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3739" name="Text Box 22">
                <a:extLst>
                  <a:ext uri="{FF2B5EF4-FFF2-40B4-BE49-F238E27FC236}">
                    <a16:creationId xmlns:a16="http://schemas.microsoft.com/office/drawing/2014/main" id="{5F7F88E9-7F1D-0E4B-B851-B65CE01ED0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646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0B0178-B5D1-BD6C-29C5-77A77FA804FE}"/>
              </a:ext>
            </a:extLst>
          </p:cNvPr>
          <p:cNvSpPr txBox="1"/>
          <p:nvPr/>
        </p:nvSpPr>
        <p:spPr>
          <a:xfrm>
            <a:off x="3146247" y="4657946"/>
            <a:ext cx="285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41100"/>
                </a:solidFill>
              </a:rPr>
              <a:t>Elicit = trigger a response.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Number Placeholder 5">
            <a:extLst>
              <a:ext uri="{FF2B5EF4-FFF2-40B4-BE49-F238E27FC236}">
                <a16:creationId xmlns:a16="http://schemas.microsoft.com/office/drawing/2014/main" id="{30889F92-8882-2545-A885-10140AD89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44AAB0-7CD4-2842-BC15-08866A235C4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grpSp>
        <p:nvGrpSpPr>
          <p:cNvPr id="75778" name="Group 14">
            <a:extLst>
              <a:ext uri="{FF2B5EF4-FFF2-40B4-BE49-F238E27FC236}">
                <a16:creationId xmlns:a16="http://schemas.microsoft.com/office/drawing/2014/main" id="{28F38462-EB55-564C-9E65-25CEFD18079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75779" name="Rectangle 2">
              <a:extLst>
                <a:ext uri="{FF2B5EF4-FFF2-40B4-BE49-F238E27FC236}">
                  <a16:creationId xmlns:a16="http://schemas.microsoft.com/office/drawing/2014/main" id="{055CE378-623D-2046-81E0-3679EBB29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Receptor Locations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5780" name="Text Box 6">
              <a:extLst>
                <a:ext uri="{FF2B5EF4-FFF2-40B4-BE49-F238E27FC236}">
                  <a16:creationId xmlns:a16="http://schemas.microsoft.com/office/drawing/2014/main" id="{659D4C13-8D44-EA4F-A93C-4B9C987AB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815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hormone must bind to cellular receptors to exert its physiological actions.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Receptors for lipid-soluble hormones are located inside target cells.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Receptors for water-soluble hormones are found on the plasma mem-brane of target cells.</a:t>
              </a:r>
            </a:p>
          </p:txBody>
        </p:sp>
        <p:grpSp>
          <p:nvGrpSpPr>
            <p:cNvPr id="75781" name="Group 20">
              <a:extLst>
                <a:ext uri="{FF2B5EF4-FFF2-40B4-BE49-F238E27FC236}">
                  <a16:creationId xmlns:a16="http://schemas.microsoft.com/office/drawing/2014/main" id="{D7A19113-FAF8-D84E-9953-223E6CB526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5782" name="Rectangle 21">
                <a:extLst>
                  <a:ext uri="{FF2B5EF4-FFF2-40B4-BE49-F238E27FC236}">
                    <a16:creationId xmlns:a16="http://schemas.microsoft.com/office/drawing/2014/main" id="{E1269ADB-1AFF-3345-B709-1DF3F2D4B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5783" name="Rectangle 22">
                <a:extLst>
                  <a:ext uri="{FF2B5EF4-FFF2-40B4-BE49-F238E27FC236}">
                    <a16:creationId xmlns:a16="http://schemas.microsoft.com/office/drawing/2014/main" id="{04774F8A-F784-8E47-81DA-710D15F35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5784" name="Rectangle 23">
                <a:extLst>
                  <a:ext uri="{FF2B5EF4-FFF2-40B4-BE49-F238E27FC236}">
                    <a16:creationId xmlns:a16="http://schemas.microsoft.com/office/drawing/2014/main" id="{11A18B8B-33B8-5149-957C-DB06C0B38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75785" name="Text Box 24">
                <a:extLst>
                  <a:ext uri="{FF2B5EF4-FFF2-40B4-BE49-F238E27FC236}">
                    <a16:creationId xmlns:a16="http://schemas.microsoft.com/office/drawing/2014/main" id="{A578EB78-3AE9-D249-BA49-4A6EBD3F17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620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5786" name="Text Box 25">
                <a:extLst>
                  <a:ext uri="{FF2B5EF4-FFF2-40B4-BE49-F238E27FC236}">
                    <a16:creationId xmlns:a16="http://schemas.microsoft.com/office/drawing/2014/main" id="{C31CED30-ED93-6745-8B5A-07141411CB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685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5787" name="Text Box 26">
                <a:extLst>
                  <a:ext uri="{FF2B5EF4-FFF2-40B4-BE49-F238E27FC236}">
                    <a16:creationId xmlns:a16="http://schemas.microsoft.com/office/drawing/2014/main" id="{1E49204B-ACBC-754C-84C6-D768E55756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Number Placeholder 5">
            <a:extLst>
              <a:ext uri="{FF2B5EF4-FFF2-40B4-BE49-F238E27FC236}">
                <a16:creationId xmlns:a16="http://schemas.microsoft.com/office/drawing/2014/main" id="{8033D68D-3A34-7745-982A-6217281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B64EB3-ECB0-9945-836D-C79F3B9611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grpSp>
        <p:nvGrpSpPr>
          <p:cNvPr id="77826" name="Group 34">
            <a:extLst>
              <a:ext uri="{FF2B5EF4-FFF2-40B4-BE49-F238E27FC236}">
                <a16:creationId xmlns:a16="http://schemas.microsoft.com/office/drawing/2014/main" id="{4002343E-40D7-9043-96E0-70EA789CF0F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77827" name="Rectangle 2">
              <a:extLst>
                <a:ext uri="{FF2B5EF4-FFF2-40B4-BE49-F238E27FC236}">
                  <a16:creationId xmlns:a16="http://schemas.microsoft.com/office/drawing/2014/main" id="{73AB2C88-B5B4-4D4F-A96B-F6E9E62CB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Physiological Actions of Lipid-Soluble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7828" name="Text Box 6">
              <a:extLst>
                <a:ext uri="{FF2B5EF4-FFF2-40B4-BE49-F238E27FC236}">
                  <a16:creationId xmlns:a16="http://schemas.microsoft.com/office/drawing/2014/main" id="{E8AE1771-7172-FE4F-BC1C-0B7BBC8F2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825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Lipid-soluble hormones passively diffuse across the walls of capillaries, into the interstitial fluid, and then through the phospholipid bilayer of the plasma membrane of a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hormone binds to and activates receptors within the cytoplasm or nucleus of a target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activated hormone-receptor complex turns on-or-off certain genes in the cell nucleus for gene expression—that is, genotype to phenotype.</a:t>
              </a:r>
            </a:p>
          </p:txBody>
        </p:sp>
        <p:grpSp>
          <p:nvGrpSpPr>
            <p:cNvPr id="77829" name="Group 23">
              <a:extLst>
                <a:ext uri="{FF2B5EF4-FFF2-40B4-BE49-F238E27FC236}">
                  <a16:creationId xmlns:a16="http://schemas.microsoft.com/office/drawing/2014/main" id="{9CCE111D-5B8D-EC4B-9705-CDEE918D7E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77830" name="Group 24">
                <a:extLst>
                  <a:ext uri="{FF2B5EF4-FFF2-40B4-BE49-F238E27FC236}">
                    <a16:creationId xmlns:a16="http://schemas.microsoft.com/office/drawing/2014/main" id="{1042B4CE-5B8A-2348-9C5B-621FCCA86D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77834" name="Rectangle 25">
                  <a:extLst>
                    <a:ext uri="{FF2B5EF4-FFF2-40B4-BE49-F238E27FC236}">
                      <a16:creationId xmlns:a16="http://schemas.microsoft.com/office/drawing/2014/main" id="{CFDA1E34-F785-E44A-97FF-25005767FD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7835" name="Rectangle 26">
                  <a:extLst>
                    <a:ext uri="{FF2B5EF4-FFF2-40B4-BE49-F238E27FC236}">
                      <a16:creationId xmlns:a16="http://schemas.microsoft.com/office/drawing/2014/main" id="{F5DD6D41-5643-F648-B736-7A6A8E4EA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7836" name="Rectangle 27">
                  <a:extLst>
                    <a:ext uri="{FF2B5EF4-FFF2-40B4-BE49-F238E27FC236}">
                      <a16:creationId xmlns:a16="http://schemas.microsoft.com/office/drawing/2014/main" id="{6A276A24-2BF6-DD41-8514-51B3EA009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7837" name="Text Box 28">
                  <a:extLst>
                    <a:ext uri="{FF2B5EF4-FFF2-40B4-BE49-F238E27FC236}">
                      <a16:creationId xmlns:a16="http://schemas.microsoft.com/office/drawing/2014/main" id="{E90D6296-575D-D144-998B-74BFFA940B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620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77838" name="Text Box 29">
                  <a:extLst>
                    <a:ext uri="{FF2B5EF4-FFF2-40B4-BE49-F238E27FC236}">
                      <a16:creationId xmlns:a16="http://schemas.microsoft.com/office/drawing/2014/main" id="{5F0F2FCB-30B2-B64D-A004-1C8603B70C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77839" name="Text Box 30">
                  <a:extLst>
                    <a:ext uri="{FF2B5EF4-FFF2-40B4-BE49-F238E27FC236}">
                      <a16:creationId xmlns:a16="http://schemas.microsoft.com/office/drawing/2014/main" id="{65E7810D-F840-0D4C-A01C-8980AF5E7E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648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7831" name="Group 31">
                <a:extLst>
                  <a:ext uri="{FF2B5EF4-FFF2-40B4-BE49-F238E27FC236}">
                    <a16:creationId xmlns:a16="http://schemas.microsoft.com/office/drawing/2014/main" id="{02D684BF-B8A3-C94F-B771-89B0E20FA4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77832" name="Rectangle 32">
                  <a:extLst>
                    <a:ext uri="{FF2B5EF4-FFF2-40B4-BE49-F238E27FC236}">
                      <a16:creationId xmlns:a16="http://schemas.microsoft.com/office/drawing/2014/main" id="{A6C35909-B9CF-D540-9734-78EAA03658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7833" name="Text Box 33">
                  <a:extLst>
                    <a:ext uri="{FF2B5EF4-FFF2-40B4-BE49-F238E27FC236}">
                      <a16:creationId xmlns:a16="http://schemas.microsoft.com/office/drawing/2014/main" id="{46FFAB15-8688-8246-B76D-60D56E385C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0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18.3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Number Placeholder 5">
            <a:extLst>
              <a:ext uri="{FF2B5EF4-FFF2-40B4-BE49-F238E27FC236}">
                <a16:creationId xmlns:a16="http://schemas.microsoft.com/office/drawing/2014/main" id="{CA2650B3-E8A3-E844-B378-EB2750919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E40B3E-48C3-8C42-87F2-0238C0406FC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grpSp>
        <p:nvGrpSpPr>
          <p:cNvPr id="79874" name="Group 46">
            <a:extLst>
              <a:ext uri="{FF2B5EF4-FFF2-40B4-BE49-F238E27FC236}">
                <a16:creationId xmlns:a16="http://schemas.microsoft.com/office/drawing/2014/main" id="{393726B4-449C-264F-BA38-FE761A1A84E6}"/>
              </a:ext>
            </a:extLst>
          </p:cNvPr>
          <p:cNvGrpSpPr>
            <a:grpSpLocks/>
          </p:cNvGrpSpPr>
          <p:nvPr/>
        </p:nvGrpSpPr>
        <p:grpSpPr bwMode="auto">
          <a:xfrm>
            <a:off x="371475" y="434975"/>
            <a:ext cx="8229600" cy="5730875"/>
            <a:chOff x="234" y="274"/>
            <a:chExt cx="5184" cy="3610"/>
          </a:xfrm>
        </p:grpSpPr>
        <p:sp>
          <p:nvSpPr>
            <p:cNvPr id="79875" name="Rectangle 2">
              <a:extLst>
                <a:ext uri="{FF2B5EF4-FFF2-40B4-BE49-F238E27FC236}">
                  <a16:creationId xmlns:a16="http://schemas.microsoft.com/office/drawing/2014/main" id="{ADD3C197-DD95-5140-A3E1-DE4707C13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" y="27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Physiological Actions of Lipid-Soluble Hormones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9876" name="Text Box 6">
              <a:extLst>
                <a:ext uri="{FF2B5EF4-FFF2-40B4-BE49-F238E27FC236}">
                  <a16:creationId xmlns:a16="http://schemas.microsoft.com/office/drawing/2014/main" id="{844CB292-6820-AD4B-AB4D-B8002ED83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" y="962"/>
              <a:ext cx="4913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In the transcription process for gene expression, mRNA is formed using a strand of DNA as the template.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mRNA exits the cell nucleus.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In the translation process, mRNA provides directions for the synthesis of a new protein on the ribosomes (the new proteins are often enzymes for metabolic actions of the cell).</a:t>
              </a:r>
            </a:p>
          </p:txBody>
        </p:sp>
        <p:grpSp>
          <p:nvGrpSpPr>
            <p:cNvPr id="79877" name="Group 35">
              <a:extLst>
                <a:ext uri="{FF2B5EF4-FFF2-40B4-BE49-F238E27FC236}">
                  <a16:creationId xmlns:a16="http://schemas.microsoft.com/office/drawing/2014/main" id="{D4E3D51A-890C-4544-8243-66C4BE0D4B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79878" name="Group 36">
                <a:extLst>
                  <a:ext uri="{FF2B5EF4-FFF2-40B4-BE49-F238E27FC236}">
                    <a16:creationId xmlns:a16="http://schemas.microsoft.com/office/drawing/2014/main" id="{A60FE999-E333-484E-ACC6-872B22965E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79882" name="Rectangle 37">
                  <a:extLst>
                    <a:ext uri="{FF2B5EF4-FFF2-40B4-BE49-F238E27FC236}">
                      <a16:creationId xmlns:a16="http://schemas.microsoft.com/office/drawing/2014/main" id="{5CB69345-C450-754D-A261-055D2603A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9883" name="Rectangle 38">
                  <a:extLst>
                    <a:ext uri="{FF2B5EF4-FFF2-40B4-BE49-F238E27FC236}">
                      <a16:creationId xmlns:a16="http://schemas.microsoft.com/office/drawing/2014/main" id="{84E561BA-A2C9-2F44-8B13-D9F856818B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9884" name="Rectangle 39">
                  <a:extLst>
                    <a:ext uri="{FF2B5EF4-FFF2-40B4-BE49-F238E27FC236}">
                      <a16:creationId xmlns:a16="http://schemas.microsoft.com/office/drawing/2014/main" id="{29209F0E-6944-764D-A888-A8E03555CF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9885" name="Text Box 40">
                  <a:extLst>
                    <a:ext uri="{FF2B5EF4-FFF2-40B4-BE49-F238E27FC236}">
                      <a16:creationId xmlns:a16="http://schemas.microsoft.com/office/drawing/2014/main" id="{A64E7DA0-4866-4040-9B7E-9C408827581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621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79886" name="Text Box 41">
                  <a:extLst>
                    <a:ext uri="{FF2B5EF4-FFF2-40B4-BE49-F238E27FC236}">
                      <a16:creationId xmlns:a16="http://schemas.microsoft.com/office/drawing/2014/main" id="{DC00458E-B15C-0C4D-97F9-BA0211EB4D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79887" name="Text Box 42">
                  <a:extLst>
                    <a:ext uri="{FF2B5EF4-FFF2-40B4-BE49-F238E27FC236}">
                      <a16:creationId xmlns:a16="http://schemas.microsoft.com/office/drawing/2014/main" id="{AE19F2C4-0671-C945-B00A-AF08060043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648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9879" name="Group 43">
                <a:extLst>
                  <a:ext uri="{FF2B5EF4-FFF2-40B4-BE49-F238E27FC236}">
                    <a16:creationId xmlns:a16="http://schemas.microsoft.com/office/drawing/2014/main" id="{D9B2AF4C-6DD1-DF41-963D-8DCFC04C31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79880" name="Rectangle 44">
                  <a:extLst>
                    <a:ext uri="{FF2B5EF4-FFF2-40B4-BE49-F238E27FC236}">
                      <a16:creationId xmlns:a16="http://schemas.microsoft.com/office/drawing/2014/main" id="{3E230C96-6CAC-B74F-93F2-8658B93C6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79881" name="Text Box 45">
                  <a:extLst>
                    <a:ext uri="{FF2B5EF4-FFF2-40B4-BE49-F238E27FC236}">
                      <a16:creationId xmlns:a16="http://schemas.microsoft.com/office/drawing/2014/main" id="{5550F88E-4171-7E43-899D-6030493D3B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0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18.3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Number Placeholder 5">
            <a:extLst>
              <a:ext uri="{FF2B5EF4-FFF2-40B4-BE49-F238E27FC236}">
                <a16:creationId xmlns:a16="http://schemas.microsoft.com/office/drawing/2014/main" id="{D475507A-16A6-A04A-9D1D-08C553CC0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C1169E-56DE-AB4B-B5AF-37FA60DD152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grpSp>
        <p:nvGrpSpPr>
          <p:cNvPr id="81922" name="Group 45">
            <a:extLst>
              <a:ext uri="{FF2B5EF4-FFF2-40B4-BE49-F238E27FC236}">
                <a16:creationId xmlns:a16="http://schemas.microsoft.com/office/drawing/2014/main" id="{491BA982-F814-2548-BE11-797ACA7F8A9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81923" name="Rectangle 2">
              <a:extLst>
                <a:ext uri="{FF2B5EF4-FFF2-40B4-BE49-F238E27FC236}">
                  <a16:creationId xmlns:a16="http://schemas.microsoft.com/office/drawing/2014/main" id="{EE98FB97-E743-3449-8A12-2D860CA1D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Physiological Actions of Water-Soluble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81924" name="Text Box 6">
              <a:extLst>
                <a:ext uri="{FF2B5EF4-FFF2-40B4-BE49-F238E27FC236}">
                  <a16:creationId xmlns:a16="http://schemas.microsoft.com/office/drawing/2014/main" id="{61D01E5D-2991-5142-A238-C1532CBA4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0"/>
              <a:ext cx="4671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Water-soluble hormones cannot diffuse across the phospholipid bi-layer of a plasma membrane due to the plasma membrane’s hydro-phobic properties.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hormone binds to protein receptors on the plasma membrane of a target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water-soluble hormone serves as the </a:t>
              </a:r>
              <a:r>
                <a:rPr lang="en-US" altLang="en-US" sz="1800" u="sng" dirty="0"/>
                <a:t>first messenger</a:t>
              </a:r>
              <a:r>
                <a:rPr lang="en-US" altLang="en-US" sz="1800" dirty="0"/>
                <a:t> when it binds to the receptors.</a:t>
              </a:r>
            </a:p>
          </p:txBody>
        </p:sp>
        <p:grpSp>
          <p:nvGrpSpPr>
            <p:cNvPr id="81925" name="Group 34">
              <a:extLst>
                <a:ext uri="{FF2B5EF4-FFF2-40B4-BE49-F238E27FC236}">
                  <a16:creationId xmlns:a16="http://schemas.microsoft.com/office/drawing/2014/main" id="{C1B5B8FC-2C54-5C45-8C50-0953882B4E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81926" name="Group 35">
                <a:extLst>
                  <a:ext uri="{FF2B5EF4-FFF2-40B4-BE49-F238E27FC236}">
                    <a16:creationId xmlns:a16="http://schemas.microsoft.com/office/drawing/2014/main" id="{DAFB04B7-6D58-3048-91A7-CA564148CE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1930" name="Rectangle 36">
                  <a:extLst>
                    <a:ext uri="{FF2B5EF4-FFF2-40B4-BE49-F238E27FC236}">
                      <a16:creationId xmlns:a16="http://schemas.microsoft.com/office/drawing/2014/main" id="{702BAA6F-5B92-724A-BADF-FE0BD328A0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1931" name="Rectangle 37">
                  <a:extLst>
                    <a:ext uri="{FF2B5EF4-FFF2-40B4-BE49-F238E27FC236}">
                      <a16:creationId xmlns:a16="http://schemas.microsoft.com/office/drawing/2014/main" id="{C3609594-DCC9-1D4D-8ABA-37CE130F38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1932" name="Rectangle 38">
                  <a:extLst>
                    <a:ext uri="{FF2B5EF4-FFF2-40B4-BE49-F238E27FC236}">
                      <a16:creationId xmlns:a16="http://schemas.microsoft.com/office/drawing/2014/main" id="{9E0CD337-AB23-7948-85F8-D0DCA8CA3F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1933" name="Text Box 39">
                  <a:extLst>
                    <a:ext uri="{FF2B5EF4-FFF2-40B4-BE49-F238E27FC236}">
                      <a16:creationId xmlns:a16="http://schemas.microsoft.com/office/drawing/2014/main" id="{66BEB7F4-663C-3E42-A016-32C2E83931A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621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81934" name="Text Box 40">
                  <a:extLst>
                    <a:ext uri="{FF2B5EF4-FFF2-40B4-BE49-F238E27FC236}">
                      <a16:creationId xmlns:a16="http://schemas.microsoft.com/office/drawing/2014/main" id="{29AF6FDF-F5D3-504A-8924-FADC11AA03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81935" name="Text Box 41">
                  <a:extLst>
                    <a:ext uri="{FF2B5EF4-FFF2-40B4-BE49-F238E27FC236}">
                      <a16:creationId xmlns:a16="http://schemas.microsoft.com/office/drawing/2014/main" id="{BB9E2A7A-7956-E842-A7D9-6A027761E2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648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1927" name="Group 42">
                <a:extLst>
                  <a:ext uri="{FF2B5EF4-FFF2-40B4-BE49-F238E27FC236}">
                    <a16:creationId xmlns:a16="http://schemas.microsoft.com/office/drawing/2014/main" id="{E1814E2B-3327-1D4E-8FCF-5406007AE7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81928" name="Rectangle 43">
                  <a:extLst>
                    <a:ext uri="{FF2B5EF4-FFF2-40B4-BE49-F238E27FC236}">
                      <a16:creationId xmlns:a16="http://schemas.microsoft.com/office/drawing/2014/main" id="{FB8C1D40-E951-054E-8037-8A2A4C4EB9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1929" name="Text Box 44">
                  <a:extLst>
                    <a:ext uri="{FF2B5EF4-FFF2-40B4-BE49-F238E27FC236}">
                      <a16:creationId xmlns:a16="http://schemas.microsoft.com/office/drawing/2014/main" id="{1F0008E6-E5DE-AF4A-9E54-490D315CEF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0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18.4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Number Placeholder 5">
            <a:extLst>
              <a:ext uri="{FF2B5EF4-FFF2-40B4-BE49-F238E27FC236}">
                <a16:creationId xmlns:a16="http://schemas.microsoft.com/office/drawing/2014/main" id="{EE99FF02-4448-E847-8088-18AEBB18F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C31D53-2BC1-CD45-84E3-0D2C737D592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grpSp>
        <p:nvGrpSpPr>
          <p:cNvPr id="83970" name="Group 35">
            <a:extLst>
              <a:ext uri="{FF2B5EF4-FFF2-40B4-BE49-F238E27FC236}">
                <a16:creationId xmlns:a16="http://schemas.microsoft.com/office/drawing/2014/main" id="{0962F67F-B093-0942-B667-9978C6A1C154}"/>
              </a:ext>
            </a:extLst>
          </p:cNvPr>
          <p:cNvGrpSpPr>
            <a:grpSpLocks/>
          </p:cNvGrpSpPr>
          <p:nvPr/>
        </p:nvGrpSpPr>
        <p:grpSpPr bwMode="auto">
          <a:xfrm>
            <a:off x="814388" y="1543050"/>
            <a:ext cx="7354888" cy="4622800"/>
            <a:chOff x="513" y="972"/>
            <a:chExt cx="4633" cy="2912"/>
          </a:xfrm>
        </p:grpSpPr>
        <p:sp>
          <p:nvSpPr>
            <p:cNvPr id="83972" name="Text Box 6">
              <a:extLst>
                <a:ext uri="{FF2B5EF4-FFF2-40B4-BE49-F238E27FC236}">
                  <a16:creationId xmlns:a16="http://schemas.microsoft.com/office/drawing/2014/main" id="{A7FBD841-7ECA-0C43-8CE0-11B04E8B7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33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first messenger stimulates production of a </a:t>
              </a:r>
              <a:r>
                <a:rPr lang="en-US" altLang="en-US" sz="1800" u="sng" dirty="0"/>
                <a:t>second messenger </a:t>
              </a:r>
              <a:r>
                <a:rPr lang="en-US" altLang="en-US" sz="1800" dirty="0"/>
                <a:t>inside the cell, most often a molecule known as cyclic AMP (cAMP).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Biochemical reactions occur in the cell to produce phosphorylated (energized) molecules that elicit the physiological responses of the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enzyme phosphodiesterase inactivates cAMP after a brief pe-</a:t>
              </a:r>
              <a:r>
                <a:rPr lang="en-US" altLang="en-US" sz="1800" dirty="0" err="1"/>
                <a:t>riod</a:t>
              </a:r>
              <a:r>
                <a:rPr lang="en-US" altLang="en-US" sz="1800" dirty="0"/>
                <a:t> of time.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Inactivation turns-off the cellular response unless the water-soluble hormone continues to bind to receptors on the plasma membrane.</a:t>
              </a:r>
            </a:p>
          </p:txBody>
        </p:sp>
        <p:grpSp>
          <p:nvGrpSpPr>
            <p:cNvPr id="83973" name="Group 24">
              <a:extLst>
                <a:ext uri="{FF2B5EF4-FFF2-40B4-BE49-F238E27FC236}">
                  <a16:creationId xmlns:a16="http://schemas.microsoft.com/office/drawing/2014/main" id="{F206D97C-90FA-3741-8062-DE2B125FE1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83974" name="Group 25">
                <a:extLst>
                  <a:ext uri="{FF2B5EF4-FFF2-40B4-BE49-F238E27FC236}">
                    <a16:creationId xmlns:a16="http://schemas.microsoft.com/office/drawing/2014/main" id="{16C21A87-F19B-2F4A-9FC7-3EF7606C6A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83978" name="Rectangle 26">
                  <a:extLst>
                    <a:ext uri="{FF2B5EF4-FFF2-40B4-BE49-F238E27FC236}">
                      <a16:creationId xmlns:a16="http://schemas.microsoft.com/office/drawing/2014/main" id="{AABD92AE-F746-F143-A53D-D5812DC8C2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3979" name="Rectangle 27">
                  <a:extLst>
                    <a:ext uri="{FF2B5EF4-FFF2-40B4-BE49-F238E27FC236}">
                      <a16:creationId xmlns:a16="http://schemas.microsoft.com/office/drawing/2014/main" id="{D742B7B9-345A-6649-854E-19310BF88B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3980" name="Rectangle 28">
                  <a:extLst>
                    <a:ext uri="{FF2B5EF4-FFF2-40B4-BE49-F238E27FC236}">
                      <a16:creationId xmlns:a16="http://schemas.microsoft.com/office/drawing/2014/main" id="{4C22335B-6D0F-204B-B012-6C6C4C9DDB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3981" name="Text Box 29">
                  <a:extLst>
                    <a:ext uri="{FF2B5EF4-FFF2-40B4-BE49-F238E27FC236}">
                      <a16:creationId xmlns:a16="http://schemas.microsoft.com/office/drawing/2014/main" id="{BB576BF4-7E91-5349-BCB8-8BFA6B66CE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621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83982" name="Text Box 30">
                  <a:extLst>
                    <a:ext uri="{FF2B5EF4-FFF2-40B4-BE49-F238E27FC236}">
                      <a16:creationId xmlns:a16="http://schemas.microsoft.com/office/drawing/2014/main" id="{E5FA7572-722A-1D4D-BF38-66D3A747A4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686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83983" name="Text Box 31">
                  <a:extLst>
                    <a:ext uri="{FF2B5EF4-FFF2-40B4-BE49-F238E27FC236}">
                      <a16:creationId xmlns:a16="http://schemas.microsoft.com/office/drawing/2014/main" id="{EFB244A8-B242-EC41-9C4B-4C9E4CD6E8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648</a:t>
                  </a:r>
                  <a:endParaRPr lang="en-US" altLang="en-US" sz="180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83975" name="Group 32">
                <a:extLst>
                  <a:ext uri="{FF2B5EF4-FFF2-40B4-BE49-F238E27FC236}">
                    <a16:creationId xmlns:a16="http://schemas.microsoft.com/office/drawing/2014/main" id="{9998289A-2968-7F4D-A2E9-D5DBE1EF5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2846" y="3671"/>
                <a:chExt cx="731" cy="213"/>
              </a:xfrm>
            </p:grpSpPr>
            <p:sp>
              <p:nvSpPr>
                <p:cNvPr id="83976" name="Rectangle 33">
                  <a:extLst>
                    <a:ext uri="{FF2B5EF4-FFF2-40B4-BE49-F238E27FC236}">
                      <a16:creationId xmlns:a16="http://schemas.microsoft.com/office/drawing/2014/main" id="{5FE13725-2FE9-0E4A-B9AA-4AD0F5338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 dirty="0"/>
                </a:p>
              </p:txBody>
            </p:sp>
            <p:sp>
              <p:nvSpPr>
                <p:cNvPr id="83977" name="Text Box 34">
                  <a:extLst>
                    <a:ext uri="{FF2B5EF4-FFF2-40B4-BE49-F238E27FC236}">
                      <a16:creationId xmlns:a16="http://schemas.microsoft.com/office/drawing/2014/main" id="{A828D740-7169-6F4B-BE1E-C1A82BF812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0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18.4</a:t>
                  </a:r>
                </a:p>
              </p:txBody>
            </p:sp>
          </p:grpSp>
        </p:grp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BF85DFF-B23F-78D9-D607-908238D58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4476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Physiological Actions of Water-Soluble Hormones </a:t>
            </a:r>
            <a:r>
              <a:rPr lang="en-US" altLang="en-US" sz="2200" dirty="0">
                <a:solidFill>
                  <a:srgbClr val="333333"/>
                </a:solidFill>
              </a:rPr>
              <a:t>(continued)</a:t>
            </a:r>
            <a:endParaRPr lang="en-US" altLang="en-US" sz="2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Number Placeholder 5">
            <a:extLst>
              <a:ext uri="{FF2B5EF4-FFF2-40B4-BE49-F238E27FC236}">
                <a16:creationId xmlns:a16="http://schemas.microsoft.com/office/drawing/2014/main" id="{19638266-1D25-224A-A179-CBAC0A1A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290B8B-21C4-0744-9647-FDBFBFF9CA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grpSp>
        <p:nvGrpSpPr>
          <p:cNvPr id="86018" name="Group 29">
            <a:extLst>
              <a:ext uri="{FF2B5EF4-FFF2-40B4-BE49-F238E27FC236}">
                <a16:creationId xmlns:a16="http://schemas.microsoft.com/office/drawing/2014/main" id="{66DF24A1-2A66-364D-BF19-55D3E5A75BF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86019" name="Rectangle 2">
              <a:extLst>
                <a:ext uri="{FF2B5EF4-FFF2-40B4-BE49-F238E27FC236}">
                  <a16:creationId xmlns:a16="http://schemas.microsoft.com/office/drawing/2014/main" id="{D99B4B09-3FD2-484C-98F4-E5DE74847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Cascading Reactions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86020" name="Text Box 6">
              <a:extLst>
                <a:ext uri="{FF2B5EF4-FFF2-40B4-BE49-F238E27FC236}">
                  <a16:creationId xmlns:a16="http://schemas.microsoft.com/office/drawing/2014/main" id="{99E5FA15-7389-0749-B3A5-E52D9ED645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34" cy="1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Water-soluble hormones can elicit effects at low concentrations because they initiate a series of cascading biochemical reactions in the cell.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Each step in the cascade amplifies the physiological effects of the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For example, </a:t>
              </a:r>
              <a:r>
                <a:rPr lang="en-US" altLang="en-US" sz="1800" dirty="0" err="1"/>
                <a:t>ther</a:t>
              </a:r>
              <a:r>
                <a:rPr lang="en-US" altLang="en-US" sz="1800" dirty="0"/>
                <a:t> binding of just one molecule of epinephrine to a receptor on the plasma membrane results in the hydrolysis of many millions of glycogen molecules into glucose molecules (single </a:t>
              </a:r>
              <a:r>
                <a:rPr lang="en-US" altLang="en-US" sz="1800" dirty="0" err="1"/>
                <a:t>sug-ars</a:t>
              </a:r>
              <a:r>
                <a:rPr lang="en-US" altLang="en-US" sz="1800" dirty="0"/>
                <a:t>).</a:t>
              </a:r>
            </a:p>
          </p:txBody>
        </p:sp>
        <p:grpSp>
          <p:nvGrpSpPr>
            <p:cNvPr id="86021" name="Group 19">
              <a:extLst>
                <a:ext uri="{FF2B5EF4-FFF2-40B4-BE49-F238E27FC236}">
                  <a16:creationId xmlns:a16="http://schemas.microsoft.com/office/drawing/2014/main" id="{17E94755-68CF-C243-9381-1BEC478477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86022" name="Rectangle 20">
                <a:extLst>
                  <a:ext uri="{FF2B5EF4-FFF2-40B4-BE49-F238E27FC236}">
                    <a16:creationId xmlns:a16="http://schemas.microsoft.com/office/drawing/2014/main" id="{D7A16190-9F81-6244-B89C-D5A34CDF8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6023" name="Rectangle 21">
                <a:extLst>
                  <a:ext uri="{FF2B5EF4-FFF2-40B4-BE49-F238E27FC236}">
                    <a16:creationId xmlns:a16="http://schemas.microsoft.com/office/drawing/2014/main" id="{5E49F0E2-55E6-D345-ADAA-F7DD3F0E6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6024" name="Rectangle 22">
                <a:extLst>
                  <a:ext uri="{FF2B5EF4-FFF2-40B4-BE49-F238E27FC236}">
                    <a16:creationId xmlns:a16="http://schemas.microsoft.com/office/drawing/2014/main" id="{31E13045-C933-DE4F-89CD-9B834854B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6025" name="Text Box 23">
                <a:extLst>
                  <a:ext uri="{FF2B5EF4-FFF2-40B4-BE49-F238E27FC236}">
                    <a16:creationId xmlns:a16="http://schemas.microsoft.com/office/drawing/2014/main" id="{DE0F8B36-8CD2-0340-93D4-53E4E8BF79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86026" name="Text Box 24">
                <a:extLst>
                  <a:ext uri="{FF2B5EF4-FFF2-40B4-BE49-F238E27FC236}">
                    <a16:creationId xmlns:a16="http://schemas.microsoft.com/office/drawing/2014/main" id="{BB8ECD25-EEEE-C144-A5D9-DBE5C50312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86027" name="Text Box 25">
                <a:extLst>
                  <a:ext uri="{FF2B5EF4-FFF2-40B4-BE49-F238E27FC236}">
                    <a16:creationId xmlns:a16="http://schemas.microsoft.com/office/drawing/2014/main" id="{58731363-E980-DE42-967F-DB2419BC1D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EB94965-4214-70DA-460F-201A9303CD4A}"/>
              </a:ext>
            </a:extLst>
          </p:cNvPr>
          <p:cNvSpPr txBox="1"/>
          <p:nvPr/>
        </p:nvSpPr>
        <p:spPr>
          <a:xfrm>
            <a:off x="2591991" y="3880744"/>
            <a:ext cx="3962920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Hydrolysis = the chemical breakdown of a compound due to its reaction with water. 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Number Placeholder 5">
            <a:extLst>
              <a:ext uri="{FF2B5EF4-FFF2-40B4-BE49-F238E27FC236}">
                <a16:creationId xmlns:a16="http://schemas.microsoft.com/office/drawing/2014/main" id="{2C61650F-D3E4-D44B-B974-28836637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F078F7-F805-FD47-9FAD-80B61BBB1E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grpSp>
        <p:nvGrpSpPr>
          <p:cNvPr id="88066" name="Group 37">
            <a:extLst>
              <a:ext uri="{FF2B5EF4-FFF2-40B4-BE49-F238E27FC236}">
                <a16:creationId xmlns:a16="http://schemas.microsoft.com/office/drawing/2014/main" id="{476DD30C-5AD3-8B45-BFC0-36A35FCE40C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9263"/>
            <a:ext cx="8229600" cy="5716587"/>
            <a:chOff x="287" y="283"/>
            <a:chExt cx="5184" cy="3601"/>
          </a:xfrm>
        </p:grpSpPr>
        <p:sp>
          <p:nvSpPr>
            <p:cNvPr id="88067" name="Rectangle 2">
              <a:extLst>
                <a:ext uri="{FF2B5EF4-FFF2-40B4-BE49-F238E27FC236}">
                  <a16:creationId xmlns:a16="http://schemas.microsoft.com/office/drawing/2014/main" id="{B3928EA7-C8CD-CA44-A253-E88B4EC01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Hormone Responses and Influences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88068" name="Text Box 6">
              <a:extLst>
                <a:ext uri="{FF2B5EF4-FFF2-40B4-BE49-F238E27FC236}">
                  <a16:creationId xmlns:a16="http://schemas.microsoft.com/office/drawing/2014/main" id="{DF3ACDA9-17DF-D840-86B8-0B2FC4E02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546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response of a target cell to a specific hormone depends on three factors: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Concentration of the hormone.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Abundance of target cell receptors.</a:t>
              </a:r>
              <a:endParaRPr lang="en-US" altLang="en-US" sz="1800" dirty="0">
                <a:ea typeface="华文细黑" panose="02010600040101010101" pitchFamily="2" charset="-122"/>
              </a:endParaRP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Influences exerted by other hormones.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Influences exerted by other hormones can be permissive, </a:t>
              </a:r>
              <a:r>
                <a:rPr lang="en-US" altLang="en-US" sz="1800" dirty="0" err="1"/>
                <a:t>syner-gistic</a:t>
              </a:r>
              <a:r>
                <a:rPr lang="en-US" altLang="en-US" sz="1800" dirty="0"/>
                <a:t>, or antagonistic.</a:t>
              </a:r>
            </a:p>
          </p:txBody>
        </p:sp>
        <p:grpSp>
          <p:nvGrpSpPr>
            <p:cNvPr id="88069" name="Group 27">
              <a:extLst>
                <a:ext uri="{FF2B5EF4-FFF2-40B4-BE49-F238E27FC236}">
                  <a16:creationId xmlns:a16="http://schemas.microsoft.com/office/drawing/2014/main" id="{F0C35865-7369-E340-8CDF-997B337992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88070" name="Rectangle 28">
                <a:extLst>
                  <a:ext uri="{FF2B5EF4-FFF2-40B4-BE49-F238E27FC236}">
                    <a16:creationId xmlns:a16="http://schemas.microsoft.com/office/drawing/2014/main" id="{AD3EA969-7C70-AB4A-BA93-F15F8C18E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8071" name="Rectangle 29">
                <a:extLst>
                  <a:ext uri="{FF2B5EF4-FFF2-40B4-BE49-F238E27FC236}">
                    <a16:creationId xmlns:a16="http://schemas.microsoft.com/office/drawing/2014/main" id="{CC9575CB-B994-0042-93C7-CFA536A96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8072" name="Rectangle 30">
                <a:extLst>
                  <a:ext uri="{FF2B5EF4-FFF2-40B4-BE49-F238E27FC236}">
                    <a16:creationId xmlns:a16="http://schemas.microsoft.com/office/drawing/2014/main" id="{5FB1791C-DDF8-3F4D-A5F3-3777773DDE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8073" name="Text Box 31">
                <a:extLst>
                  <a:ext uri="{FF2B5EF4-FFF2-40B4-BE49-F238E27FC236}">
                    <a16:creationId xmlns:a16="http://schemas.microsoft.com/office/drawing/2014/main" id="{5A381E6C-FAA0-C149-BCA1-227C9D79EF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88074" name="Text Box 32">
                <a:extLst>
                  <a:ext uri="{FF2B5EF4-FFF2-40B4-BE49-F238E27FC236}">
                    <a16:creationId xmlns:a16="http://schemas.microsoft.com/office/drawing/2014/main" id="{567FCA02-BB11-7643-BD43-3FDD7D21E3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88075" name="Text Box 33">
                <a:extLst>
                  <a:ext uri="{FF2B5EF4-FFF2-40B4-BE49-F238E27FC236}">
                    <a16:creationId xmlns:a16="http://schemas.microsoft.com/office/drawing/2014/main" id="{2225640E-A306-B248-8E0D-A18383A68E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Number Placeholder 5">
            <a:extLst>
              <a:ext uri="{FF2B5EF4-FFF2-40B4-BE49-F238E27FC236}">
                <a16:creationId xmlns:a16="http://schemas.microsoft.com/office/drawing/2014/main" id="{D930E246-82E8-8B4A-A83E-DE9AD4A50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0DF4AF-8A98-AD44-A04D-1CAEAD53267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grpSp>
        <p:nvGrpSpPr>
          <p:cNvPr id="90114" name="Group 27">
            <a:extLst>
              <a:ext uri="{FF2B5EF4-FFF2-40B4-BE49-F238E27FC236}">
                <a16:creationId xmlns:a16="http://schemas.microsoft.com/office/drawing/2014/main" id="{08F2E02E-FFD0-584A-8256-F76B8A4E166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90115" name="Rectangle 2">
              <a:extLst>
                <a:ext uri="{FF2B5EF4-FFF2-40B4-BE49-F238E27FC236}">
                  <a16:creationId xmlns:a16="http://schemas.microsoft.com/office/drawing/2014/main" id="{DDD38BB4-9314-694C-A020-E75627F00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Permissive Effects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0116" name="Text Box 6">
              <a:extLst>
                <a:ext uri="{FF2B5EF4-FFF2-40B4-BE49-F238E27FC236}">
                  <a16:creationId xmlns:a16="http://schemas.microsoft.com/office/drawing/2014/main" id="{CF2FE0B1-AAED-CD45-A2A3-831F2569A8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529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actions of some hormones require a simultaneous or recent exposure to a second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second hormone is said to exert a permissive effect on the first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For example, epinephrine alone weakly stimulates the breakdown of triglycerides but when thyroid hormones (T</a:t>
              </a:r>
              <a:r>
                <a:rPr lang="en-US" altLang="en-US" sz="1800" baseline="-18000" dirty="0"/>
                <a:t>3</a:t>
              </a:r>
              <a:r>
                <a:rPr lang="en-US" altLang="en-US" sz="1800" dirty="0"/>
                <a:t> and T</a:t>
              </a:r>
              <a:r>
                <a:rPr lang="en-US" altLang="en-US" sz="1800" baseline="-18000" dirty="0"/>
                <a:t>4</a:t>
              </a:r>
              <a:r>
                <a:rPr lang="en-US" altLang="en-US" sz="1800" dirty="0"/>
                <a:t>) are present, it stimulates the breakdown much more strongly.</a:t>
              </a:r>
            </a:p>
          </p:txBody>
        </p:sp>
        <p:grpSp>
          <p:nvGrpSpPr>
            <p:cNvPr id="90117" name="Group 17">
              <a:extLst>
                <a:ext uri="{FF2B5EF4-FFF2-40B4-BE49-F238E27FC236}">
                  <a16:creationId xmlns:a16="http://schemas.microsoft.com/office/drawing/2014/main" id="{92B53C35-1888-2F48-8CE5-89A378D774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0118" name="Rectangle 18">
                <a:extLst>
                  <a:ext uri="{FF2B5EF4-FFF2-40B4-BE49-F238E27FC236}">
                    <a16:creationId xmlns:a16="http://schemas.microsoft.com/office/drawing/2014/main" id="{8D3B0538-4407-874A-9230-DE2F8D8CB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0119" name="Rectangle 19">
                <a:extLst>
                  <a:ext uri="{FF2B5EF4-FFF2-40B4-BE49-F238E27FC236}">
                    <a16:creationId xmlns:a16="http://schemas.microsoft.com/office/drawing/2014/main" id="{CC541798-3E0A-FD4E-8BED-9EC1CB1CB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0120" name="Rectangle 20">
                <a:extLst>
                  <a:ext uri="{FF2B5EF4-FFF2-40B4-BE49-F238E27FC236}">
                    <a16:creationId xmlns:a16="http://schemas.microsoft.com/office/drawing/2014/main" id="{FC3C0D66-6EA1-DA48-A276-523EE1D48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0121" name="Text Box 21">
                <a:extLst>
                  <a:ext uri="{FF2B5EF4-FFF2-40B4-BE49-F238E27FC236}">
                    <a16:creationId xmlns:a16="http://schemas.microsoft.com/office/drawing/2014/main" id="{49175D15-70CF-524C-AD7D-6C11CF8D8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0122" name="Text Box 22">
                <a:extLst>
                  <a:ext uri="{FF2B5EF4-FFF2-40B4-BE49-F238E27FC236}">
                    <a16:creationId xmlns:a16="http://schemas.microsoft.com/office/drawing/2014/main" id="{C05AC661-B4A5-3A42-98EC-79BAB02868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0123" name="Text Box 23">
                <a:extLst>
                  <a:ext uri="{FF2B5EF4-FFF2-40B4-BE49-F238E27FC236}">
                    <a16:creationId xmlns:a16="http://schemas.microsoft.com/office/drawing/2014/main" id="{3C1EEFA0-347F-BB4D-A7CE-07AC399351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7E5D3D8-DC0C-5A3A-E374-1E87F023A09A}"/>
              </a:ext>
            </a:extLst>
          </p:cNvPr>
          <p:cNvSpPr txBox="1"/>
          <p:nvPr/>
        </p:nvSpPr>
        <p:spPr>
          <a:xfrm>
            <a:off x="2373331" y="3633349"/>
            <a:ext cx="4416171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The breakdown of chemical (covalent) bonds in triglycerides is called lipolysis.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5">
            <a:extLst>
              <a:ext uri="{FF2B5EF4-FFF2-40B4-BE49-F238E27FC236}">
                <a16:creationId xmlns:a16="http://schemas.microsoft.com/office/drawing/2014/main" id="{2036DFD1-E702-4D40-99A0-847539E1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7F5398-C1AC-714D-966D-E095AA613E2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pSp>
        <p:nvGrpSpPr>
          <p:cNvPr id="92162" name="Group 26">
            <a:extLst>
              <a:ext uri="{FF2B5EF4-FFF2-40B4-BE49-F238E27FC236}">
                <a16:creationId xmlns:a16="http://schemas.microsoft.com/office/drawing/2014/main" id="{10835C16-592A-FB47-8DB9-FC16814CEFB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92163" name="Rectangle 2">
              <a:extLst>
                <a:ext uri="{FF2B5EF4-FFF2-40B4-BE49-F238E27FC236}">
                  <a16:creationId xmlns:a16="http://schemas.microsoft.com/office/drawing/2014/main" id="{5D33044F-6767-AA43-8051-995BE53FF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Permissive Effects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2164" name="Text Box 6">
              <a:extLst>
                <a:ext uri="{FF2B5EF4-FFF2-40B4-BE49-F238E27FC236}">
                  <a16:creationId xmlns:a16="http://schemas.microsoft.com/office/drawing/2014/main" id="{FCE082A4-DEE1-FD48-865D-D4AFCE7EF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846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Permissive hormones increase the number of cell receptors available for binding the primary hormone (which is the case for epinephrine and T</a:t>
              </a:r>
              <a:r>
                <a:rPr lang="en-US" altLang="en-US" sz="1800" baseline="-17000" dirty="0"/>
                <a:t>3</a:t>
              </a:r>
              <a:r>
                <a:rPr lang="en-US" altLang="en-US" sz="1800" dirty="0"/>
                <a:t> and T</a:t>
              </a:r>
              <a:r>
                <a:rPr lang="en-US" altLang="en-US" sz="1800" baseline="-17000" dirty="0"/>
                <a:t>4</a:t>
              </a:r>
              <a:r>
                <a:rPr lang="en-US" altLang="en-US" sz="1800" dirty="0"/>
                <a:t>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Permissive hormones also promote synthesis of enzymes in target cells to help elicit (trigger) the primary hormone’s effects.</a:t>
              </a:r>
            </a:p>
          </p:txBody>
        </p:sp>
        <p:grpSp>
          <p:nvGrpSpPr>
            <p:cNvPr id="92165" name="Group 15">
              <a:extLst>
                <a:ext uri="{FF2B5EF4-FFF2-40B4-BE49-F238E27FC236}">
                  <a16:creationId xmlns:a16="http://schemas.microsoft.com/office/drawing/2014/main" id="{FB0F6CAA-70F4-DD43-ADDD-E919808B02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2166" name="Rectangle 16">
                <a:extLst>
                  <a:ext uri="{FF2B5EF4-FFF2-40B4-BE49-F238E27FC236}">
                    <a16:creationId xmlns:a16="http://schemas.microsoft.com/office/drawing/2014/main" id="{372BBBDF-4A1E-1845-8EFC-190CE3650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2167" name="Rectangle 17">
                <a:extLst>
                  <a:ext uri="{FF2B5EF4-FFF2-40B4-BE49-F238E27FC236}">
                    <a16:creationId xmlns:a16="http://schemas.microsoft.com/office/drawing/2014/main" id="{0998ED7A-9595-5246-B5BD-D46158334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2168" name="Rectangle 18">
                <a:extLst>
                  <a:ext uri="{FF2B5EF4-FFF2-40B4-BE49-F238E27FC236}">
                    <a16:creationId xmlns:a16="http://schemas.microsoft.com/office/drawing/2014/main" id="{B4A3A0A7-DD04-984B-8DC2-8588BF1650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2169" name="Text Box 19">
                <a:extLst>
                  <a:ext uri="{FF2B5EF4-FFF2-40B4-BE49-F238E27FC236}">
                    <a16:creationId xmlns:a16="http://schemas.microsoft.com/office/drawing/2014/main" id="{ACDC8B1D-02D1-DD46-B120-1AF11152AF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2170" name="Text Box 20">
                <a:extLst>
                  <a:ext uri="{FF2B5EF4-FFF2-40B4-BE49-F238E27FC236}">
                    <a16:creationId xmlns:a16="http://schemas.microsoft.com/office/drawing/2014/main" id="{A0BB5E28-6BDA-214A-8294-CB49604703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2171" name="Text Box 21">
                <a:extLst>
                  <a:ext uri="{FF2B5EF4-FFF2-40B4-BE49-F238E27FC236}">
                    <a16:creationId xmlns:a16="http://schemas.microsoft.com/office/drawing/2014/main" id="{50939D38-C148-6240-98A9-4FD2A7615B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Number Placeholder 5">
            <a:extLst>
              <a:ext uri="{FF2B5EF4-FFF2-40B4-BE49-F238E27FC236}">
                <a16:creationId xmlns:a16="http://schemas.microsoft.com/office/drawing/2014/main" id="{047FAD51-5CC9-0E49-86AE-1EF821E9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88E136-969C-674C-AA1E-007A4A8CD2D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grpSp>
        <p:nvGrpSpPr>
          <p:cNvPr id="94210" name="Group 25">
            <a:extLst>
              <a:ext uri="{FF2B5EF4-FFF2-40B4-BE49-F238E27FC236}">
                <a16:creationId xmlns:a16="http://schemas.microsoft.com/office/drawing/2014/main" id="{19A8F62C-354D-A54D-85F1-AE9CB7539E1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94211" name="Rectangle 2">
              <a:extLst>
                <a:ext uri="{FF2B5EF4-FFF2-40B4-BE49-F238E27FC236}">
                  <a16:creationId xmlns:a16="http://schemas.microsoft.com/office/drawing/2014/main" id="{A4A92E2C-703B-684D-B393-CC4813190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Synergistic Effects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4212" name="Text Box 6">
              <a:extLst>
                <a:ext uri="{FF2B5EF4-FFF2-40B4-BE49-F238E27FC236}">
                  <a16:creationId xmlns:a16="http://schemas.microsoft.com/office/drawing/2014/main" id="{9D5C16DB-5B41-D345-9BDD-874ECBB31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626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Two hormones have a synergistic effect when their effects acting together are greater than when either of the hormones acts alone.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For example, development of eggs (oocytes) in the ovaries requires follicle-stimulating hormone (FSH) from the anterior pituitary and es-</a:t>
              </a:r>
              <a:r>
                <a:rPr lang="en-US" altLang="en-US" sz="1800" dirty="0" err="1"/>
                <a:t>trogens</a:t>
              </a:r>
              <a:r>
                <a:rPr lang="en-US" altLang="en-US" sz="1800" dirty="0"/>
                <a:t> from the ovaries.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None of there hormones alone is sufficient to produce the </a:t>
              </a:r>
              <a:r>
                <a:rPr lang="en-US" altLang="en-US" sz="1800"/>
                <a:t>intended physiological </a:t>
              </a:r>
              <a:r>
                <a:rPr lang="en-US" altLang="en-US" sz="1800" dirty="0"/>
                <a:t>actions of egg development.</a:t>
              </a:r>
            </a:p>
          </p:txBody>
        </p:sp>
        <p:grpSp>
          <p:nvGrpSpPr>
            <p:cNvPr id="94213" name="Group 15">
              <a:extLst>
                <a:ext uri="{FF2B5EF4-FFF2-40B4-BE49-F238E27FC236}">
                  <a16:creationId xmlns:a16="http://schemas.microsoft.com/office/drawing/2014/main" id="{C8AC28B1-7BCD-6D42-9570-5ED29771A7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4214" name="Rectangle 16">
                <a:extLst>
                  <a:ext uri="{FF2B5EF4-FFF2-40B4-BE49-F238E27FC236}">
                    <a16:creationId xmlns:a16="http://schemas.microsoft.com/office/drawing/2014/main" id="{2E66B4CC-DBD3-2748-9930-442BDAD4D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4215" name="Rectangle 17">
                <a:extLst>
                  <a:ext uri="{FF2B5EF4-FFF2-40B4-BE49-F238E27FC236}">
                    <a16:creationId xmlns:a16="http://schemas.microsoft.com/office/drawing/2014/main" id="{E83030CD-9535-8944-ACC9-7609AD209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4216" name="Rectangle 18">
                <a:extLst>
                  <a:ext uri="{FF2B5EF4-FFF2-40B4-BE49-F238E27FC236}">
                    <a16:creationId xmlns:a16="http://schemas.microsoft.com/office/drawing/2014/main" id="{5FB717B0-4313-E942-87F6-022F6B5E3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4217" name="Text Box 19">
                <a:extLst>
                  <a:ext uri="{FF2B5EF4-FFF2-40B4-BE49-F238E27FC236}">
                    <a16:creationId xmlns:a16="http://schemas.microsoft.com/office/drawing/2014/main" id="{837DD936-27C0-7C47-8035-63258F07CF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4218" name="Text Box 20">
                <a:extLst>
                  <a:ext uri="{FF2B5EF4-FFF2-40B4-BE49-F238E27FC236}">
                    <a16:creationId xmlns:a16="http://schemas.microsoft.com/office/drawing/2014/main" id="{6A90FC7B-8964-E540-BD94-C0682F07D8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4219" name="Text Box 21">
                <a:extLst>
                  <a:ext uri="{FF2B5EF4-FFF2-40B4-BE49-F238E27FC236}">
                    <a16:creationId xmlns:a16="http://schemas.microsoft.com/office/drawing/2014/main" id="{3060539C-467E-934B-ADA3-CA77A992C5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Number Placeholder 5">
            <a:extLst>
              <a:ext uri="{FF2B5EF4-FFF2-40B4-BE49-F238E27FC236}">
                <a16:creationId xmlns:a16="http://schemas.microsoft.com/office/drawing/2014/main" id="{829F6111-38D1-6041-8015-911110625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CA117D-9A12-1746-AB99-3D8CD274FD3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grpSp>
        <p:nvGrpSpPr>
          <p:cNvPr id="96258" name="Group 26">
            <a:extLst>
              <a:ext uri="{FF2B5EF4-FFF2-40B4-BE49-F238E27FC236}">
                <a16:creationId xmlns:a16="http://schemas.microsoft.com/office/drawing/2014/main" id="{4BCCEC53-D15B-BC4A-9123-7A8E4CEB2A1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96259" name="Rectangle 2">
              <a:extLst>
                <a:ext uri="{FF2B5EF4-FFF2-40B4-BE49-F238E27FC236}">
                  <a16:creationId xmlns:a16="http://schemas.microsoft.com/office/drawing/2014/main" id="{2054E03A-312F-8046-9AAA-472934CAB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Antagonistic Effects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6260" name="Text Box 6">
              <a:extLst>
                <a:ext uri="{FF2B5EF4-FFF2-40B4-BE49-F238E27FC236}">
                  <a16:creationId xmlns:a16="http://schemas.microsoft.com/office/drawing/2014/main" id="{174AFCE5-9105-754B-A6A1-777C7EF5D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865" cy="1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Two hormones have antagonistic effects when one hormone opposes the action of the other hormone.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For example, insulin and glucagon synthesized in the pancreas are antagonistic in their effects on blood glucose level.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Glycogen is a complex molecule made-up of many glucose molecules (glycogen is how the body stores glucose, which is used for ATP pro-duction).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Insulin promotes the synthesis of glycogen in the liver, lowering blood glucose level.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Glucagon stimulates the breakdown of glycogen in the liver, increasing blood glucose level.</a:t>
              </a:r>
            </a:p>
          </p:txBody>
        </p:sp>
        <p:grpSp>
          <p:nvGrpSpPr>
            <p:cNvPr id="96261" name="Group 16">
              <a:extLst>
                <a:ext uri="{FF2B5EF4-FFF2-40B4-BE49-F238E27FC236}">
                  <a16:creationId xmlns:a16="http://schemas.microsoft.com/office/drawing/2014/main" id="{237E7BBC-945F-BA41-A857-367522C4F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6262" name="Rectangle 17">
                <a:extLst>
                  <a:ext uri="{FF2B5EF4-FFF2-40B4-BE49-F238E27FC236}">
                    <a16:creationId xmlns:a16="http://schemas.microsoft.com/office/drawing/2014/main" id="{DB91F090-75B2-6B40-B30B-618B0CEC6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6263" name="Rectangle 18">
                <a:extLst>
                  <a:ext uri="{FF2B5EF4-FFF2-40B4-BE49-F238E27FC236}">
                    <a16:creationId xmlns:a16="http://schemas.microsoft.com/office/drawing/2014/main" id="{3E4ADA42-FD6C-704A-BC89-C39D8683B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6264" name="Rectangle 19">
                <a:extLst>
                  <a:ext uri="{FF2B5EF4-FFF2-40B4-BE49-F238E27FC236}">
                    <a16:creationId xmlns:a16="http://schemas.microsoft.com/office/drawing/2014/main" id="{052BC4A0-DD99-734D-B940-E0153661FA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6265" name="Text Box 20">
                <a:extLst>
                  <a:ext uri="{FF2B5EF4-FFF2-40B4-BE49-F238E27FC236}">
                    <a16:creationId xmlns:a16="http://schemas.microsoft.com/office/drawing/2014/main" id="{24FA2FC9-7A4A-2641-9A78-44C6CD3A79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6266" name="Text Box 21">
                <a:extLst>
                  <a:ext uri="{FF2B5EF4-FFF2-40B4-BE49-F238E27FC236}">
                    <a16:creationId xmlns:a16="http://schemas.microsoft.com/office/drawing/2014/main" id="{E5F387F5-221A-1749-8400-3C4A11BA8A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687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6267" name="Text Box 22">
                <a:extLst>
                  <a:ext uri="{FF2B5EF4-FFF2-40B4-BE49-F238E27FC236}">
                    <a16:creationId xmlns:a16="http://schemas.microsoft.com/office/drawing/2014/main" id="{CFF00617-F5DD-BA42-9660-8D1BD7CD1A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649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Number Placeholder 5">
            <a:extLst>
              <a:ext uri="{FF2B5EF4-FFF2-40B4-BE49-F238E27FC236}">
                <a16:creationId xmlns:a16="http://schemas.microsoft.com/office/drawing/2014/main" id="{8A76AD4E-181C-1B47-BB48-2D9A2D6A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964079-00CE-364B-B415-CDE9240ED88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grpSp>
        <p:nvGrpSpPr>
          <p:cNvPr id="98306" name="Group 38">
            <a:extLst>
              <a:ext uri="{FF2B5EF4-FFF2-40B4-BE49-F238E27FC236}">
                <a16:creationId xmlns:a16="http://schemas.microsoft.com/office/drawing/2014/main" id="{AE8FF281-6172-D142-89F2-4E2A72D4AA7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98307" name="Rectangle 2">
              <a:extLst>
                <a:ext uri="{FF2B5EF4-FFF2-40B4-BE49-F238E27FC236}">
                  <a16:creationId xmlns:a16="http://schemas.microsoft.com/office/drawing/2014/main" id="{187CA508-CDD4-D948-AA3B-BAB07809D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Secretory Control of Hormones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98308" name="Text Box 6">
              <a:extLst>
                <a:ext uri="{FF2B5EF4-FFF2-40B4-BE49-F238E27FC236}">
                  <a16:creationId xmlns:a16="http://schemas.microsoft.com/office/drawing/2014/main" id="{6CCA97FA-0DA5-CB42-A427-4A4F628CB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19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Secretion of most hormones occurs in short bursts, with little or no release occurring during the time in-between bursts.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When stimulated, an endocrine gland secretes its hormone in more frequent bursts.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This form of secretory control normally prevents excessive release of hormones.</a:t>
              </a:r>
            </a:p>
          </p:txBody>
        </p:sp>
        <p:grpSp>
          <p:nvGrpSpPr>
            <p:cNvPr id="98309" name="Group 28">
              <a:extLst>
                <a:ext uri="{FF2B5EF4-FFF2-40B4-BE49-F238E27FC236}">
                  <a16:creationId xmlns:a16="http://schemas.microsoft.com/office/drawing/2014/main" id="{501393DD-2611-784E-9B57-F218889294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98310" name="Rectangle 29">
                <a:extLst>
                  <a:ext uri="{FF2B5EF4-FFF2-40B4-BE49-F238E27FC236}">
                    <a16:creationId xmlns:a16="http://schemas.microsoft.com/office/drawing/2014/main" id="{0AB85FA6-D003-8241-8240-8D65E8ED89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8311" name="Rectangle 30">
                <a:extLst>
                  <a:ext uri="{FF2B5EF4-FFF2-40B4-BE49-F238E27FC236}">
                    <a16:creationId xmlns:a16="http://schemas.microsoft.com/office/drawing/2014/main" id="{1AA592E6-6A11-234F-816D-C56A57051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8312" name="Rectangle 31">
                <a:extLst>
                  <a:ext uri="{FF2B5EF4-FFF2-40B4-BE49-F238E27FC236}">
                    <a16:creationId xmlns:a16="http://schemas.microsoft.com/office/drawing/2014/main" id="{23FB3A7E-3949-9048-B828-E47AA52FD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98313" name="Text Box 32">
                <a:extLst>
                  <a:ext uri="{FF2B5EF4-FFF2-40B4-BE49-F238E27FC236}">
                    <a16:creationId xmlns:a16="http://schemas.microsoft.com/office/drawing/2014/main" id="{DE4C8743-2ACE-7E4C-80F4-2047E6EAC5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622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8314" name="Text Box 33">
                <a:extLst>
                  <a:ext uri="{FF2B5EF4-FFF2-40B4-BE49-F238E27FC236}">
                    <a16:creationId xmlns:a16="http://schemas.microsoft.com/office/drawing/2014/main" id="{50016BC4-386F-8D40-A976-BECF15A7E5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688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98315" name="Text Box 34">
                <a:extLst>
                  <a:ext uri="{FF2B5EF4-FFF2-40B4-BE49-F238E27FC236}">
                    <a16:creationId xmlns:a16="http://schemas.microsoft.com/office/drawing/2014/main" id="{C1A88846-8FEE-784E-84BB-9F3B0ECD6C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650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Number Placeholder 5">
            <a:extLst>
              <a:ext uri="{FF2B5EF4-FFF2-40B4-BE49-F238E27FC236}">
                <a16:creationId xmlns:a16="http://schemas.microsoft.com/office/drawing/2014/main" id="{4DF59EE8-7CF5-3E48-9E3C-7C01C89C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7FDD1B-E4EB-1B46-930B-03D2620E69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grpSp>
        <p:nvGrpSpPr>
          <p:cNvPr id="100354" name="Group 28">
            <a:extLst>
              <a:ext uri="{FF2B5EF4-FFF2-40B4-BE49-F238E27FC236}">
                <a16:creationId xmlns:a16="http://schemas.microsoft.com/office/drawing/2014/main" id="{BB973424-4A81-C146-8650-46928107CAC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100355" name="Rectangle 2">
              <a:extLst>
                <a:ext uri="{FF2B5EF4-FFF2-40B4-BE49-F238E27FC236}">
                  <a16:creationId xmlns:a16="http://schemas.microsoft.com/office/drawing/2014/main" id="{145E8A49-ABD7-5E4D-8719-9FD87C6CA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Secretory Control of Hormones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00356" name="Text Box 6">
              <a:extLst>
                <a:ext uri="{FF2B5EF4-FFF2-40B4-BE49-F238E27FC236}">
                  <a16:creationId xmlns:a16="http://schemas.microsoft.com/office/drawing/2014/main" id="{DBB04F51-C074-5F41-B232-27B04D26CB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972"/>
              <a:ext cx="4775" cy="19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Hormone secretions are regulated or controlled by the nervous sys-tem, other hormones, and chemical changes.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As examples: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The sympathetic division of the autonomic nervous system stimulates the adrenal medulla to secrete epinephrine and norepinephrine.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Adrenocorticotropic hormone (ACTH) from the anterior pituitary stimulates the secretion of cortisol, a steroid, from the adrenal cortex.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50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Blood calcium (Ca</a:t>
              </a:r>
              <a:r>
                <a:rPr lang="en-US" altLang="en-US" sz="1800" baseline="25000" dirty="0"/>
                <a:t>2+</a:t>
              </a:r>
              <a:r>
                <a:rPr lang="en-US" altLang="en-US" sz="1800" dirty="0"/>
                <a:t>) level regulates the secretion of parathyroid hormone (PTH) from the parathyroid glands.</a:t>
              </a:r>
            </a:p>
          </p:txBody>
        </p:sp>
        <p:grpSp>
          <p:nvGrpSpPr>
            <p:cNvPr id="100357" name="Group 18">
              <a:extLst>
                <a:ext uri="{FF2B5EF4-FFF2-40B4-BE49-F238E27FC236}">
                  <a16:creationId xmlns:a16="http://schemas.microsoft.com/office/drawing/2014/main" id="{0821F45A-3063-4949-9E40-C2D7B67B83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00358" name="Rectangle 19">
                <a:extLst>
                  <a:ext uri="{FF2B5EF4-FFF2-40B4-BE49-F238E27FC236}">
                    <a16:creationId xmlns:a16="http://schemas.microsoft.com/office/drawing/2014/main" id="{AF38B4F5-1D78-BD4B-AF60-C66BC5DC7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0359" name="Rectangle 20">
                <a:extLst>
                  <a:ext uri="{FF2B5EF4-FFF2-40B4-BE49-F238E27FC236}">
                    <a16:creationId xmlns:a16="http://schemas.microsoft.com/office/drawing/2014/main" id="{F7D33795-ECA1-3E49-9320-226EDA249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0360" name="Rectangle 21">
                <a:extLst>
                  <a:ext uri="{FF2B5EF4-FFF2-40B4-BE49-F238E27FC236}">
                    <a16:creationId xmlns:a16="http://schemas.microsoft.com/office/drawing/2014/main" id="{AE1637EF-77AA-1F4A-BD3C-315657632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0361" name="Text Box 22">
                <a:extLst>
                  <a:ext uri="{FF2B5EF4-FFF2-40B4-BE49-F238E27FC236}">
                    <a16:creationId xmlns:a16="http://schemas.microsoft.com/office/drawing/2014/main" id="{CB8A3FF0-184C-7142-8DE5-CEAB86107D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623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00362" name="Text Box 23">
                <a:extLst>
                  <a:ext uri="{FF2B5EF4-FFF2-40B4-BE49-F238E27FC236}">
                    <a16:creationId xmlns:a16="http://schemas.microsoft.com/office/drawing/2014/main" id="{CC3D1554-B79B-124D-AFD0-573443979E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688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00363" name="Text Box 24">
                <a:extLst>
                  <a:ext uri="{FF2B5EF4-FFF2-40B4-BE49-F238E27FC236}">
                    <a16:creationId xmlns:a16="http://schemas.microsoft.com/office/drawing/2014/main" id="{9DD07B13-1CDF-8B4B-98BB-A9CF187049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ea typeface="ＭＳ Ｐゴシック" panose="020B0600070205080204" pitchFamily="34" charset="-128"/>
                  </a:rPr>
                  <a:t>Page 650</a:t>
                </a:r>
                <a:endParaRPr lang="en-US" altLang="en-US" sz="180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13391</TotalTime>
  <Words>3006</Words>
  <Application>Microsoft Macintosh PowerPoint</Application>
  <PresentationFormat>On-screen Show (4:3)</PresentationFormat>
  <Paragraphs>407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989</cp:revision>
  <cp:lastPrinted>2007-09-02T16:52:17Z</cp:lastPrinted>
  <dcterms:created xsi:type="dcterms:W3CDTF">2007-08-12T19:19:03Z</dcterms:created>
  <dcterms:modified xsi:type="dcterms:W3CDTF">2023-06-28T16:43:16Z</dcterms:modified>
</cp:coreProperties>
</file>