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5"/>
  </p:notesMasterIdLst>
  <p:sldIdLst>
    <p:sldId id="974" r:id="rId2"/>
    <p:sldId id="1443" r:id="rId3"/>
    <p:sldId id="808" r:id="rId4"/>
    <p:sldId id="1194" r:id="rId5"/>
    <p:sldId id="1210" r:id="rId6"/>
    <p:sldId id="1211" r:id="rId7"/>
    <p:sldId id="958" r:id="rId8"/>
    <p:sldId id="1212" r:id="rId9"/>
    <p:sldId id="1213" r:id="rId10"/>
    <p:sldId id="1201" r:id="rId11"/>
    <p:sldId id="1214" r:id="rId12"/>
    <p:sldId id="1423" r:id="rId13"/>
    <p:sldId id="1215" r:id="rId14"/>
    <p:sldId id="1216" r:id="rId15"/>
    <p:sldId id="1334" r:id="rId16"/>
    <p:sldId id="1217" r:id="rId17"/>
    <p:sldId id="1218" r:id="rId18"/>
    <p:sldId id="1220" r:id="rId19"/>
    <p:sldId id="1219" r:id="rId20"/>
    <p:sldId id="1430" r:id="rId21"/>
    <p:sldId id="1222" r:id="rId22"/>
    <p:sldId id="1223" r:id="rId23"/>
    <p:sldId id="1225" r:id="rId24"/>
    <p:sldId id="1227" r:id="rId25"/>
    <p:sldId id="1224" r:id="rId26"/>
    <p:sldId id="1424" r:id="rId27"/>
    <p:sldId id="1226" r:id="rId28"/>
    <p:sldId id="1228" r:id="rId29"/>
    <p:sldId id="1229" r:id="rId30"/>
    <p:sldId id="1233" r:id="rId31"/>
    <p:sldId id="1234" r:id="rId32"/>
    <p:sldId id="1235" r:id="rId33"/>
    <p:sldId id="1236" r:id="rId34"/>
    <p:sldId id="1237" r:id="rId35"/>
    <p:sldId id="1238" r:id="rId36"/>
    <p:sldId id="1240" r:id="rId37"/>
    <p:sldId id="1239" r:id="rId38"/>
    <p:sldId id="1241" r:id="rId39"/>
    <p:sldId id="1425" r:id="rId40"/>
    <p:sldId id="1242" r:id="rId41"/>
    <p:sldId id="1243" r:id="rId42"/>
    <p:sldId id="1244" r:id="rId43"/>
    <p:sldId id="1245" r:id="rId44"/>
    <p:sldId id="1247" r:id="rId45"/>
    <p:sldId id="1248" r:id="rId46"/>
    <p:sldId id="1337" r:id="rId47"/>
    <p:sldId id="1250" r:id="rId48"/>
    <p:sldId id="1339" r:id="rId49"/>
    <p:sldId id="1340" r:id="rId50"/>
    <p:sldId id="1426" r:id="rId51"/>
    <p:sldId id="1341" r:id="rId52"/>
    <p:sldId id="1342" r:id="rId53"/>
    <p:sldId id="1343" r:id="rId54"/>
    <p:sldId id="1344" r:id="rId55"/>
    <p:sldId id="1444" r:id="rId56"/>
    <p:sldId id="1345" r:id="rId57"/>
    <p:sldId id="1346" r:id="rId58"/>
    <p:sldId id="1347" r:id="rId59"/>
    <p:sldId id="1348" r:id="rId60"/>
    <p:sldId id="1349" r:id="rId61"/>
    <p:sldId id="1350" r:id="rId62"/>
    <p:sldId id="1445" r:id="rId63"/>
    <p:sldId id="1351" r:id="rId64"/>
    <p:sldId id="1352" r:id="rId65"/>
    <p:sldId id="1353" r:id="rId66"/>
    <p:sldId id="1354" r:id="rId67"/>
    <p:sldId id="1355" r:id="rId68"/>
    <p:sldId id="1356" r:id="rId69"/>
    <p:sldId id="1357" r:id="rId70"/>
    <p:sldId id="1358" r:id="rId71"/>
    <p:sldId id="1359" r:id="rId72"/>
    <p:sldId id="1360" r:id="rId73"/>
    <p:sldId id="1361" r:id="rId74"/>
    <p:sldId id="1427" r:id="rId75"/>
    <p:sldId id="1362" r:id="rId76"/>
    <p:sldId id="1363" r:id="rId77"/>
    <p:sldId id="1364" r:id="rId78"/>
    <p:sldId id="1365" r:id="rId79"/>
    <p:sldId id="1366" r:id="rId80"/>
    <p:sldId id="1369" r:id="rId81"/>
    <p:sldId id="1368" r:id="rId82"/>
    <p:sldId id="1367" r:id="rId83"/>
    <p:sldId id="1370" r:id="rId84"/>
    <p:sldId id="1371" r:id="rId85"/>
    <p:sldId id="1372" r:id="rId86"/>
    <p:sldId id="1373" r:id="rId87"/>
    <p:sldId id="1374" r:id="rId88"/>
    <p:sldId id="1375" r:id="rId89"/>
    <p:sldId id="1376" r:id="rId90"/>
    <p:sldId id="1377" r:id="rId91"/>
    <p:sldId id="1378" r:id="rId92"/>
    <p:sldId id="1379" r:id="rId93"/>
    <p:sldId id="1380" r:id="rId94"/>
    <p:sldId id="1431" r:id="rId95"/>
    <p:sldId id="1381" r:id="rId96"/>
    <p:sldId id="1382" r:id="rId97"/>
    <p:sldId id="1383" r:id="rId98"/>
    <p:sldId id="1419" r:id="rId99"/>
    <p:sldId id="1384" r:id="rId100"/>
    <p:sldId id="1385" r:id="rId101"/>
    <p:sldId id="1428" r:id="rId102"/>
    <p:sldId id="1420" r:id="rId103"/>
    <p:sldId id="1387" r:id="rId104"/>
    <p:sldId id="1388" r:id="rId105"/>
    <p:sldId id="1421" r:id="rId106"/>
    <p:sldId id="1389" r:id="rId107"/>
    <p:sldId id="1440" r:id="rId108"/>
    <p:sldId id="1429" r:id="rId109"/>
    <p:sldId id="1390" r:id="rId110"/>
    <p:sldId id="1391" r:id="rId111"/>
    <p:sldId id="1392" r:id="rId112"/>
    <p:sldId id="1393" r:id="rId113"/>
    <p:sldId id="1394" r:id="rId114"/>
    <p:sldId id="1395" r:id="rId115"/>
    <p:sldId id="1396" r:id="rId116"/>
    <p:sldId id="1397" r:id="rId117"/>
    <p:sldId id="1398" r:id="rId118"/>
    <p:sldId id="1399" r:id="rId119"/>
    <p:sldId id="1400" r:id="rId120"/>
    <p:sldId id="1401" r:id="rId121"/>
    <p:sldId id="1441" r:id="rId122"/>
    <p:sldId id="1432" r:id="rId123"/>
    <p:sldId id="1402" r:id="rId124"/>
    <p:sldId id="1403" r:id="rId125"/>
    <p:sldId id="1404" r:id="rId126"/>
    <p:sldId id="1405" r:id="rId127"/>
    <p:sldId id="1406" r:id="rId128"/>
    <p:sldId id="1407" r:id="rId129"/>
    <p:sldId id="1408" r:id="rId130"/>
    <p:sldId id="1409" r:id="rId131"/>
    <p:sldId id="1410" r:id="rId132"/>
    <p:sldId id="1411" r:id="rId133"/>
    <p:sldId id="1412" r:id="rId134"/>
    <p:sldId id="1413" r:id="rId135"/>
    <p:sldId id="1414" r:id="rId136"/>
    <p:sldId id="1415" r:id="rId137"/>
    <p:sldId id="1416" r:id="rId138"/>
    <p:sldId id="1417" r:id="rId139"/>
    <p:sldId id="1418" r:id="rId140"/>
    <p:sldId id="1433" r:id="rId141"/>
    <p:sldId id="1434" r:id="rId142"/>
    <p:sldId id="1436" r:id="rId143"/>
    <p:sldId id="1438" r:id="rId144"/>
  </p:sldIdLst>
  <p:sldSz cx="9144000" cy="6858000" type="screen4x3"/>
  <p:notesSz cx="6858000" cy="9144000"/>
  <p:defaultTextStyle>
    <a:defPPr>
      <a:defRPr lang="en-US"/>
    </a:defPPr>
    <a:lvl1pPr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i="1" kern="1200">
        <a:solidFill>
          <a:schemeClr val="tx1"/>
        </a:solidFill>
        <a:latin typeface="Arial" panose="020B0604020202020204" pitchFamily="34" charset="0"/>
        <a:ea typeface="+mn-ea"/>
        <a:cs typeface="+mn-cs"/>
      </a:defRPr>
    </a:lvl5pPr>
    <a:lvl6pPr marL="2286000" algn="l" defTabSz="914400" rtl="0" eaLnBrk="1" latinLnBrk="0" hangingPunct="1">
      <a:defRPr i="1" kern="1200">
        <a:solidFill>
          <a:schemeClr val="tx1"/>
        </a:solidFill>
        <a:latin typeface="Arial" panose="020B0604020202020204" pitchFamily="34" charset="0"/>
        <a:ea typeface="+mn-ea"/>
        <a:cs typeface="+mn-cs"/>
      </a:defRPr>
    </a:lvl6pPr>
    <a:lvl7pPr marL="2743200" algn="l" defTabSz="914400" rtl="0" eaLnBrk="1" latinLnBrk="0" hangingPunct="1">
      <a:defRPr i="1" kern="1200">
        <a:solidFill>
          <a:schemeClr val="tx1"/>
        </a:solidFill>
        <a:latin typeface="Arial" panose="020B0604020202020204" pitchFamily="34" charset="0"/>
        <a:ea typeface="+mn-ea"/>
        <a:cs typeface="+mn-cs"/>
      </a:defRPr>
    </a:lvl7pPr>
    <a:lvl8pPr marL="3200400" algn="l" defTabSz="914400" rtl="0" eaLnBrk="1" latinLnBrk="0" hangingPunct="1">
      <a:defRPr i="1" kern="1200">
        <a:solidFill>
          <a:schemeClr val="tx1"/>
        </a:solidFill>
        <a:latin typeface="Arial" panose="020B0604020202020204" pitchFamily="34" charset="0"/>
        <a:ea typeface="+mn-ea"/>
        <a:cs typeface="+mn-cs"/>
      </a:defRPr>
    </a:lvl8pPr>
    <a:lvl9pPr marL="3657600" algn="l" defTabSz="914400" rtl="0" eaLnBrk="1" latinLnBrk="0" hangingPunct="1">
      <a:defRPr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26"/>
  </p:normalViewPr>
  <p:slideViewPr>
    <p:cSldViewPr snapToGrid="0" showGuides="1">
      <p:cViewPr varScale="1">
        <p:scale>
          <a:sx n="116" d="100"/>
          <a:sy n="116" d="100"/>
        </p:scale>
        <p:origin x="2960" y="192"/>
      </p:cViewPr>
      <p:guideLst>
        <p:guide orient="horz" pos="271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81783F49-071E-0346-B105-21257B23B5D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i="0">
                <a:effectLst/>
              </a:defRPr>
            </a:lvl1pPr>
          </a:lstStyle>
          <a:p>
            <a:pPr>
              <a:defRPr/>
            </a:pPr>
            <a:endParaRPr lang="en-US" altLang="en-US" dirty="0"/>
          </a:p>
        </p:txBody>
      </p:sp>
      <p:sp>
        <p:nvSpPr>
          <p:cNvPr id="32771" name="Rectangle 3">
            <a:extLst>
              <a:ext uri="{FF2B5EF4-FFF2-40B4-BE49-F238E27FC236}">
                <a16:creationId xmlns:a16="http://schemas.microsoft.com/office/drawing/2014/main" id="{772808EE-7151-214B-AEA4-7A448FFE63A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i="0">
                <a:effectLst/>
              </a:defRPr>
            </a:lvl1pPr>
          </a:lstStyle>
          <a:p>
            <a:pPr>
              <a:defRPr/>
            </a:pPr>
            <a:endParaRPr lang="en-US" altLang="en-US" dirty="0"/>
          </a:p>
        </p:txBody>
      </p:sp>
      <p:sp>
        <p:nvSpPr>
          <p:cNvPr id="2052" name="Rectangle 4">
            <a:extLst>
              <a:ext uri="{FF2B5EF4-FFF2-40B4-BE49-F238E27FC236}">
                <a16:creationId xmlns:a16="http://schemas.microsoft.com/office/drawing/2014/main" id="{6F65B642-7622-1D42-ACBE-6FFFB22D5ADA}"/>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FE649D57-1466-604B-9717-4E2A59511E93}"/>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ABDD9D71-C423-CE4F-82F7-D0A5BE5053E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i="0">
                <a:effectLst/>
              </a:defRPr>
            </a:lvl1pPr>
          </a:lstStyle>
          <a:p>
            <a:pPr>
              <a:defRPr/>
            </a:pPr>
            <a:endParaRPr lang="en-US" altLang="en-US" dirty="0"/>
          </a:p>
        </p:txBody>
      </p:sp>
      <p:sp>
        <p:nvSpPr>
          <p:cNvPr id="32775" name="Rectangle 7">
            <a:extLst>
              <a:ext uri="{FF2B5EF4-FFF2-40B4-BE49-F238E27FC236}">
                <a16:creationId xmlns:a16="http://schemas.microsoft.com/office/drawing/2014/main" id="{7FE25DA6-704D-BD4D-9D6D-92A45BE1DD8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i="0"/>
            </a:lvl1pPr>
          </a:lstStyle>
          <a:p>
            <a:fld id="{B28F138E-ED6E-254F-B8AD-FC693F0E486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DB4F8CCC-8C49-1F4E-9BD5-45187496615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64F7302-1029-4C45-8E92-7176E6408B1F}" type="slidenum">
              <a:rPr lang="en-US" altLang="en-US" i="0"/>
              <a:pPr/>
              <a:t>1</a:t>
            </a:fld>
            <a:endParaRPr lang="en-US" altLang="en-US" i="0" dirty="0"/>
          </a:p>
        </p:txBody>
      </p:sp>
      <p:sp>
        <p:nvSpPr>
          <p:cNvPr id="4099" name="Rectangle 2">
            <a:extLst>
              <a:ext uri="{FF2B5EF4-FFF2-40B4-BE49-F238E27FC236}">
                <a16:creationId xmlns:a16="http://schemas.microsoft.com/office/drawing/2014/main" id="{1C421A8F-9335-474E-83B3-71FED9DC1913}"/>
              </a:ext>
            </a:extLst>
          </p:cNvPr>
          <p:cNvSpPr>
            <a:spLocks noGrp="1" noRot="1" noChangeAspect="1" noChangeArrowheads="1" noTextEdit="1"/>
          </p:cNvSpPr>
          <p:nvPr>
            <p:ph type="sldImg"/>
          </p:nvPr>
        </p:nvSpPr>
        <p:spPr>
          <a:solidFill>
            <a:srgbClr val="FFFFFF"/>
          </a:solidFill>
          <a:ln/>
        </p:spPr>
      </p:sp>
      <p:sp>
        <p:nvSpPr>
          <p:cNvPr id="4100" name="Rectangle 3">
            <a:extLst>
              <a:ext uri="{FF2B5EF4-FFF2-40B4-BE49-F238E27FC236}">
                <a16:creationId xmlns:a16="http://schemas.microsoft.com/office/drawing/2014/main" id="{2E8322CC-310C-D044-BF9A-17B79598E5A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FF7137E5-90DB-6C4E-A584-4DA66AA8A0C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4270266-E799-A641-BDA5-A0DF5693EE7F}" type="slidenum">
              <a:rPr lang="en-US" altLang="en-US" i="0"/>
              <a:pPr/>
              <a:t>2</a:t>
            </a:fld>
            <a:endParaRPr lang="en-US" altLang="en-US" i="0" dirty="0"/>
          </a:p>
        </p:txBody>
      </p:sp>
      <p:sp>
        <p:nvSpPr>
          <p:cNvPr id="6147" name="Rectangle 2">
            <a:extLst>
              <a:ext uri="{FF2B5EF4-FFF2-40B4-BE49-F238E27FC236}">
                <a16:creationId xmlns:a16="http://schemas.microsoft.com/office/drawing/2014/main" id="{1F963335-C3F4-8C43-8FBE-EEBEE7D87117}"/>
              </a:ext>
            </a:extLst>
          </p:cNvPr>
          <p:cNvSpPr>
            <a:spLocks noGrp="1" noRot="1" noChangeAspect="1" noChangeArrowheads="1" noTextEdit="1"/>
          </p:cNvSpPr>
          <p:nvPr>
            <p:ph type="sldImg"/>
          </p:nvPr>
        </p:nvSpPr>
        <p:spPr>
          <a:solidFill>
            <a:srgbClr val="FFFFFF"/>
          </a:solidFill>
          <a:ln/>
        </p:spPr>
      </p:sp>
      <p:sp>
        <p:nvSpPr>
          <p:cNvPr id="6148" name="Rectangle 3">
            <a:extLst>
              <a:ext uri="{FF2B5EF4-FFF2-40B4-BE49-F238E27FC236}">
                <a16:creationId xmlns:a16="http://schemas.microsoft.com/office/drawing/2014/main" id="{ECE8B0D6-3CA8-D340-B1DB-91044B54770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C6F8D613-66C8-F446-8C47-527FD74453E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FB51806-578B-F841-88B5-BBCB2940C456}" type="slidenum">
              <a:rPr lang="en-US" altLang="en-US" i="0"/>
              <a:pPr/>
              <a:t>3</a:t>
            </a:fld>
            <a:endParaRPr lang="en-US" altLang="en-US" i="0" dirty="0"/>
          </a:p>
        </p:txBody>
      </p:sp>
      <p:sp>
        <p:nvSpPr>
          <p:cNvPr id="8195" name="Rectangle 2">
            <a:extLst>
              <a:ext uri="{FF2B5EF4-FFF2-40B4-BE49-F238E27FC236}">
                <a16:creationId xmlns:a16="http://schemas.microsoft.com/office/drawing/2014/main" id="{7CA093C0-FAE2-844F-8A71-8EBD88FE5F36}"/>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827B6BB2-AC44-FC49-B1CE-B20E6E57CEA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88476CB1-89F1-2048-92D1-30D8134C2EA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527A119-02E6-F247-8ABC-B6C0200CC9FA}" type="slidenum">
              <a:rPr lang="en-US" altLang="en-US" i="0"/>
              <a:pPr/>
              <a:t>4</a:t>
            </a:fld>
            <a:endParaRPr lang="en-US" altLang="en-US" i="0" dirty="0"/>
          </a:p>
        </p:txBody>
      </p:sp>
      <p:sp>
        <p:nvSpPr>
          <p:cNvPr id="10243" name="Rectangle 2">
            <a:extLst>
              <a:ext uri="{FF2B5EF4-FFF2-40B4-BE49-F238E27FC236}">
                <a16:creationId xmlns:a16="http://schemas.microsoft.com/office/drawing/2014/main" id="{902B4969-837F-474D-B9BE-A77F5378BD6C}"/>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4E9B4969-802F-D54E-B3AA-D995B020D45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219150C1-8DF6-9349-8136-FC64ADFA83E6}"/>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C12D070-9036-5A41-B38E-976878F66675}" type="slidenum">
              <a:rPr lang="en-US" altLang="en-US" i="0"/>
              <a:pPr/>
              <a:t>5</a:t>
            </a:fld>
            <a:endParaRPr lang="en-US" altLang="en-US" i="0" dirty="0"/>
          </a:p>
        </p:txBody>
      </p:sp>
      <p:sp>
        <p:nvSpPr>
          <p:cNvPr id="12291" name="Rectangle 2">
            <a:extLst>
              <a:ext uri="{FF2B5EF4-FFF2-40B4-BE49-F238E27FC236}">
                <a16:creationId xmlns:a16="http://schemas.microsoft.com/office/drawing/2014/main" id="{ADB977A9-EF33-3D43-934A-E8DD62EDACDC}"/>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229824BF-5BF5-634F-925A-140B6388B1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2CC5F6EF-80A3-8341-9318-049EBC1BB7E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BABEEB4-4C0E-1E41-B97A-656A6284BC41}" type="slidenum">
              <a:rPr lang="en-US" altLang="en-US" i="0"/>
              <a:pPr/>
              <a:t>6</a:t>
            </a:fld>
            <a:endParaRPr lang="en-US" altLang="en-US" i="0" dirty="0"/>
          </a:p>
        </p:txBody>
      </p:sp>
      <p:sp>
        <p:nvSpPr>
          <p:cNvPr id="14339" name="Rectangle 2">
            <a:extLst>
              <a:ext uri="{FF2B5EF4-FFF2-40B4-BE49-F238E27FC236}">
                <a16:creationId xmlns:a16="http://schemas.microsoft.com/office/drawing/2014/main" id="{014B7432-FDA1-6147-9B81-62DF3F0685A7}"/>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10357D08-F4EC-C548-8D85-D324B9C3B35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6FC5CC2C-31C0-8E40-AF85-FB1C89A6959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BD83B1-4715-3346-BD4F-0308214DDFB2}" type="slidenum">
              <a:rPr lang="en-US" altLang="en-US" smtClean="0"/>
              <a:pPr/>
              <a:t>7</a:t>
            </a:fld>
            <a:endParaRPr lang="en-US" altLang="en-US" dirty="0"/>
          </a:p>
        </p:txBody>
      </p:sp>
      <p:sp>
        <p:nvSpPr>
          <p:cNvPr id="39938" name="Rectangle 1026">
            <a:extLst>
              <a:ext uri="{FF2B5EF4-FFF2-40B4-BE49-F238E27FC236}">
                <a16:creationId xmlns:a16="http://schemas.microsoft.com/office/drawing/2014/main" id="{C6405BFB-4B9F-BA4A-985B-0239F46E558E}"/>
              </a:ext>
            </a:extLst>
          </p:cNvPr>
          <p:cNvSpPr>
            <a:spLocks noGrp="1" noRot="1" noChangeAspect="1" noChangeArrowheads="1" noTextEdit="1"/>
          </p:cNvSpPr>
          <p:nvPr>
            <p:ph type="sldImg"/>
          </p:nvPr>
        </p:nvSpPr>
        <p:spPr>
          <a:solidFill>
            <a:srgbClr val="FFFFFF"/>
          </a:solidFill>
          <a:ln/>
        </p:spPr>
      </p:sp>
      <p:sp>
        <p:nvSpPr>
          <p:cNvPr id="39939" name="Rectangle 1027">
            <a:extLst>
              <a:ext uri="{FF2B5EF4-FFF2-40B4-BE49-F238E27FC236}">
                <a16:creationId xmlns:a16="http://schemas.microsoft.com/office/drawing/2014/main" id="{876CCA4C-2FE6-8142-A0A8-D076878E0DE5}"/>
              </a:ext>
            </a:extLst>
          </p:cNvPr>
          <p:cNvSpPr>
            <a:spLocks noGrp="1" noChangeArrowheads="1"/>
          </p:cNvSpPr>
          <p:nvPr>
            <p:ph type="body" idx="1"/>
          </p:nvPr>
        </p:nvSpPr>
        <p:spPr>
          <a:xfrm>
            <a:off x="914400" y="4343400"/>
            <a:ext cx="50292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82F61AA4-F02C-9347-AF44-126DE606FBB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DFFA4C5-3BD5-5E42-9A57-B1099235D858}" type="slidenum">
              <a:rPr lang="en-US" altLang="en-US" i="0"/>
              <a:pPr/>
              <a:t>8</a:t>
            </a:fld>
            <a:endParaRPr lang="en-US" altLang="en-US" i="0" dirty="0"/>
          </a:p>
        </p:txBody>
      </p:sp>
      <p:sp>
        <p:nvSpPr>
          <p:cNvPr id="18435" name="Rectangle 2">
            <a:extLst>
              <a:ext uri="{FF2B5EF4-FFF2-40B4-BE49-F238E27FC236}">
                <a16:creationId xmlns:a16="http://schemas.microsoft.com/office/drawing/2014/main" id="{D8DBF89D-DC6C-C04D-A7E4-B1A286AD4E10}"/>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624F89F3-9C7C-0245-9149-C0E1EF5DCCA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F7DDDE0-E804-8346-A9B9-BB8B3B8B452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0F9414F-5602-0E4F-B873-A342EA3F8C61}" type="slidenum">
              <a:rPr lang="en-US" altLang="en-US" i="0"/>
              <a:pPr/>
              <a:t>9</a:t>
            </a:fld>
            <a:endParaRPr lang="en-US" altLang="en-US" i="0" dirty="0"/>
          </a:p>
        </p:txBody>
      </p:sp>
      <p:sp>
        <p:nvSpPr>
          <p:cNvPr id="20483" name="Rectangle 2">
            <a:extLst>
              <a:ext uri="{FF2B5EF4-FFF2-40B4-BE49-F238E27FC236}">
                <a16:creationId xmlns:a16="http://schemas.microsoft.com/office/drawing/2014/main" id="{3C856451-BDC7-1B43-A959-0BE4A85DFEBA}"/>
              </a:ext>
            </a:extLst>
          </p:cNvPr>
          <p:cNvSpPr>
            <a:spLocks noGrp="1" noRot="1" noChangeAspect="1" noChangeArrowheads="1" noTextEdit="1"/>
          </p:cNvSpPr>
          <p:nvPr>
            <p:ph type="sldImg"/>
          </p:nvPr>
        </p:nvSpPr>
        <p:spPr>
          <a:solidFill>
            <a:srgbClr val="FFFFFF"/>
          </a:solidFill>
          <a:ln/>
        </p:spPr>
      </p:sp>
      <p:sp>
        <p:nvSpPr>
          <p:cNvPr id="20484" name="Rectangle 3">
            <a:extLst>
              <a:ext uri="{FF2B5EF4-FFF2-40B4-BE49-F238E27FC236}">
                <a16:creationId xmlns:a16="http://schemas.microsoft.com/office/drawing/2014/main" id="{E7A383EE-93BA-0442-9E93-CD05E938E0E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6E1F7B1B-6516-1A4B-B23D-85FAEF66315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E89F26D-F355-B348-9120-EA20E6B00F17}" type="slidenum">
              <a:rPr lang="en-US" altLang="en-US" i="0"/>
              <a:pPr/>
              <a:t>10</a:t>
            </a:fld>
            <a:endParaRPr lang="en-US" altLang="en-US" i="0" dirty="0"/>
          </a:p>
        </p:txBody>
      </p:sp>
      <p:sp>
        <p:nvSpPr>
          <p:cNvPr id="22531" name="Rectangle 2">
            <a:extLst>
              <a:ext uri="{FF2B5EF4-FFF2-40B4-BE49-F238E27FC236}">
                <a16:creationId xmlns:a16="http://schemas.microsoft.com/office/drawing/2014/main" id="{9F10C17B-29CA-DC45-B671-4891939542CF}"/>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91ACBEE2-95AF-A24E-BCD5-D9ED300E11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B531E6F6-81B6-6A42-835D-F0F99710AB5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BBE73AA-67A5-8747-8B79-695852AA57D1}" type="slidenum">
              <a:rPr lang="en-US" altLang="en-US" i="0"/>
              <a:pPr/>
              <a:t>11</a:t>
            </a:fld>
            <a:endParaRPr lang="en-US" altLang="en-US" i="0" dirty="0"/>
          </a:p>
        </p:txBody>
      </p:sp>
      <p:sp>
        <p:nvSpPr>
          <p:cNvPr id="24579" name="Rectangle 2">
            <a:extLst>
              <a:ext uri="{FF2B5EF4-FFF2-40B4-BE49-F238E27FC236}">
                <a16:creationId xmlns:a16="http://schemas.microsoft.com/office/drawing/2014/main" id="{5D410FE9-266C-FA41-A446-E82974B251C4}"/>
              </a:ext>
            </a:extLst>
          </p:cNvPr>
          <p:cNvSpPr>
            <a:spLocks noGrp="1" noRot="1" noChangeAspect="1" noChangeArrowheads="1" noTextEdit="1"/>
          </p:cNvSpPr>
          <p:nvPr>
            <p:ph type="sldImg"/>
          </p:nvPr>
        </p:nvSpPr>
        <p:spPr>
          <a:solidFill>
            <a:srgbClr val="FFFFFF"/>
          </a:solidFill>
          <a:ln/>
        </p:spPr>
      </p:sp>
      <p:sp>
        <p:nvSpPr>
          <p:cNvPr id="24580" name="Rectangle 3">
            <a:extLst>
              <a:ext uri="{FF2B5EF4-FFF2-40B4-BE49-F238E27FC236}">
                <a16:creationId xmlns:a16="http://schemas.microsoft.com/office/drawing/2014/main" id="{B143F2E6-24AF-934F-85AA-D1761EA9BCF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CE099E62-0AD8-6C41-BF02-1F63C13C644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0CA1444-9080-7C4B-BC35-59738009B496}" type="slidenum">
              <a:rPr lang="en-US" altLang="en-US" i="0"/>
              <a:pPr/>
              <a:t>12</a:t>
            </a:fld>
            <a:endParaRPr lang="en-US" altLang="en-US" i="0" dirty="0"/>
          </a:p>
        </p:txBody>
      </p:sp>
      <p:sp>
        <p:nvSpPr>
          <p:cNvPr id="26627" name="Rectangle 2">
            <a:extLst>
              <a:ext uri="{FF2B5EF4-FFF2-40B4-BE49-F238E27FC236}">
                <a16:creationId xmlns:a16="http://schemas.microsoft.com/office/drawing/2014/main" id="{021AC259-7926-FA41-8526-535E3700AF6D}"/>
              </a:ext>
            </a:extLst>
          </p:cNvPr>
          <p:cNvSpPr>
            <a:spLocks noGrp="1" noRot="1" noChangeAspect="1" noChangeArrowheads="1" noTextEdit="1"/>
          </p:cNvSpPr>
          <p:nvPr>
            <p:ph type="sldImg"/>
          </p:nvPr>
        </p:nvSpPr>
        <p:spPr>
          <a:solidFill>
            <a:srgbClr val="FFFFFF"/>
          </a:solidFill>
          <a:ln/>
        </p:spPr>
      </p:sp>
      <p:sp>
        <p:nvSpPr>
          <p:cNvPr id="26628" name="Rectangle 3">
            <a:extLst>
              <a:ext uri="{FF2B5EF4-FFF2-40B4-BE49-F238E27FC236}">
                <a16:creationId xmlns:a16="http://schemas.microsoft.com/office/drawing/2014/main" id="{45CD7668-0DF4-6346-8ED5-5FB977BDF90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3E5B209E-2277-E641-A6DC-E8BD80F31CB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60FAAB2-1A77-1943-967A-9684547C409D}" type="slidenum">
              <a:rPr lang="en-US" altLang="en-US" i="0"/>
              <a:pPr/>
              <a:t>13</a:t>
            </a:fld>
            <a:endParaRPr lang="en-US" altLang="en-US" i="0" dirty="0"/>
          </a:p>
        </p:txBody>
      </p:sp>
      <p:sp>
        <p:nvSpPr>
          <p:cNvPr id="28675" name="Rectangle 2">
            <a:extLst>
              <a:ext uri="{FF2B5EF4-FFF2-40B4-BE49-F238E27FC236}">
                <a16:creationId xmlns:a16="http://schemas.microsoft.com/office/drawing/2014/main" id="{96821E94-C545-CC4C-9FA6-BB8822522FBC}"/>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C4F37215-2C11-C143-8385-F5EE0AE99D9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2F398A66-A0A6-4F47-9F50-1391BDD4031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FD64AAA-0412-4B44-89DF-58B9022B3B5F}" type="slidenum">
              <a:rPr lang="en-US" altLang="en-US" i="0"/>
              <a:pPr/>
              <a:t>14</a:t>
            </a:fld>
            <a:endParaRPr lang="en-US" altLang="en-US" i="0" dirty="0"/>
          </a:p>
        </p:txBody>
      </p:sp>
      <p:sp>
        <p:nvSpPr>
          <p:cNvPr id="30723" name="Rectangle 2">
            <a:extLst>
              <a:ext uri="{FF2B5EF4-FFF2-40B4-BE49-F238E27FC236}">
                <a16:creationId xmlns:a16="http://schemas.microsoft.com/office/drawing/2014/main" id="{CB3EDB73-7E24-C24D-8FD3-A22BE900719B}"/>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985D8549-AC91-9A43-89AC-F91900365E1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48C24EC7-77D3-8C46-AED5-7F69F3E04CE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B0763EF-2956-A542-8489-879F6D886E0D}" type="slidenum">
              <a:rPr lang="en-US" altLang="en-US" i="0"/>
              <a:pPr/>
              <a:t>15</a:t>
            </a:fld>
            <a:endParaRPr lang="en-US" altLang="en-US" i="0" dirty="0"/>
          </a:p>
        </p:txBody>
      </p:sp>
      <p:sp>
        <p:nvSpPr>
          <p:cNvPr id="32771" name="Rectangle 2">
            <a:extLst>
              <a:ext uri="{FF2B5EF4-FFF2-40B4-BE49-F238E27FC236}">
                <a16:creationId xmlns:a16="http://schemas.microsoft.com/office/drawing/2014/main" id="{4B911577-A2A8-9440-AB5E-69EC555E618A}"/>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E316A343-9E5B-194E-974D-A58EE6266B6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4355C477-BE8D-8E4F-A5C4-D2377EB3519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510C960-5427-6F4A-B4F9-582961F17B2F}" type="slidenum">
              <a:rPr lang="en-US" altLang="en-US" i="0"/>
              <a:pPr/>
              <a:t>16</a:t>
            </a:fld>
            <a:endParaRPr lang="en-US" altLang="en-US" i="0" dirty="0"/>
          </a:p>
        </p:txBody>
      </p:sp>
      <p:sp>
        <p:nvSpPr>
          <p:cNvPr id="34819" name="Rectangle 2">
            <a:extLst>
              <a:ext uri="{FF2B5EF4-FFF2-40B4-BE49-F238E27FC236}">
                <a16:creationId xmlns:a16="http://schemas.microsoft.com/office/drawing/2014/main" id="{9515FE4C-CE0E-E846-97A4-5FFA23F725DF}"/>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99446C51-EDBD-B042-AE78-FBD668ABFA0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3CCC4CF-5E38-754E-97B6-DB4D0BD3E25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0823F12-E9CB-9D49-9CFB-FEE0312E39A6}" type="slidenum">
              <a:rPr lang="en-US" altLang="en-US" i="0"/>
              <a:pPr/>
              <a:t>17</a:t>
            </a:fld>
            <a:endParaRPr lang="en-US" altLang="en-US" i="0" dirty="0"/>
          </a:p>
        </p:txBody>
      </p:sp>
      <p:sp>
        <p:nvSpPr>
          <p:cNvPr id="36867" name="Rectangle 2">
            <a:extLst>
              <a:ext uri="{FF2B5EF4-FFF2-40B4-BE49-F238E27FC236}">
                <a16:creationId xmlns:a16="http://schemas.microsoft.com/office/drawing/2014/main" id="{E8EFDDC5-C646-674B-A57F-A4107791FC61}"/>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F2F2062E-D2BE-FF40-A0F3-88520874C7F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4F72464C-DC03-144A-91B9-971606B477D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E1291B1-CE34-194A-BF3C-92837C6D8B65}" type="slidenum">
              <a:rPr lang="en-US" altLang="en-US" i="0"/>
              <a:pPr/>
              <a:t>18</a:t>
            </a:fld>
            <a:endParaRPr lang="en-US" altLang="en-US" i="0" dirty="0"/>
          </a:p>
        </p:txBody>
      </p:sp>
      <p:sp>
        <p:nvSpPr>
          <p:cNvPr id="38915" name="Rectangle 2">
            <a:extLst>
              <a:ext uri="{FF2B5EF4-FFF2-40B4-BE49-F238E27FC236}">
                <a16:creationId xmlns:a16="http://schemas.microsoft.com/office/drawing/2014/main" id="{9EF6189E-10E7-834E-9408-3EF98ECE950B}"/>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5EAD0962-B468-AF47-AA15-FFF13F18815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1E2647AA-07ED-4344-88B3-26AABF0E208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F685ABD-152F-5D4C-BAEE-ADF5737A2B93}" type="slidenum">
              <a:rPr lang="en-US" altLang="en-US" i="0"/>
              <a:pPr/>
              <a:t>19</a:t>
            </a:fld>
            <a:endParaRPr lang="en-US" altLang="en-US" i="0" dirty="0"/>
          </a:p>
        </p:txBody>
      </p:sp>
      <p:sp>
        <p:nvSpPr>
          <p:cNvPr id="40963" name="Rectangle 2">
            <a:extLst>
              <a:ext uri="{FF2B5EF4-FFF2-40B4-BE49-F238E27FC236}">
                <a16:creationId xmlns:a16="http://schemas.microsoft.com/office/drawing/2014/main" id="{863C63BC-7FD7-424B-986E-4C607B25B3AA}"/>
              </a:ext>
            </a:extLst>
          </p:cNvPr>
          <p:cNvSpPr>
            <a:spLocks noGrp="1" noRot="1" noChangeAspect="1" noChangeArrowheads="1" noTextEdit="1"/>
          </p:cNvSpPr>
          <p:nvPr>
            <p:ph type="sldImg"/>
          </p:nvPr>
        </p:nvSpPr>
        <p:spPr>
          <a:solidFill>
            <a:srgbClr val="FFFFFF"/>
          </a:solidFill>
          <a:ln/>
        </p:spPr>
      </p:sp>
      <p:sp>
        <p:nvSpPr>
          <p:cNvPr id="40964" name="Rectangle 3">
            <a:extLst>
              <a:ext uri="{FF2B5EF4-FFF2-40B4-BE49-F238E27FC236}">
                <a16:creationId xmlns:a16="http://schemas.microsoft.com/office/drawing/2014/main" id="{6E11506E-93BD-774A-862B-42509899950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93F3ED6E-1C5E-F64F-BE74-EF463B89B38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18D0136-6DE9-6B41-878E-AECB32324E3E}" type="slidenum">
              <a:rPr lang="en-US" altLang="en-US" i="0"/>
              <a:pPr/>
              <a:t>20</a:t>
            </a:fld>
            <a:endParaRPr lang="en-US" altLang="en-US" i="0" dirty="0"/>
          </a:p>
        </p:txBody>
      </p:sp>
      <p:sp>
        <p:nvSpPr>
          <p:cNvPr id="43011" name="Rectangle 2">
            <a:extLst>
              <a:ext uri="{FF2B5EF4-FFF2-40B4-BE49-F238E27FC236}">
                <a16:creationId xmlns:a16="http://schemas.microsoft.com/office/drawing/2014/main" id="{DA0784B9-5942-6644-8B74-B55BA73D4387}"/>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87721EDE-5699-EB49-89EF-1023868D1D5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D5A88AFA-DC80-6D4D-97EC-F1D9B566A55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8FDE3F2-6E1A-1949-978E-DB51352F29E1}" type="slidenum">
              <a:rPr lang="en-US" altLang="en-US" i="0"/>
              <a:pPr/>
              <a:t>21</a:t>
            </a:fld>
            <a:endParaRPr lang="en-US" altLang="en-US" i="0" dirty="0"/>
          </a:p>
        </p:txBody>
      </p:sp>
      <p:sp>
        <p:nvSpPr>
          <p:cNvPr id="45059" name="Rectangle 2">
            <a:extLst>
              <a:ext uri="{FF2B5EF4-FFF2-40B4-BE49-F238E27FC236}">
                <a16:creationId xmlns:a16="http://schemas.microsoft.com/office/drawing/2014/main" id="{CC4D6CB2-F8B6-A849-8541-58146AA1F544}"/>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A028948C-DAD9-4447-BBED-26FEA483618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13323FE5-34A6-0543-803B-6B51F9EDF25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34B0610-B188-8146-9C81-83FD565BED7D}" type="slidenum">
              <a:rPr lang="en-US" altLang="en-US" i="0"/>
              <a:pPr/>
              <a:t>22</a:t>
            </a:fld>
            <a:endParaRPr lang="en-US" altLang="en-US" i="0" dirty="0"/>
          </a:p>
        </p:txBody>
      </p:sp>
      <p:sp>
        <p:nvSpPr>
          <p:cNvPr id="47107" name="Rectangle 2">
            <a:extLst>
              <a:ext uri="{FF2B5EF4-FFF2-40B4-BE49-F238E27FC236}">
                <a16:creationId xmlns:a16="http://schemas.microsoft.com/office/drawing/2014/main" id="{FF1402F5-78D0-B54B-9F20-137F07E8D6BF}"/>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F46FFC11-5C67-B142-9DC5-5F43B2208B3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C17C5B53-AD80-1843-AC9C-3A85E676402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3048C000-EB9A-2140-B3B4-99691072D7BA}" type="slidenum">
              <a:rPr lang="en-US" altLang="en-US" i="0"/>
              <a:pPr/>
              <a:t>23</a:t>
            </a:fld>
            <a:endParaRPr lang="en-US" altLang="en-US" i="0" dirty="0"/>
          </a:p>
        </p:txBody>
      </p:sp>
      <p:sp>
        <p:nvSpPr>
          <p:cNvPr id="49155" name="Rectangle 2">
            <a:extLst>
              <a:ext uri="{FF2B5EF4-FFF2-40B4-BE49-F238E27FC236}">
                <a16:creationId xmlns:a16="http://schemas.microsoft.com/office/drawing/2014/main" id="{E934CBD0-4715-A64A-AA00-4285288F5918}"/>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4663707C-741F-C245-A927-D499131BC69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08612F84-B042-9941-A4CA-2BA04B66BB5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BF1B899-816B-0C4B-B440-8CF52D15A239}" type="slidenum">
              <a:rPr lang="en-US" altLang="en-US" i="0"/>
              <a:pPr/>
              <a:t>24</a:t>
            </a:fld>
            <a:endParaRPr lang="en-US" altLang="en-US" i="0" dirty="0"/>
          </a:p>
        </p:txBody>
      </p:sp>
      <p:sp>
        <p:nvSpPr>
          <p:cNvPr id="51203" name="Rectangle 2">
            <a:extLst>
              <a:ext uri="{FF2B5EF4-FFF2-40B4-BE49-F238E27FC236}">
                <a16:creationId xmlns:a16="http://schemas.microsoft.com/office/drawing/2014/main" id="{D6CAB43C-9663-784C-B468-61A3FA41C0FD}"/>
              </a:ext>
            </a:extLst>
          </p:cNvPr>
          <p:cNvSpPr>
            <a:spLocks noGrp="1" noRot="1" noChangeAspect="1" noChangeArrowheads="1" noTextEdit="1"/>
          </p:cNvSpPr>
          <p:nvPr>
            <p:ph type="sldImg"/>
          </p:nvPr>
        </p:nvSpPr>
        <p:spPr>
          <a:solidFill>
            <a:srgbClr val="FFFFFF"/>
          </a:solidFill>
          <a:ln/>
        </p:spPr>
      </p:sp>
      <p:sp>
        <p:nvSpPr>
          <p:cNvPr id="51204" name="Rectangle 3">
            <a:extLst>
              <a:ext uri="{FF2B5EF4-FFF2-40B4-BE49-F238E27FC236}">
                <a16:creationId xmlns:a16="http://schemas.microsoft.com/office/drawing/2014/main" id="{0DA78910-28B1-EF47-ADF1-D3A00543BA1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E0E52825-A866-ED40-8AEF-2935082CBC3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773788A-E74B-CA4B-B88C-000AF0DE35B1}" type="slidenum">
              <a:rPr lang="en-US" altLang="en-US" i="0"/>
              <a:pPr/>
              <a:t>25</a:t>
            </a:fld>
            <a:endParaRPr lang="en-US" altLang="en-US" i="0" dirty="0"/>
          </a:p>
        </p:txBody>
      </p:sp>
      <p:sp>
        <p:nvSpPr>
          <p:cNvPr id="53251" name="Rectangle 2">
            <a:extLst>
              <a:ext uri="{FF2B5EF4-FFF2-40B4-BE49-F238E27FC236}">
                <a16:creationId xmlns:a16="http://schemas.microsoft.com/office/drawing/2014/main" id="{DB7F964D-98E1-E346-8C0E-6F298377B421}"/>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CFBC1307-A877-BD46-911F-F87CFF417F4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08BF6B60-89BF-9D49-9243-6BF5797B861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ADF9D01-C96A-8B41-9F36-2A1D354E918A}" type="slidenum">
              <a:rPr lang="en-US" altLang="en-US" i="0"/>
              <a:pPr/>
              <a:t>26</a:t>
            </a:fld>
            <a:endParaRPr lang="en-US" altLang="en-US" i="0" dirty="0"/>
          </a:p>
        </p:txBody>
      </p:sp>
      <p:sp>
        <p:nvSpPr>
          <p:cNvPr id="55299" name="Rectangle 2">
            <a:extLst>
              <a:ext uri="{FF2B5EF4-FFF2-40B4-BE49-F238E27FC236}">
                <a16:creationId xmlns:a16="http://schemas.microsoft.com/office/drawing/2014/main" id="{51EB47CC-53DA-C048-A1D4-271ECE6EB3B5}"/>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ADD7B65B-16A2-3D4F-BEAD-FC55C083C4D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FC4F0E72-07DD-C449-A3BA-7453FBD8781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05D78C3-1E34-154C-BDD7-65991A31A2C7}" type="slidenum">
              <a:rPr lang="en-US" altLang="en-US" i="0"/>
              <a:pPr/>
              <a:t>27</a:t>
            </a:fld>
            <a:endParaRPr lang="en-US" altLang="en-US" i="0" dirty="0"/>
          </a:p>
        </p:txBody>
      </p:sp>
      <p:sp>
        <p:nvSpPr>
          <p:cNvPr id="57347" name="Rectangle 2">
            <a:extLst>
              <a:ext uri="{FF2B5EF4-FFF2-40B4-BE49-F238E27FC236}">
                <a16:creationId xmlns:a16="http://schemas.microsoft.com/office/drawing/2014/main" id="{2F82A205-C217-D247-A904-6FE68EE4D5FC}"/>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886821AE-9E6F-D543-BA66-1DB6D846670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2FF31DBA-A728-B94C-B4A8-C9ECFF2E1B6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0676437-14D0-9542-AABB-3ED62889EA8A}" type="slidenum">
              <a:rPr lang="en-US" altLang="en-US" i="0"/>
              <a:pPr/>
              <a:t>28</a:t>
            </a:fld>
            <a:endParaRPr lang="en-US" altLang="en-US" i="0" dirty="0"/>
          </a:p>
        </p:txBody>
      </p:sp>
      <p:sp>
        <p:nvSpPr>
          <p:cNvPr id="59395" name="Rectangle 2">
            <a:extLst>
              <a:ext uri="{FF2B5EF4-FFF2-40B4-BE49-F238E27FC236}">
                <a16:creationId xmlns:a16="http://schemas.microsoft.com/office/drawing/2014/main" id="{03F4CBA1-BB2C-2C4B-B05E-9D612E675E11}"/>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4FA72363-108C-A941-B7C6-73EEF22DE20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FC40825-2196-9B4F-9213-21344F5CDB5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A606877-1858-3D41-9916-2DCF9F8F76B1}" type="slidenum">
              <a:rPr lang="en-US" altLang="en-US" i="0"/>
              <a:pPr/>
              <a:t>29</a:t>
            </a:fld>
            <a:endParaRPr lang="en-US" altLang="en-US" i="0" dirty="0"/>
          </a:p>
        </p:txBody>
      </p:sp>
      <p:sp>
        <p:nvSpPr>
          <p:cNvPr id="61443" name="Rectangle 2">
            <a:extLst>
              <a:ext uri="{FF2B5EF4-FFF2-40B4-BE49-F238E27FC236}">
                <a16:creationId xmlns:a16="http://schemas.microsoft.com/office/drawing/2014/main" id="{78B015AF-922F-C44A-89C6-17254B17D644}"/>
              </a:ext>
            </a:extLst>
          </p:cNvPr>
          <p:cNvSpPr>
            <a:spLocks noGrp="1" noRot="1" noChangeAspect="1" noChangeArrowheads="1" noTextEdit="1"/>
          </p:cNvSpPr>
          <p:nvPr>
            <p:ph type="sldImg"/>
          </p:nvPr>
        </p:nvSpPr>
        <p:spPr>
          <a:solidFill>
            <a:srgbClr val="FFFFFF"/>
          </a:solidFill>
          <a:ln/>
        </p:spPr>
      </p:sp>
      <p:sp>
        <p:nvSpPr>
          <p:cNvPr id="61444" name="Rectangle 3">
            <a:extLst>
              <a:ext uri="{FF2B5EF4-FFF2-40B4-BE49-F238E27FC236}">
                <a16:creationId xmlns:a16="http://schemas.microsoft.com/office/drawing/2014/main" id="{987F5860-82C0-4A4E-A66D-353FB9D681D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E0C91639-645B-6743-B7BE-8AA0DDA09E69}"/>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721104D-4E55-344E-AA21-93DF696F55D2}" type="slidenum">
              <a:rPr lang="en-US" altLang="en-US" i="0"/>
              <a:pPr/>
              <a:t>30</a:t>
            </a:fld>
            <a:endParaRPr lang="en-US" altLang="en-US" i="0" dirty="0"/>
          </a:p>
        </p:txBody>
      </p:sp>
      <p:sp>
        <p:nvSpPr>
          <p:cNvPr id="63491" name="Rectangle 2">
            <a:extLst>
              <a:ext uri="{FF2B5EF4-FFF2-40B4-BE49-F238E27FC236}">
                <a16:creationId xmlns:a16="http://schemas.microsoft.com/office/drawing/2014/main" id="{672533A2-D5AC-D343-8D7C-9026B45B2418}"/>
              </a:ext>
            </a:extLst>
          </p:cNvPr>
          <p:cNvSpPr>
            <a:spLocks noGrp="1" noRot="1" noChangeAspect="1" noChangeArrowheads="1" noTextEdit="1"/>
          </p:cNvSpPr>
          <p:nvPr>
            <p:ph type="sldImg"/>
          </p:nvPr>
        </p:nvSpPr>
        <p:spPr>
          <a:solidFill>
            <a:srgbClr val="FFFFFF"/>
          </a:solidFill>
          <a:ln/>
        </p:spPr>
      </p:sp>
      <p:sp>
        <p:nvSpPr>
          <p:cNvPr id="63492" name="Rectangle 3">
            <a:extLst>
              <a:ext uri="{FF2B5EF4-FFF2-40B4-BE49-F238E27FC236}">
                <a16:creationId xmlns:a16="http://schemas.microsoft.com/office/drawing/2014/main" id="{121338F2-726B-3D4B-8E30-5D1ED0A2DD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5219110-F1D5-4846-B73D-8995410311C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718A3AE-7624-F443-B980-B417F91ABFAA}" type="slidenum">
              <a:rPr lang="en-US" altLang="en-US" i="0"/>
              <a:pPr/>
              <a:t>31</a:t>
            </a:fld>
            <a:endParaRPr lang="en-US" altLang="en-US" i="0" dirty="0"/>
          </a:p>
        </p:txBody>
      </p:sp>
      <p:sp>
        <p:nvSpPr>
          <p:cNvPr id="65539" name="Rectangle 2">
            <a:extLst>
              <a:ext uri="{FF2B5EF4-FFF2-40B4-BE49-F238E27FC236}">
                <a16:creationId xmlns:a16="http://schemas.microsoft.com/office/drawing/2014/main" id="{3C31CCA2-E418-7C47-984D-9BA932E1F7EE}"/>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E49F9000-CD6C-CD4A-896C-E3981C5A3F5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9D8B9D68-356A-4943-9446-37343A075D0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D9CA725-78A6-3E4D-8556-7CE3E89B2683}" type="slidenum">
              <a:rPr lang="en-US" altLang="en-US" i="0"/>
              <a:pPr/>
              <a:t>32</a:t>
            </a:fld>
            <a:endParaRPr lang="en-US" altLang="en-US" i="0" dirty="0"/>
          </a:p>
        </p:txBody>
      </p:sp>
      <p:sp>
        <p:nvSpPr>
          <p:cNvPr id="67587" name="Rectangle 2">
            <a:extLst>
              <a:ext uri="{FF2B5EF4-FFF2-40B4-BE49-F238E27FC236}">
                <a16:creationId xmlns:a16="http://schemas.microsoft.com/office/drawing/2014/main" id="{693EF62B-F681-3F41-B24C-DB63726B1850}"/>
              </a:ext>
            </a:extLst>
          </p:cNvPr>
          <p:cNvSpPr>
            <a:spLocks noGrp="1" noRot="1" noChangeAspect="1" noChangeArrowheads="1" noTextEdit="1"/>
          </p:cNvSpPr>
          <p:nvPr>
            <p:ph type="sldImg"/>
          </p:nvPr>
        </p:nvSpPr>
        <p:spPr>
          <a:solidFill>
            <a:srgbClr val="FFFFFF"/>
          </a:solidFill>
          <a:ln/>
        </p:spPr>
      </p:sp>
      <p:sp>
        <p:nvSpPr>
          <p:cNvPr id="67588" name="Rectangle 3">
            <a:extLst>
              <a:ext uri="{FF2B5EF4-FFF2-40B4-BE49-F238E27FC236}">
                <a16:creationId xmlns:a16="http://schemas.microsoft.com/office/drawing/2014/main" id="{3BDC6E81-EF72-BB47-8466-7EE0476963D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5A53694E-116F-5244-9C45-5D8CC527036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D8DD06B-B7D4-E443-9B92-C4D552B34D6F}" type="slidenum">
              <a:rPr lang="en-US" altLang="en-US" i="0"/>
              <a:pPr/>
              <a:t>33</a:t>
            </a:fld>
            <a:endParaRPr lang="en-US" altLang="en-US" i="0" dirty="0"/>
          </a:p>
        </p:txBody>
      </p:sp>
      <p:sp>
        <p:nvSpPr>
          <p:cNvPr id="69635" name="Rectangle 2">
            <a:extLst>
              <a:ext uri="{FF2B5EF4-FFF2-40B4-BE49-F238E27FC236}">
                <a16:creationId xmlns:a16="http://schemas.microsoft.com/office/drawing/2014/main" id="{EEDCA4DA-F966-6042-A647-9E54DB98184C}"/>
              </a:ext>
            </a:extLst>
          </p:cNvPr>
          <p:cNvSpPr>
            <a:spLocks noGrp="1" noRot="1" noChangeAspect="1" noChangeArrowheads="1" noTextEdit="1"/>
          </p:cNvSpPr>
          <p:nvPr>
            <p:ph type="sldImg"/>
          </p:nvPr>
        </p:nvSpPr>
        <p:spPr>
          <a:solidFill>
            <a:srgbClr val="FFFFFF"/>
          </a:solidFill>
          <a:ln/>
        </p:spPr>
      </p:sp>
      <p:sp>
        <p:nvSpPr>
          <p:cNvPr id="69636" name="Rectangle 3">
            <a:extLst>
              <a:ext uri="{FF2B5EF4-FFF2-40B4-BE49-F238E27FC236}">
                <a16:creationId xmlns:a16="http://schemas.microsoft.com/office/drawing/2014/main" id="{DE79419B-8CFC-9843-98A3-FC34A3E97FB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7B532F48-5F11-B948-A307-763A989DFB5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68E2EE8-0CC0-6543-B0E8-49ADB9D8A888}" type="slidenum">
              <a:rPr lang="en-US" altLang="en-US" i="0"/>
              <a:pPr/>
              <a:t>34</a:t>
            </a:fld>
            <a:endParaRPr lang="en-US" altLang="en-US" i="0" dirty="0"/>
          </a:p>
        </p:txBody>
      </p:sp>
      <p:sp>
        <p:nvSpPr>
          <p:cNvPr id="71683" name="Rectangle 2">
            <a:extLst>
              <a:ext uri="{FF2B5EF4-FFF2-40B4-BE49-F238E27FC236}">
                <a16:creationId xmlns:a16="http://schemas.microsoft.com/office/drawing/2014/main" id="{E0B6F207-579D-A44A-96A4-E58E312FDB4C}"/>
              </a:ext>
            </a:extLst>
          </p:cNvPr>
          <p:cNvSpPr>
            <a:spLocks noGrp="1" noRot="1" noChangeAspect="1" noChangeArrowheads="1" noTextEdit="1"/>
          </p:cNvSpPr>
          <p:nvPr>
            <p:ph type="sldImg"/>
          </p:nvPr>
        </p:nvSpPr>
        <p:spPr>
          <a:solidFill>
            <a:srgbClr val="FFFFFF"/>
          </a:solidFill>
          <a:ln/>
        </p:spPr>
      </p:sp>
      <p:sp>
        <p:nvSpPr>
          <p:cNvPr id="71684" name="Rectangle 3">
            <a:extLst>
              <a:ext uri="{FF2B5EF4-FFF2-40B4-BE49-F238E27FC236}">
                <a16:creationId xmlns:a16="http://schemas.microsoft.com/office/drawing/2014/main" id="{61E952C7-A9E6-5D42-89B9-D53DAF5A123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DFCED984-59DB-634C-A4D7-63BC9ACB9D1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829C363-944E-EC42-A5D1-8E63AC6AE26B}" type="slidenum">
              <a:rPr lang="en-US" altLang="en-US" i="0"/>
              <a:pPr/>
              <a:t>35</a:t>
            </a:fld>
            <a:endParaRPr lang="en-US" altLang="en-US" i="0" dirty="0"/>
          </a:p>
        </p:txBody>
      </p:sp>
      <p:sp>
        <p:nvSpPr>
          <p:cNvPr id="73731" name="Rectangle 2">
            <a:extLst>
              <a:ext uri="{FF2B5EF4-FFF2-40B4-BE49-F238E27FC236}">
                <a16:creationId xmlns:a16="http://schemas.microsoft.com/office/drawing/2014/main" id="{EBD8B887-8A41-CA49-A28B-40B56E6E3BAD}"/>
              </a:ext>
            </a:extLst>
          </p:cNvPr>
          <p:cNvSpPr>
            <a:spLocks noGrp="1" noRot="1" noChangeAspect="1" noChangeArrowheads="1" noTextEdit="1"/>
          </p:cNvSpPr>
          <p:nvPr>
            <p:ph type="sldImg"/>
          </p:nvPr>
        </p:nvSpPr>
        <p:spPr>
          <a:solidFill>
            <a:srgbClr val="FFFFFF"/>
          </a:solidFill>
          <a:ln/>
        </p:spPr>
      </p:sp>
      <p:sp>
        <p:nvSpPr>
          <p:cNvPr id="73732" name="Rectangle 3">
            <a:extLst>
              <a:ext uri="{FF2B5EF4-FFF2-40B4-BE49-F238E27FC236}">
                <a16:creationId xmlns:a16="http://schemas.microsoft.com/office/drawing/2014/main" id="{F726D11F-BFE6-B141-9D9E-DCFADFD9E96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F65F3A61-6D3C-FC4D-BEF9-86A0035857A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6A18E9A-0788-AE43-9968-B44588F1A197}" type="slidenum">
              <a:rPr lang="en-US" altLang="en-US" i="0"/>
              <a:pPr/>
              <a:t>36</a:t>
            </a:fld>
            <a:endParaRPr lang="en-US" altLang="en-US" i="0" dirty="0"/>
          </a:p>
        </p:txBody>
      </p:sp>
      <p:sp>
        <p:nvSpPr>
          <p:cNvPr id="75779" name="Rectangle 2">
            <a:extLst>
              <a:ext uri="{FF2B5EF4-FFF2-40B4-BE49-F238E27FC236}">
                <a16:creationId xmlns:a16="http://schemas.microsoft.com/office/drawing/2014/main" id="{C9A31FA7-DBE5-3545-8ACE-1BE01E9B28C2}"/>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2C914A6D-55A5-8D41-BA42-73D2717D0D3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2D66DEE4-5EF4-6346-8E7C-4317B0489D6E}"/>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D84E682-13B8-B64F-ADC9-5AA46DE4F21D}" type="slidenum">
              <a:rPr lang="en-US" altLang="en-US" i="0"/>
              <a:pPr/>
              <a:t>37</a:t>
            </a:fld>
            <a:endParaRPr lang="en-US" altLang="en-US" i="0" dirty="0"/>
          </a:p>
        </p:txBody>
      </p:sp>
      <p:sp>
        <p:nvSpPr>
          <p:cNvPr id="77827" name="Rectangle 2">
            <a:extLst>
              <a:ext uri="{FF2B5EF4-FFF2-40B4-BE49-F238E27FC236}">
                <a16:creationId xmlns:a16="http://schemas.microsoft.com/office/drawing/2014/main" id="{736B7E65-B872-4442-A792-3EEE20656717}"/>
              </a:ext>
            </a:extLst>
          </p:cNvPr>
          <p:cNvSpPr>
            <a:spLocks noGrp="1" noRot="1" noChangeAspect="1" noChangeArrowheads="1" noTextEdit="1"/>
          </p:cNvSpPr>
          <p:nvPr>
            <p:ph type="sldImg"/>
          </p:nvPr>
        </p:nvSpPr>
        <p:spPr>
          <a:solidFill>
            <a:srgbClr val="FFFFFF"/>
          </a:solidFill>
          <a:ln/>
        </p:spPr>
      </p:sp>
      <p:sp>
        <p:nvSpPr>
          <p:cNvPr id="77828" name="Rectangle 3">
            <a:extLst>
              <a:ext uri="{FF2B5EF4-FFF2-40B4-BE49-F238E27FC236}">
                <a16:creationId xmlns:a16="http://schemas.microsoft.com/office/drawing/2014/main" id="{18981BD9-0723-A848-A793-606B878A880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8F5E45F4-FD37-EE43-886B-646E4524861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CC174F9-9691-C449-8C46-A3F6EADA5DFB}" type="slidenum">
              <a:rPr lang="en-US" altLang="en-US" i="0"/>
              <a:pPr/>
              <a:t>38</a:t>
            </a:fld>
            <a:endParaRPr lang="en-US" altLang="en-US" i="0" dirty="0"/>
          </a:p>
        </p:txBody>
      </p:sp>
      <p:sp>
        <p:nvSpPr>
          <p:cNvPr id="79875" name="Rectangle 2">
            <a:extLst>
              <a:ext uri="{FF2B5EF4-FFF2-40B4-BE49-F238E27FC236}">
                <a16:creationId xmlns:a16="http://schemas.microsoft.com/office/drawing/2014/main" id="{7515458F-D726-7444-85C8-E9583F5994D9}"/>
              </a:ext>
            </a:extLst>
          </p:cNvPr>
          <p:cNvSpPr>
            <a:spLocks noGrp="1" noRot="1" noChangeAspect="1" noChangeArrowheads="1" noTextEdit="1"/>
          </p:cNvSpPr>
          <p:nvPr>
            <p:ph type="sldImg"/>
          </p:nvPr>
        </p:nvSpPr>
        <p:spPr>
          <a:solidFill>
            <a:srgbClr val="FFFFFF"/>
          </a:solidFill>
          <a:ln/>
        </p:spPr>
      </p:sp>
      <p:sp>
        <p:nvSpPr>
          <p:cNvPr id="79876" name="Rectangle 3">
            <a:extLst>
              <a:ext uri="{FF2B5EF4-FFF2-40B4-BE49-F238E27FC236}">
                <a16:creationId xmlns:a16="http://schemas.microsoft.com/office/drawing/2014/main" id="{BF42173E-20E3-2145-B2C2-9A317BD2324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9534DAF4-802E-A94A-A3BC-4F92B8B9348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8F1590C-860C-084C-B419-7BB5306FA684}" type="slidenum">
              <a:rPr lang="en-US" altLang="en-US" i="0"/>
              <a:pPr/>
              <a:t>39</a:t>
            </a:fld>
            <a:endParaRPr lang="en-US" altLang="en-US" i="0" dirty="0"/>
          </a:p>
        </p:txBody>
      </p:sp>
      <p:sp>
        <p:nvSpPr>
          <p:cNvPr id="81923" name="Rectangle 2">
            <a:extLst>
              <a:ext uri="{FF2B5EF4-FFF2-40B4-BE49-F238E27FC236}">
                <a16:creationId xmlns:a16="http://schemas.microsoft.com/office/drawing/2014/main" id="{10EC821E-9215-C347-B856-0740E995CC77}"/>
              </a:ext>
            </a:extLst>
          </p:cNvPr>
          <p:cNvSpPr>
            <a:spLocks noGrp="1" noRot="1" noChangeAspect="1" noChangeArrowheads="1" noTextEdit="1"/>
          </p:cNvSpPr>
          <p:nvPr>
            <p:ph type="sldImg"/>
          </p:nvPr>
        </p:nvSpPr>
        <p:spPr>
          <a:solidFill>
            <a:srgbClr val="FFFFFF"/>
          </a:solidFill>
          <a:ln/>
        </p:spPr>
      </p:sp>
      <p:sp>
        <p:nvSpPr>
          <p:cNvPr id="81924" name="Rectangle 3">
            <a:extLst>
              <a:ext uri="{FF2B5EF4-FFF2-40B4-BE49-F238E27FC236}">
                <a16:creationId xmlns:a16="http://schemas.microsoft.com/office/drawing/2014/main" id="{BF62975C-D3A5-3A48-BAA7-4A6CDB0BBEB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79DEC3C4-482A-FA4A-970E-2AA692431C1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E73C82C-F2DD-AD40-9EB2-706E7070FB5A}" type="slidenum">
              <a:rPr lang="en-US" altLang="en-US" i="0"/>
              <a:pPr/>
              <a:t>40</a:t>
            </a:fld>
            <a:endParaRPr lang="en-US" altLang="en-US" i="0" dirty="0"/>
          </a:p>
        </p:txBody>
      </p:sp>
      <p:sp>
        <p:nvSpPr>
          <p:cNvPr id="83971" name="Rectangle 2">
            <a:extLst>
              <a:ext uri="{FF2B5EF4-FFF2-40B4-BE49-F238E27FC236}">
                <a16:creationId xmlns:a16="http://schemas.microsoft.com/office/drawing/2014/main" id="{43510991-5792-A44F-8BA6-19091548FDAC}"/>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965DC1A3-623E-AE49-8681-0ABE4BB886E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6D3871EA-6517-254E-9FBB-28C4EDED779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CE7D9A3-7A76-704C-9AB8-A75688A382E6}" type="slidenum">
              <a:rPr lang="en-US" altLang="en-US" i="0"/>
              <a:pPr/>
              <a:t>41</a:t>
            </a:fld>
            <a:endParaRPr lang="en-US" altLang="en-US" i="0" dirty="0"/>
          </a:p>
        </p:txBody>
      </p:sp>
      <p:sp>
        <p:nvSpPr>
          <p:cNvPr id="86019" name="Rectangle 2">
            <a:extLst>
              <a:ext uri="{FF2B5EF4-FFF2-40B4-BE49-F238E27FC236}">
                <a16:creationId xmlns:a16="http://schemas.microsoft.com/office/drawing/2014/main" id="{F4698BC7-F849-FE41-8374-FC1D67318B0E}"/>
              </a:ext>
            </a:extLst>
          </p:cNvPr>
          <p:cNvSpPr>
            <a:spLocks noGrp="1" noRot="1" noChangeAspect="1" noChangeArrowheads="1" noTextEdit="1"/>
          </p:cNvSpPr>
          <p:nvPr>
            <p:ph type="sldImg"/>
          </p:nvPr>
        </p:nvSpPr>
        <p:spPr>
          <a:solidFill>
            <a:srgbClr val="FFFFFF"/>
          </a:solidFill>
          <a:ln/>
        </p:spPr>
      </p:sp>
      <p:sp>
        <p:nvSpPr>
          <p:cNvPr id="86020" name="Rectangle 3">
            <a:extLst>
              <a:ext uri="{FF2B5EF4-FFF2-40B4-BE49-F238E27FC236}">
                <a16:creationId xmlns:a16="http://schemas.microsoft.com/office/drawing/2014/main" id="{C3FB55E7-068A-C54F-9414-09F7A93991A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88D95DA5-67D4-2148-8FD8-90E772F1756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6A750D6-63A5-7747-A787-C05DE6E7884A}" type="slidenum">
              <a:rPr lang="en-US" altLang="en-US" i="0"/>
              <a:pPr/>
              <a:t>42</a:t>
            </a:fld>
            <a:endParaRPr lang="en-US" altLang="en-US" i="0" dirty="0"/>
          </a:p>
        </p:txBody>
      </p:sp>
      <p:sp>
        <p:nvSpPr>
          <p:cNvPr id="88067" name="Rectangle 2">
            <a:extLst>
              <a:ext uri="{FF2B5EF4-FFF2-40B4-BE49-F238E27FC236}">
                <a16:creationId xmlns:a16="http://schemas.microsoft.com/office/drawing/2014/main" id="{F557D338-5845-114C-96D4-36ED9B965DD2}"/>
              </a:ext>
            </a:extLst>
          </p:cNvPr>
          <p:cNvSpPr>
            <a:spLocks noGrp="1" noRot="1" noChangeAspect="1" noChangeArrowheads="1" noTextEdit="1"/>
          </p:cNvSpPr>
          <p:nvPr>
            <p:ph type="sldImg"/>
          </p:nvPr>
        </p:nvSpPr>
        <p:spPr>
          <a:solidFill>
            <a:srgbClr val="FFFFFF"/>
          </a:solidFill>
          <a:ln/>
        </p:spPr>
      </p:sp>
      <p:sp>
        <p:nvSpPr>
          <p:cNvPr id="88068" name="Rectangle 3">
            <a:extLst>
              <a:ext uri="{FF2B5EF4-FFF2-40B4-BE49-F238E27FC236}">
                <a16:creationId xmlns:a16="http://schemas.microsoft.com/office/drawing/2014/main" id="{309DA6BF-9C64-4746-885F-E82AD3E5C52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1A2A9778-AFD9-434F-A688-5AFC3D668AB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76A91CE-ACC6-174C-B31B-C40A6B8B1437}" type="slidenum">
              <a:rPr lang="en-US" altLang="en-US" i="0"/>
              <a:pPr/>
              <a:t>43</a:t>
            </a:fld>
            <a:endParaRPr lang="en-US" altLang="en-US" i="0" dirty="0"/>
          </a:p>
        </p:txBody>
      </p:sp>
      <p:sp>
        <p:nvSpPr>
          <p:cNvPr id="90115" name="Rectangle 2">
            <a:extLst>
              <a:ext uri="{FF2B5EF4-FFF2-40B4-BE49-F238E27FC236}">
                <a16:creationId xmlns:a16="http://schemas.microsoft.com/office/drawing/2014/main" id="{6C8ECE6B-C15B-144A-A16D-2FFB74240D02}"/>
              </a:ext>
            </a:extLst>
          </p:cNvPr>
          <p:cNvSpPr>
            <a:spLocks noGrp="1" noRot="1" noChangeAspect="1" noChangeArrowheads="1" noTextEdit="1"/>
          </p:cNvSpPr>
          <p:nvPr>
            <p:ph type="sldImg"/>
          </p:nvPr>
        </p:nvSpPr>
        <p:spPr>
          <a:solidFill>
            <a:srgbClr val="FFFFFF"/>
          </a:solidFill>
          <a:ln/>
        </p:spPr>
      </p:sp>
      <p:sp>
        <p:nvSpPr>
          <p:cNvPr id="90116" name="Rectangle 3">
            <a:extLst>
              <a:ext uri="{FF2B5EF4-FFF2-40B4-BE49-F238E27FC236}">
                <a16:creationId xmlns:a16="http://schemas.microsoft.com/office/drawing/2014/main" id="{FF89D9A8-A897-6C43-9008-226ED878C38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51F741A9-CC50-3547-A4F8-45B5D353543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F2C12CF-1E06-5440-B5BF-E8F74D643C01}" type="slidenum">
              <a:rPr lang="en-US" altLang="en-US" i="0"/>
              <a:pPr/>
              <a:t>44</a:t>
            </a:fld>
            <a:endParaRPr lang="en-US" altLang="en-US" i="0" dirty="0"/>
          </a:p>
        </p:txBody>
      </p:sp>
      <p:sp>
        <p:nvSpPr>
          <p:cNvPr id="92163" name="Rectangle 2">
            <a:extLst>
              <a:ext uri="{FF2B5EF4-FFF2-40B4-BE49-F238E27FC236}">
                <a16:creationId xmlns:a16="http://schemas.microsoft.com/office/drawing/2014/main" id="{A5D10F46-20B5-6145-82DA-566E5FC2B110}"/>
              </a:ext>
            </a:extLst>
          </p:cNvPr>
          <p:cNvSpPr>
            <a:spLocks noGrp="1" noRot="1" noChangeAspect="1" noChangeArrowheads="1" noTextEdit="1"/>
          </p:cNvSpPr>
          <p:nvPr>
            <p:ph type="sldImg"/>
          </p:nvPr>
        </p:nvSpPr>
        <p:spPr>
          <a:solidFill>
            <a:srgbClr val="FFFFFF"/>
          </a:solidFill>
          <a:ln/>
        </p:spPr>
      </p:sp>
      <p:sp>
        <p:nvSpPr>
          <p:cNvPr id="92164" name="Rectangle 3">
            <a:extLst>
              <a:ext uri="{FF2B5EF4-FFF2-40B4-BE49-F238E27FC236}">
                <a16:creationId xmlns:a16="http://schemas.microsoft.com/office/drawing/2014/main" id="{0C9E5DB0-B4CD-9443-9B4F-FBF634F1F5A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4232D7FF-1409-3A47-A6F7-38AEBB42334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D4C4DA6-F310-6942-9E68-FF9FCAC7F0F7}" type="slidenum">
              <a:rPr lang="en-US" altLang="en-US" i="0"/>
              <a:pPr/>
              <a:t>45</a:t>
            </a:fld>
            <a:endParaRPr lang="en-US" altLang="en-US" i="0" dirty="0"/>
          </a:p>
        </p:txBody>
      </p:sp>
      <p:sp>
        <p:nvSpPr>
          <p:cNvPr id="94211" name="Rectangle 2">
            <a:extLst>
              <a:ext uri="{FF2B5EF4-FFF2-40B4-BE49-F238E27FC236}">
                <a16:creationId xmlns:a16="http://schemas.microsoft.com/office/drawing/2014/main" id="{9812F93A-166C-3846-8D79-A9E64D873C4C}"/>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B8814962-C549-CE4C-BDB6-8E446400701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CFB51C68-7086-5647-BCF7-4106F5351E4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93ADECD-A150-9043-9EAD-AEFA0269ECD0}" type="slidenum">
              <a:rPr lang="en-US" altLang="en-US" i="0"/>
              <a:pPr/>
              <a:t>46</a:t>
            </a:fld>
            <a:endParaRPr lang="en-US" altLang="en-US" i="0" dirty="0"/>
          </a:p>
        </p:txBody>
      </p:sp>
      <p:sp>
        <p:nvSpPr>
          <p:cNvPr id="96259" name="Rectangle 2">
            <a:extLst>
              <a:ext uri="{FF2B5EF4-FFF2-40B4-BE49-F238E27FC236}">
                <a16:creationId xmlns:a16="http://schemas.microsoft.com/office/drawing/2014/main" id="{50D27DB1-8BEB-7742-B5B5-93F5C6442E37}"/>
              </a:ext>
            </a:extLst>
          </p:cNvPr>
          <p:cNvSpPr>
            <a:spLocks noGrp="1" noRot="1" noChangeAspect="1" noChangeArrowheads="1" noTextEdit="1"/>
          </p:cNvSpPr>
          <p:nvPr>
            <p:ph type="sldImg"/>
          </p:nvPr>
        </p:nvSpPr>
        <p:spPr>
          <a:solidFill>
            <a:srgbClr val="FFFFFF"/>
          </a:solidFill>
          <a:ln/>
        </p:spPr>
      </p:sp>
      <p:sp>
        <p:nvSpPr>
          <p:cNvPr id="96260" name="Rectangle 3">
            <a:extLst>
              <a:ext uri="{FF2B5EF4-FFF2-40B4-BE49-F238E27FC236}">
                <a16:creationId xmlns:a16="http://schemas.microsoft.com/office/drawing/2014/main" id="{0C3EC08C-3C68-3249-9409-805D9F82658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B7BF6AB7-F234-8C49-9ED6-F172AC9B54A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92660DB-EF17-764C-BC52-98B5060475F5}" type="slidenum">
              <a:rPr lang="en-US" altLang="en-US" i="0"/>
              <a:pPr/>
              <a:t>47</a:t>
            </a:fld>
            <a:endParaRPr lang="en-US" altLang="en-US" i="0" dirty="0"/>
          </a:p>
        </p:txBody>
      </p:sp>
      <p:sp>
        <p:nvSpPr>
          <p:cNvPr id="98307" name="Rectangle 2">
            <a:extLst>
              <a:ext uri="{FF2B5EF4-FFF2-40B4-BE49-F238E27FC236}">
                <a16:creationId xmlns:a16="http://schemas.microsoft.com/office/drawing/2014/main" id="{8A272579-814B-0F4E-94F8-995682E379F9}"/>
              </a:ext>
            </a:extLst>
          </p:cNvPr>
          <p:cNvSpPr>
            <a:spLocks noGrp="1" noRot="1" noChangeAspect="1" noChangeArrowheads="1" noTextEdit="1"/>
          </p:cNvSpPr>
          <p:nvPr>
            <p:ph type="sldImg"/>
          </p:nvPr>
        </p:nvSpPr>
        <p:spPr>
          <a:solidFill>
            <a:srgbClr val="FFFFFF"/>
          </a:solidFill>
          <a:ln/>
        </p:spPr>
      </p:sp>
      <p:sp>
        <p:nvSpPr>
          <p:cNvPr id="98308" name="Rectangle 3">
            <a:extLst>
              <a:ext uri="{FF2B5EF4-FFF2-40B4-BE49-F238E27FC236}">
                <a16:creationId xmlns:a16="http://schemas.microsoft.com/office/drawing/2014/main" id="{38824E27-9E67-6542-A083-4D7DF213B30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1ED3F02B-8F1F-134D-85E6-44FD657F0D1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9BEF89B-29A9-6046-B1E5-82C8AFB6E27D}" type="slidenum">
              <a:rPr lang="en-US" altLang="en-US" i="0"/>
              <a:pPr/>
              <a:t>48</a:t>
            </a:fld>
            <a:endParaRPr lang="en-US" altLang="en-US" i="0" dirty="0"/>
          </a:p>
        </p:txBody>
      </p:sp>
      <p:sp>
        <p:nvSpPr>
          <p:cNvPr id="100355" name="Rectangle 2">
            <a:extLst>
              <a:ext uri="{FF2B5EF4-FFF2-40B4-BE49-F238E27FC236}">
                <a16:creationId xmlns:a16="http://schemas.microsoft.com/office/drawing/2014/main" id="{A600D713-18DC-3544-9119-A9750981A331}"/>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92396549-8361-7046-ABA8-93166EB947F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44464F88-6042-F84C-A8B6-F2625706A5B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B1FD42B-0F93-E34B-8C26-4DC1888EBEC6}" type="slidenum">
              <a:rPr lang="en-US" altLang="en-US" i="0"/>
              <a:pPr/>
              <a:t>49</a:t>
            </a:fld>
            <a:endParaRPr lang="en-US" altLang="en-US" i="0" dirty="0"/>
          </a:p>
        </p:txBody>
      </p:sp>
      <p:sp>
        <p:nvSpPr>
          <p:cNvPr id="102403" name="Rectangle 2">
            <a:extLst>
              <a:ext uri="{FF2B5EF4-FFF2-40B4-BE49-F238E27FC236}">
                <a16:creationId xmlns:a16="http://schemas.microsoft.com/office/drawing/2014/main" id="{B812FA35-36D0-2042-8AEB-4DE3A2065BB2}"/>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2AE6C9C5-E79A-3343-8E17-8948EEA3465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AAFF11BA-3D84-A743-AECC-55BBC525EF0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F6CF768-B2AC-524E-93E9-2FD009F56FE1}" type="slidenum">
              <a:rPr lang="en-US" altLang="en-US" i="0"/>
              <a:pPr/>
              <a:t>50</a:t>
            </a:fld>
            <a:endParaRPr lang="en-US" altLang="en-US" i="0" dirty="0"/>
          </a:p>
        </p:txBody>
      </p:sp>
      <p:sp>
        <p:nvSpPr>
          <p:cNvPr id="104451" name="Rectangle 2">
            <a:extLst>
              <a:ext uri="{FF2B5EF4-FFF2-40B4-BE49-F238E27FC236}">
                <a16:creationId xmlns:a16="http://schemas.microsoft.com/office/drawing/2014/main" id="{DE6F6936-4B83-6049-BD59-E29AA74E7E88}"/>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5F0BBC13-ABDC-C74F-814C-44C54B43C7D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814915C0-3CC1-2445-B2BD-70BB72769A4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97147D2-125C-FE4B-8248-70C7364DDD98}" type="slidenum">
              <a:rPr lang="en-US" altLang="en-US" i="0"/>
              <a:pPr/>
              <a:t>51</a:t>
            </a:fld>
            <a:endParaRPr lang="en-US" altLang="en-US" i="0" dirty="0"/>
          </a:p>
        </p:txBody>
      </p:sp>
      <p:sp>
        <p:nvSpPr>
          <p:cNvPr id="106499" name="Rectangle 2">
            <a:extLst>
              <a:ext uri="{FF2B5EF4-FFF2-40B4-BE49-F238E27FC236}">
                <a16:creationId xmlns:a16="http://schemas.microsoft.com/office/drawing/2014/main" id="{A6BCD2E1-1044-E94A-AA1C-22B5146F764B}"/>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F7653E62-2050-334B-BB83-2A773EBE9FD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A3BB7652-875F-7245-B2DC-6FA91DDEC596}"/>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2F5DAAD-B183-D54E-BD14-6514B0126C30}" type="slidenum">
              <a:rPr lang="en-US" altLang="en-US" i="0"/>
              <a:pPr/>
              <a:t>52</a:t>
            </a:fld>
            <a:endParaRPr lang="en-US" altLang="en-US" i="0" dirty="0"/>
          </a:p>
        </p:txBody>
      </p:sp>
      <p:sp>
        <p:nvSpPr>
          <p:cNvPr id="108547" name="Rectangle 2">
            <a:extLst>
              <a:ext uri="{FF2B5EF4-FFF2-40B4-BE49-F238E27FC236}">
                <a16:creationId xmlns:a16="http://schemas.microsoft.com/office/drawing/2014/main" id="{1B2FC5EF-2161-5F45-9D36-6017857940DA}"/>
              </a:ext>
            </a:extLst>
          </p:cNvPr>
          <p:cNvSpPr>
            <a:spLocks noGrp="1" noRot="1" noChangeAspect="1" noChangeArrowheads="1" noTextEdit="1"/>
          </p:cNvSpPr>
          <p:nvPr>
            <p:ph type="sldImg"/>
          </p:nvPr>
        </p:nvSpPr>
        <p:spPr>
          <a:solidFill>
            <a:srgbClr val="FFFFFF"/>
          </a:solidFill>
          <a:ln/>
        </p:spPr>
      </p:sp>
      <p:sp>
        <p:nvSpPr>
          <p:cNvPr id="108548" name="Rectangle 3">
            <a:extLst>
              <a:ext uri="{FF2B5EF4-FFF2-40B4-BE49-F238E27FC236}">
                <a16:creationId xmlns:a16="http://schemas.microsoft.com/office/drawing/2014/main" id="{62F503CA-BDBD-FF42-8FD1-57677033FA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7DED3E59-ACD1-C44E-9D0F-F69EEF94684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7C1F623-7AA3-E849-B6F0-0EBEDFD4AF0E}" type="slidenum">
              <a:rPr lang="en-US" altLang="en-US" i="0"/>
              <a:pPr/>
              <a:t>53</a:t>
            </a:fld>
            <a:endParaRPr lang="en-US" altLang="en-US" i="0" dirty="0"/>
          </a:p>
        </p:txBody>
      </p:sp>
      <p:sp>
        <p:nvSpPr>
          <p:cNvPr id="110595" name="Rectangle 2">
            <a:extLst>
              <a:ext uri="{FF2B5EF4-FFF2-40B4-BE49-F238E27FC236}">
                <a16:creationId xmlns:a16="http://schemas.microsoft.com/office/drawing/2014/main" id="{5EC50AD3-AD07-6E4A-8441-A7E103050B30}"/>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CD98E7D6-D701-E547-95EB-1E522C067CD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B23407C8-0670-EA48-B335-3EA5FCA9B6F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94EF1C9-0C91-A645-8B9F-822B2E80FC1C}" type="slidenum">
              <a:rPr lang="en-US" altLang="en-US" i="0"/>
              <a:pPr/>
              <a:t>54</a:t>
            </a:fld>
            <a:endParaRPr lang="en-US" altLang="en-US" i="0" dirty="0"/>
          </a:p>
        </p:txBody>
      </p:sp>
      <p:sp>
        <p:nvSpPr>
          <p:cNvPr id="112643" name="Rectangle 2">
            <a:extLst>
              <a:ext uri="{FF2B5EF4-FFF2-40B4-BE49-F238E27FC236}">
                <a16:creationId xmlns:a16="http://schemas.microsoft.com/office/drawing/2014/main" id="{8D0B3FC6-F626-B64A-9798-4D78B7700F55}"/>
              </a:ext>
            </a:extLst>
          </p:cNvPr>
          <p:cNvSpPr>
            <a:spLocks noGrp="1" noRot="1" noChangeAspect="1" noChangeArrowheads="1" noTextEdit="1"/>
          </p:cNvSpPr>
          <p:nvPr>
            <p:ph type="sldImg"/>
          </p:nvPr>
        </p:nvSpPr>
        <p:spPr>
          <a:solidFill>
            <a:srgbClr val="FFFFFF"/>
          </a:solidFill>
          <a:ln/>
        </p:spPr>
      </p:sp>
      <p:sp>
        <p:nvSpPr>
          <p:cNvPr id="112644" name="Rectangle 3">
            <a:extLst>
              <a:ext uri="{FF2B5EF4-FFF2-40B4-BE49-F238E27FC236}">
                <a16:creationId xmlns:a16="http://schemas.microsoft.com/office/drawing/2014/main" id="{3F3282B8-A0CF-5943-A2B0-A0164B659AF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0CF76ED4-4D8E-E547-8692-B5E6E83E7A9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F30B251-64F5-B74E-AEF4-5CDC38DB614D}" type="slidenum">
              <a:rPr lang="en-US" altLang="en-US" i="0"/>
              <a:pPr/>
              <a:t>55</a:t>
            </a:fld>
            <a:endParaRPr lang="en-US" altLang="en-US" i="0" dirty="0"/>
          </a:p>
        </p:txBody>
      </p:sp>
      <p:sp>
        <p:nvSpPr>
          <p:cNvPr id="114691" name="Rectangle 2">
            <a:extLst>
              <a:ext uri="{FF2B5EF4-FFF2-40B4-BE49-F238E27FC236}">
                <a16:creationId xmlns:a16="http://schemas.microsoft.com/office/drawing/2014/main" id="{92BCD0F7-31DA-D04D-84A3-224F23A0130B}"/>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3899B7C6-5F84-254D-B3BF-D864F8D730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1110FD8A-67A4-5E4A-B13B-0417A2C554D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30E48AC-08C6-544B-9C04-6EDA2BF367ED}" type="slidenum">
              <a:rPr lang="en-US" altLang="en-US" i="0"/>
              <a:pPr/>
              <a:t>56</a:t>
            </a:fld>
            <a:endParaRPr lang="en-US" altLang="en-US" i="0" dirty="0"/>
          </a:p>
        </p:txBody>
      </p:sp>
      <p:sp>
        <p:nvSpPr>
          <p:cNvPr id="116739" name="Rectangle 2">
            <a:extLst>
              <a:ext uri="{FF2B5EF4-FFF2-40B4-BE49-F238E27FC236}">
                <a16:creationId xmlns:a16="http://schemas.microsoft.com/office/drawing/2014/main" id="{97BE07CB-AC25-F243-B6E0-72B7481A5FDF}"/>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415E62B2-F0A8-A440-BA18-AF4D63CF7C0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DD5A5A3F-4972-D94D-AC17-9F46D79A911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C53408D-2B0A-3144-BB68-48EAA828497B}" type="slidenum">
              <a:rPr lang="en-US" altLang="en-US" i="0"/>
              <a:pPr/>
              <a:t>57</a:t>
            </a:fld>
            <a:endParaRPr lang="en-US" altLang="en-US" i="0" dirty="0"/>
          </a:p>
        </p:txBody>
      </p:sp>
      <p:sp>
        <p:nvSpPr>
          <p:cNvPr id="118787" name="Rectangle 2">
            <a:extLst>
              <a:ext uri="{FF2B5EF4-FFF2-40B4-BE49-F238E27FC236}">
                <a16:creationId xmlns:a16="http://schemas.microsoft.com/office/drawing/2014/main" id="{D97A689F-1012-CB49-8826-1DF2F5A8CF2A}"/>
              </a:ext>
            </a:extLst>
          </p:cNvPr>
          <p:cNvSpPr>
            <a:spLocks noGrp="1" noRot="1" noChangeAspect="1" noChangeArrowheads="1" noTextEdit="1"/>
          </p:cNvSpPr>
          <p:nvPr>
            <p:ph type="sldImg"/>
          </p:nvPr>
        </p:nvSpPr>
        <p:spPr>
          <a:solidFill>
            <a:srgbClr val="FFFFFF"/>
          </a:solidFill>
          <a:ln/>
        </p:spPr>
      </p:sp>
      <p:sp>
        <p:nvSpPr>
          <p:cNvPr id="118788" name="Rectangle 3">
            <a:extLst>
              <a:ext uri="{FF2B5EF4-FFF2-40B4-BE49-F238E27FC236}">
                <a16:creationId xmlns:a16="http://schemas.microsoft.com/office/drawing/2014/main" id="{609D31D3-1157-3E4A-8D69-2A628209102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30D9F3AD-2FE8-8F4A-9129-ABD4D97CDB0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FA40326-8AE1-FD4B-89F2-AD957934160B}" type="slidenum">
              <a:rPr lang="en-US" altLang="en-US" i="0"/>
              <a:pPr/>
              <a:t>58</a:t>
            </a:fld>
            <a:endParaRPr lang="en-US" altLang="en-US" i="0" dirty="0"/>
          </a:p>
        </p:txBody>
      </p:sp>
      <p:sp>
        <p:nvSpPr>
          <p:cNvPr id="120835" name="Rectangle 2">
            <a:extLst>
              <a:ext uri="{FF2B5EF4-FFF2-40B4-BE49-F238E27FC236}">
                <a16:creationId xmlns:a16="http://schemas.microsoft.com/office/drawing/2014/main" id="{CD557560-B00D-664A-AD04-7AA9C8371DF4}"/>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B65A0C04-B3BF-0748-9E13-3DA8FA8C60C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5DA1F6ED-7A9A-DA42-9C68-2989BDDB460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98DBA04-E5DD-8C4B-A96F-64402254AE8B}" type="slidenum">
              <a:rPr lang="en-US" altLang="en-US" i="0"/>
              <a:pPr/>
              <a:t>59</a:t>
            </a:fld>
            <a:endParaRPr lang="en-US" altLang="en-US" i="0" dirty="0"/>
          </a:p>
        </p:txBody>
      </p:sp>
      <p:sp>
        <p:nvSpPr>
          <p:cNvPr id="122883" name="Rectangle 2">
            <a:extLst>
              <a:ext uri="{FF2B5EF4-FFF2-40B4-BE49-F238E27FC236}">
                <a16:creationId xmlns:a16="http://schemas.microsoft.com/office/drawing/2014/main" id="{83E79E18-93CE-D849-A6DB-D16828E3B04F}"/>
              </a:ext>
            </a:extLst>
          </p:cNvPr>
          <p:cNvSpPr>
            <a:spLocks noGrp="1" noRot="1" noChangeAspect="1" noChangeArrowheads="1" noTextEdit="1"/>
          </p:cNvSpPr>
          <p:nvPr>
            <p:ph type="sldImg"/>
          </p:nvPr>
        </p:nvSpPr>
        <p:spPr>
          <a:solidFill>
            <a:srgbClr val="FFFFFF"/>
          </a:solidFill>
          <a:ln/>
        </p:spPr>
      </p:sp>
      <p:sp>
        <p:nvSpPr>
          <p:cNvPr id="122884" name="Rectangle 3">
            <a:extLst>
              <a:ext uri="{FF2B5EF4-FFF2-40B4-BE49-F238E27FC236}">
                <a16:creationId xmlns:a16="http://schemas.microsoft.com/office/drawing/2014/main" id="{710A04E7-D4CD-3B4D-93BC-5328E770076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29082FC8-B609-A74A-A5E1-4AF1938EAB3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3C29A90-5DA5-424C-95FF-3BCDBA2E089B}" type="slidenum">
              <a:rPr lang="en-US" altLang="en-US" i="0"/>
              <a:pPr/>
              <a:t>60</a:t>
            </a:fld>
            <a:endParaRPr lang="en-US" altLang="en-US" i="0" dirty="0"/>
          </a:p>
        </p:txBody>
      </p:sp>
      <p:sp>
        <p:nvSpPr>
          <p:cNvPr id="124931" name="Rectangle 2">
            <a:extLst>
              <a:ext uri="{FF2B5EF4-FFF2-40B4-BE49-F238E27FC236}">
                <a16:creationId xmlns:a16="http://schemas.microsoft.com/office/drawing/2014/main" id="{44C762F7-4937-6847-8091-D4392BAB1925}"/>
              </a:ext>
            </a:extLst>
          </p:cNvPr>
          <p:cNvSpPr>
            <a:spLocks noGrp="1" noRot="1" noChangeAspect="1" noChangeArrowheads="1" noTextEdit="1"/>
          </p:cNvSpPr>
          <p:nvPr>
            <p:ph type="sldImg"/>
          </p:nvPr>
        </p:nvSpPr>
        <p:spPr>
          <a:solidFill>
            <a:srgbClr val="FFFFFF"/>
          </a:solidFill>
          <a:ln/>
        </p:spPr>
      </p:sp>
      <p:sp>
        <p:nvSpPr>
          <p:cNvPr id="124932" name="Rectangle 3">
            <a:extLst>
              <a:ext uri="{FF2B5EF4-FFF2-40B4-BE49-F238E27FC236}">
                <a16:creationId xmlns:a16="http://schemas.microsoft.com/office/drawing/2014/main" id="{CA9176E3-962E-0B43-B063-BF47B05CC10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36009A25-868F-2949-9C2A-A4D6E4D45E1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81B534B-06F3-3F49-921E-B1264CD9AACB}" type="slidenum">
              <a:rPr lang="en-US" altLang="en-US" i="0"/>
              <a:pPr/>
              <a:t>61</a:t>
            </a:fld>
            <a:endParaRPr lang="en-US" altLang="en-US" i="0" dirty="0"/>
          </a:p>
        </p:txBody>
      </p:sp>
      <p:sp>
        <p:nvSpPr>
          <p:cNvPr id="126979" name="Rectangle 2">
            <a:extLst>
              <a:ext uri="{FF2B5EF4-FFF2-40B4-BE49-F238E27FC236}">
                <a16:creationId xmlns:a16="http://schemas.microsoft.com/office/drawing/2014/main" id="{C7218325-5280-CC48-88C5-BE9BB4694202}"/>
              </a:ext>
            </a:extLst>
          </p:cNvPr>
          <p:cNvSpPr>
            <a:spLocks noGrp="1" noRot="1" noChangeAspect="1" noChangeArrowheads="1" noTextEdit="1"/>
          </p:cNvSpPr>
          <p:nvPr>
            <p:ph type="sldImg"/>
          </p:nvPr>
        </p:nvSpPr>
        <p:spPr>
          <a:solidFill>
            <a:srgbClr val="FFFFFF"/>
          </a:solidFill>
          <a:ln/>
        </p:spPr>
      </p:sp>
      <p:sp>
        <p:nvSpPr>
          <p:cNvPr id="126980" name="Rectangle 3">
            <a:extLst>
              <a:ext uri="{FF2B5EF4-FFF2-40B4-BE49-F238E27FC236}">
                <a16:creationId xmlns:a16="http://schemas.microsoft.com/office/drawing/2014/main" id="{C058E032-A61D-CC4F-B0C5-E2440B95900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a:extLst>
              <a:ext uri="{FF2B5EF4-FFF2-40B4-BE49-F238E27FC236}">
                <a16:creationId xmlns:a16="http://schemas.microsoft.com/office/drawing/2014/main" id="{927D5DF3-9719-0B4C-B738-20AFE3F36759}"/>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61C9F1E7-3AD0-304D-A18D-D0962B06E791}" type="slidenum">
              <a:rPr lang="en-US" altLang="en-US" sz="1200" i="0"/>
              <a:pPr algn="r" eaLnBrk="1" hangingPunct="1"/>
              <a:t>62</a:t>
            </a:fld>
            <a:endParaRPr lang="en-US" altLang="en-US" sz="1200" i="0" dirty="0"/>
          </a:p>
        </p:txBody>
      </p:sp>
      <p:sp>
        <p:nvSpPr>
          <p:cNvPr id="306179" name="Rectangle 2">
            <a:extLst>
              <a:ext uri="{FF2B5EF4-FFF2-40B4-BE49-F238E27FC236}">
                <a16:creationId xmlns:a16="http://schemas.microsoft.com/office/drawing/2014/main" id="{B0F8A142-BC8E-294C-A5A4-340793F9F3AA}"/>
              </a:ext>
            </a:extLst>
          </p:cNvPr>
          <p:cNvSpPr>
            <a:spLocks noGrp="1" noRot="1" noChangeAspect="1" noChangeArrowheads="1" noTextEdit="1"/>
          </p:cNvSpPr>
          <p:nvPr>
            <p:ph type="sldImg"/>
          </p:nvPr>
        </p:nvSpPr>
        <p:spPr>
          <a:solidFill>
            <a:srgbClr val="FFFFFF"/>
          </a:solidFill>
          <a:ln/>
        </p:spPr>
      </p:sp>
      <p:sp>
        <p:nvSpPr>
          <p:cNvPr id="306180" name="Rectangle 3">
            <a:extLst>
              <a:ext uri="{FF2B5EF4-FFF2-40B4-BE49-F238E27FC236}">
                <a16:creationId xmlns:a16="http://schemas.microsoft.com/office/drawing/2014/main" id="{FD3D466C-4336-DF45-B4CF-D265C4404C3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0E206E28-D4C0-9743-98A1-8BB6A419BF7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F43922E-AAA5-1E40-A487-9E25411D7C45}" type="slidenum">
              <a:rPr lang="en-US" altLang="en-US" i="0"/>
              <a:pPr/>
              <a:t>63</a:t>
            </a:fld>
            <a:endParaRPr lang="en-US" altLang="en-US" i="0" dirty="0"/>
          </a:p>
        </p:txBody>
      </p:sp>
      <p:sp>
        <p:nvSpPr>
          <p:cNvPr id="129027" name="Rectangle 2">
            <a:extLst>
              <a:ext uri="{FF2B5EF4-FFF2-40B4-BE49-F238E27FC236}">
                <a16:creationId xmlns:a16="http://schemas.microsoft.com/office/drawing/2014/main" id="{49268A7D-61C5-7D4D-95B3-D05F7629DEC9}"/>
              </a:ext>
            </a:extLst>
          </p:cNvPr>
          <p:cNvSpPr>
            <a:spLocks noGrp="1" noRot="1" noChangeAspect="1" noChangeArrowheads="1" noTextEdit="1"/>
          </p:cNvSpPr>
          <p:nvPr>
            <p:ph type="sldImg"/>
          </p:nvPr>
        </p:nvSpPr>
        <p:spPr>
          <a:solidFill>
            <a:srgbClr val="FFFFFF"/>
          </a:solidFill>
          <a:ln/>
        </p:spPr>
      </p:sp>
      <p:sp>
        <p:nvSpPr>
          <p:cNvPr id="129028" name="Rectangle 3">
            <a:extLst>
              <a:ext uri="{FF2B5EF4-FFF2-40B4-BE49-F238E27FC236}">
                <a16:creationId xmlns:a16="http://schemas.microsoft.com/office/drawing/2014/main" id="{A30A5E0C-A407-9246-AC66-0554AF92375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42C4959D-5129-BE4C-84EE-9ACFF65A90E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718D0F1-494A-224F-8555-1283351CFA27}" type="slidenum">
              <a:rPr lang="en-US" altLang="en-US" i="0"/>
              <a:pPr/>
              <a:t>64</a:t>
            </a:fld>
            <a:endParaRPr lang="en-US" altLang="en-US" i="0" dirty="0"/>
          </a:p>
        </p:txBody>
      </p:sp>
      <p:sp>
        <p:nvSpPr>
          <p:cNvPr id="131075" name="Rectangle 2">
            <a:extLst>
              <a:ext uri="{FF2B5EF4-FFF2-40B4-BE49-F238E27FC236}">
                <a16:creationId xmlns:a16="http://schemas.microsoft.com/office/drawing/2014/main" id="{D24D7901-63E1-8349-BB9C-DB1E2EBC2897}"/>
              </a:ext>
            </a:extLst>
          </p:cNvPr>
          <p:cNvSpPr>
            <a:spLocks noGrp="1" noRot="1" noChangeAspect="1" noChangeArrowheads="1" noTextEdit="1"/>
          </p:cNvSpPr>
          <p:nvPr>
            <p:ph type="sldImg"/>
          </p:nvPr>
        </p:nvSpPr>
        <p:spPr>
          <a:solidFill>
            <a:srgbClr val="FFFFFF"/>
          </a:solidFill>
          <a:ln/>
        </p:spPr>
      </p:sp>
      <p:sp>
        <p:nvSpPr>
          <p:cNvPr id="131076" name="Rectangle 3">
            <a:extLst>
              <a:ext uri="{FF2B5EF4-FFF2-40B4-BE49-F238E27FC236}">
                <a16:creationId xmlns:a16="http://schemas.microsoft.com/office/drawing/2014/main" id="{827352C6-7E1E-6E49-81E1-5B282BCF3E0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C420D5CE-E3B9-C645-BBAA-200F56A06A5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7D58468-9356-764C-8198-8812E4D51437}" type="slidenum">
              <a:rPr lang="en-US" altLang="en-US" i="0"/>
              <a:pPr/>
              <a:t>65</a:t>
            </a:fld>
            <a:endParaRPr lang="en-US" altLang="en-US" i="0" dirty="0"/>
          </a:p>
        </p:txBody>
      </p:sp>
      <p:sp>
        <p:nvSpPr>
          <p:cNvPr id="133123" name="Rectangle 2">
            <a:extLst>
              <a:ext uri="{FF2B5EF4-FFF2-40B4-BE49-F238E27FC236}">
                <a16:creationId xmlns:a16="http://schemas.microsoft.com/office/drawing/2014/main" id="{29D4D3D5-C853-F443-9EE7-F9FF06D29D19}"/>
              </a:ext>
            </a:extLst>
          </p:cNvPr>
          <p:cNvSpPr>
            <a:spLocks noGrp="1" noRot="1" noChangeAspect="1" noChangeArrowheads="1" noTextEdit="1"/>
          </p:cNvSpPr>
          <p:nvPr>
            <p:ph type="sldImg"/>
          </p:nvPr>
        </p:nvSpPr>
        <p:spPr>
          <a:solidFill>
            <a:srgbClr val="FFFFFF"/>
          </a:solidFill>
          <a:ln/>
        </p:spPr>
      </p:sp>
      <p:sp>
        <p:nvSpPr>
          <p:cNvPr id="133124" name="Rectangle 3">
            <a:extLst>
              <a:ext uri="{FF2B5EF4-FFF2-40B4-BE49-F238E27FC236}">
                <a16:creationId xmlns:a16="http://schemas.microsoft.com/office/drawing/2014/main" id="{47EAB7AE-43A1-D54F-983A-017D3FDDA44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4DFFB02F-3C5E-3247-A7BE-F78CA54DA3C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26DA130-B4EB-E848-9F94-ACDDBA473284}" type="slidenum">
              <a:rPr lang="en-US" altLang="en-US" i="0"/>
              <a:pPr/>
              <a:t>66</a:t>
            </a:fld>
            <a:endParaRPr lang="en-US" altLang="en-US" i="0" dirty="0"/>
          </a:p>
        </p:txBody>
      </p:sp>
      <p:sp>
        <p:nvSpPr>
          <p:cNvPr id="135171" name="Rectangle 2">
            <a:extLst>
              <a:ext uri="{FF2B5EF4-FFF2-40B4-BE49-F238E27FC236}">
                <a16:creationId xmlns:a16="http://schemas.microsoft.com/office/drawing/2014/main" id="{B7A9B65A-26C6-984A-B8A3-387C456F1BD8}"/>
              </a:ext>
            </a:extLst>
          </p:cNvPr>
          <p:cNvSpPr>
            <a:spLocks noGrp="1" noRot="1" noChangeAspect="1" noChangeArrowheads="1" noTextEdit="1"/>
          </p:cNvSpPr>
          <p:nvPr>
            <p:ph type="sldImg"/>
          </p:nvPr>
        </p:nvSpPr>
        <p:spPr>
          <a:solidFill>
            <a:srgbClr val="FFFFFF"/>
          </a:solidFill>
          <a:ln/>
        </p:spPr>
      </p:sp>
      <p:sp>
        <p:nvSpPr>
          <p:cNvPr id="135172" name="Rectangle 3">
            <a:extLst>
              <a:ext uri="{FF2B5EF4-FFF2-40B4-BE49-F238E27FC236}">
                <a16:creationId xmlns:a16="http://schemas.microsoft.com/office/drawing/2014/main" id="{F34ED742-4121-8547-8212-09D263870AB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FEB92FA7-A406-774A-A9F6-E2CDC66A87F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8F549E8-7DE0-434E-8E24-AD94FC2FCB5B}" type="slidenum">
              <a:rPr lang="en-US" altLang="en-US" i="0"/>
              <a:pPr/>
              <a:t>67</a:t>
            </a:fld>
            <a:endParaRPr lang="en-US" altLang="en-US" i="0" dirty="0"/>
          </a:p>
        </p:txBody>
      </p:sp>
      <p:sp>
        <p:nvSpPr>
          <p:cNvPr id="137219" name="Rectangle 2">
            <a:extLst>
              <a:ext uri="{FF2B5EF4-FFF2-40B4-BE49-F238E27FC236}">
                <a16:creationId xmlns:a16="http://schemas.microsoft.com/office/drawing/2014/main" id="{AA2DF1D2-D1CE-704F-A9C7-95B028884A32}"/>
              </a:ext>
            </a:extLst>
          </p:cNvPr>
          <p:cNvSpPr>
            <a:spLocks noGrp="1" noRot="1" noChangeAspect="1" noChangeArrowheads="1" noTextEdit="1"/>
          </p:cNvSpPr>
          <p:nvPr>
            <p:ph type="sldImg"/>
          </p:nvPr>
        </p:nvSpPr>
        <p:spPr>
          <a:solidFill>
            <a:srgbClr val="FFFFFF"/>
          </a:solidFill>
          <a:ln/>
        </p:spPr>
      </p:sp>
      <p:sp>
        <p:nvSpPr>
          <p:cNvPr id="137220" name="Rectangle 3">
            <a:extLst>
              <a:ext uri="{FF2B5EF4-FFF2-40B4-BE49-F238E27FC236}">
                <a16:creationId xmlns:a16="http://schemas.microsoft.com/office/drawing/2014/main" id="{9D6BD2B8-4DE1-5F44-955F-B9A47D01F56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3A535585-F20C-194F-B4AD-C36692BB6AF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A3BAB83-7E04-EB49-8CB6-D9F333A9E58B}" type="slidenum">
              <a:rPr lang="en-US" altLang="en-US" i="0"/>
              <a:pPr/>
              <a:t>68</a:t>
            </a:fld>
            <a:endParaRPr lang="en-US" altLang="en-US" i="0" dirty="0"/>
          </a:p>
        </p:txBody>
      </p:sp>
      <p:sp>
        <p:nvSpPr>
          <p:cNvPr id="139267" name="Rectangle 2">
            <a:extLst>
              <a:ext uri="{FF2B5EF4-FFF2-40B4-BE49-F238E27FC236}">
                <a16:creationId xmlns:a16="http://schemas.microsoft.com/office/drawing/2014/main" id="{A6EC5EFE-B70B-574E-969A-280E2DE87985}"/>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07D76056-4AF9-A647-87C8-75C62E6CBCA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AFE54EB8-8668-9448-ADFC-2F5121B38AD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E6BFBF9-5E5D-5547-B029-F0624EB2A830}" type="slidenum">
              <a:rPr lang="en-US" altLang="en-US" i="0"/>
              <a:pPr/>
              <a:t>69</a:t>
            </a:fld>
            <a:endParaRPr lang="en-US" altLang="en-US" i="0" dirty="0"/>
          </a:p>
        </p:txBody>
      </p:sp>
      <p:sp>
        <p:nvSpPr>
          <p:cNvPr id="141315" name="Rectangle 2">
            <a:extLst>
              <a:ext uri="{FF2B5EF4-FFF2-40B4-BE49-F238E27FC236}">
                <a16:creationId xmlns:a16="http://schemas.microsoft.com/office/drawing/2014/main" id="{FFA2DFFA-EBD2-A448-8478-C38EE3B41BC9}"/>
              </a:ext>
            </a:extLst>
          </p:cNvPr>
          <p:cNvSpPr>
            <a:spLocks noGrp="1" noRot="1" noChangeAspect="1" noChangeArrowheads="1" noTextEdit="1"/>
          </p:cNvSpPr>
          <p:nvPr>
            <p:ph type="sldImg"/>
          </p:nvPr>
        </p:nvSpPr>
        <p:spPr>
          <a:solidFill>
            <a:srgbClr val="FFFFFF"/>
          </a:solidFill>
          <a:ln/>
        </p:spPr>
      </p:sp>
      <p:sp>
        <p:nvSpPr>
          <p:cNvPr id="141316" name="Rectangle 3">
            <a:extLst>
              <a:ext uri="{FF2B5EF4-FFF2-40B4-BE49-F238E27FC236}">
                <a16:creationId xmlns:a16="http://schemas.microsoft.com/office/drawing/2014/main" id="{9844F2ED-1AEA-DD43-8DE9-FB6F95DDEDD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61FF74DB-7AB4-8849-8FF1-9DB74BC2365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0D35CCB-97D3-0246-A163-B5799F3FC537}" type="slidenum">
              <a:rPr lang="en-US" altLang="en-US" i="0"/>
              <a:pPr/>
              <a:t>70</a:t>
            </a:fld>
            <a:endParaRPr lang="en-US" altLang="en-US" i="0" dirty="0"/>
          </a:p>
        </p:txBody>
      </p:sp>
      <p:sp>
        <p:nvSpPr>
          <p:cNvPr id="143363" name="Rectangle 2">
            <a:extLst>
              <a:ext uri="{FF2B5EF4-FFF2-40B4-BE49-F238E27FC236}">
                <a16:creationId xmlns:a16="http://schemas.microsoft.com/office/drawing/2014/main" id="{11752BA1-A7D2-2143-AB9E-A3B782B80382}"/>
              </a:ext>
            </a:extLst>
          </p:cNvPr>
          <p:cNvSpPr>
            <a:spLocks noGrp="1" noRot="1" noChangeAspect="1" noChangeArrowheads="1" noTextEdit="1"/>
          </p:cNvSpPr>
          <p:nvPr>
            <p:ph type="sldImg"/>
          </p:nvPr>
        </p:nvSpPr>
        <p:spPr>
          <a:solidFill>
            <a:srgbClr val="FFFFFF"/>
          </a:solidFill>
          <a:ln/>
        </p:spPr>
      </p:sp>
      <p:sp>
        <p:nvSpPr>
          <p:cNvPr id="143364" name="Rectangle 3">
            <a:extLst>
              <a:ext uri="{FF2B5EF4-FFF2-40B4-BE49-F238E27FC236}">
                <a16:creationId xmlns:a16="http://schemas.microsoft.com/office/drawing/2014/main" id="{3A03BC11-6506-9A4A-8FF3-349C23BF939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30216B8A-9726-3C49-8123-F7092236357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085FDAD-83D9-0343-A941-61FC17C7FDBC}" type="slidenum">
              <a:rPr lang="en-US" altLang="en-US" i="0"/>
              <a:pPr/>
              <a:t>71</a:t>
            </a:fld>
            <a:endParaRPr lang="en-US" altLang="en-US" i="0" dirty="0"/>
          </a:p>
        </p:txBody>
      </p:sp>
      <p:sp>
        <p:nvSpPr>
          <p:cNvPr id="145411" name="Rectangle 2">
            <a:extLst>
              <a:ext uri="{FF2B5EF4-FFF2-40B4-BE49-F238E27FC236}">
                <a16:creationId xmlns:a16="http://schemas.microsoft.com/office/drawing/2014/main" id="{72D6EAA8-B948-264A-806D-C091017704C3}"/>
              </a:ext>
            </a:extLst>
          </p:cNvPr>
          <p:cNvSpPr>
            <a:spLocks noGrp="1" noRot="1" noChangeAspect="1" noChangeArrowheads="1" noTextEdit="1"/>
          </p:cNvSpPr>
          <p:nvPr>
            <p:ph type="sldImg"/>
          </p:nvPr>
        </p:nvSpPr>
        <p:spPr>
          <a:solidFill>
            <a:srgbClr val="FFFFFF"/>
          </a:solidFill>
          <a:ln/>
        </p:spPr>
      </p:sp>
      <p:sp>
        <p:nvSpPr>
          <p:cNvPr id="145412" name="Rectangle 3">
            <a:extLst>
              <a:ext uri="{FF2B5EF4-FFF2-40B4-BE49-F238E27FC236}">
                <a16:creationId xmlns:a16="http://schemas.microsoft.com/office/drawing/2014/main" id="{B3C4B7CE-6F76-0446-9267-2EA546BCA03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96F30F15-45FC-0C49-8858-20ED6BEA4AA9}"/>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A205623-5673-9249-995F-9356557D9AE6}" type="slidenum">
              <a:rPr lang="en-US" altLang="en-US" i="0"/>
              <a:pPr/>
              <a:t>72</a:t>
            </a:fld>
            <a:endParaRPr lang="en-US" altLang="en-US" i="0" dirty="0"/>
          </a:p>
        </p:txBody>
      </p:sp>
      <p:sp>
        <p:nvSpPr>
          <p:cNvPr id="147459" name="Rectangle 2">
            <a:extLst>
              <a:ext uri="{FF2B5EF4-FFF2-40B4-BE49-F238E27FC236}">
                <a16:creationId xmlns:a16="http://schemas.microsoft.com/office/drawing/2014/main" id="{08E6D779-C298-F54D-BEC2-173F81A77CB1}"/>
              </a:ext>
            </a:extLst>
          </p:cNvPr>
          <p:cNvSpPr>
            <a:spLocks noGrp="1" noRot="1" noChangeAspect="1" noChangeArrowheads="1" noTextEdit="1"/>
          </p:cNvSpPr>
          <p:nvPr>
            <p:ph type="sldImg"/>
          </p:nvPr>
        </p:nvSpPr>
        <p:spPr>
          <a:solidFill>
            <a:srgbClr val="FFFFFF"/>
          </a:solidFill>
          <a:ln/>
        </p:spPr>
      </p:sp>
      <p:sp>
        <p:nvSpPr>
          <p:cNvPr id="147460" name="Rectangle 3">
            <a:extLst>
              <a:ext uri="{FF2B5EF4-FFF2-40B4-BE49-F238E27FC236}">
                <a16:creationId xmlns:a16="http://schemas.microsoft.com/office/drawing/2014/main" id="{1BB025AC-A9D1-394A-9FD7-56AD65D0F2C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B18CDD01-1F44-BF4A-8049-9495A052F36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3EE8C2C-7520-2243-800A-831DE75AFB9A}" type="slidenum">
              <a:rPr lang="en-US" altLang="en-US" i="0"/>
              <a:pPr/>
              <a:t>73</a:t>
            </a:fld>
            <a:endParaRPr lang="en-US" altLang="en-US" i="0" dirty="0"/>
          </a:p>
        </p:txBody>
      </p:sp>
      <p:sp>
        <p:nvSpPr>
          <p:cNvPr id="149507" name="Rectangle 2">
            <a:extLst>
              <a:ext uri="{FF2B5EF4-FFF2-40B4-BE49-F238E27FC236}">
                <a16:creationId xmlns:a16="http://schemas.microsoft.com/office/drawing/2014/main" id="{CC32E65A-5A2A-C945-AE76-8772271CD2A8}"/>
              </a:ext>
            </a:extLst>
          </p:cNvPr>
          <p:cNvSpPr>
            <a:spLocks noGrp="1" noRot="1" noChangeAspect="1" noChangeArrowheads="1" noTextEdit="1"/>
          </p:cNvSpPr>
          <p:nvPr>
            <p:ph type="sldImg"/>
          </p:nvPr>
        </p:nvSpPr>
        <p:spPr>
          <a:solidFill>
            <a:srgbClr val="FFFFFF"/>
          </a:solidFill>
          <a:ln/>
        </p:spPr>
      </p:sp>
      <p:sp>
        <p:nvSpPr>
          <p:cNvPr id="149508" name="Rectangle 3">
            <a:extLst>
              <a:ext uri="{FF2B5EF4-FFF2-40B4-BE49-F238E27FC236}">
                <a16:creationId xmlns:a16="http://schemas.microsoft.com/office/drawing/2014/main" id="{C409AA4D-3E83-BF48-B8F7-5DBFB3F87C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92A9BC40-4D3E-3C4F-A0BB-843D93A924E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BB4B527-DC17-C641-B5F2-F45857D625CB}" type="slidenum">
              <a:rPr lang="en-US" altLang="en-US" i="0"/>
              <a:pPr/>
              <a:t>74</a:t>
            </a:fld>
            <a:endParaRPr lang="en-US" altLang="en-US" i="0" dirty="0"/>
          </a:p>
        </p:txBody>
      </p:sp>
      <p:sp>
        <p:nvSpPr>
          <p:cNvPr id="151555" name="Rectangle 2">
            <a:extLst>
              <a:ext uri="{FF2B5EF4-FFF2-40B4-BE49-F238E27FC236}">
                <a16:creationId xmlns:a16="http://schemas.microsoft.com/office/drawing/2014/main" id="{B3EBCF67-D7D6-B04C-B765-CB5B5B0A0F7E}"/>
              </a:ext>
            </a:extLst>
          </p:cNvPr>
          <p:cNvSpPr>
            <a:spLocks noGrp="1" noRot="1" noChangeAspect="1" noChangeArrowheads="1" noTextEdit="1"/>
          </p:cNvSpPr>
          <p:nvPr>
            <p:ph type="sldImg"/>
          </p:nvPr>
        </p:nvSpPr>
        <p:spPr>
          <a:solidFill>
            <a:srgbClr val="FFFFFF"/>
          </a:solidFill>
          <a:ln/>
        </p:spPr>
      </p:sp>
      <p:sp>
        <p:nvSpPr>
          <p:cNvPr id="151556" name="Rectangle 3">
            <a:extLst>
              <a:ext uri="{FF2B5EF4-FFF2-40B4-BE49-F238E27FC236}">
                <a16:creationId xmlns:a16="http://schemas.microsoft.com/office/drawing/2014/main" id="{0D9B0188-F43F-3F42-9C79-4CAA831FCB1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B522F382-0529-E44D-998A-083AA9E9B29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BCBF797-E176-BA47-A58F-D57BF5FF07CD}" type="slidenum">
              <a:rPr lang="en-US" altLang="en-US" i="0"/>
              <a:pPr/>
              <a:t>75</a:t>
            </a:fld>
            <a:endParaRPr lang="en-US" altLang="en-US" i="0" dirty="0"/>
          </a:p>
        </p:txBody>
      </p:sp>
      <p:sp>
        <p:nvSpPr>
          <p:cNvPr id="153603" name="Rectangle 2">
            <a:extLst>
              <a:ext uri="{FF2B5EF4-FFF2-40B4-BE49-F238E27FC236}">
                <a16:creationId xmlns:a16="http://schemas.microsoft.com/office/drawing/2014/main" id="{DA6E4159-A2A5-A342-8A78-43AFBA1DE45D}"/>
              </a:ext>
            </a:extLst>
          </p:cNvPr>
          <p:cNvSpPr>
            <a:spLocks noGrp="1" noRot="1" noChangeAspect="1" noChangeArrowheads="1" noTextEdit="1"/>
          </p:cNvSpPr>
          <p:nvPr>
            <p:ph type="sldImg"/>
          </p:nvPr>
        </p:nvSpPr>
        <p:spPr>
          <a:solidFill>
            <a:srgbClr val="FFFFFF"/>
          </a:solidFill>
          <a:ln/>
        </p:spPr>
      </p:sp>
      <p:sp>
        <p:nvSpPr>
          <p:cNvPr id="153604" name="Rectangle 3">
            <a:extLst>
              <a:ext uri="{FF2B5EF4-FFF2-40B4-BE49-F238E27FC236}">
                <a16:creationId xmlns:a16="http://schemas.microsoft.com/office/drawing/2014/main" id="{5546813C-3B8F-F54B-A919-3A676A6BBC5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36C681F4-8517-0445-8C5F-FB2D7B8497C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8C3B192-C086-E44A-9469-367DD8835917}" type="slidenum">
              <a:rPr lang="en-US" altLang="en-US" i="0"/>
              <a:pPr/>
              <a:t>76</a:t>
            </a:fld>
            <a:endParaRPr lang="en-US" altLang="en-US" i="0" dirty="0"/>
          </a:p>
        </p:txBody>
      </p:sp>
      <p:sp>
        <p:nvSpPr>
          <p:cNvPr id="155651" name="Rectangle 2">
            <a:extLst>
              <a:ext uri="{FF2B5EF4-FFF2-40B4-BE49-F238E27FC236}">
                <a16:creationId xmlns:a16="http://schemas.microsoft.com/office/drawing/2014/main" id="{55F82CE7-EE45-E94E-818C-E8E4DF269A44}"/>
              </a:ext>
            </a:extLst>
          </p:cNvPr>
          <p:cNvSpPr>
            <a:spLocks noGrp="1" noRot="1" noChangeAspect="1" noChangeArrowheads="1" noTextEdit="1"/>
          </p:cNvSpPr>
          <p:nvPr>
            <p:ph type="sldImg"/>
          </p:nvPr>
        </p:nvSpPr>
        <p:spPr>
          <a:solidFill>
            <a:srgbClr val="FFFFFF"/>
          </a:solidFill>
          <a:ln/>
        </p:spPr>
      </p:sp>
      <p:sp>
        <p:nvSpPr>
          <p:cNvPr id="155652" name="Rectangle 3">
            <a:extLst>
              <a:ext uri="{FF2B5EF4-FFF2-40B4-BE49-F238E27FC236}">
                <a16:creationId xmlns:a16="http://schemas.microsoft.com/office/drawing/2014/main" id="{67046540-BC03-484B-A011-EEFEDEE581F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C6767A13-CF00-C140-A22D-A93C4A6FC346}"/>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AD24C12-83C8-1D48-91AA-F5A2817F2340}" type="slidenum">
              <a:rPr lang="en-US" altLang="en-US" i="0"/>
              <a:pPr/>
              <a:t>77</a:t>
            </a:fld>
            <a:endParaRPr lang="en-US" altLang="en-US" i="0" dirty="0"/>
          </a:p>
        </p:txBody>
      </p:sp>
      <p:sp>
        <p:nvSpPr>
          <p:cNvPr id="157699" name="Rectangle 2">
            <a:extLst>
              <a:ext uri="{FF2B5EF4-FFF2-40B4-BE49-F238E27FC236}">
                <a16:creationId xmlns:a16="http://schemas.microsoft.com/office/drawing/2014/main" id="{8B1FC03B-CF74-2240-8EAE-BC1762510992}"/>
              </a:ext>
            </a:extLst>
          </p:cNvPr>
          <p:cNvSpPr>
            <a:spLocks noGrp="1" noRot="1" noChangeAspect="1" noChangeArrowheads="1" noTextEdit="1"/>
          </p:cNvSpPr>
          <p:nvPr>
            <p:ph type="sldImg"/>
          </p:nvPr>
        </p:nvSpPr>
        <p:spPr>
          <a:solidFill>
            <a:srgbClr val="FFFFFF"/>
          </a:solidFill>
          <a:ln/>
        </p:spPr>
      </p:sp>
      <p:sp>
        <p:nvSpPr>
          <p:cNvPr id="157700" name="Rectangle 3">
            <a:extLst>
              <a:ext uri="{FF2B5EF4-FFF2-40B4-BE49-F238E27FC236}">
                <a16:creationId xmlns:a16="http://schemas.microsoft.com/office/drawing/2014/main" id="{E124FC37-901B-4843-8A07-49B27E6F5E3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4FCB07D6-1B1F-CF45-9325-69C410B2788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8664015-45D1-3141-BA0A-3504C0CD22B5}" type="slidenum">
              <a:rPr lang="en-US" altLang="en-US" i="0"/>
              <a:pPr/>
              <a:t>78</a:t>
            </a:fld>
            <a:endParaRPr lang="en-US" altLang="en-US" i="0" dirty="0"/>
          </a:p>
        </p:txBody>
      </p:sp>
      <p:sp>
        <p:nvSpPr>
          <p:cNvPr id="159747" name="Rectangle 2">
            <a:extLst>
              <a:ext uri="{FF2B5EF4-FFF2-40B4-BE49-F238E27FC236}">
                <a16:creationId xmlns:a16="http://schemas.microsoft.com/office/drawing/2014/main" id="{01EE5B89-0DC4-444C-B30F-0FF9752A2760}"/>
              </a:ext>
            </a:extLst>
          </p:cNvPr>
          <p:cNvSpPr>
            <a:spLocks noGrp="1" noRot="1" noChangeAspect="1" noChangeArrowheads="1" noTextEdit="1"/>
          </p:cNvSpPr>
          <p:nvPr>
            <p:ph type="sldImg"/>
          </p:nvPr>
        </p:nvSpPr>
        <p:spPr>
          <a:solidFill>
            <a:srgbClr val="FFFFFF"/>
          </a:solidFill>
          <a:ln/>
        </p:spPr>
      </p:sp>
      <p:sp>
        <p:nvSpPr>
          <p:cNvPr id="159748" name="Rectangle 3">
            <a:extLst>
              <a:ext uri="{FF2B5EF4-FFF2-40B4-BE49-F238E27FC236}">
                <a16:creationId xmlns:a16="http://schemas.microsoft.com/office/drawing/2014/main" id="{F41033EA-7072-2D40-B9A4-91099F42C9F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0ACECCFB-AA38-8C49-818B-126904150A1E}"/>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69E1A8C-E68C-BD4B-A4B3-472F55C14FEA}" type="slidenum">
              <a:rPr lang="en-US" altLang="en-US" i="0"/>
              <a:pPr/>
              <a:t>79</a:t>
            </a:fld>
            <a:endParaRPr lang="en-US" altLang="en-US" i="0" dirty="0"/>
          </a:p>
        </p:txBody>
      </p:sp>
      <p:sp>
        <p:nvSpPr>
          <p:cNvPr id="161795" name="Rectangle 2">
            <a:extLst>
              <a:ext uri="{FF2B5EF4-FFF2-40B4-BE49-F238E27FC236}">
                <a16:creationId xmlns:a16="http://schemas.microsoft.com/office/drawing/2014/main" id="{98E92403-8EEE-7344-BEB1-1694F7C09285}"/>
              </a:ext>
            </a:extLst>
          </p:cNvPr>
          <p:cNvSpPr>
            <a:spLocks noGrp="1" noRot="1" noChangeAspect="1" noChangeArrowheads="1" noTextEdit="1"/>
          </p:cNvSpPr>
          <p:nvPr>
            <p:ph type="sldImg"/>
          </p:nvPr>
        </p:nvSpPr>
        <p:spPr>
          <a:solidFill>
            <a:srgbClr val="FFFFFF"/>
          </a:solidFill>
          <a:ln/>
        </p:spPr>
      </p:sp>
      <p:sp>
        <p:nvSpPr>
          <p:cNvPr id="161796" name="Rectangle 3">
            <a:extLst>
              <a:ext uri="{FF2B5EF4-FFF2-40B4-BE49-F238E27FC236}">
                <a16:creationId xmlns:a16="http://schemas.microsoft.com/office/drawing/2014/main" id="{4D267392-F6EA-E949-A9D5-5C69F2F4624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4AB42771-8658-2E4D-8D38-0328BEB6753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F0173E3-648F-2A46-AFD2-933F991AF448}" type="slidenum">
              <a:rPr lang="en-US" altLang="en-US" i="0"/>
              <a:pPr/>
              <a:t>80</a:t>
            </a:fld>
            <a:endParaRPr lang="en-US" altLang="en-US" i="0" dirty="0"/>
          </a:p>
        </p:txBody>
      </p:sp>
      <p:sp>
        <p:nvSpPr>
          <p:cNvPr id="163843" name="Rectangle 2">
            <a:extLst>
              <a:ext uri="{FF2B5EF4-FFF2-40B4-BE49-F238E27FC236}">
                <a16:creationId xmlns:a16="http://schemas.microsoft.com/office/drawing/2014/main" id="{0973C5C1-48FD-6C45-8280-E10EEBF85BFF}"/>
              </a:ext>
            </a:extLst>
          </p:cNvPr>
          <p:cNvSpPr>
            <a:spLocks noGrp="1" noRot="1" noChangeAspect="1" noChangeArrowheads="1" noTextEdit="1"/>
          </p:cNvSpPr>
          <p:nvPr>
            <p:ph type="sldImg"/>
          </p:nvPr>
        </p:nvSpPr>
        <p:spPr>
          <a:solidFill>
            <a:srgbClr val="FFFFFF"/>
          </a:solidFill>
          <a:ln/>
        </p:spPr>
      </p:sp>
      <p:sp>
        <p:nvSpPr>
          <p:cNvPr id="163844" name="Rectangle 3">
            <a:extLst>
              <a:ext uri="{FF2B5EF4-FFF2-40B4-BE49-F238E27FC236}">
                <a16:creationId xmlns:a16="http://schemas.microsoft.com/office/drawing/2014/main" id="{45D5AF5C-5D37-1B40-A280-311C37B677E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B8CEBEE3-CD29-1B41-A677-3B0632998B7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062F3FC-7B7E-6E49-A762-B9A61548257A}" type="slidenum">
              <a:rPr lang="en-US" altLang="en-US" i="0"/>
              <a:pPr/>
              <a:t>81</a:t>
            </a:fld>
            <a:endParaRPr lang="en-US" altLang="en-US" i="0" dirty="0"/>
          </a:p>
        </p:txBody>
      </p:sp>
      <p:sp>
        <p:nvSpPr>
          <p:cNvPr id="165891" name="Rectangle 2">
            <a:extLst>
              <a:ext uri="{FF2B5EF4-FFF2-40B4-BE49-F238E27FC236}">
                <a16:creationId xmlns:a16="http://schemas.microsoft.com/office/drawing/2014/main" id="{DAB3E5E9-E880-814B-B6E2-A97810E1F1A2}"/>
              </a:ext>
            </a:extLst>
          </p:cNvPr>
          <p:cNvSpPr>
            <a:spLocks noGrp="1" noRot="1" noChangeAspect="1" noChangeArrowheads="1" noTextEdit="1"/>
          </p:cNvSpPr>
          <p:nvPr>
            <p:ph type="sldImg"/>
          </p:nvPr>
        </p:nvSpPr>
        <p:spPr>
          <a:solidFill>
            <a:srgbClr val="FFFFFF"/>
          </a:solidFill>
          <a:ln/>
        </p:spPr>
      </p:sp>
      <p:sp>
        <p:nvSpPr>
          <p:cNvPr id="165892" name="Rectangle 3">
            <a:extLst>
              <a:ext uri="{FF2B5EF4-FFF2-40B4-BE49-F238E27FC236}">
                <a16:creationId xmlns:a16="http://schemas.microsoft.com/office/drawing/2014/main" id="{7CDEF0C9-ABD1-1041-8EBD-249050A5C10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FE1095ED-4D3C-D047-8583-CACF998DBA5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0D586C6-0993-5641-85FA-13D009E74FD3}" type="slidenum">
              <a:rPr lang="en-US" altLang="en-US" i="0"/>
              <a:pPr/>
              <a:t>82</a:t>
            </a:fld>
            <a:endParaRPr lang="en-US" altLang="en-US" i="0" dirty="0"/>
          </a:p>
        </p:txBody>
      </p:sp>
      <p:sp>
        <p:nvSpPr>
          <p:cNvPr id="167939" name="Rectangle 2">
            <a:extLst>
              <a:ext uri="{FF2B5EF4-FFF2-40B4-BE49-F238E27FC236}">
                <a16:creationId xmlns:a16="http://schemas.microsoft.com/office/drawing/2014/main" id="{0D2918E3-2DB6-744A-AFDC-EED9270FBA63}"/>
              </a:ext>
            </a:extLst>
          </p:cNvPr>
          <p:cNvSpPr>
            <a:spLocks noGrp="1" noRot="1" noChangeAspect="1" noChangeArrowheads="1" noTextEdit="1"/>
          </p:cNvSpPr>
          <p:nvPr>
            <p:ph type="sldImg"/>
          </p:nvPr>
        </p:nvSpPr>
        <p:spPr>
          <a:solidFill>
            <a:srgbClr val="FFFFFF"/>
          </a:solidFill>
          <a:ln/>
        </p:spPr>
      </p:sp>
      <p:sp>
        <p:nvSpPr>
          <p:cNvPr id="167940" name="Rectangle 3">
            <a:extLst>
              <a:ext uri="{FF2B5EF4-FFF2-40B4-BE49-F238E27FC236}">
                <a16:creationId xmlns:a16="http://schemas.microsoft.com/office/drawing/2014/main" id="{C3FB5543-9F73-8B4D-9F89-00241F56DBD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605B6F38-CE6A-1D44-803D-D7EBD415E2B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2A61546-A1BD-8E44-AC62-4D01D4597181}" type="slidenum">
              <a:rPr lang="en-US" altLang="en-US" i="0"/>
              <a:pPr/>
              <a:t>83</a:t>
            </a:fld>
            <a:endParaRPr lang="en-US" altLang="en-US" i="0" dirty="0"/>
          </a:p>
        </p:txBody>
      </p:sp>
      <p:sp>
        <p:nvSpPr>
          <p:cNvPr id="169987" name="Rectangle 2">
            <a:extLst>
              <a:ext uri="{FF2B5EF4-FFF2-40B4-BE49-F238E27FC236}">
                <a16:creationId xmlns:a16="http://schemas.microsoft.com/office/drawing/2014/main" id="{E7408CF2-5B63-D144-9009-B5E1358CCA52}"/>
              </a:ext>
            </a:extLst>
          </p:cNvPr>
          <p:cNvSpPr>
            <a:spLocks noGrp="1" noRot="1" noChangeAspect="1" noChangeArrowheads="1" noTextEdit="1"/>
          </p:cNvSpPr>
          <p:nvPr>
            <p:ph type="sldImg"/>
          </p:nvPr>
        </p:nvSpPr>
        <p:spPr>
          <a:solidFill>
            <a:srgbClr val="FFFFFF"/>
          </a:solidFill>
          <a:ln/>
        </p:spPr>
      </p:sp>
      <p:sp>
        <p:nvSpPr>
          <p:cNvPr id="169988" name="Rectangle 3">
            <a:extLst>
              <a:ext uri="{FF2B5EF4-FFF2-40B4-BE49-F238E27FC236}">
                <a16:creationId xmlns:a16="http://schemas.microsoft.com/office/drawing/2014/main" id="{B19FBEF4-3AF5-544B-8F7C-7D66C80B531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CA01E2B1-A80D-5C47-8B1B-13ADD41E49E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7EE54B0-6152-4D4C-9935-0FEDF7DB3B2F}" type="slidenum">
              <a:rPr lang="en-US" altLang="en-US" i="0"/>
              <a:pPr/>
              <a:t>84</a:t>
            </a:fld>
            <a:endParaRPr lang="en-US" altLang="en-US" i="0" dirty="0"/>
          </a:p>
        </p:txBody>
      </p:sp>
      <p:sp>
        <p:nvSpPr>
          <p:cNvPr id="172035" name="Rectangle 2">
            <a:extLst>
              <a:ext uri="{FF2B5EF4-FFF2-40B4-BE49-F238E27FC236}">
                <a16:creationId xmlns:a16="http://schemas.microsoft.com/office/drawing/2014/main" id="{881ECABB-8B9E-7347-80B9-FC63CEE6C2D3}"/>
              </a:ext>
            </a:extLst>
          </p:cNvPr>
          <p:cNvSpPr>
            <a:spLocks noGrp="1" noRot="1" noChangeAspect="1" noChangeArrowheads="1" noTextEdit="1"/>
          </p:cNvSpPr>
          <p:nvPr>
            <p:ph type="sldImg"/>
          </p:nvPr>
        </p:nvSpPr>
        <p:spPr>
          <a:solidFill>
            <a:srgbClr val="FFFFFF"/>
          </a:solidFill>
          <a:ln/>
        </p:spPr>
      </p:sp>
      <p:sp>
        <p:nvSpPr>
          <p:cNvPr id="172036" name="Rectangle 3">
            <a:extLst>
              <a:ext uri="{FF2B5EF4-FFF2-40B4-BE49-F238E27FC236}">
                <a16:creationId xmlns:a16="http://schemas.microsoft.com/office/drawing/2014/main" id="{18F682DE-68E3-AF40-B367-03649BFE935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B15062DB-7DFB-B542-A987-2B5B20D37A7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8D5B3E6-D164-B14E-855F-73B02F69F97F}" type="slidenum">
              <a:rPr lang="en-US" altLang="en-US" i="0"/>
              <a:pPr/>
              <a:t>85</a:t>
            </a:fld>
            <a:endParaRPr lang="en-US" altLang="en-US" i="0" dirty="0"/>
          </a:p>
        </p:txBody>
      </p:sp>
      <p:sp>
        <p:nvSpPr>
          <p:cNvPr id="174083" name="Rectangle 2">
            <a:extLst>
              <a:ext uri="{FF2B5EF4-FFF2-40B4-BE49-F238E27FC236}">
                <a16:creationId xmlns:a16="http://schemas.microsoft.com/office/drawing/2014/main" id="{161E9440-EFB7-B94F-83AE-B4A9BABEE397}"/>
              </a:ext>
            </a:extLst>
          </p:cNvPr>
          <p:cNvSpPr>
            <a:spLocks noGrp="1" noRot="1" noChangeAspect="1" noChangeArrowheads="1" noTextEdit="1"/>
          </p:cNvSpPr>
          <p:nvPr>
            <p:ph type="sldImg"/>
          </p:nvPr>
        </p:nvSpPr>
        <p:spPr>
          <a:solidFill>
            <a:srgbClr val="FFFFFF"/>
          </a:solidFill>
          <a:ln/>
        </p:spPr>
      </p:sp>
      <p:sp>
        <p:nvSpPr>
          <p:cNvPr id="174084" name="Rectangle 3">
            <a:extLst>
              <a:ext uri="{FF2B5EF4-FFF2-40B4-BE49-F238E27FC236}">
                <a16:creationId xmlns:a16="http://schemas.microsoft.com/office/drawing/2014/main" id="{5CDD6938-2CDD-A94C-9299-8825A9D8AF5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6A202ECE-ED85-7B46-ABE0-32F2C2B6B20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04AC5DC-D8EA-B442-844E-6E21D83B8DA2}" type="slidenum">
              <a:rPr lang="en-US" altLang="en-US" i="0"/>
              <a:pPr/>
              <a:t>86</a:t>
            </a:fld>
            <a:endParaRPr lang="en-US" altLang="en-US" i="0" dirty="0"/>
          </a:p>
        </p:txBody>
      </p:sp>
      <p:sp>
        <p:nvSpPr>
          <p:cNvPr id="176131" name="Rectangle 2">
            <a:extLst>
              <a:ext uri="{FF2B5EF4-FFF2-40B4-BE49-F238E27FC236}">
                <a16:creationId xmlns:a16="http://schemas.microsoft.com/office/drawing/2014/main" id="{FF5FD19F-FBA2-C14C-A170-8529E34141E6}"/>
              </a:ext>
            </a:extLst>
          </p:cNvPr>
          <p:cNvSpPr>
            <a:spLocks noGrp="1" noRot="1" noChangeAspect="1" noChangeArrowheads="1" noTextEdit="1"/>
          </p:cNvSpPr>
          <p:nvPr>
            <p:ph type="sldImg"/>
          </p:nvPr>
        </p:nvSpPr>
        <p:spPr>
          <a:solidFill>
            <a:srgbClr val="FFFFFF"/>
          </a:solidFill>
          <a:ln/>
        </p:spPr>
      </p:sp>
      <p:sp>
        <p:nvSpPr>
          <p:cNvPr id="176132" name="Rectangle 3">
            <a:extLst>
              <a:ext uri="{FF2B5EF4-FFF2-40B4-BE49-F238E27FC236}">
                <a16:creationId xmlns:a16="http://schemas.microsoft.com/office/drawing/2014/main" id="{4F20ECE0-2A3B-BE46-9B8B-F509F5199C4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5884AE54-813D-2941-8503-DB14F1E6F2B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CCE75244-17FB-C043-8EDC-193EBCFB49DB}" type="slidenum">
              <a:rPr lang="en-US" altLang="en-US" i="0"/>
              <a:pPr/>
              <a:t>87</a:t>
            </a:fld>
            <a:endParaRPr lang="en-US" altLang="en-US" i="0" dirty="0"/>
          </a:p>
        </p:txBody>
      </p:sp>
      <p:sp>
        <p:nvSpPr>
          <p:cNvPr id="178179" name="Rectangle 2">
            <a:extLst>
              <a:ext uri="{FF2B5EF4-FFF2-40B4-BE49-F238E27FC236}">
                <a16:creationId xmlns:a16="http://schemas.microsoft.com/office/drawing/2014/main" id="{0B1F22B8-02F1-2440-B5AA-8977CF3632CE}"/>
              </a:ext>
            </a:extLst>
          </p:cNvPr>
          <p:cNvSpPr>
            <a:spLocks noGrp="1" noRot="1" noChangeAspect="1" noChangeArrowheads="1" noTextEdit="1"/>
          </p:cNvSpPr>
          <p:nvPr>
            <p:ph type="sldImg"/>
          </p:nvPr>
        </p:nvSpPr>
        <p:spPr>
          <a:solidFill>
            <a:srgbClr val="FFFFFF"/>
          </a:solidFill>
          <a:ln/>
        </p:spPr>
      </p:sp>
      <p:sp>
        <p:nvSpPr>
          <p:cNvPr id="178180" name="Rectangle 3">
            <a:extLst>
              <a:ext uri="{FF2B5EF4-FFF2-40B4-BE49-F238E27FC236}">
                <a16:creationId xmlns:a16="http://schemas.microsoft.com/office/drawing/2014/main" id="{216EB45E-AC6D-2747-B784-9BD149D4A1A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975A0904-12E2-1D4A-B589-267BFD752AE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A276836-53E2-574C-8E96-FB5E41E6B154}" type="slidenum">
              <a:rPr lang="en-US" altLang="en-US" i="0"/>
              <a:pPr/>
              <a:t>88</a:t>
            </a:fld>
            <a:endParaRPr lang="en-US" altLang="en-US" i="0" dirty="0"/>
          </a:p>
        </p:txBody>
      </p:sp>
      <p:sp>
        <p:nvSpPr>
          <p:cNvPr id="180227" name="Rectangle 2">
            <a:extLst>
              <a:ext uri="{FF2B5EF4-FFF2-40B4-BE49-F238E27FC236}">
                <a16:creationId xmlns:a16="http://schemas.microsoft.com/office/drawing/2014/main" id="{C6CF74E6-2397-4F4D-B01C-4F9470D07679}"/>
              </a:ext>
            </a:extLst>
          </p:cNvPr>
          <p:cNvSpPr>
            <a:spLocks noGrp="1" noRot="1" noChangeAspect="1" noChangeArrowheads="1" noTextEdit="1"/>
          </p:cNvSpPr>
          <p:nvPr>
            <p:ph type="sldImg"/>
          </p:nvPr>
        </p:nvSpPr>
        <p:spPr>
          <a:solidFill>
            <a:srgbClr val="FFFFFF"/>
          </a:solidFill>
          <a:ln/>
        </p:spPr>
      </p:sp>
      <p:sp>
        <p:nvSpPr>
          <p:cNvPr id="180228" name="Rectangle 3">
            <a:extLst>
              <a:ext uri="{FF2B5EF4-FFF2-40B4-BE49-F238E27FC236}">
                <a16:creationId xmlns:a16="http://schemas.microsoft.com/office/drawing/2014/main" id="{B87DEAF6-0902-C74F-85DA-7C39760CF51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3AD3A672-0CDF-5940-8578-9A1CB64AC7C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A0D865A-8700-7149-ADCC-EF394D5FC39E}" type="slidenum">
              <a:rPr lang="en-US" altLang="en-US" i="0"/>
              <a:pPr/>
              <a:t>89</a:t>
            </a:fld>
            <a:endParaRPr lang="en-US" altLang="en-US" i="0" dirty="0"/>
          </a:p>
        </p:txBody>
      </p:sp>
      <p:sp>
        <p:nvSpPr>
          <p:cNvPr id="182275" name="Rectangle 2">
            <a:extLst>
              <a:ext uri="{FF2B5EF4-FFF2-40B4-BE49-F238E27FC236}">
                <a16:creationId xmlns:a16="http://schemas.microsoft.com/office/drawing/2014/main" id="{72C203D0-DB8F-AE4B-A4FF-A657955D0D8C}"/>
              </a:ext>
            </a:extLst>
          </p:cNvPr>
          <p:cNvSpPr>
            <a:spLocks noGrp="1" noRot="1" noChangeAspect="1" noChangeArrowheads="1" noTextEdit="1"/>
          </p:cNvSpPr>
          <p:nvPr>
            <p:ph type="sldImg"/>
          </p:nvPr>
        </p:nvSpPr>
        <p:spPr>
          <a:solidFill>
            <a:srgbClr val="FFFFFF"/>
          </a:solidFill>
          <a:ln/>
        </p:spPr>
      </p:sp>
      <p:sp>
        <p:nvSpPr>
          <p:cNvPr id="182276" name="Rectangle 3">
            <a:extLst>
              <a:ext uri="{FF2B5EF4-FFF2-40B4-BE49-F238E27FC236}">
                <a16:creationId xmlns:a16="http://schemas.microsoft.com/office/drawing/2014/main" id="{B2534402-DA9B-4443-90BD-A40C73F514B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BA0F20FF-AE10-1A4C-BA88-31FCF201509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5A45FB7-F305-0140-9792-88B975B35665}" type="slidenum">
              <a:rPr lang="en-US" altLang="en-US" i="0"/>
              <a:pPr/>
              <a:t>90</a:t>
            </a:fld>
            <a:endParaRPr lang="en-US" altLang="en-US" i="0" dirty="0"/>
          </a:p>
        </p:txBody>
      </p:sp>
      <p:sp>
        <p:nvSpPr>
          <p:cNvPr id="184323" name="Rectangle 2">
            <a:extLst>
              <a:ext uri="{FF2B5EF4-FFF2-40B4-BE49-F238E27FC236}">
                <a16:creationId xmlns:a16="http://schemas.microsoft.com/office/drawing/2014/main" id="{E4BB38AA-B559-8B49-9214-805AC01AFD6E}"/>
              </a:ext>
            </a:extLst>
          </p:cNvPr>
          <p:cNvSpPr>
            <a:spLocks noGrp="1" noRot="1" noChangeAspect="1" noChangeArrowheads="1" noTextEdit="1"/>
          </p:cNvSpPr>
          <p:nvPr>
            <p:ph type="sldImg"/>
          </p:nvPr>
        </p:nvSpPr>
        <p:spPr>
          <a:solidFill>
            <a:srgbClr val="FFFFFF"/>
          </a:solidFill>
          <a:ln/>
        </p:spPr>
      </p:sp>
      <p:sp>
        <p:nvSpPr>
          <p:cNvPr id="184324" name="Rectangle 3">
            <a:extLst>
              <a:ext uri="{FF2B5EF4-FFF2-40B4-BE49-F238E27FC236}">
                <a16:creationId xmlns:a16="http://schemas.microsoft.com/office/drawing/2014/main" id="{0C6D1FF7-2659-0443-9EFA-0C971B8344B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2B59F606-0FC4-A347-A156-2195B038ADD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8D46583-F2E3-B94D-B94D-8C580EDC8044}" type="slidenum">
              <a:rPr lang="en-US" altLang="en-US" i="0"/>
              <a:pPr/>
              <a:t>91</a:t>
            </a:fld>
            <a:endParaRPr lang="en-US" altLang="en-US" i="0" dirty="0"/>
          </a:p>
        </p:txBody>
      </p:sp>
      <p:sp>
        <p:nvSpPr>
          <p:cNvPr id="186371" name="Rectangle 2">
            <a:extLst>
              <a:ext uri="{FF2B5EF4-FFF2-40B4-BE49-F238E27FC236}">
                <a16:creationId xmlns:a16="http://schemas.microsoft.com/office/drawing/2014/main" id="{358A2075-8986-1C4D-A43A-EE9CBDA38DB6}"/>
              </a:ext>
            </a:extLst>
          </p:cNvPr>
          <p:cNvSpPr>
            <a:spLocks noGrp="1" noRot="1" noChangeAspect="1" noChangeArrowheads="1" noTextEdit="1"/>
          </p:cNvSpPr>
          <p:nvPr>
            <p:ph type="sldImg"/>
          </p:nvPr>
        </p:nvSpPr>
        <p:spPr>
          <a:solidFill>
            <a:srgbClr val="FFFFFF"/>
          </a:solidFill>
          <a:ln/>
        </p:spPr>
      </p:sp>
      <p:sp>
        <p:nvSpPr>
          <p:cNvPr id="186372" name="Rectangle 3">
            <a:extLst>
              <a:ext uri="{FF2B5EF4-FFF2-40B4-BE49-F238E27FC236}">
                <a16:creationId xmlns:a16="http://schemas.microsoft.com/office/drawing/2014/main" id="{721E6E70-BD8E-CF4E-9C02-EC8E74BC69E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92B78730-E019-C046-9BFC-2EFCADADAB5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BFBA9BD-6FB6-9947-8F16-68EB048E09CC}" type="slidenum">
              <a:rPr lang="en-US" altLang="en-US" i="0"/>
              <a:pPr/>
              <a:t>92</a:t>
            </a:fld>
            <a:endParaRPr lang="en-US" altLang="en-US" i="0" dirty="0"/>
          </a:p>
        </p:txBody>
      </p:sp>
      <p:sp>
        <p:nvSpPr>
          <p:cNvPr id="188419" name="Rectangle 2">
            <a:extLst>
              <a:ext uri="{FF2B5EF4-FFF2-40B4-BE49-F238E27FC236}">
                <a16:creationId xmlns:a16="http://schemas.microsoft.com/office/drawing/2014/main" id="{73FE99D3-1762-AD44-B92C-C0248112B44C}"/>
              </a:ext>
            </a:extLst>
          </p:cNvPr>
          <p:cNvSpPr>
            <a:spLocks noGrp="1" noRot="1" noChangeAspect="1" noChangeArrowheads="1" noTextEdit="1"/>
          </p:cNvSpPr>
          <p:nvPr>
            <p:ph type="sldImg"/>
          </p:nvPr>
        </p:nvSpPr>
        <p:spPr>
          <a:solidFill>
            <a:srgbClr val="FFFFFF"/>
          </a:solidFill>
          <a:ln/>
        </p:spPr>
      </p:sp>
      <p:sp>
        <p:nvSpPr>
          <p:cNvPr id="188420" name="Rectangle 3">
            <a:extLst>
              <a:ext uri="{FF2B5EF4-FFF2-40B4-BE49-F238E27FC236}">
                <a16:creationId xmlns:a16="http://schemas.microsoft.com/office/drawing/2014/main" id="{95687C37-777C-0D45-8BE1-8C3421CBEAB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6D923F84-B390-2F41-9713-61EFEFF004C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FCDD861-B167-C44F-BB85-F0F50D413E65}" type="slidenum">
              <a:rPr lang="en-US" altLang="en-US" i="0"/>
              <a:pPr/>
              <a:t>93</a:t>
            </a:fld>
            <a:endParaRPr lang="en-US" altLang="en-US" i="0" dirty="0"/>
          </a:p>
        </p:txBody>
      </p:sp>
      <p:sp>
        <p:nvSpPr>
          <p:cNvPr id="190467" name="Rectangle 2">
            <a:extLst>
              <a:ext uri="{FF2B5EF4-FFF2-40B4-BE49-F238E27FC236}">
                <a16:creationId xmlns:a16="http://schemas.microsoft.com/office/drawing/2014/main" id="{2E591C02-65D5-8045-A7C1-05E13C4BB033}"/>
              </a:ext>
            </a:extLst>
          </p:cNvPr>
          <p:cNvSpPr>
            <a:spLocks noGrp="1" noRot="1" noChangeAspect="1" noChangeArrowheads="1" noTextEdit="1"/>
          </p:cNvSpPr>
          <p:nvPr>
            <p:ph type="sldImg"/>
          </p:nvPr>
        </p:nvSpPr>
        <p:spPr>
          <a:solidFill>
            <a:srgbClr val="FFFFFF"/>
          </a:solidFill>
          <a:ln/>
        </p:spPr>
      </p:sp>
      <p:sp>
        <p:nvSpPr>
          <p:cNvPr id="190468" name="Rectangle 3">
            <a:extLst>
              <a:ext uri="{FF2B5EF4-FFF2-40B4-BE49-F238E27FC236}">
                <a16:creationId xmlns:a16="http://schemas.microsoft.com/office/drawing/2014/main" id="{AC01F09F-1BC0-3643-93B1-4E2D294B5DE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a:extLst>
              <a:ext uri="{FF2B5EF4-FFF2-40B4-BE49-F238E27FC236}">
                <a16:creationId xmlns:a16="http://schemas.microsoft.com/office/drawing/2014/main" id="{CCA11490-8368-6345-A1EC-6B700241074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B99B4E1-6738-A248-92EB-C836EE8B9A8B}" type="slidenum">
              <a:rPr lang="en-US" altLang="en-US" i="0"/>
              <a:pPr/>
              <a:t>94</a:t>
            </a:fld>
            <a:endParaRPr lang="en-US" altLang="en-US" i="0" dirty="0"/>
          </a:p>
        </p:txBody>
      </p:sp>
      <p:sp>
        <p:nvSpPr>
          <p:cNvPr id="192515" name="Rectangle 2">
            <a:extLst>
              <a:ext uri="{FF2B5EF4-FFF2-40B4-BE49-F238E27FC236}">
                <a16:creationId xmlns:a16="http://schemas.microsoft.com/office/drawing/2014/main" id="{D4BD226F-0A55-3841-847E-4BCF7DC1C2B5}"/>
              </a:ext>
            </a:extLst>
          </p:cNvPr>
          <p:cNvSpPr>
            <a:spLocks noGrp="1" noRot="1" noChangeAspect="1" noChangeArrowheads="1" noTextEdit="1"/>
          </p:cNvSpPr>
          <p:nvPr>
            <p:ph type="sldImg"/>
          </p:nvPr>
        </p:nvSpPr>
        <p:spPr>
          <a:solidFill>
            <a:srgbClr val="FFFFFF"/>
          </a:solidFill>
          <a:ln/>
        </p:spPr>
      </p:sp>
      <p:sp>
        <p:nvSpPr>
          <p:cNvPr id="192516" name="Rectangle 3">
            <a:extLst>
              <a:ext uri="{FF2B5EF4-FFF2-40B4-BE49-F238E27FC236}">
                <a16:creationId xmlns:a16="http://schemas.microsoft.com/office/drawing/2014/main" id="{E2E3849D-B3C9-D14F-B08B-2B6220D1A78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13B92ECF-95FB-374E-AD6C-9EA8888FC79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BC25E41-197A-CA47-BEE3-05B795C800CA}" type="slidenum">
              <a:rPr lang="en-US" altLang="en-US" i="0"/>
              <a:pPr/>
              <a:t>95</a:t>
            </a:fld>
            <a:endParaRPr lang="en-US" altLang="en-US" i="0" dirty="0"/>
          </a:p>
        </p:txBody>
      </p:sp>
      <p:sp>
        <p:nvSpPr>
          <p:cNvPr id="194563" name="Rectangle 2">
            <a:extLst>
              <a:ext uri="{FF2B5EF4-FFF2-40B4-BE49-F238E27FC236}">
                <a16:creationId xmlns:a16="http://schemas.microsoft.com/office/drawing/2014/main" id="{E572FD0F-7699-6348-8237-403F20136790}"/>
              </a:ext>
            </a:extLst>
          </p:cNvPr>
          <p:cNvSpPr>
            <a:spLocks noGrp="1" noRot="1" noChangeAspect="1" noChangeArrowheads="1" noTextEdit="1"/>
          </p:cNvSpPr>
          <p:nvPr>
            <p:ph type="sldImg"/>
          </p:nvPr>
        </p:nvSpPr>
        <p:spPr>
          <a:solidFill>
            <a:srgbClr val="FFFFFF"/>
          </a:solidFill>
          <a:ln/>
        </p:spPr>
      </p:sp>
      <p:sp>
        <p:nvSpPr>
          <p:cNvPr id="194564" name="Rectangle 3">
            <a:extLst>
              <a:ext uri="{FF2B5EF4-FFF2-40B4-BE49-F238E27FC236}">
                <a16:creationId xmlns:a16="http://schemas.microsoft.com/office/drawing/2014/main" id="{B44BC0E8-9965-BC4B-9EE1-E795821D45C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a:extLst>
              <a:ext uri="{FF2B5EF4-FFF2-40B4-BE49-F238E27FC236}">
                <a16:creationId xmlns:a16="http://schemas.microsoft.com/office/drawing/2014/main" id="{6F88B7BA-A3EC-914A-9C9A-85C97B95903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FEFCC21-068E-0A43-8333-6C21C9EEE9AF}" type="slidenum">
              <a:rPr lang="en-US" altLang="en-US" i="0"/>
              <a:pPr/>
              <a:t>96</a:t>
            </a:fld>
            <a:endParaRPr lang="en-US" altLang="en-US" i="0" dirty="0"/>
          </a:p>
        </p:txBody>
      </p:sp>
      <p:sp>
        <p:nvSpPr>
          <p:cNvPr id="196611" name="Rectangle 2">
            <a:extLst>
              <a:ext uri="{FF2B5EF4-FFF2-40B4-BE49-F238E27FC236}">
                <a16:creationId xmlns:a16="http://schemas.microsoft.com/office/drawing/2014/main" id="{84E25C03-2557-454C-88D4-EEAB62D27C79}"/>
              </a:ext>
            </a:extLst>
          </p:cNvPr>
          <p:cNvSpPr>
            <a:spLocks noGrp="1" noRot="1" noChangeAspect="1" noChangeArrowheads="1" noTextEdit="1"/>
          </p:cNvSpPr>
          <p:nvPr>
            <p:ph type="sldImg"/>
          </p:nvPr>
        </p:nvSpPr>
        <p:spPr>
          <a:solidFill>
            <a:srgbClr val="FFFFFF"/>
          </a:solidFill>
          <a:ln/>
        </p:spPr>
      </p:sp>
      <p:sp>
        <p:nvSpPr>
          <p:cNvPr id="196612" name="Rectangle 3">
            <a:extLst>
              <a:ext uri="{FF2B5EF4-FFF2-40B4-BE49-F238E27FC236}">
                <a16:creationId xmlns:a16="http://schemas.microsoft.com/office/drawing/2014/main" id="{78509BDF-831B-054F-9E88-F984515BC5A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A205C0B6-1DF8-DA46-90DB-3ED67BCD3A4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35313F9-D415-9F4C-BAFD-0EE130E81898}" type="slidenum">
              <a:rPr lang="en-US" altLang="en-US" i="0"/>
              <a:pPr/>
              <a:t>97</a:t>
            </a:fld>
            <a:endParaRPr lang="en-US" altLang="en-US" i="0" dirty="0"/>
          </a:p>
        </p:txBody>
      </p:sp>
      <p:sp>
        <p:nvSpPr>
          <p:cNvPr id="198659" name="Rectangle 2">
            <a:extLst>
              <a:ext uri="{FF2B5EF4-FFF2-40B4-BE49-F238E27FC236}">
                <a16:creationId xmlns:a16="http://schemas.microsoft.com/office/drawing/2014/main" id="{D3743D28-0171-924F-8A2A-00B8ABF9DA89}"/>
              </a:ext>
            </a:extLst>
          </p:cNvPr>
          <p:cNvSpPr>
            <a:spLocks noGrp="1" noRot="1" noChangeAspect="1" noChangeArrowheads="1" noTextEdit="1"/>
          </p:cNvSpPr>
          <p:nvPr>
            <p:ph type="sldImg"/>
          </p:nvPr>
        </p:nvSpPr>
        <p:spPr>
          <a:solidFill>
            <a:srgbClr val="FFFFFF"/>
          </a:solidFill>
          <a:ln/>
        </p:spPr>
      </p:sp>
      <p:sp>
        <p:nvSpPr>
          <p:cNvPr id="198660" name="Rectangle 3">
            <a:extLst>
              <a:ext uri="{FF2B5EF4-FFF2-40B4-BE49-F238E27FC236}">
                <a16:creationId xmlns:a16="http://schemas.microsoft.com/office/drawing/2014/main" id="{9ADB1082-E684-C841-827B-6302F07BBD1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7A1F33F2-09C5-434D-84B5-180EEDE0B26E}"/>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55DFA80-5989-7C4D-922E-A23E323C4603}" type="slidenum">
              <a:rPr lang="en-US" altLang="en-US" i="0"/>
              <a:pPr/>
              <a:t>98</a:t>
            </a:fld>
            <a:endParaRPr lang="en-US" altLang="en-US" i="0" dirty="0"/>
          </a:p>
        </p:txBody>
      </p:sp>
      <p:sp>
        <p:nvSpPr>
          <p:cNvPr id="200707" name="Rectangle 2">
            <a:extLst>
              <a:ext uri="{FF2B5EF4-FFF2-40B4-BE49-F238E27FC236}">
                <a16:creationId xmlns:a16="http://schemas.microsoft.com/office/drawing/2014/main" id="{09BDDCD5-F2FC-0D4A-95BA-DC679C7835DE}"/>
              </a:ext>
            </a:extLst>
          </p:cNvPr>
          <p:cNvSpPr>
            <a:spLocks noGrp="1" noRot="1" noChangeAspect="1" noChangeArrowheads="1" noTextEdit="1"/>
          </p:cNvSpPr>
          <p:nvPr>
            <p:ph type="sldImg"/>
          </p:nvPr>
        </p:nvSpPr>
        <p:spPr>
          <a:solidFill>
            <a:srgbClr val="FFFFFF"/>
          </a:solidFill>
          <a:ln/>
        </p:spPr>
      </p:sp>
      <p:sp>
        <p:nvSpPr>
          <p:cNvPr id="200708" name="Rectangle 3">
            <a:extLst>
              <a:ext uri="{FF2B5EF4-FFF2-40B4-BE49-F238E27FC236}">
                <a16:creationId xmlns:a16="http://schemas.microsoft.com/office/drawing/2014/main" id="{254A7359-A592-C142-9E6C-785B957729A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348730F2-F147-5B4F-BA46-981D62AA6CF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8A2B323-DFC4-A84D-A04B-CCCCAE23979C}" type="slidenum">
              <a:rPr lang="en-US" altLang="en-US" i="0"/>
              <a:pPr/>
              <a:t>99</a:t>
            </a:fld>
            <a:endParaRPr lang="en-US" altLang="en-US" i="0" dirty="0"/>
          </a:p>
        </p:txBody>
      </p:sp>
      <p:sp>
        <p:nvSpPr>
          <p:cNvPr id="202755" name="Rectangle 2">
            <a:extLst>
              <a:ext uri="{FF2B5EF4-FFF2-40B4-BE49-F238E27FC236}">
                <a16:creationId xmlns:a16="http://schemas.microsoft.com/office/drawing/2014/main" id="{9EEC3C18-CA9A-5448-9EF8-FEAEFDBA8E29}"/>
              </a:ext>
            </a:extLst>
          </p:cNvPr>
          <p:cNvSpPr>
            <a:spLocks noGrp="1" noRot="1" noChangeAspect="1" noChangeArrowheads="1" noTextEdit="1"/>
          </p:cNvSpPr>
          <p:nvPr>
            <p:ph type="sldImg"/>
          </p:nvPr>
        </p:nvSpPr>
        <p:spPr>
          <a:solidFill>
            <a:srgbClr val="FFFFFF"/>
          </a:solidFill>
          <a:ln/>
        </p:spPr>
      </p:sp>
      <p:sp>
        <p:nvSpPr>
          <p:cNvPr id="202756" name="Rectangle 3">
            <a:extLst>
              <a:ext uri="{FF2B5EF4-FFF2-40B4-BE49-F238E27FC236}">
                <a16:creationId xmlns:a16="http://schemas.microsoft.com/office/drawing/2014/main" id="{62AA83E9-6A1C-4B4B-BF9D-0BA861C1017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a:extLst>
              <a:ext uri="{FF2B5EF4-FFF2-40B4-BE49-F238E27FC236}">
                <a16:creationId xmlns:a16="http://schemas.microsoft.com/office/drawing/2014/main" id="{8B5F3171-8D09-314F-B023-124EB78C282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21BD9B0-D1F9-284E-B757-79BDCFE93479}" type="slidenum">
              <a:rPr lang="en-US" altLang="en-US" i="0"/>
              <a:pPr/>
              <a:t>100</a:t>
            </a:fld>
            <a:endParaRPr lang="en-US" altLang="en-US" i="0" dirty="0"/>
          </a:p>
        </p:txBody>
      </p:sp>
      <p:sp>
        <p:nvSpPr>
          <p:cNvPr id="204803" name="Rectangle 2">
            <a:extLst>
              <a:ext uri="{FF2B5EF4-FFF2-40B4-BE49-F238E27FC236}">
                <a16:creationId xmlns:a16="http://schemas.microsoft.com/office/drawing/2014/main" id="{DCFE7190-B832-194E-AB27-AB0A0B86B03C}"/>
              </a:ext>
            </a:extLst>
          </p:cNvPr>
          <p:cNvSpPr>
            <a:spLocks noGrp="1" noRot="1" noChangeAspect="1" noChangeArrowheads="1" noTextEdit="1"/>
          </p:cNvSpPr>
          <p:nvPr>
            <p:ph type="sldImg"/>
          </p:nvPr>
        </p:nvSpPr>
        <p:spPr>
          <a:solidFill>
            <a:srgbClr val="FFFFFF"/>
          </a:solidFill>
          <a:ln/>
        </p:spPr>
      </p:sp>
      <p:sp>
        <p:nvSpPr>
          <p:cNvPr id="204804" name="Rectangle 3">
            <a:extLst>
              <a:ext uri="{FF2B5EF4-FFF2-40B4-BE49-F238E27FC236}">
                <a16:creationId xmlns:a16="http://schemas.microsoft.com/office/drawing/2014/main" id="{AADB67B8-18E3-D94A-AF39-5A58FE131E8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a:extLst>
              <a:ext uri="{FF2B5EF4-FFF2-40B4-BE49-F238E27FC236}">
                <a16:creationId xmlns:a16="http://schemas.microsoft.com/office/drawing/2014/main" id="{C89346C9-AFEF-EF4B-80C8-B0D99160358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20D4938E-4D48-8244-BD45-22E64ABBC5F1}" type="slidenum">
              <a:rPr lang="en-US" altLang="en-US" i="0"/>
              <a:pPr/>
              <a:t>101</a:t>
            </a:fld>
            <a:endParaRPr lang="en-US" altLang="en-US" i="0" dirty="0"/>
          </a:p>
        </p:txBody>
      </p:sp>
      <p:sp>
        <p:nvSpPr>
          <p:cNvPr id="206851" name="Rectangle 2">
            <a:extLst>
              <a:ext uri="{FF2B5EF4-FFF2-40B4-BE49-F238E27FC236}">
                <a16:creationId xmlns:a16="http://schemas.microsoft.com/office/drawing/2014/main" id="{69CBF50A-092D-D34C-8579-1410922EC71E}"/>
              </a:ext>
            </a:extLst>
          </p:cNvPr>
          <p:cNvSpPr>
            <a:spLocks noGrp="1" noRot="1" noChangeAspect="1" noChangeArrowheads="1" noTextEdit="1"/>
          </p:cNvSpPr>
          <p:nvPr>
            <p:ph type="sldImg"/>
          </p:nvPr>
        </p:nvSpPr>
        <p:spPr>
          <a:solidFill>
            <a:srgbClr val="FFFFFF"/>
          </a:solidFill>
          <a:ln/>
        </p:spPr>
      </p:sp>
      <p:sp>
        <p:nvSpPr>
          <p:cNvPr id="206852" name="Rectangle 3">
            <a:extLst>
              <a:ext uri="{FF2B5EF4-FFF2-40B4-BE49-F238E27FC236}">
                <a16:creationId xmlns:a16="http://schemas.microsoft.com/office/drawing/2014/main" id="{9FC19963-5542-ED4A-B439-94AC2C95B8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E8D0BAD8-2765-4146-B487-ECC49A6CC67E}"/>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D58BBF3-4660-5F4C-A9C6-4E60467C2A6B}" type="slidenum">
              <a:rPr lang="en-US" altLang="en-US" i="0"/>
              <a:pPr/>
              <a:t>102</a:t>
            </a:fld>
            <a:endParaRPr lang="en-US" altLang="en-US" i="0" dirty="0"/>
          </a:p>
        </p:txBody>
      </p:sp>
      <p:sp>
        <p:nvSpPr>
          <p:cNvPr id="208899" name="Rectangle 2">
            <a:extLst>
              <a:ext uri="{FF2B5EF4-FFF2-40B4-BE49-F238E27FC236}">
                <a16:creationId xmlns:a16="http://schemas.microsoft.com/office/drawing/2014/main" id="{B00A849E-99F9-0647-A36D-81C22B9DE803}"/>
              </a:ext>
            </a:extLst>
          </p:cNvPr>
          <p:cNvSpPr>
            <a:spLocks noGrp="1" noRot="1" noChangeAspect="1" noChangeArrowheads="1" noTextEdit="1"/>
          </p:cNvSpPr>
          <p:nvPr>
            <p:ph type="sldImg"/>
          </p:nvPr>
        </p:nvSpPr>
        <p:spPr>
          <a:solidFill>
            <a:srgbClr val="FFFFFF"/>
          </a:solidFill>
          <a:ln/>
        </p:spPr>
      </p:sp>
      <p:sp>
        <p:nvSpPr>
          <p:cNvPr id="208900" name="Rectangle 3">
            <a:extLst>
              <a:ext uri="{FF2B5EF4-FFF2-40B4-BE49-F238E27FC236}">
                <a16:creationId xmlns:a16="http://schemas.microsoft.com/office/drawing/2014/main" id="{2E5EC3DF-E9E2-D843-AB3A-4BDDE7AF0E1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C1222294-C421-C84A-B5D6-7C477102FED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84D984F-6DDD-8B4C-9712-2F2C3C81DCD7}" type="slidenum">
              <a:rPr lang="en-US" altLang="en-US" i="0"/>
              <a:pPr/>
              <a:t>103</a:t>
            </a:fld>
            <a:endParaRPr lang="en-US" altLang="en-US" i="0" dirty="0"/>
          </a:p>
        </p:txBody>
      </p:sp>
      <p:sp>
        <p:nvSpPr>
          <p:cNvPr id="210947" name="Rectangle 2">
            <a:extLst>
              <a:ext uri="{FF2B5EF4-FFF2-40B4-BE49-F238E27FC236}">
                <a16:creationId xmlns:a16="http://schemas.microsoft.com/office/drawing/2014/main" id="{7408D165-28A8-5C49-B2CF-3E3BC057FE82}"/>
              </a:ext>
            </a:extLst>
          </p:cNvPr>
          <p:cNvSpPr>
            <a:spLocks noGrp="1" noRot="1" noChangeAspect="1" noChangeArrowheads="1" noTextEdit="1"/>
          </p:cNvSpPr>
          <p:nvPr>
            <p:ph type="sldImg"/>
          </p:nvPr>
        </p:nvSpPr>
        <p:spPr>
          <a:solidFill>
            <a:srgbClr val="FFFFFF"/>
          </a:solidFill>
          <a:ln/>
        </p:spPr>
      </p:sp>
      <p:sp>
        <p:nvSpPr>
          <p:cNvPr id="210948" name="Rectangle 3">
            <a:extLst>
              <a:ext uri="{FF2B5EF4-FFF2-40B4-BE49-F238E27FC236}">
                <a16:creationId xmlns:a16="http://schemas.microsoft.com/office/drawing/2014/main" id="{6D7BDD1E-9732-2A4C-B559-17F99536275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9D269D0E-48F8-DA4B-9DF4-CF9DDFD2470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1F8B363-8E58-5440-87A5-5D822FF46514}" type="slidenum">
              <a:rPr lang="en-US" altLang="en-US" i="0"/>
              <a:pPr/>
              <a:t>104</a:t>
            </a:fld>
            <a:endParaRPr lang="en-US" altLang="en-US" i="0" dirty="0"/>
          </a:p>
        </p:txBody>
      </p:sp>
      <p:sp>
        <p:nvSpPr>
          <p:cNvPr id="212995" name="Rectangle 2">
            <a:extLst>
              <a:ext uri="{FF2B5EF4-FFF2-40B4-BE49-F238E27FC236}">
                <a16:creationId xmlns:a16="http://schemas.microsoft.com/office/drawing/2014/main" id="{338E277C-BB10-124B-8079-4E68CCAB5E27}"/>
              </a:ext>
            </a:extLst>
          </p:cNvPr>
          <p:cNvSpPr>
            <a:spLocks noGrp="1" noRot="1" noChangeAspect="1" noChangeArrowheads="1" noTextEdit="1"/>
          </p:cNvSpPr>
          <p:nvPr>
            <p:ph type="sldImg"/>
          </p:nvPr>
        </p:nvSpPr>
        <p:spPr>
          <a:solidFill>
            <a:srgbClr val="FFFFFF"/>
          </a:solidFill>
          <a:ln/>
        </p:spPr>
      </p:sp>
      <p:sp>
        <p:nvSpPr>
          <p:cNvPr id="212996" name="Rectangle 3">
            <a:extLst>
              <a:ext uri="{FF2B5EF4-FFF2-40B4-BE49-F238E27FC236}">
                <a16:creationId xmlns:a16="http://schemas.microsoft.com/office/drawing/2014/main" id="{04D86F39-6BB1-B945-B572-E03FC5D8514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AEB86FFC-E763-0049-BF78-B63922265BA9}"/>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4CCA54A-5197-B84E-B6B4-71504529D5E6}" type="slidenum">
              <a:rPr lang="en-US" altLang="en-US" i="0"/>
              <a:pPr/>
              <a:t>105</a:t>
            </a:fld>
            <a:endParaRPr lang="en-US" altLang="en-US" i="0" dirty="0"/>
          </a:p>
        </p:txBody>
      </p:sp>
      <p:sp>
        <p:nvSpPr>
          <p:cNvPr id="215043" name="Rectangle 2">
            <a:extLst>
              <a:ext uri="{FF2B5EF4-FFF2-40B4-BE49-F238E27FC236}">
                <a16:creationId xmlns:a16="http://schemas.microsoft.com/office/drawing/2014/main" id="{77090C27-2CA8-8B43-A9B0-036C821CCF62}"/>
              </a:ext>
            </a:extLst>
          </p:cNvPr>
          <p:cNvSpPr>
            <a:spLocks noGrp="1" noRot="1" noChangeAspect="1" noChangeArrowheads="1" noTextEdit="1"/>
          </p:cNvSpPr>
          <p:nvPr>
            <p:ph type="sldImg"/>
          </p:nvPr>
        </p:nvSpPr>
        <p:spPr>
          <a:solidFill>
            <a:srgbClr val="FFFFFF"/>
          </a:solidFill>
          <a:ln/>
        </p:spPr>
      </p:sp>
      <p:sp>
        <p:nvSpPr>
          <p:cNvPr id="215044" name="Rectangle 3">
            <a:extLst>
              <a:ext uri="{FF2B5EF4-FFF2-40B4-BE49-F238E27FC236}">
                <a16:creationId xmlns:a16="http://schemas.microsoft.com/office/drawing/2014/main" id="{ED9F3B80-60F2-F947-9093-F802C1D7735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005127C6-A15B-A541-B082-106BCAE6273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85A42D7-BFB3-6046-A6B6-8A8291D6C9AB}" type="slidenum">
              <a:rPr lang="en-US" altLang="en-US" i="0"/>
              <a:pPr/>
              <a:t>106</a:t>
            </a:fld>
            <a:endParaRPr lang="en-US" altLang="en-US" i="0" dirty="0"/>
          </a:p>
        </p:txBody>
      </p:sp>
      <p:sp>
        <p:nvSpPr>
          <p:cNvPr id="217091" name="Rectangle 2">
            <a:extLst>
              <a:ext uri="{FF2B5EF4-FFF2-40B4-BE49-F238E27FC236}">
                <a16:creationId xmlns:a16="http://schemas.microsoft.com/office/drawing/2014/main" id="{3CA38E7D-A41C-F54D-B54D-AB1778A98F81}"/>
              </a:ext>
            </a:extLst>
          </p:cNvPr>
          <p:cNvSpPr>
            <a:spLocks noGrp="1" noRot="1" noChangeAspect="1" noChangeArrowheads="1" noTextEdit="1"/>
          </p:cNvSpPr>
          <p:nvPr>
            <p:ph type="sldImg"/>
          </p:nvPr>
        </p:nvSpPr>
        <p:spPr>
          <a:solidFill>
            <a:srgbClr val="FFFFFF"/>
          </a:solidFill>
          <a:ln/>
        </p:spPr>
      </p:sp>
      <p:sp>
        <p:nvSpPr>
          <p:cNvPr id="217092" name="Rectangle 3">
            <a:extLst>
              <a:ext uri="{FF2B5EF4-FFF2-40B4-BE49-F238E27FC236}">
                <a16:creationId xmlns:a16="http://schemas.microsoft.com/office/drawing/2014/main" id="{FA14EBAF-15EA-4344-9B10-AEEB3DF22D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193EE51E-B159-A74A-B176-C78C9B1D255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65727DE-EA1E-1342-8579-B514C9B4FF4F}" type="slidenum">
              <a:rPr lang="en-US" altLang="en-US" i="0"/>
              <a:pPr/>
              <a:t>107</a:t>
            </a:fld>
            <a:endParaRPr lang="en-US" altLang="en-US" i="0" dirty="0"/>
          </a:p>
        </p:txBody>
      </p:sp>
      <p:sp>
        <p:nvSpPr>
          <p:cNvPr id="219139" name="Rectangle 2">
            <a:extLst>
              <a:ext uri="{FF2B5EF4-FFF2-40B4-BE49-F238E27FC236}">
                <a16:creationId xmlns:a16="http://schemas.microsoft.com/office/drawing/2014/main" id="{880E4197-F219-5344-9720-7CF76633E93C}"/>
              </a:ext>
            </a:extLst>
          </p:cNvPr>
          <p:cNvSpPr>
            <a:spLocks noGrp="1" noRot="1" noChangeAspect="1" noChangeArrowheads="1" noTextEdit="1"/>
          </p:cNvSpPr>
          <p:nvPr>
            <p:ph type="sldImg"/>
          </p:nvPr>
        </p:nvSpPr>
        <p:spPr>
          <a:solidFill>
            <a:srgbClr val="FFFFFF"/>
          </a:solidFill>
          <a:ln/>
        </p:spPr>
      </p:sp>
      <p:sp>
        <p:nvSpPr>
          <p:cNvPr id="219140" name="Rectangle 3">
            <a:extLst>
              <a:ext uri="{FF2B5EF4-FFF2-40B4-BE49-F238E27FC236}">
                <a16:creationId xmlns:a16="http://schemas.microsoft.com/office/drawing/2014/main" id="{84CB2C16-4AFB-A24A-B6C0-E3FD6FE9808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D30F05B1-71A1-FA4F-B15D-C4A8510B1A1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A574AF34-6917-6043-AAF3-03DFF5C9C793}" type="slidenum">
              <a:rPr lang="en-US" altLang="en-US" i="0"/>
              <a:pPr/>
              <a:t>108</a:t>
            </a:fld>
            <a:endParaRPr lang="en-US" altLang="en-US" i="0" dirty="0"/>
          </a:p>
        </p:txBody>
      </p:sp>
      <p:sp>
        <p:nvSpPr>
          <p:cNvPr id="221187" name="Rectangle 2">
            <a:extLst>
              <a:ext uri="{FF2B5EF4-FFF2-40B4-BE49-F238E27FC236}">
                <a16:creationId xmlns:a16="http://schemas.microsoft.com/office/drawing/2014/main" id="{3EBB5B0E-2927-104E-A937-238A789F667A}"/>
              </a:ext>
            </a:extLst>
          </p:cNvPr>
          <p:cNvSpPr>
            <a:spLocks noGrp="1" noRot="1" noChangeAspect="1" noChangeArrowheads="1" noTextEdit="1"/>
          </p:cNvSpPr>
          <p:nvPr>
            <p:ph type="sldImg"/>
          </p:nvPr>
        </p:nvSpPr>
        <p:spPr>
          <a:solidFill>
            <a:srgbClr val="FFFFFF"/>
          </a:solidFill>
          <a:ln/>
        </p:spPr>
      </p:sp>
      <p:sp>
        <p:nvSpPr>
          <p:cNvPr id="221188" name="Rectangle 3">
            <a:extLst>
              <a:ext uri="{FF2B5EF4-FFF2-40B4-BE49-F238E27FC236}">
                <a16:creationId xmlns:a16="http://schemas.microsoft.com/office/drawing/2014/main" id="{15B27D00-6C37-9548-A620-1CC9CDFD605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A4726A25-8136-5E46-BBF1-4FA2BE3B9CF1}"/>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87EF620-37EA-3D48-98CD-3BF1EE94821F}" type="slidenum">
              <a:rPr lang="en-US" altLang="en-US" i="0"/>
              <a:pPr/>
              <a:t>109</a:t>
            </a:fld>
            <a:endParaRPr lang="en-US" altLang="en-US" i="0" dirty="0"/>
          </a:p>
        </p:txBody>
      </p:sp>
      <p:sp>
        <p:nvSpPr>
          <p:cNvPr id="223235" name="Rectangle 2">
            <a:extLst>
              <a:ext uri="{FF2B5EF4-FFF2-40B4-BE49-F238E27FC236}">
                <a16:creationId xmlns:a16="http://schemas.microsoft.com/office/drawing/2014/main" id="{FF063D94-0B1E-1548-AF65-21AA91EDF09B}"/>
              </a:ext>
            </a:extLst>
          </p:cNvPr>
          <p:cNvSpPr>
            <a:spLocks noGrp="1" noRot="1" noChangeAspect="1" noChangeArrowheads="1" noTextEdit="1"/>
          </p:cNvSpPr>
          <p:nvPr>
            <p:ph type="sldImg"/>
          </p:nvPr>
        </p:nvSpPr>
        <p:spPr>
          <a:solidFill>
            <a:srgbClr val="FFFFFF"/>
          </a:solidFill>
          <a:ln/>
        </p:spPr>
      </p:sp>
      <p:sp>
        <p:nvSpPr>
          <p:cNvPr id="223236" name="Rectangle 3">
            <a:extLst>
              <a:ext uri="{FF2B5EF4-FFF2-40B4-BE49-F238E27FC236}">
                <a16:creationId xmlns:a16="http://schemas.microsoft.com/office/drawing/2014/main" id="{6B134261-5FFC-274E-9A9F-76825AFE7E1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17159801-BAE8-6442-93DB-0C400E82F66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7322651-A738-494E-85ED-99BB9802AEDA}" type="slidenum">
              <a:rPr lang="en-US" altLang="en-US" i="0"/>
              <a:pPr/>
              <a:t>110</a:t>
            </a:fld>
            <a:endParaRPr lang="en-US" altLang="en-US" i="0" dirty="0"/>
          </a:p>
        </p:txBody>
      </p:sp>
      <p:sp>
        <p:nvSpPr>
          <p:cNvPr id="225283" name="Rectangle 2">
            <a:extLst>
              <a:ext uri="{FF2B5EF4-FFF2-40B4-BE49-F238E27FC236}">
                <a16:creationId xmlns:a16="http://schemas.microsoft.com/office/drawing/2014/main" id="{24963420-A86D-E348-9058-45C05BFA3CD8}"/>
              </a:ext>
            </a:extLst>
          </p:cNvPr>
          <p:cNvSpPr>
            <a:spLocks noGrp="1" noRot="1" noChangeAspect="1" noChangeArrowheads="1" noTextEdit="1"/>
          </p:cNvSpPr>
          <p:nvPr>
            <p:ph type="sldImg"/>
          </p:nvPr>
        </p:nvSpPr>
        <p:spPr>
          <a:solidFill>
            <a:srgbClr val="FFFFFF"/>
          </a:solidFill>
          <a:ln/>
        </p:spPr>
      </p:sp>
      <p:sp>
        <p:nvSpPr>
          <p:cNvPr id="225284" name="Rectangle 3">
            <a:extLst>
              <a:ext uri="{FF2B5EF4-FFF2-40B4-BE49-F238E27FC236}">
                <a16:creationId xmlns:a16="http://schemas.microsoft.com/office/drawing/2014/main" id="{2675FF09-B30F-554B-9E25-403DBD50844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a:extLst>
              <a:ext uri="{FF2B5EF4-FFF2-40B4-BE49-F238E27FC236}">
                <a16:creationId xmlns:a16="http://schemas.microsoft.com/office/drawing/2014/main" id="{B9D3D234-577A-D14D-91F3-7E21E381C2B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38CD858F-F7AA-824F-A095-11FB4871D9C4}" type="slidenum">
              <a:rPr lang="en-US" altLang="en-US" i="0"/>
              <a:pPr/>
              <a:t>111</a:t>
            </a:fld>
            <a:endParaRPr lang="en-US" altLang="en-US" i="0" dirty="0"/>
          </a:p>
        </p:txBody>
      </p:sp>
      <p:sp>
        <p:nvSpPr>
          <p:cNvPr id="227331" name="Rectangle 2">
            <a:extLst>
              <a:ext uri="{FF2B5EF4-FFF2-40B4-BE49-F238E27FC236}">
                <a16:creationId xmlns:a16="http://schemas.microsoft.com/office/drawing/2014/main" id="{A660F50F-5B00-BC4E-A8AC-25D7A6956F2E}"/>
              </a:ext>
            </a:extLst>
          </p:cNvPr>
          <p:cNvSpPr>
            <a:spLocks noGrp="1" noRot="1" noChangeAspect="1" noChangeArrowheads="1" noTextEdit="1"/>
          </p:cNvSpPr>
          <p:nvPr>
            <p:ph type="sldImg"/>
          </p:nvPr>
        </p:nvSpPr>
        <p:spPr>
          <a:solidFill>
            <a:srgbClr val="FFFFFF"/>
          </a:solidFill>
          <a:ln/>
        </p:spPr>
      </p:sp>
      <p:sp>
        <p:nvSpPr>
          <p:cNvPr id="227332" name="Rectangle 3">
            <a:extLst>
              <a:ext uri="{FF2B5EF4-FFF2-40B4-BE49-F238E27FC236}">
                <a16:creationId xmlns:a16="http://schemas.microsoft.com/office/drawing/2014/main" id="{4AC8575E-A13C-A747-A501-6FFA490E358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1BD39468-0A75-DC41-8EDE-2540E13E6C29}"/>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C163481-4BAA-7644-91B4-17CFD489A2FB}" type="slidenum">
              <a:rPr lang="en-US" altLang="en-US" i="0"/>
              <a:pPr/>
              <a:t>112</a:t>
            </a:fld>
            <a:endParaRPr lang="en-US" altLang="en-US" i="0" dirty="0"/>
          </a:p>
        </p:txBody>
      </p:sp>
      <p:sp>
        <p:nvSpPr>
          <p:cNvPr id="229379" name="Rectangle 2">
            <a:extLst>
              <a:ext uri="{FF2B5EF4-FFF2-40B4-BE49-F238E27FC236}">
                <a16:creationId xmlns:a16="http://schemas.microsoft.com/office/drawing/2014/main" id="{A75C6831-CD7C-F248-B847-D21B28C822DD}"/>
              </a:ext>
            </a:extLst>
          </p:cNvPr>
          <p:cNvSpPr>
            <a:spLocks noGrp="1" noRot="1" noChangeAspect="1" noChangeArrowheads="1" noTextEdit="1"/>
          </p:cNvSpPr>
          <p:nvPr>
            <p:ph type="sldImg"/>
          </p:nvPr>
        </p:nvSpPr>
        <p:spPr>
          <a:solidFill>
            <a:srgbClr val="FFFFFF"/>
          </a:solidFill>
          <a:ln/>
        </p:spPr>
      </p:sp>
      <p:sp>
        <p:nvSpPr>
          <p:cNvPr id="229380" name="Rectangle 3">
            <a:extLst>
              <a:ext uri="{FF2B5EF4-FFF2-40B4-BE49-F238E27FC236}">
                <a16:creationId xmlns:a16="http://schemas.microsoft.com/office/drawing/2014/main" id="{888D083E-B759-AE47-985D-C2EA3274404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3AC8C1D1-FAAF-A84C-82AA-07C8928CC90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DB65B52-09EA-2644-8F1C-4A12C0245A9F}" type="slidenum">
              <a:rPr lang="en-US" altLang="en-US" i="0"/>
              <a:pPr/>
              <a:t>113</a:t>
            </a:fld>
            <a:endParaRPr lang="en-US" altLang="en-US" i="0" dirty="0"/>
          </a:p>
        </p:txBody>
      </p:sp>
      <p:sp>
        <p:nvSpPr>
          <p:cNvPr id="231427" name="Rectangle 2">
            <a:extLst>
              <a:ext uri="{FF2B5EF4-FFF2-40B4-BE49-F238E27FC236}">
                <a16:creationId xmlns:a16="http://schemas.microsoft.com/office/drawing/2014/main" id="{EAC32E35-D449-FD42-80EF-D7AE564FFC26}"/>
              </a:ext>
            </a:extLst>
          </p:cNvPr>
          <p:cNvSpPr>
            <a:spLocks noGrp="1" noRot="1" noChangeAspect="1" noChangeArrowheads="1" noTextEdit="1"/>
          </p:cNvSpPr>
          <p:nvPr>
            <p:ph type="sldImg"/>
          </p:nvPr>
        </p:nvSpPr>
        <p:spPr>
          <a:solidFill>
            <a:srgbClr val="FFFFFF"/>
          </a:solidFill>
          <a:ln/>
        </p:spPr>
      </p:sp>
      <p:sp>
        <p:nvSpPr>
          <p:cNvPr id="231428" name="Rectangle 3">
            <a:extLst>
              <a:ext uri="{FF2B5EF4-FFF2-40B4-BE49-F238E27FC236}">
                <a16:creationId xmlns:a16="http://schemas.microsoft.com/office/drawing/2014/main" id="{2A6BB1ED-03D3-3F4F-ABEE-AE4363BFEC5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a:extLst>
              <a:ext uri="{FF2B5EF4-FFF2-40B4-BE49-F238E27FC236}">
                <a16:creationId xmlns:a16="http://schemas.microsoft.com/office/drawing/2014/main" id="{24C5EE6B-B65B-EE43-A378-7E36F370905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0EB07F1-5E48-C147-A1DE-0689D92A9AA6}" type="slidenum">
              <a:rPr lang="en-US" altLang="en-US" i="0"/>
              <a:pPr/>
              <a:t>114</a:t>
            </a:fld>
            <a:endParaRPr lang="en-US" altLang="en-US" i="0" dirty="0"/>
          </a:p>
        </p:txBody>
      </p:sp>
      <p:sp>
        <p:nvSpPr>
          <p:cNvPr id="233475" name="Rectangle 2">
            <a:extLst>
              <a:ext uri="{FF2B5EF4-FFF2-40B4-BE49-F238E27FC236}">
                <a16:creationId xmlns:a16="http://schemas.microsoft.com/office/drawing/2014/main" id="{B4299387-F1E4-F346-B52F-0BFE0F68C7D4}"/>
              </a:ext>
            </a:extLst>
          </p:cNvPr>
          <p:cNvSpPr>
            <a:spLocks noGrp="1" noRot="1" noChangeAspect="1" noChangeArrowheads="1" noTextEdit="1"/>
          </p:cNvSpPr>
          <p:nvPr>
            <p:ph type="sldImg"/>
          </p:nvPr>
        </p:nvSpPr>
        <p:spPr>
          <a:solidFill>
            <a:srgbClr val="FFFFFF"/>
          </a:solidFill>
          <a:ln/>
        </p:spPr>
      </p:sp>
      <p:sp>
        <p:nvSpPr>
          <p:cNvPr id="233476" name="Rectangle 3">
            <a:extLst>
              <a:ext uri="{FF2B5EF4-FFF2-40B4-BE49-F238E27FC236}">
                <a16:creationId xmlns:a16="http://schemas.microsoft.com/office/drawing/2014/main" id="{304BF3DD-0153-1A4E-B098-53728B1D43D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a:extLst>
              <a:ext uri="{FF2B5EF4-FFF2-40B4-BE49-F238E27FC236}">
                <a16:creationId xmlns:a16="http://schemas.microsoft.com/office/drawing/2014/main" id="{3ED1D1D6-1BB9-4640-B9A6-5C540D4C509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E52874C-1867-2543-8208-4C8BB47D2F08}" type="slidenum">
              <a:rPr lang="en-US" altLang="en-US" i="0"/>
              <a:pPr/>
              <a:t>115</a:t>
            </a:fld>
            <a:endParaRPr lang="en-US" altLang="en-US" i="0" dirty="0"/>
          </a:p>
        </p:txBody>
      </p:sp>
      <p:sp>
        <p:nvSpPr>
          <p:cNvPr id="235523" name="Rectangle 2">
            <a:extLst>
              <a:ext uri="{FF2B5EF4-FFF2-40B4-BE49-F238E27FC236}">
                <a16:creationId xmlns:a16="http://schemas.microsoft.com/office/drawing/2014/main" id="{549074CD-CFAD-3F43-B1BC-20E94E56F265}"/>
              </a:ext>
            </a:extLst>
          </p:cNvPr>
          <p:cNvSpPr>
            <a:spLocks noGrp="1" noRot="1" noChangeAspect="1" noChangeArrowheads="1" noTextEdit="1"/>
          </p:cNvSpPr>
          <p:nvPr>
            <p:ph type="sldImg"/>
          </p:nvPr>
        </p:nvSpPr>
        <p:spPr>
          <a:solidFill>
            <a:srgbClr val="FFFFFF"/>
          </a:solidFill>
          <a:ln/>
        </p:spPr>
      </p:sp>
      <p:sp>
        <p:nvSpPr>
          <p:cNvPr id="235524" name="Rectangle 3">
            <a:extLst>
              <a:ext uri="{FF2B5EF4-FFF2-40B4-BE49-F238E27FC236}">
                <a16:creationId xmlns:a16="http://schemas.microsoft.com/office/drawing/2014/main" id="{074CB57D-79C6-B246-A973-60FAE5F745C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a:extLst>
              <a:ext uri="{FF2B5EF4-FFF2-40B4-BE49-F238E27FC236}">
                <a16:creationId xmlns:a16="http://schemas.microsoft.com/office/drawing/2014/main" id="{43E150B8-E4BC-3048-9CF7-B7C6C87DB339}"/>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9B25705-1130-9149-AA64-0FDFCCCB8A58}" type="slidenum">
              <a:rPr lang="en-US" altLang="en-US" i="0"/>
              <a:pPr/>
              <a:t>116</a:t>
            </a:fld>
            <a:endParaRPr lang="en-US" altLang="en-US" i="0" dirty="0"/>
          </a:p>
        </p:txBody>
      </p:sp>
      <p:sp>
        <p:nvSpPr>
          <p:cNvPr id="237571" name="Rectangle 2">
            <a:extLst>
              <a:ext uri="{FF2B5EF4-FFF2-40B4-BE49-F238E27FC236}">
                <a16:creationId xmlns:a16="http://schemas.microsoft.com/office/drawing/2014/main" id="{B7F94EBE-6747-C545-98EB-510BFB1E8729}"/>
              </a:ext>
            </a:extLst>
          </p:cNvPr>
          <p:cNvSpPr>
            <a:spLocks noGrp="1" noRot="1" noChangeAspect="1" noChangeArrowheads="1" noTextEdit="1"/>
          </p:cNvSpPr>
          <p:nvPr>
            <p:ph type="sldImg"/>
          </p:nvPr>
        </p:nvSpPr>
        <p:spPr>
          <a:solidFill>
            <a:srgbClr val="FFFFFF"/>
          </a:solidFill>
          <a:ln/>
        </p:spPr>
      </p:sp>
      <p:sp>
        <p:nvSpPr>
          <p:cNvPr id="237572" name="Rectangle 3">
            <a:extLst>
              <a:ext uri="{FF2B5EF4-FFF2-40B4-BE49-F238E27FC236}">
                <a16:creationId xmlns:a16="http://schemas.microsoft.com/office/drawing/2014/main" id="{4A900AD9-05AB-004D-B90A-18FBCC1CFB8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a:extLst>
              <a:ext uri="{FF2B5EF4-FFF2-40B4-BE49-F238E27FC236}">
                <a16:creationId xmlns:a16="http://schemas.microsoft.com/office/drawing/2014/main" id="{C01F9003-2A57-1C41-9F57-8AE62FF176E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1A503A4-4DDE-5B4B-A618-B9D35E91EE72}" type="slidenum">
              <a:rPr lang="en-US" altLang="en-US" i="0"/>
              <a:pPr/>
              <a:t>117</a:t>
            </a:fld>
            <a:endParaRPr lang="en-US" altLang="en-US" i="0" dirty="0"/>
          </a:p>
        </p:txBody>
      </p:sp>
      <p:sp>
        <p:nvSpPr>
          <p:cNvPr id="239619" name="Rectangle 2">
            <a:extLst>
              <a:ext uri="{FF2B5EF4-FFF2-40B4-BE49-F238E27FC236}">
                <a16:creationId xmlns:a16="http://schemas.microsoft.com/office/drawing/2014/main" id="{607F4C89-163A-B143-B4E1-C0B63F756CBA}"/>
              </a:ext>
            </a:extLst>
          </p:cNvPr>
          <p:cNvSpPr>
            <a:spLocks noGrp="1" noRot="1" noChangeAspect="1" noChangeArrowheads="1" noTextEdit="1"/>
          </p:cNvSpPr>
          <p:nvPr>
            <p:ph type="sldImg"/>
          </p:nvPr>
        </p:nvSpPr>
        <p:spPr>
          <a:solidFill>
            <a:srgbClr val="FFFFFF"/>
          </a:solidFill>
          <a:ln/>
        </p:spPr>
      </p:sp>
      <p:sp>
        <p:nvSpPr>
          <p:cNvPr id="239620" name="Rectangle 3">
            <a:extLst>
              <a:ext uri="{FF2B5EF4-FFF2-40B4-BE49-F238E27FC236}">
                <a16:creationId xmlns:a16="http://schemas.microsoft.com/office/drawing/2014/main" id="{CD8FB59B-3FF3-CD4E-A4D4-AA01AFEA3DF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a:extLst>
              <a:ext uri="{FF2B5EF4-FFF2-40B4-BE49-F238E27FC236}">
                <a16:creationId xmlns:a16="http://schemas.microsoft.com/office/drawing/2014/main" id="{4C2F94CD-095C-D545-A32A-56A979EF5AA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7E8464A7-026F-2242-B495-9879C0582381}" type="slidenum">
              <a:rPr lang="en-US" altLang="en-US" i="0"/>
              <a:pPr/>
              <a:t>118</a:t>
            </a:fld>
            <a:endParaRPr lang="en-US" altLang="en-US" i="0" dirty="0"/>
          </a:p>
        </p:txBody>
      </p:sp>
      <p:sp>
        <p:nvSpPr>
          <p:cNvPr id="241667" name="Rectangle 2">
            <a:extLst>
              <a:ext uri="{FF2B5EF4-FFF2-40B4-BE49-F238E27FC236}">
                <a16:creationId xmlns:a16="http://schemas.microsoft.com/office/drawing/2014/main" id="{FF5D6FEA-A47C-FA41-B770-0B1C5B950E95}"/>
              </a:ext>
            </a:extLst>
          </p:cNvPr>
          <p:cNvSpPr>
            <a:spLocks noGrp="1" noRot="1" noChangeAspect="1" noChangeArrowheads="1" noTextEdit="1"/>
          </p:cNvSpPr>
          <p:nvPr>
            <p:ph type="sldImg"/>
          </p:nvPr>
        </p:nvSpPr>
        <p:spPr>
          <a:solidFill>
            <a:srgbClr val="FFFFFF"/>
          </a:solidFill>
          <a:ln/>
        </p:spPr>
      </p:sp>
      <p:sp>
        <p:nvSpPr>
          <p:cNvPr id="241668" name="Rectangle 3">
            <a:extLst>
              <a:ext uri="{FF2B5EF4-FFF2-40B4-BE49-F238E27FC236}">
                <a16:creationId xmlns:a16="http://schemas.microsoft.com/office/drawing/2014/main" id="{09FD1C91-6F0F-F24B-A1F3-AF58CF865C0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E13D04A3-1CFC-7840-B730-BD21906BAED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E23435A7-683C-E446-9DD8-6397E86265A8}" type="slidenum">
              <a:rPr lang="en-US" altLang="en-US" i="0"/>
              <a:pPr/>
              <a:t>119</a:t>
            </a:fld>
            <a:endParaRPr lang="en-US" altLang="en-US" i="0" dirty="0"/>
          </a:p>
        </p:txBody>
      </p:sp>
      <p:sp>
        <p:nvSpPr>
          <p:cNvPr id="243715" name="Rectangle 2">
            <a:extLst>
              <a:ext uri="{FF2B5EF4-FFF2-40B4-BE49-F238E27FC236}">
                <a16:creationId xmlns:a16="http://schemas.microsoft.com/office/drawing/2014/main" id="{549E0194-1302-934A-A4D3-2E7ADF4402D1}"/>
              </a:ext>
            </a:extLst>
          </p:cNvPr>
          <p:cNvSpPr>
            <a:spLocks noGrp="1" noRot="1" noChangeAspect="1" noChangeArrowheads="1" noTextEdit="1"/>
          </p:cNvSpPr>
          <p:nvPr>
            <p:ph type="sldImg"/>
          </p:nvPr>
        </p:nvSpPr>
        <p:spPr>
          <a:solidFill>
            <a:srgbClr val="FFFFFF"/>
          </a:solidFill>
          <a:ln/>
        </p:spPr>
      </p:sp>
      <p:sp>
        <p:nvSpPr>
          <p:cNvPr id="243716" name="Rectangle 3">
            <a:extLst>
              <a:ext uri="{FF2B5EF4-FFF2-40B4-BE49-F238E27FC236}">
                <a16:creationId xmlns:a16="http://schemas.microsoft.com/office/drawing/2014/main" id="{48357687-15ED-8444-8C4B-E044DC31773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a:extLst>
              <a:ext uri="{FF2B5EF4-FFF2-40B4-BE49-F238E27FC236}">
                <a16:creationId xmlns:a16="http://schemas.microsoft.com/office/drawing/2014/main" id="{0F6D1739-90B0-2842-B295-FA3ABE6ADA84}"/>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2DB0971-EBC1-E548-967F-15796B4C90CE}" type="slidenum">
              <a:rPr lang="en-US" altLang="en-US" i="0"/>
              <a:pPr/>
              <a:t>120</a:t>
            </a:fld>
            <a:endParaRPr lang="en-US" altLang="en-US" i="0" dirty="0"/>
          </a:p>
        </p:txBody>
      </p:sp>
      <p:sp>
        <p:nvSpPr>
          <p:cNvPr id="245763" name="Rectangle 2">
            <a:extLst>
              <a:ext uri="{FF2B5EF4-FFF2-40B4-BE49-F238E27FC236}">
                <a16:creationId xmlns:a16="http://schemas.microsoft.com/office/drawing/2014/main" id="{4F19A212-E89A-6940-9852-34D346F4B868}"/>
              </a:ext>
            </a:extLst>
          </p:cNvPr>
          <p:cNvSpPr>
            <a:spLocks noGrp="1" noRot="1" noChangeAspect="1" noChangeArrowheads="1" noTextEdit="1"/>
          </p:cNvSpPr>
          <p:nvPr>
            <p:ph type="sldImg"/>
          </p:nvPr>
        </p:nvSpPr>
        <p:spPr>
          <a:solidFill>
            <a:srgbClr val="FFFFFF"/>
          </a:solidFill>
          <a:ln/>
        </p:spPr>
      </p:sp>
      <p:sp>
        <p:nvSpPr>
          <p:cNvPr id="245764" name="Rectangle 3">
            <a:extLst>
              <a:ext uri="{FF2B5EF4-FFF2-40B4-BE49-F238E27FC236}">
                <a16:creationId xmlns:a16="http://schemas.microsoft.com/office/drawing/2014/main" id="{32B9F0F0-E118-6747-B871-2294E4B674D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a:extLst>
              <a:ext uri="{FF2B5EF4-FFF2-40B4-BE49-F238E27FC236}">
                <a16:creationId xmlns:a16="http://schemas.microsoft.com/office/drawing/2014/main" id="{8EE4110B-3F63-4144-BE1C-3A6B86CBE92A}"/>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6AA4E42-21B3-DC4C-A5A0-8960777996B0}" type="slidenum">
              <a:rPr lang="en-US" altLang="en-US" i="0"/>
              <a:pPr/>
              <a:t>121</a:t>
            </a:fld>
            <a:endParaRPr lang="en-US" altLang="en-US" i="0" dirty="0"/>
          </a:p>
        </p:txBody>
      </p:sp>
      <p:sp>
        <p:nvSpPr>
          <p:cNvPr id="247811" name="Rectangle 2">
            <a:extLst>
              <a:ext uri="{FF2B5EF4-FFF2-40B4-BE49-F238E27FC236}">
                <a16:creationId xmlns:a16="http://schemas.microsoft.com/office/drawing/2014/main" id="{E8CA208D-F3DC-3840-A78A-77675D4E8FD5}"/>
              </a:ext>
            </a:extLst>
          </p:cNvPr>
          <p:cNvSpPr>
            <a:spLocks noGrp="1" noRot="1" noChangeAspect="1" noChangeArrowheads="1" noTextEdit="1"/>
          </p:cNvSpPr>
          <p:nvPr>
            <p:ph type="sldImg"/>
          </p:nvPr>
        </p:nvSpPr>
        <p:spPr>
          <a:solidFill>
            <a:srgbClr val="FFFFFF"/>
          </a:solidFill>
          <a:ln/>
        </p:spPr>
      </p:sp>
      <p:sp>
        <p:nvSpPr>
          <p:cNvPr id="247812" name="Rectangle 3">
            <a:extLst>
              <a:ext uri="{FF2B5EF4-FFF2-40B4-BE49-F238E27FC236}">
                <a16:creationId xmlns:a16="http://schemas.microsoft.com/office/drawing/2014/main" id="{19CE3B8C-DABD-6C42-9326-ED92D3B857A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a:extLst>
              <a:ext uri="{FF2B5EF4-FFF2-40B4-BE49-F238E27FC236}">
                <a16:creationId xmlns:a16="http://schemas.microsoft.com/office/drawing/2014/main" id="{A1A2B00F-D0B3-4347-B0CA-14F0CA3A2D6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10A0303-2157-264E-B42D-8D60B92C8EF1}" type="slidenum">
              <a:rPr lang="en-US" altLang="en-US" i="0"/>
              <a:pPr/>
              <a:t>122</a:t>
            </a:fld>
            <a:endParaRPr lang="en-US" altLang="en-US" i="0" dirty="0"/>
          </a:p>
        </p:txBody>
      </p:sp>
      <p:sp>
        <p:nvSpPr>
          <p:cNvPr id="249859" name="Rectangle 2">
            <a:extLst>
              <a:ext uri="{FF2B5EF4-FFF2-40B4-BE49-F238E27FC236}">
                <a16:creationId xmlns:a16="http://schemas.microsoft.com/office/drawing/2014/main" id="{51BA0ACE-B2EF-4A45-B241-B47047D49BE2}"/>
              </a:ext>
            </a:extLst>
          </p:cNvPr>
          <p:cNvSpPr>
            <a:spLocks noGrp="1" noRot="1" noChangeAspect="1" noChangeArrowheads="1" noTextEdit="1"/>
          </p:cNvSpPr>
          <p:nvPr>
            <p:ph type="sldImg"/>
          </p:nvPr>
        </p:nvSpPr>
        <p:spPr>
          <a:solidFill>
            <a:srgbClr val="FFFFFF"/>
          </a:solidFill>
          <a:ln/>
        </p:spPr>
      </p:sp>
      <p:sp>
        <p:nvSpPr>
          <p:cNvPr id="249860" name="Rectangle 3">
            <a:extLst>
              <a:ext uri="{FF2B5EF4-FFF2-40B4-BE49-F238E27FC236}">
                <a16:creationId xmlns:a16="http://schemas.microsoft.com/office/drawing/2014/main" id="{69F3CC97-3A1E-464A-84AF-36BEAEE5C9F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a:extLst>
              <a:ext uri="{FF2B5EF4-FFF2-40B4-BE49-F238E27FC236}">
                <a16:creationId xmlns:a16="http://schemas.microsoft.com/office/drawing/2014/main" id="{FAF209E9-456F-3D4C-98D6-D7BC6DD1C75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8139F78-F07D-8C43-982A-9845450E5F6E}" type="slidenum">
              <a:rPr lang="en-US" altLang="en-US" i="0"/>
              <a:pPr/>
              <a:t>123</a:t>
            </a:fld>
            <a:endParaRPr lang="en-US" altLang="en-US" i="0" dirty="0"/>
          </a:p>
        </p:txBody>
      </p:sp>
      <p:sp>
        <p:nvSpPr>
          <p:cNvPr id="251907" name="Rectangle 2">
            <a:extLst>
              <a:ext uri="{FF2B5EF4-FFF2-40B4-BE49-F238E27FC236}">
                <a16:creationId xmlns:a16="http://schemas.microsoft.com/office/drawing/2014/main" id="{87726DFA-B03C-8046-A279-30FB4DACF681}"/>
              </a:ext>
            </a:extLst>
          </p:cNvPr>
          <p:cNvSpPr>
            <a:spLocks noGrp="1" noRot="1" noChangeAspect="1" noChangeArrowheads="1" noTextEdit="1"/>
          </p:cNvSpPr>
          <p:nvPr>
            <p:ph type="sldImg"/>
          </p:nvPr>
        </p:nvSpPr>
        <p:spPr>
          <a:solidFill>
            <a:srgbClr val="FFFFFF"/>
          </a:solidFill>
          <a:ln/>
        </p:spPr>
      </p:sp>
      <p:sp>
        <p:nvSpPr>
          <p:cNvPr id="251908" name="Rectangle 3">
            <a:extLst>
              <a:ext uri="{FF2B5EF4-FFF2-40B4-BE49-F238E27FC236}">
                <a16:creationId xmlns:a16="http://schemas.microsoft.com/office/drawing/2014/main" id="{DB959F1E-2F59-F34F-9E38-542B5E9B7F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a:extLst>
              <a:ext uri="{FF2B5EF4-FFF2-40B4-BE49-F238E27FC236}">
                <a16:creationId xmlns:a16="http://schemas.microsoft.com/office/drawing/2014/main" id="{2D7DF7E4-6F30-4A45-BDB4-EADBC872199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3D695EFC-5770-864A-92C6-E614765D324E}" type="slidenum">
              <a:rPr lang="en-US" altLang="en-US" i="0"/>
              <a:pPr/>
              <a:t>124</a:t>
            </a:fld>
            <a:endParaRPr lang="en-US" altLang="en-US" i="0" dirty="0"/>
          </a:p>
        </p:txBody>
      </p:sp>
      <p:sp>
        <p:nvSpPr>
          <p:cNvPr id="253955" name="Rectangle 2">
            <a:extLst>
              <a:ext uri="{FF2B5EF4-FFF2-40B4-BE49-F238E27FC236}">
                <a16:creationId xmlns:a16="http://schemas.microsoft.com/office/drawing/2014/main" id="{7C908FBF-CD04-6F45-9F0F-6524291E7F22}"/>
              </a:ext>
            </a:extLst>
          </p:cNvPr>
          <p:cNvSpPr>
            <a:spLocks noGrp="1" noRot="1" noChangeAspect="1" noChangeArrowheads="1" noTextEdit="1"/>
          </p:cNvSpPr>
          <p:nvPr>
            <p:ph type="sldImg"/>
          </p:nvPr>
        </p:nvSpPr>
        <p:spPr>
          <a:solidFill>
            <a:srgbClr val="FFFFFF"/>
          </a:solidFill>
          <a:ln/>
        </p:spPr>
      </p:sp>
      <p:sp>
        <p:nvSpPr>
          <p:cNvPr id="253956" name="Rectangle 3">
            <a:extLst>
              <a:ext uri="{FF2B5EF4-FFF2-40B4-BE49-F238E27FC236}">
                <a16:creationId xmlns:a16="http://schemas.microsoft.com/office/drawing/2014/main" id="{3308DAEF-B3A2-9D43-A5D2-81764815C8D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a:extLst>
              <a:ext uri="{FF2B5EF4-FFF2-40B4-BE49-F238E27FC236}">
                <a16:creationId xmlns:a16="http://schemas.microsoft.com/office/drawing/2014/main" id="{0E223D73-8713-6546-884E-E84FE8CFBE8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0011EE61-D6F7-8C47-A9A0-1B99F9E8ED9E}" type="slidenum">
              <a:rPr lang="en-US" altLang="en-US" i="0"/>
              <a:pPr/>
              <a:t>125</a:t>
            </a:fld>
            <a:endParaRPr lang="en-US" altLang="en-US" i="0" dirty="0"/>
          </a:p>
        </p:txBody>
      </p:sp>
      <p:sp>
        <p:nvSpPr>
          <p:cNvPr id="256003" name="Rectangle 2">
            <a:extLst>
              <a:ext uri="{FF2B5EF4-FFF2-40B4-BE49-F238E27FC236}">
                <a16:creationId xmlns:a16="http://schemas.microsoft.com/office/drawing/2014/main" id="{C22FF9C7-FCB3-084B-A16E-6E858756AC56}"/>
              </a:ext>
            </a:extLst>
          </p:cNvPr>
          <p:cNvSpPr>
            <a:spLocks noGrp="1" noRot="1" noChangeAspect="1" noChangeArrowheads="1" noTextEdit="1"/>
          </p:cNvSpPr>
          <p:nvPr>
            <p:ph type="sldImg"/>
          </p:nvPr>
        </p:nvSpPr>
        <p:spPr>
          <a:solidFill>
            <a:srgbClr val="FFFFFF"/>
          </a:solidFill>
          <a:ln/>
        </p:spPr>
      </p:sp>
      <p:sp>
        <p:nvSpPr>
          <p:cNvPr id="256004" name="Rectangle 3">
            <a:extLst>
              <a:ext uri="{FF2B5EF4-FFF2-40B4-BE49-F238E27FC236}">
                <a16:creationId xmlns:a16="http://schemas.microsoft.com/office/drawing/2014/main" id="{2B8BFBD9-C6CE-B545-B627-B64071983C2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a:extLst>
              <a:ext uri="{FF2B5EF4-FFF2-40B4-BE49-F238E27FC236}">
                <a16:creationId xmlns:a16="http://schemas.microsoft.com/office/drawing/2014/main" id="{F059F3FD-5B75-8A41-B22F-73EF1440AD2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0FAC640-ABA3-E244-8FF5-FB188E5DF23A}" type="slidenum">
              <a:rPr lang="en-US" altLang="en-US" i="0"/>
              <a:pPr/>
              <a:t>126</a:t>
            </a:fld>
            <a:endParaRPr lang="en-US" altLang="en-US" i="0" dirty="0"/>
          </a:p>
        </p:txBody>
      </p:sp>
      <p:sp>
        <p:nvSpPr>
          <p:cNvPr id="258051" name="Rectangle 2">
            <a:extLst>
              <a:ext uri="{FF2B5EF4-FFF2-40B4-BE49-F238E27FC236}">
                <a16:creationId xmlns:a16="http://schemas.microsoft.com/office/drawing/2014/main" id="{7BBC044C-9C65-B646-A1FA-C7881EF8BD9D}"/>
              </a:ext>
            </a:extLst>
          </p:cNvPr>
          <p:cNvSpPr>
            <a:spLocks noGrp="1" noRot="1" noChangeAspect="1" noChangeArrowheads="1" noTextEdit="1"/>
          </p:cNvSpPr>
          <p:nvPr>
            <p:ph type="sldImg"/>
          </p:nvPr>
        </p:nvSpPr>
        <p:spPr>
          <a:solidFill>
            <a:srgbClr val="FFFFFF"/>
          </a:solidFill>
          <a:ln/>
        </p:spPr>
      </p:sp>
      <p:sp>
        <p:nvSpPr>
          <p:cNvPr id="258052" name="Rectangle 3">
            <a:extLst>
              <a:ext uri="{FF2B5EF4-FFF2-40B4-BE49-F238E27FC236}">
                <a16:creationId xmlns:a16="http://schemas.microsoft.com/office/drawing/2014/main" id="{70A952A5-510B-0C44-AC3D-4CFB16FCFAF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a:extLst>
              <a:ext uri="{FF2B5EF4-FFF2-40B4-BE49-F238E27FC236}">
                <a16:creationId xmlns:a16="http://schemas.microsoft.com/office/drawing/2014/main" id="{ADC4970F-71D8-D747-A356-14A6EF9BD50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1C65E7D-A54A-EC46-A480-E839C38F0B73}" type="slidenum">
              <a:rPr lang="en-US" altLang="en-US" i="0"/>
              <a:pPr/>
              <a:t>127</a:t>
            </a:fld>
            <a:endParaRPr lang="en-US" altLang="en-US" i="0" dirty="0"/>
          </a:p>
        </p:txBody>
      </p:sp>
      <p:sp>
        <p:nvSpPr>
          <p:cNvPr id="260099" name="Rectangle 2">
            <a:extLst>
              <a:ext uri="{FF2B5EF4-FFF2-40B4-BE49-F238E27FC236}">
                <a16:creationId xmlns:a16="http://schemas.microsoft.com/office/drawing/2014/main" id="{9B0A853B-6C84-1949-8B0E-F1F30BF35AAB}"/>
              </a:ext>
            </a:extLst>
          </p:cNvPr>
          <p:cNvSpPr>
            <a:spLocks noGrp="1" noRot="1" noChangeAspect="1" noChangeArrowheads="1" noTextEdit="1"/>
          </p:cNvSpPr>
          <p:nvPr>
            <p:ph type="sldImg"/>
          </p:nvPr>
        </p:nvSpPr>
        <p:spPr>
          <a:solidFill>
            <a:srgbClr val="FFFFFF"/>
          </a:solidFill>
          <a:ln/>
        </p:spPr>
      </p:sp>
      <p:sp>
        <p:nvSpPr>
          <p:cNvPr id="260100" name="Rectangle 3">
            <a:extLst>
              <a:ext uri="{FF2B5EF4-FFF2-40B4-BE49-F238E27FC236}">
                <a16:creationId xmlns:a16="http://schemas.microsoft.com/office/drawing/2014/main" id="{2C750CA2-BC4C-624B-B31F-E275D32F6D5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a:extLst>
              <a:ext uri="{FF2B5EF4-FFF2-40B4-BE49-F238E27FC236}">
                <a16:creationId xmlns:a16="http://schemas.microsoft.com/office/drawing/2014/main" id="{75C648B2-CD1D-C048-AF6C-896BA5296AB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66D643D-F284-6446-BF8D-997D3497D9DF}" type="slidenum">
              <a:rPr lang="en-US" altLang="en-US" i="0"/>
              <a:pPr/>
              <a:t>128</a:t>
            </a:fld>
            <a:endParaRPr lang="en-US" altLang="en-US" i="0" dirty="0"/>
          </a:p>
        </p:txBody>
      </p:sp>
      <p:sp>
        <p:nvSpPr>
          <p:cNvPr id="262147" name="Rectangle 2">
            <a:extLst>
              <a:ext uri="{FF2B5EF4-FFF2-40B4-BE49-F238E27FC236}">
                <a16:creationId xmlns:a16="http://schemas.microsoft.com/office/drawing/2014/main" id="{2A20F9EF-FD1D-BA4C-9EE0-8B1C40F2C72B}"/>
              </a:ext>
            </a:extLst>
          </p:cNvPr>
          <p:cNvSpPr>
            <a:spLocks noGrp="1" noRot="1" noChangeAspect="1" noChangeArrowheads="1" noTextEdit="1"/>
          </p:cNvSpPr>
          <p:nvPr>
            <p:ph type="sldImg"/>
          </p:nvPr>
        </p:nvSpPr>
        <p:spPr>
          <a:solidFill>
            <a:srgbClr val="FFFFFF"/>
          </a:solidFill>
          <a:ln/>
        </p:spPr>
      </p:sp>
      <p:sp>
        <p:nvSpPr>
          <p:cNvPr id="262148" name="Rectangle 3">
            <a:extLst>
              <a:ext uri="{FF2B5EF4-FFF2-40B4-BE49-F238E27FC236}">
                <a16:creationId xmlns:a16="http://schemas.microsoft.com/office/drawing/2014/main" id="{F781A2AC-FBFD-794F-B73F-0F841CF2BE5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a:extLst>
              <a:ext uri="{FF2B5EF4-FFF2-40B4-BE49-F238E27FC236}">
                <a16:creationId xmlns:a16="http://schemas.microsoft.com/office/drawing/2014/main" id="{EEA56B9D-AB52-7447-8231-B948B8F946A8}"/>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BFD8B56-C5A6-C646-8AA3-8B0E31490858}" type="slidenum">
              <a:rPr lang="en-US" altLang="en-US" i="0"/>
              <a:pPr/>
              <a:t>129</a:t>
            </a:fld>
            <a:endParaRPr lang="en-US" altLang="en-US" i="0" dirty="0"/>
          </a:p>
        </p:txBody>
      </p:sp>
      <p:sp>
        <p:nvSpPr>
          <p:cNvPr id="264195" name="Rectangle 2">
            <a:extLst>
              <a:ext uri="{FF2B5EF4-FFF2-40B4-BE49-F238E27FC236}">
                <a16:creationId xmlns:a16="http://schemas.microsoft.com/office/drawing/2014/main" id="{FDB12BBF-7D8C-7244-B7D9-80090321FAEC}"/>
              </a:ext>
            </a:extLst>
          </p:cNvPr>
          <p:cNvSpPr>
            <a:spLocks noGrp="1" noRot="1" noChangeAspect="1" noChangeArrowheads="1" noTextEdit="1"/>
          </p:cNvSpPr>
          <p:nvPr>
            <p:ph type="sldImg"/>
          </p:nvPr>
        </p:nvSpPr>
        <p:spPr>
          <a:solidFill>
            <a:srgbClr val="FFFFFF"/>
          </a:solidFill>
          <a:ln/>
        </p:spPr>
      </p:sp>
      <p:sp>
        <p:nvSpPr>
          <p:cNvPr id="264196" name="Rectangle 3">
            <a:extLst>
              <a:ext uri="{FF2B5EF4-FFF2-40B4-BE49-F238E27FC236}">
                <a16:creationId xmlns:a16="http://schemas.microsoft.com/office/drawing/2014/main" id="{9D26BA50-F3DB-A54F-8FDF-8CD0B56BCD5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a:extLst>
              <a:ext uri="{FF2B5EF4-FFF2-40B4-BE49-F238E27FC236}">
                <a16:creationId xmlns:a16="http://schemas.microsoft.com/office/drawing/2014/main" id="{428F2B51-6629-974C-A6EC-518A19FE714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5F802C5-3927-D04F-B9F6-D1461C35B73F}" type="slidenum">
              <a:rPr lang="en-US" altLang="en-US" i="0"/>
              <a:pPr/>
              <a:t>130</a:t>
            </a:fld>
            <a:endParaRPr lang="en-US" altLang="en-US" i="0" dirty="0"/>
          </a:p>
        </p:txBody>
      </p:sp>
      <p:sp>
        <p:nvSpPr>
          <p:cNvPr id="266243" name="Rectangle 2">
            <a:extLst>
              <a:ext uri="{FF2B5EF4-FFF2-40B4-BE49-F238E27FC236}">
                <a16:creationId xmlns:a16="http://schemas.microsoft.com/office/drawing/2014/main" id="{A83638B1-B846-2C48-8EED-7056C699DA00}"/>
              </a:ext>
            </a:extLst>
          </p:cNvPr>
          <p:cNvSpPr>
            <a:spLocks noGrp="1" noRot="1" noChangeAspect="1" noChangeArrowheads="1" noTextEdit="1"/>
          </p:cNvSpPr>
          <p:nvPr>
            <p:ph type="sldImg"/>
          </p:nvPr>
        </p:nvSpPr>
        <p:spPr>
          <a:solidFill>
            <a:srgbClr val="FFFFFF"/>
          </a:solidFill>
          <a:ln/>
        </p:spPr>
      </p:sp>
      <p:sp>
        <p:nvSpPr>
          <p:cNvPr id="266244" name="Rectangle 3">
            <a:extLst>
              <a:ext uri="{FF2B5EF4-FFF2-40B4-BE49-F238E27FC236}">
                <a16:creationId xmlns:a16="http://schemas.microsoft.com/office/drawing/2014/main" id="{1430E3E3-D32C-D640-9324-49FD651B5D6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a:extLst>
              <a:ext uri="{FF2B5EF4-FFF2-40B4-BE49-F238E27FC236}">
                <a16:creationId xmlns:a16="http://schemas.microsoft.com/office/drawing/2014/main" id="{A8D0AFCC-32F2-494B-AA37-CB431107439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73D123B-9364-B745-B3CB-250F1EE661BF}" type="slidenum">
              <a:rPr lang="en-US" altLang="en-US" i="0"/>
              <a:pPr/>
              <a:t>131</a:t>
            </a:fld>
            <a:endParaRPr lang="en-US" altLang="en-US" i="0" dirty="0"/>
          </a:p>
        </p:txBody>
      </p:sp>
      <p:sp>
        <p:nvSpPr>
          <p:cNvPr id="268291" name="Rectangle 2">
            <a:extLst>
              <a:ext uri="{FF2B5EF4-FFF2-40B4-BE49-F238E27FC236}">
                <a16:creationId xmlns:a16="http://schemas.microsoft.com/office/drawing/2014/main" id="{E0D3242B-8877-6A46-967D-719E0B274723}"/>
              </a:ext>
            </a:extLst>
          </p:cNvPr>
          <p:cNvSpPr>
            <a:spLocks noGrp="1" noRot="1" noChangeAspect="1" noChangeArrowheads="1" noTextEdit="1"/>
          </p:cNvSpPr>
          <p:nvPr>
            <p:ph type="sldImg"/>
          </p:nvPr>
        </p:nvSpPr>
        <p:spPr>
          <a:solidFill>
            <a:srgbClr val="FFFFFF"/>
          </a:solidFill>
          <a:ln/>
        </p:spPr>
      </p:sp>
      <p:sp>
        <p:nvSpPr>
          <p:cNvPr id="268292" name="Rectangle 3">
            <a:extLst>
              <a:ext uri="{FF2B5EF4-FFF2-40B4-BE49-F238E27FC236}">
                <a16:creationId xmlns:a16="http://schemas.microsoft.com/office/drawing/2014/main" id="{9AB90CF6-8536-684E-AD57-1679FF384D0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a:extLst>
              <a:ext uri="{FF2B5EF4-FFF2-40B4-BE49-F238E27FC236}">
                <a16:creationId xmlns:a16="http://schemas.microsoft.com/office/drawing/2014/main" id="{6235F6EF-32E0-9347-8BD3-6DFC58DC6835}"/>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8AAF44E-9449-0F48-A20E-C3084F52E88D}" type="slidenum">
              <a:rPr lang="en-US" altLang="en-US" i="0"/>
              <a:pPr/>
              <a:t>132</a:t>
            </a:fld>
            <a:endParaRPr lang="en-US" altLang="en-US" i="0" dirty="0"/>
          </a:p>
        </p:txBody>
      </p:sp>
      <p:sp>
        <p:nvSpPr>
          <p:cNvPr id="270339" name="Rectangle 2">
            <a:extLst>
              <a:ext uri="{FF2B5EF4-FFF2-40B4-BE49-F238E27FC236}">
                <a16:creationId xmlns:a16="http://schemas.microsoft.com/office/drawing/2014/main" id="{AD5F357B-00D4-6E46-ABE7-D9019C6C81D4}"/>
              </a:ext>
            </a:extLst>
          </p:cNvPr>
          <p:cNvSpPr>
            <a:spLocks noGrp="1" noRot="1" noChangeAspect="1" noChangeArrowheads="1" noTextEdit="1"/>
          </p:cNvSpPr>
          <p:nvPr>
            <p:ph type="sldImg"/>
          </p:nvPr>
        </p:nvSpPr>
        <p:spPr>
          <a:solidFill>
            <a:srgbClr val="FFFFFF"/>
          </a:solidFill>
          <a:ln/>
        </p:spPr>
      </p:sp>
      <p:sp>
        <p:nvSpPr>
          <p:cNvPr id="270340" name="Rectangle 3">
            <a:extLst>
              <a:ext uri="{FF2B5EF4-FFF2-40B4-BE49-F238E27FC236}">
                <a16:creationId xmlns:a16="http://schemas.microsoft.com/office/drawing/2014/main" id="{10C4D571-CF59-194A-BC3D-5A9E7996987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a:extLst>
              <a:ext uri="{FF2B5EF4-FFF2-40B4-BE49-F238E27FC236}">
                <a16:creationId xmlns:a16="http://schemas.microsoft.com/office/drawing/2014/main" id="{8030BFB5-F3A3-7D4D-9453-1A3F4C5FF8C0}"/>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8A0B13B-3D58-3546-A981-638C4F3E1A13}" type="slidenum">
              <a:rPr lang="en-US" altLang="en-US" i="0"/>
              <a:pPr/>
              <a:t>133</a:t>
            </a:fld>
            <a:endParaRPr lang="en-US" altLang="en-US" i="0" dirty="0"/>
          </a:p>
        </p:txBody>
      </p:sp>
      <p:sp>
        <p:nvSpPr>
          <p:cNvPr id="272387" name="Rectangle 2">
            <a:extLst>
              <a:ext uri="{FF2B5EF4-FFF2-40B4-BE49-F238E27FC236}">
                <a16:creationId xmlns:a16="http://schemas.microsoft.com/office/drawing/2014/main" id="{6B189972-65CC-F64F-9AE7-D9279971BE0C}"/>
              </a:ext>
            </a:extLst>
          </p:cNvPr>
          <p:cNvSpPr>
            <a:spLocks noGrp="1" noRot="1" noChangeAspect="1" noChangeArrowheads="1" noTextEdit="1"/>
          </p:cNvSpPr>
          <p:nvPr>
            <p:ph type="sldImg"/>
          </p:nvPr>
        </p:nvSpPr>
        <p:spPr>
          <a:solidFill>
            <a:srgbClr val="FFFFFF"/>
          </a:solidFill>
          <a:ln/>
        </p:spPr>
      </p:sp>
      <p:sp>
        <p:nvSpPr>
          <p:cNvPr id="272388" name="Rectangle 3">
            <a:extLst>
              <a:ext uri="{FF2B5EF4-FFF2-40B4-BE49-F238E27FC236}">
                <a16:creationId xmlns:a16="http://schemas.microsoft.com/office/drawing/2014/main" id="{A4C40CA3-8FA9-FF43-9108-1837A79F67F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a:extLst>
              <a:ext uri="{FF2B5EF4-FFF2-40B4-BE49-F238E27FC236}">
                <a16:creationId xmlns:a16="http://schemas.microsoft.com/office/drawing/2014/main" id="{0D3605A9-E61E-564F-A8E6-377858F0BC5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1F47EB4E-5A89-AA49-B78D-889A985A768D}" type="slidenum">
              <a:rPr lang="en-US" altLang="en-US" i="0"/>
              <a:pPr/>
              <a:t>134</a:t>
            </a:fld>
            <a:endParaRPr lang="en-US" altLang="en-US" i="0" dirty="0"/>
          </a:p>
        </p:txBody>
      </p:sp>
      <p:sp>
        <p:nvSpPr>
          <p:cNvPr id="274435" name="Rectangle 2">
            <a:extLst>
              <a:ext uri="{FF2B5EF4-FFF2-40B4-BE49-F238E27FC236}">
                <a16:creationId xmlns:a16="http://schemas.microsoft.com/office/drawing/2014/main" id="{2E7EC879-2862-F943-948C-706414F87B17}"/>
              </a:ext>
            </a:extLst>
          </p:cNvPr>
          <p:cNvSpPr>
            <a:spLocks noGrp="1" noRot="1" noChangeAspect="1" noChangeArrowheads="1" noTextEdit="1"/>
          </p:cNvSpPr>
          <p:nvPr>
            <p:ph type="sldImg"/>
          </p:nvPr>
        </p:nvSpPr>
        <p:spPr>
          <a:solidFill>
            <a:srgbClr val="FFFFFF"/>
          </a:solidFill>
          <a:ln/>
        </p:spPr>
      </p:sp>
      <p:sp>
        <p:nvSpPr>
          <p:cNvPr id="274436" name="Rectangle 3">
            <a:extLst>
              <a:ext uri="{FF2B5EF4-FFF2-40B4-BE49-F238E27FC236}">
                <a16:creationId xmlns:a16="http://schemas.microsoft.com/office/drawing/2014/main" id="{888E93B0-8463-E642-8109-1363042D949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a:extLst>
              <a:ext uri="{FF2B5EF4-FFF2-40B4-BE49-F238E27FC236}">
                <a16:creationId xmlns:a16="http://schemas.microsoft.com/office/drawing/2014/main" id="{CF110360-D85A-4349-A855-16EEFDE61419}"/>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CAC1320-F791-5C47-A8DD-37DCE7F41E72}" type="slidenum">
              <a:rPr lang="en-US" altLang="en-US" i="0"/>
              <a:pPr/>
              <a:t>135</a:t>
            </a:fld>
            <a:endParaRPr lang="en-US" altLang="en-US" i="0" dirty="0"/>
          </a:p>
        </p:txBody>
      </p:sp>
      <p:sp>
        <p:nvSpPr>
          <p:cNvPr id="276483" name="Rectangle 2">
            <a:extLst>
              <a:ext uri="{FF2B5EF4-FFF2-40B4-BE49-F238E27FC236}">
                <a16:creationId xmlns:a16="http://schemas.microsoft.com/office/drawing/2014/main" id="{EF664AB0-A8EC-2544-B14C-B77182D535F4}"/>
              </a:ext>
            </a:extLst>
          </p:cNvPr>
          <p:cNvSpPr>
            <a:spLocks noGrp="1" noRot="1" noChangeAspect="1" noChangeArrowheads="1" noTextEdit="1"/>
          </p:cNvSpPr>
          <p:nvPr>
            <p:ph type="sldImg"/>
          </p:nvPr>
        </p:nvSpPr>
        <p:spPr>
          <a:solidFill>
            <a:srgbClr val="FFFFFF"/>
          </a:solidFill>
          <a:ln/>
        </p:spPr>
      </p:sp>
      <p:sp>
        <p:nvSpPr>
          <p:cNvPr id="276484" name="Rectangle 3">
            <a:extLst>
              <a:ext uri="{FF2B5EF4-FFF2-40B4-BE49-F238E27FC236}">
                <a16:creationId xmlns:a16="http://schemas.microsoft.com/office/drawing/2014/main" id="{EE948ADD-BBDD-0F44-B9CF-9FE8B54AD95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a:extLst>
              <a:ext uri="{FF2B5EF4-FFF2-40B4-BE49-F238E27FC236}">
                <a16:creationId xmlns:a16="http://schemas.microsoft.com/office/drawing/2014/main" id="{378ACE3B-D9D8-364F-92F9-097D550E09BB}"/>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6B5AEF1-5C7D-274E-9012-1C5A25B043DE}" type="slidenum">
              <a:rPr lang="en-US" altLang="en-US" i="0"/>
              <a:pPr/>
              <a:t>136</a:t>
            </a:fld>
            <a:endParaRPr lang="en-US" altLang="en-US" i="0" dirty="0"/>
          </a:p>
        </p:txBody>
      </p:sp>
      <p:sp>
        <p:nvSpPr>
          <p:cNvPr id="278531" name="Rectangle 2">
            <a:extLst>
              <a:ext uri="{FF2B5EF4-FFF2-40B4-BE49-F238E27FC236}">
                <a16:creationId xmlns:a16="http://schemas.microsoft.com/office/drawing/2014/main" id="{68562A9D-4F6F-E34C-B1FE-BFC6BE1089F3}"/>
              </a:ext>
            </a:extLst>
          </p:cNvPr>
          <p:cNvSpPr>
            <a:spLocks noGrp="1" noRot="1" noChangeAspect="1" noChangeArrowheads="1" noTextEdit="1"/>
          </p:cNvSpPr>
          <p:nvPr>
            <p:ph type="sldImg"/>
          </p:nvPr>
        </p:nvSpPr>
        <p:spPr>
          <a:solidFill>
            <a:srgbClr val="FFFFFF"/>
          </a:solidFill>
          <a:ln/>
        </p:spPr>
      </p:sp>
      <p:sp>
        <p:nvSpPr>
          <p:cNvPr id="278532" name="Rectangle 3">
            <a:extLst>
              <a:ext uri="{FF2B5EF4-FFF2-40B4-BE49-F238E27FC236}">
                <a16:creationId xmlns:a16="http://schemas.microsoft.com/office/drawing/2014/main" id="{1B1F0E05-8B68-DE46-B057-D846B334933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a:extLst>
              <a:ext uri="{FF2B5EF4-FFF2-40B4-BE49-F238E27FC236}">
                <a16:creationId xmlns:a16="http://schemas.microsoft.com/office/drawing/2014/main" id="{3B5AE544-F22D-D945-8441-D3D52241294E}"/>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08854A5-7BD2-C84E-B38D-8CE92D757A04}" type="slidenum">
              <a:rPr lang="en-US" altLang="en-US" i="0"/>
              <a:pPr/>
              <a:t>137</a:t>
            </a:fld>
            <a:endParaRPr lang="en-US" altLang="en-US" i="0" dirty="0"/>
          </a:p>
        </p:txBody>
      </p:sp>
      <p:sp>
        <p:nvSpPr>
          <p:cNvPr id="280579" name="Rectangle 2">
            <a:extLst>
              <a:ext uri="{FF2B5EF4-FFF2-40B4-BE49-F238E27FC236}">
                <a16:creationId xmlns:a16="http://schemas.microsoft.com/office/drawing/2014/main" id="{B3F9D174-83F0-4F4F-9BE3-2D754177DAE0}"/>
              </a:ext>
            </a:extLst>
          </p:cNvPr>
          <p:cNvSpPr>
            <a:spLocks noGrp="1" noRot="1" noChangeAspect="1" noChangeArrowheads="1" noTextEdit="1"/>
          </p:cNvSpPr>
          <p:nvPr>
            <p:ph type="sldImg"/>
          </p:nvPr>
        </p:nvSpPr>
        <p:spPr>
          <a:solidFill>
            <a:srgbClr val="FFFFFF"/>
          </a:solidFill>
          <a:ln/>
        </p:spPr>
      </p:sp>
      <p:sp>
        <p:nvSpPr>
          <p:cNvPr id="280580" name="Rectangle 3">
            <a:extLst>
              <a:ext uri="{FF2B5EF4-FFF2-40B4-BE49-F238E27FC236}">
                <a16:creationId xmlns:a16="http://schemas.microsoft.com/office/drawing/2014/main" id="{566B2A3B-F2E4-584E-A845-EEC0A1BDEC2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a:extLst>
              <a:ext uri="{FF2B5EF4-FFF2-40B4-BE49-F238E27FC236}">
                <a16:creationId xmlns:a16="http://schemas.microsoft.com/office/drawing/2014/main" id="{1EA01BD9-0233-544B-B65E-856463278ECC}"/>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82F6BE0A-9D75-3449-80E9-5881ED781DAE}" type="slidenum">
              <a:rPr lang="en-US" altLang="en-US" i="0"/>
              <a:pPr/>
              <a:t>138</a:t>
            </a:fld>
            <a:endParaRPr lang="en-US" altLang="en-US" i="0" dirty="0"/>
          </a:p>
        </p:txBody>
      </p:sp>
      <p:sp>
        <p:nvSpPr>
          <p:cNvPr id="282627" name="Rectangle 2">
            <a:extLst>
              <a:ext uri="{FF2B5EF4-FFF2-40B4-BE49-F238E27FC236}">
                <a16:creationId xmlns:a16="http://schemas.microsoft.com/office/drawing/2014/main" id="{2E4980C0-497B-F346-993B-385EC8D54AC3}"/>
              </a:ext>
            </a:extLst>
          </p:cNvPr>
          <p:cNvSpPr>
            <a:spLocks noGrp="1" noRot="1" noChangeAspect="1" noChangeArrowheads="1" noTextEdit="1"/>
          </p:cNvSpPr>
          <p:nvPr>
            <p:ph type="sldImg"/>
          </p:nvPr>
        </p:nvSpPr>
        <p:spPr>
          <a:solidFill>
            <a:srgbClr val="FFFFFF"/>
          </a:solidFill>
          <a:ln/>
        </p:spPr>
      </p:sp>
      <p:sp>
        <p:nvSpPr>
          <p:cNvPr id="282628" name="Rectangle 3">
            <a:extLst>
              <a:ext uri="{FF2B5EF4-FFF2-40B4-BE49-F238E27FC236}">
                <a16:creationId xmlns:a16="http://schemas.microsoft.com/office/drawing/2014/main" id="{96251D60-C09C-5742-9C5B-C43FD139AEF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a:extLst>
              <a:ext uri="{FF2B5EF4-FFF2-40B4-BE49-F238E27FC236}">
                <a16:creationId xmlns:a16="http://schemas.microsoft.com/office/drawing/2014/main" id="{FA9261A6-CC0A-E844-8DFF-128E601E8B37}"/>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3C233A51-298E-254D-954B-3EAC7FE0FEE3}" type="slidenum">
              <a:rPr lang="en-US" altLang="en-US" i="0"/>
              <a:pPr/>
              <a:t>139</a:t>
            </a:fld>
            <a:endParaRPr lang="en-US" altLang="en-US" i="0" dirty="0"/>
          </a:p>
        </p:txBody>
      </p:sp>
      <p:sp>
        <p:nvSpPr>
          <p:cNvPr id="284675" name="Rectangle 2">
            <a:extLst>
              <a:ext uri="{FF2B5EF4-FFF2-40B4-BE49-F238E27FC236}">
                <a16:creationId xmlns:a16="http://schemas.microsoft.com/office/drawing/2014/main" id="{80516D98-B22E-414B-80F2-763338A3B556}"/>
              </a:ext>
            </a:extLst>
          </p:cNvPr>
          <p:cNvSpPr>
            <a:spLocks noGrp="1" noRot="1" noChangeAspect="1" noChangeArrowheads="1" noTextEdit="1"/>
          </p:cNvSpPr>
          <p:nvPr>
            <p:ph type="sldImg"/>
          </p:nvPr>
        </p:nvSpPr>
        <p:spPr>
          <a:solidFill>
            <a:srgbClr val="FFFFFF"/>
          </a:solidFill>
          <a:ln/>
        </p:spPr>
      </p:sp>
      <p:sp>
        <p:nvSpPr>
          <p:cNvPr id="284676" name="Rectangle 3">
            <a:extLst>
              <a:ext uri="{FF2B5EF4-FFF2-40B4-BE49-F238E27FC236}">
                <a16:creationId xmlns:a16="http://schemas.microsoft.com/office/drawing/2014/main" id="{92397267-E5EB-B542-8BD3-E9880521FFF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a:extLst>
              <a:ext uri="{FF2B5EF4-FFF2-40B4-BE49-F238E27FC236}">
                <a16:creationId xmlns:a16="http://schemas.microsoft.com/office/drawing/2014/main" id="{17456029-37F0-A347-83A2-597525DEF9AF}"/>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418043C3-CD23-1040-97CD-A2EB053943B2}" type="slidenum">
              <a:rPr lang="en-US" altLang="en-US" i="0"/>
              <a:pPr/>
              <a:t>140</a:t>
            </a:fld>
            <a:endParaRPr lang="en-US" altLang="en-US" i="0" dirty="0"/>
          </a:p>
        </p:txBody>
      </p:sp>
      <p:sp>
        <p:nvSpPr>
          <p:cNvPr id="286723" name="Rectangle 2">
            <a:extLst>
              <a:ext uri="{FF2B5EF4-FFF2-40B4-BE49-F238E27FC236}">
                <a16:creationId xmlns:a16="http://schemas.microsoft.com/office/drawing/2014/main" id="{EAF8F47C-29D0-8647-86A9-96AA82905E43}"/>
              </a:ext>
            </a:extLst>
          </p:cNvPr>
          <p:cNvSpPr>
            <a:spLocks noGrp="1" noRot="1" noChangeAspect="1" noChangeArrowheads="1" noTextEdit="1"/>
          </p:cNvSpPr>
          <p:nvPr>
            <p:ph type="sldImg"/>
          </p:nvPr>
        </p:nvSpPr>
        <p:spPr>
          <a:solidFill>
            <a:srgbClr val="FFFFFF"/>
          </a:solidFill>
          <a:ln/>
        </p:spPr>
      </p:sp>
      <p:sp>
        <p:nvSpPr>
          <p:cNvPr id="286724" name="Rectangle 3">
            <a:extLst>
              <a:ext uri="{FF2B5EF4-FFF2-40B4-BE49-F238E27FC236}">
                <a16:creationId xmlns:a16="http://schemas.microsoft.com/office/drawing/2014/main" id="{422BBFA1-4C27-9343-86F9-7F53E7E62F0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a:extLst>
              <a:ext uri="{FF2B5EF4-FFF2-40B4-BE49-F238E27FC236}">
                <a16:creationId xmlns:a16="http://schemas.microsoft.com/office/drawing/2014/main" id="{099AD394-C33A-4F43-B84F-DD8A7F1C48F2}"/>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B1CE3C4D-0592-CF4D-8125-DFBA47F94757}" type="slidenum">
              <a:rPr lang="en-US" altLang="en-US" i="0"/>
              <a:pPr/>
              <a:t>141</a:t>
            </a:fld>
            <a:endParaRPr lang="en-US" altLang="en-US" i="0" dirty="0"/>
          </a:p>
        </p:txBody>
      </p:sp>
      <p:sp>
        <p:nvSpPr>
          <p:cNvPr id="288771" name="Rectangle 2">
            <a:extLst>
              <a:ext uri="{FF2B5EF4-FFF2-40B4-BE49-F238E27FC236}">
                <a16:creationId xmlns:a16="http://schemas.microsoft.com/office/drawing/2014/main" id="{66DDFC09-77A8-A841-8CE9-9DB8A25ABB05}"/>
              </a:ext>
            </a:extLst>
          </p:cNvPr>
          <p:cNvSpPr>
            <a:spLocks noGrp="1" noRot="1" noChangeAspect="1" noChangeArrowheads="1" noTextEdit="1"/>
          </p:cNvSpPr>
          <p:nvPr>
            <p:ph type="sldImg"/>
          </p:nvPr>
        </p:nvSpPr>
        <p:spPr>
          <a:solidFill>
            <a:srgbClr val="FFFFFF"/>
          </a:solidFill>
          <a:ln/>
        </p:spPr>
      </p:sp>
      <p:sp>
        <p:nvSpPr>
          <p:cNvPr id="288772" name="Rectangle 3">
            <a:extLst>
              <a:ext uri="{FF2B5EF4-FFF2-40B4-BE49-F238E27FC236}">
                <a16:creationId xmlns:a16="http://schemas.microsoft.com/office/drawing/2014/main" id="{193357CA-22EC-7B48-8C54-42DBFC348CF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a:extLst>
              <a:ext uri="{FF2B5EF4-FFF2-40B4-BE49-F238E27FC236}">
                <a16:creationId xmlns:a16="http://schemas.microsoft.com/office/drawing/2014/main" id="{686118BC-ACC9-2442-8D55-913448348933}"/>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2021F3E-A536-504F-B1B8-EC9A1289D3E0}" type="slidenum">
              <a:rPr lang="en-US" altLang="en-US" i="0"/>
              <a:pPr/>
              <a:t>142</a:t>
            </a:fld>
            <a:endParaRPr lang="en-US" altLang="en-US" i="0" dirty="0"/>
          </a:p>
        </p:txBody>
      </p:sp>
      <p:sp>
        <p:nvSpPr>
          <p:cNvPr id="290819" name="Rectangle 2">
            <a:extLst>
              <a:ext uri="{FF2B5EF4-FFF2-40B4-BE49-F238E27FC236}">
                <a16:creationId xmlns:a16="http://schemas.microsoft.com/office/drawing/2014/main" id="{CEDF8CC7-A56B-6041-B820-AEFF4DBD8EE8}"/>
              </a:ext>
            </a:extLst>
          </p:cNvPr>
          <p:cNvSpPr>
            <a:spLocks noGrp="1" noRot="1" noChangeAspect="1" noChangeArrowheads="1" noTextEdit="1"/>
          </p:cNvSpPr>
          <p:nvPr>
            <p:ph type="sldImg"/>
          </p:nvPr>
        </p:nvSpPr>
        <p:spPr>
          <a:solidFill>
            <a:srgbClr val="FFFFFF"/>
          </a:solidFill>
          <a:ln/>
        </p:spPr>
      </p:sp>
      <p:sp>
        <p:nvSpPr>
          <p:cNvPr id="290820" name="Rectangle 3">
            <a:extLst>
              <a:ext uri="{FF2B5EF4-FFF2-40B4-BE49-F238E27FC236}">
                <a16:creationId xmlns:a16="http://schemas.microsoft.com/office/drawing/2014/main" id="{1C8DF5E5-A97E-3E46-8376-35DC5504399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a:extLst>
              <a:ext uri="{FF2B5EF4-FFF2-40B4-BE49-F238E27FC236}">
                <a16:creationId xmlns:a16="http://schemas.microsoft.com/office/drawing/2014/main" id="{B5EB69B1-1541-F042-9DCD-CB46BBFBD65D}"/>
              </a:ext>
            </a:extLst>
          </p:cNvPr>
          <p:cNvSpPr>
            <a:spLocks noGrp="1" noChangeArrowheads="1"/>
          </p:cNvSpPr>
          <p:nvPr>
            <p:ph type="sldNum" sz="quarter" idx="5"/>
          </p:nvPr>
        </p:nvSpPr>
        <p:spPr>
          <a:noFill/>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D7DFD091-16CC-4E41-ADB7-96B93031CD94}" type="slidenum">
              <a:rPr lang="en-US" altLang="en-US" i="0"/>
              <a:pPr/>
              <a:t>143</a:t>
            </a:fld>
            <a:endParaRPr lang="en-US" altLang="en-US" i="0" dirty="0"/>
          </a:p>
        </p:txBody>
      </p:sp>
      <p:sp>
        <p:nvSpPr>
          <p:cNvPr id="292867" name="Rectangle 2">
            <a:extLst>
              <a:ext uri="{FF2B5EF4-FFF2-40B4-BE49-F238E27FC236}">
                <a16:creationId xmlns:a16="http://schemas.microsoft.com/office/drawing/2014/main" id="{87D4E637-E727-3346-9F95-710E8FF9CC53}"/>
              </a:ext>
            </a:extLst>
          </p:cNvPr>
          <p:cNvSpPr>
            <a:spLocks noGrp="1" noRot="1" noChangeAspect="1" noChangeArrowheads="1" noTextEdit="1"/>
          </p:cNvSpPr>
          <p:nvPr>
            <p:ph type="sldImg"/>
          </p:nvPr>
        </p:nvSpPr>
        <p:spPr>
          <a:solidFill>
            <a:srgbClr val="FFFFFF"/>
          </a:solidFill>
          <a:ln/>
        </p:spPr>
      </p:sp>
      <p:sp>
        <p:nvSpPr>
          <p:cNvPr id="292868" name="Rectangle 3">
            <a:extLst>
              <a:ext uri="{FF2B5EF4-FFF2-40B4-BE49-F238E27FC236}">
                <a16:creationId xmlns:a16="http://schemas.microsoft.com/office/drawing/2014/main" id="{66CE9D54-5EF9-2346-816E-993AFE4378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819EE799-E42E-C346-B03F-AB97A837FAD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5F70EE5-3C69-DD42-88FC-852160B8ABF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4C2C0891-9330-DE40-A1CD-17F2DB8B6E4F}"/>
              </a:ext>
            </a:extLst>
          </p:cNvPr>
          <p:cNvSpPr>
            <a:spLocks noGrp="1" noChangeArrowheads="1"/>
          </p:cNvSpPr>
          <p:nvPr>
            <p:ph type="sldNum" sz="quarter" idx="12"/>
          </p:nvPr>
        </p:nvSpPr>
        <p:spPr>
          <a:ln/>
        </p:spPr>
        <p:txBody>
          <a:bodyPr/>
          <a:lstStyle>
            <a:lvl1pPr>
              <a:defRPr/>
            </a:lvl1pPr>
          </a:lstStyle>
          <a:p>
            <a:fld id="{37118CCE-2DDF-8940-81B8-597F5776FD09}" type="slidenum">
              <a:rPr lang="en-US" altLang="en-US"/>
              <a:pPr/>
              <a:t>‹#›</a:t>
            </a:fld>
            <a:endParaRPr lang="en-US" altLang="en-US" dirty="0"/>
          </a:p>
        </p:txBody>
      </p:sp>
    </p:spTree>
    <p:extLst>
      <p:ext uri="{BB962C8B-B14F-4D97-AF65-F5344CB8AC3E}">
        <p14:creationId xmlns:p14="http://schemas.microsoft.com/office/powerpoint/2010/main" val="295338306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22D78A7-FBEC-F44B-A844-78BC2CFAC3D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F0B30A4B-B5BB-0F4D-BD3F-F93A9738321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F102F07-354F-0F46-B38B-86F00329E77C}"/>
              </a:ext>
            </a:extLst>
          </p:cNvPr>
          <p:cNvSpPr>
            <a:spLocks noGrp="1" noChangeArrowheads="1"/>
          </p:cNvSpPr>
          <p:nvPr>
            <p:ph type="sldNum" sz="quarter" idx="12"/>
          </p:nvPr>
        </p:nvSpPr>
        <p:spPr>
          <a:ln/>
        </p:spPr>
        <p:txBody>
          <a:bodyPr/>
          <a:lstStyle>
            <a:lvl1pPr>
              <a:defRPr/>
            </a:lvl1pPr>
          </a:lstStyle>
          <a:p>
            <a:fld id="{7AB512BD-00A8-0148-827F-0B8015841218}" type="slidenum">
              <a:rPr lang="en-US" altLang="en-US"/>
              <a:pPr/>
              <a:t>‹#›</a:t>
            </a:fld>
            <a:endParaRPr lang="en-US" altLang="en-US" dirty="0"/>
          </a:p>
        </p:txBody>
      </p:sp>
    </p:spTree>
    <p:extLst>
      <p:ext uri="{BB962C8B-B14F-4D97-AF65-F5344CB8AC3E}">
        <p14:creationId xmlns:p14="http://schemas.microsoft.com/office/powerpoint/2010/main" val="377730565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86FA21C7-FDE6-8A41-9503-22AE2039D5C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E2053F3-B43B-7F45-A8CB-8595F7779E5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F7F6CAFC-7861-3A4C-9BF4-0F7A4388CEAF}"/>
              </a:ext>
            </a:extLst>
          </p:cNvPr>
          <p:cNvSpPr>
            <a:spLocks noGrp="1" noChangeArrowheads="1"/>
          </p:cNvSpPr>
          <p:nvPr>
            <p:ph type="sldNum" sz="quarter" idx="12"/>
          </p:nvPr>
        </p:nvSpPr>
        <p:spPr>
          <a:ln/>
        </p:spPr>
        <p:txBody>
          <a:bodyPr/>
          <a:lstStyle>
            <a:lvl1pPr>
              <a:defRPr/>
            </a:lvl1pPr>
          </a:lstStyle>
          <a:p>
            <a:fld id="{3769B82A-4314-B24A-BFAB-EAE908D6A7C6}" type="slidenum">
              <a:rPr lang="en-US" altLang="en-US"/>
              <a:pPr/>
              <a:t>‹#›</a:t>
            </a:fld>
            <a:endParaRPr lang="en-US" altLang="en-US" dirty="0"/>
          </a:p>
        </p:txBody>
      </p:sp>
    </p:spTree>
    <p:extLst>
      <p:ext uri="{BB962C8B-B14F-4D97-AF65-F5344CB8AC3E}">
        <p14:creationId xmlns:p14="http://schemas.microsoft.com/office/powerpoint/2010/main" val="49672755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EF07A0E-9DB6-8645-B0D9-54225019754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F3A338A9-1B54-A241-945D-912DA283799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6905A612-23B6-5A42-92E6-2BB4723CA174}"/>
              </a:ext>
            </a:extLst>
          </p:cNvPr>
          <p:cNvSpPr>
            <a:spLocks noGrp="1" noChangeArrowheads="1"/>
          </p:cNvSpPr>
          <p:nvPr>
            <p:ph type="sldNum" sz="quarter" idx="12"/>
          </p:nvPr>
        </p:nvSpPr>
        <p:spPr>
          <a:ln/>
        </p:spPr>
        <p:txBody>
          <a:bodyPr/>
          <a:lstStyle>
            <a:lvl1pPr>
              <a:defRPr/>
            </a:lvl1pPr>
          </a:lstStyle>
          <a:p>
            <a:fld id="{24822AAB-7AE7-6F45-B31B-DF1AB064DEE1}" type="slidenum">
              <a:rPr lang="en-US" altLang="en-US"/>
              <a:pPr/>
              <a:t>‹#›</a:t>
            </a:fld>
            <a:endParaRPr lang="en-US" altLang="en-US" dirty="0"/>
          </a:p>
        </p:txBody>
      </p:sp>
    </p:spTree>
    <p:extLst>
      <p:ext uri="{BB962C8B-B14F-4D97-AF65-F5344CB8AC3E}">
        <p14:creationId xmlns:p14="http://schemas.microsoft.com/office/powerpoint/2010/main" val="397481674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97B9CDA-5A1E-E54D-8325-95F13CAEB346}"/>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AC5AD4AD-1C59-F647-AAA5-4352D405D5B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D6B110FF-CE2F-AE46-B491-184276157D6C}"/>
              </a:ext>
            </a:extLst>
          </p:cNvPr>
          <p:cNvSpPr>
            <a:spLocks noGrp="1" noChangeArrowheads="1"/>
          </p:cNvSpPr>
          <p:nvPr>
            <p:ph type="sldNum" sz="quarter" idx="12"/>
          </p:nvPr>
        </p:nvSpPr>
        <p:spPr>
          <a:ln/>
        </p:spPr>
        <p:txBody>
          <a:bodyPr/>
          <a:lstStyle>
            <a:lvl1pPr>
              <a:defRPr/>
            </a:lvl1pPr>
          </a:lstStyle>
          <a:p>
            <a:fld id="{0DFD097E-3A0F-734E-BDD8-04A130F79A76}" type="slidenum">
              <a:rPr lang="en-US" altLang="en-US"/>
              <a:pPr/>
              <a:t>‹#›</a:t>
            </a:fld>
            <a:endParaRPr lang="en-US" altLang="en-US" dirty="0"/>
          </a:p>
        </p:txBody>
      </p:sp>
    </p:spTree>
    <p:extLst>
      <p:ext uri="{BB962C8B-B14F-4D97-AF65-F5344CB8AC3E}">
        <p14:creationId xmlns:p14="http://schemas.microsoft.com/office/powerpoint/2010/main" val="341117585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359D366-78A1-F947-9BAE-F4785C1CB86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9DA2EBBB-0D30-AB43-A196-A5305A1CE29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66BC5C70-E38E-764C-B45C-2DAC0F995B8D}"/>
              </a:ext>
            </a:extLst>
          </p:cNvPr>
          <p:cNvSpPr>
            <a:spLocks noGrp="1" noChangeArrowheads="1"/>
          </p:cNvSpPr>
          <p:nvPr>
            <p:ph type="sldNum" sz="quarter" idx="12"/>
          </p:nvPr>
        </p:nvSpPr>
        <p:spPr>
          <a:ln/>
        </p:spPr>
        <p:txBody>
          <a:bodyPr/>
          <a:lstStyle>
            <a:lvl1pPr>
              <a:defRPr/>
            </a:lvl1pPr>
          </a:lstStyle>
          <a:p>
            <a:fld id="{4CA1D4CE-A1DC-E548-8487-43E25134B163}" type="slidenum">
              <a:rPr lang="en-US" altLang="en-US"/>
              <a:pPr/>
              <a:t>‹#›</a:t>
            </a:fld>
            <a:endParaRPr lang="en-US" altLang="en-US" dirty="0"/>
          </a:p>
        </p:txBody>
      </p:sp>
    </p:spTree>
    <p:extLst>
      <p:ext uri="{BB962C8B-B14F-4D97-AF65-F5344CB8AC3E}">
        <p14:creationId xmlns:p14="http://schemas.microsoft.com/office/powerpoint/2010/main" val="371647308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369EFE5-26D4-4548-BC32-E421D6A9BF7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3125BF79-2694-0E4A-BA57-91F8FAC1E4C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B2614C8B-2FC7-544B-BB0B-FE0F048E8E32}"/>
              </a:ext>
            </a:extLst>
          </p:cNvPr>
          <p:cNvSpPr>
            <a:spLocks noGrp="1" noChangeArrowheads="1"/>
          </p:cNvSpPr>
          <p:nvPr>
            <p:ph type="sldNum" sz="quarter" idx="12"/>
          </p:nvPr>
        </p:nvSpPr>
        <p:spPr>
          <a:ln/>
        </p:spPr>
        <p:txBody>
          <a:bodyPr/>
          <a:lstStyle>
            <a:lvl1pPr>
              <a:defRPr/>
            </a:lvl1pPr>
          </a:lstStyle>
          <a:p>
            <a:fld id="{76C791CA-C08F-D249-98CD-ADF22A85249D}" type="slidenum">
              <a:rPr lang="en-US" altLang="en-US"/>
              <a:pPr/>
              <a:t>‹#›</a:t>
            </a:fld>
            <a:endParaRPr lang="en-US" altLang="en-US" dirty="0"/>
          </a:p>
        </p:txBody>
      </p:sp>
    </p:spTree>
    <p:extLst>
      <p:ext uri="{BB962C8B-B14F-4D97-AF65-F5344CB8AC3E}">
        <p14:creationId xmlns:p14="http://schemas.microsoft.com/office/powerpoint/2010/main" val="52250937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E068DEB-6A44-1941-B333-916B4B4F447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885A7FDE-3BA4-5E4D-87C5-8203E1C98E2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CF6606BE-3BFA-364B-8333-5B6795D7F8BC}"/>
              </a:ext>
            </a:extLst>
          </p:cNvPr>
          <p:cNvSpPr>
            <a:spLocks noGrp="1" noChangeArrowheads="1"/>
          </p:cNvSpPr>
          <p:nvPr>
            <p:ph type="sldNum" sz="quarter" idx="12"/>
          </p:nvPr>
        </p:nvSpPr>
        <p:spPr>
          <a:ln/>
        </p:spPr>
        <p:txBody>
          <a:bodyPr/>
          <a:lstStyle>
            <a:lvl1pPr>
              <a:defRPr/>
            </a:lvl1pPr>
          </a:lstStyle>
          <a:p>
            <a:fld id="{7CB927EF-76B9-404E-8234-1D5437FDA2F3}" type="slidenum">
              <a:rPr lang="en-US" altLang="en-US"/>
              <a:pPr/>
              <a:t>‹#›</a:t>
            </a:fld>
            <a:endParaRPr lang="en-US" altLang="en-US" dirty="0"/>
          </a:p>
        </p:txBody>
      </p:sp>
    </p:spTree>
    <p:extLst>
      <p:ext uri="{BB962C8B-B14F-4D97-AF65-F5344CB8AC3E}">
        <p14:creationId xmlns:p14="http://schemas.microsoft.com/office/powerpoint/2010/main" val="2679433798"/>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2681A79-2658-A04D-8D12-FF2C32043BF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C9DB39AE-8543-5E4B-B92E-7B8339A9A54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C43E7425-8706-A64F-B968-0D07DC134EB2}"/>
              </a:ext>
            </a:extLst>
          </p:cNvPr>
          <p:cNvSpPr>
            <a:spLocks noGrp="1" noChangeArrowheads="1"/>
          </p:cNvSpPr>
          <p:nvPr>
            <p:ph type="sldNum" sz="quarter" idx="12"/>
          </p:nvPr>
        </p:nvSpPr>
        <p:spPr>
          <a:ln/>
        </p:spPr>
        <p:txBody>
          <a:bodyPr/>
          <a:lstStyle>
            <a:lvl1pPr>
              <a:defRPr/>
            </a:lvl1pPr>
          </a:lstStyle>
          <a:p>
            <a:fld id="{B1E09442-6190-FB46-8BCD-70D0A54FCBB2}" type="slidenum">
              <a:rPr lang="en-US" altLang="en-US"/>
              <a:pPr/>
              <a:t>‹#›</a:t>
            </a:fld>
            <a:endParaRPr lang="en-US" altLang="en-US" dirty="0"/>
          </a:p>
        </p:txBody>
      </p:sp>
    </p:spTree>
    <p:extLst>
      <p:ext uri="{BB962C8B-B14F-4D97-AF65-F5344CB8AC3E}">
        <p14:creationId xmlns:p14="http://schemas.microsoft.com/office/powerpoint/2010/main" val="166014264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CEDCD58-0E8E-2948-B45B-1740FA2BF80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EFE07676-3D89-F546-9E73-CF4BB869261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8B1E2B9D-3728-334E-BFB2-15A8585D3C0F}"/>
              </a:ext>
            </a:extLst>
          </p:cNvPr>
          <p:cNvSpPr>
            <a:spLocks noGrp="1" noChangeArrowheads="1"/>
          </p:cNvSpPr>
          <p:nvPr>
            <p:ph type="sldNum" sz="quarter" idx="12"/>
          </p:nvPr>
        </p:nvSpPr>
        <p:spPr>
          <a:ln/>
        </p:spPr>
        <p:txBody>
          <a:bodyPr/>
          <a:lstStyle>
            <a:lvl1pPr>
              <a:defRPr/>
            </a:lvl1pPr>
          </a:lstStyle>
          <a:p>
            <a:fld id="{F163DD1B-9C94-9F4F-B2A8-317F7960A6A8}" type="slidenum">
              <a:rPr lang="en-US" altLang="en-US"/>
              <a:pPr/>
              <a:t>‹#›</a:t>
            </a:fld>
            <a:endParaRPr lang="en-US" altLang="en-US" dirty="0"/>
          </a:p>
        </p:txBody>
      </p:sp>
    </p:spTree>
    <p:extLst>
      <p:ext uri="{BB962C8B-B14F-4D97-AF65-F5344CB8AC3E}">
        <p14:creationId xmlns:p14="http://schemas.microsoft.com/office/powerpoint/2010/main" val="297635265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2DA5E90-F477-0E47-BF14-F76EB7D84C7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5381421-262E-7441-8FE5-0DC4DDEC0B0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1466FA81-A45A-064E-B5A7-ECDE046A5FF4}"/>
              </a:ext>
            </a:extLst>
          </p:cNvPr>
          <p:cNvSpPr>
            <a:spLocks noGrp="1" noChangeArrowheads="1"/>
          </p:cNvSpPr>
          <p:nvPr>
            <p:ph type="sldNum" sz="quarter" idx="12"/>
          </p:nvPr>
        </p:nvSpPr>
        <p:spPr>
          <a:ln/>
        </p:spPr>
        <p:txBody>
          <a:bodyPr/>
          <a:lstStyle>
            <a:lvl1pPr>
              <a:defRPr/>
            </a:lvl1pPr>
          </a:lstStyle>
          <a:p>
            <a:fld id="{5DCC8161-DC85-B34F-A20D-5FB205B515AA}" type="slidenum">
              <a:rPr lang="en-US" altLang="en-US"/>
              <a:pPr/>
              <a:t>‹#›</a:t>
            </a:fld>
            <a:endParaRPr lang="en-US" altLang="en-US" dirty="0"/>
          </a:p>
        </p:txBody>
      </p:sp>
    </p:spTree>
    <p:extLst>
      <p:ext uri="{BB962C8B-B14F-4D97-AF65-F5344CB8AC3E}">
        <p14:creationId xmlns:p14="http://schemas.microsoft.com/office/powerpoint/2010/main" val="239977830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E4CBCF8-4E33-1243-B4C1-573CA0850E2E}"/>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2D2642A-2CE9-224C-89F4-2D36D65A967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DBC5958-9A42-EB41-9BE9-6C6701201CD0}"/>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i="0">
                <a:effectLst/>
              </a:defRPr>
            </a:lvl1pPr>
          </a:lstStyle>
          <a:p>
            <a:pPr>
              <a:defRPr/>
            </a:pPr>
            <a:endParaRPr lang="en-US" altLang="en-US" dirty="0"/>
          </a:p>
        </p:txBody>
      </p:sp>
      <p:sp>
        <p:nvSpPr>
          <p:cNvPr id="1029" name="Rectangle 5">
            <a:extLst>
              <a:ext uri="{FF2B5EF4-FFF2-40B4-BE49-F238E27FC236}">
                <a16:creationId xmlns:a16="http://schemas.microsoft.com/office/drawing/2014/main" id="{4B131C73-8716-1046-AFDB-3F5D7524A762}"/>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i="0">
                <a:effectLst/>
              </a:defRPr>
            </a:lvl1pPr>
          </a:lstStyle>
          <a:p>
            <a:pPr>
              <a:defRPr/>
            </a:pPr>
            <a:endParaRPr lang="en-US" altLang="en-US" dirty="0"/>
          </a:p>
        </p:txBody>
      </p:sp>
      <p:sp>
        <p:nvSpPr>
          <p:cNvPr id="1030" name="Rectangle 6">
            <a:extLst>
              <a:ext uri="{FF2B5EF4-FFF2-40B4-BE49-F238E27FC236}">
                <a16:creationId xmlns:a16="http://schemas.microsoft.com/office/drawing/2014/main" id="{43915496-5E14-8849-9373-5311F49BA274}"/>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i="0"/>
            </a:lvl1pPr>
          </a:lstStyle>
          <a:p>
            <a:fld id="{75A187EA-F356-E840-B465-698D8026B3B0}"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hsph.harvard.edu/nutritionsourc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47">
            <a:extLst>
              <a:ext uri="{FF2B5EF4-FFF2-40B4-BE49-F238E27FC236}">
                <a16:creationId xmlns:a16="http://schemas.microsoft.com/office/drawing/2014/main" id="{17F71E0F-86C4-D64B-AE72-B31531B7919D}"/>
              </a:ext>
            </a:extLst>
          </p:cNvPr>
          <p:cNvGrpSpPr>
            <a:grpSpLocks/>
          </p:cNvGrpSpPr>
          <p:nvPr/>
        </p:nvGrpSpPr>
        <p:grpSpPr bwMode="auto">
          <a:xfrm>
            <a:off x="2914650" y="1943100"/>
            <a:ext cx="3324225" cy="3848101"/>
            <a:chOff x="1836" y="1224"/>
            <a:chExt cx="2094" cy="2424"/>
          </a:xfrm>
        </p:grpSpPr>
        <p:sp>
          <p:nvSpPr>
            <p:cNvPr id="3075" name="Rectangle 39">
              <a:extLst>
                <a:ext uri="{FF2B5EF4-FFF2-40B4-BE49-F238E27FC236}">
                  <a16:creationId xmlns:a16="http://schemas.microsoft.com/office/drawing/2014/main" id="{DD8185FC-3D40-8743-A978-7E5BA30B3422}"/>
                </a:ext>
              </a:extLst>
            </p:cNvPr>
            <p:cNvSpPr>
              <a:spLocks noChangeArrowheads="1"/>
            </p:cNvSpPr>
            <p:nvPr/>
          </p:nvSpPr>
          <p:spPr bwMode="auto">
            <a:xfrm>
              <a:off x="1836" y="1224"/>
              <a:ext cx="209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i="0" dirty="0">
                  <a:solidFill>
                    <a:srgbClr val="333333"/>
                  </a:solidFill>
                </a:rPr>
                <a:t>Digestive System</a:t>
              </a:r>
            </a:p>
          </p:txBody>
        </p:sp>
        <p:grpSp>
          <p:nvGrpSpPr>
            <p:cNvPr id="3076" name="Group 46">
              <a:extLst>
                <a:ext uri="{FF2B5EF4-FFF2-40B4-BE49-F238E27FC236}">
                  <a16:creationId xmlns:a16="http://schemas.microsoft.com/office/drawing/2014/main" id="{754454E8-6721-A94D-A0B4-20054CB61E23}"/>
                </a:ext>
              </a:extLst>
            </p:cNvPr>
            <p:cNvGrpSpPr>
              <a:grpSpLocks/>
            </p:cNvGrpSpPr>
            <p:nvPr/>
          </p:nvGrpSpPr>
          <p:grpSpPr bwMode="auto">
            <a:xfrm>
              <a:off x="2340" y="2077"/>
              <a:ext cx="1087" cy="1571"/>
              <a:chOff x="2340" y="2077"/>
              <a:chExt cx="1087" cy="1571"/>
            </a:xfrm>
          </p:grpSpPr>
          <p:pic>
            <p:nvPicPr>
              <p:cNvPr id="3077" name="Picture 40" descr="mdaras_com gi-tract">
                <a:extLst>
                  <a:ext uri="{FF2B5EF4-FFF2-40B4-BE49-F238E27FC236}">
                    <a16:creationId xmlns:a16="http://schemas.microsoft.com/office/drawing/2014/main" id="{873B2D12-AB52-6A4A-A777-5872D2470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0" y="2077"/>
                <a:ext cx="901"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 Box 33">
                <a:extLst>
                  <a:ext uri="{FF2B5EF4-FFF2-40B4-BE49-F238E27FC236}">
                    <a16:creationId xmlns:a16="http://schemas.microsoft.com/office/drawing/2014/main" id="{E32AC53D-25C8-3A40-8EF9-8FDDCAB8E847}"/>
                  </a:ext>
                </a:extLst>
              </p:cNvPr>
              <p:cNvSpPr txBox="1">
                <a:spLocks noChangeArrowheads="1"/>
              </p:cNvSpPr>
              <p:nvPr/>
            </p:nvSpPr>
            <p:spPr bwMode="auto">
              <a:xfrm>
                <a:off x="2340" y="3483"/>
                <a:ext cx="108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https://www.madras.com</a:t>
                </a:r>
                <a:endParaRPr lang="en-US" altLang="en-US" sz="1800" i="0"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E54BECDD-F39D-2E4E-832D-EF79DE6DF8E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C5BAC8-7349-6343-BA70-1A33411DB835}" type="slidenum">
              <a:rPr lang="en-US" altLang="en-US" sz="1400"/>
              <a:pPr>
                <a:spcBef>
                  <a:spcPct val="0"/>
                </a:spcBef>
                <a:buFontTx/>
                <a:buNone/>
              </a:pPr>
              <a:t>2</a:t>
            </a:fld>
            <a:endParaRPr lang="en-US" altLang="en-US" sz="1400" dirty="0"/>
          </a:p>
        </p:txBody>
      </p:sp>
      <p:grpSp>
        <p:nvGrpSpPr>
          <p:cNvPr id="5123" name="Group 2">
            <a:extLst>
              <a:ext uri="{FF2B5EF4-FFF2-40B4-BE49-F238E27FC236}">
                <a16:creationId xmlns:a16="http://schemas.microsoft.com/office/drawing/2014/main" id="{B4D4B0C6-8C5F-0A4B-A8C1-E52D37D566B6}"/>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BEAB09BC-4924-9948-A41A-07ABAD49A225}"/>
                </a:ext>
              </a:extLst>
            </p:cNvPr>
            <p:cNvGrpSpPr>
              <a:grpSpLocks/>
            </p:cNvGrpSpPr>
            <p:nvPr/>
          </p:nvGrpSpPr>
          <p:grpSpPr bwMode="auto">
            <a:xfrm>
              <a:off x="947" y="2378"/>
              <a:ext cx="3961" cy="1223"/>
              <a:chOff x="1147" y="2338"/>
              <a:chExt cx="3961" cy="1223"/>
            </a:xfrm>
          </p:grpSpPr>
          <p:sp>
            <p:nvSpPr>
              <p:cNvPr id="3713028" name="Rectangle 4">
                <a:extLst>
                  <a:ext uri="{FF2B5EF4-FFF2-40B4-BE49-F238E27FC236}">
                    <a16:creationId xmlns:a16="http://schemas.microsoft.com/office/drawing/2014/main" id="{F0F5CBBA-B2BE-FD46-9EA2-B31889DA48F2}"/>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713029" name="Rectangle 5">
                <a:extLst>
                  <a:ext uri="{FF2B5EF4-FFF2-40B4-BE49-F238E27FC236}">
                    <a16:creationId xmlns:a16="http://schemas.microsoft.com/office/drawing/2014/main" id="{7989C067-368F-9546-BD52-2EE6937EB43D}"/>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713030" name="Rectangle 6">
                <a:extLst>
                  <a:ext uri="{FF2B5EF4-FFF2-40B4-BE49-F238E27FC236}">
                    <a16:creationId xmlns:a16="http://schemas.microsoft.com/office/drawing/2014/main" id="{5F74AB61-2C92-BE4E-B838-35D97B9E45D6}"/>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713031" name="Rectangle 7">
                <a:extLst>
                  <a:ext uri="{FF2B5EF4-FFF2-40B4-BE49-F238E27FC236}">
                    <a16:creationId xmlns:a16="http://schemas.microsoft.com/office/drawing/2014/main" id="{3E97C737-0C48-BD4C-B784-DED6D1C92D12}"/>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5131" name="Text Box 8">
                <a:extLst>
                  <a:ext uri="{FF2B5EF4-FFF2-40B4-BE49-F238E27FC236}">
                    <a16:creationId xmlns:a16="http://schemas.microsoft.com/office/drawing/2014/main" id="{07559BCA-B357-8942-945A-A3C541B33495}"/>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t>14th edition</a:t>
                </a:r>
              </a:p>
            </p:txBody>
          </p:sp>
          <p:sp>
            <p:nvSpPr>
              <p:cNvPr id="5132" name="Text Box 9">
                <a:extLst>
                  <a:ext uri="{FF2B5EF4-FFF2-40B4-BE49-F238E27FC236}">
                    <a16:creationId xmlns:a16="http://schemas.microsoft.com/office/drawing/2014/main" id="{453CDBD1-443C-5747-B00C-40A4EB340FB5}"/>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t>13th edition</a:t>
                </a:r>
              </a:p>
            </p:txBody>
          </p:sp>
          <p:sp>
            <p:nvSpPr>
              <p:cNvPr id="5133" name="Text Box 10">
                <a:extLst>
                  <a:ext uri="{FF2B5EF4-FFF2-40B4-BE49-F238E27FC236}">
                    <a16:creationId xmlns:a16="http://schemas.microsoft.com/office/drawing/2014/main" id="{FF1B9D2B-54E8-BC46-A36E-FD2627C3B28B}"/>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t>12th edition</a:t>
                </a:r>
              </a:p>
            </p:txBody>
          </p:sp>
          <p:sp>
            <p:nvSpPr>
              <p:cNvPr id="5134" name="Text Box 11">
                <a:extLst>
                  <a:ext uri="{FF2B5EF4-FFF2-40B4-BE49-F238E27FC236}">
                    <a16:creationId xmlns:a16="http://schemas.microsoft.com/office/drawing/2014/main" id="{584EB23C-C8F0-BE42-85E1-07A10246C17E}"/>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t>Same figure or table reference in all three editions</a:t>
                </a:r>
              </a:p>
            </p:txBody>
          </p:sp>
        </p:grpSp>
        <p:sp>
          <p:nvSpPr>
            <p:cNvPr id="5125" name="Rectangle 12">
              <a:extLst>
                <a:ext uri="{FF2B5EF4-FFF2-40B4-BE49-F238E27FC236}">
                  <a16:creationId xmlns:a16="http://schemas.microsoft.com/office/drawing/2014/main" id="{E0B95AFE-C698-AA41-9AFE-B181D808E7E4}"/>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i="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i="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4A40772C-83F5-FF41-970B-8AEDD8CF413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Note</a:t>
              </a:r>
              <a:endParaRPr lang="en-US" altLang="en-US" sz="2800" i="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96945E29-3BD4-0D4B-92CD-0E9253EAB77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5EDA8F-D383-9D4F-8906-76504CC8A8CB}" type="slidenum">
              <a:rPr lang="en-US" altLang="en-US" sz="1400"/>
              <a:pPr>
                <a:spcBef>
                  <a:spcPct val="0"/>
                </a:spcBef>
                <a:buFontTx/>
                <a:buNone/>
              </a:pPr>
              <a:t>3</a:t>
            </a:fld>
            <a:endParaRPr lang="en-US" altLang="en-US" sz="1400" dirty="0"/>
          </a:p>
        </p:txBody>
      </p:sp>
      <p:grpSp>
        <p:nvGrpSpPr>
          <p:cNvPr id="7171" name="Group 9">
            <a:extLst>
              <a:ext uri="{FF2B5EF4-FFF2-40B4-BE49-F238E27FC236}">
                <a16:creationId xmlns:a16="http://schemas.microsoft.com/office/drawing/2014/main" id="{B6E4E1CC-7F13-8949-A361-82202B735EB2}"/>
              </a:ext>
            </a:extLst>
          </p:cNvPr>
          <p:cNvGrpSpPr>
            <a:grpSpLocks/>
          </p:cNvGrpSpPr>
          <p:nvPr/>
        </p:nvGrpSpPr>
        <p:grpSpPr bwMode="auto">
          <a:xfrm>
            <a:off x="463550" y="446088"/>
            <a:ext cx="8229600" cy="3608387"/>
            <a:chOff x="292" y="281"/>
            <a:chExt cx="5184" cy="2273"/>
          </a:xfrm>
        </p:grpSpPr>
        <p:sp>
          <p:nvSpPr>
            <p:cNvPr id="7172" name="Rectangle 2">
              <a:extLst>
                <a:ext uri="{FF2B5EF4-FFF2-40B4-BE49-F238E27FC236}">
                  <a16:creationId xmlns:a16="http://schemas.microsoft.com/office/drawing/2014/main" id="{15E2BEB9-C050-E54A-9561-A5499B18D7AF}"/>
                </a:ext>
              </a:extLst>
            </p:cNvPr>
            <p:cNvSpPr>
              <a:spLocks noChangeArrowheads="1"/>
            </p:cNvSpPr>
            <p:nvPr/>
          </p:nvSpPr>
          <p:spPr bwMode="auto">
            <a:xfrm>
              <a:off x="292"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Outline</a:t>
              </a:r>
              <a:endParaRPr lang="en-US" altLang="en-US" sz="2800" i="0" dirty="0">
                <a:solidFill>
                  <a:schemeClr val="tx2"/>
                </a:solidFill>
              </a:endParaRPr>
            </a:p>
          </p:txBody>
        </p:sp>
        <p:sp>
          <p:nvSpPr>
            <p:cNvPr id="7173" name="Text Box 3">
              <a:extLst>
                <a:ext uri="{FF2B5EF4-FFF2-40B4-BE49-F238E27FC236}">
                  <a16:creationId xmlns:a16="http://schemas.microsoft.com/office/drawing/2014/main" id="{251B5B00-E4B0-0047-9131-8D7A830712DC}"/>
                </a:ext>
              </a:extLst>
            </p:cNvPr>
            <p:cNvSpPr txBox="1">
              <a:spLocks noChangeArrowheads="1"/>
            </p:cNvSpPr>
            <p:nvPr/>
          </p:nvSpPr>
          <p:spPr bwMode="auto">
            <a:xfrm>
              <a:off x="519" y="970"/>
              <a:ext cx="4647" cy="1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i="0" dirty="0"/>
                <a:t>Introduction</a:t>
              </a:r>
            </a:p>
            <a:p>
              <a:pPr eaLnBrk="1" hangingPunct="1">
                <a:lnSpc>
                  <a:spcPct val="85000"/>
                </a:lnSpc>
                <a:spcBef>
                  <a:spcPct val="0"/>
                </a:spcBef>
                <a:spcAft>
                  <a:spcPts val="600"/>
                </a:spcAft>
                <a:buSzPct val="80000"/>
              </a:pPr>
              <a:r>
                <a:rPr lang="en-US" altLang="en-US" sz="1800" i="0" dirty="0"/>
                <a:t>Overview</a:t>
              </a:r>
            </a:p>
            <a:p>
              <a:pPr eaLnBrk="1" hangingPunct="1">
                <a:lnSpc>
                  <a:spcPct val="85000"/>
                </a:lnSpc>
                <a:spcBef>
                  <a:spcPct val="0"/>
                </a:spcBef>
                <a:spcAft>
                  <a:spcPts val="600"/>
                </a:spcAft>
                <a:buSzPct val="80000"/>
              </a:pPr>
              <a:r>
                <a:rPr lang="en-US" altLang="en-US" sz="1800" i="0" dirty="0"/>
                <a:t>Tissue layers </a:t>
              </a:r>
            </a:p>
            <a:p>
              <a:pPr eaLnBrk="1" hangingPunct="1">
                <a:lnSpc>
                  <a:spcPct val="85000"/>
                </a:lnSpc>
                <a:spcBef>
                  <a:spcPct val="0"/>
                </a:spcBef>
                <a:spcAft>
                  <a:spcPts val="600"/>
                </a:spcAft>
                <a:buSzPct val="80000"/>
              </a:pPr>
              <a:r>
                <a:rPr lang="en-US" altLang="en-US" sz="1800" i="0" dirty="0"/>
                <a:t>Nervous system control</a:t>
              </a:r>
            </a:p>
            <a:p>
              <a:pPr eaLnBrk="1" hangingPunct="1">
                <a:lnSpc>
                  <a:spcPct val="85000"/>
                </a:lnSpc>
                <a:spcBef>
                  <a:spcPct val="0"/>
                </a:spcBef>
                <a:spcAft>
                  <a:spcPts val="600"/>
                </a:spcAft>
                <a:buSzPct val="80000"/>
              </a:pPr>
              <a:r>
                <a:rPr lang="en-US" altLang="en-US" sz="1800" i="0" dirty="0"/>
                <a:t>Upper gastrointestinal tract</a:t>
              </a:r>
            </a:p>
            <a:p>
              <a:pPr eaLnBrk="1" hangingPunct="1">
                <a:lnSpc>
                  <a:spcPct val="85000"/>
                </a:lnSpc>
                <a:spcBef>
                  <a:spcPct val="0"/>
                </a:spcBef>
                <a:spcAft>
                  <a:spcPts val="600"/>
                </a:spcAft>
                <a:buSzPct val="80000"/>
              </a:pPr>
              <a:r>
                <a:rPr lang="en-US" altLang="en-US" sz="1800" i="0" dirty="0"/>
                <a:t>Lower gastrointestinal tract</a:t>
              </a:r>
            </a:p>
            <a:p>
              <a:pPr eaLnBrk="1" hangingPunct="1">
                <a:lnSpc>
                  <a:spcPct val="85000"/>
                </a:lnSpc>
                <a:spcBef>
                  <a:spcPct val="0"/>
                </a:spcBef>
                <a:spcAft>
                  <a:spcPts val="600"/>
                </a:spcAft>
                <a:buSzPct val="80000"/>
              </a:pPr>
              <a:r>
                <a:rPr lang="en-US" altLang="en-US" sz="1800" i="0" dirty="0"/>
                <a:t>Phases of digestion</a:t>
              </a:r>
            </a:p>
            <a:p>
              <a:pPr eaLnBrk="1" hangingPunct="1">
                <a:lnSpc>
                  <a:spcPct val="85000"/>
                </a:lnSpc>
                <a:spcBef>
                  <a:spcPct val="0"/>
                </a:spcBef>
                <a:spcAft>
                  <a:spcPct val="30000"/>
                </a:spcAft>
                <a:buSzPct val="80000"/>
              </a:pPr>
              <a:r>
                <a:rPr lang="en-US" altLang="en-US" sz="1800" i="0" dirty="0"/>
                <a:t>Aging</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50337804-D350-A344-B8C4-0EA1FD33958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6A7920D-1798-A549-8F2D-C817C95FB791}" type="slidenum">
              <a:rPr lang="en-US" altLang="en-US" sz="1400"/>
              <a:pPr>
                <a:spcBef>
                  <a:spcPct val="0"/>
                </a:spcBef>
                <a:buFontTx/>
                <a:buNone/>
              </a:pPr>
              <a:t>4</a:t>
            </a:fld>
            <a:endParaRPr lang="en-US" altLang="en-US" sz="1400" dirty="0"/>
          </a:p>
        </p:txBody>
      </p:sp>
      <p:sp>
        <p:nvSpPr>
          <p:cNvPr id="9219" name="Rectangle 2">
            <a:extLst>
              <a:ext uri="{FF2B5EF4-FFF2-40B4-BE49-F238E27FC236}">
                <a16:creationId xmlns:a16="http://schemas.microsoft.com/office/drawing/2014/main" id="{FBEE125F-E47B-BD4A-9C4B-3FAD25D92290}"/>
              </a:ext>
            </a:extLst>
          </p:cNvPr>
          <p:cNvSpPr>
            <a:spLocks noGrp="1" noChangeArrowheads="1"/>
          </p:cNvSpPr>
          <p:nvPr>
            <p:ph type="body" idx="1"/>
          </p:nvPr>
        </p:nvSpPr>
        <p:spPr>
          <a:xfrm>
            <a:off x="86836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Introduction</a:t>
            </a:r>
            <a:endParaRPr lang="en-US" altLang="en-US" sz="28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7EFB677C-AEA4-2C49-A641-F399CD2E3D3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0B0507-B052-6D4E-BB20-4B063A39EC11}" type="slidenum">
              <a:rPr lang="en-US" altLang="en-US" sz="1400"/>
              <a:pPr>
                <a:spcBef>
                  <a:spcPct val="0"/>
                </a:spcBef>
                <a:buFontTx/>
                <a:buNone/>
              </a:pPr>
              <a:t>5</a:t>
            </a:fld>
            <a:endParaRPr lang="en-US" altLang="en-US" sz="1400" dirty="0"/>
          </a:p>
        </p:txBody>
      </p:sp>
      <p:grpSp>
        <p:nvGrpSpPr>
          <p:cNvPr id="11277" name="Group 13">
            <a:extLst>
              <a:ext uri="{FF2B5EF4-FFF2-40B4-BE49-F238E27FC236}">
                <a16:creationId xmlns:a16="http://schemas.microsoft.com/office/drawing/2014/main" id="{2F704CF2-EEB3-9947-9DC1-6E04ED7F8684}"/>
              </a:ext>
            </a:extLst>
          </p:cNvPr>
          <p:cNvGrpSpPr>
            <a:grpSpLocks/>
          </p:cNvGrpSpPr>
          <p:nvPr/>
        </p:nvGrpSpPr>
        <p:grpSpPr bwMode="auto">
          <a:xfrm>
            <a:off x="458788" y="446088"/>
            <a:ext cx="8229600" cy="5719762"/>
            <a:chOff x="289" y="281"/>
            <a:chExt cx="5184" cy="3603"/>
          </a:xfrm>
        </p:grpSpPr>
        <p:sp>
          <p:nvSpPr>
            <p:cNvPr id="11268" name="Rectangle 2">
              <a:extLst>
                <a:ext uri="{FF2B5EF4-FFF2-40B4-BE49-F238E27FC236}">
                  <a16:creationId xmlns:a16="http://schemas.microsoft.com/office/drawing/2014/main" id="{811EEAE5-9984-FA4E-A03F-01E360FE47E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Food and Digestion</a:t>
              </a:r>
            </a:p>
          </p:txBody>
        </p:sp>
        <p:sp>
          <p:nvSpPr>
            <p:cNvPr id="11269" name="Text Box 3">
              <a:extLst>
                <a:ext uri="{FF2B5EF4-FFF2-40B4-BE49-F238E27FC236}">
                  <a16:creationId xmlns:a16="http://schemas.microsoft.com/office/drawing/2014/main" id="{3BDEB326-E7A2-684A-8397-9ECB222A4CB1}"/>
                </a:ext>
              </a:extLst>
            </p:cNvPr>
            <p:cNvSpPr txBox="1">
              <a:spLocks noChangeArrowheads="1"/>
            </p:cNvSpPr>
            <p:nvPr/>
          </p:nvSpPr>
          <p:spPr bwMode="auto">
            <a:xfrm>
              <a:off x="519" y="970"/>
              <a:ext cx="472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Food supplies nutrients for metabolism, tissue growth, and repair of damaged tissues.</a:t>
              </a:r>
            </a:p>
            <a:p>
              <a:pPr eaLnBrk="1" hangingPunct="1">
                <a:lnSpc>
                  <a:spcPct val="85000"/>
                </a:lnSpc>
                <a:spcBef>
                  <a:spcPct val="0"/>
                </a:spcBef>
                <a:spcAft>
                  <a:spcPts val="900"/>
                </a:spcAft>
                <a:buSzPct val="80000"/>
              </a:pPr>
              <a:r>
                <a:rPr lang="en-US" altLang="en-US" sz="1800" i="0" dirty="0"/>
                <a:t>Food is the only source of chemical energy that can be used by our bodies.</a:t>
              </a:r>
            </a:p>
            <a:p>
              <a:pPr eaLnBrk="1" hangingPunct="1">
                <a:lnSpc>
                  <a:spcPct val="85000"/>
                </a:lnSpc>
                <a:spcBef>
                  <a:spcPct val="0"/>
                </a:spcBef>
                <a:spcAft>
                  <a:spcPts val="900"/>
                </a:spcAft>
                <a:buSzPct val="80000"/>
              </a:pPr>
              <a:r>
                <a:rPr lang="en-US" altLang="en-US" sz="1800" i="0" dirty="0"/>
                <a:t>Most of the food we eat consists of molecules—such as proteins, lipids, and complex sugars—that are too large to be used by cells.</a:t>
              </a:r>
            </a:p>
            <a:p>
              <a:pPr eaLnBrk="1" hangingPunct="1">
                <a:lnSpc>
                  <a:spcPct val="85000"/>
                </a:lnSpc>
                <a:spcBef>
                  <a:spcPct val="0"/>
                </a:spcBef>
                <a:spcAft>
                  <a:spcPct val="50000"/>
                </a:spcAft>
                <a:buSzPct val="80000"/>
              </a:pPr>
              <a:r>
                <a:rPr lang="en-US" altLang="en-US" sz="1800" i="0" dirty="0"/>
                <a:t>Most foods is broken-down into smaller molecules by digestive pro-cesses so that it can be absorbed.</a:t>
              </a:r>
            </a:p>
          </p:txBody>
        </p:sp>
        <p:grpSp>
          <p:nvGrpSpPr>
            <p:cNvPr id="11270" name="Group 27">
              <a:extLst>
                <a:ext uri="{FF2B5EF4-FFF2-40B4-BE49-F238E27FC236}">
                  <a16:creationId xmlns:a16="http://schemas.microsoft.com/office/drawing/2014/main" id="{247A86D9-4E1A-2349-B9D6-450C134023E3}"/>
                </a:ext>
              </a:extLst>
            </p:cNvPr>
            <p:cNvGrpSpPr>
              <a:grpSpLocks/>
            </p:cNvGrpSpPr>
            <p:nvPr/>
          </p:nvGrpSpPr>
          <p:grpSpPr bwMode="auto">
            <a:xfrm>
              <a:off x="582" y="3671"/>
              <a:ext cx="1990" cy="213"/>
              <a:chOff x="582" y="3671"/>
              <a:chExt cx="1990" cy="213"/>
            </a:xfrm>
          </p:grpSpPr>
          <p:sp>
            <p:nvSpPr>
              <p:cNvPr id="3229724" name="Rectangle 28">
                <a:extLst>
                  <a:ext uri="{FF2B5EF4-FFF2-40B4-BE49-F238E27FC236}">
                    <a16:creationId xmlns:a16="http://schemas.microsoft.com/office/drawing/2014/main" id="{88675D61-67C8-FE46-BF4A-DCD5DCCD199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29725" name="Rectangle 29">
                <a:extLst>
                  <a:ext uri="{FF2B5EF4-FFF2-40B4-BE49-F238E27FC236}">
                    <a16:creationId xmlns:a16="http://schemas.microsoft.com/office/drawing/2014/main" id="{4506A38C-2F07-8E45-9382-0FCE6C16603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29726" name="Rectangle 30">
                <a:extLst>
                  <a:ext uri="{FF2B5EF4-FFF2-40B4-BE49-F238E27FC236}">
                    <a16:creationId xmlns:a16="http://schemas.microsoft.com/office/drawing/2014/main" id="{90DFB2A9-BF89-E540-A7A0-99569137B85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274" name="Text Box 31">
                <a:extLst>
                  <a:ext uri="{FF2B5EF4-FFF2-40B4-BE49-F238E27FC236}">
                    <a16:creationId xmlns:a16="http://schemas.microsoft.com/office/drawing/2014/main" id="{6E8A6518-80D8-5249-A700-91E1B09729F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886</a:t>
                </a:r>
                <a:endParaRPr lang="en-US" altLang="en-US" sz="1800" i="0" dirty="0">
                  <a:ea typeface="ＭＳ Ｐゴシック" panose="020B0600070205080204" pitchFamily="34" charset="-128"/>
                </a:endParaRPr>
              </a:p>
            </p:txBody>
          </p:sp>
          <p:sp>
            <p:nvSpPr>
              <p:cNvPr id="11275" name="Text Box 32">
                <a:extLst>
                  <a:ext uri="{FF2B5EF4-FFF2-40B4-BE49-F238E27FC236}">
                    <a16:creationId xmlns:a16="http://schemas.microsoft.com/office/drawing/2014/main" id="{4E3DF908-33C6-DF40-ADA8-39881ADD914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967</a:t>
                </a:r>
                <a:endParaRPr lang="en-US" altLang="en-US" sz="1800" i="0" dirty="0">
                  <a:ea typeface="ＭＳ Ｐゴシック" panose="020B0600070205080204" pitchFamily="34" charset="-128"/>
                </a:endParaRPr>
              </a:p>
            </p:txBody>
          </p:sp>
          <p:sp>
            <p:nvSpPr>
              <p:cNvPr id="11276" name="Text Box 33">
                <a:extLst>
                  <a:ext uri="{FF2B5EF4-FFF2-40B4-BE49-F238E27FC236}">
                    <a16:creationId xmlns:a16="http://schemas.microsoft.com/office/drawing/2014/main" id="{6F6B5363-D8B7-3F49-88B2-1F51D4BFFE4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21F03627-5EFB-944F-B311-10636852A71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0E55651-BB1F-C14A-88D7-B516453B5CB8}" type="slidenum">
              <a:rPr lang="en-US" altLang="en-US" sz="1400"/>
              <a:pPr>
                <a:spcBef>
                  <a:spcPct val="0"/>
                </a:spcBef>
                <a:buFontTx/>
                <a:buNone/>
              </a:pPr>
              <a:t>6</a:t>
            </a:fld>
            <a:endParaRPr lang="en-US" altLang="en-US" sz="1400" dirty="0"/>
          </a:p>
        </p:txBody>
      </p:sp>
      <p:grpSp>
        <p:nvGrpSpPr>
          <p:cNvPr id="13315" name="Group 32">
            <a:extLst>
              <a:ext uri="{FF2B5EF4-FFF2-40B4-BE49-F238E27FC236}">
                <a16:creationId xmlns:a16="http://schemas.microsoft.com/office/drawing/2014/main" id="{04624EAC-C2A9-F84B-A22C-A470BF67A537}"/>
              </a:ext>
            </a:extLst>
          </p:cNvPr>
          <p:cNvGrpSpPr>
            <a:grpSpLocks/>
          </p:cNvGrpSpPr>
          <p:nvPr/>
        </p:nvGrpSpPr>
        <p:grpSpPr bwMode="auto">
          <a:xfrm>
            <a:off x="458788" y="446088"/>
            <a:ext cx="8229600" cy="5719762"/>
            <a:chOff x="289" y="281"/>
            <a:chExt cx="5184" cy="3603"/>
          </a:xfrm>
        </p:grpSpPr>
        <p:sp>
          <p:nvSpPr>
            <p:cNvPr id="13316" name="Rectangle 2">
              <a:extLst>
                <a:ext uri="{FF2B5EF4-FFF2-40B4-BE49-F238E27FC236}">
                  <a16:creationId xmlns:a16="http://schemas.microsoft.com/office/drawing/2014/main" id="{12F8FA24-1A7C-7449-8E2C-030BEDE4517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Food and Digestion </a:t>
              </a:r>
              <a:r>
                <a:rPr lang="en-US" altLang="en-US" sz="2200" i="0" dirty="0">
                  <a:solidFill>
                    <a:srgbClr val="333333"/>
                  </a:solidFill>
                </a:rPr>
                <a:t>(continued)</a:t>
              </a:r>
              <a:endParaRPr lang="en-US" altLang="en-US" sz="2800" i="0" dirty="0">
                <a:solidFill>
                  <a:srgbClr val="333333"/>
                </a:solidFill>
              </a:endParaRPr>
            </a:p>
          </p:txBody>
        </p:sp>
        <p:sp>
          <p:nvSpPr>
            <p:cNvPr id="13317" name="Text Box 3">
              <a:extLst>
                <a:ext uri="{FF2B5EF4-FFF2-40B4-BE49-F238E27FC236}">
                  <a16:creationId xmlns:a16="http://schemas.microsoft.com/office/drawing/2014/main" id="{34053D8B-33E2-0842-A253-220CE93B76BD}"/>
                </a:ext>
              </a:extLst>
            </p:cNvPr>
            <p:cNvSpPr txBox="1">
              <a:spLocks noChangeArrowheads="1"/>
            </p:cNvSpPr>
            <p:nvPr/>
          </p:nvSpPr>
          <p:spPr bwMode="auto">
            <a:xfrm>
              <a:off x="519" y="970"/>
              <a:ext cx="486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organs involved in the digestion and absorption of food are known as the digestive system.</a:t>
              </a:r>
            </a:p>
            <a:p>
              <a:pPr eaLnBrk="1" hangingPunct="1">
                <a:lnSpc>
                  <a:spcPct val="85000"/>
                </a:lnSpc>
                <a:spcBef>
                  <a:spcPct val="0"/>
                </a:spcBef>
                <a:spcAft>
                  <a:spcPts val="900"/>
                </a:spcAft>
                <a:buSzPct val="80000"/>
              </a:pPr>
              <a:r>
                <a:rPr lang="en-US" altLang="en-US" sz="1800" i="0" dirty="0"/>
                <a:t>The digestive system is a tubular structure that extends from the mouth to the anus.</a:t>
              </a:r>
            </a:p>
            <a:p>
              <a:pPr eaLnBrk="1" hangingPunct="1">
                <a:lnSpc>
                  <a:spcPct val="85000"/>
                </a:lnSpc>
                <a:spcBef>
                  <a:spcPct val="0"/>
                </a:spcBef>
                <a:spcAft>
                  <a:spcPct val="50000"/>
                </a:spcAft>
                <a:buSzPct val="80000"/>
              </a:pPr>
              <a:r>
                <a:rPr lang="en-US" altLang="en-US" sz="1800" i="0" dirty="0"/>
                <a:t>Its close working relationship with the cardiovascular system assures the availability of chemical energy to meet the body’s metabolic needs. </a:t>
              </a:r>
            </a:p>
          </p:txBody>
        </p:sp>
        <p:grpSp>
          <p:nvGrpSpPr>
            <p:cNvPr id="13318" name="Group 22">
              <a:extLst>
                <a:ext uri="{FF2B5EF4-FFF2-40B4-BE49-F238E27FC236}">
                  <a16:creationId xmlns:a16="http://schemas.microsoft.com/office/drawing/2014/main" id="{71FCE76F-72BA-684E-AED0-D0B4DB063794}"/>
                </a:ext>
              </a:extLst>
            </p:cNvPr>
            <p:cNvGrpSpPr>
              <a:grpSpLocks/>
            </p:cNvGrpSpPr>
            <p:nvPr/>
          </p:nvGrpSpPr>
          <p:grpSpPr bwMode="auto">
            <a:xfrm>
              <a:off x="582" y="3671"/>
              <a:ext cx="1990" cy="213"/>
              <a:chOff x="582" y="3671"/>
              <a:chExt cx="1990" cy="213"/>
            </a:xfrm>
          </p:grpSpPr>
          <p:sp>
            <p:nvSpPr>
              <p:cNvPr id="3231767" name="Rectangle 23">
                <a:extLst>
                  <a:ext uri="{FF2B5EF4-FFF2-40B4-BE49-F238E27FC236}">
                    <a16:creationId xmlns:a16="http://schemas.microsoft.com/office/drawing/2014/main" id="{27158FE5-9C29-5047-B0C9-0039780D539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1768" name="Rectangle 24">
                <a:extLst>
                  <a:ext uri="{FF2B5EF4-FFF2-40B4-BE49-F238E27FC236}">
                    <a16:creationId xmlns:a16="http://schemas.microsoft.com/office/drawing/2014/main" id="{8E7197DF-0AD8-9D4E-8171-7D36A6B8FC5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1769" name="Rectangle 25">
                <a:extLst>
                  <a:ext uri="{FF2B5EF4-FFF2-40B4-BE49-F238E27FC236}">
                    <a16:creationId xmlns:a16="http://schemas.microsoft.com/office/drawing/2014/main" id="{4661AD33-E40C-664E-927F-C5ABAA32DFD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3322" name="Text Box 26">
                <a:extLst>
                  <a:ext uri="{FF2B5EF4-FFF2-40B4-BE49-F238E27FC236}">
                    <a16:creationId xmlns:a16="http://schemas.microsoft.com/office/drawing/2014/main" id="{3516BEEF-B6C1-A04D-A006-22D602037D0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886</a:t>
                </a:r>
                <a:endParaRPr lang="en-US" altLang="en-US" sz="1800" i="0" dirty="0">
                  <a:ea typeface="ＭＳ Ｐゴシック" panose="020B0600070205080204" pitchFamily="34" charset="-128"/>
                </a:endParaRPr>
              </a:p>
            </p:txBody>
          </p:sp>
          <p:sp>
            <p:nvSpPr>
              <p:cNvPr id="13323" name="Text Box 27">
                <a:extLst>
                  <a:ext uri="{FF2B5EF4-FFF2-40B4-BE49-F238E27FC236}">
                    <a16:creationId xmlns:a16="http://schemas.microsoft.com/office/drawing/2014/main" id="{645A262E-F13E-F54E-B1BF-B41376315DA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967</a:t>
                </a:r>
                <a:endParaRPr lang="en-US" altLang="en-US" sz="1800" i="0" dirty="0">
                  <a:ea typeface="ＭＳ Ｐゴシック" panose="020B0600070205080204" pitchFamily="34" charset="-128"/>
                </a:endParaRPr>
              </a:p>
            </p:txBody>
          </p:sp>
          <p:sp>
            <p:nvSpPr>
              <p:cNvPr id="13324" name="Text Box 28">
                <a:extLst>
                  <a:ext uri="{FF2B5EF4-FFF2-40B4-BE49-F238E27FC236}">
                    <a16:creationId xmlns:a16="http://schemas.microsoft.com/office/drawing/2014/main" id="{C75FE710-C0C8-DF43-A630-FD3C567599C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1F0E02B6-9EE8-F441-82F7-77ADA1B1310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7ABB40-453D-0D43-94D2-7105A11B3116}" type="slidenum">
              <a:rPr lang="en-US" altLang="en-US" sz="1400" smtClean="0"/>
              <a:pPr>
                <a:spcBef>
                  <a:spcPct val="0"/>
                </a:spcBef>
                <a:buFontTx/>
                <a:buNone/>
              </a:pPr>
              <a:t>7</a:t>
            </a:fld>
            <a:endParaRPr lang="en-US" altLang="en-US" sz="1400" dirty="0"/>
          </a:p>
        </p:txBody>
      </p:sp>
      <p:grpSp>
        <p:nvGrpSpPr>
          <p:cNvPr id="38914" name="Group 1026">
            <a:extLst>
              <a:ext uri="{FF2B5EF4-FFF2-40B4-BE49-F238E27FC236}">
                <a16:creationId xmlns:a16="http://schemas.microsoft.com/office/drawing/2014/main" id="{062E18F2-919A-1B4C-AEC5-2C3927B52E84}"/>
              </a:ext>
            </a:extLst>
          </p:cNvPr>
          <p:cNvGrpSpPr>
            <a:grpSpLocks/>
          </p:cNvGrpSpPr>
          <p:nvPr/>
        </p:nvGrpSpPr>
        <p:grpSpPr bwMode="auto">
          <a:xfrm>
            <a:off x="458788" y="446088"/>
            <a:ext cx="8229600" cy="5373689"/>
            <a:chOff x="289" y="281"/>
            <a:chExt cx="5184" cy="3385"/>
          </a:xfrm>
        </p:grpSpPr>
        <p:sp>
          <p:nvSpPr>
            <p:cNvPr id="38915" name="Rectangle 1027">
              <a:extLst>
                <a:ext uri="{FF2B5EF4-FFF2-40B4-BE49-F238E27FC236}">
                  <a16:creationId xmlns:a16="http://schemas.microsoft.com/office/drawing/2014/main" id="{73F2E4CA-3970-974A-B3C5-803E6719A52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Dietary Guidelines</a:t>
              </a:r>
              <a:endParaRPr lang="en-US" altLang="en-US" sz="2200" i="0" dirty="0">
                <a:solidFill>
                  <a:srgbClr val="333333"/>
                </a:solidFill>
              </a:endParaRPr>
            </a:p>
          </p:txBody>
        </p:sp>
        <p:sp>
          <p:nvSpPr>
            <p:cNvPr id="38916" name="Text Box 1028">
              <a:extLst>
                <a:ext uri="{FF2B5EF4-FFF2-40B4-BE49-F238E27FC236}">
                  <a16:creationId xmlns:a16="http://schemas.microsoft.com/office/drawing/2014/main" id="{757646C2-9519-1F49-90DA-C06803B8FE41}"/>
                </a:ext>
              </a:extLst>
            </p:cNvPr>
            <p:cNvSpPr txBox="1">
              <a:spLocks noChangeArrowheads="1"/>
            </p:cNvSpPr>
            <p:nvPr/>
          </p:nvSpPr>
          <p:spPr bwMode="auto">
            <a:xfrm>
              <a:off x="1144" y="2945"/>
              <a:ext cx="3478"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spcAft>
                  <a:spcPts val="0"/>
                </a:spcAft>
                <a:buFontTx/>
                <a:buNone/>
              </a:pPr>
              <a:r>
                <a:rPr lang="en-US" altLang="en-US" sz="1800" i="0" dirty="0">
                  <a:solidFill>
                    <a:srgbClr val="000000"/>
                  </a:solidFill>
                </a:rPr>
                <a:t>See the U.S. Department of Agriculture website, https://www.choosemyplate.gov.</a:t>
              </a:r>
            </a:p>
            <a:p>
              <a:pPr algn="ctr" eaLnBrk="1" hangingPunct="1">
                <a:lnSpc>
                  <a:spcPts val="1860"/>
                </a:lnSpc>
                <a:spcBef>
                  <a:spcPts val="600"/>
                </a:spcBef>
                <a:spcAft>
                  <a:spcPts val="0"/>
                </a:spcAft>
                <a:buFontTx/>
                <a:buNone/>
              </a:pPr>
              <a:r>
                <a:rPr lang="en-US" altLang="en-US" sz="1800" i="0" dirty="0">
                  <a:solidFill>
                    <a:schemeClr val="accent6"/>
                  </a:solidFill>
                </a:rPr>
                <a:t>Tap of click </a:t>
              </a:r>
              <a:r>
                <a:rPr lang="en-US" altLang="en-US" sz="1800" i="0" dirty="0">
                  <a:solidFill>
                    <a:srgbClr val="7030A0"/>
                  </a:solidFill>
                  <a:hlinkClick r:id="rId3">
                    <a:extLst>
                      <a:ext uri="{A12FA001-AC4F-418D-AE19-62706E023703}">
                        <ahyp:hlinkClr xmlns:ahyp="http://schemas.microsoft.com/office/drawing/2018/hyperlinkcolor" val="tx"/>
                      </a:ext>
                    </a:extLst>
                  </a:hlinkClick>
                </a:rPr>
                <a:t>here</a:t>
              </a:r>
              <a:r>
                <a:rPr lang="en-US" altLang="en-US" sz="1800" i="0" dirty="0">
                  <a:solidFill>
                    <a:schemeClr val="accent6"/>
                  </a:solidFill>
                </a:rPr>
                <a:t> for the Nutrition Source website, Harvard University School of Public Health.</a:t>
              </a:r>
            </a:p>
          </p:txBody>
        </p:sp>
        <p:pic>
          <p:nvPicPr>
            <p:cNvPr id="38917" name="Picture 1029" descr="myplate_white">
              <a:extLst>
                <a:ext uri="{FF2B5EF4-FFF2-40B4-BE49-F238E27FC236}">
                  <a16:creationId xmlns:a16="http://schemas.microsoft.com/office/drawing/2014/main" id="{FDEAD35C-873F-E742-B3F7-67654A54C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9" y="952"/>
              <a:ext cx="2110" cy="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AAD1BAD5-CDE8-B74D-9169-D4CEDCBB04C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8A2A140-2E37-B94B-A720-FFB34BF6B170}" type="slidenum">
              <a:rPr lang="en-US" altLang="en-US" sz="1400"/>
              <a:pPr>
                <a:spcBef>
                  <a:spcPct val="0"/>
                </a:spcBef>
                <a:buFontTx/>
                <a:buNone/>
              </a:pPr>
              <a:t>8</a:t>
            </a:fld>
            <a:endParaRPr lang="en-US" altLang="en-US" sz="1400" dirty="0"/>
          </a:p>
        </p:txBody>
      </p:sp>
      <p:grpSp>
        <p:nvGrpSpPr>
          <p:cNvPr id="17411" name="Group 28">
            <a:extLst>
              <a:ext uri="{FF2B5EF4-FFF2-40B4-BE49-F238E27FC236}">
                <a16:creationId xmlns:a16="http://schemas.microsoft.com/office/drawing/2014/main" id="{2DBC95AC-5FC2-3348-AD22-D493B6E61504}"/>
              </a:ext>
            </a:extLst>
          </p:cNvPr>
          <p:cNvGrpSpPr>
            <a:grpSpLocks/>
          </p:cNvGrpSpPr>
          <p:nvPr/>
        </p:nvGrpSpPr>
        <p:grpSpPr bwMode="auto">
          <a:xfrm>
            <a:off x="458788" y="446088"/>
            <a:ext cx="8229600" cy="5719762"/>
            <a:chOff x="289" y="281"/>
            <a:chExt cx="5184" cy="3603"/>
          </a:xfrm>
        </p:grpSpPr>
        <p:sp>
          <p:nvSpPr>
            <p:cNvPr id="17412" name="Rectangle 2">
              <a:extLst>
                <a:ext uri="{FF2B5EF4-FFF2-40B4-BE49-F238E27FC236}">
                  <a16:creationId xmlns:a16="http://schemas.microsoft.com/office/drawing/2014/main" id="{CB885FCE-0801-0C4F-B233-3BA07252624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Definitions</a:t>
              </a:r>
            </a:p>
          </p:txBody>
        </p:sp>
        <p:sp>
          <p:nvSpPr>
            <p:cNvPr id="17413" name="Text Box 3">
              <a:extLst>
                <a:ext uri="{FF2B5EF4-FFF2-40B4-BE49-F238E27FC236}">
                  <a16:creationId xmlns:a16="http://schemas.microsoft.com/office/drawing/2014/main" id="{4362287C-4378-3946-9BCC-B6ABF8A476FF}"/>
                </a:ext>
              </a:extLst>
            </p:cNvPr>
            <p:cNvSpPr txBox="1">
              <a:spLocks noChangeArrowheads="1"/>
            </p:cNvSpPr>
            <p:nvPr/>
          </p:nvSpPr>
          <p:spPr bwMode="auto">
            <a:xfrm>
              <a:off x="519" y="970"/>
              <a:ext cx="455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medical specialty for the diagnosis and treatment of diseases of the esophagus, stomach, and intestines is known as gastroen-terology.</a:t>
              </a:r>
            </a:p>
            <a:p>
              <a:pPr eaLnBrk="1" hangingPunct="1">
                <a:lnSpc>
                  <a:spcPct val="85000"/>
                </a:lnSpc>
                <a:spcBef>
                  <a:spcPct val="0"/>
                </a:spcBef>
                <a:spcAft>
                  <a:spcPct val="50000"/>
                </a:spcAft>
                <a:buSzPct val="80000"/>
              </a:pPr>
              <a:r>
                <a:rPr lang="en-US" altLang="en-US" sz="1800" i="0" dirty="0"/>
                <a:t>The medical specialty for the rectum and anus is called proctology.</a:t>
              </a:r>
            </a:p>
          </p:txBody>
        </p:sp>
        <p:grpSp>
          <p:nvGrpSpPr>
            <p:cNvPr id="17414" name="Group 18">
              <a:extLst>
                <a:ext uri="{FF2B5EF4-FFF2-40B4-BE49-F238E27FC236}">
                  <a16:creationId xmlns:a16="http://schemas.microsoft.com/office/drawing/2014/main" id="{733C1A57-D533-1547-9071-06FB20090507}"/>
                </a:ext>
              </a:extLst>
            </p:cNvPr>
            <p:cNvGrpSpPr>
              <a:grpSpLocks/>
            </p:cNvGrpSpPr>
            <p:nvPr/>
          </p:nvGrpSpPr>
          <p:grpSpPr bwMode="auto">
            <a:xfrm>
              <a:off x="582" y="3671"/>
              <a:ext cx="1990" cy="213"/>
              <a:chOff x="582" y="3671"/>
              <a:chExt cx="1990" cy="213"/>
            </a:xfrm>
          </p:grpSpPr>
          <p:sp>
            <p:nvSpPr>
              <p:cNvPr id="3233811" name="Rectangle 19">
                <a:extLst>
                  <a:ext uri="{FF2B5EF4-FFF2-40B4-BE49-F238E27FC236}">
                    <a16:creationId xmlns:a16="http://schemas.microsoft.com/office/drawing/2014/main" id="{595664BF-1029-2449-AEB2-E94C73E616B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3812" name="Rectangle 20">
                <a:extLst>
                  <a:ext uri="{FF2B5EF4-FFF2-40B4-BE49-F238E27FC236}">
                    <a16:creationId xmlns:a16="http://schemas.microsoft.com/office/drawing/2014/main" id="{323E852B-DC67-0E4C-B9DB-C53E7744AF5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3813" name="Rectangle 21">
                <a:extLst>
                  <a:ext uri="{FF2B5EF4-FFF2-40B4-BE49-F238E27FC236}">
                    <a16:creationId xmlns:a16="http://schemas.microsoft.com/office/drawing/2014/main" id="{7EF24B60-2734-1D47-B455-C036990AAFC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7418" name="Text Box 22">
                <a:extLst>
                  <a:ext uri="{FF2B5EF4-FFF2-40B4-BE49-F238E27FC236}">
                    <a16:creationId xmlns:a16="http://schemas.microsoft.com/office/drawing/2014/main" id="{0732CAAA-C956-A840-B018-D38E9F1AE6C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886</a:t>
                </a:r>
                <a:endParaRPr lang="en-US" altLang="en-US" sz="1800" i="0" dirty="0">
                  <a:ea typeface="ＭＳ Ｐゴシック" panose="020B0600070205080204" pitchFamily="34" charset="-128"/>
                </a:endParaRPr>
              </a:p>
            </p:txBody>
          </p:sp>
          <p:sp>
            <p:nvSpPr>
              <p:cNvPr id="17419" name="Text Box 23">
                <a:extLst>
                  <a:ext uri="{FF2B5EF4-FFF2-40B4-BE49-F238E27FC236}">
                    <a16:creationId xmlns:a16="http://schemas.microsoft.com/office/drawing/2014/main" id="{45EDF058-9471-414C-81D8-8C4EE1A4F66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967</a:t>
                </a:r>
                <a:endParaRPr lang="en-US" altLang="en-US" sz="1800" i="0" dirty="0">
                  <a:ea typeface="ＭＳ Ｐゴシック" panose="020B0600070205080204" pitchFamily="34" charset="-128"/>
                </a:endParaRPr>
              </a:p>
            </p:txBody>
          </p:sp>
          <p:sp>
            <p:nvSpPr>
              <p:cNvPr id="17420" name="Text Box 24">
                <a:extLst>
                  <a:ext uri="{FF2B5EF4-FFF2-40B4-BE49-F238E27FC236}">
                    <a16:creationId xmlns:a16="http://schemas.microsoft.com/office/drawing/2014/main" id="{3444FD5D-F9A0-B840-BC4F-D8C2E3A6990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7107F8D0-1E45-6C46-B88C-0EDE7993BCD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A114DEA-EBDD-894B-BCBE-01BD321AC48C}" type="slidenum">
              <a:rPr lang="en-US" altLang="en-US" sz="1400"/>
              <a:pPr>
                <a:spcBef>
                  <a:spcPct val="0"/>
                </a:spcBef>
                <a:buFontTx/>
                <a:buNone/>
              </a:pPr>
              <a:t>9</a:t>
            </a:fld>
            <a:endParaRPr lang="en-US" altLang="en-US" sz="1400" dirty="0"/>
          </a:p>
        </p:txBody>
      </p:sp>
      <p:sp>
        <p:nvSpPr>
          <p:cNvPr id="19459" name="Rectangle 2">
            <a:extLst>
              <a:ext uri="{FF2B5EF4-FFF2-40B4-BE49-F238E27FC236}">
                <a16:creationId xmlns:a16="http://schemas.microsoft.com/office/drawing/2014/main" id="{7CA4C6EB-CCD7-C246-B6CD-7F9329F0DFA5}"/>
              </a:ext>
            </a:extLst>
          </p:cNvPr>
          <p:cNvSpPr>
            <a:spLocks noGrp="1" noChangeArrowheads="1"/>
          </p:cNvSpPr>
          <p:nvPr>
            <p:ph type="body" idx="1"/>
          </p:nvPr>
        </p:nvSpPr>
        <p:spPr>
          <a:xfrm>
            <a:off x="86836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Overview</a:t>
            </a:r>
            <a:endParaRPr lang="en-US" altLang="en-US"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CE10304C-DF5A-864F-B911-C828D82DE90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4897149-BB83-5A45-9F4C-0706451A782C}" type="slidenum">
              <a:rPr lang="en-US" altLang="en-US" sz="1400"/>
              <a:pPr>
                <a:spcBef>
                  <a:spcPct val="0"/>
                </a:spcBef>
                <a:buFontTx/>
                <a:buNone/>
              </a:pPr>
              <a:t>10</a:t>
            </a:fld>
            <a:endParaRPr lang="en-US" altLang="en-US" sz="1400" dirty="0"/>
          </a:p>
        </p:txBody>
      </p:sp>
      <p:grpSp>
        <p:nvGrpSpPr>
          <p:cNvPr id="21507" name="Group 50">
            <a:extLst>
              <a:ext uri="{FF2B5EF4-FFF2-40B4-BE49-F238E27FC236}">
                <a16:creationId xmlns:a16="http://schemas.microsoft.com/office/drawing/2014/main" id="{018EF6D9-20F2-E644-A943-5F520A8DF522}"/>
              </a:ext>
            </a:extLst>
          </p:cNvPr>
          <p:cNvGrpSpPr>
            <a:grpSpLocks/>
          </p:cNvGrpSpPr>
          <p:nvPr/>
        </p:nvGrpSpPr>
        <p:grpSpPr bwMode="auto">
          <a:xfrm>
            <a:off x="458788" y="446088"/>
            <a:ext cx="8229600" cy="5719762"/>
            <a:chOff x="289" y="281"/>
            <a:chExt cx="5184" cy="3603"/>
          </a:xfrm>
        </p:grpSpPr>
        <p:sp>
          <p:nvSpPr>
            <p:cNvPr id="21508" name="Rectangle 2">
              <a:extLst>
                <a:ext uri="{FF2B5EF4-FFF2-40B4-BE49-F238E27FC236}">
                  <a16:creationId xmlns:a16="http://schemas.microsoft.com/office/drawing/2014/main" id="{3470DCE3-FC65-EA4B-9B11-BDAE1D79AD8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Gastrointestinal Tract</a:t>
              </a:r>
            </a:p>
          </p:txBody>
        </p:sp>
        <p:sp>
          <p:nvSpPr>
            <p:cNvPr id="21509" name="Text Box 3">
              <a:extLst>
                <a:ext uri="{FF2B5EF4-FFF2-40B4-BE49-F238E27FC236}">
                  <a16:creationId xmlns:a16="http://schemas.microsoft.com/office/drawing/2014/main" id="{3FC2FA05-C3BC-5149-A9E6-8595F3BBE744}"/>
                </a:ext>
              </a:extLst>
            </p:cNvPr>
            <p:cNvSpPr txBox="1">
              <a:spLocks noChangeArrowheads="1"/>
            </p:cNvSpPr>
            <p:nvPr/>
          </p:nvSpPr>
          <p:spPr bwMode="auto">
            <a:xfrm>
              <a:off x="519" y="970"/>
              <a:ext cx="466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digestive system consists of the gastrointestinal (GI) tract and accessory digestive organs.</a:t>
              </a:r>
            </a:p>
            <a:p>
              <a:pPr eaLnBrk="1" hangingPunct="1">
                <a:lnSpc>
                  <a:spcPct val="85000"/>
                </a:lnSpc>
                <a:spcBef>
                  <a:spcPct val="0"/>
                </a:spcBef>
                <a:spcAft>
                  <a:spcPts val="900"/>
                </a:spcAft>
                <a:buSzPct val="80000"/>
              </a:pPr>
              <a:r>
                <a:rPr lang="en-US" altLang="en-US" sz="1800" i="0" dirty="0"/>
                <a:t>The GI tract is also known as the alimentary canal, a term we won’t use in this lecture module.</a:t>
              </a:r>
            </a:p>
            <a:p>
              <a:pPr eaLnBrk="1" hangingPunct="1">
                <a:lnSpc>
                  <a:spcPct val="85000"/>
                </a:lnSpc>
                <a:spcBef>
                  <a:spcPct val="0"/>
                </a:spcBef>
                <a:spcAft>
                  <a:spcPts val="900"/>
                </a:spcAft>
                <a:buSzPct val="80000"/>
              </a:pPr>
              <a:r>
                <a:rPr lang="en-US" altLang="en-US" sz="1800" i="0" dirty="0"/>
                <a:t>It includes the mouth, most of the pharynx (throat), esophagus, stom-ach, small intestine, and large intestine.</a:t>
              </a:r>
            </a:p>
            <a:p>
              <a:pPr eaLnBrk="1" hangingPunct="1">
                <a:lnSpc>
                  <a:spcPct val="85000"/>
                </a:lnSpc>
                <a:spcBef>
                  <a:spcPct val="0"/>
                </a:spcBef>
                <a:spcAft>
                  <a:spcPct val="50000"/>
                </a:spcAft>
                <a:buSzPct val="80000"/>
              </a:pPr>
              <a:r>
                <a:rPr lang="en-US" altLang="en-US" sz="1800" i="0" dirty="0"/>
                <a:t>The end-to-end length of the GI tract is about five to seven meters in a living person.</a:t>
              </a:r>
            </a:p>
          </p:txBody>
        </p:sp>
        <p:grpSp>
          <p:nvGrpSpPr>
            <p:cNvPr id="21510" name="Group 39">
              <a:extLst>
                <a:ext uri="{FF2B5EF4-FFF2-40B4-BE49-F238E27FC236}">
                  <a16:creationId xmlns:a16="http://schemas.microsoft.com/office/drawing/2014/main" id="{7B160942-959E-5D4B-98B4-179C4AAED9A3}"/>
                </a:ext>
              </a:extLst>
            </p:cNvPr>
            <p:cNvGrpSpPr>
              <a:grpSpLocks/>
            </p:cNvGrpSpPr>
            <p:nvPr/>
          </p:nvGrpSpPr>
          <p:grpSpPr bwMode="auto">
            <a:xfrm>
              <a:off x="582" y="3671"/>
              <a:ext cx="2993" cy="213"/>
              <a:chOff x="582" y="3671"/>
              <a:chExt cx="2993" cy="213"/>
            </a:xfrm>
          </p:grpSpPr>
          <p:grpSp>
            <p:nvGrpSpPr>
              <p:cNvPr id="21511" name="Group 40">
                <a:extLst>
                  <a:ext uri="{FF2B5EF4-FFF2-40B4-BE49-F238E27FC236}">
                    <a16:creationId xmlns:a16="http://schemas.microsoft.com/office/drawing/2014/main" id="{41BFB3BA-3730-BE4F-8FD4-AF1CB07EC47A}"/>
                  </a:ext>
                </a:extLst>
              </p:cNvPr>
              <p:cNvGrpSpPr>
                <a:grpSpLocks/>
              </p:cNvGrpSpPr>
              <p:nvPr/>
            </p:nvGrpSpPr>
            <p:grpSpPr bwMode="auto">
              <a:xfrm>
                <a:off x="582" y="3671"/>
                <a:ext cx="1990" cy="213"/>
                <a:chOff x="582" y="3671"/>
                <a:chExt cx="1990" cy="213"/>
              </a:xfrm>
            </p:grpSpPr>
            <p:sp>
              <p:nvSpPr>
                <p:cNvPr id="3131433" name="Rectangle 41">
                  <a:extLst>
                    <a:ext uri="{FF2B5EF4-FFF2-40B4-BE49-F238E27FC236}">
                      <a16:creationId xmlns:a16="http://schemas.microsoft.com/office/drawing/2014/main" id="{49A98FE6-5C7C-DB42-9945-8EDDE4E6269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131434" name="Rectangle 42">
                  <a:extLst>
                    <a:ext uri="{FF2B5EF4-FFF2-40B4-BE49-F238E27FC236}">
                      <a16:creationId xmlns:a16="http://schemas.microsoft.com/office/drawing/2014/main" id="{824E929E-5974-7D4F-9DE8-4B1AE6EA643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131435" name="Rectangle 43">
                  <a:extLst>
                    <a:ext uri="{FF2B5EF4-FFF2-40B4-BE49-F238E27FC236}">
                      <a16:creationId xmlns:a16="http://schemas.microsoft.com/office/drawing/2014/main" id="{0AB250D9-AFCD-F44B-AC02-E2F84C8CEC1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518" name="Text Box 44">
                  <a:extLst>
                    <a:ext uri="{FF2B5EF4-FFF2-40B4-BE49-F238E27FC236}">
                      <a16:creationId xmlns:a16="http://schemas.microsoft.com/office/drawing/2014/main" id="{893BB7E9-3BE3-1B4E-A266-9C79B082DCC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887</a:t>
                  </a:r>
                  <a:endParaRPr lang="en-US" altLang="en-US" sz="1800" i="0" dirty="0">
                    <a:ea typeface="ＭＳ Ｐゴシック" panose="020B0600070205080204" pitchFamily="34" charset="-128"/>
                  </a:endParaRPr>
                </a:p>
              </p:txBody>
            </p:sp>
            <p:sp>
              <p:nvSpPr>
                <p:cNvPr id="21519" name="Text Box 45">
                  <a:extLst>
                    <a:ext uri="{FF2B5EF4-FFF2-40B4-BE49-F238E27FC236}">
                      <a16:creationId xmlns:a16="http://schemas.microsoft.com/office/drawing/2014/main" id="{FDE7E67B-B390-C34C-BF5A-6162B22E883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968</a:t>
                  </a:r>
                  <a:endParaRPr lang="en-US" altLang="en-US" sz="1800" i="0" dirty="0">
                    <a:ea typeface="ＭＳ Ｐゴシック" panose="020B0600070205080204" pitchFamily="34" charset="-128"/>
                  </a:endParaRPr>
                </a:p>
              </p:txBody>
            </p:sp>
            <p:sp>
              <p:nvSpPr>
                <p:cNvPr id="21520" name="Text Box 46">
                  <a:extLst>
                    <a:ext uri="{FF2B5EF4-FFF2-40B4-BE49-F238E27FC236}">
                      <a16:creationId xmlns:a16="http://schemas.microsoft.com/office/drawing/2014/main" id="{D7CF4674-DBB2-ED47-BEF6-A150871A16F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922</a:t>
                  </a:r>
                  <a:endParaRPr lang="en-US" altLang="en-US" sz="1800" i="0" dirty="0">
                    <a:ea typeface="ＭＳ Ｐゴシック" panose="020B0600070205080204" pitchFamily="34" charset="-128"/>
                  </a:endParaRPr>
                </a:p>
              </p:txBody>
            </p:sp>
          </p:grpSp>
          <p:grpSp>
            <p:nvGrpSpPr>
              <p:cNvPr id="21512" name="Group 47">
                <a:extLst>
                  <a:ext uri="{FF2B5EF4-FFF2-40B4-BE49-F238E27FC236}">
                    <a16:creationId xmlns:a16="http://schemas.microsoft.com/office/drawing/2014/main" id="{BB8A772F-BA5E-C14A-81CF-2BB023F61DA7}"/>
                  </a:ext>
                </a:extLst>
              </p:cNvPr>
              <p:cNvGrpSpPr>
                <a:grpSpLocks/>
              </p:cNvGrpSpPr>
              <p:nvPr/>
            </p:nvGrpSpPr>
            <p:grpSpPr bwMode="auto">
              <a:xfrm>
                <a:off x="2844" y="3671"/>
                <a:ext cx="731" cy="213"/>
                <a:chOff x="2844" y="3671"/>
                <a:chExt cx="731" cy="213"/>
              </a:xfrm>
            </p:grpSpPr>
            <p:sp>
              <p:nvSpPr>
                <p:cNvPr id="3131440" name="Rectangle 48">
                  <a:extLst>
                    <a:ext uri="{FF2B5EF4-FFF2-40B4-BE49-F238E27FC236}">
                      <a16:creationId xmlns:a16="http://schemas.microsoft.com/office/drawing/2014/main" id="{5EB27F7A-C20B-E44D-B510-2991E52DC14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514" name="Text Box 49">
                  <a:extLst>
                    <a:ext uri="{FF2B5EF4-FFF2-40B4-BE49-F238E27FC236}">
                      <a16:creationId xmlns:a16="http://schemas.microsoft.com/office/drawing/2014/main" id="{8306CB66-A408-204B-B12B-440EE1A3A2A1}"/>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a:t>
                  </a:r>
                </a:p>
              </p:txBody>
            </p:sp>
          </p:gr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742A8C40-6FF3-BD4C-A12A-0C550CAFEC1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D1A549-A0E4-F14B-96F4-FF9932F3B0CB}" type="slidenum">
              <a:rPr lang="en-US" altLang="en-US" sz="1400"/>
              <a:pPr>
                <a:spcBef>
                  <a:spcPct val="0"/>
                </a:spcBef>
                <a:buFontTx/>
                <a:buNone/>
              </a:pPr>
              <a:t>11</a:t>
            </a:fld>
            <a:endParaRPr lang="en-US" altLang="en-US" sz="1400" dirty="0"/>
          </a:p>
        </p:txBody>
      </p:sp>
      <p:grpSp>
        <p:nvGrpSpPr>
          <p:cNvPr id="23555" name="Group 40">
            <a:extLst>
              <a:ext uri="{FF2B5EF4-FFF2-40B4-BE49-F238E27FC236}">
                <a16:creationId xmlns:a16="http://schemas.microsoft.com/office/drawing/2014/main" id="{DBB604E2-3290-954E-93F6-777AC04005E8}"/>
              </a:ext>
            </a:extLst>
          </p:cNvPr>
          <p:cNvGrpSpPr>
            <a:grpSpLocks/>
          </p:cNvGrpSpPr>
          <p:nvPr/>
        </p:nvGrpSpPr>
        <p:grpSpPr bwMode="auto">
          <a:xfrm>
            <a:off x="458788" y="446088"/>
            <a:ext cx="8229600" cy="5719762"/>
            <a:chOff x="289" y="281"/>
            <a:chExt cx="5184" cy="3603"/>
          </a:xfrm>
        </p:grpSpPr>
        <p:sp>
          <p:nvSpPr>
            <p:cNvPr id="23556" name="Rectangle 2">
              <a:extLst>
                <a:ext uri="{FF2B5EF4-FFF2-40B4-BE49-F238E27FC236}">
                  <a16:creationId xmlns:a16="http://schemas.microsoft.com/office/drawing/2014/main" id="{7B0A806C-C386-7C4E-AE99-F0080A4FA8C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Accessory Digestive Organs</a:t>
              </a:r>
            </a:p>
          </p:txBody>
        </p:sp>
        <p:sp>
          <p:nvSpPr>
            <p:cNvPr id="23557" name="Text Box 3">
              <a:extLst>
                <a:ext uri="{FF2B5EF4-FFF2-40B4-BE49-F238E27FC236}">
                  <a16:creationId xmlns:a16="http://schemas.microsoft.com/office/drawing/2014/main" id="{B18917AC-753B-8F41-8D76-6BBD9D5A12BA}"/>
                </a:ext>
              </a:extLst>
            </p:cNvPr>
            <p:cNvSpPr txBox="1">
              <a:spLocks noChangeArrowheads="1"/>
            </p:cNvSpPr>
            <p:nvPr/>
          </p:nvSpPr>
          <p:spPr bwMode="auto">
            <a:xfrm>
              <a:off x="519" y="970"/>
              <a:ext cx="454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accessory organs include teeth, tongue, salivary glands, liver, gall bladder, and pancreas.</a:t>
              </a:r>
            </a:p>
            <a:p>
              <a:pPr eaLnBrk="1" hangingPunct="1">
                <a:lnSpc>
                  <a:spcPct val="85000"/>
                </a:lnSpc>
                <a:spcBef>
                  <a:spcPct val="0"/>
                </a:spcBef>
                <a:spcAft>
                  <a:spcPts val="900"/>
                </a:spcAft>
                <a:buSzPct val="80000"/>
              </a:pPr>
              <a:r>
                <a:rPr lang="en-US" altLang="en-US" sz="1800" i="0" dirty="0"/>
                <a:t>Teeth support the mechanical breakdown of food by chewing, while the tongue assists in chewing and swallowing.</a:t>
              </a:r>
            </a:p>
            <a:p>
              <a:pPr eaLnBrk="1" hangingPunct="1">
                <a:lnSpc>
                  <a:spcPct val="85000"/>
                </a:lnSpc>
                <a:spcBef>
                  <a:spcPct val="0"/>
                </a:spcBef>
                <a:spcAft>
                  <a:spcPts val="900"/>
                </a:spcAft>
                <a:buSzPct val="80000"/>
              </a:pPr>
              <a:r>
                <a:rPr lang="en-US" altLang="en-US" sz="1800" i="0" dirty="0"/>
                <a:t>None of the other accessory organs come into direct contact with food.</a:t>
              </a:r>
            </a:p>
            <a:p>
              <a:pPr eaLnBrk="1" hangingPunct="1">
                <a:lnSpc>
                  <a:spcPct val="85000"/>
                </a:lnSpc>
                <a:spcBef>
                  <a:spcPct val="0"/>
                </a:spcBef>
                <a:spcAft>
                  <a:spcPct val="50000"/>
                </a:spcAft>
                <a:buSzPct val="80000"/>
              </a:pPr>
              <a:r>
                <a:rPr lang="en-US" altLang="en-US" sz="1800" i="0" dirty="0"/>
                <a:t>The liver, gall bladder, and pancreas produce or store secretions to enable the chemical breakdown of food.</a:t>
              </a:r>
            </a:p>
          </p:txBody>
        </p:sp>
        <p:grpSp>
          <p:nvGrpSpPr>
            <p:cNvPr id="23558" name="Group 29">
              <a:extLst>
                <a:ext uri="{FF2B5EF4-FFF2-40B4-BE49-F238E27FC236}">
                  <a16:creationId xmlns:a16="http://schemas.microsoft.com/office/drawing/2014/main" id="{31BA5BBF-71DB-464D-8739-38D79022F6D8}"/>
                </a:ext>
              </a:extLst>
            </p:cNvPr>
            <p:cNvGrpSpPr>
              <a:grpSpLocks/>
            </p:cNvGrpSpPr>
            <p:nvPr/>
          </p:nvGrpSpPr>
          <p:grpSpPr bwMode="auto">
            <a:xfrm>
              <a:off x="582" y="3671"/>
              <a:ext cx="2993" cy="213"/>
              <a:chOff x="582" y="3671"/>
              <a:chExt cx="2993" cy="213"/>
            </a:xfrm>
          </p:grpSpPr>
          <p:grpSp>
            <p:nvGrpSpPr>
              <p:cNvPr id="23559" name="Group 30">
                <a:extLst>
                  <a:ext uri="{FF2B5EF4-FFF2-40B4-BE49-F238E27FC236}">
                    <a16:creationId xmlns:a16="http://schemas.microsoft.com/office/drawing/2014/main" id="{1EF24626-A326-7C41-BB0B-6F1AE62AF94B}"/>
                  </a:ext>
                </a:extLst>
              </p:cNvPr>
              <p:cNvGrpSpPr>
                <a:grpSpLocks/>
              </p:cNvGrpSpPr>
              <p:nvPr/>
            </p:nvGrpSpPr>
            <p:grpSpPr bwMode="auto">
              <a:xfrm>
                <a:off x="582" y="3671"/>
                <a:ext cx="1990" cy="213"/>
                <a:chOff x="582" y="3671"/>
                <a:chExt cx="1990" cy="213"/>
              </a:xfrm>
            </p:grpSpPr>
            <p:sp>
              <p:nvSpPr>
                <p:cNvPr id="3237919" name="Rectangle 31">
                  <a:extLst>
                    <a:ext uri="{FF2B5EF4-FFF2-40B4-BE49-F238E27FC236}">
                      <a16:creationId xmlns:a16="http://schemas.microsoft.com/office/drawing/2014/main" id="{CE4D333C-6294-8943-8973-BBD78190685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7920" name="Rectangle 32">
                  <a:extLst>
                    <a:ext uri="{FF2B5EF4-FFF2-40B4-BE49-F238E27FC236}">
                      <a16:creationId xmlns:a16="http://schemas.microsoft.com/office/drawing/2014/main" id="{0620CE2E-C2CC-9C4E-9958-6565CE17D2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7921" name="Rectangle 33">
                  <a:extLst>
                    <a:ext uri="{FF2B5EF4-FFF2-40B4-BE49-F238E27FC236}">
                      <a16:creationId xmlns:a16="http://schemas.microsoft.com/office/drawing/2014/main" id="{F3B5D5C9-281C-3249-B540-7E3F614F58C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566" name="Text Box 34">
                  <a:extLst>
                    <a:ext uri="{FF2B5EF4-FFF2-40B4-BE49-F238E27FC236}">
                      <a16:creationId xmlns:a16="http://schemas.microsoft.com/office/drawing/2014/main" id="{9388E5B7-EF24-B74D-AB62-3124924F855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887</a:t>
                  </a:r>
                  <a:endParaRPr lang="en-US" altLang="en-US" sz="1800" i="0" dirty="0">
                    <a:ea typeface="ＭＳ Ｐゴシック" panose="020B0600070205080204" pitchFamily="34" charset="-128"/>
                  </a:endParaRPr>
                </a:p>
              </p:txBody>
            </p:sp>
            <p:sp>
              <p:nvSpPr>
                <p:cNvPr id="23567" name="Text Box 35">
                  <a:extLst>
                    <a:ext uri="{FF2B5EF4-FFF2-40B4-BE49-F238E27FC236}">
                      <a16:creationId xmlns:a16="http://schemas.microsoft.com/office/drawing/2014/main" id="{EED480E9-39AB-EC4C-8522-A4F061A2B26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968</a:t>
                  </a:r>
                  <a:endParaRPr lang="en-US" altLang="en-US" sz="1800" i="0" dirty="0">
                    <a:ea typeface="ＭＳ Ｐゴシック" panose="020B0600070205080204" pitchFamily="34" charset="-128"/>
                  </a:endParaRPr>
                </a:p>
              </p:txBody>
            </p:sp>
            <p:sp>
              <p:nvSpPr>
                <p:cNvPr id="23568" name="Text Box 36">
                  <a:extLst>
                    <a:ext uri="{FF2B5EF4-FFF2-40B4-BE49-F238E27FC236}">
                      <a16:creationId xmlns:a16="http://schemas.microsoft.com/office/drawing/2014/main" id="{487B50DC-9E54-D24C-9234-9EAA659406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922</a:t>
                  </a:r>
                  <a:endParaRPr lang="en-US" altLang="en-US" sz="1800" i="0" dirty="0">
                    <a:ea typeface="ＭＳ Ｐゴシック" panose="020B0600070205080204" pitchFamily="34" charset="-128"/>
                  </a:endParaRPr>
                </a:p>
              </p:txBody>
            </p:sp>
          </p:grpSp>
          <p:grpSp>
            <p:nvGrpSpPr>
              <p:cNvPr id="23560" name="Group 37">
                <a:extLst>
                  <a:ext uri="{FF2B5EF4-FFF2-40B4-BE49-F238E27FC236}">
                    <a16:creationId xmlns:a16="http://schemas.microsoft.com/office/drawing/2014/main" id="{804FDE20-2796-3645-81F3-F8689498DC83}"/>
                  </a:ext>
                </a:extLst>
              </p:cNvPr>
              <p:cNvGrpSpPr>
                <a:grpSpLocks/>
              </p:cNvGrpSpPr>
              <p:nvPr/>
            </p:nvGrpSpPr>
            <p:grpSpPr bwMode="auto">
              <a:xfrm>
                <a:off x="2844" y="3671"/>
                <a:ext cx="731" cy="213"/>
                <a:chOff x="2844" y="3671"/>
                <a:chExt cx="731" cy="213"/>
              </a:xfrm>
            </p:grpSpPr>
            <p:sp>
              <p:nvSpPr>
                <p:cNvPr id="3237926" name="Rectangle 38">
                  <a:extLst>
                    <a:ext uri="{FF2B5EF4-FFF2-40B4-BE49-F238E27FC236}">
                      <a16:creationId xmlns:a16="http://schemas.microsoft.com/office/drawing/2014/main" id="{6CFACE8E-0603-9342-A8B6-5E06BC8D6D28}"/>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562" name="Text Box 39">
                  <a:extLst>
                    <a:ext uri="{FF2B5EF4-FFF2-40B4-BE49-F238E27FC236}">
                      <a16:creationId xmlns:a16="http://schemas.microsoft.com/office/drawing/2014/main" id="{FE5CD841-D7D7-1B46-88C5-D30481DDA73B}"/>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a:t>
                  </a:r>
                </a:p>
              </p:txBody>
            </p:sp>
          </p:gr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DB78DC85-C2E0-BD43-AFD8-58749E413B6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268722-6018-7741-919E-62264DE1E7F4}" type="slidenum">
              <a:rPr lang="en-US" altLang="en-US" sz="1400"/>
              <a:pPr>
                <a:spcBef>
                  <a:spcPct val="0"/>
                </a:spcBef>
                <a:buFontTx/>
                <a:buNone/>
              </a:pPr>
              <a:t>12</a:t>
            </a:fld>
            <a:endParaRPr lang="en-US" altLang="en-US" sz="1400" dirty="0"/>
          </a:p>
        </p:txBody>
      </p:sp>
      <p:grpSp>
        <p:nvGrpSpPr>
          <p:cNvPr id="25603" name="Group 19">
            <a:extLst>
              <a:ext uri="{FF2B5EF4-FFF2-40B4-BE49-F238E27FC236}">
                <a16:creationId xmlns:a16="http://schemas.microsoft.com/office/drawing/2014/main" id="{C796733D-718D-5A43-B2FC-FCA17764B6F8}"/>
              </a:ext>
            </a:extLst>
          </p:cNvPr>
          <p:cNvGrpSpPr>
            <a:grpSpLocks/>
          </p:cNvGrpSpPr>
          <p:nvPr/>
        </p:nvGrpSpPr>
        <p:grpSpPr bwMode="auto">
          <a:xfrm>
            <a:off x="458788" y="446088"/>
            <a:ext cx="8229600" cy="5111750"/>
            <a:chOff x="289" y="281"/>
            <a:chExt cx="5184" cy="3220"/>
          </a:xfrm>
        </p:grpSpPr>
        <p:sp>
          <p:nvSpPr>
            <p:cNvPr id="25604" name="Rectangle 3">
              <a:extLst>
                <a:ext uri="{FF2B5EF4-FFF2-40B4-BE49-F238E27FC236}">
                  <a16:creationId xmlns:a16="http://schemas.microsoft.com/office/drawing/2014/main" id="{9FCA8CB2-F792-DC40-B09F-242F362BE75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Digestive System</a:t>
              </a:r>
            </a:p>
          </p:txBody>
        </p:sp>
        <p:grpSp>
          <p:nvGrpSpPr>
            <p:cNvPr id="25605" name="Group 18">
              <a:extLst>
                <a:ext uri="{FF2B5EF4-FFF2-40B4-BE49-F238E27FC236}">
                  <a16:creationId xmlns:a16="http://schemas.microsoft.com/office/drawing/2014/main" id="{2DD26185-D33C-3245-ADE7-C49243CA3242}"/>
                </a:ext>
              </a:extLst>
            </p:cNvPr>
            <p:cNvGrpSpPr>
              <a:grpSpLocks/>
            </p:cNvGrpSpPr>
            <p:nvPr/>
          </p:nvGrpSpPr>
          <p:grpSpPr bwMode="auto">
            <a:xfrm>
              <a:off x="2137" y="967"/>
              <a:ext cx="1658" cy="2534"/>
              <a:chOff x="2137" y="967"/>
              <a:chExt cx="1658" cy="2534"/>
            </a:xfrm>
          </p:grpSpPr>
          <p:pic>
            <p:nvPicPr>
              <p:cNvPr id="25606" name="Picture 12" descr="A_digestive_system">
                <a:extLst>
                  <a:ext uri="{FF2B5EF4-FFF2-40B4-BE49-F238E27FC236}">
                    <a16:creationId xmlns:a16="http://schemas.microsoft.com/office/drawing/2014/main" id="{3667924C-C565-5B4B-B67C-053B6BDC7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7" y="967"/>
                <a:ext cx="1658" cy="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Text Box 13">
                <a:extLst>
                  <a:ext uri="{FF2B5EF4-FFF2-40B4-BE49-F238E27FC236}">
                    <a16:creationId xmlns:a16="http://schemas.microsoft.com/office/drawing/2014/main" id="{083D7121-DFC7-A545-8737-7D7901970E74}"/>
                  </a:ext>
                </a:extLst>
              </p:cNvPr>
              <p:cNvSpPr txBox="1">
                <a:spLocks noChangeArrowheads="1"/>
              </p:cNvSpPr>
              <p:nvPr/>
            </p:nvSpPr>
            <p:spPr bwMode="auto">
              <a:xfrm>
                <a:off x="2193" y="3336"/>
                <a:ext cx="138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https://www.pediatricfeeding.org</a:t>
                </a:r>
                <a:endParaRPr lang="en-US" altLang="en-US" sz="1800" i="0" dirty="0"/>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6C275B86-F07B-1F41-9C6A-46A85E02AF3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B071E7-99DC-4045-9701-5F69C9A32CD8}" type="slidenum">
              <a:rPr lang="en-US" altLang="en-US" sz="1400"/>
              <a:pPr>
                <a:spcBef>
                  <a:spcPct val="0"/>
                </a:spcBef>
                <a:buFontTx/>
                <a:buNone/>
              </a:pPr>
              <a:t>13</a:t>
            </a:fld>
            <a:endParaRPr lang="en-US" altLang="en-US" sz="1400" dirty="0"/>
          </a:p>
        </p:txBody>
      </p:sp>
      <p:grpSp>
        <p:nvGrpSpPr>
          <p:cNvPr id="27651" name="Group 48">
            <a:extLst>
              <a:ext uri="{FF2B5EF4-FFF2-40B4-BE49-F238E27FC236}">
                <a16:creationId xmlns:a16="http://schemas.microsoft.com/office/drawing/2014/main" id="{EEF42116-9498-4C4A-BDEF-ABC39C887670}"/>
              </a:ext>
            </a:extLst>
          </p:cNvPr>
          <p:cNvGrpSpPr>
            <a:grpSpLocks/>
          </p:cNvGrpSpPr>
          <p:nvPr/>
        </p:nvGrpSpPr>
        <p:grpSpPr bwMode="auto">
          <a:xfrm>
            <a:off x="455613" y="446088"/>
            <a:ext cx="8229600" cy="5719762"/>
            <a:chOff x="287" y="281"/>
            <a:chExt cx="5184" cy="3603"/>
          </a:xfrm>
        </p:grpSpPr>
        <p:sp>
          <p:nvSpPr>
            <p:cNvPr id="27652" name="Rectangle 2">
              <a:extLst>
                <a:ext uri="{FF2B5EF4-FFF2-40B4-BE49-F238E27FC236}">
                  <a16:creationId xmlns:a16="http://schemas.microsoft.com/office/drawing/2014/main" id="{87466301-9037-304B-BC13-1A88F292D1F4}"/>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Roles of Muscles</a:t>
              </a:r>
            </a:p>
          </p:txBody>
        </p:sp>
        <p:sp>
          <p:nvSpPr>
            <p:cNvPr id="27653" name="Text Box 3">
              <a:extLst>
                <a:ext uri="{FF2B5EF4-FFF2-40B4-BE49-F238E27FC236}">
                  <a16:creationId xmlns:a16="http://schemas.microsoft.com/office/drawing/2014/main" id="{771712D1-A7C9-D649-9C3D-9639CFE5977A}"/>
                </a:ext>
              </a:extLst>
            </p:cNvPr>
            <p:cNvSpPr txBox="1">
              <a:spLocks noChangeArrowheads="1"/>
            </p:cNvSpPr>
            <p:nvPr/>
          </p:nvSpPr>
          <p:spPr bwMode="auto">
            <a:xfrm>
              <a:off x="519" y="970"/>
              <a:ext cx="4685"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Smooth muscle contractions in the wall of the GI tract mechanically breakdown food by churning and propelling it along its hollow struc-ture (lumen).</a:t>
              </a:r>
            </a:p>
            <a:p>
              <a:pPr eaLnBrk="1" hangingPunct="1">
                <a:lnSpc>
                  <a:spcPct val="85000"/>
                </a:lnSpc>
                <a:spcBef>
                  <a:spcPct val="0"/>
                </a:spcBef>
                <a:spcAft>
                  <a:spcPts val="900"/>
                </a:spcAft>
                <a:buSzPct val="80000"/>
              </a:pPr>
              <a:r>
                <a:rPr lang="en-US" altLang="en-US" sz="1800" i="0" dirty="0"/>
                <a:t>The muscle contractions also help dissolve foods by mixing them with fluids secreted into the GI tract that chemically breakdown food molecules.</a:t>
              </a:r>
            </a:p>
            <a:p>
              <a:pPr eaLnBrk="1" hangingPunct="1">
                <a:lnSpc>
                  <a:spcPct val="85000"/>
                </a:lnSpc>
                <a:spcBef>
                  <a:spcPct val="0"/>
                </a:spcBef>
                <a:spcAft>
                  <a:spcPct val="50000"/>
                </a:spcAft>
                <a:buSzPct val="80000"/>
              </a:pPr>
              <a:r>
                <a:rPr lang="en-US" altLang="en-US" sz="1800" i="0" dirty="0"/>
                <a:t>The contractions consist of segmentations and peristalsis, which we will discuss later in this lecture module.</a:t>
              </a:r>
            </a:p>
          </p:txBody>
        </p:sp>
        <p:grpSp>
          <p:nvGrpSpPr>
            <p:cNvPr id="27654" name="Group 38">
              <a:extLst>
                <a:ext uri="{FF2B5EF4-FFF2-40B4-BE49-F238E27FC236}">
                  <a16:creationId xmlns:a16="http://schemas.microsoft.com/office/drawing/2014/main" id="{D493E56F-1A23-4945-8075-0DD9772F1DCB}"/>
                </a:ext>
              </a:extLst>
            </p:cNvPr>
            <p:cNvGrpSpPr>
              <a:grpSpLocks/>
            </p:cNvGrpSpPr>
            <p:nvPr/>
          </p:nvGrpSpPr>
          <p:grpSpPr bwMode="auto">
            <a:xfrm>
              <a:off x="582" y="3671"/>
              <a:ext cx="1990" cy="213"/>
              <a:chOff x="582" y="3671"/>
              <a:chExt cx="1990" cy="213"/>
            </a:xfrm>
          </p:grpSpPr>
          <p:sp>
            <p:nvSpPr>
              <p:cNvPr id="3239975" name="Rectangle 39">
                <a:extLst>
                  <a:ext uri="{FF2B5EF4-FFF2-40B4-BE49-F238E27FC236}">
                    <a16:creationId xmlns:a16="http://schemas.microsoft.com/office/drawing/2014/main" id="{E2FB7964-B294-384E-B60A-9A93C15128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9976" name="Rectangle 40">
                <a:extLst>
                  <a:ext uri="{FF2B5EF4-FFF2-40B4-BE49-F238E27FC236}">
                    <a16:creationId xmlns:a16="http://schemas.microsoft.com/office/drawing/2014/main" id="{90C95560-14CF-614D-B83E-43DD7C25822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39977" name="Rectangle 41">
                <a:extLst>
                  <a:ext uri="{FF2B5EF4-FFF2-40B4-BE49-F238E27FC236}">
                    <a16:creationId xmlns:a16="http://schemas.microsoft.com/office/drawing/2014/main" id="{00293031-EB14-FF41-82A4-B84F89CE0EB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658" name="Text Box 42">
                <a:extLst>
                  <a:ext uri="{FF2B5EF4-FFF2-40B4-BE49-F238E27FC236}">
                    <a16:creationId xmlns:a16="http://schemas.microsoft.com/office/drawing/2014/main" id="{B247C04B-C6E0-C647-895E-2A8656DA8A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887</a:t>
                </a:r>
                <a:endParaRPr lang="en-US" altLang="en-US" sz="1800" i="0" dirty="0">
                  <a:ea typeface="ＭＳ Ｐゴシック" panose="020B0600070205080204" pitchFamily="34" charset="-128"/>
                </a:endParaRPr>
              </a:p>
            </p:txBody>
          </p:sp>
          <p:sp>
            <p:nvSpPr>
              <p:cNvPr id="27659" name="Text Box 43">
                <a:extLst>
                  <a:ext uri="{FF2B5EF4-FFF2-40B4-BE49-F238E27FC236}">
                    <a16:creationId xmlns:a16="http://schemas.microsoft.com/office/drawing/2014/main" id="{09043BDD-1C5D-574B-8C79-3EDBF80D437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968</a:t>
                </a:r>
                <a:endParaRPr lang="en-US" altLang="en-US" sz="1800" i="0" dirty="0">
                  <a:ea typeface="ＭＳ Ｐゴシック" panose="020B0600070205080204" pitchFamily="34" charset="-128"/>
                </a:endParaRPr>
              </a:p>
            </p:txBody>
          </p:sp>
          <p:sp>
            <p:nvSpPr>
              <p:cNvPr id="27660" name="Text Box 44">
                <a:extLst>
                  <a:ext uri="{FF2B5EF4-FFF2-40B4-BE49-F238E27FC236}">
                    <a16:creationId xmlns:a16="http://schemas.microsoft.com/office/drawing/2014/main" id="{345B2CB9-E040-104C-8A81-42165BC861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922</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B44DE97F-E317-7843-8294-A9969265BCF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0F2B83-18AF-3749-A5A5-80B6D9126FA5}" type="slidenum">
              <a:rPr lang="en-US" altLang="en-US" sz="1400"/>
              <a:pPr>
                <a:spcBef>
                  <a:spcPct val="0"/>
                </a:spcBef>
                <a:buFontTx/>
                <a:buNone/>
              </a:pPr>
              <a:t>14</a:t>
            </a:fld>
            <a:endParaRPr lang="en-US" altLang="en-US" sz="1400" dirty="0"/>
          </a:p>
        </p:txBody>
      </p:sp>
      <p:grpSp>
        <p:nvGrpSpPr>
          <p:cNvPr id="29699" name="Group 28">
            <a:extLst>
              <a:ext uri="{FF2B5EF4-FFF2-40B4-BE49-F238E27FC236}">
                <a16:creationId xmlns:a16="http://schemas.microsoft.com/office/drawing/2014/main" id="{3A6A88EB-53CD-8046-8CB1-1BCE49659250}"/>
              </a:ext>
            </a:extLst>
          </p:cNvPr>
          <p:cNvGrpSpPr>
            <a:grpSpLocks/>
          </p:cNvGrpSpPr>
          <p:nvPr/>
        </p:nvGrpSpPr>
        <p:grpSpPr bwMode="auto">
          <a:xfrm>
            <a:off x="458788" y="446088"/>
            <a:ext cx="8229600" cy="5719762"/>
            <a:chOff x="289" y="281"/>
            <a:chExt cx="5184" cy="3603"/>
          </a:xfrm>
        </p:grpSpPr>
        <p:sp>
          <p:nvSpPr>
            <p:cNvPr id="29700" name="Rectangle 2">
              <a:extLst>
                <a:ext uri="{FF2B5EF4-FFF2-40B4-BE49-F238E27FC236}">
                  <a16:creationId xmlns:a16="http://schemas.microsoft.com/office/drawing/2014/main" id="{B24A1F1E-0F83-694D-BC4C-BFFB8196151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Basic Functions</a:t>
              </a:r>
            </a:p>
          </p:txBody>
        </p:sp>
        <p:sp>
          <p:nvSpPr>
            <p:cNvPr id="29701" name="Text Box 3">
              <a:extLst>
                <a:ext uri="{FF2B5EF4-FFF2-40B4-BE49-F238E27FC236}">
                  <a16:creationId xmlns:a16="http://schemas.microsoft.com/office/drawing/2014/main" id="{287FE398-216D-254C-8032-A7D14EC70277}"/>
                </a:ext>
              </a:extLst>
            </p:cNvPr>
            <p:cNvSpPr txBox="1">
              <a:spLocks noChangeArrowheads="1"/>
            </p:cNvSpPr>
            <p:nvPr/>
          </p:nvSpPr>
          <p:spPr bwMode="auto">
            <a:xfrm>
              <a:off x="519" y="970"/>
              <a:ext cx="4525" cy="1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solidFill>
                    <a:srgbClr val="000000"/>
                  </a:solidFill>
                </a:rPr>
                <a:t>The six basic functions of the digestive system are:</a:t>
              </a:r>
            </a:p>
            <a:p>
              <a:pPr lvl="1" eaLnBrk="1" hangingPunct="1">
                <a:lnSpc>
                  <a:spcPct val="85000"/>
                </a:lnSpc>
                <a:spcBef>
                  <a:spcPct val="0"/>
                </a:spcBef>
                <a:spcAft>
                  <a:spcPts val="500"/>
                </a:spcAft>
                <a:buSzPct val="80000"/>
                <a:buFontTx/>
                <a:buChar char="-"/>
              </a:pPr>
              <a:r>
                <a:rPr lang="en-US" altLang="en-US" sz="1800" i="0" dirty="0">
                  <a:solidFill>
                    <a:srgbClr val="000000"/>
                  </a:solidFill>
                </a:rPr>
                <a:t>Ingestion </a:t>
              </a:r>
            </a:p>
            <a:p>
              <a:pPr lvl="1" eaLnBrk="1" hangingPunct="1">
                <a:lnSpc>
                  <a:spcPct val="85000"/>
                </a:lnSpc>
                <a:spcBef>
                  <a:spcPct val="0"/>
                </a:spcBef>
                <a:spcAft>
                  <a:spcPts val="500"/>
                </a:spcAft>
                <a:buSzPct val="80000"/>
                <a:buFontTx/>
                <a:buChar char="-"/>
              </a:pPr>
              <a:r>
                <a:rPr lang="en-US" altLang="en-US" sz="1800" i="0" dirty="0">
                  <a:solidFill>
                    <a:srgbClr val="000000"/>
                  </a:solidFill>
                </a:rPr>
                <a:t>Secretion</a:t>
              </a:r>
            </a:p>
            <a:p>
              <a:pPr lvl="1" eaLnBrk="1" hangingPunct="1">
                <a:lnSpc>
                  <a:spcPct val="85000"/>
                </a:lnSpc>
                <a:spcBef>
                  <a:spcPct val="0"/>
                </a:spcBef>
                <a:spcAft>
                  <a:spcPts val="500"/>
                </a:spcAft>
                <a:buSzPct val="80000"/>
                <a:buFontTx/>
                <a:buChar char="-"/>
              </a:pPr>
              <a:r>
                <a:rPr lang="en-US" altLang="en-US" sz="1800" i="0" dirty="0">
                  <a:solidFill>
                    <a:srgbClr val="000000"/>
                  </a:solidFill>
                </a:rPr>
                <a:t>Mixing and propulsion</a:t>
              </a:r>
            </a:p>
            <a:p>
              <a:pPr lvl="1" eaLnBrk="1" hangingPunct="1">
                <a:lnSpc>
                  <a:spcPct val="85000"/>
                </a:lnSpc>
                <a:spcBef>
                  <a:spcPct val="0"/>
                </a:spcBef>
                <a:spcAft>
                  <a:spcPts val="500"/>
                </a:spcAft>
                <a:buSzPct val="80000"/>
                <a:buFontTx/>
                <a:buChar char="-"/>
              </a:pPr>
              <a:r>
                <a:rPr lang="en-US" altLang="en-US" sz="1800" i="0" dirty="0">
                  <a:solidFill>
                    <a:srgbClr val="000000"/>
                  </a:solidFill>
                </a:rPr>
                <a:t>Mechanical and chemical digestion</a:t>
              </a:r>
            </a:p>
            <a:p>
              <a:pPr lvl="1" eaLnBrk="1" hangingPunct="1">
                <a:lnSpc>
                  <a:spcPct val="85000"/>
                </a:lnSpc>
                <a:spcBef>
                  <a:spcPct val="0"/>
                </a:spcBef>
                <a:spcAft>
                  <a:spcPts val="500"/>
                </a:spcAft>
                <a:buSzPct val="80000"/>
                <a:buFontTx/>
                <a:buChar char="-"/>
              </a:pPr>
              <a:r>
                <a:rPr lang="en-US" altLang="en-US" sz="1800" i="0" dirty="0">
                  <a:solidFill>
                    <a:srgbClr val="000000"/>
                  </a:solidFill>
                </a:rPr>
                <a:t>Absorption</a:t>
              </a:r>
            </a:p>
            <a:p>
              <a:pPr lvl="1" eaLnBrk="1" hangingPunct="1">
                <a:lnSpc>
                  <a:spcPct val="85000"/>
                </a:lnSpc>
                <a:spcBef>
                  <a:spcPct val="0"/>
                </a:spcBef>
                <a:spcAft>
                  <a:spcPct val="30000"/>
                </a:spcAft>
                <a:buSzPct val="80000"/>
                <a:buFontTx/>
                <a:buChar char="-"/>
              </a:pPr>
              <a:r>
                <a:rPr lang="en-US" altLang="en-US" sz="1800" i="0" dirty="0">
                  <a:solidFill>
                    <a:srgbClr val="000000"/>
                  </a:solidFill>
                </a:rPr>
                <a:t>Defecation</a:t>
              </a:r>
            </a:p>
          </p:txBody>
        </p:sp>
        <p:grpSp>
          <p:nvGrpSpPr>
            <p:cNvPr id="29702" name="Group 18">
              <a:extLst>
                <a:ext uri="{FF2B5EF4-FFF2-40B4-BE49-F238E27FC236}">
                  <a16:creationId xmlns:a16="http://schemas.microsoft.com/office/drawing/2014/main" id="{8D923484-8FA3-F543-8D21-7D9576074A3A}"/>
                </a:ext>
              </a:extLst>
            </p:cNvPr>
            <p:cNvGrpSpPr>
              <a:grpSpLocks/>
            </p:cNvGrpSpPr>
            <p:nvPr/>
          </p:nvGrpSpPr>
          <p:grpSpPr bwMode="auto">
            <a:xfrm>
              <a:off x="582" y="3671"/>
              <a:ext cx="1990" cy="213"/>
              <a:chOff x="582" y="3671"/>
              <a:chExt cx="1990" cy="213"/>
            </a:xfrm>
          </p:grpSpPr>
          <p:sp>
            <p:nvSpPr>
              <p:cNvPr id="3242003" name="Rectangle 19">
                <a:extLst>
                  <a:ext uri="{FF2B5EF4-FFF2-40B4-BE49-F238E27FC236}">
                    <a16:creationId xmlns:a16="http://schemas.microsoft.com/office/drawing/2014/main" id="{BE674672-A951-3648-9582-8BB72DA11D9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2004" name="Rectangle 20">
                <a:extLst>
                  <a:ext uri="{FF2B5EF4-FFF2-40B4-BE49-F238E27FC236}">
                    <a16:creationId xmlns:a16="http://schemas.microsoft.com/office/drawing/2014/main" id="{98AB909D-73CD-EB4D-A2C3-9AA6CC3A5F9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2005" name="Rectangle 21">
                <a:extLst>
                  <a:ext uri="{FF2B5EF4-FFF2-40B4-BE49-F238E27FC236}">
                    <a16:creationId xmlns:a16="http://schemas.microsoft.com/office/drawing/2014/main" id="{F53634F6-1584-BC40-BBCE-66A740F7B24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9706" name="Text Box 22">
                <a:extLst>
                  <a:ext uri="{FF2B5EF4-FFF2-40B4-BE49-F238E27FC236}">
                    <a16:creationId xmlns:a16="http://schemas.microsoft.com/office/drawing/2014/main" id="{1743BC19-09D9-3249-92D3-911F4488C28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887</a:t>
                </a:r>
                <a:endParaRPr lang="en-US" altLang="en-US" sz="1800" i="0" dirty="0">
                  <a:ea typeface="ＭＳ Ｐゴシック" panose="020B0600070205080204" pitchFamily="34" charset="-128"/>
                </a:endParaRPr>
              </a:p>
            </p:txBody>
          </p:sp>
          <p:sp>
            <p:nvSpPr>
              <p:cNvPr id="29707" name="Text Box 23">
                <a:extLst>
                  <a:ext uri="{FF2B5EF4-FFF2-40B4-BE49-F238E27FC236}">
                    <a16:creationId xmlns:a16="http://schemas.microsoft.com/office/drawing/2014/main" id="{FC7DA2E1-8C41-794A-B7F0-A5FE311F89D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968</a:t>
                </a:r>
                <a:endParaRPr lang="en-US" altLang="en-US" sz="1800" i="0" dirty="0">
                  <a:ea typeface="ＭＳ Ｐゴシック" panose="020B0600070205080204" pitchFamily="34" charset="-128"/>
                </a:endParaRPr>
              </a:p>
            </p:txBody>
          </p:sp>
          <p:sp>
            <p:nvSpPr>
              <p:cNvPr id="29708" name="Text Box 24">
                <a:extLst>
                  <a:ext uri="{FF2B5EF4-FFF2-40B4-BE49-F238E27FC236}">
                    <a16:creationId xmlns:a16="http://schemas.microsoft.com/office/drawing/2014/main" id="{962C2A18-C6F7-4C46-BB31-BAADDCDFD5C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7E894334-2A8E-1742-BECE-DC8A4BFB654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BB0CBD-A90B-7C4A-ACB1-3D7FA9310EAF}" type="slidenum">
              <a:rPr lang="en-US" altLang="en-US" sz="1400"/>
              <a:pPr>
                <a:spcBef>
                  <a:spcPct val="0"/>
                </a:spcBef>
                <a:buFontTx/>
                <a:buNone/>
              </a:pPr>
              <a:t>15</a:t>
            </a:fld>
            <a:endParaRPr lang="en-US" altLang="en-US" sz="1400" dirty="0"/>
          </a:p>
        </p:txBody>
      </p:sp>
      <p:grpSp>
        <p:nvGrpSpPr>
          <p:cNvPr id="31747" name="Group 28">
            <a:extLst>
              <a:ext uri="{FF2B5EF4-FFF2-40B4-BE49-F238E27FC236}">
                <a16:creationId xmlns:a16="http://schemas.microsoft.com/office/drawing/2014/main" id="{041A9576-628B-3A4A-8BD2-97E143E23844}"/>
              </a:ext>
            </a:extLst>
          </p:cNvPr>
          <p:cNvGrpSpPr>
            <a:grpSpLocks/>
          </p:cNvGrpSpPr>
          <p:nvPr/>
        </p:nvGrpSpPr>
        <p:grpSpPr bwMode="auto">
          <a:xfrm>
            <a:off x="458788" y="446088"/>
            <a:ext cx="8229600" cy="5719762"/>
            <a:chOff x="289" y="281"/>
            <a:chExt cx="5184" cy="3603"/>
          </a:xfrm>
        </p:grpSpPr>
        <p:sp>
          <p:nvSpPr>
            <p:cNvPr id="31748" name="Rectangle 2">
              <a:extLst>
                <a:ext uri="{FF2B5EF4-FFF2-40B4-BE49-F238E27FC236}">
                  <a16:creationId xmlns:a16="http://schemas.microsoft.com/office/drawing/2014/main" id="{B1234BCD-38A3-1C4A-8E69-8C5D4CD53B1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Basic Functions </a:t>
              </a:r>
              <a:r>
                <a:rPr lang="en-US" altLang="en-US" sz="2200" i="0" dirty="0">
                  <a:solidFill>
                    <a:srgbClr val="333333"/>
                  </a:solidFill>
                </a:rPr>
                <a:t>(continued)</a:t>
              </a:r>
              <a:endParaRPr lang="en-US" altLang="en-US" sz="2800" i="0" dirty="0">
                <a:solidFill>
                  <a:srgbClr val="333333"/>
                </a:solidFill>
              </a:endParaRPr>
            </a:p>
          </p:txBody>
        </p:sp>
        <p:sp>
          <p:nvSpPr>
            <p:cNvPr id="31749" name="Text Box 3">
              <a:extLst>
                <a:ext uri="{FF2B5EF4-FFF2-40B4-BE49-F238E27FC236}">
                  <a16:creationId xmlns:a16="http://schemas.microsoft.com/office/drawing/2014/main" id="{F7313CA7-4DDA-0B42-8C94-F7F748EFF35A}"/>
                </a:ext>
              </a:extLst>
            </p:cNvPr>
            <p:cNvSpPr txBox="1">
              <a:spLocks noChangeArrowheads="1"/>
            </p:cNvSpPr>
            <p:nvPr/>
          </p:nvSpPr>
          <p:spPr bwMode="auto">
            <a:xfrm>
              <a:off x="519" y="970"/>
              <a:ext cx="466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solidFill>
                    <a:srgbClr val="000000"/>
                  </a:solidFill>
                </a:rPr>
                <a:t>Ingestion involves eating and drinking to take foods and liquids into the mouth.</a:t>
              </a:r>
            </a:p>
            <a:p>
              <a:pPr eaLnBrk="1" hangingPunct="1">
                <a:lnSpc>
                  <a:spcPct val="85000"/>
                </a:lnSpc>
                <a:spcBef>
                  <a:spcPct val="0"/>
                </a:spcBef>
                <a:spcAft>
                  <a:spcPts val="900"/>
                </a:spcAft>
                <a:buSzPct val="80000"/>
              </a:pPr>
              <a:r>
                <a:rPr lang="en-US" altLang="en-US" sz="1800" i="0" dirty="0">
                  <a:solidFill>
                    <a:srgbClr val="000000"/>
                  </a:solidFill>
                </a:rPr>
                <a:t>Secretion involves the release of water, acids, buffers, and enzymes into the lumen of the GI tract.</a:t>
              </a:r>
            </a:p>
            <a:p>
              <a:pPr eaLnBrk="1" hangingPunct="1">
                <a:lnSpc>
                  <a:spcPct val="85000"/>
                </a:lnSpc>
                <a:spcBef>
                  <a:spcPct val="0"/>
                </a:spcBef>
                <a:spcAft>
                  <a:spcPct val="50000"/>
                </a:spcAft>
                <a:buSzPct val="80000"/>
              </a:pPr>
              <a:r>
                <a:rPr lang="en-US" altLang="en-US" sz="1800" i="0" dirty="0">
                  <a:solidFill>
                    <a:srgbClr val="000000"/>
                  </a:solidFill>
                </a:rPr>
                <a:t>Mixing and propulsion of food in the GI tract is accomplished by the alternating contraction and relaxation of smooth muscle in the walls of the GI tract.</a:t>
              </a:r>
            </a:p>
          </p:txBody>
        </p:sp>
        <p:grpSp>
          <p:nvGrpSpPr>
            <p:cNvPr id="31750" name="Group 17">
              <a:extLst>
                <a:ext uri="{FF2B5EF4-FFF2-40B4-BE49-F238E27FC236}">
                  <a16:creationId xmlns:a16="http://schemas.microsoft.com/office/drawing/2014/main" id="{87B80975-EEBB-C547-AFDF-DFA7B0F7D17B}"/>
                </a:ext>
              </a:extLst>
            </p:cNvPr>
            <p:cNvGrpSpPr>
              <a:grpSpLocks/>
            </p:cNvGrpSpPr>
            <p:nvPr/>
          </p:nvGrpSpPr>
          <p:grpSpPr bwMode="auto">
            <a:xfrm>
              <a:off x="582" y="3671"/>
              <a:ext cx="1990" cy="213"/>
              <a:chOff x="582" y="3671"/>
              <a:chExt cx="1990" cy="213"/>
            </a:xfrm>
          </p:grpSpPr>
          <p:sp>
            <p:nvSpPr>
              <p:cNvPr id="3487762" name="Rectangle 18">
                <a:extLst>
                  <a:ext uri="{FF2B5EF4-FFF2-40B4-BE49-F238E27FC236}">
                    <a16:creationId xmlns:a16="http://schemas.microsoft.com/office/drawing/2014/main" id="{3E4380AA-5B04-5E42-9FF3-79D42C3757B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487763" name="Rectangle 19">
                <a:extLst>
                  <a:ext uri="{FF2B5EF4-FFF2-40B4-BE49-F238E27FC236}">
                    <a16:creationId xmlns:a16="http://schemas.microsoft.com/office/drawing/2014/main" id="{B633E0EA-215B-2D4F-AA8A-991D4E689B6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487764" name="Rectangle 20">
                <a:extLst>
                  <a:ext uri="{FF2B5EF4-FFF2-40B4-BE49-F238E27FC236}">
                    <a16:creationId xmlns:a16="http://schemas.microsoft.com/office/drawing/2014/main" id="{1B801419-36CA-2E4E-8C29-14B9F1E582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1754" name="Text Box 21">
                <a:extLst>
                  <a:ext uri="{FF2B5EF4-FFF2-40B4-BE49-F238E27FC236}">
                    <a16:creationId xmlns:a16="http://schemas.microsoft.com/office/drawing/2014/main" id="{1EACDE0C-F222-7244-ACB7-D39B3384EC7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887</a:t>
                </a:r>
                <a:endParaRPr lang="en-US" altLang="en-US" sz="1800" i="0" dirty="0">
                  <a:ea typeface="ＭＳ Ｐゴシック" panose="020B0600070205080204" pitchFamily="34" charset="-128"/>
                </a:endParaRPr>
              </a:p>
            </p:txBody>
          </p:sp>
          <p:sp>
            <p:nvSpPr>
              <p:cNvPr id="31755" name="Text Box 22">
                <a:extLst>
                  <a:ext uri="{FF2B5EF4-FFF2-40B4-BE49-F238E27FC236}">
                    <a16:creationId xmlns:a16="http://schemas.microsoft.com/office/drawing/2014/main" id="{6AFDE619-AC5C-BD40-A114-7C7D999A80B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968</a:t>
                </a:r>
                <a:endParaRPr lang="en-US" altLang="en-US" sz="1800" i="0" dirty="0">
                  <a:ea typeface="ＭＳ Ｐゴシック" panose="020B0600070205080204" pitchFamily="34" charset="-128"/>
                </a:endParaRPr>
              </a:p>
            </p:txBody>
          </p:sp>
          <p:sp>
            <p:nvSpPr>
              <p:cNvPr id="31756" name="Text Box 23">
                <a:extLst>
                  <a:ext uri="{FF2B5EF4-FFF2-40B4-BE49-F238E27FC236}">
                    <a16:creationId xmlns:a16="http://schemas.microsoft.com/office/drawing/2014/main" id="{A433638D-0E69-B54B-9D3F-22D39AA9F73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392080CE-54BB-E745-BE17-3AE228DD25D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5239C15-D5EE-AB4B-9F2B-274B50E04065}" type="slidenum">
              <a:rPr lang="en-US" altLang="en-US" sz="1400"/>
              <a:pPr>
                <a:spcBef>
                  <a:spcPct val="0"/>
                </a:spcBef>
                <a:buFontTx/>
                <a:buNone/>
              </a:pPr>
              <a:t>16</a:t>
            </a:fld>
            <a:endParaRPr lang="en-US" altLang="en-US" sz="1400" dirty="0"/>
          </a:p>
        </p:txBody>
      </p:sp>
      <p:grpSp>
        <p:nvGrpSpPr>
          <p:cNvPr id="33795" name="Group 28">
            <a:extLst>
              <a:ext uri="{FF2B5EF4-FFF2-40B4-BE49-F238E27FC236}">
                <a16:creationId xmlns:a16="http://schemas.microsoft.com/office/drawing/2014/main" id="{C7823C26-6769-3947-8251-4969745E8BF7}"/>
              </a:ext>
            </a:extLst>
          </p:cNvPr>
          <p:cNvGrpSpPr>
            <a:grpSpLocks/>
          </p:cNvGrpSpPr>
          <p:nvPr/>
        </p:nvGrpSpPr>
        <p:grpSpPr bwMode="auto">
          <a:xfrm>
            <a:off x="458788" y="446088"/>
            <a:ext cx="8229600" cy="5719762"/>
            <a:chOff x="289" y="281"/>
            <a:chExt cx="5184" cy="3603"/>
          </a:xfrm>
        </p:grpSpPr>
        <p:sp>
          <p:nvSpPr>
            <p:cNvPr id="33796" name="Rectangle 2">
              <a:extLst>
                <a:ext uri="{FF2B5EF4-FFF2-40B4-BE49-F238E27FC236}">
                  <a16:creationId xmlns:a16="http://schemas.microsoft.com/office/drawing/2014/main" id="{73A2D8B5-207B-9A42-ABA3-17CF99E1F38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Basic Functions </a:t>
              </a:r>
              <a:r>
                <a:rPr lang="en-US" altLang="en-US" sz="2200" i="0" dirty="0">
                  <a:solidFill>
                    <a:srgbClr val="333333"/>
                  </a:solidFill>
                </a:rPr>
                <a:t>(continued)</a:t>
              </a:r>
              <a:endParaRPr lang="en-US" altLang="en-US" sz="2800" i="0" dirty="0">
                <a:solidFill>
                  <a:srgbClr val="333333"/>
                </a:solidFill>
              </a:endParaRPr>
            </a:p>
          </p:txBody>
        </p:sp>
        <p:sp>
          <p:nvSpPr>
            <p:cNvPr id="33797" name="Text Box 3">
              <a:extLst>
                <a:ext uri="{FF2B5EF4-FFF2-40B4-BE49-F238E27FC236}">
                  <a16:creationId xmlns:a16="http://schemas.microsoft.com/office/drawing/2014/main" id="{63721AA1-FEB1-7A43-B767-A01A4F615B1A}"/>
                </a:ext>
              </a:extLst>
            </p:cNvPr>
            <p:cNvSpPr txBox="1">
              <a:spLocks noChangeArrowheads="1"/>
            </p:cNvSpPr>
            <p:nvPr/>
          </p:nvSpPr>
          <p:spPr bwMode="auto">
            <a:xfrm>
              <a:off x="519" y="970"/>
              <a:ext cx="4794" cy="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solidFill>
                    <a:srgbClr val="000000"/>
                  </a:solidFill>
                </a:rPr>
                <a:t>Mechanical and chemical digestion break food into smaller molecules to aid in their absorption.</a:t>
              </a:r>
            </a:p>
            <a:p>
              <a:pPr eaLnBrk="1" hangingPunct="1">
                <a:lnSpc>
                  <a:spcPct val="85000"/>
                </a:lnSpc>
                <a:spcBef>
                  <a:spcPct val="0"/>
                </a:spcBef>
                <a:spcAft>
                  <a:spcPts val="900"/>
                </a:spcAft>
                <a:buSzPct val="80000"/>
              </a:pPr>
              <a:r>
                <a:rPr lang="en-US" altLang="en-US" sz="1800" i="0" dirty="0">
                  <a:solidFill>
                    <a:srgbClr val="000000"/>
                  </a:solidFill>
                </a:rPr>
                <a:t>Absorption involves the passage of small molecules into the epithelial cells lining portions of the GI tract, and especially in the small intestine.</a:t>
              </a:r>
            </a:p>
            <a:p>
              <a:pPr lvl="1" eaLnBrk="1" hangingPunct="1">
                <a:lnSpc>
                  <a:spcPct val="85000"/>
                </a:lnSpc>
                <a:spcBef>
                  <a:spcPct val="0"/>
                </a:spcBef>
                <a:spcAft>
                  <a:spcPts val="600"/>
                </a:spcAft>
                <a:buSzPct val="80000"/>
                <a:buFontTx/>
                <a:buChar char="-"/>
              </a:pPr>
              <a:r>
                <a:rPr lang="en-US" altLang="en-US" sz="1800" i="0" dirty="0">
                  <a:solidFill>
                    <a:srgbClr val="000000"/>
                  </a:solidFill>
                </a:rPr>
                <a:t>The molecules pass into blood or lymph and circulate to the liver and cells throughout the body.</a:t>
              </a:r>
            </a:p>
            <a:p>
              <a:pPr lvl="1" eaLnBrk="1" hangingPunct="1">
                <a:lnSpc>
                  <a:spcPct val="85000"/>
                </a:lnSpc>
                <a:spcBef>
                  <a:spcPct val="0"/>
                </a:spcBef>
                <a:spcAft>
                  <a:spcPct val="50000"/>
                </a:spcAft>
                <a:buSzPct val="80000"/>
                <a:buFontTx/>
                <a:buChar char="-"/>
              </a:pPr>
              <a:r>
                <a:rPr lang="en-US" altLang="en-US" sz="1800" i="0" dirty="0">
                  <a:solidFill>
                    <a:srgbClr val="000000"/>
                  </a:solidFill>
                </a:rPr>
                <a:t>A few substances can be absorbed without chemical digestion</a:t>
              </a:r>
              <a:r>
                <a:rPr lang="en-US" altLang="en-US" sz="1800" i="0" dirty="0"/>
                <a:t>— </a:t>
              </a:r>
              <a:r>
                <a:rPr lang="en-US" altLang="en-US" sz="1800" i="0" dirty="0">
                  <a:solidFill>
                    <a:srgbClr val="000000"/>
                  </a:solidFill>
                </a:rPr>
                <a:t>these include some vitamins, ions, cholesterol, and water.</a:t>
              </a:r>
            </a:p>
          </p:txBody>
        </p:sp>
        <p:grpSp>
          <p:nvGrpSpPr>
            <p:cNvPr id="33798" name="Group 18">
              <a:extLst>
                <a:ext uri="{FF2B5EF4-FFF2-40B4-BE49-F238E27FC236}">
                  <a16:creationId xmlns:a16="http://schemas.microsoft.com/office/drawing/2014/main" id="{0C43FE90-CC87-914A-8BD7-171CC580E0DC}"/>
                </a:ext>
              </a:extLst>
            </p:cNvPr>
            <p:cNvGrpSpPr>
              <a:grpSpLocks/>
            </p:cNvGrpSpPr>
            <p:nvPr/>
          </p:nvGrpSpPr>
          <p:grpSpPr bwMode="auto">
            <a:xfrm>
              <a:off x="582" y="3671"/>
              <a:ext cx="1990" cy="213"/>
              <a:chOff x="582" y="3671"/>
              <a:chExt cx="1990" cy="213"/>
            </a:xfrm>
          </p:grpSpPr>
          <p:sp>
            <p:nvSpPr>
              <p:cNvPr id="3244051" name="Rectangle 19">
                <a:extLst>
                  <a:ext uri="{FF2B5EF4-FFF2-40B4-BE49-F238E27FC236}">
                    <a16:creationId xmlns:a16="http://schemas.microsoft.com/office/drawing/2014/main" id="{647D662C-F8D3-F44F-BF92-31882E7D427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4052" name="Rectangle 20">
                <a:extLst>
                  <a:ext uri="{FF2B5EF4-FFF2-40B4-BE49-F238E27FC236}">
                    <a16:creationId xmlns:a16="http://schemas.microsoft.com/office/drawing/2014/main" id="{F7DFF4DD-CAC3-344F-A001-84EF979D6A9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4053" name="Rectangle 21">
                <a:extLst>
                  <a:ext uri="{FF2B5EF4-FFF2-40B4-BE49-F238E27FC236}">
                    <a16:creationId xmlns:a16="http://schemas.microsoft.com/office/drawing/2014/main" id="{ED6891F0-8A24-984A-A00E-26142B3B23D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802" name="Text Box 22">
                <a:extLst>
                  <a:ext uri="{FF2B5EF4-FFF2-40B4-BE49-F238E27FC236}">
                    <a16:creationId xmlns:a16="http://schemas.microsoft.com/office/drawing/2014/main" id="{84C5F698-C988-3546-96D5-B0C186823CC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888</a:t>
                </a:r>
                <a:endParaRPr lang="en-US" altLang="en-US" sz="1800" i="0" dirty="0">
                  <a:ea typeface="ＭＳ Ｐゴシック" panose="020B0600070205080204" pitchFamily="34" charset="-128"/>
                </a:endParaRPr>
              </a:p>
            </p:txBody>
          </p:sp>
          <p:sp>
            <p:nvSpPr>
              <p:cNvPr id="33803" name="Text Box 23">
                <a:extLst>
                  <a:ext uri="{FF2B5EF4-FFF2-40B4-BE49-F238E27FC236}">
                    <a16:creationId xmlns:a16="http://schemas.microsoft.com/office/drawing/2014/main" id="{49C324F3-F3AE-214B-B6DA-6032FFBC6CA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968</a:t>
                </a:r>
                <a:endParaRPr lang="en-US" altLang="en-US" sz="1800" i="0" dirty="0">
                  <a:ea typeface="ＭＳ Ｐゴシック" panose="020B0600070205080204" pitchFamily="34" charset="-128"/>
                </a:endParaRPr>
              </a:p>
            </p:txBody>
          </p:sp>
          <p:sp>
            <p:nvSpPr>
              <p:cNvPr id="33804" name="Text Box 24">
                <a:extLst>
                  <a:ext uri="{FF2B5EF4-FFF2-40B4-BE49-F238E27FC236}">
                    <a16:creationId xmlns:a16="http://schemas.microsoft.com/office/drawing/2014/main" id="{7D3697C3-B92A-5F42-985A-686ED1975D4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825DC3E0-79AB-3443-AB44-FFED2415FB5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371E36B-C3C9-6A49-9FF5-8AA015AAB3B8}" type="slidenum">
              <a:rPr lang="en-US" altLang="en-US" sz="1400"/>
              <a:pPr>
                <a:spcBef>
                  <a:spcPct val="0"/>
                </a:spcBef>
                <a:buFontTx/>
                <a:buNone/>
              </a:pPr>
              <a:t>17</a:t>
            </a:fld>
            <a:endParaRPr lang="en-US" altLang="en-US" sz="1400" dirty="0"/>
          </a:p>
        </p:txBody>
      </p:sp>
      <p:grpSp>
        <p:nvGrpSpPr>
          <p:cNvPr id="35843" name="Group 28">
            <a:extLst>
              <a:ext uri="{FF2B5EF4-FFF2-40B4-BE49-F238E27FC236}">
                <a16:creationId xmlns:a16="http://schemas.microsoft.com/office/drawing/2014/main" id="{9825D572-2C92-6846-AE6E-A00E59298B17}"/>
              </a:ext>
            </a:extLst>
          </p:cNvPr>
          <p:cNvGrpSpPr>
            <a:grpSpLocks/>
          </p:cNvGrpSpPr>
          <p:nvPr/>
        </p:nvGrpSpPr>
        <p:grpSpPr bwMode="auto">
          <a:xfrm>
            <a:off x="458788" y="446088"/>
            <a:ext cx="8229600" cy="5719762"/>
            <a:chOff x="289" y="281"/>
            <a:chExt cx="5184" cy="3603"/>
          </a:xfrm>
        </p:grpSpPr>
        <p:sp>
          <p:nvSpPr>
            <p:cNvPr id="35844" name="Rectangle 2">
              <a:extLst>
                <a:ext uri="{FF2B5EF4-FFF2-40B4-BE49-F238E27FC236}">
                  <a16:creationId xmlns:a16="http://schemas.microsoft.com/office/drawing/2014/main" id="{6BE15709-0504-E044-90DA-E65F978E46B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Basic Functions </a:t>
              </a:r>
              <a:r>
                <a:rPr lang="en-US" altLang="en-US" sz="2200" i="0" dirty="0">
                  <a:solidFill>
                    <a:srgbClr val="333333"/>
                  </a:solidFill>
                </a:rPr>
                <a:t>(continued)</a:t>
              </a:r>
              <a:endParaRPr lang="en-US" altLang="en-US" sz="2800" i="0" dirty="0">
                <a:solidFill>
                  <a:srgbClr val="333333"/>
                </a:solidFill>
              </a:endParaRPr>
            </a:p>
          </p:txBody>
        </p:sp>
        <p:sp>
          <p:nvSpPr>
            <p:cNvPr id="35845" name="Text Box 3">
              <a:extLst>
                <a:ext uri="{FF2B5EF4-FFF2-40B4-BE49-F238E27FC236}">
                  <a16:creationId xmlns:a16="http://schemas.microsoft.com/office/drawing/2014/main" id="{55E6B17A-BEF7-4E44-BE56-37BCD33A5107}"/>
                </a:ext>
              </a:extLst>
            </p:cNvPr>
            <p:cNvSpPr txBox="1">
              <a:spLocks noChangeArrowheads="1"/>
            </p:cNvSpPr>
            <p:nvPr/>
          </p:nvSpPr>
          <p:spPr bwMode="auto">
            <a:xfrm>
              <a:off x="519" y="970"/>
              <a:ext cx="4554" cy="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solidFill>
                    <a:srgbClr val="000000"/>
                  </a:solidFill>
                </a:rPr>
                <a:t>Defecation is the elimination of materials from the digestive tract by the anus.</a:t>
              </a:r>
            </a:p>
            <a:p>
              <a:pPr lvl="1" eaLnBrk="1" hangingPunct="1">
                <a:lnSpc>
                  <a:spcPct val="85000"/>
                </a:lnSpc>
                <a:spcBef>
                  <a:spcPct val="0"/>
                </a:spcBef>
                <a:spcAft>
                  <a:spcPts val="600"/>
                </a:spcAft>
                <a:buSzPct val="80000"/>
                <a:buFontTx/>
                <a:buChar char="-"/>
              </a:pPr>
              <a:r>
                <a:rPr lang="en-US" altLang="en-US" sz="1800" i="0" dirty="0"/>
                <a:t>The materials include waste products, indigestible substances, undigested food, bacteria, and cells from the inner lining of the GI tract.</a:t>
              </a:r>
            </a:p>
            <a:p>
              <a:pPr lvl="1" eaLnBrk="1" hangingPunct="1">
                <a:lnSpc>
                  <a:spcPct val="85000"/>
                </a:lnSpc>
                <a:spcBef>
                  <a:spcPct val="0"/>
                </a:spcBef>
                <a:spcAft>
                  <a:spcPct val="50000"/>
                </a:spcAft>
                <a:buSzPct val="80000"/>
                <a:buFontTx/>
                <a:buChar char="-"/>
              </a:pPr>
              <a:r>
                <a:rPr lang="en-US" altLang="en-US" sz="1800" i="0" dirty="0"/>
                <a:t>The eliminated materials are known as feces.</a:t>
              </a:r>
            </a:p>
          </p:txBody>
        </p:sp>
        <p:grpSp>
          <p:nvGrpSpPr>
            <p:cNvPr id="35846" name="Group 18">
              <a:extLst>
                <a:ext uri="{FF2B5EF4-FFF2-40B4-BE49-F238E27FC236}">
                  <a16:creationId xmlns:a16="http://schemas.microsoft.com/office/drawing/2014/main" id="{654AEAD2-6DCC-6D4D-8BB4-A3FFE2869F6A}"/>
                </a:ext>
              </a:extLst>
            </p:cNvPr>
            <p:cNvGrpSpPr>
              <a:grpSpLocks/>
            </p:cNvGrpSpPr>
            <p:nvPr/>
          </p:nvGrpSpPr>
          <p:grpSpPr bwMode="auto">
            <a:xfrm>
              <a:off x="582" y="3671"/>
              <a:ext cx="1990" cy="213"/>
              <a:chOff x="582" y="3671"/>
              <a:chExt cx="1990" cy="213"/>
            </a:xfrm>
          </p:grpSpPr>
          <p:sp>
            <p:nvSpPr>
              <p:cNvPr id="3246099" name="Rectangle 19">
                <a:extLst>
                  <a:ext uri="{FF2B5EF4-FFF2-40B4-BE49-F238E27FC236}">
                    <a16:creationId xmlns:a16="http://schemas.microsoft.com/office/drawing/2014/main" id="{E3E3EB9B-E616-D548-A053-BB1B6745786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6100" name="Rectangle 20">
                <a:extLst>
                  <a:ext uri="{FF2B5EF4-FFF2-40B4-BE49-F238E27FC236}">
                    <a16:creationId xmlns:a16="http://schemas.microsoft.com/office/drawing/2014/main" id="{D3DBD4E9-89FF-454E-8DA0-567F041C37B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6101" name="Rectangle 21">
                <a:extLst>
                  <a:ext uri="{FF2B5EF4-FFF2-40B4-BE49-F238E27FC236}">
                    <a16:creationId xmlns:a16="http://schemas.microsoft.com/office/drawing/2014/main" id="{8996736A-78A6-4140-B36B-57739137420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50" name="Text Box 22">
                <a:extLst>
                  <a:ext uri="{FF2B5EF4-FFF2-40B4-BE49-F238E27FC236}">
                    <a16:creationId xmlns:a16="http://schemas.microsoft.com/office/drawing/2014/main" id="{69FF8653-9A4D-B348-9D43-693EF5A31F8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887</a:t>
                </a:r>
                <a:endParaRPr lang="en-US" altLang="en-US" sz="1800" i="0" dirty="0">
                  <a:ea typeface="ＭＳ Ｐゴシック" panose="020B0600070205080204" pitchFamily="34" charset="-128"/>
                </a:endParaRPr>
              </a:p>
            </p:txBody>
          </p:sp>
          <p:sp>
            <p:nvSpPr>
              <p:cNvPr id="35851" name="Text Box 23">
                <a:extLst>
                  <a:ext uri="{FF2B5EF4-FFF2-40B4-BE49-F238E27FC236}">
                    <a16:creationId xmlns:a16="http://schemas.microsoft.com/office/drawing/2014/main" id="{86B9EEDC-0987-9344-B5BA-E14A9994621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969</a:t>
                </a:r>
                <a:endParaRPr lang="en-US" altLang="en-US" sz="1800" i="0" dirty="0">
                  <a:ea typeface="ＭＳ Ｐゴシック" panose="020B0600070205080204" pitchFamily="34" charset="-128"/>
                </a:endParaRPr>
              </a:p>
            </p:txBody>
          </p:sp>
          <p:sp>
            <p:nvSpPr>
              <p:cNvPr id="35852" name="Text Box 24">
                <a:extLst>
                  <a:ext uri="{FF2B5EF4-FFF2-40B4-BE49-F238E27FC236}">
                    <a16:creationId xmlns:a16="http://schemas.microsoft.com/office/drawing/2014/main" id="{C6B3D748-2C4C-1A47-BE1C-E2B61019721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CD7DBC91-88B2-5A43-965F-A61E9028DF9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C4A602-1E17-E84A-9512-C46F0367EDAA}" type="slidenum">
              <a:rPr lang="en-US" altLang="en-US" sz="1400"/>
              <a:pPr>
                <a:spcBef>
                  <a:spcPct val="0"/>
                </a:spcBef>
                <a:buFontTx/>
                <a:buNone/>
              </a:pPr>
              <a:t>18</a:t>
            </a:fld>
            <a:endParaRPr lang="en-US" altLang="en-US" sz="1400" dirty="0"/>
          </a:p>
        </p:txBody>
      </p:sp>
      <p:sp>
        <p:nvSpPr>
          <p:cNvPr id="37891" name="Rectangle 2">
            <a:extLst>
              <a:ext uri="{FF2B5EF4-FFF2-40B4-BE49-F238E27FC236}">
                <a16:creationId xmlns:a16="http://schemas.microsoft.com/office/drawing/2014/main" id="{F3D8FC85-0219-D345-A69B-9DDF610AB8FD}"/>
              </a:ext>
            </a:extLst>
          </p:cNvPr>
          <p:cNvSpPr>
            <a:spLocks noGrp="1" noChangeArrowheads="1"/>
          </p:cNvSpPr>
          <p:nvPr>
            <p:ph type="body" idx="1"/>
          </p:nvPr>
        </p:nvSpPr>
        <p:spPr>
          <a:xfrm>
            <a:off x="86836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Tissue Layers</a:t>
            </a:r>
            <a:endParaRPr lang="en-US" altLang="en-US"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D12CA60E-AFA8-544D-B805-DA1DFD52C12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04F190-C379-8F49-AE00-E0365BC7BD4F}" type="slidenum">
              <a:rPr lang="en-US" altLang="en-US" sz="1400"/>
              <a:pPr>
                <a:spcBef>
                  <a:spcPct val="0"/>
                </a:spcBef>
                <a:buFontTx/>
                <a:buNone/>
              </a:pPr>
              <a:t>19</a:t>
            </a:fld>
            <a:endParaRPr lang="en-US" altLang="en-US" sz="1400" dirty="0"/>
          </a:p>
        </p:txBody>
      </p:sp>
      <p:grpSp>
        <p:nvGrpSpPr>
          <p:cNvPr id="39963" name="Group 27">
            <a:extLst>
              <a:ext uri="{FF2B5EF4-FFF2-40B4-BE49-F238E27FC236}">
                <a16:creationId xmlns:a16="http://schemas.microsoft.com/office/drawing/2014/main" id="{01D071A1-3B83-3748-A6EC-FD68B435CD7A}"/>
              </a:ext>
            </a:extLst>
          </p:cNvPr>
          <p:cNvGrpSpPr>
            <a:grpSpLocks/>
          </p:cNvGrpSpPr>
          <p:nvPr/>
        </p:nvGrpSpPr>
        <p:grpSpPr bwMode="auto">
          <a:xfrm>
            <a:off x="458788" y="446088"/>
            <a:ext cx="8229600" cy="5719762"/>
            <a:chOff x="289" y="281"/>
            <a:chExt cx="5184" cy="3603"/>
          </a:xfrm>
        </p:grpSpPr>
        <p:sp>
          <p:nvSpPr>
            <p:cNvPr id="39940" name="Rectangle 2">
              <a:extLst>
                <a:ext uri="{FF2B5EF4-FFF2-40B4-BE49-F238E27FC236}">
                  <a16:creationId xmlns:a16="http://schemas.microsoft.com/office/drawing/2014/main" id="{6EC1353B-FAF5-6B43-B788-240D188FD96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Tissue Layers</a:t>
              </a:r>
            </a:p>
          </p:txBody>
        </p:sp>
        <p:grpSp>
          <p:nvGrpSpPr>
            <p:cNvPr id="39942" name="Group 30">
              <a:extLst>
                <a:ext uri="{FF2B5EF4-FFF2-40B4-BE49-F238E27FC236}">
                  <a16:creationId xmlns:a16="http://schemas.microsoft.com/office/drawing/2014/main" id="{4B581595-42E8-F749-AECC-293DC2BDFE55}"/>
                </a:ext>
              </a:extLst>
            </p:cNvPr>
            <p:cNvGrpSpPr>
              <a:grpSpLocks/>
            </p:cNvGrpSpPr>
            <p:nvPr/>
          </p:nvGrpSpPr>
          <p:grpSpPr bwMode="auto">
            <a:xfrm>
              <a:off x="582" y="3671"/>
              <a:ext cx="2993" cy="213"/>
              <a:chOff x="582" y="3671"/>
              <a:chExt cx="2993" cy="213"/>
            </a:xfrm>
          </p:grpSpPr>
          <p:grpSp>
            <p:nvGrpSpPr>
              <p:cNvPr id="39943" name="Group 31">
                <a:extLst>
                  <a:ext uri="{FF2B5EF4-FFF2-40B4-BE49-F238E27FC236}">
                    <a16:creationId xmlns:a16="http://schemas.microsoft.com/office/drawing/2014/main" id="{82864A30-7E1D-2341-A2DB-4A2E0E416F9D}"/>
                  </a:ext>
                </a:extLst>
              </p:cNvPr>
              <p:cNvGrpSpPr>
                <a:grpSpLocks/>
              </p:cNvGrpSpPr>
              <p:nvPr/>
            </p:nvGrpSpPr>
            <p:grpSpPr bwMode="auto">
              <a:xfrm>
                <a:off x="582" y="3671"/>
                <a:ext cx="1990" cy="213"/>
                <a:chOff x="582" y="3671"/>
                <a:chExt cx="1990" cy="213"/>
              </a:xfrm>
            </p:grpSpPr>
            <p:sp>
              <p:nvSpPr>
                <p:cNvPr id="3248160" name="Rectangle 32">
                  <a:extLst>
                    <a:ext uri="{FF2B5EF4-FFF2-40B4-BE49-F238E27FC236}">
                      <a16:creationId xmlns:a16="http://schemas.microsoft.com/office/drawing/2014/main" id="{CD7A1857-0AB6-A64D-8043-4A2201C048A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8161" name="Rectangle 33">
                  <a:extLst>
                    <a:ext uri="{FF2B5EF4-FFF2-40B4-BE49-F238E27FC236}">
                      <a16:creationId xmlns:a16="http://schemas.microsoft.com/office/drawing/2014/main" id="{80581D39-7136-7D47-AEB0-95C0DE90702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48162" name="Rectangle 34">
                  <a:extLst>
                    <a:ext uri="{FF2B5EF4-FFF2-40B4-BE49-F238E27FC236}">
                      <a16:creationId xmlns:a16="http://schemas.microsoft.com/office/drawing/2014/main" id="{082838AE-B50D-C140-AF05-FA2EBEC1ECA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9950" name="Text Box 35">
                  <a:extLst>
                    <a:ext uri="{FF2B5EF4-FFF2-40B4-BE49-F238E27FC236}">
                      <a16:creationId xmlns:a16="http://schemas.microsoft.com/office/drawing/2014/main" id="{F0733847-F58C-054B-833D-E8E6D70841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888</a:t>
                  </a:r>
                  <a:endParaRPr lang="en-US" altLang="en-US" sz="1800" i="0" dirty="0">
                    <a:ea typeface="ＭＳ Ｐゴシック" panose="020B0600070205080204" pitchFamily="34" charset="-128"/>
                  </a:endParaRPr>
                </a:p>
              </p:txBody>
            </p:sp>
            <p:sp>
              <p:nvSpPr>
                <p:cNvPr id="39951" name="Text Box 36">
                  <a:extLst>
                    <a:ext uri="{FF2B5EF4-FFF2-40B4-BE49-F238E27FC236}">
                      <a16:creationId xmlns:a16="http://schemas.microsoft.com/office/drawing/2014/main" id="{FDC46024-7A98-D74D-A415-9B99E879BC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969</a:t>
                  </a:r>
                  <a:endParaRPr lang="en-US" altLang="en-US" sz="1800" i="0" dirty="0">
                    <a:ea typeface="ＭＳ Ｐゴシック" panose="020B0600070205080204" pitchFamily="34" charset="-128"/>
                  </a:endParaRPr>
                </a:p>
              </p:txBody>
            </p:sp>
            <p:sp>
              <p:nvSpPr>
                <p:cNvPr id="39952" name="Text Box 37">
                  <a:extLst>
                    <a:ext uri="{FF2B5EF4-FFF2-40B4-BE49-F238E27FC236}">
                      <a16:creationId xmlns:a16="http://schemas.microsoft.com/office/drawing/2014/main" id="{C06BDC04-A742-1D44-849E-2E6642A72D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924</a:t>
                  </a:r>
                  <a:endParaRPr lang="en-US" altLang="en-US" sz="1800" i="0" dirty="0">
                    <a:ea typeface="ＭＳ Ｐゴシック" panose="020B0600070205080204" pitchFamily="34" charset="-128"/>
                  </a:endParaRPr>
                </a:p>
              </p:txBody>
            </p:sp>
          </p:grpSp>
          <p:grpSp>
            <p:nvGrpSpPr>
              <p:cNvPr id="39944" name="Group 38">
                <a:extLst>
                  <a:ext uri="{FF2B5EF4-FFF2-40B4-BE49-F238E27FC236}">
                    <a16:creationId xmlns:a16="http://schemas.microsoft.com/office/drawing/2014/main" id="{BFEE9856-77AE-C546-8B54-87CA6E451A0D}"/>
                  </a:ext>
                </a:extLst>
              </p:cNvPr>
              <p:cNvGrpSpPr>
                <a:grpSpLocks/>
              </p:cNvGrpSpPr>
              <p:nvPr/>
            </p:nvGrpSpPr>
            <p:grpSpPr bwMode="auto">
              <a:xfrm>
                <a:off x="2844" y="3671"/>
                <a:ext cx="731" cy="213"/>
                <a:chOff x="2844" y="3671"/>
                <a:chExt cx="731" cy="213"/>
              </a:xfrm>
            </p:grpSpPr>
            <p:sp>
              <p:nvSpPr>
                <p:cNvPr id="3248167" name="Rectangle 39">
                  <a:extLst>
                    <a:ext uri="{FF2B5EF4-FFF2-40B4-BE49-F238E27FC236}">
                      <a16:creationId xmlns:a16="http://schemas.microsoft.com/office/drawing/2014/main" id="{CFF1735F-B6F9-2D41-8B90-A3DF6753DBD0}"/>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9946" name="Text Box 40">
                  <a:extLst>
                    <a:ext uri="{FF2B5EF4-FFF2-40B4-BE49-F238E27FC236}">
                      <a16:creationId xmlns:a16="http://schemas.microsoft.com/office/drawing/2014/main" id="{15DD0B9E-4F1B-F54B-A814-4168F363090C}"/>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a:t>
                  </a:r>
                </a:p>
              </p:txBody>
            </p:sp>
          </p:grpSp>
        </p:grpSp>
        <p:grpSp>
          <p:nvGrpSpPr>
            <p:cNvPr id="39962" name="Group 26">
              <a:extLst>
                <a:ext uri="{FF2B5EF4-FFF2-40B4-BE49-F238E27FC236}">
                  <a16:creationId xmlns:a16="http://schemas.microsoft.com/office/drawing/2014/main" id="{60CEC440-E160-F542-9526-03D9E0AA5F7E}"/>
                </a:ext>
              </a:extLst>
            </p:cNvPr>
            <p:cNvGrpSpPr>
              <a:grpSpLocks/>
            </p:cNvGrpSpPr>
            <p:nvPr/>
          </p:nvGrpSpPr>
          <p:grpSpPr bwMode="auto">
            <a:xfrm>
              <a:off x="519" y="970"/>
              <a:ext cx="4436" cy="1138"/>
              <a:chOff x="519" y="970"/>
              <a:chExt cx="4436" cy="1138"/>
            </a:xfrm>
          </p:grpSpPr>
          <p:sp>
            <p:nvSpPr>
              <p:cNvPr id="39941" name="Text Box 3">
                <a:extLst>
                  <a:ext uri="{FF2B5EF4-FFF2-40B4-BE49-F238E27FC236}">
                    <a16:creationId xmlns:a16="http://schemas.microsoft.com/office/drawing/2014/main" id="{93B746A9-CA65-5B48-9F3E-722DE95C6925}"/>
                  </a:ext>
                </a:extLst>
              </p:cNvPr>
              <p:cNvSpPr txBox="1">
                <a:spLocks noChangeArrowheads="1"/>
              </p:cNvSpPr>
              <p:nvPr/>
            </p:nvSpPr>
            <p:spPr bwMode="auto">
              <a:xfrm>
                <a:off x="519" y="970"/>
                <a:ext cx="443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wall of the GI tract, from the esophagus to the anal canal, has four layers of tissues.</a:t>
                </a:r>
              </a:p>
              <a:p>
                <a:pPr eaLnBrk="1" hangingPunct="1">
                  <a:lnSpc>
                    <a:spcPct val="85000"/>
                  </a:lnSpc>
                  <a:spcBef>
                    <a:spcPct val="0"/>
                  </a:spcBef>
                  <a:spcAft>
                    <a:spcPts val="900"/>
                  </a:spcAft>
                  <a:buSzPct val="80000"/>
                </a:pPr>
                <a:r>
                  <a:rPr lang="en-US" altLang="en-US" sz="1800" i="0" dirty="0"/>
                  <a:t>Starting with the lumen to the outer surface of the GI tract, the tissues are the mucosa, submucosa, muscularis, and serosa.</a:t>
                </a:r>
              </a:p>
            </p:txBody>
          </p:sp>
          <p:sp>
            <p:nvSpPr>
              <p:cNvPr id="39953" name="Text Box 17">
                <a:extLst>
                  <a:ext uri="{FF2B5EF4-FFF2-40B4-BE49-F238E27FC236}">
                    <a16:creationId xmlns:a16="http://schemas.microsoft.com/office/drawing/2014/main" id="{7E088184-F478-864B-908E-A84584D58F69}"/>
                  </a:ext>
                </a:extLst>
              </p:cNvPr>
              <p:cNvSpPr txBox="1">
                <a:spLocks noChangeArrowheads="1"/>
              </p:cNvSpPr>
              <p:nvPr/>
            </p:nvSpPr>
            <p:spPr bwMode="auto">
              <a:xfrm>
                <a:off x="1678" y="1743"/>
                <a:ext cx="241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ts val="1860"/>
                  </a:lnSpc>
                </a:pPr>
                <a:r>
                  <a:rPr lang="en-US" altLang="en-US" i="0" dirty="0">
                    <a:solidFill>
                      <a:srgbClr val="941100"/>
                    </a:solidFill>
                  </a:rPr>
                  <a:t>Lumen = the central cavity of a tubular or other hollow structure.</a:t>
                </a:r>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D596F0CA-3D64-2547-8919-940FCB5A9F7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A7E2C1-B879-B741-B4CC-4FE9CD6CAC14}" type="slidenum">
              <a:rPr lang="en-US" altLang="en-US" sz="1400"/>
              <a:pPr>
                <a:spcBef>
                  <a:spcPct val="0"/>
                </a:spcBef>
                <a:buFontTx/>
                <a:buNone/>
              </a:pPr>
              <a:t>20</a:t>
            </a:fld>
            <a:endParaRPr lang="en-US" altLang="en-US" sz="1400" dirty="0"/>
          </a:p>
        </p:txBody>
      </p:sp>
      <p:grpSp>
        <p:nvGrpSpPr>
          <p:cNvPr id="41987" name="Group 20">
            <a:extLst>
              <a:ext uri="{FF2B5EF4-FFF2-40B4-BE49-F238E27FC236}">
                <a16:creationId xmlns:a16="http://schemas.microsoft.com/office/drawing/2014/main" id="{C2A5EB07-FD63-8F4F-B0FC-BD3E0A612DF6}"/>
              </a:ext>
            </a:extLst>
          </p:cNvPr>
          <p:cNvGrpSpPr>
            <a:grpSpLocks/>
          </p:cNvGrpSpPr>
          <p:nvPr/>
        </p:nvGrpSpPr>
        <p:grpSpPr bwMode="auto">
          <a:xfrm>
            <a:off x="458788" y="446088"/>
            <a:ext cx="8229600" cy="4416426"/>
            <a:chOff x="289" y="281"/>
            <a:chExt cx="5184" cy="2782"/>
          </a:xfrm>
        </p:grpSpPr>
        <p:sp>
          <p:nvSpPr>
            <p:cNvPr id="41988" name="Rectangle 2">
              <a:extLst>
                <a:ext uri="{FF2B5EF4-FFF2-40B4-BE49-F238E27FC236}">
                  <a16:creationId xmlns:a16="http://schemas.microsoft.com/office/drawing/2014/main" id="{CF0607F7-0F72-414D-A6E1-AEEEFE62519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Tissue Layers </a:t>
              </a:r>
              <a:r>
                <a:rPr lang="en-US" altLang="en-US" sz="2200" i="0" dirty="0">
                  <a:solidFill>
                    <a:srgbClr val="333333"/>
                  </a:solidFill>
                </a:rPr>
                <a:t>(continued)</a:t>
              </a:r>
              <a:endParaRPr lang="en-US" altLang="en-US" sz="2800" i="0" dirty="0">
                <a:solidFill>
                  <a:srgbClr val="333333"/>
                </a:solidFill>
              </a:endParaRPr>
            </a:p>
          </p:txBody>
        </p:sp>
        <p:grpSp>
          <p:nvGrpSpPr>
            <p:cNvPr id="41989" name="Group 19">
              <a:extLst>
                <a:ext uri="{FF2B5EF4-FFF2-40B4-BE49-F238E27FC236}">
                  <a16:creationId xmlns:a16="http://schemas.microsoft.com/office/drawing/2014/main" id="{83F8F87F-87B5-5A4C-9F9F-AFCB55644767}"/>
                </a:ext>
              </a:extLst>
            </p:cNvPr>
            <p:cNvGrpSpPr>
              <a:grpSpLocks/>
            </p:cNvGrpSpPr>
            <p:nvPr/>
          </p:nvGrpSpPr>
          <p:grpSpPr bwMode="auto">
            <a:xfrm>
              <a:off x="1784" y="968"/>
              <a:ext cx="2240" cy="2095"/>
              <a:chOff x="1784" y="968"/>
              <a:chExt cx="2240" cy="2095"/>
            </a:xfrm>
          </p:grpSpPr>
          <p:pic>
            <p:nvPicPr>
              <p:cNvPr id="41990" name="Picture 11" descr="9">
                <a:extLst>
                  <a:ext uri="{FF2B5EF4-FFF2-40B4-BE49-F238E27FC236}">
                    <a16:creationId xmlns:a16="http://schemas.microsoft.com/office/drawing/2014/main" id="{9C34BD79-95ED-6547-99F5-01CE5A082C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 y="968"/>
                <a:ext cx="2194" cy="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 Box 12">
                <a:extLst>
                  <a:ext uri="{FF2B5EF4-FFF2-40B4-BE49-F238E27FC236}">
                    <a16:creationId xmlns:a16="http://schemas.microsoft.com/office/drawing/2014/main" id="{E88033DE-A6A1-1A41-989B-EA277A5609E4}"/>
                  </a:ext>
                </a:extLst>
              </p:cNvPr>
              <p:cNvSpPr txBox="1">
                <a:spLocks noChangeArrowheads="1"/>
              </p:cNvSpPr>
              <p:nvPr/>
            </p:nvSpPr>
            <p:spPr bwMode="auto">
              <a:xfrm>
                <a:off x="2764" y="2898"/>
                <a:ext cx="126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https://www.med.howard.edu</a:t>
                </a:r>
                <a:endParaRPr lang="en-US" altLang="en-US" sz="1800" i="0" dirty="0"/>
              </a:p>
            </p:txBody>
          </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91FB4FEE-41B9-A143-B915-A296A188AFA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D0AF2C0-2DB3-3F41-9FDF-8EF388E946D0}" type="slidenum">
              <a:rPr lang="en-US" altLang="en-US" sz="1400"/>
              <a:pPr>
                <a:spcBef>
                  <a:spcPct val="0"/>
                </a:spcBef>
                <a:buFontTx/>
                <a:buNone/>
              </a:pPr>
              <a:t>21</a:t>
            </a:fld>
            <a:endParaRPr lang="en-US" altLang="en-US" sz="1400" dirty="0"/>
          </a:p>
        </p:txBody>
      </p:sp>
      <p:grpSp>
        <p:nvGrpSpPr>
          <p:cNvPr id="44035" name="Group 35">
            <a:extLst>
              <a:ext uri="{FF2B5EF4-FFF2-40B4-BE49-F238E27FC236}">
                <a16:creationId xmlns:a16="http://schemas.microsoft.com/office/drawing/2014/main" id="{30510DEA-2174-EC43-AF8D-57323DC06AB1}"/>
              </a:ext>
            </a:extLst>
          </p:cNvPr>
          <p:cNvGrpSpPr>
            <a:grpSpLocks/>
          </p:cNvGrpSpPr>
          <p:nvPr/>
        </p:nvGrpSpPr>
        <p:grpSpPr bwMode="auto">
          <a:xfrm>
            <a:off x="458788" y="446088"/>
            <a:ext cx="8229600" cy="5719762"/>
            <a:chOff x="289" y="281"/>
            <a:chExt cx="5184" cy="3603"/>
          </a:xfrm>
        </p:grpSpPr>
        <p:sp>
          <p:nvSpPr>
            <p:cNvPr id="44036" name="Rectangle 2">
              <a:extLst>
                <a:ext uri="{FF2B5EF4-FFF2-40B4-BE49-F238E27FC236}">
                  <a16:creationId xmlns:a16="http://schemas.microsoft.com/office/drawing/2014/main" id="{0E55349E-C858-7846-898D-24369AB44AF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Skeletal Muscle</a:t>
              </a:r>
            </a:p>
          </p:txBody>
        </p:sp>
        <p:sp>
          <p:nvSpPr>
            <p:cNvPr id="44037" name="Text Box 3">
              <a:extLst>
                <a:ext uri="{FF2B5EF4-FFF2-40B4-BE49-F238E27FC236}">
                  <a16:creationId xmlns:a16="http://schemas.microsoft.com/office/drawing/2014/main" id="{73ECAF65-1E3A-9640-B1DD-EDDFD2598CFC}"/>
                </a:ext>
              </a:extLst>
            </p:cNvPr>
            <p:cNvSpPr txBox="1">
              <a:spLocks noChangeArrowheads="1"/>
            </p:cNvSpPr>
            <p:nvPr/>
          </p:nvSpPr>
          <p:spPr bwMode="auto">
            <a:xfrm>
              <a:off x="519" y="970"/>
              <a:ext cx="460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muscularis of the mouth, pharynx, and upper parts of the eso-phagus consists of skeletal muscle to enable voluntary swallowing.</a:t>
              </a:r>
            </a:p>
            <a:p>
              <a:pPr eaLnBrk="1" hangingPunct="1">
                <a:lnSpc>
                  <a:spcPct val="85000"/>
                </a:lnSpc>
                <a:spcBef>
                  <a:spcPct val="0"/>
                </a:spcBef>
                <a:spcAft>
                  <a:spcPct val="50000"/>
                </a:spcAft>
                <a:buSzPct val="80000"/>
              </a:pPr>
              <a:r>
                <a:rPr lang="en-US" altLang="en-US" sz="1800" i="0" dirty="0"/>
                <a:t>Skeletal muscle also forms the external anal sphincter for voluntary control of defecation.</a:t>
              </a:r>
            </a:p>
          </p:txBody>
        </p:sp>
        <p:grpSp>
          <p:nvGrpSpPr>
            <p:cNvPr id="44038" name="Group 25">
              <a:extLst>
                <a:ext uri="{FF2B5EF4-FFF2-40B4-BE49-F238E27FC236}">
                  <a16:creationId xmlns:a16="http://schemas.microsoft.com/office/drawing/2014/main" id="{C4615FE9-8DD3-E74F-ABC5-5AB089B55EAD}"/>
                </a:ext>
              </a:extLst>
            </p:cNvPr>
            <p:cNvGrpSpPr>
              <a:grpSpLocks/>
            </p:cNvGrpSpPr>
            <p:nvPr/>
          </p:nvGrpSpPr>
          <p:grpSpPr bwMode="auto">
            <a:xfrm>
              <a:off x="582" y="3671"/>
              <a:ext cx="1990" cy="213"/>
              <a:chOff x="582" y="3671"/>
              <a:chExt cx="1990" cy="213"/>
            </a:xfrm>
          </p:grpSpPr>
          <p:sp>
            <p:nvSpPr>
              <p:cNvPr id="3254298" name="Rectangle 26">
                <a:extLst>
                  <a:ext uri="{FF2B5EF4-FFF2-40B4-BE49-F238E27FC236}">
                    <a16:creationId xmlns:a16="http://schemas.microsoft.com/office/drawing/2014/main" id="{8A9F3574-158A-FC4F-8691-667F84988C4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54299" name="Rectangle 27">
                <a:extLst>
                  <a:ext uri="{FF2B5EF4-FFF2-40B4-BE49-F238E27FC236}">
                    <a16:creationId xmlns:a16="http://schemas.microsoft.com/office/drawing/2014/main" id="{715536BC-EF26-1342-869D-630B6BFFE9C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54300" name="Rectangle 28">
                <a:extLst>
                  <a:ext uri="{FF2B5EF4-FFF2-40B4-BE49-F238E27FC236}">
                    <a16:creationId xmlns:a16="http://schemas.microsoft.com/office/drawing/2014/main" id="{0BD392FB-E67A-4C4F-B6F6-97C23D50890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44042" name="Text Box 29">
                <a:extLst>
                  <a:ext uri="{FF2B5EF4-FFF2-40B4-BE49-F238E27FC236}">
                    <a16:creationId xmlns:a16="http://schemas.microsoft.com/office/drawing/2014/main" id="{58F5F8F8-8B53-9F42-93A0-DE3ABC047AE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889</a:t>
                </a:r>
                <a:endParaRPr lang="en-US" altLang="en-US" sz="1800" i="0" dirty="0">
                  <a:ea typeface="ＭＳ Ｐゴシック" panose="020B0600070205080204" pitchFamily="34" charset="-128"/>
                </a:endParaRPr>
              </a:p>
            </p:txBody>
          </p:sp>
          <p:sp>
            <p:nvSpPr>
              <p:cNvPr id="44043" name="Text Box 30">
                <a:extLst>
                  <a:ext uri="{FF2B5EF4-FFF2-40B4-BE49-F238E27FC236}">
                    <a16:creationId xmlns:a16="http://schemas.microsoft.com/office/drawing/2014/main" id="{9607AE1B-60DF-8648-8459-ACE3425CD45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970</a:t>
                </a:r>
                <a:endParaRPr lang="en-US" altLang="en-US" sz="1800" i="0" dirty="0">
                  <a:ea typeface="ＭＳ Ｐゴシック" panose="020B0600070205080204" pitchFamily="34" charset="-128"/>
                </a:endParaRPr>
              </a:p>
            </p:txBody>
          </p:sp>
          <p:sp>
            <p:nvSpPr>
              <p:cNvPr id="44044" name="Text Box 31">
                <a:extLst>
                  <a:ext uri="{FF2B5EF4-FFF2-40B4-BE49-F238E27FC236}">
                    <a16:creationId xmlns:a16="http://schemas.microsoft.com/office/drawing/2014/main" id="{CE4A1009-BD16-504C-9EB0-A4B128F87EF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0C003C4A-2282-3943-9B97-10343B8CAAB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A3BDBAB-A152-8744-BFBE-2B5C9CEB5332}" type="slidenum">
              <a:rPr lang="en-US" altLang="en-US" sz="1400"/>
              <a:pPr>
                <a:spcBef>
                  <a:spcPct val="0"/>
                </a:spcBef>
                <a:buFontTx/>
                <a:buNone/>
              </a:pPr>
              <a:t>22</a:t>
            </a:fld>
            <a:endParaRPr lang="en-US" altLang="en-US" sz="1400" dirty="0"/>
          </a:p>
        </p:txBody>
      </p:sp>
      <p:grpSp>
        <p:nvGrpSpPr>
          <p:cNvPr id="46083" name="Group 28">
            <a:extLst>
              <a:ext uri="{FF2B5EF4-FFF2-40B4-BE49-F238E27FC236}">
                <a16:creationId xmlns:a16="http://schemas.microsoft.com/office/drawing/2014/main" id="{81F582CF-7EB8-0F45-B19A-9213F4056E96}"/>
              </a:ext>
            </a:extLst>
          </p:cNvPr>
          <p:cNvGrpSpPr>
            <a:grpSpLocks/>
          </p:cNvGrpSpPr>
          <p:nvPr/>
        </p:nvGrpSpPr>
        <p:grpSpPr bwMode="auto">
          <a:xfrm>
            <a:off x="458788" y="446088"/>
            <a:ext cx="8229600" cy="5719762"/>
            <a:chOff x="289" y="281"/>
            <a:chExt cx="5184" cy="3603"/>
          </a:xfrm>
        </p:grpSpPr>
        <p:sp>
          <p:nvSpPr>
            <p:cNvPr id="46084" name="Rectangle 2">
              <a:extLst>
                <a:ext uri="{FF2B5EF4-FFF2-40B4-BE49-F238E27FC236}">
                  <a16:creationId xmlns:a16="http://schemas.microsoft.com/office/drawing/2014/main" id="{28109124-4DB6-D341-AEBD-7CF5DB54BE1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Smooth Muscle</a:t>
              </a:r>
            </a:p>
          </p:txBody>
        </p:sp>
        <p:sp>
          <p:nvSpPr>
            <p:cNvPr id="46085" name="Text Box 3">
              <a:extLst>
                <a:ext uri="{FF2B5EF4-FFF2-40B4-BE49-F238E27FC236}">
                  <a16:creationId xmlns:a16="http://schemas.microsoft.com/office/drawing/2014/main" id="{8890D517-CFA4-8F44-B7E5-157DD8432DAE}"/>
                </a:ext>
              </a:extLst>
            </p:cNvPr>
            <p:cNvSpPr txBox="1">
              <a:spLocks noChangeArrowheads="1"/>
            </p:cNvSpPr>
            <p:nvPr/>
          </p:nvSpPr>
          <p:spPr bwMode="auto">
            <a:xfrm>
              <a:off x="519" y="970"/>
              <a:ext cx="4602"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muscularis is made up of smooth muscle in the other parts of the GI tract.</a:t>
              </a:r>
            </a:p>
            <a:p>
              <a:pPr eaLnBrk="1" hangingPunct="1">
                <a:lnSpc>
                  <a:spcPct val="85000"/>
                </a:lnSpc>
                <a:spcBef>
                  <a:spcPct val="0"/>
                </a:spcBef>
                <a:spcAft>
                  <a:spcPts val="900"/>
                </a:spcAft>
                <a:buSzPct val="80000"/>
              </a:pPr>
              <a:r>
                <a:rPr lang="en-US" altLang="en-US" sz="1800" i="0" dirty="0"/>
                <a:t>Smooth muscle is typically organized into two layers: 1) an inner layer of circular fibers and 2) an outer layer of longitudinal fibers.</a:t>
              </a:r>
            </a:p>
            <a:p>
              <a:pPr eaLnBrk="1" hangingPunct="1">
                <a:lnSpc>
                  <a:spcPct val="85000"/>
                </a:lnSpc>
                <a:spcBef>
                  <a:spcPct val="0"/>
                </a:spcBef>
                <a:spcAft>
                  <a:spcPts val="900"/>
                </a:spcAft>
                <a:buSzPct val="80000"/>
              </a:pPr>
              <a:r>
                <a:rPr lang="en-US" altLang="en-US" sz="1800" i="0" dirty="0"/>
                <a:t>Involuntary contractions of the smooth muscle mechanically break-down food, mix it with digestive secretions, and propel it along the GI tract.</a:t>
              </a:r>
            </a:p>
            <a:p>
              <a:pPr eaLnBrk="1" hangingPunct="1">
                <a:lnSpc>
                  <a:spcPct val="85000"/>
                </a:lnSpc>
                <a:spcBef>
                  <a:spcPct val="0"/>
                </a:spcBef>
                <a:spcAft>
                  <a:spcPct val="50000"/>
                </a:spcAft>
                <a:buSzPct val="80000"/>
              </a:pPr>
              <a:r>
                <a:rPr lang="en-US" altLang="en-US" sz="1800" i="0" dirty="0">
                  <a:solidFill>
                    <a:srgbClr val="000000"/>
                  </a:solidFill>
                </a:rPr>
                <a:t>Between the two muscle layers is an intricate network of neurons known as the myenteric plexus, which is part of the enteric nervous system.</a:t>
              </a:r>
            </a:p>
          </p:txBody>
        </p:sp>
        <p:grpSp>
          <p:nvGrpSpPr>
            <p:cNvPr id="46086" name="Group 18">
              <a:extLst>
                <a:ext uri="{FF2B5EF4-FFF2-40B4-BE49-F238E27FC236}">
                  <a16:creationId xmlns:a16="http://schemas.microsoft.com/office/drawing/2014/main" id="{923D0545-5D82-854C-B9FE-20355CEC9DE3}"/>
                </a:ext>
              </a:extLst>
            </p:cNvPr>
            <p:cNvGrpSpPr>
              <a:grpSpLocks/>
            </p:cNvGrpSpPr>
            <p:nvPr/>
          </p:nvGrpSpPr>
          <p:grpSpPr bwMode="auto">
            <a:xfrm>
              <a:off x="582" y="3671"/>
              <a:ext cx="1990" cy="213"/>
              <a:chOff x="582" y="3671"/>
              <a:chExt cx="1990" cy="213"/>
            </a:xfrm>
          </p:grpSpPr>
          <p:sp>
            <p:nvSpPr>
              <p:cNvPr id="3256339" name="Rectangle 19">
                <a:extLst>
                  <a:ext uri="{FF2B5EF4-FFF2-40B4-BE49-F238E27FC236}">
                    <a16:creationId xmlns:a16="http://schemas.microsoft.com/office/drawing/2014/main" id="{6CE87CB1-26FA-0641-BFCF-3309974987D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56340" name="Rectangle 20">
                <a:extLst>
                  <a:ext uri="{FF2B5EF4-FFF2-40B4-BE49-F238E27FC236}">
                    <a16:creationId xmlns:a16="http://schemas.microsoft.com/office/drawing/2014/main" id="{6C842DE3-3EA2-A949-B564-B742F277004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56341" name="Rectangle 21">
                <a:extLst>
                  <a:ext uri="{FF2B5EF4-FFF2-40B4-BE49-F238E27FC236}">
                    <a16:creationId xmlns:a16="http://schemas.microsoft.com/office/drawing/2014/main" id="{86E2FFEC-DEFB-7F4E-973C-F100A2A9C00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46090" name="Text Box 22">
                <a:extLst>
                  <a:ext uri="{FF2B5EF4-FFF2-40B4-BE49-F238E27FC236}">
                    <a16:creationId xmlns:a16="http://schemas.microsoft.com/office/drawing/2014/main" id="{BFF1760E-BB2C-8649-9092-9169D1D1A99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889</a:t>
                </a:r>
                <a:endParaRPr lang="en-US" altLang="en-US" sz="1800" i="0" dirty="0">
                  <a:ea typeface="ＭＳ Ｐゴシック" panose="020B0600070205080204" pitchFamily="34" charset="-128"/>
                </a:endParaRPr>
              </a:p>
            </p:txBody>
          </p:sp>
          <p:sp>
            <p:nvSpPr>
              <p:cNvPr id="46091" name="Text Box 23">
                <a:extLst>
                  <a:ext uri="{FF2B5EF4-FFF2-40B4-BE49-F238E27FC236}">
                    <a16:creationId xmlns:a16="http://schemas.microsoft.com/office/drawing/2014/main" id="{8C2CB49E-214E-A94F-9F11-4AFCF1360F1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970</a:t>
                </a:r>
                <a:endParaRPr lang="en-US" altLang="en-US" sz="1800" i="0" dirty="0">
                  <a:ea typeface="ＭＳ Ｐゴシック" panose="020B0600070205080204" pitchFamily="34" charset="-128"/>
                </a:endParaRPr>
              </a:p>
            </p:txBody>
          </p:sp>
          <p:sp>
            <p:nvSpPr>
              <p:cNvPr id="46092" name="Text Box 24">
                <a:extLst>
                  <a:ext uri="{FF2B5EF4-FFF2-40B4-BE49-F238E27FC236}">
                    <a16:creationId xmlns:a16="http://schemas.microsoft.com/office/drawing/2014/main" id="{ED70CBE1-0065-8940-A676-AAD0CAA351E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F45AAAA8-DB33-5D44-BFFE-A9BA1356CC9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0B28065-1109-7444-992D-0AA7ABB8DF55}" type="slidenum">
              <a:rPr lang="en-US" altLang="en-US" sz="1400"/>
              <a:pPr>
                <a:spcBef>
                  <a:spcPct val="0"/>
                </a:spcBef>
                <a:buFontTx/>
                <a:buNone/>
              </a:pPr>
              <a:t>23</a:t>
            </a:fld>
            <a:endParaRPr lang="en-US" altLang="en-US" sz="1400" dirty="0"/>
          </a:p>
        </p:txBody>
      </p:sp>
      <p:sp>
        <p:nvSpPr>
          <p:cNvPr id="48131" name="Rectangle 2">
            <a:extLst>
              <a:ext uri="{FF2B5EF4-FFF2-40B4-BE49-F238E27FC236}">
                <a16:creationId xmlns:a16="http://schemas.microsoft.com/office/drawing/2014/main" id="{87E9A052-C422-934C-877B-22AFA756F46E}"/>
              </a:ext>
            </a:extLst>
          </p:cNvPr>
          <p:cNvSpPr>
            <a:spLocks noGrp="1" noChangeArrowheads="1"/>
          </p:cNvSpPr>
          <p:nvPr>
            <p:ph type="body" idx="1"/>
          </p:nvPr>
        </p:nvSpPr>
        <p:spPr>
          <a:xfrm>
            <a:off x="86836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Nervous System Control</a:t>
            </a:r>
            <a:endParaRPr lang="en-US" altLang="en-US" dirty="0"/>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D5C1D248-61CE-E34E-91EA-F0E3F9CC710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B5F847D-1CAD-504A-8CF1-0B94D0C9EEDC}" type="slidenum">
              <a:rPr lang="en-US" altLang="en-US" sz="1400"/>
              <a:pPr>
                <a:spcBef>
                  <a:spcPct val="0"/>
                </a:spcBef>
                <a:buFontTx/>
                <a:buNone/>
              </a:pPr>
              <a:t>24</a:t>
            </a:fld>
            <a:endParaRPr lang="en-US" altLang="en-US" sz="1400" dirty="0"/>
          </a:p>
        </p:txBody>
      </p:sp>
      <p:grpSp>
        <p:nvGrpSpPr>
          <p:cNvPr id="50179" name="Group 28">
            <a:extLst>
              <a:ext uri="{FF2B5EF4-FFF2-40B4-BE49-F238E27FC236}">
                <a16:creationId xmlns:a16="http://schemas.microsoft.com/office/drawing/2014/main" id="{E75A01CB-53A5-AF42-A9EB-E2304EE3B71B}"/>
              </a:ext>
            </a:extLst>
          </p:cNvPr>
          <p:cNvGrpSpPr>
            <a:grpSpLocks/>
          </p:cNvGrpSpPr>
          <p:nvPr/>
        </p:nvGrpSpPr>
        <p:grpSpPr bwMode="auto">
          <a:xfrm>
            <a:off x="458788" y="446088"/>
            <a:ext cx="8229600" cy="5719762"/>
            <a:chOff x="289" y="281"/>
            <a:chExt cx="5184" cy="3603"/>
          </a:xfrm>
        </p:grpSpPr>
        <p:sp>
          <p:nvSpPr>
            <p:cNvPr id="50180" name="Rectangle 2">
              <a:extLst>
                <a:ext uri="{FF2B5EF4-FFF2-40B4-BE49-F238E27FC236}">
                  <a16:creationId xmlns:a16="http://schemas.microsoft.com/office/drawing/2014/main" id="{D749C3B2-0358-C640-86E5-7D9861BFD65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Neural Innervation</a:t>
              </a:r>
            </a:p>
          </p:txBody>
        </p:sp>
        <p:sp>
          <p:nvSpPr>
            <p:cNvPr id="50181" name="Text Box 3">
              <a:extLst>
                <a:ext uri="{FF2B5EF4-FFF2-40B4-BE49-F238E27FC236}">
                  <a16:creationId xmlns:a16="http://schemas.microsoft.com/office/drawing/2014/main" id="{3861D96F-924D-A149-92DB-9A9A5FC38C56}"/>
                </a:ext>
              </a:extLst>
            </p:cNvPr>
            <p:cNvSpPr txBox="1">
              <a:spLocks noChangeArrowheads="1"/>
            </p:cNvSpPr>
            <p:nvPr/>
          </p:nvSpPr>
          <p:spPr bwMode="auto">
            <a:xfrm>
              <a:off x="519" y="970"/>
              <a:ext cx="463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digestive system is controlled by the enteric nervous system (ENS) and the autonomic nervous system (ANS). </a:t>
              </a:r>
            </a:p>
            <a:p>
              <a:pPr eaLnBrk="1" hangingPunct="1">
                <a:lnSpc>
                  <a:spcPct val="85000"/>
                </a:lnSpc>
                <a:spcBef>
                  <a:spcPct val="0"/>
                </a:spcBef>
                <a:spcAft>
                  <a:spcPts val="900"/>
                </a:spcAft>
                <a:buSzPct val="80000"/>
              </a:pPr>
              <a:r>
                <a:rPr lang="en-US" altLang="en-US" sz="1800" i="0" dirty="0"/>
                <a:t>The ENS has about 100 million neurons extending from the esoph-agus to the anus.</a:t>
              </a:r>
            </a:p>
            <a:p>
              <a:pPr eaLnBrk="1" hangingPunct="1">
                <a:lnSpc>
                  <a:spcPct val="85000"/>
                </a:lnSpc>
                <a:spcBef>
                  <a:spcPct val="0"/>
                </a:spcBef>
                <a:spcAft>
                  <a:spcPct val="50000"/>
                </a:spcAft>
                <a:buSzPct val="80000"/>
              </a:pPr>
              <a:r>
                <a:rPr lang="en-US" altLang="en-US" sz="1800" i="0" dirty="0"/>
                <a:t>While the neurons of the ENS can function independently, they are also regulated by the parasympathetic and sympathetic divisions of the ANS.</a:t>
              </a:r>
            </a:p>
          </p:txBody>
        </p:sp>
        <p:grpSp>
          <p:nvGrpSpPr>
            <p:cNvPr id="50182" name="Group 18">
              <a:extLst>
                <a:ext uri="{FF2B5EF4-FFF2-40B4-BE49-F238E27FC236}">
                  <a16:creationId xmlns:a16="http://schemas.microsoft.com/office/drawing/2014/main" id="{96631C06-BDF8-484C-9438-749C425778D2}"/>
                </a:ext>
              </a:extLst>
            </p:cNvPr>
            <p:cNvGrpSpPr>
              <a:grpSpLocks/>
            </p:cNvGrpSpPr>
            <p:nvPr/>
          </p:nvGrpSpPr>
          <p:grpSpPr bwMode="auto">
            <a:xfrm>
              <a:off x="582" y="3671"/>
              <a:ext cx="1990" cy="213"/>
              <a:chOff x="582" y="3671"/>
              <a:chExt cx="1990" cy="213"/>
            </a:xfrm>
          </p:grpSpPr>
          <p:sp>
            <p:nvSpPr>
              <p:cNvPr id="3264531" name="Rectangle 19">
                <a:extLst>
                  <a:ext uri="{FF2B5EF4-FFF2-40B4-BE49-F238E27FC236}">
                    <a16:creationId xmlns:a16="http://schemas.microsoft.com/office/drawing/2014/main" id="{6F19FF8C-55C0-B04C-A78B-36888D06E7A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4532" name="Rectangle 20">
                <a:extLst>
                  <a:ext uri="{FF2B5EF4-FFF2-40B4-BE49-F238E27FC236}">
                    <a16:creationId xmlns:a16="http://schemas.microsoft.com/office/drawing/2014/main" id="{47920C9F-168F-ED4E-BD2F-25E3336F401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4533" name="Rectangle 21">
                <a:extLst>
                  <a:ext uri="{FF2B5EF4-FFF2-40B4-BE49-F238E27FC236}">
                    <a16:creationId xmlns:a16="http://schemas.microsoft.com/office/drawing/2014/main" id="{955466F2-DD51-9D4F-9EF0-C68B39B8CA0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50186" name="Text Box 22">
                <a:extLst>
                  <a:ext uri="{FF2B5EF4-FFF2-40B4-BE49-F238E27FC236}">
                    <a16:creationId xmlns:a16="http://schemas.microsoft.com/office/drawing/2014/main" id="{DB978B67-6704-3B4F-8B27-56882B107F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889</a:t>
                </a:r>
                <a:endParaRPr lang="en-US" altLang="en-US" sz="1800" i="0" dirty="0">
                  <a:ea typeface="ＭＳ Ｐゴシック" panose="020B0600070205080204" pitchFamily="34" charset="-128"/>
                </a:endParaRPr>
              </a:p>
            </p:txBody>
          </p:sp>
          <p:sp>
            <p:nvSpPr>
              <p:cNvPr id="50187" name="Text Box 23">
                <a:extLst>
                  <a:ext uri="{FF2B5EF4-FFF2-40B4-BE49-F238E27FC236}">
                    <a16:creationId xmlns:a16="http://schemas.microsoft.com/office/drawing/2014/main" id="{4D673433-3D0B-994B-A070-4655CF1FE72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971</a:t>
                </a:r>
                <a:endParaRPr lang="en-US" altLang="en-US" sz="1800" i="0" dirty="0">
                  <a:ea typeface="ＭＳ Ｐゴシック" panose="020B0600070205080204" pitchFamily="34" charset="-128"/>
                </a:endParaRPr>
              </a:p>
            </p:txBody>
          </p:sp>
          <p:sp>
            <p:nvSpPr>
              <p:cNvPr id="50188" name="Text Box 24">
                <a:extLst>
                  <a:ext uri="{FF2B5EF4-FFF2-40B4-BE49-F238E27FC236}">
                    <a16:creationId xmlns:a16="http://schemas.microsoft.com/office/drawing/2014/main" id="{A9215D58-FEB0-7949-9488-091ED09085E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5D28B397-736B-4D4C-8BC4-82DCE448FF7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1465C75-5DC8-8544-AB63-8FBB50E15F10}" type="slidenum">
              <a:rPr lang="en-US" altLang="en-US" sz="1400"/>
              <a:pPr>
                <a:spcBef>
                  <a:spcPct val="0"/>
                </a:spcBef>
                <a:buFontTx/>
                <a:buNone/>
              </a:pPr>
              <a:t>25</a:t>
            </a:fld>
            <a:endParaRPr lang="en-US" altLang="en-US" sz="1400" dirty="0"/>
          </a:p>
        </p:txBody>
      </p:sp>
      <p:grpSp>
        <p:nvGrpSpPr>
          <p:cNvPr id="52244" name="Group 20">
            <a:extLst>
              <a:ext uri="{FF2B5EF4-FFF2-40B4-BE49-F238E27FC236}">
                <a16:creationId xmlns:a16="http://schemas.microsoft.com/office/drawing/2014/main" id="{3EE84776-9D67-F341-BAE5-CCEB92168AE2}"/>
              </a:ext>
            </a:extLst>
          </p:cNvPr>
          <p:cNvGrpSpPr>
            <a:grpSpLocks/>
          </p:cNvGrpSpPr>
          <p:nvPr/>
        </p:nvGrpSpPr>
        <p:grpSpPr bwMode="auto">
          <a:xfrm>
            <a:off x="458788" y="446088"/>
            <a:ext cx="8229600" cy="5719762"/>
            <a:chOff x="289" y="281"/>
            <a:chExt cx="5184" cy="3603"/>
          </a:xfrm>
        </p:grpSpPr>
        <p:sp>
          <p:nvSpPr>
            <p:cNvPr id="52228" name="Rectangle 2">
              <a:extLst>
                <a:ext uri="{FF2B5EF4-FFF2-40B4-BE49-F238E27FC236}">
                  <a16:creationId xmlns:a16="http://schemas.microsoft.com/office/drawing/2014/main" id="{99236DCF-8C9C-C542-A928-3DE743882BF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Enteric Nervous System</a:t>
              </a:r>
            </a:p>
          </p:txBody>
        </p:sp>
        <p:grpSp>
          <p:nvGrpSpPr>
            <p:cNvPr id="52243" name="Group 19">
              <a:extLst>
                <a:ext uri="{FF2B5EF4-FFF2-40B4-BE49-F238E27FC236}">
                  <a16:creationId xmlns:a16="http://schemas.microsoft.com/office/drawing/2014/main" id="{89D40CBF-A928-AC4A-A442-9B00E8F70271}"/>
                </a:ext>
              </a:extLst>
            </p:cNvPr>
            <p:cNvGrpSpPr>
              <a:grpSpLocks/>
            </p:cNvGrpSpPr>
            <p:nvPr/>
          </p:nvGrpSpPr>
          <p:grpSpPr bwMode="auto">
            <a:xfrm>
              <a:off x="519" y="970"/>
              <a:ext cx="4583" cy="1298"/>
              <a:chOff x="519" y="970"/>
              <a:chExt cx="4583" cy="1298"/>
            </a:xfrm>
          </p:grpSpPr>
          <p:sp>
            <p:nvSpPr>
              <p:cNvPr id="52241" name="Text Box 3">
                <a:extLst>
                  <a:ext uri="{FF2B5EF4-FFF2-40B4-BE49-F238E27FC236}">
                    <a16:creationId xmlns:a16="http://schemas.microsoft.com/office/drawing/2014/main" id="{6478150C-3AA7-A94D-9F4A-41435F0235CA}"/>
                  </a:ext>
                </a:extLst>
              </p:cNvPr>
              <p:cNvSpPr txBox="1">
                <a:spLocks noChangeArrowheads="1"/>
              </p:cNvSpPr>
              <p:nvPr/>
            </p:nvSpPr>
            <p:spPr bwMode="auto">
              <a:xfrm>
                <a:off x="519" y="970"/>
                <a:ext cx="4583"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i="0" dirty="0"/>
                  <a:t>The ENS consists of the myenteric plexus and submucosal plexus.</a:t>
                </a:r>
              </a:p>
              <a:p>
                <a:pPr eaLnBrk="1" hangingPunct="1">
                  <a:lnSpc>
                    <a:spcPct val="85000"/>
                  </a:lnSpc>
                  <a:spcBef>
                    <a:spcPct val="0"/>
                  </a:spcBef>
                  <a:spcAft>
                    <a:spcPct val="50000"/>
                  </a:spcAft>
                  <a:buSzPct val="80000"/>
                </a:pPr>
                <a:r>
                  <a:rPr lang="en-US" altLang="en-US" sz="1800" i="0" dirty="0"/>
                  <a:t>Plexuses are complex networks of sensory neurons, interneurons, and motor neurons.</a:t>
                </a:r>
              </a:p>
              <a:p>
                <a:pPr eaLnBrk="1" hangingPunct="1">
                  <a:lnSpc>
                    <a:spcPct val="85000"/>
                  </a:lnSpc>
                  <a:spcBef>
                    <a:spcPct val="0"/>
                  </a:spcBef>
                  <a:spcAft>
                    <a:spcPct val="50000"/>
                  </a:spcAft>
                  <a:buSzPct val="80000"/>
                </a:pPr>
                <a:r>
                  <a:rPr lang="en-US" altLang="en-US" sz="1800" i="0" dirty="0"/>
                  <a:t>The myenteric plexus regulates the motility of the GI tract by the control of circular and longitudinal smooth muscles in the walls of the tract.</a:t>
                </a:r>
              </a:p>
            </p:txBody>
          </p:sp>
          <p:sp>
            <p:nvSpPr>
              <p:cNvPr id="52242" name="Text Box 11">
                <a:extLst>
                  <a:ext uri="{FF2B5EF4-FFF2-40B4-BE49-F238E27FC236}">
                    <a16:creationId xmlns:a16="http://schemas.microsoft.com/office/drawing/2014/main" id="{3D1C8480-1129-4145-9A68-279BCF7E5217}"/>
                  </a:ext>
                </a:extLst>
              </p:cNvPr>
              <p:cNvSpPr txBox="1">
                <a:spLocks noChangeArrowheads="1"/>
              </p:cNvSpPr>
              <p:nvPr/>
            </p:nvSpPr>
            <p:spPr bwMode="auto">
              <a:xfrm>
                <a:off x="1839" y="2037"/>
                <a:ext cx="20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rgbClr val="941100"/>
                    </a:solidFill>
                  </a:rPr>
                  <a:t>Motility = motion or movement.</a:t>
                </a:r>
              </a:p>
            </p:txBody>
          </p:sp>
        </p:grpSp>
        <p:grpSp>
          <p:nvGrpSpPr>
            <p:cNvPr id="52230" name="Group 45">
              <a:extLst>
                <a:ext uri="{FF2B5EF4-FFF2-40B4-BE49-F238E27FC236}">
                  <a16:creationId xmlns:a16="http://schemas.microsoft.com/office/drawing/2014/main" id="{06D85AB1-6DA9-624E-ADB0-2BE27F24CCF3}"/>
                </a:ext>
              </a:extLst>
            </p:cNvPr>
            <p:cNvGrpSpPr>
              <a:grpSpLocks/>
            </p:cNvGrpSpPr>
            <p:nvPr/>
          </p:nvGrpSpPr>
          <p:grpSpPr bwMode="auto">
            <a:xfrm>
              <a:off x="582" y="3671"/>
              <a:ext cx="2993" cy="213"/>
              <a:chOff x="582" y="3671"/>
              <a:chExt cx="2993" cy="213"/>
            </a:xfrm>
          </p:grpSpPr>
          <p:grpSp>
            <p:nvGrpSpPr>
              <p:cNvPr id="52231" name="Group 46">
                <a:extLst>
                  <a:ext uri="{FF2B5EF4-FFF2-40B4-BE49-F238E27FC236}">
                    <a16:creationId xmlns:a16="http://schemas.microsoft.com/office/drawing/2014/main" id="{89A1BD16-F23F-6840-836C-3A7CE1543905}"/>
                  </a:ext>
                </a:extLst>
              </p:cNvPr>
              <p:cNvGrpSpPr>
                <a:grpSpLocks/>
              </p:cNvGrpSpPr>
              <p:nvPr/>
            </p:nvGrpSpPr>
            <p:grpSpPr bwMode="auto">
              <a:xfrm>
                <a:off x="582" y="3671"/>
                <a:ext cx="1990" cy="213"/>
                <a:chOff x="582" y="3671"/>
                <a:chExt cx="1990" cy="213"/>
              </a:xfrm>
            </p:grpSpPr>
            <p:sp>
              <p:nvSpPr>
                <p:cNvPr id="3258415" name="Rectangle 47">
                  <a:extLst>
                    <a:ext uri="{FF2B5EF4-FFF2-40B4-BE49-F238E27FC236}">
                      <a16:creationId xmlns:a16="http://schemas.microsoft.com/office/drawing/2014/main" id="{024BC0F5-38AD-5C4A-9DCE-4FDC0725617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58416" name="Rectangle 48">
                  <a:extLst>
                    <a:ext uri="{FF2B5EF4-FFF2-40B4-BE49-F238E27FC236}">
                      <a16:creationId xmlns:a16="http://schemas.microsoft.com/office/drawing/2014/main" id="{7132948F-D91C-2341-8464-33C9F40F391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58417" name="Rectangle 49">
                  <a:extLst>
                    <a:ext uri="{FF2B5EF4-FFF2-40B4-BE49-F238E27FC236}">
                      <a16:creationId xmlns:a16="http://schemas.microsoft.com/office/drawing/2014/main" id="{5054E804-6972-0841-994E-F74F29D94A3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52238" name="Text Box 50">
                  <a:extLst>
                    <a:ext uri="{FF2B5EF4-FFF2-40B4-BE49-F238E27FC236}">
                      <a16:creationId xmlns:a16="http://schemas.microsoft.com/office/drawing/2014/main" id="{3AEAAFD2-8434-8140-97D6-3EFA13399D8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889</a:t>
                  </a:r>
                  <a:endParaRPr lang="en-US" altLang="en-US" sz="1800" i="0" dirty="0">
                    <a:ea typeface="ＭＳ Ｐゴシック" panose="020B0600070205080204" pitchFamily="34" charset="-128"/>
                  </a:endParaRPr>
                </a:p>
              </p:txBody>
            </p:sp>
            <p:sp>
              <p:nvSpPr>
                <p:cNvPr id="52239" name="Text Box 51">
                  <a:extLst>
                    <a:ext uri="{FF2B5EF4-FFF2-40B4-BE49-F238E27FC236}">
                      <a16:creationId xmlns:a16="http://schemas.microsoft.com/office/drawing/2014/main" id="{DFFA3F56-D747-0941-9D01-D79C58019B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971</a:t>
                  </a:r>
                  <a:endParaRPr lang="en-US" altLang="en-US" sz="1800" i="0" dirty="0">
                    <a:ea typeface="ＭＳ Ｐゴシック" panose="020B0600070205080204" pitchFamily="34" charset="-128"/>
                  </a:endParaRPr>
                </a:p>
              </p:txBody>
            </p:sp>
            <p:sp>
              <p:nvSpPr>
                <p:cNvPr id="52240" name="Text Box 52">
                  <a:extLst>
                    <a:ext uri="{FF2B5EF4-FFF2-40B4-BE49-F238E27FC236}">
                      <a16:creationId xmlns:a16="http://schemas.microsoft.com/office/drawing/2014/main" id="{4D95F386-52C9-B54D-B252-C4D7E6F8F2A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grpSp>
          <p:grpSp>
            <p:nvGrpSpPr>
              <p:cNvPr id="52232" name="Group 53">
                <a:extLst>
                  <a:ext uri="{FF2B5EF4-FFF2-40B4-BE49-F238E27FC236}">
                    <a16:creationId xmlns:a16="http://schemas.microsoft.com/office/drawing/2014/main" id="{155C26D4-76A7-324F-B776-181FA99CF6E1}"/>
                  </a:ext>
                </a:extLst>
              </p:cNvPr>
              <p:cNvGrpSpPr>
                <a:grpSpLocks/>
              </p:cNvGrpSpPr>
              <p:nvPr/>
            </p:nvGrpSpPr>
            <p:grpSpPr bwMode="auto">
              <a:xfrm>
                <a:off x="2844" y="3671"/>
                <a:ext cx="731" cy="213"/>
                <a:chOff x="2844" y="3671"/>
                <a:chExt cx="731" cy="213"/>
              </a:xfrm>
            </p:grpSpPr>
            <p:sp>
              <p:nvSpPr>
                <p:cNvPr id="3258422" name="Rectangle 54">
                  <a:extLst>
                    <a:ext uri="{FF2B5EF4-FFF2-40B4-BE49-F238E27FC236}">
                      <a16:creationId xmlns:a16="http://schemas.microsoft.com/office/drawing/2014/main" id="{C327BECA-D727-9842-A08E-4DAA2368C465}"/>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52234" name="Text Box 55">
                  <a:extLst>
                    <a:ext uri="{FF2B5EF4-FFF2-40B4-BE49-F238E27FC236}">
                      <a16:creationId xmlns:a16="http://schemas.microsoft.com/office/drawing/2014/main" id="{7F9045BB-47EA-D64D-AC81-DFF172D09498}"/>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24.3</a:t>
                  </a:r>
                </a:p>
              </p:txBody>
            </p:sp>
          </p:gr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BD82C00A-2730-F244-837B-FD5F21B90D2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F5F9CE6-DF3A-DC4E-9901-EAF4F044A67D}" type="slidenum">
              <a:rPr lang="en-US" altLang="en-US" sz="1400"/>
              <a:pPr>
                <a:spcBef>
                  <a:spcPct val="0"/>
                </a:spcBef>
                <a:buFontTx/>
                <a:buNone/>
              </a:pPr>
              <a:t>26</a:t>
            </a:fld>
            <a:endParaRPr lang="en-US" altLang="en-US" sz="1400" dirty="0"/>
          </a:p>
        </p:txBody>
      </p:sp>
      <p:grpSp>
        <p:nvGrpSpPr>
          <p:cNvPr id="54275" name="Group 18">
            <a:extLst>
              <a:ext uri="{FF2B5EF4-FFF2-40B4-BE49-F238E27FC236}">
                <a16:creationId xmlns:a16="http://schemas.microsoft.com/office/drawing/2014/main" id="{DD977FD1-78A2-3C42-BADC-BE6A03CF2F1C}"/>
              </a:ext>
            </a:extLst>
          </p:cNvPr>
          <p:cNvGrpSpPr>
            <a:grpSpLocks/>
          </p:cNvGrpSpPr>
          <p:nvPr/>
        </p:nvGrpSpPr>
        <p:grpSpPr bwMode="auto">
          <a:xfrm>
            <a:off x="458788" y="446088"/>
            <a:ext cx="8229600" cy="4468813"/>
            <a:chOff x="289" y="281"/>
            <a:chExt cx="5184" cy="2815"/>
          </a:xfrm>
        </p:grpSpPr>
        <p:sp>
          <p:nvSpPr>
            <p:cNvPr id="54276" name="Rectangle 3">
              <a:extLst>
                <a:ext uri="{FF2B5EF4-FFF2-40B4-BE49-F238E27FC236}">
                  <a16:creationId xmlns:a16="http://schemas.microsoft.com/office/drawing/2014/main" id="{87F4CB6E-093D-044D-978B-BBE3B847542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Enteric Nervous System </a:t>
              </a:r>
              <a:r>
                <a:rPr lang="en-US" altLang="en-US" sz="2200" i="0" dirty="0">
                  <a:solidFill>
                    <a:srgbClr val="333333"/>
                  </a:solidFill>
                </a:rPr>
                <a:t>(continued)</a:t>
              </a:r>
              <a:r>
                <a:rPr lang="en-US" altLang="en-US" sz="2800" i="0" dirty="0">
                  <a:solidFill>
                    <a:srgbClr val="333333"/>
                  </a:solidFill>
                </a:rPr>
                <a:t> </a:t>
              </a:r>
            </a:p>
          </p:txBody>
        </p:sp>
        <p:grpSp>
          <p:nvGrpSpPr>
            <p:cNvPr id="54277" name="Group 14">
              <a:extLst>
                <a:ext uri="{FF2B5EF4-FFF2-40B4-BE49-F238E27FC236}">
                  <a16:creationId xmlns:a16="http://schemas.microsoft.com/office/drawing/2014/main" id="{4F0F5EBB-32A6-684B-BA75-8E9A632F2C11}"/>
                </a:ext>
              </a:extLst>
            </p:cNvPr>
            <p:cNvGrpSpPr>
              <a:grpSpLocks/>
            </p:cNvGrpSpPr>
            <p:nvPr/>
          </p:nvGrpSpPr>
          <p:grpSpPr bwMode="auto">
            <a:xfrm>
              <a:off x="1897" y="968"/>
              <a:ext cx="2455" cy="2128"/>
              <a:chOff x="1897" y="1036"/>
              <a:chExt cx="2455" cy="2128"/>
            </a:xfrm>
          </p:grpSpPr>
          <p:pic>
            <p:nvPicPr>
              <p:cNvPr id="54278" name="Picture 12" descr="enteric-nervous-system-cross-section">
                <a:extLst>
                  <a:ext uri="{FF2B5EF4-FFF2-40B4-BE49-F238E27FC236}">
                    <a16:creationId xmlns:a16="http://schemas.microsoft.com/office/drawing/2014/main" id="{3338482F-24C4-6140-BBA8-A96DDB841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 y="1036"/>
                <a:ext cx="2140" cy="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Text Box 13">
                <a:extLst>
                  <a:ext uri="{FF2B5EF4-FFF2-40B4-BE49-F238E27FC236}">
                    <a16:creationId xmlns:a16="http://schemas.microsoft.com/office/drawing/2014/main" id="{8D1CDEE7-6346-3C40-A29C-FF6B5B75A781}"/>
                  </a:ext>
                </a:extLst>
              </p:cNvPr>
              <p:cNvSpPr txBox="1">
                <a:spLocks noChangeArrowheads="1"/>
              </p:cNvSpPr>
              <p:nvPr/>
            </p:nvSpPr>
            <p:spPr bwMode="auto">
              <a:xfrm>
                <a:off x="2902" y="2999"/>
                <a:ext cx="145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https://www.nutrition.mattters.com</a:t>
                </a:r>
                <a:endParaRPr lang="en-US" altLang="en-US" sz="1800" i="0" dirty="0"/>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204C2758-47B0-F34A-8221-F6373A48EB2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92C30A1-B3C2-104D-A078-8776FBD07E00}" type="slidenum">
              <a:rPr lang="en-US" altLang="en-US" sz="1400"/>
              <a:pPr>
                <a:spcBef>
                  <a:spcPct val="0"/>
                </a:spcBef>
                <a:buFontTx/>
                <a:buNone/>
              </a:pPr>
              <a:t>27</a:t>
            </a:fld>
            <a:endParaRPr lang="en-US" altLang="en-US" sz="1400" dirty="0"/>
          </a:p>
        </p:txBody>
      </p:sp>
      <p:grpSp>
        <p:nvGrpSpPr>
          <p:cNvPr id="56323" name="Group 49">
            <a:extLst>
              <a:ext uri="{FF2B5EF4-FFF2-40B4-BE49-F238E27FC236}">
                <a16:creationId xmlns:a16="http://schemas.microsoft.com/office/drawing/2014/main" id="{DED1BD77-1295-434B-8E8A-2220E8C098DC}"/>
              </a:ext>
            </a:extLst>
          </p:cNvPr>
          <p:cNvGrpSpPr>
            <a:grpSpLocks/>
          </p:cNvGrpSpPr>
          <p:nvPr/>
        </p:nvGrpSpPr>
        <p:grpSpPr bwMode="auto">
          <a:xfrm>
            <a:off x="458788" y="446088"/>
            <a:ext cx="8229600" cy="5719762"/>
            <a:chOff x="289" y="281"/>
            <a:chExt cx="5184" cy="3603"/>
          </a:xfrm>
        </p:grpSpPr>
        <p:sp>
          <p:nvSpPr>
            <p:cNvPr id="56324" name="Rectangle 2">
              <a:extLst>
                <a:ext uri="{FF2B5EF4-FFF2-40B4-BE49-F238E27FC236}">
                  <a16:creationId xmlns:a16="http://schemas.microsoft.com/office/drawing/2014/main" id="{971F267F-60A9-B74C-907E-FF706BEDE21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Enteric Nervous System </a:t>
              </a:r>
              <a:r>
                <a:rPr lang="en-US" altLang="en-US" sz="2200" i="0" dirty="0">
                  <a:solidFill>
                    <a:srgbClr val="333333"/>
                  </a:solidFill>
                </a:rPr>
                <a:t>(continued)</a:t>
              </a:r>
              <a:r>
                <a:rPr lang="en-US" altLang="en-US" sz="2800" i="0" dirty="0">
                  <a:solidFill>
                    <a:srgbClr val="333333"/>
                  </a:solidFill>
                </a:rPr>
                <a:t> </a:t>
              </a:r>
            </a:p>
          </p:txBody>
        </p:sp>
        <p:sp>
          <p:nvSpPr>
            <p:cNvPr id="56325" name="Text Box 3">
              <a:extLst>
                <a:ext uri="{FF2B5EF4-FFF2-40B4-BE49-F238E27FC236}">
                  <a16:creationId xmlns:a16="http://schemas.microsoft.com/office/drawing/2014/main" id="{E08B9EC2-3643-F74B-85C5-AC3BC19B1E20}"/>
                </a:ext>
              </a:extLst>
            </p:cNvPr>
            <p:cNvSpPr txBox="1">
              <a:spLocks noChangeArrowheads="1"/>
            </p:cNvSpPr>
            <p:nvPr/>
          </p:nvSpPr>
          <p:spPr bwMode="auto">
            <a:xfrm>
              <a:off x="519" y="970"/>
              <a:ext cx="4742" cy="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i="0" dirty="0"/>
                <a:t>The submucosal plexus controls the accessory organs of the GI tract to regulate their secretions.</a:t>
              </a:r>
            </a:p>
            <a:p>
              <a:pPr eaLnBrk="1" hangingPunct="1">
                <a:lnSpc>
                  <a:spcPct val="85000"/>
                </a:lnSpc>
                <a:spcBef>
                  <a:spcPct val="0"/>
                </a:spcBef>
                <a:spcAft>
                  <a:spcPct val="50000"/>
                </a:spcAft>
                <a:buSzPct val="80000"/>
              </a:pPr>
              <a:r>
                <a:rPr lang="en-US" altLang="en-US" sz="1800" i="0" dirty="0"/>
                <a:t>Interneurons within the ENS interconnect the two plexuses to enable coordinated control of their functions.</a:t>
              </a:r>
            </a:p>
            <a:p>
              <a:pPr eaLnBrk="1" hangingPunct="1">
                <a:lnSpc>
                  <a:spcPct val="85000"/>
                </a:lnSpc>
                <a:spcBef>
                  <a:spcPct val="0"/>
                </a:spcBef>
                <a:spcAft>
                  <a:spcPct val="50000"/>
                </a:spcAft>
                <a:buSzPct val="80000"/>
              </a:pPr>
              <a:r>
                <a:rPr lang="en-US" altLang="en-US" sz="1800" i="0" dirty="0"/>
                <a:t>Sensory neurons are located in the mucosal epithelium (inner lining) of the GI tract.</a:t>
              </a:r>
            </a:p>
          </p:txBody>
        </p:sp>
        <p:grpSp>
          <p:nvGrpSpPr>
            <p:cNvPr id="56326" name="Group 37">
              <a:extLst>
                <a:ext uri="{FF2B5EF4-FFF2-40B4-BE49-F238E27FC236}">
                  <a16:creationId xmlns:a16="http://schemas.microsoft.com/office/drawing/2014/main" id="{45363E82-4FF3-BD4D-BDD9-8BA5D143AA8A}"/>
                </a:ext>
              </a:extLst>
            </p:cNvPr>
            <p:cNvGrpSpPr>
              <a:grpSpLocks/>
            </p:cNvGrpSpPr>
            <p:nvPr/>
          </p:nvGrpSpPr>
          <p:grpSpPr bwMode="auto">
            <a:xfrm>
              <a:off x="582" y="3671"/>
              <a:ext cx="2993" cy="213"/>
              <a:chOff x="582" y="3671"/>
              <a:chExt cx="2993" cy="213"/>
            </a:xfrm>
          </p:grpSpPr>
          <p:grpSp>
            <p:nvGrpSpPr>
              <p:cNvPr id="56327" name="Group 38">
                <a:extLst>
                  <a:ext uri="{FF2B5EF4-FFF2-40B4-BE49-F238E27FC236}">
                    <a16:creationId xmlns:a16="http://schemas.microsoft.com/office/drawing/2014/main" id="{D3B3F688-9357-884B-BB61-36E437D6F4CB}"/>
                  </a:ext>
                </a:extLst>
              </p:cNvPr>
              <p:cNvGrpSpPr>
                <a:grpSpLocks/>
              </p:cNvGrpSpPr>
              <p:nvPr/>
            </p:nvGrpSpPr>
            <p:grpSpPr bwMode="auto">
              <a:xfrm>
                <a:off x="582" y="3671"/>
                <a:ext cx="1990" cy="213"/>
                <a:chOff x="582" y="3671"/>
                <a:chExt cx="1990" cy="213"/>
              </a:xfrm>
            </p:grpSpPr>
            <p:sp>
              <p:nvSpPr>
                <p:cNvPr id="3262503" name="Rectangle 39">
                  <a:extLst>
                    <a:ext uri="{FF2B5EF4-FFF2-40B4-BE49-F238E27FC236}">
                      <a16:creationId xmlns:a16="http://schemas.microsoft.com/office/drawing/2014/main" id="{AF7A3850-2F3D-EF48-AB8E-CFBFA75880F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2504" name="Rectangle 40">
                  <a:extLst>
                    <a:ext uri="{FF2B5EF4-FFF2-40B4-BE49-F238E27FC236}">
                      <a16:creationId xmlns:a16="http://schemas.microsoft.com/office/drawing/2014/main" id="{F6D02F1D-7FC6-9748-B696-0F7C5165EB4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2505" name="Rectangle 41">
                  <a:extLst>
                    <a:ext uri="{FF2B5EF4-FFF2-40B4-BE49-F238E27FC236}">
                      <a16:creationId xmlns:a16="http://schemas.microsoft.com/office/drawing/2014/main" id="{808D57E0-1C53-6F43-B468-F2BAA27D489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56334" name="Text Box 42">
                  <a:extLst>
                    <a:ext uri="{FF2B5EF4-FFF2-40B4-BE49-F238E27FC236}">
                      <a16:creationId xmlns:a16="http://schemas.microsoft.com/office/drawing/2014/main" id="{82CEBC3F-077D-294E-9C37-11DC85B0BF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889</a:t>
                  </a:r>
                  <a:endParaRPr lang="en-US" altLang="en-US" sz="1800" i="0" dirty="0">
                    <a:ea typeface="ＭＳ Ｐゴシック" panose="020B0600070205080204" pitchFamily="34" charset="-128"/>
                  </a:endParaRPr>
                </a:p>
              </p:txBody>
            </p:sp>
            <p:sp>
              <p:nvSpPr>
                <p:cNvPr id="56335" name="Text Box 43">
                  <a:extLst>
                    <a:ext uri="{FF2B5EF4-FFF2-40B4-BE49-F238E27FC236}">
                      <a16:creationId xmlns:a16="http://schemas.microsoft.com/office/drawing/2014/main" id="{3BBA4DE0-70C2-F646-8A5A-0B110C77672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971</a:t>
                  </a:r>
                  <a:endParaRPr lang="en-US" altLang="en-US" sz="1800" i="0" dirty="0">
                    <a:ea typeface="ＭＳ Ｐゴシック" panose="020B0600070205080204" pitchFamily="34" charset="-128"/>
                  </a:endParaRPr>
                </a:p>
              </p:txBody>
            </p:sp>
            <p:sp>
              <p:nvSpPr>
                <p:cNvPr id="56336" name="Text Box 44">
                  <a:extLst>
                    <a:ext uri="{FF2B5EF4-FFF2-40B4-BE49-F238E27FC236}">
                      <a16:creationId xmlns:a16="http://schemas.microsoft.com/office/drawing/2014/main" id="{F5B871DC-0263-0A47-8746-CEF20A9A182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grpSp>
          <p:grpSp>
            <p:nvGrpSpPr>
              <p:cNvPr id="56328" name="Group 45">
                <a:extLst>
                  <a:ext uri="{FF2B5EF4-FFF2-40B4-BE49-F238E27FC236}">
                    <a16:creationId xmlns:a16="http://schemas.microsoft.com/office/drawing/2014/main" id="{6755C01C-0375-A146-95AC-67B8E0EC077C}"/>
                  </a:ext>
                </a:extLst>
              </p:cNvPr>
              <p:cNvGrpSpPr>
                <a:grpSpLocks/>
              </p:cNvGrpSpPr>
              <p:nvPr/>
            </p:nvGrpSpPr>
            <p:grpSpPr bwMode="auto">
              <a:xfrm>
                <a:off x="2844" y="3671"/>
                <a:ext cx="731" cy="213"/>
                <a:chOff x="2844" y="3671"/>
                <a:chExt cx="731" cy="213"/>
              </a:xfrm>
            </p:grpSpPr>
            <p:sp>
              <p:nvSpPr>
                <p:cNvPr id="3262510" name="Rectangle 46">
                  <a:extLst>
                    <a:ext uri="{FF2B5EF4-FFF2-40B4-BE49-F238E27FC236}">
                      <a16:creationId xmlns:a16="http://schemas.microsoft.com/office/drawing/2014/main" id="{1FC2D59C-DB22-F54B-836C-019D10E72A0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56330" name="Text Box 47">
                  <a:extLst>
                    <a:ext uri="{FF2B5EF4-FFF2-40B4-BE49-F238E27FC236}">
                      <a16:creationId xmlns:a16="http://schemas.microsoft.com/office/drawing/2014/main" id="{78A86B25-3A2C-DF4F-B043-C66F504EC471}"/>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24.3</a:t>
                  </a:r>
                </a:p>
              </p:txBody>
            </p:sp>
          </p:gr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B2C332DC-BF99-804B-86D5-4C459E23D7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2C9880-7EBA-8943-91BB-2A98533A7D66}" type="slidenum">
              <a:rPr lang="en-US" altLang="en-US" sz="1400"/>
              <a:pPr>
                <a:spcBef>
                  <a:spcPct val="0"/>
                </a:spcBef>
                <a:buFontTx/>
                <a:buNone/>
              </a:pPr>
              <a:t>28</a:t>
            </a:fld>
            <a:endParaRPr lang="en-US" altLang="en-US" sz="1400" dirty="0"/>
          </a:p>
        </p:txBody>
      </p:sp>
      <p:grpSp>
        <p:nvGrpSpPr>
          <p:cNvPr id="58371" name="Group 41">
            <a:extLst>
              <a:ext uri="{FF2B5EF4-FFF2-40B4-BE49-F238E27FC236}">
                <a16:creationId xmlns:a16="http://schemas.microsoft.com/office/drawing/2014/main" id="{A271849F-7149-7849-985D-BA237D329F34}"/>
              </a:ext>
            </a:extLst>
          </p:cNvPr>
          <p:cNvGrpSpPr>
            <a:grpSpLocks/>
          </p:cNvGrpSpPr>
          <p:nvPr/>
        </p:nvGrpSpPr>
        <p:grpSpPr bwMode="auto">
          <a:xfrm>
            <a:off x="458788" y="446088"/>
            <a:ext cx="8229600" cy="5719762"/>
            <a:chOff x="289" y="281"/>
            <a:chExt cx="5184" cy="3603"/>
          </a:xfrm>
        </p:grpSpPr>
        <p:sp>
          <p:nvSpPr>
            <p:cNvPr id="58372" name="Rectangle 2">
              <a:extLst>
                <a:ext uri="{FF2B5EF4-FFF2-40B4-BE49-F238E27FC236}">
                  <a16:creationId xmlns:a16="http://schemas.microsoft.com/office/drawing/2014/main" id="{C4648417-5E79-3A45-96CE-CF7B1EE3F66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Parasympathetic Influence</a:t>
              </a:r>
            </a:p>
          </p:txBody>
        </p:sp>
        <p:sp>
          <p:nvSpPr>
            <p:cNvPr id="58373" name="Text Box 3">
              <a:extLst>
                <a:ext uri="{FF2B5EF4-FFF2-40B4-BE49-F238E27FC236}">
                  <a16:creationId xmlns:a16="http://schemas.microsoft.com/office/drawing/2014/main" id="{DAD08C74-CDB6-B742-8F1C-77FEBCB3DD02}"/>
                </a:ext>
              </a:extLst>
            </p:cNvPr>
            <p:cNvSpPr txBox="1">
              <a:spLocks noChangeArrowheads="1"/>
            </p:cNvSpPr>
            <p:nvPr/>
          </p:nvSpPr>
          <p:spPr bwMode="auto">
            <a:xfrm>
              <a:off x="519" y="970"/>
              <a:ext cx="4617" cy="1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i="0" dirty="0"/>
                <a:t>The vagus nerve (X) supplies parasympathetic fibers to much of the GI tract.</a:t>
              </a:r>
            </a:p>
            <a:p>
              <a:pPr eaLnBrk="1" hangingPunct="1">
                <a:lnSpc>
                  <a:spcPct val="85000"/>
                </a:lnSpc>
                <a:spcBef>
                  <a:spcPct val="0"/>
                </a:spcBef>
                <a:spcAft>
                  <a:spcPct val="50000"/>
                </a:spcAft>
                <a:buSzPct val="80000"/>
              </a:pPr>
              <a:r>
                <a:rPr lang="en-US" altLang="en-US" sz="1800" i="0" dirty="0"/>
                <a:t>The lower half of the large intestine, however, is innervated by para-sympathetic fibers originating in the sacral section of the spinal cord.</a:t>
              </a:r>
            </a:p>
            <a:p>
              <a:pPr eaLnBrk="1" hangingPunct="1">
                <a:lnSpc>
                  <a:spcPct val="85000"/>
                </a:lnSpc>
                <a:spcBef>
                  <a:spcPct val="0"/>
                </a:spcBef>
                <a:spcAft>
                  <a:spcPct val="50000"/>
                </a:spcAft>
                <a:buSzPct val="80000"/>
              </a:pPr>
              <a:r>
                <a:rPr lang="en-US" altLang="en-US" sz="1800" i="0" dirty="0"/>
                <a:t>Parasympathetic activity increases gastric motility and secretions by increasing the activity of neurons in the myenteric and submuscosal plexuses.</a:t>
              </a:r>
            </a:p>
          </p:txBody>
        </p:sp>
        <p:grpSp>
          <p:nvGrpSpPr>
            <p:cNvPr id="58374" name="Group 31">
              <a:extLst>
                <a:ext uri="{FF2B5EF4-FFF2-40B4-BE49-F238E27FC236}">
                  <a16:creationId xmlns:a16="http://schemas.microsoft.com/office/drawing/2014/main" id="{DF228F25-D501-9346-9E47-076821D0F528}"/>
                </a:ext>
              </a:extLst>
            </p:cNvPr>
            <p:cNvGrpSpPr>
              <a:grpSpLocks/>
            </p:cNvGrpSpPr>
            <p:nvPr/>
          </p:nvGrpSpPr>
          <p:grpSpPr bwMode="auto">
            <a:xfrm>
              <a:off x="582" y="3671"/>
              <a:ext cx="1990" cy="213"/>
              <a:chOff x="582" y="3671"/>
              <a:chExt cx="1990" cy="213"/>
            </a:xfrm>
          </p:grpSpPr>
          <p:sp>
            <p:nvSpPr>
              <p:cNvPr id="3266592" name="Rectangle 32">
                <a:extLst>
                  <a:ext uri="{FF2B5EF4-FFF2-40B4-BE49-F238E27FC236}">
                    <a16:creationId xmlns:a16="http://schemas.microsoft.com/office/drawing/2014/main" id="{D61A48B0-C24E-674D-B9DF-46932C26969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6593" name="Rectangle 33">
                <a:extLst>
                  <a:ext uri="{FF2B5EF4-FFF2-40B4-BE49-F238E27FC236}">
                    <a16:creationId xmlns:a16="http://schemas.microsoft.com/office/drawing/2014/main" id="{1FBB573A-6554-8D42-83B1-01A6BD14A44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6594" name="Rectangle 34">
                <a:extLst>
                  <a:ext uri="{FF2B5EF4-FFF2-40B4-BE49-F238E27FC236}">
                    <a16:creationId xmlns:a16="http://schemas.microsoft.com/office/drawing/2014/main" id="{4B27714D-1F03-3545-AE87-DA27D95E6DD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58378" name="Text Box 35">
                <a:extLst>
                  <a:ext uri="{FF2B5EF4-FFF2-40B4-BE49-F238E27FC236}">
                    <a16:creationId xmlns:a16="http://schemas.microsoft.com/office/drawing/2014/main" id="{2919E8CB-9CC1-1449-B9F5-A39A04BA1A9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890</a:t>
                </a:r>
                <a:endParaRPr lang="en-US" altLang="en-US" sz="1800" i="0" dirty="0">
                  <a:ea typeface="ＭＳ Ｐゴシック" panose="020B0600070205080204" pitchFamily="34" charset="-128"/>
                </a:endParaRPr>
              </a:p>
            </p:txBody>
          </p:sp>
          <p:sp>
            <p:nvSpPr>
              <p:cNvPr id="58379" name="Text Box 36">
                <a:extLst>
                  <a:ext uri="{FF2B5EF4-FFF2-40B4-BE49-F238E27FC236}">
                    <a16:creationId xmlns:a16="http://schemas.microsoft.com/office/drawing/2014/main" id="{54278F77-4C44-0940-AF4F-43C1DB42EC6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971</a:t>
                </a:r>
                <a:endParaRPr lang="en-US" altLang="en-US" sz="1800" i="0" dirty="0">
                  <a:ea typeface="ＭＳ Ｐゴシック" panose="020B0600070205080204" pitchFamily="34" charset="-128"/>
                </a:endParaRPr>
              </a:p>
            </p:txBody>
          </p:sp>
          <p:sp>
            <p:nvSpPr>
              <p:cNvPr id="58380" name="Text Box 37">
                <a:extLst>
                  <a:ext uri="{FF2B5EF4-FFF2-40B4-BE49-F238E27FC236}">
                    <a16:creationId xmlns:a16="http://schemas.microsoft.com/office/drawing/2014/main" id="{60287DD6-3134-5941-96C4-FCF00213921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A7FF90D6-1912-6F4B-89CD-CD425BED2B8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08A82D8-46A8-DD48-A81D-E3F17730BDBD}" type="slidenum">
              <a:rPr lang="en-US" altLang="en-US" sz="1400"/>
              <a:pPr>
                <a:spcBef>
                  <a:spcPct val="0"/>
                </a:spcBef>
                <a:buFontTx/>
                <a:buNone/>
              </a:pPr>
              <a:t>29</a:t>
            </a:fld>
            <a:endParaRPr lang="en-US" altLang="en-US" sz="1400" dirty="0"/>
          </a:p>
        </p:txBody>
      </p:sp>
      <p:grpSp>
        <p:nvGrpSpPr>
          <p:cNvPr id="60419" name="Group 43">
            <a:extLst>
              <a:ext uri="{FF2B5EF4-FFF2-40B4-BE49-F238E27FC236}">
                <a16:creationId xmlns:a16="http://schemas.microsoft.com/office/drawing/2014/main" id="{6B11008A-631F-6845-A50A-337738F39D31}"/>
              </a:ext>
            </a:extLst>
          </p:cNvPr>
          <p:cNvGrpSpPr>
            <a:grpSpLocks/>
          </p:cNvGrpSpPr>
          <p:nvPr/>
        </p:nvGrpSpPr>
        <p:grpSpPr bwMode="auto">
          <a:xfrm>
            <a:off x="458788" y="446088"/>
            <a:ext cx="8229600" cy="5719762"/>
            <a:chOff x="289" y="281"/>
            <a:chExt cx="5184" cy="3603"/>
          </a:xfrm>
        </p:grpSpPr>
        <p:sp>
          <p:nvSpPr>
            <p:cNvPr id="60420" name="Rectangle 2">
              <a:extLst>
                <a:ext uri="{FF2B5EF4-FFF2-40B4-BE49-F238E27FC236}">
                  <a16:creationId xmlns:a16="http://schemas.microsoft.com/office/drawing/2014/main" id="{F9876C52-7677-204A-9814-1C2A3798CD9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Sympathetic Influence </a:t>
              </a:r>
            </a:p>
          </p:txBody>
        </p:sp>
        <p:sp>
          <p:nvSpPr>
            <p:cNvPr id="60421" name="Text Box 3">
              <a:extLst>
                <a:ext uri="{FF2B5EF4-FFF2-40B4-BE49-F238E27FC236}">
                  <a16:creationId xmlns:a16="http://schemas.microsoft.com/office/drawing/2014/main" id="{9515E3DE-B4C7-274A-ACD7-ED6C07D9A60D}"/>
                </a:ext>
              </a:extLst>
            </p:cNvPr>
            <p:cNvSpPr txBox="1">
              <a:spLocks noChangeArrowheads="1"/>
            </p:cNvSpPr>
            <p:nvPr/>
          </p:nvSpPr>
          <p:spPr bwMode="auto">
            <a:xfrm>
              <a:off x="519" y="970"/>
              <a:ext cx="469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Sympathetic fibers act on the ENS through the thoracic and lumbar segments of the spinal cord.</a:t>
              </a:r>
            </a:p>
            <a:p>
              <a:pPr eaLnBrk="1" hangingPunct="1">
                <a:lnSpc>
                  <a:spcPct val="85000"/>
                </a:lnSpc>
                <a:spcBef>
                  <a:spcPct val="0"/>
                </a:spcBef>
                <a:spcAft>
                  <a:spcPts val="900"/>
                </a:spcAft>
                <a:buSzPct val="80000"/>
              </a:pPr>
              <a:r>
                <a:rPr lang="en-US" altLang="en-US" sz="1800" i="0" dirty="0"/>
                <a:t>Sympathetic activity decreases gastric motility and secretions by inhibiting the activity of the two plexuses.</a:t>
              </a:r>
            </a:p>
            <a:p>
              <a:pPr eaLnBrk="1" hangingPunct="1">
                <a:lnSpc>
                  <a:spcPct val="85000"/>
                </a:lnSpc>
                <a:spcBef>
                  <a:spcPct val="0"/>
                </a:spcBef>
                <a:spcAft>
                  <a:spcPct val="50000"/>
                </a:spcAft>
                <a:buSzPct val="80000"/>
              </a:pPr>
              <a:r>
                <a:rPr lang="en-US" altLang="en-US" sz="1800" i="0" dirty="0"/>
                <a:t>Physical activity and emotions such as anger, fear, and anxiety can slow the digestive process.</a:t>
              </a:r>
            </a:p>
          </p:txBody>
        </p:sp>
        <p:grpSp>
          <p:nvGrpSpPr>
            <p:cNvPr id="60422" name="Group 32">
              <a:extLst>
                <a:ext uri="{FF2B5EF4-FFF2-40B4-BE49-F238E27FC236}">
                  <a16:creationId xmlns:a16="http://schemas.microsoft.com/office/drawing/2014/main" id="{BC00CE38-7E07-0E49-AD86-C9BF85504562}"/>
                </a:ext>
              </a:extLst>
            </p:cNvPr>
            <p:cNvGrpSpPr>
              <a:grpSpLocks/>
            </p:cNvGrpSpPr>
            <p:nvPr/>
          </p:nvGrpSpPr>
          <p:grpSpPr bwMode="auto">
            <a:xfrm>
              <a:off x="582" y="3671"/>
              <a:ext cx="2993" cy="213"/>
              <a:chOff x="582" y="3671"/>
              <a:chExt cx="2993" cy="213"/>
            </a:xfrm>
          </p:grpSpPr>
          <p:grpSp>
            <p:nvGrpSpPr>
              <p:cNvPr id="60423" name="Group 33">
                <a:extLst>
                  <a:ext uri="{FF2B5EF4-FFF2-40B4-BE49-F238E27FC236}">
                    <a16:creationId xmlns:a16="http://schemas.microsoft.com/office/drawing/2014/main" id="{02D62C23-1B10-1B42-AD79-CDBF84CDA9AF}"/>
                  </a:ext>
                </a:extLst>
              </p:cNvPr>
              <p:cNvGrpSpPr>
                <a:grpSpLocks/>
              </p:cNvGrpSpPr>
              <p:nvPr/>
            </p:nvGrpSpPr>
            <p:grpSpPr bwMode="auto">
              <a:xfrm>
                <a:off x="582" y="3671"/>
                <a:ext cx="1990" cy="213"/>
                <a:chOff x="582" y="3671"/>
                <a:chExt cx="1990" cy="213"/>
              </a:xfrm>
            </p:grpSpPr>
            <p:sp>
              <p:nvSpPr>
                <p:cNvPr id="3268642" name="Rectangle 34">
                  <a:extLst>
                    <a:ext uri="{FF2B5EF4-FFF2-40B4-BE49-F238E27FC236}">
                      <a16:creationId xmlns:a16="http://schemas.microsoft.com/office/drawing/2014/main" id="{FF744C79-9B4E-234D-8B8B-18D878C977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8643" name="Rectangle 35">
                  <a:extLst>
                    <a:ext uri="{FF2B5EF4-FFF2-40B4-BE49-F238E27FC236}">
                      <a16:creationId xmlns:a16="http://schemas.microsoft.com/office/drawing/2014/main" id="{7F2F2A4C-2FB0-7642-AA5C-41923DC7D5C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68644" name="Rectangle 36">
                  <a:extLst>
                    <a:ext uri="{FF2B5EF4-FFF2-40B4-BE49-F238E27FC236}">
                      <a16:creationId xmlns:a16="http://schemas.microsoft.com/office/drawing/2014/main" id="{383B8604-19DA-CD4D-B8CC-BBA465258FF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60430" name="Text Box 37">
                  <a:extLst>
                    <a:ext uri="{FF2B5EF4-FFF2-40B4-BE49-F238E27FC236}">
                      <a16:creationId xmlns:a16="http://schemas.microsoft.com/office/drawing/2014/main" id="{176A4AE0-D679-1D4D-8636-58F0AF361F9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890</a:t>
                  </a:r>
                  <a:endParaRPr lang="en-US" altLang="en-US" sz="1800" i="0" dirty="0">
                    <a:ea typeface="ＭＳ Ｐゴシック" panose="020B0600070205080204" pitchFamily="34" charset="-128"/>
                  </a:endParaRPr>
                </a:p>
              </p:txBody>
            </p:sp>
            <p:sp>
              <p:nvSpPr>
                <p:cNvPr id="60431" name="Text Box 38">
                  <a:extLst>
                    <a:ext uri="{FF2B5EF4-FFF2-40B4-BE49-F238E27FC236}">
                      <a16:creationId xmlns:a16="http://schemas.microsoft.com/office/drawing/2014/main" id="{A540A66C-DE63-3B49-80CF-D1D1E144F9D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971</a:t>
                  </a:r>
                  <a:endParaRPr lang="en-US" altLang="en-US" sz="1800" i="0" dirty="0">
                    <a:ea typeface="ＭＳ Ｐゴシック" panose="020B0600070205080204" pitchFamily="34" charset="-128"/>
                  </a:endParaRPr>
                </a:p>
              </p:txBody>
            </p:sp>
            <p:sp>
              <p:nvSpPr>
                <p:cNvPr id="60432" name="Text Box 39">
                  <a:extLst>
                    <a:ext uri="{FF2B5EF4-FFF2-40B4-BE49-F238E27FC236}">
                      <a16:creationId xmlns:a16="http://schemas.microsoft.com/office/drawing/2014/main" id="{1460E502-FC63-9C49-8B4E-CE31652EFBD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grpSp>
          <p:grpSp>
            <p:nvGrpSpPr>
              <p:cNvPr id="60424" name="Group 40">
                <a:extLst>
                  <a:ext uri="{FF2B5EF4-FFF2-40B4-BE49-F238E27FC236}">
                    <a16:creationId xmlns:a16="http://schemas.microsoft.com/office/drawing/2014/main" id="{8D79DE11-ABE1-1440-A24E-1B4460B6B952}"/>
                  </a:ext>
                </a:extLst>
              </p:cNvPr>
              <p:cNvGrpSpPr>
                <a:grpSpLocks/>
              </p:cNvGrpSpPr>
              <p:nvPr/>
            </p:nvGrpSpPr>
            <p:grpSpPr bwMode="auto">
              <a:xfrm>
                <a:off x="2844" y="3671"/>
                <a:ext cx="731" cy="213"/>
                <a:chOff x="2844" y="3671"/>
                <a:chExt cx="731" cy="213"/>
              </a:xfrm>
            </p:grpSpPr>
            <p:sp>
              <p:nvSpPr>
                <p:cNvPr id="3268649" name="Rectangle 41">
                  <a:extLst>
                    <a:ext uri="{FF2B5EF4-FFF2-40B4-BE49-F238E27FC236}">
                      <a16:creationId xmlns:a16="http://schemas.microsoft.com/office/drawing/2014/main" id="{D8A41BBC-E972-8844-A963-23E69BE504B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60426" name="Text Box 42">
                  <a:extLst>
                    <a:ext uri="{FF2B5EF4-FFF2-40B4-BE49-F238E27FC236}">
                      <a16:creationId xmlns:a16="http://schemas.microsoft.com/office/drawing/2014/main" id="{498DEC77-0B72-AD4F-80D0-83C3C87DABCC}"/>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24.3</a:t>
                  </a:r>
                </a:p>
              </p:txBody>
            </p:sp>
          </p:gr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4A40046D-A5D5-4747-A95B-BC885DF55BA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E68EDEF-2BBF-DB4C-B9EF-233B6F0A748D}" type="slidenum">
              <a:rPr lang="en-US" altLang="en-US" sz="1400"/>
              <a:pPr>
                <a:spcBef>
                  <a:spcPct val="0"/>
                </a:spcBef>
                <a:buFontTx/>
                <a:buNone/>
              </a:pPr>
              <a:t>30</a:t>
            </a:fld>
            <a:endParaRPr lang="en-US" altLang="en-US" sz="1400" dirty="0"/>
          </a:p>
        </p:txBody>
      </p:sp>
      <p:sp>
        <p:nvSpPr>
          <p:cNvPr id="62467" name="Rectangle 2">
            <a:extLst>
              <a:ext uri="{FF2B5EF4-FFF2-40B4-BE49-F238E27FC236}">
                <a16:creationId xmlns:a16="http://schemas.microsoft.com/office/drawing/2014/main" id="{D0063C07-56C5-DA46-A1F6-27E1867CF12E}"/>
              </a:ext>
            </a:extLst>
          </p:cNvPr>
          <p:cNvSpPr>
            <a:spLocks noGrp="1" noChangeArrowheads="1"/>
          </p:cNvSpPr>
          <p:nvPr>
            <p:ph type="body" idx="1"/>
          </p:nvPr>
        </p:nvSpPr>
        <p:spPr>
          <a:xfrm>
            <a:off x="1284288" y="968375"/>
            <a:ext cx="6588125" cy="4516438"/>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Upper Gastrointestinal Tract</a:t>
            </a:r>
            <a:endParaRPr lang="en-US" altLang="en-US"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56FB8D45-FCFC-7B46-9996-A0DF6CE598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085B813-5DB3-A84F-9283-34904F544F1D}" type="slidenum">
              <a:rPr lang="en-US" altLang="en-US" sz="1400"/>
              <a:pPr>
                <a:spcBef>
                  <a:spcPct val="0"/>
                </a:spcBef>
                <a:buFontTx/>
                <a:buNone/>
              </a:pPr>
              <a:t>31</a:t>
            </a:fld>
            <a:endParaRPr lang="en-US" altLang="en-US" sz="1400" dirty="0"/>
          </a:p>
        </p:txBody>
      </p:sp>
      <p:grpSp>
        <p:nvGrpSpPr>
          <p:cNvPr id="64515" name="Group 43">
            <a:extLst>
              <a:ext uri="{FF2B5EF4-FFF2-40B4-BE49-F238E27FC236}">
                <a16:creationId xmlns:a16="http://schemas.microsoft.com/office/drawing/2014/main" id="{4A1BF2A1-7951-124B-9726-D35D23160D45}"/>
              </a:ext>
            </a:extLst>
          </p:cNvPr>
          <p:cNvGrpSpPr>
            <a:grpSpLocks/>
          </p:cNvGrpSpPr>
          <p:nvPr/>
        </p:nvGrpSpPr>
        <p:grpSpPr bwMode="auto">
          <a:xfrm>
            <a:off x="458788" y="446088"/>
            <a:ext cx="8229600" cy="5719762"/>
            <a:chOff x="289" y="281"/>
            <a:chExt cx="5184" cy="3603"/>
          </a:xfrm>
        </p:grpSpPr>
        <p:sp>
          <p:nvSpPr>
            <p:cNvPr id="64516" name="Rectangle 2">
              <a:extLst>
                <a:ext uri="{FF2B5EF4-FFF2-40B4-BE49-F238E27FC236}">
                  <a16:creationId xmlns:a16="http://schemas.microsoft.com/office/drawing/2014/main" id="{0423855E-F705-7846-AAD8-D14BD6C37F3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Mouth </a:t>
              </a:r>
            </a:p>
          </p:txBody>
        </p:sp>
        <p:sp>
          <p:nvSpPr>
            <p:cNvPr id="64517" name="Text Box 3">
              <a:extLst>
                <a:ext uri="{FF2B5EF4-FFF2-40B4-BE49-F238E27FC236}">
                  <a16:creationId xmlns:a16="http://schemas.microsoft.com/office/drawing/2014/main" id="{0B72995D-90D4-DE44-83B9-74D4195F9BEB}"/>
                </a:ext>
              </a:extLst>
            </p:cNvPr>
            <p:cNvSpPr txBox="1">
              <a:spLocks noChangeArrowheads="1"/>
            </p:cNvSpPr>
            <p:nvPr/>
          </p:nvSpPr>
          <p:spPr bwMode="auto">
            <a:xfrm>
              <a:off x="519" y="970"/>
              <a:ext cx="468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mouth is also called the oral cavity or buccal cavity (we will use mouth).</a:t>
              </a:r>
            </a:p>
            <a:p>
              <a:pPr eaLnBrk="1" hangingPunct="1">
                <a:lnSpc>
                  <a:spcPct val="85000"/>
                </a:lnSpc>
                <a:spcBef>
                  <a:spcPct val="0"/>
                </a:spcBef>
                <a:spcAft>
                  <a:spcPts val="900"/>
                </a:spcAft>
                <a:buSzPct val="80000"/>
              </a:pPr>
              <a:r>
                <a:rPr lang="en-US" altLang="en-US" sz="1800" i="0" dirty="0"/>
                <a:t>Structural details, including of the teeth and tongue, can be found in the textbook.</a:t>
              </a:r>
            </a:p>
            <a:p>
              <a:pPr eaLnBrk="1" hangingPunct="1">
                <a:lnSpc>
                  <a:spcPct val="85000"/>
                </a:lnSpc>
                <a:spcBef>
                  <a:spcPct val="0"/>
                </a:spcBef>
                <a:spcAft>
                  <a:spcPts val="900"/>
                </a:spcAft>
                <a:buSzPct val="80000"/>
              </a:pPr>
              <a:r>
                <a:rPr lang="en-US" altLang="en-US" sz="1800" i="0" dirty="0"/>
                <a:t>The teeth aid in mechanical digestion or mastication, and the tongue in swallowing or deglutition.</a:t>
              </a:r>
            </a:p>
            <a:p>
              <a:pPr eaLnBrk="1" hangingPunct="1">
                <a:lnSpc>
                  <a:spcPct val="85000"/>
                </a:lnSpc>
                <a:spcBef>
                  <a:spcPct val="0"/>
                </a:spcBef>
                <a:spcAft>
                  <a:spcPct val="50000"/>
                </a:spcAft>
                <a:buSzPct val="80000"/>
              </a:pPr>
              <a:r>
                <a:rPr lang="en-US" altLang="en-US" sz="1800" i="0" dirty="0"/>
                <a:t>In this section, we focus primarily on the role of the salivary glands of the mouth.</a:t>
              </a:r>
            </a:p>
          </p:txBody>
        </p:sp>
        <p:grpSp>
          <p:nvGrpSpPr>
            <p:cNvPr id="64518" name="Group 32">
              <a:extLst>
                <a:ext uri="{FF2B5EF4-FFF2-40B4-BE49-F238E27FC236}">
                  <a16:creationId xmlns:a16="http://schemas.microsoft.com/office/drawing/2014/main" id="{4B9210B8-9A5D-0E49-AE3F-9A56F4D368AA}"/>
                </a:ext>
              </a:extLst>
            </p:cNvPr>
            <p:cNvGrpSpPr>
              <a:grpSpLocks/>
            </p:cNvGrpSpPr>
            <p:nvPr/>
          </p:nvGrpSpPr>
          <p:grpSpPr bwMode="auto">
            <a:xfrm>
              <a:off x="582" y="3671"/>
              <a:ext cx="2993" cy="213"/>
              <a:chOff x="582" y="3671"/>
              <a:chExt cx="2993" cy="213"/>
            </a:xfrm>
          </p:grpSpPr>
          <p:grpSp>
            <p:nvGrpSpPr>
              <p:cNvPr id="64519" name="Group 33">
                <a:extLst>
                  <a:ext uri="{FF2B5EF4-FFF2-40B4-BE49-F238E27FC236}">
                    <a16:creationId xmlns:a16="http://schemas.microsoft.com/office/drawing/2014/main" id="{8F11E635-3F72-6C4D-93E7-B952179A7BC1}"/>
                  </a:ext>
                </a:extLst>
              </p:cNvPr>
              <p:cNvGrpSpPr>
                <a:grpSpLocks/>
              </p:cNvGrpSpPr>
              <p:nvPr/>
            </p:nvGrpSpPr>
            <p:grpSpPr bwMode="auto">
              <a:xfrm>
                <a:off x="582" y="3671"/>
                <a:ext cx="1990" cy="213"/>
                <a:chOff x="582" y="3671"/>
                <a:chExt cx="1990" cy="213"/>
              </a:xfrm>
            </p:grpSpPr>
            <p:sp>
              <p:nvSpPr>
                <p:cNvPr id="3278882" name="Rectangle 34">
                  <a:extLst>
                    <a:ext uri="{FF2B5EF4-FFF2-40B4-BE49-F238E27FC236}">
                      <a16:creationId xmlns:a16="http://schemas.microsoft.com/office/drawing/2014/main" id="{7BD1D8DA-B09D-C04C-BFB5-4F2E9063702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78883" name="Rectangle 35">
                  <a:extLst>
                    <a:ext uri="{FF2B5EF4-FFF2-40B4-BE49-F238E27FC236}">
                      <a16:creationId xmlns:a16="http://schemas.microsoft.com/office/drawing/2014/main" id="{9D1F305E-7396-D345-89AB-B3CC79F3B1C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78884" name="Rectangle 36">
                  <a:extLst>
                    <a:ext uri="{FF2B5EF4-FFF2-40B4-BE49-F238E27FC236}">
                      <a16:creationId xmlns:a16="http://schemas.microsoft.com/office/drawing/2014/main" id="{CF014E11-DD09-954C-80A9-44D8AE283F8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64526" name="Text Box 37">
                  <a:extLst>
                    <a:ext uri="{FF2B5EF4-FFF2-40B4-BE49-F238E27FC236}">
                      <a16:creationId xmlns:a16="http://schemas.microsoft.com/office/drawing/2014/main" id="{DA09D259-C830-E943-A815-0D267F1983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893</a:t>
                  </a:r>
                  <a:endParaRPr lang="en-US" altLang="en-US" sz="1800" i="0" dirty="0">
                    <a:ea typeface="ＭＳ Ｐゴシック" panose="020B0600070205080204" pitchFamily="34" charset="-128"/>
                  </a:endParaRPr>
                </a:p>
              </p:txBody>
            </p:sp>
            <p:sp>
              <p:nvSpPr>
                <p:cNvPr id="64527" name="Text Box 38">
                  <a:extLst>
                    <a:ext uri="{FF2B5EF4-FFF2-40B4-BE49-F238E27FC236}">
                      <a16:creationId xmlns:a16="http://schemas.microsoft.com/office/drawing/2014/main" id="{4574C13F-98EB-7B47-AD6F-D070D0B9480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974</a:t>
                  </a:r>
                  <a:endParaRPr lang="en-US" altLang="en-US" sz="1800" i="0" dirty="0">
                    <a:ea typeface="ＭＳ Ｐゴシック" panose="020B0600070205080204" pitchFamily="34" charset="-128"/>
                  </a:endParaRPr>
                </a:p>
              </p:txBody>
            </p:sp>
            <p:sp>
              <p:nvSpPr>
                <p:cNvPr id="64528" name="Text Box 39">
                  <a:extLst>
                    <a:ext uri="{FF2B5EF4-FFF2-40B4-BE49-F238E27FC236}">
                      <a16:creationId xmlns:a16="http://schemas.microsoft.com/office/drawing/2014/main" id="{E0D17244-D2A1-6241-A67A-7251A8DF72E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grpSp>
          <p:grpSp>
            <p:nvGrpSpPr>
              <p:cNvPr id="64520" name="Group 40">
                <a:extLst>
                  <a:ext uri="{FF2B5EF4-FFF2-40B4-BE49-F238E27FC236}">
                    <a16:creationId xmlns:a16="http://schemas.microsoft.com/office/drawing/2014/main" id="{7A2F6F26-CADA-5747-9FE1-34BA5621E9AA}"/>
                  </a:ext>
                </a:extLst>
              </p:cNvPr>
              <p:cNvGrpSpPr>
                <a:grpSpLocks/>
              </p:cNvGrpSpPr>
              <p:nvPr/>
            </p:nvGrpSpPr>
            <p:grpSpPr bwMode="auto">
              <a:xfrm>
                <a:off x="2844" y="3671"/>
                <a:ext cx="731" cy="213"/>
                <a:chOff x="2844" y="3671"/>
                <a:chExt cx="731" cy="213"/>
              </a:xfrm>
            </p:grpSpPr>
            <p:sp>
              <p:nvSpPr>
                <p:cNvPr id="3278889" name="Rectangle 41">
                  <a:extLst>
                    <a:ext uri="{FF2B5EF4-FFF2-40B4-BE49-F238E27FC236}">
                      <a16:creationId xmlns:a16="http://schemas.microsoft.com/office/drawing/2014/main" id="{36681766-C79B-174E-A93B-3B221923F5DD}"/>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64522" name="Text Box 42">
                  <a:extLst>
                    <a:ext uri="{FF2B5EF4-FFF2-40B4-BE49-F238E27FC236}">
                      <a16:creationId xmlns:a16="http://schemas.microsoft.com/office/drawing/2014/main" id="{0865923E-B94A-1542-B9B8-EFB2BD389BFB}"/>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24.5</a:t>
                  </a:r>
                </a:p>
              </p:txBody>
            </p:sp>
          </p:gr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D8841704-E0E9-314B-9C54-2CFBE2904C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7351ADF-315E-3042-B663-7B23D1BAE1C1}" type="slidenum">
              <a:rPr lang="en-US" altLang="en-US" sz="1400"/>
              <a:pPr>
                <a:spcBef>
                  <a:spcPct val="0"/>
                </a:spcBef>
                <a:buFontTx/>
                <a:buNone/>
              </a:pPr>
              <a:t>32</a:t>
            </a:fld>
            <a:endParaRPr lang="en-US" altLang="en-US" sz="1400" dirty="0"/>
          </a:p>
        </p:txBody>
      </p:sp>
      <p:grpSp>
        <p:nvGrpSpPr>
          <p:cNvPr id="66563" name="Group 41">
            <a:extLst>
              <a:ext uri="{FF2B5EF4-FFF2-40B4-BE49-F238E27FC236}">
                <a16:creationId xmlns:a16="http://schemas.microsoft.com/office/drawing/2014/main" id="{BB02D43D-9CEC-3E42-91B9-E62886074B98}"/>
              </a:ext>
            </a:extLst>
          </p:cNvPr>
          <p:cNvGrpSpPr>
            <a:grpSpLocks/>
          </p:cNvGrpSpPr>
          <p:nvPr/>
        </p:nvGrpSpPr>
        <p:grpSpPr bwMode="auto">
          <a:xfrm>
            <a:off x="458788" y="446088"/>
            <a:ext cx="8229600" cy="5719762"/>
            <a:chOff x="289" y="281"/>
            <a:chExt cx="5184" cy="3603"/>
          </a:xfrm>
        </p:grpSpPr>
        <p:sp>
          <p:nvSpPr>
            <p:cNvPr id="66564" name="Rectangle 2">
              <a:extLst>
                <a:ext uri="{FF2B5EF4-FFF2-40B4-BE49-F238E27FC236}">
                  <a16:creationId xmlns:a16="http://schemas.microsoft.com/office/drawing/2014/main" id="{B881672C-0656-B24B-AB12-A6959AC043E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Salivary Glands </a:t>
              </a:r>
            </a:p>
          </p:txBody>
        </p:sp>
        <p:sp>
          <p:nvSpPr>
            <p:cNvPr id="66565" name="Text Box 3">
              <a:extLst>
                <a:ext uri="{FF2B5EF4-FFF2-40B4-BE49-F238E27FC236}">
                  <a16:creationId xmlns:a16="http://schemas.microsoft.com/office/drawing/2014/main" id="{AE10CDD9-A6E3-D04C-AC67-569182593E02}"/>
                </a:ext>
              </a:extLst>
            </p:cNvPr>
            <p:cNvSpPr txBox="1">
              <a:spLocks noChangeArrowheads="1"/>
            </p:cNvSpPr>
            <p:nvPr/>
          </p:nvSpPr>
          <p:spPr bwMode="auto">
            <a:xfrm>
              <a:off x="519" y="970"/>
              <a:ext cx="471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mucous membrane of the mouth and tongue has salivary glands that open directly or indirectly via short ducts into the mouth.</a:t>
              </a:r>
            </a:p>
            <a:p>
              <a:pPr eaLnBrk="1" hangingPunct="1">
                <a:lnSpc>
                  <a:spcPct val="85000"/>
                </a:lnSpc>
                <a:spcBef>
                  <a:spcPct val="0"/>
                </a:spcBef>
                <a:spcAft>
                  <a:spcPts val="900"/>
                </a:spcAft>
                <a:buSzPct val="80000"/>
              </a:pPr>
              <a:r>
                <a:rPr lang="en-US" altLang="en-US" sz="1800" i="0" dirty="0"/>
                <a:t>Salivary glands secrete a fluid known as saliva.</a:t>
              </a:r>
            </a:p>
            <a:p>
              <a:pPr eaLnBrk="1" hangingPunct="1">
                <a:lnSpc>
                  <a:spcPct val="85000"/>
                </a:lnSpc>
                <a:spcBef>
                  <a:spcPct val="0"/>
                </a:spcBef>
                <a:spcAft>
                  <a:spcPts val="900"/>
                </a:spcAft>
                <a:buSzPct val="80000"/>
              </a:pPr>
              <a:r>
                <a:rPr lang="en-US" altLang="en-US" sz="1800" i="0" dirty="0"/>
                <a:t>A sufficient amount of saliva is usually secreted to keep the mucous membranes of the mouth and pharynx (throat) moist and to cleanse the mouth and teeth.</a:t>
              </a:r>
            </a:p>
            <a:p>
              <a:pPr eaLnBrk="1" hangingPunct="1">
                <a:lnSpc>
                  <a:spcPct val="85000"/>
                </a:lnSpc>
                <a:spcBef>
                  <a:spcPct val="0"/>
                </a:spcBef>
                <a:spcAft>
                  <a:spcPct val="50000"/>
                </a:spcAft>
                <a:buSzPct val="80000"/>
              </a:pPr>
              <a:r>
                <a:rPr lang="en-US" altLang="en-US" sz="1800" i="0" dirty="0"/>
                <a:t>Salivary secretions increase just before or as food enters the mouth to lubricate, dissolve, and begin its chemical breakdown by the diges-tive system.</a:t>
              </a:r>
            </a:p>
          </p:txBody>
        </p:sp>
        <p:grpSp>
          <p:nvGrpSpPr>
            <p:cNvPr id="66566" name="Group 30">
              <a:extLst>
                <a:ext uri="{FF2B5EF4-FFF2-40B4-BE49-F238E27FC236}">
                  <a16:creationId xmlns:a16="http://schemas.microsoft.com/office/drawing/2014/main" id="{19D53FEB-89B0-9649-8858-E8D153B7E732}"/>
                </a:ext>
              </a:extLst>
            </p:cNvPr>
            <p:cNvGrpSpPr>
              <a:grpSpLocks/>
            </p:cNvGrpSpPr>
            <p:nvPr/>
          </p:nvGrpSpPr>
          <p:grpSpPr bwMode="auto">
            <a:xfrm>
              <a:off x="582" y="3671"/>
              <a:ext cx="2993" cy="213"/>
              <a:chOff x="582" y="3671"/>
              <a:chExt cx="2993" cy="213"/>
            </a:xfrm>
          </p:grpSpPr>
          <p:grpSp>
            <p:nvGrpSpPr>
              <p:cNvPr id="66567" name="Group 31">
                <a:extLst>
                  <a:ext uri="{FF2B5EF4-FFF2-40B4-BE49-F238E27FC236}">
                    <a16:creationId xmlns:a16="http://schemas.microsoft.com/office/drawing/2014/main" id="{4C94C5C2-9677-144F-B624-FE88E3473DFB}"/>
                  </a:ext>
                </a:extLst>
              </p:cNvPr>
              <p:cNvGrpSpPr>
                <a:grpSpLocks/>
              </p:cNvGrpSpPr>
              <p:nvPr/>
            </p:nvGrpSpPr>
            <p:grpSpPr bwMode="auto">
              <a:xfrm>
                <a:off x="582" y="3671"/>
                <a:ext cx="1990" cy="213"/>
                <a:chOff x="582" y="3671"/>
                <a:chExt cx="1990" cy="213"/>
              </a:xfrm>
            </p:grpSpPr>
            <p:sp>
              <p:nvSpPr>
                <p:cNvPr id="3280928" name="Rectangle 32">
                  <a:extLst>
                    <a:ext uri="{FF2B5EF4-FFF2-40B4-BE49-F238E27FC236}">
                      <a16:creationId xmlns:a16="http://schemas.microsoft.com/office/drawing/2014/main" id="{CDA95AF1-5729-A944-87FC-4A1E21048FF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0929" name="Rectangle 33">
                  <a:extLst>
                    <a:ext uri="{FF2B5EF4-FFF2-40B4-BE49-F238E27FC236}">
                      <a16:creationId xmlns:a16="http://schemas.microsoft.com/office/drawing/2014/main" id="{F7F9834E-A6C2-944B-AD85-53ECC10B79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0930" name="Rectangle 34">
                  <a:extLst>
                    <a:ext uri="{FF2B5EF4-FFF2-40B4-BE49-F238E27FC236}">
                      <a16:creationId xmlns:a16="http://schemas.microsoft.com/office/drawing/2014/main" id="{6A114B41-32AF-DF4B-A8E7-5D6443891C9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66574" name="Text Box 35">
                  <a:extLst>
                    <a:ext uri="{FF2B5EF4-FFF2-40B4-BE49-F238E27FC236}">
                      <a16:creationId xmlns:a16="http://schemas.microsoft.com/office/drawing/2014/main" id="{B517513C-3A61-024F-BCEF-915E7361081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894</a:t>
                  </a:r>
                  <a:endParaRPr lang="en-US" altLang="en-US" sz="1800" i="0" dirty="0">
                    <a:ea typeface="ＭＳ Ｐゴシック" panose="020B0600070205080204" pitchFamily="34" charset="-128"/>
                  </a:endParaRPr>
                </a:p>
              </p:txBody>
            </p:sp>
            <p:sp>
              <p:nvSpPr>
                <p:cNvPr id="66575" name="Text Box 36">
                  <a:extLst>
                    <a:ext uri="{FF2B5EF4-FFF2-40B4-BE49-F238E27FC236}">
                      <a16:creationId xmlns:a16="http://schemas.microsoft.com/office/drawing/2014/main" id="{23DC7337-8743-7949-9DFC-32C31D96E85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974</a:t>
                  </a:r>
                  <a:endParaRPr lang="en-US" altLang="en-US" sz="1800" i="0" dirty="0">
                    <a:ea typeface="ＭＳ Ｐゴシック" panose="020B0600070205080204" pitchFamily="34" charset="-128"/>
                  </a:endParaRPr>
                </a:p>
              </p:txBody>
            </p:sp>
            <p:sp>
              <p:nvSpPr>
                <p:cNvPr id="66576" name="Text Box 37">
                  <a:extLst>
                    <a:ext uri="{FF2B5EF4-FFF2-40B4-BE49-F238E27FC236}">
                      <a16:creationId xmlns:a16="http://schemas.microsoft.com/office/drawing/2014/main" id="{10E93CB5-7820-EB44-A7DD-C2C9210EDD7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929</a:t>
                  </a:r>
                  <a:endParaRPr lang="en-US" altLang="en-US" sz="1800" i="0" dirty="0">
                    <a:ea typeface="ＭＳ Ｐゴシック" panose="020B0600070205080204" pitchFamily="34" charset="-128"/>
                  </a:endParaRPr>
                </a:p>
              </p:txBody>
            </p:sp>
          </p:grpSp>
          <p:grpSp>
            <p:nvGrpSpPr>
              <p:cNvPr id="66568" name="Group 38">
                <a:extLst>
                  <a:ext uri="{FF2B5EF4-FFF2-40B4-BE49-F238E27FC236}">
                    <a16:creationId xmlns:a16="http://schemas.microsoft.com/office/drawing/2014/main" id="{93AA2ABC-5B26-3645-8227-7170F8D78757}"/>
                  </a:ext>
                </a:extLst>
              </p:cNvPr>
              <p:cNvGrpSpPr>
                <a:grpSpLocks/>
              </p:cNvGrpSpPr>
              <p:nvPr/>
            </p:nvGrpSpPr>
            <p:grpSpPr bwMode="auto">
              <a:xfrm>
                <a:off x="2844" y="3671"/>
                <a:ext cx="731" cy="213"/>
                <a:chOff x="2844" y="3671"/>
                <a:chExt cx="731" cy="213"/>
              </a:xfrm>
            </p:grpSpPr>
            <p:sp>
              <p:nvSpPr>
                <p:cNvPr id="3280935" name="Rectangle 39">
                  <a:extLst>
                    <a:ext uri="{FF2B5EF4-FFF2-40B4-BE49-F238E27FC236}">
                      <a16:creationId xmlns:a16="http://schemas.microsoft.com/office/drawing/2014/main" id="{42C0D4DD-168B-D344-A7E4-0634C02FB0D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66570" name="Text Box 40">
                  <a:extLst>
                    <a:ext uri="{FF2B5EF4-FFF2-40B4-BE49-F238E27FC236}">
                      <a16:creationId xmlns:a16="http://schemas.microsoft.com/office/drawing/2014/main" id="{137C78CF-B62E-7C41-8DF3-0FC9D98CB065}"/>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24.6</a:t>
                  </a:r>
                </a:p>
              </p:txBody>
            </p:sp>
          </p:gr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E1D68733-30FE-4A4C-8A5F-85D2BEBA7EC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6E610C-7547-C849-B7F6-879F5E4BAF72}" type="slidenum">
              <a:rPr lang="en-US" altLang="en-US" sz="1400"/>
              <a:pPr>
                <a:spcBef>
                  <a:spcPct val="0"/>
                </a:spcBef>
                <a:buFontTx/>
                <a:buNone/>
              </a:pPr>
              <a:t>33</a:t>
            </a:fld>
            <a:endParaRPr lang="en-US" altLang="en-US" sz="1400" dirty="0"/>
          </a:p>
        </p:txBody>
      </p:sp>
      <p:grpSp>
        <p:nvGrpSpPr>
          <p:cNvPr id="68611" name="Group 55">
            <a:extLst>
              <a:ext uri="{FF2B5EF4-FFF2-40B4-BE49-F238E27FC236}">
                <a16:creationId xmlns:a16="http://schemas.microsoft.com/office/drawing/2014/main" id="{76813BE9-B7E2-EE44-99EE-5B9DA7CA20D1}"/>
              </a:ext>
            </a:extLst>
          </p:cNvPr>
          <p:cNvGrpSpPr>
            <a:grpSpLocks/>
          </p:cNvGrpSpPr>
          <p:nvPr/>
        </p:nvGrpSpPr>
        <p:grpSpPr bwMode="auto">
          <a:xfrm>
            <a:off x="458788" y="446088"/>
            <a:ext cx="8229600" cy="5719762"/>
            <a:chOff x="289" y="281"/>
            <a:chExt cx="5184" cy="3603"/>
          </a:xfrm>
        </p:grpSpPr>
        <p:sp>
          <p:nvSpPr>
            <p:cNvPr id="68612" name="Rectangle 2">
              <a:extLst>
                <a:ext uri="{FF2B5EF4-FFF2-40B4-BE49-F238E27FC236}">
                  <a16:creationId xmlns:a16="http://schemas.microsoft.com/office/drawing/2014/main" id="{CAEB7793-465A-344F-AD5B-70EC7EF98B4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Saliva </a:t>
              </a:r>
            </a:p>
          </p:txBody>
        </p:sp>
        <p:grpSp>
          <p:nvGrpSpPr>
            <p:cNvPr id="68613" name="Group 42">
              <a:extLst>
                <a:ext uri="{FF2B5EF4-FFF2-40B4-BE49-F238E27FC236}">
                  <a16:creationId xmlns:a16="http://schemas.microsoft.com/office/drawing/2014/main" id="{379CBDD7-EDF4-5D48-A114-DC0784B5D708}"/>
                </a:ext>
              </a:extLst>
            </p:cNvPr>
            <p:cNvGrpSpPr>
              <a:grpSpLocks/>
            </p:cNvGrpSpPr>
            <p:nvPr/>
          </p:nvGrpSpPr>
          <p:grpSpPr bwMode="auto">
            <a:xfrm>
              <a:off x="519" y="970"/>
              <a:ext cx="4851" cy="1640"/>
              <a:chOff x="519" y="970"/>
              <a:chExt cx="4851" cy="1640"/>
            </a:xfrm>
          </p:grpSpPr>
          <p:sp>
            <p:nvSpPr>
              <p:cNvPr id="68621" name="Text Box 3">
                <a:extLst>
                  <a:ext uri="{FF2B5EF4-FFF2-40B4-BE49-F238E27FC236}">
                    <a16:creationId xmlns:a16="http://schemas.microsoft.com/office/drawing/2014/main" id="{67225929-9779-5441-97C0-494045FE8265}"/>
                  </a:ext>
                </a:extLst>
              </p:cNvPr>
              <p:cNvSpPr txBox="1">
                <a:spLocks noChangeArrowheads="1"/>
              </p:cNvSpPr>
              <p:nvPr/>
            </p:nvSpPr>
            <p:spPr bwMode="auto">
              <a:xfrm>
                <a:off x="519" y="970"/>
                <a:ext cx="485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Saliva consists of about 99.5 percent water and 0.5 percent solutes.</a:t>
                </a:r>
              </a:p>
              <a:p>
                <a:pPr eaLnBrk="1" hangingPunct="1">
                  <a:lnSpc>
                    <a:spcPct val="85000"/>
                  </a:lnSpc>
                  <a:spcBef>
                    <a:spcPct val="0"/>
                  </a:spcBef>
                  <a:spcAft>
                    <a:spcPts val="900"/>
                  </a:spcAft>
                  <a:buSzPct val="80000"/>
                </a:pPr>
                <a:r>
                  <a:rPr lang="en-US" altLang="en-US" sz="1800" i="0" dirty="0"/>
                  <a:t>The solutes—in ionic form—include sodium, potassium, chloride, bicar-bonate, and phosphate.</a:t>
                </a:r>
              </a:p>
              <a:p>
                <a:pPr eaLnBrk="1" hangingPunct="1">
                  <a:lnSpc>
                    <a:spcPct val="85000"/>
                  </a:lnSpc>
                  <a:spcBef>
                    <a:spcPct val="0"/>
                  </a:spcBef>
                  <a:spcAft>
                    <a:spcPts val="900"/>
                  </a:spcAft>
                  <a:buSzPct val="80000"/>
                </a:pPr>
                <a:r>
                  <a:rPr lang="en-US" altLang="en-US" sz="1800" i="0" dirty="0"/>
                  <a:t>Mucus, urea and uric acid, immunoglobulin A, bacterial enzymes, and salivary amylase are usually found in saliva.</a:t>
                </a:r>
              </a:p>
              <a:p>
                <a:pPr eaLnBrk="1" hangingPunct="1">
                  <a:lnSpc>
                    <a:spcPct val="85000"/>
                  </a:lnSpc>
                  <a:spcBef>
                    <a:spcPct val="0"/>
                  </a:spcBef>
                  <a:spcAft>
                    <a:spcPct val="50000"/>
                  </a:spcAft>
                  <a:buSzPct val="80000"/>
                </a:pPr>
                <a:r>
                  <a:rPr lang="en-US" altLang="en-US" sz="1800" i="0" dirty="0"/>
                  <a:t>Not all salivary glands secrete the same composition and percentages of solutes.</a:t>
                </a:r>
              </a:p>
            </p:txBody>
          </p:sp>
          <p:sp>
            <p:nvSpPr>
              <p:cNvPr id="68622" name="Text Box 18">
                <a:extLst>
                  <a:ext uri="{FF2B5EF4-FFF2-40B4-BE49-F238E27FC236}">
                    <a16:creationId xmlns:a16="http://schemas.microsoft.com/office/drawing/2014/main" id="{A2FF0C5C-7B98-9948-92D6-2F16F6C1ABD6}"/>
                  </a:ext>
                </a:extLst>
              </p:cNvPr>
              <p:cNvSpPr txBox="1">
                <a:spLocks noChangeArrowheads="1"/>
              </p:cNvSpPr>
              <p:nvPr/>
            </p:nvSpPr>
            <p:spPr bwMode="auto">
              <a:xfrm>
                <a:off x="1504" y="2245"/>
                <a:ext cx="277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Salivary amylase = an enzyme that breaks-down starch molecules.  </a:t>
                </a:r>
              </a:p>
            </p:txBody>
          </p:sp>
        </p:grpSp>
        <p:grpSp>
          <p:nvGrpSpPr>
            <p:cNvPr id="68614" name="Group 45">
              <a:extLst>
                <a:ext uri="{FF2B5EF4-FFF2-40B4-BE49-F238E27FC236}">
                  <a16:creationId xmlns:a16="http://schemas.microsoft.com/office/drawing/2014/main" id="{A7A8B926-B7FE-4542-B737-A5E02D46FD4E}"/>
                </a:ext>
              </a:extLst>
            </p:cNvPr>
            <p:cNvGrpSpPr>
              <a:grpSpLocks/>
            </p:cNvGrpSpPr>
            <p:nvPr/>
          </p:nvGrpSpPr>
          <p:grpSpPr bwMode="auto">
            <a:xfrm>
              <a:off x="582" y="3671"/>
              <a:ext cx="1990" cy="213"/>
              <a:chOff x="582" y="3671"/>
              <a:chExt cx="1990" cy="213"/>
            </a:xfrm>
          </p:grpSpPr>
          <p:sp>
            <p:nvSpPr>
              <p:cNvPr id="3282990" name="Rectangle 46">
                <a:extLst>
                  <a:ext uri="{FF2B5EF4-FFF2-40B4-BE49-F238E27FC236}">
                    <a16:creationId xmlns:a16="http://schemas.microsoft.com/office/drawing/2014/main" id="{4A4BFD0B-3592-5F41-821B-B8CFB75EFD7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2991" name="Rectangle 47">
                <a:extLst>
                  <a:ext uri="{FF2B5EF4-FFF2-40B4-BE49-F238E27FC236}">
                    <a16:creationId xmlns:a16="http://schemas.microsoft.com/office/drawing/2014/main" id="{22C05A83-9B82-2144-8101-5634DADA210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2992" name="Rectangle 48">
                <a:extLst>
                  <a:ext uri="{FF2B5EF4-FFF2-40B4-BE49-F238E27FC236}">
                    <a16:creationId xmlns:a16="http://schemas.microsoft.com/office/drawing/2014/main" id="{B11F91D0-66DE-4B45-A64B-5672684360F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68618" name="Text Box 49">
                <a:extLst>
                  <a:ext uri="{FF2B5EF4-FFF2-40B4-BE49-F238E27FC236}">
                    <a16:creationId xmlns:a16="http://schemas.microsoft.com/office/drawing/2014/main" id="{640DA9B0-C656-434D-B85D-14DEC1E495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894</a:t>
                </a:r>
                <a:endParaRPr lang="en-US" altLang="en-US" sz="1800" i="0" dirty="0">
                  <a:ea typeface="ＭＳ Ｐゴシック" panose="020B0600070205080204" pitchFamily="34" charset="-128"/>
                </a:endParaRPr>
              </a:p>
            </p:txBody>
          </p:sp>
          <p:sp>
            <p:nvSpPr>
              <p:cNvPr id="68619" name="Text Box 50">
                <a:extLst>
                  <a:ext uri="{FF2B5EF4-FFF2-40B4-BE49-F238E27FC236}">
                    <a16:creationId xmlns:a16="http://schemas.microsoft.com/office/drawing/2014/main" id="{F3481DE9-4CAB-1E47-9EF4-BF38CA96F32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975</a:t>
                </a:r>
                <a:endParaRPr lang="en-US" altLang="en-US" sz="1800" i="0" dirty="0">
                  <a:ea typeface="ＭＳ Ｐゴシック" panose="020B0600070205080204" pitchFamily="34" charset="-128"/>
                </a:endParaRPr>
              </a:p>
            </p:txBody>
          </p:sp>
          <p:sp>
            <p:nvSpPr>
              <p:cNvPr id="68620" name="Text Box 51">
                <a:extLst>
                  <a:ext uri="{FF2B5EF4-FFF2-40B4-BE49-F238E27FC236}">
                    <a16:creationId xmlns:a16="http://schemas.microsoft.com/office/drawing/2014/main" id="{502F2594-A741-C444-A03B-37451208A2A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930</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139EB2C9-E427-8F4D-A848-E8FB69654A7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22A203-094F-C940-ACF4-AC4DF1701415}" type="slidenum">
              <a:rPr lang="en-US" altLang="en-US" sz="1400"/>
              <a:pPr>
                <a:spcBef>
                  <a:spcPct val="0"/>
                </a:spcBef>
                <a:buFontTx/>
                <a:buNone/>
              </a:pPr>
              <a:t>34</a:t>
            </a:fld>
            <a:endParaRPr lang="en-US" altLang="en-US" sz="1400" dirty="0"/>
          </a:p>
        </p:txBody>
      </p:sp>
      <p:grpSp>
        <p:nvGrpSpPr>
          <p:cNvPr id="70672" name="Group 16">
            <a:extLst>
              <a:ext uri="{FF2B5EF4-FFF2-40B4-BE49-F238E27FC236}">
                <a16:creationId xmlns:a16="http://schemas.microsoft.com/office/drawing/2014/main" id="{107920EC-AAF9-6E40-A1A2-D29A197D68B4}"/>
              </a:ext>
            </a:extLst>
          </p:cNvPr>
          <p:cNvGrpSpPr>
            <a:grpSpLocks/>
          </p:cNvGrpSpPr>
          <p:nvPr/>
        </p:nvGrpSpPr>
        <p:grpSpPr bwMode="auto">
          <a:xfrm>
            <a:off x="458788" y="446088"/>
            <a:ext cx="8229600" cy="5719762"/>
            <a:chOff x="289" y="281"/>
            <a:chExt cx="5184" cy="3603"/>
          </a:xfrm>
        </p:grpSpPr>
        <p:sp>
          <p:nvSpPr>
            <p:cNvPr id="70660" name="Rectangle 2">
              <a:extLst>
                <a:ext uri="{FF2B5EF4-FFF2-40B4-BE49-F238E27FC236}">
                  <a16:creationId xmlns:a16="http://schemas.microsoft.com/office/drawing/2014/main" id="{4B81F97C-497D-C04F-B87B-7D8CA1D7A26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Saliva </a:t>
              </a:r>
              <a:r>
                <a:rPr lang="en-US" altLang="en-US" sz="2200" i="0" dirty="0">
                  <a:solidFill>
                    <a:srgbClr val="333333"/>
                  </a:solidFill>
                </a:rPr>
                <a:t>(continued)</a:t>
              </a:r>
              <a:r>
                <a:rPr lang="en-US" altLang="en-US" sz="2800" i="0" dirty="0">
                  <a:solidFill>
                    <a:srgbClr val="333333"/>
                  </a:solidFill>
                </a:rPr>
                <a:t> </a:t>
              </a:r>
            </a:p>
          </p:txBody>
        </p:sp>
        <p:grpSp>
          <p:nvGrpSpPr>
            <p:cNvPr id="70671" name="Group 15">
              <a:extLst>
                <a:ext uri="{FF2B5EF4-FFF2-40B4-BE49-F238E27FC236}">
                  <a16:creationId xmlns:a16="http://schemas.microsoft.com/office/drawing/2014/main" id="{C9085ECF-3535-CC4A-8662-D90E4DEB5E83}"/>
                </a:ext>
              </a:extLst>
            </p:cNvPr>
            <p:cNvGrpSpPr>
              <a:grpSpLocks/>
            </p:cNvGrpSpPr>
            <p:nvPr/>
          </p:nvGrpSpPr>
          <p:grpSpPr bwMode="auto">
            <a:xfrm>
              <a:off x="519" y="969"/>
              <a:ext cx="4498" cy="2142"/>
              <a:chOff x="519" y="969"/>
              <a:chExt cx="4498" cy="2142"/>
            </a:xfrm>
          </p:grpSpPr>
          <p:sp>
            <p:nvSpPr>
              <p:cNvPr id="70669" name="Text Box 3">
                <a:extLst>
                  <a:ext uri="{FF2B5EF4-FFF2-40B4-BE49-F238E27FC236}">
                    <a16:creationId xmlns:a16="http://schemas.microsoft.com/office/drawing/2014/main" id="{D37EC394-268B-BA4D-AE2D-95EA18DE4F34}"/>
                  </a:ext>
                </a:extLst>
              </p:cNvPr>
              <p:cNvSpPr txBox="1">
                <a:spLocks noChangeArrowheads="1"/>
              </p:cNvSpPr>
              <p:nvPr/>
            </p:nvSpPr>
            <p:spPr bwMode="auto">
              <a:xfrm>
                <a:off x="519" y="969"/>
                <a:ext cx="4498" cy="1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water in saliva provides a medium for dissolving foods so that:</a:t>
                </a:r>
              </a:p>
              <a:p>
                <a:pPr lvl="1" eaLnBrk="1" hangingPunct="1">
                  <a:lnSpc>
                    <a:spcPct val="85000"/>
                  </a:lnSpc>
                  <a:spcBef>
                    <a:spcPct val="0"/>
                  </a:spcBef>
                  <a:spcAft>
                    <a:spcPts val="600"/>
                  </a:spcAft>
                  <a:buSzPct val="80000"/>
                  <a:buFontTx/>
                  <a:buChar char="-"/>
                </a:pPr>
                <a:r>
                  <a:rPr lang="en-US" altLang="en-US" sz="1800" i="0" dirty="0"/>
                  <a:t>Food can be tasted via gustatory receptors in the tongue.</a:t>
                </a:r>
              </a:p>
              <a:p>
                <a:pPr lvl="1" eaLnBrk="1" hangingPunct="1">
                  <a:lnSpc>
                    <a:spcPct val="85000"/>
                  </a:lnSpc>
                  <a:spcBef>
                    <a:spcPct val="0"/>
                  </a:spcBef>
                  <a:spcAft>
                    <a:spcPts val="1200"/>
                  </a:spcAft>
                  <a:buSzPct val="80000"/>
                  <a:buFontTx/>
                  <a:buChar char="-"/>
                </a:pPr>
                <a:r>
                  <a:rPr lang="en-US" altLang="en-US" sz="1800" i="0" dirty="0"/>
                  <a:t>Chemical digestion can begin.</a:t>
                </a:r>
              </a:p>
              <a:p>
                <a:pPr eaLnBrk="1" hangingPunct="1">
                  <a:lnSpc>
                    <a:spcPct val="85000"/>
                  </a:lnSpc>
                  <a:spcBef>
                    <a:spcPct val="0"/>
                  </a:spcBef>
                  <a:spcAft>
                    <a:spcPts val="900"/>
                  </a:spcAft>
                  <a:buSzPct val="80000"/>
                </a:pPr>
                <a:r>
                  <a:rPr lang="en-US" altLang="en-US" sz="1800" i="0" dirty="0"/>
                  <a:t>The solutes in saliva, especially bicarbonate and phosphate ions, serve as a buffer for acidic foods.</a:t>
                </a:r>
              </a:p>
              <a:p>
                <a:pPr eaLnBrk="1" hangingPunct="1">
                  <a:lnSpc>
                    <a:spcPct val="85000"/>
                  </a:lnSpc>
                  <a:spcBef>
                    <a:spcPct val="0"/>
                  </a:spcBef>
                  <a:spcAft>
                    <a:spcPct val="50000"/>
                  </a:spcAft>
                  <a:buSzPct val="80000"/>
                </a:pPr>
                <a:r>
                  <a:rPr lang="en-US" altLang="en-US" sz="1800" i="0" dirty="0"/>
                  <a:t>Salivary amylase, an enzyme, is activated by the chloride ions in saliva.</a:t>
                </a:r>
              </a:p>
            </p:txBody>
          </p:sp>
          <p:sp>
            <p:nvSpPr>
              <p:cNvPr id="70670" name="Text Box 10">
                <a:extLst>
                  <a:ext uri="{FF2B5EF4-FFF2-40B4-BE49-F238E27FC236}">
                    <a16:creationId xmlns:a16="http://schemas.microsoft.com/office/drawing/2014/main" id="{602B7895-8C25-8640-97FF-B0BF1ED57C85}"/>
                  </a:ext>
                </a:extLst>
              </p:cNvPr>
              <p:cNvSpPr txBox="1">
                <a:spLocks noChangeArrowheads="1"/>
              </p:cNvSpPr>
              <p:nvPr/>
            </p:nvSpPr>
            <p:spPr bwMode="auto">
              <a:xfrm>
                <a:off x="1386" y="2439"/>
                <a:ext cx="2977"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Gustatory receptors = taste receptors in taste buds that interact with chemicals in food to produce action potentials that are transmitted to the brain. </a:t>
                </a:r>
              </a:p>
            </p:txBody>
          </p:sp>
        </p:grpSp>
        <p:grpSp>
          <p:nvGrpSpPr>
            <p:cNvPr id="70662" name="Group 34">
              <a:extLst>
                <a:ext uri="{FF2B5EF4-FFF2-40B4-BE49-F238E27FC236}">
                  <a16:creationId xmlns:a16="http://schemas.microsoft.com/office/drawing/2014/main" id="{6A8DFD92-6C43-0141-95E3-41FD6C6428A1}"/>
                </a:ext>
              </a:extLst>
            </p:cNvPr>
            <p:cNvGrpSpPr>
              <a:grpSpLocks/>
            </p:cNvGrpSpPr>
            <p:nvPr/>
          </p:nvGrpSpPr>
          <p:grpSpPr bwMode="auto">
            <a:xfrm>
              <a:off x="582" y="3671"/>
              <a:ext cx="1990" cy="213"/>
              <a:chOff x="582" y="3671"/>
              <a:chExt cx="1990" cy="213"/>
            </a:xfrm>
          </p:grpSpPr>
          <p:sp>
            <p:nvSpPr>
              <p:cNvPr id="3285027" name="Rectangle 35">
                <a:extLst>
                  <a:ext uri="{FF2B5EF4-FFF2-40B4-BE49-F238E27FC236}">
                    <a16:creationId xmlns:a16="http://schemas.microsoft.com/office/drawing/2014/main" id="{120EF84D-466F-5C49-AE82-E260A94B49F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5028" name="Rectangle 36">
                <a:extLst>
                  <a:ext uri="{FF2B5EF4-FFF2-40B4-BE49-F238E27FC236}">
                    <a16:creationId xmlns:a16="http://schemas.microsoft.com/office/drawing/2014/main" id="{84F58772-F393-534D-B6BF-10BF854D941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5029" name="Rectangle 37">
                <a:extLst>
                  <a:ext uri="{FF2B5EF4-FFF2-40B4-BE49-F238E27FC236}">
                    <a16:creationId xmlns:a16="http://schemas.microsoft.com/office/drawing/2014/main" id="{ABC222D7-0C16-A746-A293-AA6C27E000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70666" name="Text Box 38">
                <a:extLst>
                  <a:ext uri="{FF2B5EF4-FFF2-40B4-BE49-F238E27FC236}">
                    <a16:creationId xmlns:a16="http://schemas.microsoft.com/office/drawing/2014/main" id="{C66DFC5C-030C-F14D-A21E-48409AAD63A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894</a:t>
                </a:r>
                <a:endParaRPr lang="en-US" altLang="en-US" sz="1800" i="0" dirty="0">
                  <a:ea typeface="ＭＳ Ｐゴシック" panose="020B0600070205080204" pitchFamily="34" charset="-128"/>
                </a:endParaRPr>
              </a:p>
            </p:txBody>
          </p:sp>
          <p:sp>
            <p:nvSpPr>
              <p:cNvPr id="70667" name="Text Box 39">
                <a:extLst>
                  <a:ext uri="{FF2B5EF4-FFF2-40B4-BE49-F238E27FC236}">
                    <a16:creationId xmlns:a16="http://schemas.microsoft.com/office/drawing/2014/main" id="{8C58FCC4-F1B2-0F47-A449-7E2700F7AFC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975</a:t>
                </a:r>
                <a:endParaRPr lang="en-US" altLang="en-US" sz="1800" i="0" dirty="0">
                  <a:ea typeface="ＭＳ Ｐゴシック" panose="020B0600070205080204" pitchFamily="34" charset="-128"/>
                </a:endParaRPr>
              </a:p>
            </p:txBody>
          </p:sp>
          <p:sp>
            <p:nvSpPr>
              <p:cNvPr id="70668" name="Text Box 40">
                <a:extLst>
                  <a:ext uri="{FF2B5EF4-FFF2-40B4-BE49-F238E27FC236}">
                    <a16:creationId xmlns:a16="http://schemas.microsoft.com/office/drawing/2014/main" id="{59B58885-C6BA-1C4A-BA9D-EBDDCFF29F9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930</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3AD82C4A-2092-5141-AFD9-628B1D7CA17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2A0F1B4-A829-5647-B11E-59F877594C20}" type="slidenum">
              <a:rPr lang="en-US" altLang="en-US" sz="1400"/>
              <a:pPr>
                <a:spcBef>
                  <a:spcPct val="0"/>
                </a:spcBef>
                <a:buFontTx/>
                <a:buNone/>
              </a:pPr>
              <a:t>35</a:t>
            </a:fld>
            <a:endParaRPr lang="en-US" altLang="en-US" sz="1400" dirty="0"/>
          </a:p>
        </p:txBody>
      </p:sp>
      <p:grpSp>
        <p:nvGrpSpPr>
          <p:cNvPr id="72717" name="Group 13">
            <a:extLst>
              <a:ext uri="{FF2B5EF4-FFF2-40B4-BE49-F238E27FC236}">
                <a16:creationId xmlns:a16="http://schemas.microsoft.com/office/drawing/2014/main" id="{8475F0AB-7E8D-374E-A8FE-077D01D6AC4E}"/>
              </a:ext>
            </a:extLst>
          </p:cNvPr>
          <p:cNvGrpSpPr>
            <a:grpSpLocks/>
          </p:cNvGrpSpPr>
          <p:nvPr/>
        </p:nvGrpSpPr>
        <p:grpSpPr bwMode="auto">
          <a:xfrm>
            <a:off x="458788" y="446088"/>
            <a:ext cx="8229600" cy="5719762"/>
            <a:chOff x="289" y="281"/>
            <a:chExt cx="5184" cy="3603"/>
          </a:xfrm>
        </p:grpSpPr>
        <p:sp>
          <p:nvSpPr>
            <p:cNvPr id="72708" name="Rectangle 2">
              <a:extLst>
                <a:ext uri="{FF2B5EF4-FFF2-40B4-BE49-F238E27FC236}">
                  <a16:creationId xmlns:a16="http://schemas.microsoft.com/office/drawing/2014/main" id="{1D47FA01-32A7-DC4D-88CB-7603D52E838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Saliva </a:t>
              </a:r>
              <a:r>
                <a:rPr lang="en-US" altLang="en-US" sz="2200" i="0" dirty="0">
                  <a:solidFill>
                    <a:srgbClr val="333333"/>
                  </a:solidFill>
                </a:rPr>
                <a:t>(continued)</a:t>
              </a:r>
              <a:r>
                <a:rPr lang="en-US" altLang="en-US" sz="2800" i="0" dirty="0">
                  <a:solidFill>
                    <a:srgbClr val="333333"/>
                  </a:solidFill>
                </a:rPr>
                <a:t> </a:t>
              </a:r>
            </a:p>
          </p:txBody>
        </p:sp>
        <p:sp>
          <p:nvSpPr>
            <p:cNvPr id="72709" name="Text Box 3">
              <a:extLst>
                <a:ext uri="{FF2B5EF4-FFF2-40B4-BE49-F238E27FC236}">
                  <a16:creationId xmlns:a16="http://schemas.microsoft.com/office/drawing/2014/main" id="{DE71B422-9F4D-3644-8F7F-480E9B85287C}"/>
                </a:ext>
              </a:extLst>
            </p:cNvPr>
            <p:cNvSpPr txBox="1">
              <a:spLocks noChangeArrowheads="1"/>
            </p:cNvSpPr>
            <p:nvPr/>
          </p:nvSpPr>
          <p:spPr bwMode="auto">
            <a:xfrm>
              <a:off x="519" y="970"/>
              <a:ext cx="482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Immunoglobulin A in saliva helps keep microbes in the external environ-ment from penetrating the mucous membrane.</a:t>
              </a:r>
            </a:p>
            <a:p>
              <a:pPr eaLnBrk="1" hangingPunct="1">
                <a:lnSpc>
                  <a:spcPct val="85000"/>
                </a:lnSpc>
                <a:spcBef>
                  <a:spcPct val="0"/>
                </a:spcBef>
                <a:spcAft>
                  <a:spcPts val="900"/>
                </a:spcAft>
                <a:buSzPct val="80000"/>
              </a:pPr>
              <a:r>
                <a:rPr lang="en-US" altLang="en-US" sz="1800" i="0" dirty="0"/>
                <a:t>Lysozyme, an enzyme in saliva, kills but does not completely eliminate bacteria in the mouth—in fact, about 100 species of bacteria live in our mouths.</a:t>
              </a:r>
            </a:p>
            <a:p>
              <a:pPr eaLnBrk="1" hangingPunct="1">
                <a:lnSpc>
                  <a:spcPct val="85000"/>
                </a:lnSpc>
                <a:spcBef>
                  <a:spcPct val="0"/>
                </a:spcBef>
                <a:spcAft>
                  <a:spcPts val="900"/>
                </a:spcAft>
                <a:buSzPct val="80000"/>
              </a:pPr>
              <a:r>
                <a:rPr lang="en-US" altLang="en-US" sz="1800" i="0" dirty="0"/>
                <a:t>Mucus in saliva lubricates food so it can be moved more easily, formed into a ball, and swallowed.</a:t>
              </a:r>
            </a:p>
          </p:txBody>
        </p:sp>
        <p:grpSp>
          <p:nvGrpSpPr>
            <p:cNvPr id="72710" name="Group 19">
              <a:extLst>
                <a:ext uri="{FF2B5EF4-FFF2-40B4-BE49-F238E27FC236}">
                  <a16:creationId xmlns:a16="http://schemas.microsoft.com/office/drawing/2014/main" id="{4A413E85-B5A3-4A41-9B5A-EFA0812B9ABE}"/>
                </a:ext>
              </a:extLst>
            </p:cNvPr>
            <p:cNvGrpSpPr>
              <a:grpSpLocks/>
            </p:cNvGrpSpPr>
            <p:nvPr/>
          </p:nvGrpSpPr>
          <p:grpSpPr bwMode="auto">
            <a:xfrm>
              <a:off x="582" y="3671"/>
              <a:ext cx="1990" cy="213"/>
              <a:chOff x="582" y="3671"/>
              <a:chExt cx="1990" cy="213"/>
            </a:xfrm>
          </p:grpSpPr>
          <p:sp>
            <p:nvSpPr>
              <p:cNvPr id="3287060" name="Rectangle 20">
                <a:extLst>
                  <a:ext uri="{FF2B5EF4-FFF2-40B4-BE49-F238E27FC236}">
                    <a16:creationId xmlns:a16="http://schemas.microsoft.com/office/drawing/2014/main" id="{06B2318E-7C90-1A48-A9AB-C332A396F6F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7061" name="Rectangle 21">
                <a:extLst>
                  <a:ext uri="{FF2B5EF4-FFF2-40B4-BE49-F238E27FC236}">
                    <a16:creationId xmlns:a16="http://schemas.microsoft.com/office/drawing/2014/main" id="{A3E89DE6-EA98-E246-88B1-1C617D4DB50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7062" name="Rectangle 22">
                <a:extLst>
                  <a:ext uri="{FF2B5EF4-FFF2-40B4-BE49-F238E27FC236}">
                    <a16:creationId xmlns:a16="http://schemas.microsoft.com/office/drawing/2014/main" id="{4010818B-AC29-4C41-B5B3-4007348B731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72714" name="Text Box 23">
                <a:extLst>
                  <a:ext uri="{FF2B5EF4-FFF2-40B4-BE49-F238E27FC236}">
                    <a16:creationId xmlns:a16="http://schemas.microsoft.com/office/drawing/2014/main" id="{EF106EB4-AB3B-954D-A5BE-46A8810E92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894</a:t>
                </a:r>
                <a:endParaRPr lang="en-US" altLang="en-US" sz="1800" i="0" dirty="0">
                  <a:ea typeface="ＭＳ Ｐゴシック" panose="020B0600070205080204" pitchFamily="34" charset="-128"/>
                </a:endParaRPr>
              </a:p>
            </p:txBody>
          </p:sp>
          <p:sp>
            <p:nvSpPr>
              <p:cNvPr id="72715" name="Text Box 24">
                <a:extLst>
                  <a:ext uri="{FF2B5EF4-FFF2-40B4-BE49-F238E27FC236}">
                    <a16:creationId xmlns:a16="http://schemas.microsoft.com/office/drawing/2014/main" id="{2F66772B-FC79-8A4E-88BA-74DEE8BAF16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975</a:t>
                </a:r>
                <a:endParaRPr lang="en-US" altLang="en-US" sz="1800" i="0" dirty="0">
                  <a:ea typeface="ＭＳ Ｐゴシック" panose="020B0600070205080204" pitchFamily="34" charset="-128"/>
                </a:endParaRPr>
              </a:p>
            </p:txBody>
          </p:sp>
          <p:sp>
            <p:nvSpPr>
              <p:cNvPr id="72716" name="Text Box 25">
                <a:extLst>
                  <a:ext uri="{FF2B5EF4-FFF2-40B4-BE49-F238E27FC236}">
                    <a16:creationId xmlns:a16="http://schemas.microsoft.com/office/drawing/2014/main" id="{136ED712-551F-8A43-A5FD-B6653B87BB5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930</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9EBCF603-E6A6-3146-82EB-99799E7AAD6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F5D36F-BD2C-7647-A686-5E5ED2723F15}" type="slidenum">
              <a:rPr lang="en-US" altLang="en-US" sz="1400"/>
              <a:pPr>
                <a:spcBef>
                  <a:spcPct val="0"/>
                </a:spcBef>
                <a:buFontTx/>
                <a:buNone/>
              </a:pPr>
              <a:t>36</a:t>
            </a:fld>
            <a:endParaRPr lang="en-US" altLang="en-US" sz="1400" dirty="0"/>
          </a:p>
        </p:txBody>
      </p:sp>
      <p:grpSp>
        <p:nvGrpSpPr>
          <p:cNvPr id="74765" name="Group 13">
            <a:extLst>
              <a:ext uri="{FF2B5EF4-FFF2-40B4-BE49-F238E27FC236}">
                <a16:creationId xmlns:a16="http://schemas.microsoft.com/office/drawing/2014/main" id="{E122BA15-9C97-E04B-8C6E-B239ACFD4B4E}"/>
              </a:ext>
            </a:extLst>
          </p:cNvPr>
          <p:cNvGrpSpPr>
            <a:grpSpLocks/>
          </p:cNvGrpSpPr>
          <p:nvPr/>
        </p:nvGrpSpPr>
        <p:grpSpPr bwMode="auto">
          <a:xfrm>
            <a:off x="458788" y="446088"/>
            <a:ext cx="8229600" cy="5719762"/>
            <a:chOff x="289" y="281"/>
            <a:chExt cx="5184" cy="3603"/>
          </a:xfrm>
        </p:grpSpPr>
        <p:sp>
          <p:nvSpPr>
            <p:cNvPr id="74756" name="Rectangle 2">
              <a:extLst>
                <a:ext uri="{FF2B5EF4-FFF2-40B4-BE49-F238E27FC236}">
                  <a16:creationId xmlns:a16="http://schemas.microsoft.com/office/drawing/2014/main" id="{1B116788-8366-5F4B-800B-69D8AF05886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Salivation</a:t>
              </a:r>
            </a:p>
          </p:txBody>
        </p:sp>
        <p:sp>
          <p:nvSpPr>
            <p:cNvPr id="74757" name="Text Box 3">
              <a:extLst>
                <a:ext uri="{FF2B5EF4-FFF2-40B4-BE49-F238E27FC236}">
                  <a16:creationId xmlns:a16="http://schemas.microsoft.com/office/drawing/2014/main" id="{0C7EB70C-9719-DA47-9E3C-CC3B26B8DBC9}"/>
                </a:ext>
              </a:extLst>
            </p:cNvPr>
            <p:cNvSpPr txBox="1">
              <a:spLocks noChangeArrowheads="1"/>
            </p:cNvSpPr>
            <p:nvPr/>
          </p:nvSpPr>
          <p:spPr bwMode="auto">
            <a:xfrm>
              <a:off x="519" y="970"/>
              <a:ext cx="477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About 1.0 to 1.5 L of saliva is secreted each day, although the amount can vary depending on environmental and physiological conditions.</a:t>
              </a:r>
            </a:p>
            <a:p>
              <a:pPr eaLnBrk="1" hangingPunct="1">
                <a:lnSpc>
                  <a:spcPct val="85000"/>
                </a:lnSpc>
                <a:spcBef>
                  <a:spcPct val="0"/>
                </a:spcBef>
                <a:spcAft>
                  <a:spcPts val="900"/>
                </a:spcAft>
                <a:buSzPct val="80000"/>
              </a:pPr>
              <a:r>
                <a:rPr lang="en-US" altLang="en-US" sz="1800" i="0" dirty="0"/>
                <a:t>Saliva moistens the mouth, and when swallowed, helps moisten the esophagus.</a:t>
              </a:r>
            </a:p>
            <a:p>
              <a:pPr eaLnBrk="1" hangingPunct="1">
                <a:lnSpc>
                  <a:spcPct val="85000"/>
                </a:lnSpc>
                <a:spcBef>
                  <a:spcPct val="0"/>
                </a:spcBef>
                <a:spcAft>
                  <a:spcPts val="900"/>
                </a:spcAft>
                <a:buSzPct val="80000"/>
              </a:pPr>
              <a:r>
                <a:rPr lang="en-US" altLang="en-US" sz="1800" i="0" dirty="0"/>
                <a:t>Much of the saliva is eventually reabsorbed to reduce excessive fluid loss from the body.</a:t>
              </a:r>
            </a:p>
            <a:p>
              <a:pPr eaLnBrk="1" hangingPunct="1">
                <a:lnSpc>
                  <a:spcPct val="85000"/>
                </a:lnSpc>
                <a:spcBef>
                  <a:spcPct val="0"/>
                </a:spcBef>
                <a:spcAft>
                  <a:spcPct val="50000"/>
                </a:spcAft>
                <a:buSzPct val="80000"/>
              </a:pPr>
              <a:r>
                <a:rPr lang="en-US" altLang="en-US" sz="1800" i="0" dirty="0"/>
                <a:t>When a person is dehydrated, the secretion of saliva slows or ceases, contributing to a conscious sensation of thirst.</a:t>
              </a:r>
            </a:p>
          </p:txBody>
        </p:sp>
        <p:grpSp>
          <p:nvGrpSpPr>
            <p:cNvPr id="74758" name="Group 31">
              <a:extLst>
                <a:ext uri="{FF2B5EF4-FFF2-40B4-BE49-F238E27FC236}">
                  <a16:creationId xmlns:a16="http://schemas.microsoft.com/office/drawing/2014/main" id="{11BB6026-D88A-E94B-B038-97CFD76DAC9A}"/>
                </a:ext>
              </a:extLst>
            </p:cNvPr>
            <p:cNvGrpSpPr>
              <a:grpSpLocks/>
            </p:cNvGrpSpPr>
            <p:nvPr/>
          </p:nvGrpSpPr>
          <p:grpSpPr bwMode="auto">
            <a:xfrm>
              <a:off x="582" y="3671"/>
              <a:ext cx="1990" cy="213"/>
              <a:chOff x="582" y="3671"/>
              <a:chExt cx="1990" cy="213"/>
            </a:xfrm>
          </p:grpSpPr>
          <p:sp>
            <p:nvSpPr>
              <p:cNvPr id="3291168" name="Rectangle 32">
                <a:extLst>
                  <a:ext uri="{FF2B5EF4-FFF2-40B4-BE49-F238E27FC236}">
                    <a16:creationId xmlns:a16="http://schemas.microsoft.com/office/drawing/2014/main" id="{D32D2CC8-91CC-9A46-80DB-B36903DD8C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1169" name="Rectangle 33">
                <a:extLst>
                  <a:ext uri="{FF2B5EF4-FFF2-40B4-BE49-F238E27FC236}">
                    <a16:creationId xmlns:a16="http://schemas.microsoft.com/office/drawing/2014/main" id="{2EF97EA1-70D8-5C4B-A5EB-C97F939E9A3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1170" name="Rectangle 34">
                <a:extLst>
                  <a:ext uri="{FF2B5EF4-FFF2-40B4-BE49-F238E27FC236}">
                    <a16:creationId xmlns:a16="http://schemas.microsoft.com/office/drawing/2014/main" id="{19353CC7-58B1-ED46-97E0-38DFA2B0507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74762" name="Text Box 35">
                <a:extLst>
                  <a:ext uri="{FF2B5EF4-FFF2-40B4-BE49-F238E27FC236}">
                    <a16:creationId xmlns:a16="http://schemas.microsoft.com/office/drawing/2014/main" id="{6437BB2D-5F0A-C344-AA60-61F0B861077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894</a:t>
                </a:r>
                <a:endParaRPr lang="en-US" altLang="en-US" sz="1800" i="0" dirty="0">
                  <a:ea typeface="ＭＳ Ｐゴシック" panose="020B0600070205080204" pitchFamily="34" charset="-128"/>
                </a:endParaRPr>
              </a:p>
            </p:txBody>
          </p:sp>
          <p:sp>
            <p:nvSpPr>
              <p:cNvPr id="74763" name="Text Box 36">
                <a:extLst>
                  <a:ext uri="{FF2B5EF4-FFF2-40B4-BE49-F238E27FC236}">
                    <a16:creationId xmlns:a16="http://schemas.microsoft.com/office/drawing/2014/main" id="{2966B1BF-7445-DE40-90C6-B74B2CE830B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976</a:t>
                </a:r>
                <a:endParaRPr lang="en-US" altLang="en-US" sz="1800" i="0" dirty="0">
                  <a:ea typeface="ＭＳ Ｐゴシック" panose="020B0600070205080204" pitchFamily="34" charset="-128"/>
                </a:endParaRPr>
              </a:p>
            </p:txBody>
          </p:sp>
          <p:sp>
            <p:nvSpPr>
              <p:cNvPr id="74764" name="Text Box 37">
                <a:extLst>
                  <a:ext uri="{FF2B5EF4-FFF2-40B4-BE49-F238E27FC236}">
                    <a16:creationId xmlns:a16="http://schemas.microsoft.com/office/drawing/2014/main" id="{012F5E28-6957-574D-BC63-F7E11662B12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6D05F2F8-43B3-0442-B9CA-DAFBD4ACE86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5C79202-5DBF-3B4A-9B8F-B29A7BD5CB23}" type="slidenum">
              <a:rPr lang="en-US" altLang="en-US" sz="1400"/>
              <a:pPr>
                <a:spcBef>
                  <a:spcPct val="0"/>
                </a:spcBef>
                <a:buFontTx/>
                <a:buNone/>
              </a:pPr>
              <a:t>37</a:t>
            </a:fld>
            <a:endParaRPr lang="en-US" altLang="en-US" sz="1400" dirty="0"/>
          </a:p>
        </p:txBody>
      </p:sp>
      <p:grpSp>
        <p:nvGrpSpPr>
          <p:cNvPr id="76803" name="Group 13">
            <a:extLst>
              <a:ext uri="{FF2B5EF4-FFF2-40B4-BE49-F238E27FC236}">
                <a16:creationId xmlns:a16="http://schemas.microsoft.com/office/drawing/2014/main" id="{6CEAB297-C2F1-5143-8BD8-5122F2067352}"/>
              </a:ext>
            </a:extLst>
          </p:cNvPr>
          <p:cNvGrpSpPr>
            <a:grpSpLocks/>
          </p:cNvGrpSpPr>
          <p:nvPr/>
        </p:nvGrpSpPr>
        <p:grpSpPr bwMode="auto">
          <a:xfrm>
            <a:off x="458788" y="446088"/>
            <a:ext cx="8229600" cy="5719762"/>
            <a:chOff x="289" y="281"/>
            <a:chExt cx="5184" cy="3603"/>
          </a:xfrm>
        </p:grpSpPr>
        <p:sp>
          <p:nvSpPr>
            <p:cNvPr id="76804" name="Rectangle 2">
              <a:extLst>
                <a:ext uri="{FF2B5EF4-FFF2-40B4-BE49-F238E27FC236}">
                  <a16:creationId xmlns:a16="http://schemas.microsoft.com/office/drawing/2014/main" id="{C27A8C73-7BE6-C24B-8BEE-B84E111BBB3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Neural Control</a:t>
              </a:r>
            </a:p>
          </p:txBody>
        </p:sp>
        <p:sp>
          <p:nvSpPr>
            <p:cNvPr id="76805" name="Text Box 3">
              <a:extLst>
                <a:ext uri="{FF2B5EF4-FFF2-40B4-BE49-F238E27FC236}">
                  <a16:creationId xmlns:a16="http://schemas.microsoft.com/office/drawing/2014/main" id="{0D6579A3-67AA-8E4F-B3DB-BE312781CFC7}"/>
                </a:ext>
              </a:extLst>
            </p:cNvPr>
            <p:cNvSpPr txBox="1">
              <a:spLocks noChangeArrowheads="1"/>
            </p:cNvSpPr>
            <p:nvPr/>
          </p:nvSpPr>
          <p:spPr bwMode="auto">
            <a:xfrm>
              <a:off x="519" y="970"/>
              <a:ext cx="459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Salivation—the secretion of saliva—is controlled by the autonomic nervous system.</a:t>
              </a:r>
            </a:p>
            <a:p>
              <a:pPr eaLnBrk="1" hangingPunct="1">
                <a:lnSpc>
                  <a:spcPct val="85000"/>
                </a:lnSpc>
                <a:spcBef>
                  <a:spcPct val="0"/>
                </a:spcBef>
                <a:spcAft>
                  <a:spcPts val="900"/>
                </a:spcAft>
                <a:buSzPct val="80000"/>
              </a:pPr>
              <a:r>
                <a:rPr lang="en-US" altLang="en-US" sz="1800" i="0" dirty="0"/>
                <a:t>Parasympathetic activity produces a continuous secretion of mod-erate amounts of saliva.</a:t>
              </a:r>
            </a:p>
            <a:p>
              <a:pPr eaLnBrk="1" hangingPunct="1">
                <a:lnSpc>
                  <a:spcPct val="85000"/>
                </a:lnSpc>
                <a:spcBef>
                  <a:spcPct val="0"/>
                </a:spcBef>
                <a:spcAft>
                  <a:spcPct val="50000"/>
                </a:spcAft>
                <a:buSzPct val="80000"/>
              </a:pPr>
              <a:r>
                <a:rPr lang="en-US" altLang="en-US" sz="1800" i="0" dirty="0"/>
                <a:t>Sympathetic activity decreases salivary secretion to produce a dry mouth, such as in fear or anxiety.</a:t>
              </a:r>
            </a:p>
          </p:txBody>
        </p:sp>
        <p:grpSp>
          <p:nvGrpSpPr>
            <p:cNvPr id="76806" name="Group 18">
              <a:extLst>
                <a:ext uri="{FF2B5EF4-FFF2-40B4-BE49-F238E27FC236}">
                  <a16:creationId xmlns:a16="http://schemas.microsoft.com/office/drawing/2014/main" id="{9C9DCDAE-328B-7348-978A-2199E949987E}"/>
                </a:ext>
              </a:extLst>
            </p:cNvPr>
            <p:cNvGrpSpPr>
              <a:grpSpLocks/>
            </p:cNvGrpSpPr>
            <p:nvPr/>
          </p:nvGrpSpPr>
          <p:grpSpPr bwMode="auto">
            <a:xfrm>
              <a:off x="582" y="3671"/>
              <a:ext cx="1990" cy="213"/>
              <a:chOff x="582" y="3671"/>
              <a:chExt cx="1990" cy="213"/>
            </a:xfrm>
          </p:grpSpPr>
          <p:sp>
            <p:nvSpPr>
              <p:cNvPr id="3289107" name="Rectangle 19">
                <a:extLst>
                  <a:ext uri="{FF2B5EF4-FFF2-40B4-BE49-F238E27FC236}">
                    <a16:creationId xmlns:a16="http://schemas.microsoft.com/office/drawing/2014/main" id="{E1D5E407-1F58-1745-9034-59C688FEE66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9108" name="Rectangle 20">
                <a:extLst>
                  <a:ext uri="{FF2B5EF4-FFF2-40B4-BE49-F238E27FC236}">
                    <a16:creationId xmlns:a16="http://schemas.microsoft.com/office/drawing/2014/main" id="{668D0A63-698B-9740-89D2-05D1AF7AD96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89109" name="Rectangle 21">
                <a:extLst>
                  <a:ext uri="{FF2B5EF4-FFF2-40B4-BE49-F238E27FC236}">
                    <a16:creationId xmlns:a16="http://schemas.microsoft.com/office/drawing/2014/main" id="{B4FF7767-988C-8741-B6B0-633A6CD9D8A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76810" name="Text Box 22">
                <a:extLst>
                  <a:ext uri="{FF2B5EF4-FFF2-40B4-BE49-F238E27FC236}">
                    <a16:creationId xmlns:a16="http://schemas.microsoft.com/office/drawing/2014/main" id="{E9F481F7-9E42-004E-ABB3-71E7244621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894</a:t>
                </a:r>
                <a:endParaRPr lang="en-US" altLang="en-US" sz="1800" i="0" dirty="0">
                  <a:ea typeface="ＭＳ Ｐゴシック" panose="020B0600070205080204" pitchFamily="34" charset="-128"/>
                </a:endParaRPr>
              </a:p>
            </p:txBody>
          </p:sp>
          <p:sp>
            <p:nvSpPr>
              <p:cNvPr id="76811" name="Text Box 23">
                <a:extLst>
                  <a:ext uri="{FF2B5EF4-FFF2-40B4-BE49-F238E27FC236}">
                    <a16:creationId xmlns:a16="http://schemas.microsoft.com/office/drawing/2014/main" id="{780AF69F-D510-4F47-A212-3BDFDABD7D3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976</a:t>
                </a:r>
                <a:endParaRPr lang="en-US" altLang="en-US" sz="1800" i="0" dirty="0">
                  <a:ea typeface="ＭＳ Ｐゴシック" panose="020B0600070205080204" pitchFamily="34" charset="-128"/>
                </a:endParaRPr>
              </a:p>
            </p:txBody>
          </p:sp>
          <p:sp>
            <p:nvSpPr>
              <p:cNvPr id="76812" name="Text Box 24">
                <a:extLst>
                  <a:ext uri="{FF2B5EF4-FFF2-40B4-BE49-F238E27FC236}">
                    <a16:creationId xmlns:a16="http://schemas.microsoft.com/office/drawing/2014/main" id="{AE470334-694A-8446-9A38-D5037BAB770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3011755B-7A40-6D4C-9027-D64E5DB0800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85D4DBC-1338-B343-947A-A81BC36BBA82}" type="slidenum">
              <a:rPr lang="en-US" altLang="en-US" sz="1400"/>
              <a:pPr>
                <a:spcBef>
                  <a:spcPct val="0"/>
                </a:spcBef>
                <a:buFontTx/>
                <a:buNone/>
              </a:pPr>
              <a:t>38</a:t>
            </a:fld>
            <a:endParaRPr lang="en-US" altLang="en-US" sz="1400" dirty="0"/>
          </a:p>
        </p:txBody>
      </p:sp>
      <p:grpSp>
        <p:nvGrpSpPr>
          <p:cNvPr id="78851" name="Group 42">
            <a:extLst>
              <a:ext uri="{FF2B5EF4-FFF2-40B4-BE49-F238E27FC236}">
                <a16:creationId xmlns:a16="http://schemas.microsoft.com/office/drawing/2014/main" id="{D864539B-BC9C-FE4F-8D35-05F70917343A}"/>
              </a:ext>
            </a:extLst>
          </p:cNvPr>
          <p:cNvGrpSpPr>
            <a:grpSpLocks/>
          </p:cNvGrpSpPr>
          <p:nvPr/>
        </p:nvGrpSpPr>
        <p:grpSpPr bwMode="auto">
          <a:xfrm>
            <a:off x="458788" y="446088"/>
            <a:ext cx="8229600" cy="5719762"/>
            <a:chOff x="289" y="281"/>
            <a:chExt cx="5184" cy="3603"/>
          </a:xfrm>
        </p:grpSpPr>
        <p:sp>
          <p:nvSpPr>
            <p:cNvPr id="78852" name="Rectangle 2">
              <a:extLst>
                <a:ext uri="{FF2B5EF4-FFF2-40B4-BE49-F238E27FC236}">
                  <a16:creationId xmlns:a16="http://schemas.microsoft.com/office/drawing/2014/main" id="{8BE7E5E0-9226-1E49-A082-9027B0364CC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Sensory and Cognitive Stimulation</a:t>
              </a:r>
            </a:p>
          </p:txBody>
        </p:sp>
        <p:grpSp>
          <p:nvGrpSpPr>
            <p:cNvPr id="78853" name="Group 29">
              <a:extLst>
                <a:ext uri="{FF2B5EF4-FFF2-40B4-BE49-F238E27FC236}">
                  <a16:creationId xmlns:a16="http://schemas.microsoft.com/office/drawing/2014/main" id="{48294E4A-B2FA-D542-835A-838F82819C96}"/>
                </a:ext>
              </a:extLst>
            </p:cNvPr>
            <p:cNvGrpSpPr>
              <a:grpSpLocks/>
            </p:cNvGrpSpPr>
            <p:nvPr/>
          </p:nvGrpSpPr>
          <p:grpSpPr bwMode="auto">
            <a:xfrm>
              <a:off x="519" y="970"/>
              <a:ext cx="4513" cy="1801"/>
              <a:chOff x="519" y="970"/>
              <a:chExt cx="4513" cy="1801"/>
            </a:xfrm>
          </p:grpSpPr>
          <p:sp>
            <p:nvSpPr>
              <p:cNvPr id="78861" name="Text Box 3">
                <a:extLst>
                  <a:ext uri="{FF2B5EF4-FFF2-40B4-BE49-F238E27FC236}">
                    <a16:creationId xmlns:a16="http://schemas.microsoft.com/office/drawing/2014/main" id="{AE1C55CE-AB7E-054F-BC11-9939FEB5818C}"/>
                  </a:ext>
                </a:extLst>
              </p:cNvPr>
              <p:cNvSpPr txBox="1">
                <a:spLocks noChangeArrowheads="1"/>
              </p:cNvSpPr>
              <p:nvPr/>
            </p:nvSpPr>
            <p:spPr bwMode="auto">
              <a:xfrm>
                <a:off x="519" y="970"/>
                <a:ext cx="451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feel and taste of food stimulates salivary gland secretions by activating the gustatory receptors of the tongue.</a:t>
                </a:r>
              </a:p>
              <a:p>
                <a:pPr eaLnBrk="1" hangingPunct="1">
                  <a:lnSpc>
                    <a:spcPct val="85000"/>
                  </a:lnSpc>
                  <a:spcBef>
                    <a:spcPct val="0"/>
                  </a:spcBef>
                  <a:spcAft>
                    <a:spcPts val="900"/>
                  </a:spcAft>
                  <a:buSzPct val="80000"/>
                </a:pPr>
                <a:r>
                  <a:rPr lang="en-US" altLang="en-US" sz="1800" i="0" dirty="0"/>
                  <a:t>Sensory nerve impulses are conveyed to the salivary nuclei in the brainstem.</a:t>
                </a:r>
              </a:p>
              <a:p>
                <a:pPr eaLnBrk="1" hangingPunct="1">
                  <a:lnSpc>
                    <a:spcPct val="85000"/>
                  </a:lnSpc>
                  <a:spcBef>
                    <a:spcPct val="0"/>
                  </a:spcBef>
                  <a:spcAft>
                    <a:spcPts val="900"/>
                  </a:spcAft>
                  <a:buSzPct val="80000"/>
                </a:pPr>
                <a:r>
                  <a:rPr lang="en-US" altLang="en-US" sz="1800" i="0" dirty="0"/>
                  <a:t>Parasympathetic control is via cranial nerves VII and IX to stimu-late the secretion of saliva.</a:t>
                </a:r>
              </a:p>
              <a:p>
                <a:pPr eaLnBrk="1" hangingPunct="1">
                  <a:lnSpc>
                    <a:spcPct val="85000"/>
                  </a:lnSpc>
                  <a:spcBef>
                    <a:spcPct val="0"/>
                  </a:spcBef>
                  <a:spcAft>
                    <a:spcPct val="50000"/>
                  </a:spcAft>
                  <a:buSzPct val="80000"/>
                </a:pPr>
                <a:r>
                  <a:rPr lang="en-US" altLang="en-US" sz="1800" i="0" dirty="0"/>
                  <a:t>Even the smell, sight, or thought of food can also lead to its secre-tion.</a:t>
                </a:r>
              </a:p>
            </p:txBody>
          </p:sp>
          <p:sp>
            <p:nvSpPr>
              <p:cNvPr id="78862" name="Text Box 11">
                <a:extLst>
                  <a:ext uri="{FF2B5EF4-FFF2-40B4-BE49-F238E27FC236}">
                    <a16:creationId xmlns:a16="http://schemas.microsoft.com/office/drawing/2014/main" id="{7C36C283-F228-224F-B159-8C7D91C54389}"/>
                  </a:ext>
                </a:extLst>
              </p:cNvPr>
              <p:cNvSpPr txBox="1">
                <a:spLocks noChangeArrowheads="1"/>
              </p:cNvSpPr>
              <p:nvPr/>
            </p:nvSpPr>
            <p:spPr bwMode="auto">
              <a:xfrm>
                <a:off x="1513" y="2357"/>
                <a:ext cx="2737"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i="0" dirty="0">
                    <a:solidFill>
                      <a:srgbClr val="941100"/>
                    </a:solidFill>
                  </a:rPr>
                  <a:t>Cranial nerve VII = facial</a:t>
                </a:r>
              </a:p>
              <a:p>
                <a:pPr algn="ctr" eaLnBrk="1" hangingPunct="1">
                  <a:lnSpc>
                    <a:spcPts val="1860"/>
                  </a:lnSpc>
                  <a:spcBef>
                    <a:spcPts val="600"/>
                  </a:spcBef>
                  <a:spcAft>
                    <a:spcPts val="0"/>
                  </a:spcAft>
                  <a:buFontTx/>
                  <a:buNone/>
                </a:pPr>
                <a:r>
                  <a:rPr lang="en-US" altLang="en-US" sz="1800" i="0" dirty="0">
                    <a:solidFill>
                      <a:srgbClr val="941100"/>
                    </a:solidFill>
                  </a:rPr>
                  <a:t>Cranial nerve IX = glossopharyngeal</a:t>
                </a:r>
              </a:p>
            </p:txBody>
          </p:sp>
        </p:grpSp>
        <p:grpSp>
          <p:nvGrpSpPr>
            <p:cNvPr id="78854" name="Group 32">
              <a:extLst>
                <a:ext uri="{FF2B5EF4-FFF2-40B4-BE49-F238E27FC236}">
                  <a16:creationId xmlns:a16="http://schemas.microsoft.com/office/drawing/2014/main" id="{5F35D944-5DFA-784C-AFC6-231EE63B7087}"/>
                </a:ext>
              </a:extLst>
            </p:cNvPr>
            <p:cNvGrpSpPr>
              <a:grpSpLocks/>
            </p:cNvGrpSpPr>
            <p:nvPr/>
          </p:nvGrpSpPr>
          <p:grpSpPr bwMode="auto">
            <a:xfrm>
              <a:off x="582" y="3671"/>
              <a:ext cx="1990" cy="213"/>
              <a:chOff x="582" y="3671"/>
              <a:chExt cx="1990" cy="213"/>
            </a:xfrm>
          </p:grpSpPr>
          <p:sp>
            <p:nvSpPr>
              <p:cNvPr id="3293217" name="Rectangle 33">
                <a:extLst>
                  <a:ext uri="{FF2B5EF4-FFF2-40B4-BE49-F238E27FC236}">
                    <a16:creationId xmlns:a16="http://schemas.microsoft.com/office/drawing/2014/main" id="{85889BC6-8683-E549-AF26-39671A89CBA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3218" name="Rectangle 34">
                <a:extLst>
                  <a:ext uri="{FF2B5EF4-FFF2-40B4-BE49-F238E27FC236}">
                    <a16:creationId xmlns:a16="http://schemas.microsoft.com/office/drawing/2014/main" id="{424C1FD7-F4C2-B741-A383-558436E2AFC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3219" name="Rectangle 35">
                <a:extLst>
                  <a:ext uri="{FF2B5EF4-FFF2-40B4-BE49-F238E27FC236}">
                    <a16:creationId xmlns:a16="http://schemas.microsoft.com/office/drawing/2014/main" id="{5FB776BB-1F0E-5442-8E9F-F0890542FE8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78858" name="Text Box 36">
                <a:extLst>
                  <a:ext uri="{FF2B5EF4-FFF2-40B4-BE49-F238E27FC236}">
                    <a16:creationId xmlns:a16="http://schemas.microsoft.com/office/drawing/2014/main" id="{34A4C7E7-F05E-1945-8382-56456F68772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894</a:t>
                </a:r>
                <a:endParaRPr lang="en-US" altLang="en-US" sz="1800" i="0" dirty="0">
                  <a:ea typeface="ＭＳ Ｐゴシック" panose="020B0600070205080204" pitchFamily="34" charset="-128"/>
                </a:endParaRPr>
              </a:p>
            </p:txBody>
          </p:sp>
          <p:sp>
            <p:nvSpPr>
              <p:cNvPr id="78859" name="Text Box 37">
                <a:extLst>
                  <a:ext uri="{FF2B5EF4-FFF2-40B4-BE49-F238E27FC236}">
                    <a16:creationId xmlns:a16="http://schemas.microsoft.com/office/drawing/2014/main" id="{5DED7AAF-A83A-2147-9785-464C34E2B03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976</a:t>
                </a:r>
                <a:endParaRPr lang="en-US" altLang="en-US" sz="1800" i="0" dirty="0">
                  <a:ea typeface="ＭＳ Ｐゴシック" panose="020B0600070205080204" pitchFamily="34" charset="-128"/>
                </a:endParaRPr>
              </a:p>
            </p:txBody>
          </p:sp>
          <p:sp>
            <p:nvSpPr>
              <p:cNvPr id="78860" name="Text Box 38">
                <a:extLst>
                  <a:ext uri="{FF2B5EF4-FFF2-40B4-BE49-F238E27FC236}">
                    <a16:creationId xmlns:a16="http://schemas.microsoft.com/office/drawing/2014/main" id="{8A4E4E62-F1C2-D242-8A2A-88D3976A157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8DDBFBE0-08CB-E24F-8173-323F45B528C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778EF1E-5013-B544-A1D0-0CE406C864A3}" type="slidenum">
              <a:rPr lang="en-US" altLang="en-US" sz="1400"/>
              <a:pPr>
                <a:spcBef>
                  <a:spcPct val="0"/>
                </a:spcBef>
                <a:buFontTx/>
                <a:buNone/>
              </a:pPr>
              <a:t>39</a:t>
            </a:fld>
            <a:endParaRPr lang="en-US" altLang="en-US" sz="1400" dirty="0"/>
          </a:p>
        </p:txBody>
      </p:sp>
      <p:grpSp>
        <p:nvGrpSpPr>
          <p:cNvPr id="80907" name="Group 11">
            <a:extLst>
              <a:ext uri="{FF2B5EF4-FFF2-40B4-BE49-F238E27FC236}">
                <a16:creationId xmlns:a16="http://schemas.microsoft.com/office/drawing/2014/main" id="{860EE09B-E30A-7A4F-895B-F8A31069E49B}"/>
              </a:ext>
            </a:extLst>
          </p:cNvPr>
          <p:cNvGrpSpPr>
            <a:grpSpLocks/>
          </p:cNvGrpSpPr>
          <p:nvPr/>
        </p:nvGrpSpPr>
        <p:grpSpPr bwMode="auto">
          <a:xfrm>
            <a:off x="458788" y="446088"/>
            <a:ext cx="8229600" cy="4999038"/>
            <a:chOff x="289" y="281"/>
            <a:chExt cx="5184" cy="3149"/>
          </a:xfrm>
        </p:grpSpPr>
        <p:sp>
          <p:nvSpPr>
            <p:cNvPr id="80900" name="Rectangle 2">
              <a:extLst>
                <a:ext uri="{FF2B5EF4-FFF2-40B4-BE49-F238E27FC236}">
                  <a16:creationId xmlns:a16="http://schemas.microsoft.com/office/drawing/2014/main" id="{4177E100-92A9-7B4C-B939-D51A449996D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Ivan Pavlov and His Dogs</a:t>
              </a:r>
            </a:p>
          </p:txBody>
        </p:sp>
        <p:grpSp>
          <p:nvGrpSpPr>
            <p:cNvPr id="80906" name="Group 10">
              <a:extLst>
                <a:ext uri="{FF2B5EF4-FFF2-40B4-BE49-F238E27FC236}">
                  <a16:creationId xmlns:a16="http://schemas.microsoft.com/office/drawing/2014/main" id="{5C42B348-3251-864B-AE26-A3F1A9B092A7}"/>
                </a:ext>
              </a:extLst>
            </p:cNvPr>
            <p:cNvGrpSpPr>
              <a:grpSpLocks/>
            </p:cNvGrpSpPr>
            <p:nvPr/>
          </p:nvGrpSpPr>
          <p:grpSpPr bwMode="auto">
            <a:xfrm>
              <a:off x="900" y="1012"/>
              <a:ext cx="3967" cy="2418"/>
              <a:chOff x="900" y="1012"/>
              <a:chExt cx="3967" cy="2418"/>
            </a:xfrm>
          </p:grpSpPr>
          <p:sp>
            <p:nvSpPr>
              <p:cNvPr id="80902" name="Text Box 9">
                <a:extLst>
                  <a:ext uri="{FF2B5EF4-FFF2-40B4-BE49-F238E27FC236}">
                    <a16:creationId xmlns:a16="http://schemas.microsoft.com/office/drawing/2014/main" id="{B8064E74-7F0F-B34A-AA2E-83B22D655ABB}"/>
                  </a:ext>
                </a:extLst>
              </p:cNvPr>
              <p:cNvSpPr txBox="1">
                <a:spLocks noChangeArrowheads="1"/>
              </p:cNvSpPr>
              <p:nvPr/>
            </p:nvSpPr>
            <p:spPr bwMode="auto">
              <a:xfrm>
                <a:off x="900" y="2661"/>
                <a:ext cx="3967" cy="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i="0" dirty="0">
                    <a:solidFill>
                      <a:schemeClr val="accent6"/>
                    </a:solidFill>
                  </a:rPr>
                  <a:t>Classical conditioning of the salivary response:</a:t>
                </a:r>
              </a:p>
              <a:p>
                <a:pPr algn="ctr" eaLnBrk="1" hangingPunct="1">
                  <a:lnSpc>
                    <a:spcPts val="1860"/>
                  </a:lnSpc>
                  <a:spcBef>
                    <a:spcPts val="900"/>
                  </a:spcBef>
                  <a:spcAft>
                    <a:spcPts val="0"/>
                  </a:spcAft>
                  <a:buFontTx/>
                  <a:buNone/>
                </a:pPr>
                <a:r>
                  <a:rPr lang="en-US" altLang="en-US" sz="1800" i="0" dirty="0"/>
                  <a:t> </a:t>
                </a:r>
                <a:r>
                  <a:rPr lang="en-US" altLang="en-US" sz="1800" i="0" dirty="0">
                    <a:solidFill>
                      <a:srgbClr val="008040"/>
                    </a:solidFill>
                  </a:rPr>
                  <a:t>Unconditioned stimulus produces an unconditioned response.</a:t>
                </a:r>
                <a:r>
                  <a:rPr lang="en-US" altLang="en-US" sz="1800" i="0" dirty="0">
                    <a:solidFill>
                      <a:srgbClr val="000080"/>
                    </a:solidFill>
                  </a:rPr>
                  <a:t> </a:t>
                </a:r>
              </a:p>
              <a:p>
                <a:pPr algn="ctr" eaLnBrk="1" hangingPunct="1">
                  <a:lnSpc>
                    <a:spcPts val="1860"/>
                  </a:lnSpc>
                  <a:spcBef>
                    <a:spcPts val="300"/>
                  </a:spcBef>
                  <a:spcAft>
                    <a:spcPts val="0"/>
                  </a:spcAft>
                  <a:buFontTx/>
                  <a:buNone/>
                </a:pPr>
                <a:r>
                  <a:rPr lang="en-US" altLang="en-US" sz="1800" i="0" dirty="0">
                    <a:solidFill>
                      <a:srgbClr val="7030A0"/>
                    </a:solidFill>
                  </a:rPr>
                  <a:t>Conditioned stimulus produces a conditioned response.</a:t>
                </a:r>
              </a:p>
            </p:txBody>
          </p:sp>
          <p:grpSp>
            <p:nvGrpSpPr>
              <p:cNvPr id="80903" name="Group 25">
                <a:extLst>
                  <a:ext uri="{FF2B5EF4-FFF2-40B4-BE49-F238E27FC236}">
                    <a16:creationId xmlns:a16="http://schemas.microsoft.com/office/drawing/2014/main" id="{AECE8EE9-5529-4140-A5B6-537AE0103A07}"/>
                  </a:ext>
                </a:extLst>
              </p:cNvPr>
              <p:cNvGrpSpPr>
                <a:grpSpLocks/>
              </p:cNvGrpSpPr>
              <p:nvPr/>
            </p:nvGrpSpPr>
            <p:grpSpPr bwMode="auto">
              <a:xfrm>
                <a:off x="1720" y="1012"/>
                <a:ext cx="2425" cy="1600"/>
                <a:chOff x="1720" y="1012"/>
                <a:chExt cx="2425" cy="1600"/>
              </a:xfrm>
            </p:grpSpPr>
            <p:pic>
              <p:nvPicPr>
                <p:cNvPr id="80904" name="Picture 8" descr="pavlov-dog">
                  <a:extLst>
                    <a:ext uri="{FF2B5EF4-FFF2-40B4-BE49-F238E27FC236}">
                      <a16:creationId xmlns:a16="http://schemas.microsoft.com/office/drawing/2014/main" id="{A2B10D1A-4232-364C-9A32-D51A6BEC3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 y="1012"/>
                  <a:ext cx="2339" cy="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5" name="Text Box 10">
                  <a:extLst>
                    <a:ext uri="{FF2B5EF4-FFF2-40B4-BE49-F238E27FC236}">
                      <a16:creationId xmlns:a16="http://schemas.microsoft.com/office/drawing/2014/main" id="{51A03B00-5DC6-FA44-AE53-21A074DCB79B}"/>
                    </a:ext>
                  </a:extLst>
                </p:cNvPr>
                <p:cNvSpPr txBox="1">
                  <a:spLocks noChangeArrowheads="1"/>
                </p:cNvSpPr>
                <p:nvPr/>
              </p:nvSpPr>
              <p:spPr bwMode="auto">
                <a:xfrm>
                  <a:off x="2337" y="2447"/>
                  <a:ext cx="180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https://www.nournours.files.wordpress.com</a:t>
                  </a:r>
                  <a:endParaRPr lang="en-US" altLang="en-US" sz="1800" i="0" dirty="0"/>
                </a:p>
              </p:txBody>
            </p:sp>
          </p:gr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126DA94D-200A-F149-84B5-7C5ABEAAF75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A47381C-30AA-E648-9C7D-00ADC0CEB3B6}" type="slidenum">
              <a:rPr lang="en-US" altLang="en-US" sz="1400"/>
              <a:pPr>
                <a:spcBef>
                  <a:spcPct val="0"/>
                </a:spcBef>
                <a:buFontTx/>
                <a:buNone/>
              </a:pPr>
              <a:t>40</a:t>
            </a:fld>
            <a:endParaRPr lang="en-US" altLang="en-US" sz="1400" dirty="0"/>
          </a:p>
        </p:txBody>
      </p:sp>
      <p:grpSp>
        <p:nvGrpSpPr>
          <p:cNvPr id="82947" name="Group 53">
            <a:extLst>
              <a:ext uri="{FF2B5EF4-FFF2-40B4-BE49-F238E27FC236}">
                <a16:creationId xmlns:a16="http://schemas.microsoft.com/office/drawing/2014/main" id="{CC6B2409-F85B-F946-8C19-3D3F3D410785}"/>
              </a:ext>
            </a:extLst>
          </p:cNvPr>
          <p:cNvGrpSpPr>
            <a:grpSpLocks/>
          </p:cNvGrpSpPr>
          <p:nvPr/>
        </p:nvGrpSpPr>
        <p:grpSpPr bwMode="auto">
          <a:xfrm>
            <a:off x="458788" y="446088"/>
            <a:ext cx="8229600" cy="5719762"/>
            <a:chOff x="289" y="281"/>
            <a:chExt cx="5184" cy="3603"/>
          </a:xfrm>
        </p:grpSpPr>
        <p:sp>
          <p:nvSpPr>
            <p:cNvPr id="82948" name="Rectangle 2">
              <a:extLst>
                <a:ext uri="{FF2B5EF4-FFF2-40B4-BE49-F238E27FC236}">
                  <a16:creationId xmlns:a16="http://schemas.microsoft.com/office/drawing/2014/main" id="{56A748C5-23C1-D046-A37D-B0898FDD783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Digestion—Mouth</a:t>
              </a:r>
            </a:p>
          </p:txBody>
        </p:sp>
        <p:sp>
          <p:nvSpPr>
            <p:cNvPr id="82949" name="Text Box 3">
              <a:extLst>
                <a:ext uri="{FF2B5EF4-FFF2-40B4-BE49-F238E27FC236}">
                  <a16:creationId xmlns:a16="http://schemas.microsoft.com/office/drawing/2014/main" id="{6AE65F9C-170D-B748-9DE1-4A5B3D135EEC}"/>
                </a:ext>
              </a:extLst>
            </p:cNvPr>
            <p:cNvSpPr txBox="1">
              <a:spLocks noChangeArrowheads="1"/>
            </p:cNvSpPr>
            <p:nvPr/>
          </p:nvSpPr>
          <p:spPr bwMode="auto">
            <a:xfrm>
              <a:off x="519" y="970"/>
              <a:ext cx="474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Mechanical digestion in the mouth involves chewing (mastication) in which the food is manipulated by the tongue, ground by the teeth, and mixed with saliva.</a:t>
              </a:r>
            </a:p>
            <a:p>
              <a:pPr eaLnBrk="1" hangingPunct="1">
                <a:lnSpc>
                  <a:spcPct val="85000"/>
                </a:lnSpc>
                <a:spcBef>
                  <a:spcPct val="0"/>
                </a:spcBef>
                <a:spcAft>
                  <a:spcPts val="900"/>
                </a:spcAft>
                <a:buSzPct val="80000"/>
              </a:pPr>
              <a:r>
                <a:rPr lang="en-US" altLang="en-US" sz="1800" i="0" dirty="0"/>
                <a:t>The food is reduced to a soft and flexible mass called a bolus.</a:t>
              </a:r>
            </a:p>
            <a:p>
              <a:pPr eaLnBrk="1" hangingPunct="1">
                <a:lnSpc>
                  <a:spcPct val="85000"/>
                </a:lnSpc>
                <a:spcBef>
                  <a:spcPct val="0"/>
                </a:spcBef>
                <a:spcAft>
                  <a:spcPct val="50000"/>
                </a:spcAft>
                <a:buSzPct val="80000"/>
              </a:pPr>
              <a:r>
                <a:rPr lang="en-US" altLang="en-US" sz="1800" i="0" dirty="0"/>
                <a:t>Some foods (especially carbohydrates) begin to dissolve in the saliva due to the salivary enzymes.</a:t>
              </a:r>
            </a:p>
          </p:txBody>
        </p:sp>
        <p:grpSp>
          <p:nvGrpSpPr>
            <p:cNvPr id="82950" name="Group 52">
              <a:extLst>
                <a:ext uri="{FF2B5EF4-FFF2-40B4-BE49-F238E27FC236}">
                  <a16:creationId xmlns:a16="http://schemas.microsoft.com/office/drawing/2014/main" id="{3C4DDCE9-39F2-344B-925B-D8B68A29EDF7}"/>
                </a:ext>
              </a:extLst>
            </p:cNvPr>
            <p:cNvGrpSpPr>
              <a:grpSpLocks/>
            </p:cNvGrpSpPr>
            <p:nvPr/>
          </p:nvGrpSpPr>
          <p:grpSpPr bwMode="auto">
            <a:xfrm>
              <a:off x="582" y="3671"/>
              <a:ext cx="2993" cy="213"/>
              <a:chOff x="582" y="3671"/>
              <a:chExt cx="2993" cy="213"/>
            </a:xfrm>
          </p:grpSpPr>
          <p:grpSp>
            <p:nvGrpSpPr>
              <p:cNvPr id="82951" name="Group 41">
                <a:extLst>
                  <a:ext uri="{FF2B5EF4-FFF2-40B4-BE49-F238E27FC236}">
                    <a16:creationId xmlns:a16="http://schemas.microsoft.com/office/drawing/2014/main" id="{479B2BB2-5C1F-B444-B86F-9F9A116319AF}"/>
                  </a:ext>
                </a:extLst>
              </p:cNvPr>
              <p:cNvGrpSpPr>
                <a:grpSpLocks/>
              </p:cNvGrpSpPr>
              <p:nvPr/>
            </p:nvGrpSpPr>
            <p:grpSpPr bwMode="auto">
              <a:xfrm>
                <a:off x="582" y="3671"/>
                <a:ext cx="1990" cy="213"/>
                <a:chOff x="582" y="3671"/>
                <a:chExt cx="1990" cy="213"/>
              </a:xfrm>
            </p:grpSpPr>
            <p:sp>
              <p:nvSpPr>
                <p:cNvPr id="3295274" name="Rectangle 42">
                  <a:extLst>
                    <a:ext uri="{FF2B5EF4-FFF2-40B4-BE49-F238E27FC236}">
                      <a16:creationId xmlns:a16="http://schemas.microsoft.com/office/drawing/2014/main" id="{D738620A-8B8B-3A43-A8CB-21040F8ACE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5275" name="Rectangle 43">
                  <a:extLst>
                    <a:ext uri="{FF2B5EF4-FFF2-40B4-BE49-F238E27FC236}">
                      <a16:creationId xmlns:a16="http://schemas.microsoft.com/office/drawing/2014/main" id="{596250C4-40D2-1A4C-AD89-6E2CE58BB1E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5276" name="Rectangle 44">
                  <a:extLst>
                    <a:ext uri="{FF2B5EF4-FFF2-40B4-BE49-F238E27FC236}">
                      <a16:creationId xmlns:a16="http://schemas.microsoft.com/office/drawing/2014/main" id="{B871DF08-F914-D048-88A8-B6C3321AD5C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2958" name="Text Box 45">
                  <a:extLst>
                    <a:ext uri="{FF2B5EF4-FFF2-40B4-BE49-F238E27FC236}">
                      <a16:creationId xmlns:a16="http://schemas.microsoft.com/office/drawing/2014/main" id="{DA451A9E-2A2E-2545-8DBB-333CCCCF321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898</a:t>
                  </a:r>
                  <a:endParaRPr lang="en-US" altLang="en-US" sz="1800" i="0" dirty="0">
                    <a:ea typeface="ＭＳ Ｐゴシック" panose="020B0600070205080204" pitchFamily="34" charset="-128"/>
                  </a:endParaRPr>
                </a:p>
              </p:txBody>
            </p:sp>
            <p:sp>
              <p:nvSpPr>
                <p:cNvPr id="82959" name="Text Box 46">
                  <a:extLst>
                    <a:ext uri="{FF2B5EF4-FFF2-40B4-BE49-F238E27FC236}">
                      <a16:creationId xmlns:a16="http://schemas.microsoft.com/office/drawing/2014/main" id="{3A2E450E-6E42-7649-889B-27DCBA30100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978</a:t>
                  </a:r>
                  <a:endParaRPr lang="en-US" altLang="en-US" sz="1800" i="0" dirty="0">
                    <a:ea typeface="ＭＳ Ｐゴシック" panose="020B0600070205080204" pitchFamily="34" charset="-128"/>
                  </a:endParaRPr>
                </a:p>
              </p:txBody>
            </p:sp>
            <p:sp>
              <p:nvSpPr>
                <p:cNvPr id="82960" name="Text Box 47">
                  <a:extLst>
                    <a:ext uri="{FF2B5EF4-FFF2-40B4-BE49-F238E27FC236}">
                      <a16:creationId xmlns:a16="http://schemas.microsoft.com/office/drawing/2014/main" id="{195A1C93-8B47-0349-AC28-87FAFBD089A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932</a:t>
                  </a:r>
                  <a:endParaRPr lang="en-US" altLang="en-US" sz="1800" i="0" dirty="0">
                    <a:ea typeface="ＭＳ Ｐゴシック" panose="020B0600070205080204" pitchFamily="34" charset="-128"/>
                  </a:endParaRPr>
                </a:p>
              </p:txBody>
            </p:sp>
          </p:grpSp>
          <p:grpSp>
            <p:nvGrpSpPr>
              <p:cNvPr id="82952" name="Group 51">
                <a:extLst>
                  <a:ext uri="{FF2B5EF4-FFF2-40B4-BE49-F238E27FC236}">
                    <a16:creationId xmlns:a16="http://schemas.microsoft.com/office/drawing/2014/main" id="{3D3E081B-BC38-0242-B799-37D926426AD6}"/>
                  </a:ext>
                </a:extLst>
              </p:cNvPr>
              <p:cNvGrpSpPr>
                <a:grpSpLocks/>
              </p:cNvGrpSpPr>
              <p:nvPr/>
            </p:nvGrpSpPr>
            <p:grpSpPr bwMode="auto">
              <a:xfrm>
                <a:off x="2844" y="3671"/>
                <a:ext cx="731" cy="213"/>
                <a:chOff x="2844" y="3671"/>
                <a:chExt cx="731" cy="213"/>
              </a:xfrm>
            </p:grpSpPr>
            <p:sp>
              <p:nvSpPr>
                <p:cNvPr id="3295281" name="Rectangle 49">
                  <a:extLst>
                    <a:ext uri="{FF2B5EF4-FFF2-40B4-BE49-F238E27FC236}">
                      <a16:creationId xmlns:a16="http://schemas.microsoft.com/office/drawing/2014/main" id="{6C1A018C-C771-7442-8C2B-A90D7BD1D926}"/>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2954" name="Text Box 50">
                  <a:extLst>
                    <a:ext uri="{FF2B5EF4-FFF2-40B4-BE49-F238E27FC236}">
                      <a16:creationId xmlns:a16="http://schemas.microsoft.com/office/drawing/2014/main" id="{D8E22222-FBCA-2D4D-9654-94FB19AA48B3}"/>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Table 24.1</a:t>
                  </a:r>
                </a:p>
              </p:txBody>
            </p:sp>
          </p:gr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9E0268ED-B0F2-D541-9DC7-CB2A3531442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84739E-444E-9147-A03E-A66EFB5547ED}" type="slidenum">
              <a:rPr lang="en-US" altLang="en-US" sz="1400"/>
              <a:pPr>
                <a:spcBef>
                  <a:spcPct val="0"/>
                </a:spcBef>
                <a:buFontTx/>
                <a:buNone/>
              </a:pPr>
              <a:t>41</a:t>
            </a:fld>
            <a:endParaRPr lang="en-US" altLang="en-US" sz="1400" dirty="0"/>
          </a:p>
        </p:txBody>
      </p:sp>
      <p:grpSp>
        <p:nvGrpSpPr>
          <p:cNvPr id="84995" name="Group 58">
            <a:extLst>
              <a:ext uri="{FF2B5EF4-FFF2-40B4-BE49-F238E27FC236}">
                <a16:creationId xmlns:a16="http://schemas.microsoft.com/office/drawing/2014/main" id="{019BBEB4-3E13-D040-98E1-840BE42FFF7C}"/>
              </a:ext>
            </a:extLst>
          </p:cNvPr>
          <p:cNvGrpSpPr>
            <a:grpSpLocks/>
          </p:cNvGrpSpPr>
          <p:nvPr/>
        </p:nvGrpSpPr>
        <p:grpSpPr bwMode="auto">
          <a:xfrm>
            <a:off x="458788" y="446088"/>
            <a:ext cx="8229600" cy="5719762"/>
            <a:chOff x="289" y="281"/>
            <a:chExt cx="5184" cy="3603"/>
          </a:xfrm>
        </p:grpSpPr>
        <p:sp>
          <p:nvSpPr>
            <p:cNvPr id="84996" name="Rectangle 2">
              <a:extLst>
                <a:ext uri="{FF2B5EF4-FFF2-40B4-BE49-F238E27FC236}">
                  <a16:creationId xmlns:a16="http://schemas.microsoft.com/office/drawing/2014/main" id="{F9625325-E40C-474F-A279-D0A27D7DF0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Digestion—Mouth </a:t>
              </a:r>
              <a:r>
                <a:rPr lang="en-US" altLang="en-US" sz="2200" i="0" dirty="0">
                  <a:solidFill>
                    <a:srgbClr val="333333"/>
                  </a:solidFill>
                </a:rPr>
                <a:t>(continued)</a:t>
              </a:r>
            </a:p>
          </p:txBody>
        </p:sp>
        <p:sp>
          <p:nvSpPr>
            <p:cNvPr id="84997" name="Text Box 3">
              <a:extLst>
                <a:ext uri="{FF2B5EF4-FFF2-40B4-BE49-F238E27FC236}">
                  <a16:creationId xmlns:a16="http://schemas.microsoft.com/office/drawing/2014/main" id="{2DC143CB-BD22-F942-8492-0CEC0F948AA6}"/>
                </a:ext>
              </a:extLst>
            </p:cNvPr>
            <p:cNvSpPr txBox="1">
              <a:spLocks noChangeArrowheads="1"/>
            </p:cNvSpPr>
            <p:nvPr/>
          </p:nvSpPr>
          <p:spPr bwMode="auto">
            <a:xfrm>
              <a:off x="519" y="970"/>
              <a:ext cx="4873"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enzyme salivary amylase is secreted by certain exocrine glands in the mucosa of the mouth.</a:t>
              </a:r>
            </a:p>
            <a:p>
              <a:pPr eaLnBrk="1" hangingPunct="1">
                <a:lnSpc>
                  <a:spcPct val="85000"/>
                </a:lnSpc>
                <a:spcBef>
                  <a:spcPct val="0"/>
                </a:spcBef>
                <a:spcAft>
                  <a:spcPts val="900"/>
                </a:spcAft>
                <a:buSzPct val="80000"/>
              </a:pPr>
              <a:r>
                <a:rPr lang="en-US" altLang="en-US" sz="1800" i="0" dirty="0"/>
                <a:t>While most carbohydrates we eat are starches, only monosaccharides (single sugar molecules) can be absorbed into blood circulation through the wall of the small intestine</a:t>
              </a:r>
            </a:p>
            <a:p>
              <a:pPr eaLnBrk="1" hangingPunct="1">
                <a:lnSpc>
                  <a:spcPct val="85000"/>
                </a:lnSpc>
                <a:spcBef>
                  <a:spcPct val="0"/>
                </a:spcBef>
                <a:spcAft>
                  <a:spcPts val="900"/>
                </a:spcAft>
                <a:buSzPct val="80000"/>
              </a:pPr>
              <a:r>
                <a:rPr lang="en-US" altLang="en-US" sz="1800" i="0" dirty="0"/>
                <a:t>Salivary amylase starts the chemical digestion of starches into smaller molecules in the mouth.</a:t>
              </a:r>
            </a:p>
            <a:p>
              <a:pPr eaLnBrk="1" hangingPunct="1">
                <a:lnSpc>
                  <a:spcPct val="85000"/>
                </a:lnSpc>
                <a:spcBef>
                  <a:spcPct val="0"/>
                </a:spcBef>
                <a:spcAft>
                  <a:spcPct val="50000"/>
                </a:spcAft>
                <a:buSzPct val="80000"/>
              </a:pPr>
              <a:r>
                <a:rPr lang="en-US" altLang="en-US" sz="1800" i="0" dirty="0"/>
                <a:t>The digestive process continues in the stomach and small intestine to form monosaccharides (in particular, fructose, glucose, galactose, and maltose).</a:t>
              </a:r>
            </a:p>
          </p:txBody>
        </p:sp>
        <p:grpSp>
          <p:nvGrpSpPr>
            <p:cNvPr id="84998" name="Group 46">
              <a:extLst>
                <a:ext uri="{FF2B5EF4-FFF2-40B4-BE49-F238E27FC236}">
                  <a16:creationId xmlns:a16="http://schemas.microsoft.com/office/drawing/2014/main" id="{EEC4AFD8-B22B-4743-9F3B-C3B7F51F04DE}"/>
                </a:ext>
              </a:extLst>
            </p:cNvPr>
            <p:cNvGrpSpPr>
              <a:grpSpLocks/>
            </p:cNvGrpSpPr>
            <p:nvPr/>
          </p:nvGrpSpPr>
          <p:grpSpPr bwMode="auto">
            <a:xfrm>
              <a:off x="582" y="3671"/>
              <a:ext cx="2993" cy="213"/>
              <a:chOff x="582" y="3671"/>
              <a:chExt cx="2993" cy="213"/>
            </a:xfrm>
          </p:grpSpPr>
          <p:grpSp>
            <p:nvGrpSpPr>
              <p:cNvPr id="84999" name="Group 47">
                <a:extLst>
                  <a:ext uri="{FF2B5EF4-FFF2-40B4-BE49-F238E27FC236}">
                    <a16:creationId xmlns:a16="http://schemas.microsoft.com/office/drawing/2014/main" id="{C13CECEB-A9CB-DE4C-8738-C8608364725E}"/>
                  </a:ext>
                </a:extLst>
              </p:cNvPr>
              <p:cNvGrpSpPr>
                <a:grpSpLocks/>
              </p:cNvGrpSpPr>
              <p:nvPr/>
            </p:nvGrpSpPr>
            <p:grpSpPr bwMode="auto">
              <a:xfrm>
                <a:off x="582" y="3671"/>
                <a:ext cx="1990" cy="213"/>
                <a:chOff x="582" y="3671"/>
                <a:chExt cx="1990" cy="213"/>
              </a:xfrm>
            </p:grpSpPr>
            <p:sp>
              <p:nvSpPr>
                <p:cNvPr id="3297328" name="Rectangle 48">
                  <a:extLst>
                    <a:ext uri="{FF2B5EF4-FFF2-40B4-BE49-F238E27FC236}">
                      <a16:creationId xmlns:a16="http://schemas.microsoft.com/office/drawing/2014/main" id="{9699FB4D-4CCA-004D-B107-7989727720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7329" name="Rectangle 49">
                  <a:extLst>
                    <a:ext uri="{FF2B5EF4-FFF2-40B4-BE49-F238E27FC236}">
                      <a16:creationId xmlns:a16="http://schemas.microsoft.com/office/drawing/2014/main" id="{941A176E-5AC2-A548-A375-8485F08BBD1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7330" name="Rectangle 50">
                  <a:extLst>
                    <a:ext uri="{FF2B5EF4-FFF2-40B4-BE49-F238E27FC236}">
                      <a16:creationId xmlns:a16="http://schemas.microsoft.com/office/drawing/2014/main" id="{23EF2E6E-AFAB-4A48-A4FB-2447B629CD7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5006" name="Text Box 51">
                  <a:extLst>
                    <a:ext uri="{FF2B5EF4-FFF2-40B4-BE49-F238E27FC236}">
                      <a16:creationId xmlns:a16="http://schemas.microsoft.com/office/drawing/2014/main" id="{3902C57C-83E4-394C-90ED-117B87B0A71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898</a:t>
                  </a:r>
                  <a:endParaRPr lang="en-US" altLang="en-US" sz="1800" i="0" dirty="0">
                    <a:ea typeface="ＭＳ Ｐゴシック" panose="020B0600070205080204" pitchFamily="34" charset="-128"/>
                  </a:endParaRPr>
                </a:p>
              </p:txBody>
            </p:sp>
            <p:sp>
              <p:nvSpPr>
                <p:cNvPr id="85007" name="Text Box 52">
                  <a:extLst>
                    <a:ext uri="{FF2B5EF4-FFF2-40B4-BE49-F238E27FC236}">
                      <a16:creationId xmlns:a16="http://schemas.microsoft.com/office/drawing/2014/main" id="{1671BE03-4F72-8747-9C63-E6B6036B871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978</a:t>
                  </a:r>
                  <a:endParaRPr lang="en-US" altLang="en-US" sz="1800" i="0" dirty="0">
                    <a:ea typeface="ＭＳ Ｐゴシック" panose="020B0600070205080204" pitchFamily="34" charset="-128"/>
                  </a:endParaRPr>
                </a:p>
              </p:txBody>
            </p:sp>
            <p:sp>
              <p:nvSpPr>
                <p:cNvPr id="85008" name="Text Box 53">
                  <a:extLst>
                    <a:ext uri="{FF2B5EF4-FFF2-40B4-BE49-F238E27FC236}">
                      <a16:creationId xmlns:a16="http://schemas.microsoft.com/office/drawing/2014/main" id="{2D7F952A-F51C-EA4F-9229-C7F5E30D678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933</a:t>
                  </a:r>
                  <a:endParaRPr lang="en-US" altLang="en-US" sz="1800" i="0" dirty="0">
                    <a:ea typeface="ＭＳ Ｐゴシック" panose="020B0600070205080204" pitchFamily="34" charset="-128"/>
                  </a:endParaRPr>
                </a:p>
              </p:txBody>
            </p:sp>
          </p:grpSp>
          <p:grpSp>
            <p:nvGrpSpPr>
              <p:cNvPr id="85000" name="Group 54">
                <a:extLst>
                  <a:ext uri="{FF2B5EF4-FFF2-40B4-BE49-F238E27FC236}">
                    <a16:creationId xmlns:a16="http://schemas.microsoft.com/office/drawing/2014/main" id="{6EB7D3E7-744E-8045-988B-1C639112DB75}"/>
                  </a:ext>
                </a:extLst>
              </p:cNvPr>
              <p:cNvGrpSpPr>
                <a:grpSpLocks/>
              </p:cNvGrpSpPr>
              <p:nvPr/>
            </p:nvGrpSpPr>
            <p:grpSpPr bwMode="auto">
              <a:xfrm>
                <a:off x="2844" y="3671"/>
                <a:ext cx="731" cy="213"/>
                <a:chOff x="2844" y="3671"/>
                <a:chExt cx="731" cy="213"/>
              </a:xfrm>
            </p:grpSpPr>
            <p:sp>
              <p:nvSpPr>
                <p:cNvPr id="3297335" name="Rectangle 55">
                  <a:extLst>
                    <a:ext uri="{FF2B5EF4-FFF2-40B4-BE49-F238E27FC236}">
                      <a16:creationId xmlns:a16="http://schemas.microsoft.com/office/drawing/2014/main" id="{F4809E88-2CB7-724C-8C62-0B513A3BB6D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5002" name="Text Box 56">
                  <a:extLst>
                    <a:ext uri="{FF2B5EF4-FFF2-40B4-BE49-F238E27FC236}">
                      <a16:creationId xmlns:a16="http://schemas.microsoft.com/office/drawing/2014/main" id="{65FD674E-5CF6-6441-9333-66BF2FCCEB97}"/>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Table 24.1</a:t>
                  </a:r>
                </a:p>
              </p:txBody>
            </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CEDFBEFB-453B-A444-9BEB-B9BC48E19DC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A9387A-60A8-D047-857B-90360DE9443A}" type="slidenum">
              <a:rPr lang="en-US" altLang="en-US" sz="1400"/>
              <a:pPr>
                <a:spcBef>
                  <a:spcPct val="0"/>
                </a:spcBef>
                <a:buFontTx/>
                <a:buNone/>
              </a:pPr>
              <a:t>42</a:t>
            </a:fld>
            <a:endParaRPr lang="en-US" altLang="en-US" sz="1400" dirty="0"/>
          </a:p>
        </p:txBody>
      </p:sp>
      <p:grpSp>
        <p:nvGrpSpPr>
          <p:cNvPr id="87043" name="Group 58">
            <a:extLst>
              <a:ext uri="{FF2B5EF4-FFF2-40B4-BE49-F238E27FC236}">
                <a16:creationId xmlns:a16="http://schemas.microsoft.com/office/drawing/2014/main" id="{C27F9BC4-F6ED-2F47-875F-D26B793A7A6E}"/>
              </a:ext>
            </a:extLst>
          </p:cNvPr>
          <p:cNvGrpSpPr>
            <a:grpSpLocks/>
          </p:cNvGrpSpPr>
          <p:nvPr/>
        </p:nvGrpSpPr>
        <p:grpSpPr bwMode="auto">
          <a:xfrm>
            <a:off x="458788" y="446088"/>
            <a:ext cx="8229600" cy="5719762"/>
            <a:chOff x="289" y="281"/>
            <a:chExt cx="5184" cy="3603"/>
          </a:xfrm>
        </p:grpSpPr>
        <p:sp>
          <p:nvSpPr>
            <p:cNvPr id="87044" name="Rectangle 2">
              <a:extLst>
                <a:ext uri="{FF2B5EF4-FFF2-40B4-BE49-F238E27FC236}">
                  <a16:creationId xmlns:a16="http://schemas.microsoft.com/office/drawing/2014/main" id="{ED2F6A57-5800-A443-AF90-700AB0E6835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Digestion—Mouth </a:t>
              </a:r>
              <a:r>
                <a:rPr lang="en-US" altLang="en-US" sz="2200" i="0" dirty="0">
                  <a:solidFill>
                    <a:srgbClr val="333333"/>
                  </a:solidFill>
                </a:rPr>
                <a:t>(continued)</a:t>
              </a:r>
            </a:p>
          </p:txBody>
        </p:sp>
        <p:grpSp>
          <p:nvGrpSpPr>
            <p:cNvPr id="87045" name="Group 39">
              <a:extLst>
                <a:ext uri="{FF2B5EF4-FFF2-40B4-BE49-F238E27FC236}">
                  <a16:creationId xmlns:a16="http://schemas.microsoft.com/office/drawing/2014/main" id="{87D7EE22-2A00-E84B-AF20-75155DA3891F}"/>
                </a:ext>
              </a:extLst>
            </p:cNvPr>
            <p:cNvGrpSpPr>
              <a:grpSpLocks/>
            </p:cNvGrpSpPr>
            <p:nvPr/>
          </p:nvGrpSpPr>
          <p:grpSpPr bwMode="auto">
            <a:xfrm>
              <a:off x="519" y="970"/>
              <a:ext cx="4855" cy="2167"/>
              <a:chOff x="519" y="970"/>
              <a:chExt cx="4855" cy="2167"/>
            </a:xfrm>
          </p:grpSpPr>
          <p:sp>
            <p:nvSpPr>
              <p:cNvPr id="87057" name="Text Box 3">
                <a:extLst>
                  <a:ext uri="{FF2B5EF4-FFF2-40B4-BE49-F238E27FC236}">
                    <a16:creationId xmlns:a16="http://schemas.microsoft.com/office/drawing/2014/main" id="{152C3CD4-AB85-6F45-8CC0-1ECC459EB063}"/>
                  </a:ext>
                </a:extLst>
              </p:cNvPr>
              <p:cNvSpPr txBox="1">
                <a:spLocks noChangeArrowheads="1"/>
              </p:cNvSpPr>
              <p:nvPr/>
            </p:nvSpPr>
            <p:spPr bwMode="auto">
              <a:xfrm>
                <a:off x="519" y="970"/>
                <a:ext cx="485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Lingual lipase, an enzyme secreted by the lingual glands in the tongue, is activated in the acidic environment of the stomach.</a:t>
                </a:r>
              </a:p>
              <a:p>
                <a:pPr eaLnBrk="1" hangingPunct="1">
                  <a:lnSpc>
                    <a:spcPct val="85000"/>
                  </a:lnSpc>
                  <a:spcBef>
                    <a:spcPct val="0"/>
                  </a:spcBef>
                  <a:spcAft>
                    <a:spcPct val="50000"/>
                  </a:spcAft>
                  <a:buSzPct val="80000"/>
                </a:pPr>
                <a:r>
                  <a:rPr lang="en-US" altLang="en-US" sz="1800" i="0" dirty="0"/>
                  <a:t>The enzyme starts the process of the chemical digestion of triglycerides into diglycerides and fatty acids.</a:t>
                </a:r>
              </a:p>
            </p:txBody>
          </p:sp>
          <p:sp>
            <p:nvSpPr>
              <p:cNvPr id="87058" name="Text Box 21">
                <a:extLst>
                  <a:ext uri="{FF2B5EF4-FFF2-40B4-BE49-F238E27FC236}">
                    <a16:creationId xmlns:a16="http://schemas.microsoft.com/office/drawing/2014/main" id="{0B1761B4-A914-444E-A8D7-F6C566201F89}"/>
                  </a:ext>
                </a:extLst>
              </p:cNvPr>
              <p:cNvSpPr txBox="1">
                <a:spLocks noChangeArrowheads="1"/>
              </p:cNvSpPr>
              <p:nvPr/>
            </p:nvSpPr>
            <p:spPr bwMode="auto">
              <a:xfrm>
                <a:off x="1462" y="1754"/>
                <a:ext cx="2827" cy="1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spcAft>
                    <a:spcPts val="0"/>
                  </a:spcAft>
                  <a:buFontTx/>
                  <a:buNone/>
                </a:pPr>
                <a:r>
                  <a:rPr lang="en-US" altLang="en-US" sz="1800" i="0" dirty="0">
                    <a:solidFill>
                      <a:srgbClr val="941100"/>
                    </a:solidFill>
                  </a:rPr>
                  <a:t>Triglyceride = three fatty acid chains covalently bonded to a glycerol molecule.</a:t>
                </a:r>
              </a:p>
              <a:p>
                <a:pPr algn="ctr" eaLnBrk="1" hangingPunct="1">
                  <a:lnSpc>
                    <a:spcPts val="1860"/>
                  </a:lnSpc>
                  <a:spcBef>
                    <a:spcPts val="600"/>
                  </a:spcBef>
                  <a:spcAft>
                    <a:spcPts val="0"/>
                  </a:spcAft>
                  <a:buFontTx/>
                  <a:buNone/>
                </a:pPr>
                <a:r>
                  <a:rPr lang="en-US" altLang="en-US" sz="1800" i="0" dirty="0">
                    <a:solidFill>
                      <a:srgbClr val="941100"/>
                    </a:solidFill>
                  </a:rPr>
                  <a:t>Diglyceride = two fatty acid chains covalently bonded to a glycerol molecule.</a:t>
                </a:r>
              </a:p>
              <a:p>
                <a:pPr algn="ctr" eaLnBrk="1" hangingPunct="1">
                  <a:lnSpc>
                    <a:spcPts val="1860"/>
                  </a:lnSpc>
                  <a:spcBef>
                    <a:spcPts val="600"/>
                  </a:spcBef>
                  <a:spcAft>
                    <a:spcPts val="0"/>
                  </a:spcAft>
                  <a:buFontTx/>
                  <a:buNone/>
                </a:pPr>
                <a:r>
                  <a:rPr lang="en-US" altLang="en-US" sz="1800" i="0" dirty="0">
                    <a:solidFill>
                      <a:srgbClr val="941100"/>
                    </a:solidFill>
                  </a:rPr>
                  <a:t>Fatty acid = an organic compound composed of a carbon chain with hydrogen atoms attached and an acid group at each end.</a:t>
                </a:r>
              </a:p>
            </p:txBody>
          </p:sp>
        </p:grpSp>
        <p:grpSp>
          <p:nvGrpSpPr>
            <p:cNvPr id="87046" name="Group 47">
              <a:extLst>
                <a:ext uri="{FF2B5EF4-FFF2-40B4-BE49-F238E27FC236}">
                  <a16:creationId xmlns:a16="http://schemas.microsoft.com/office/drawing/2014/main" id="{C3C5AEAD-102C-774E-A206-7DC4B1C03F11}"/>
                </a:ext>
              </a:extLst>
            </p:cNvPr>
            <p:cNvGrpSpPr>
              <a:grpSpLocks/>
            </p:cNvGrpSpPr>
            <p:nvPr/>
          </p:nvGrpSpPr>
          <p:grpSpPr bwMode="auto">
            <a:xfrm>
              <a:off x="582" y="3671"/>
              <a:ext cx="2993" cy="213"/>
              <a:chOff x="582" y="3671"/>
              <a:chExt cx="2993" cy="213"/>
            </a:xfrm>
          </p:grpSpPr>
          <p:grpSp>
            <p:nvGrpSpPr>
              <p:cNvPr id="87047" name="Group 48">
                <a:extLst>
                  <a:ext uri="{FF2B5EF4-FFF2-40B4-BE49-F238E27FC236}">
                    <a16:creationId xmlns:a16="http://schemas.microsoft.com/office/drawing/2014/main" id="{51F5EFC8-0399-CB41-9CDE-0C41B5B1E127}"/>
                  </a:ext>
                </a:extLst>
              </p:cNvPr>
              <p:cNvGrpSpPr>
                <a:grpSpLocks/>
              </p:cNvGrpSpPr>
              <p:nvPr/>
            </p:nvGrpSpPr>
            <p:grpSpPr bwMode="auto">
              <a:xfrm>
                <a:off x="582" y="3671"/>
                <a:ext cx="1990" cy="213"/>
                <a:chOff x="582" y="3671"/>
                <a:chExt cx="1990" cy="213"/>
              </a:xfrm>
            </p:grpSpPr>
            <p:sp>
              <p:nvSpPr>
                <p:cNvPr id="3299377" name="Rectangle 49">
                  <a:extLst>
                    <a:ext uri="{FF2B5EF4-FFF2-40B4-BE49-F238E27FC236}">
                      <a16:creationId xmlns:a16="http://schemas.microsoft.com/office/drawing/2014/main" id="{C05930EC-FDD8-2A43-A9B0-B8C2E68A534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9378" name="Rectangle 50">
                  <a:extLst>
                    <a:ext uri="{FF2B5EF4-FFF2-40B4-BE49-F238E27FC236}">
                      <a16:creationId xmlns:a16="http://schemas.microsoft.com/office/drawing/2014/main" id="{DA9DF9D4-85B8-CF43-8BE8-0B28C4E73CA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299379" name="Rectangle 51">
                  <a:extLst>
                    <a:ext uri="{FF2B5EF4-FFF2-40B4-BE49-F238E27FC236}">
                      <a16:creationId xmlns:a16="http://schemas.microsoft.com/office/drawing/2014/main" id="{90B212CF-1BEA-474C-84DE-CA52E738B88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7054" name="Text Box 52">
                  <a:extLst>
                    <a:ext uri="{FF2B5EF4-FFF2-40B4-BE49-F238E27FC236}">
                      <a16:creationId xmlns:a16="http://schemas.microsoft.com/office/drawing/2014/main" id="{81CBE705-361B-8F4C-8974-7BE29897202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898</a:t>
                  </a:r>
                  <a:endParaRPr lang="en-US" altLang="en-US" sz="1800" i="0" dirty="0">
                    <a:ea typeface="ＭＳ Ｐゴシック" panose="020B0600070205080204" pitchFamily="34" charset="-128"/>
                  </a:endParaRPr>
                </a:p>
              </p:txBody>
            </p:sp>
            <p:sp>
              <p:nvSpPr>
                <p:cNvPr id="87055" name="Text Box 53">
                  <a:extLst>
                    <a:ext uri="{FF2B5EF4-FFF2-40B4-BE49-F238E27FC236}">
                      <a16:creationId xmlns:a16="http://schemas.microsoft.com/office/drawing/2014/main" id="{02120B9E-20A5-AA45-BDE4-B2564CB4D9C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978</a:t>
                  </a:r>
                  <a:endParaRPr lang="en-US" altLang="en-US" sz="1800" i="0" dirty="0">
                    <a:ea typeface="ＭＳ Ｐゴシック" panose="020B0600070205080204" pitchFamily="34" charset="-128"/>
                  </a:endParaRPr>
                </a:p>
              </p:txBody>
            </p:sp>
            <p:sp>
              <p:nvSpPr>
                <p:cNvPr id="87056" name="Text Box 54">
                  <a:extLst>
                    <a:ext uri="{FF2B5EF4-FFF2-40B4-BE49-F238E27FC236}">
                      <a16:creationId xmlns:a16="http://schemas.microsoft.com/office/drawing/2014/main" id="{9A671D16-95A8-434C-A8FF-7519187F104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933</a:t>
                  </a:r>
                  <a:endParaRPr lang="en-US" altLang="en-US" sz="1800" i="0" dirty="0">
                    <a:ea typeface="ＭＳ Ｐゴシック" panose="020B0600070205080204" pitchFamily="34" charset="-128"/>
                  </a:endParaRPr>
                </a:p>
              </p:txBody>
            </p:sp>
          </p:grpSp>
          <p:grpSp>
            <p:nvGrpSpPr>
              <p:cNvPr id="87048" name="Group 55">
                <a:extLst>
                  <a:ext uri="{FF2B5EF4-FFF2-40B4-BE49-F238E27FC236}">
                    <a16:creationId xmlns:a16="http://schemas.microsoft.com/office/drawing/2014/main" id="{2114F28F-C0FA-AF4C-835B-5E8D53FA6860}"/>
                  </a:ext>
                </a:extLst>
              </p:cNvPr>
              <p:cNvGrpSpPr>
                <a:grpSpLocks/>
              </p:cNvGrpSpPr>
              <p:nvPr/>
            </p:nvGrpSpPr>
            <p:grpSpPr bwMode="auto">
              <a:xfrm>
                <a:off x="2844" y="3671"/>
                <a:ext cx="731" cy="213"/>
                <a:chOff x="2844" y="3671"/>
                <a:chExt cx="731" cy="213"/>
              </a:xfrm>
            </p:grpSpPr>
            <p:sp>
              <p:nvSpPr>
                <p:cNvPr id="3299384" name="Rectangle 56">
                  <a:extLst>
                    <a:ext uri="{FF2B5EF4-FFF2-40B4-BE49-F238E27FC236}">
                      <a16:creationId xmlns:a16="http://schemas.microsoft.com/office/drawing/2014/main" id="{41614E97-4ED2-0B43-8B84-0D0AE2F0F655}"/>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7050" name="Text Box 57">
                  <a:extLst>
                    <a:ext uri="{FF2B5EF4-FFF2-40B4-BE49-F238E27FC236}">
                      <a16:creationId xmlns:a16="http://schemas.microsoft.com/office/drawing/2014/main" id="{7732C136-2245-0D47-9B33-26A5355758C7}"/>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Table 24.1</a:t>
                  </a:r>
                </a:p>
              </p:txBody>
            </p:sp>
          </p:gr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0ADD4DB1-4B84-0B4F-9C63-5F9EED01231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B29089-920B-C94A-A1EF-A044F77DBF17}" type="slidenum">
              <a:rPr lang="en-US" altLang="en-US" sz="1400"/>
              <a:pPr>
                <a:spcBef>
                  <a:spcPct val="0"/>
                </a:spcBef>
                <a:buFontTx/>
                <a:buNone/>
              </a:pPr>
              <a:t>43</a:t>
            </a:fld>
            <a:endParaRPr lang="en-US" altLang="en-US" sz="1400" dirty="0"/>
          </a:p>
        </p:txBody>
      </p:sp>
      <p:grpSp>
        <p:nvGrpSpPr>
          <p:cNvPr id="89091" name="Group 37">
            <a:extLst>
              <a:ext uri="{FF2B5EF4-FFF2-40B4-BE49-F238E27FC236}">
                <a16:creationId xmlns:a16="http://schemas.microsoft.com/office/drawing/2014/main" id="{0DC71701-68B8-0C4D-8407-D273DEE313BC}"/>
              </a:ext>
            </a:extLst>
          </p:cNvPr>
          <p:cNvGrpSpPr>
            <a:grpSpLocks/>
          </p:cNvGrpSpPr>
          <p:nvPr/>
        </p:nvGrpSpPr>
        <p:grpSpPr bwMode="auto">
          <a:xfrm>
            <a:off x="455613" y="446088"/>
            <a:ext cx="8229600" cy="5719762"/>
            <a:chOff x="287" y="281"/>
            <a:chExt cx="5184" cy="3603"/>
          </a:xfrm>
        </p:grpSpPr>
        <p:sp>
          <p:nvSpPr>
            <p:cNvPr id="89092" name="Rectangle 2">
              <a:extLst>
                <a:ext uri="{FF2B5EF4-FFF2-40B4-BE49-F238E27FC236}">
                  <a16:creationId xmlns:a16="http://schemas.microsoft.com/office/drawing/2014/main" id="{BF858BC1-160F-E74D-9111-573CDBCCEC63}"/>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Pharynx</a:t>
              </a:r>
            </a:p>
          </p:txBody>
        </p:sp>
        <p:sp>
          <p:nvSpPr>
            <p:cNvPr id="89093" name="Text Box 3">
              <a:extLst>
                <a:ext uri="{FF2B5EF4-FFF2-40B4-BE49-F238E27FC236}">
                  <a16:creationId xmlns:a16="http://schemas.microsoft.com/office/drawing/2014/main" id="{2AEF6743-4002-BE4A-855D-9BF428313958}"/>
                </a:ext>
              </a:extLst>
            </p:cNvPr>
            <p:cNvSpPr txBox="1">
              <a:spLocks noChangeArrowheads="1"/>
            </p:cNvSpPr>
            <p:nvPr/>
          </p:nvSpPr>
          <p:spPr bwMode="auto">
            <a:xfrm>
              <a:off x="519" y="970"/>
              <a:ext cx="466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When food is swallowed, it passes from the mouth into the pharynx (throat).</a:t>
              </a:r>
            </a:p>
            <a:p>
              <a:pPr eaLnBrk="1" hangingPunct="1">
                <a:lnSpc>
                  <a:spcPct val="85000"/>
                </a:lnSpc>
                <a:spcBef>
                  <a:spcPct val="0"/>
                </a:spcBef>
                <a:spcAft>
                  <a:spcPts val="900"/>
                </a:spcAft>
                <a:buSzPct val="80000"/>
              </a:pPr>
              <a:r>
                <a:rPr lang="en-US" altLang="en-US" sz="1800" i="0" dirty="0"/>
                <a:t>The pharynx is lined by mucous membrane; it also contains skeletal muscle in its muscularis.</a:t>
              </a:r>
            </a:p>
            <a:p>
              <a:pPr eaLnBrk="1" hangingPunct="1">
                <a:lnSpc>
                  <a:spcPct val="85000"/>
                </a:lnSpc>
                <a:spcBef>
                  <a:spcPct val="0"/>
                </a:spcBef>
                <a:spcAft>
                  <a:spcPct val="50000"/>
                </a:spcAft>
                <a:buSzPct val="80000"/>
              </a:pPr>
              <a:r>
                <a:rPr lang="en-US" altLang="en-US" sz="1800" i="0" dirty="0"/>
                <a:t>Muscle contractions of the pharynx propel the bolus of food into the esophagus.</a:t>
              </a:r>
            </a:p>
          </p:txBody>
        </p:sp>
        <p:grpSp>
          <p:nvGrpSpPr>
            <p:cNvPr id="89094" name="Group 26">
              <a:extLst>
                <a:ext uri="{FF2B5EF4-FFF2-40B4-BE49-F238E27FC236}">
                  <a16:creationId xmlns:a16="http://schemas.microsoft.com/office/drawing/2014/main" id="{BFA25D93-9B7F-1B41-ACB7-38EAB32EE236}"/>
                </a:ext>
              </a:extLst>
            </p:cNvPr>
            <p:cNvGrpSpPr>
              <a:grpSpLocks/>
            </p:cNvGrpSpPr>
            <p:nvPr/>
          </p:nvGrpSpPr>
          <p:grpSpPr bwMode="auto">
            <a:xfrm>
              <a:off x="582" y="3671"/>
              <a:ext cx="2993" cy="213"/>
              <a:chOff x="582" y="3671"/>
              <a:chExt cx="2993" cy="213"/>
            </a:xfrm>
          </p:grpSpPr>
          <p:grpSp>
            <p:nvGrpSpPr>
              <p:cNvPr id="89095" name="Group 27">
                <a:extLst>
                  <a:ext uri="{FF2B5EF4-FFF2-40B4-BE49-F238E27FC236}">
                    <a16:creationId xmlns:a16="http://schemas.microsoft.com/office/drawing/2014/main" id="{CB72C4C8-4908-DE48-81B0-7FB0B2DE0D83}"/>
                  </a:ext>
                </a:extLst>
              </p:cNvPr>
              <p:cNvGrpSpPr>
                <a:grpSpLocks/>
              </p:cNvGrpSpPr>
              <p:nvPr/>
            </p:nvGrpSpPr>
            <p:grpSpPr bwMode="auto">
              <a:xfrm>
                <a:off x="582" y="3671"/>
                <a:ext cx="1990" cy="213"/>
                <a:chOff x="582" y="3671"/>
                <a:chExt cx="1990" cy="213"/>
              </a:xfrm>
            </p:grpSpPr>
            <p:sp>
              <p:nvSpPr>
                <p:cNvPr id="3301404" name="Rectangle 28">
                  <a:extLst>
                    <a:ext uri="{FF2B5EF4-FFF2-40B4-BE49-F238E27FC236}">
                      <a16:creationId xmlns:a16="http://schemas.microsoft.com/office/drawing/2014/main" id="{CFEFF8D3-81C7-D74A-A340-1E97A536CED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01405" name="Rectangle 29">
                  <a:extLst>
                    <a:ext uri="{FF2B5EF4-FFF2-40B4-BE49-F238E27FC236}">
                      <a16:creationId xmlns:a16="http://schemas.microsoft.com/office/drawing/2014/main" id="{77411743-A74A-4C43-8A44-8D76B40830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01406" name="Rectangle 30">
                  <a:extLst>
                    <a:ext uri="{FF2B5EF4-FFF2-40B4-BE49-F238E27FC236}">
                      <a16:creationId xmlns:a16="http://schemas.microsoft.com/office/drawing/2014/main" id="{F5FD02F9-B4C5-604A-AD3C-F1FF27F4E2C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9102" name="Text Box 31">
                  <a:extLst>
                    <a:ext uri="{FF2B5EF4-FFF2-40B4-BE49-F238E27FC236}">
                      <a16:creationId xmlns:a16="http://schemas.microsoft.com/office/drawing/2014/main" id="{F0CE239E-50D1-FE42-9AAE-E8B2D557BEA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898</a:t>
                  </a:r>
                  <a:endParaRPr lang="en-US" altLang="en-US" sz="1800" i="0" dirty="0">
                    <a:ea typeface="ＭＳ Ｐゴシック" panose="020B0600070205080204" pitchFamily="34" charset="-128"/>
                  </a:endParaRPr>
                </a:p>
              </p:txBody>
            </p:sp>
            <p:sp>
              <p:nvSpPr>
                <p:cNvPr id="89103" name="Text Box 32">
                  <a:extLst>
                    <a:ext uri="{FF2B5EF4-FFF2-40B4-BE49-F238E27FC236}">
                      <a16:creationId xmlns:a16="http://schemas.microsoft.com/office/drawing/2014/main" id="{36E45DD7-ACE9-9A45-9BFF-5041C0844A0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980</a:t>
                  </a:r>
                  <a:endParaRPr lang="en-US" altLang="en-US" sz="1800" i="0" dirty="0">
                    <a:ea typeface="ＭＳ Ｐゴシック" panose="020B0600070205080204" pitchFamily="34" charset="-128"/>
                  </a:endParaRPr>
                </a:p>
              </p:txBody>
            </p:sp>
            <p:sp>
              <p:nvSpPr>
                <p:cNvPr id="89104" name="Text Box 33">
                  <a:extLst>
                    <a:ext uri="{FF2B5EF4-FFF2-40B4-BE49-F238E27FC236}">
                      <a16:creationId xmlns:a16="http://schemas.microsoft.com/office/drawing/2014/main" id="{2449D6C5-2B49-2846-ABAF-3F3444347F6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934</a:t>
                  </a:r>
                  <a:endParaRPr lang="en-US" altLang="en-US" sz="1800" i="0" dirty="0">
                    <a:ea typeface="ＭＳ Ｐゴシック" panose="020B0600070205080204" pitchFamily="34" charset="-128"/>
                  </a:endParaRPr>
                </a:p>
              </p:txBody>
            </p:sp>
          </p:grpSp>
          <p:grpSp>
            <p:nvGrpSpPr>
              <p:cNvPr id="89096" name="Group 34">
                <a:extLst>
                  <a:ext uri="{FF2B5EF4-FFF2-40B4-BE49-F238E27FC236}">
                    <a16:creationId xmlns:a16="http://schemas.microsoft.com/office/drawing/2014/main" id="{2EA69881-2AEE-D24C-AB24-9B592FC663B3}"/>
                  </a:ext>
                </a:extLst>
              </p:cNvPr>
              <p:cNvGrpSpPr>
                <a:grpSpLocks/>
              </p:cNvGrpSpPr>
              <p:nvPr/>
            </p:nvGrpSpPr>
            <p:grpSpPr bwMode="auto">
              <a:xfrm>
                <a:off x="2844" y="3671"/>
                <a:ext cx="731" cy="213"/>
                <a:chOff x="2844" y="3671"/>
                <a:chExt cx="731" cy="213"/>
              </a:xfrm>
            </p:grpSpPr>
            <p:sp>
              <p:nvSpPr>
                <p:cNvPr id="3301411" name="Rectangle 35">
                  <a:extLst>
                    <a:ext uri="{FF2B5EF4-FFF2-40B4-BE49-F238E27FC236}">
                      <a16:creationId xmlns:a16="http://schemas.microsoft.com/office/drawing/2014/main" id="{AB30079E-21A8-7B49-96D4-5C6687C23D68}"/>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89098" name="Text Box 36">
                  <a:extLst>
                    <a:ext uri="{FF2B5EF4-FFF2-40B4-BE49-F238E27FC236}">
                      <a16:creationId xmlns:a16="http://schemas.microsoft.com/office/drawing/2014/main" id="{FDDB43E9-D444-4A40-ABF3-59BABE4C5A8C}"/>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Table 24.2</a:t>
                  </a:r>
                </a:p>
              </p:txBody>
            </p:sp>
          </p:gr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54F03393-0CC2-B54E-9A4C-A9E9195E8B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CD99D36-2254-8647-8669-83B10FB83628}" type="slidenum">
              <a:rPr lang="en-US" altLang="en-US" sz="1400"/>
              <a:pPr>
                <a:spcBef>
                  <a:spcPct val="0"/>
                </a:spcBef>
                <a:buFontTx/>
                <a:buNone/>
              </a:pPr>
              <a:t>44</a:t>
            </a:fld>
            <a:endParaRPr lang="en-US" altLang="en-US" sz="1400" dirty="0"/>
          </a:p>
        </p:txBody>
      </p:sp>
      <p:grpSp>
        <p:nvGrpSpPr>
          <p:cNvPr id="91139" name="Group 42">
            <a:extLst>
              <a:ext uri="{FF2B5EF4-FFF2-40B4-BE49-F238E27FC236}">
                <a16:creationId xmlns:a16="http://schemas.microsoft.com/office/drawing/2014/main" id="{E0CB34C9-6CD2-2A43-BB73-BB444DD6F8D7}"/>
              </a:ext>
            </a:extLst>
          </p:cNvPr>
          <p:cNvGrpSpPr>
            <a:grpSpLocks/>
          </p:cNvGrpSpPr>
          <p:nvPr/>
        </p:nvGrpSpPr>
        <p:grpSpPr bwMode="auto">
          <a:xfrm>
            <a:off x="457200" y="446088"/>
            <a:ext cx="8229600" cy="5719762"/>
            <a:chOff x="288" y="281"/>
            <a:chExt cx="5184" cy="3603"/>
          </a:xfrm>
        </p:grpSpPr>
        <p:sp>
          <p:nvSpPr>
            <p:cNvPr id="91140" name="Rectangle 2">
              <a:extLst>
                <a:ext uri="{FF2B5EF4-FFF2-40B4-BE49-F238E27FC236}">
                  <a16:creationId xmlns:a16="http://schemas.microsoft.com/office/drawing/2014/main" id="{A8F8E129-6C7D-1E41-9BC6-44AB656A154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Esophagus</a:t>
              </a:r>
            </a:p>
          </p:txBody>
        </p:sp>
        <p:sp>
          <p:nvSpPr>
            <p:cNvPr id="91141" name="Text Box 3">
              <a:extLst>
                <a:ext uri="{FF2B5EF4-FFF2-40B4-BE49-F238E27FC236}">
                  <a16:creationId xmlns:a16="http://schemas.microsoft.com/office/drawing/2014/main" id="{BDB2E6C6-7F65-1C40-964B-66BF61818877}"/>
                </a:ext>
              </a:extLst>
            </p:cNvPr>
            <p:cNvSpPr txBox="1">
              <a:spLocks noChangeArrowheads="1"/>
            </p:cNvSpPr>
            <p:nvPr/>
          </p:nvSpPr>
          <p:spPr bwMode="auto">
            <a:xfrm>
              <a:off x="519" y="970"/>
              <a:ext cx="4782" cy="1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esophagus is a tube about 25 cm long located posterior to the trachea.</a:t>
              </a:r>
            </a:p>
            <a:p>
              <a:pPr eaLnBrk="1" hangingPunct="1">
                <a:lnSpc>
                  <a:spcPct val="85000"/>
                </a:lnSpc>
                <a:spcBef>
                  <a:spcPct val="0"/>
                </a:spcBef>
                <a:spcAft>
                  <a:spcPts val="900"/>
                </a:spcAft>
                <a:buSzPct val="80000"/>
              </a:pPr>
              <a:r>
                <a:rPr lang="en-US" altLang="en-US" sz="1800" i="0" dirty="0"/>
                <a:t>The esophagus:</a:t>
              </a:r>
            </a:p>
            <a:p>
              <a:pPr lvl="1" eaLnBrk="1" hangingPunct="1">
                <a:lnSpc>
                  <a:spcPct val="85000"/>
                </a:lnSpc>
                <a:spcBef>
                  <a:spcPct val="0"/>
                </a:spcBef>
                <a:spcAft>
                  <a:spcPts val="500"/>
                </a:spcAft>
                <a:buSzPct val="80000"/>
                <a:buFontTx/>
                <a:buChar char="-"/>
              </a:pPr>
              <a:r>
                <a:rPr lang="en-US" altLang="en-US" sz="1800" i="0" dirty="0"/>
                <a:t>Begins at the inferior end of the laryngopharynx,</a:t>
              </a:r>
            </a:p>
            <a:p>
              <a:pPr lvl="1" eaLnBrk="1" hangingPunct="1">
                <a:lnSpc>
                  <a:spcPct val="85000"/>
                </a:lnSpc>
                <a:spcBef>
                  <a:spcPct val="0"/>
                </a:spcBef>
                <a:spcAft>
                  <a:spcPts val="500"/>
                </a:spcAft>
                <a:buSzPct val="80000"/>
                <a:buFontTx/>
                <a:buChar char="-"/>
              </a:pPr>
              <a:r>
                <a:rPr lang="en-US" altLang="en-US" sz="1800" i="0" dirty="0"/>
                <a:t>Pierces the diaphragm through the esophageal hiatus, and</a:t>
              </a:r>
            </a:p>
            <a:p>
              <a:pPr lvl="1" eaLnBrk="1" hangingPunct="1">
                <a:lnSpc>
                  <a:spcPct val="85000"/>
                </a:lnSpc>
                <a:spcBef>
                  <a:spcPct val="0"/>
                </a:spcBef>
                <a:spcAft>
                  <a:spcPts val="1200"/>
                </a:spcAft>
                <a:buSzPct val="80000"/>
                <a:buFontTx/>
                <a:buChar char="-"/>
              </a:pPr>
              <a:r>
                <a:rPr lang="en-US" altLang="en-US" sz="1800" i="0" dirty="0"/>
                <a:t>Empties into the superior portion of the stomach.</a:t>
              </a:r>
            </a:p>
            <a:p>
              <a:pPr eaLnBrk="1" hangingPunct="1">
                <a:lnSpc>
                  <a:spcPct val="85000"/>
                </a:lnSpc>
                <a:spcBef>
                  <a:spcPct val="0"/>
                </a:spcBef>
                <a:spcAft>
                  <a:spcPct val="50000"/>
                </a:spcAft>
                <a:buSzPct val="80000"/>
              </a:pPr>
              <a:r>
                <a:rPr lang="en-US" altLang="en-US" sz="1800" i="0" dirty="0"/>
                <a:t>The muscularis of the superior third is composed of skeletal muscle; the intermediate third of skeletal and smooth muscle; and the inferior third of smooth muscle.</a:t>
              </a:r>
            </a:p>
          </p:txBody>
        </p:sp>
        <p:grpSp>
          <p:nvGrpSpPr>
            <p:cNvPr id="91142" name="Group 31">
              <a:extLst>
                <a:ext uri="{FF2B5EF4-FFF2-40B4-BE49-F238E27FC236}">
                  <a16:creationId xmlns:a16="http://schemas.microsoft.com/office/drawing/2014/main" id="{321BD01A-2632-0241-AFC8-56FFBCFC47BE}"/>
                </a:ext>
              </a:extLst>
            </p:cNvPr>
            <p:cNvGrpSpPr>
              <a:grpSpLocks/>
            </p:cNvGrpSpPr>
            <p:nvPr/>
          </p:nvGrpSpPr>
          <p:grpSpPr bwMode="auto">
            <a:xfrm>
              <a:off x="582" y="3671"/>
              <a:ext cx="2993" cy="213"/>
              <a:chOff x="582" y="3671"/>
              <a:chExt cx="2993" cy="213"/>
            </a:xfrm>
          </p:grpSpPr>
          <p:grpSp>
            <p:nvGrpSpPr>
              <p:cNvPr id="91143" name="Group 32">
                <a:extLst>
                  <a:ext uri="{FF2B5EF4-FFF2-40B4-BE49-F238E27FC236}">
                    <a16:creationId xmlns:a16="http://schemas.microsoft.com/office/drawing/2014/main" id="{A37543A0-1AF8-2948-A2AC-23784CF37371}"/>
                  </a:ext>
                </a:extLst>
              </p:cNvPr>
              <p:cNvGrpSpPr>
                <a:grpSpLocks/>
              </p:cNvGrpSpPr>
              <p:nvPr/>
            </p:nvGrpSpPr>
            <p:grpSpPr bwMode="auto">
              <a:xfrm>
                <a:off x="582" y="3671"/>
                <a:ext cx="1990" cy="213"/>
                <a:chOff x="582" y="3671"/>
                <a:chExt cx="1990" cy="213"/>
              </a:xfrm>
            </p:grpSpPr>
            <p:sp>
              <p:nvSpPr>
                <p:cNvPr id="3305505" name="Rectangle 33">
                  <a:extLst>
                    <a:ext uri="{FF2B5EF4-FFF2-40B4-BE49-F238E27FC236}">
                      <a16:creationId xmlns:a16="http://schemas.microsoft.com/office/drawing/2014/main" id="{9E29C042-FFFC-F340-9397-622AC606769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05506" name="Rectangle 34">
                  <a:extLst>
                    <a:ext uri="{FF2B5EF4-FFF2-40B4-BE49-F238E27FC236}">
                      <a16:creationId xmlns:a16="http://schemas.microsoft.com/office/drawing/2014/main" id="{92AB09C5-B0DB-AE4F-8A62-0385938406A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05507" name="Rectangle 35">
                  <a:extLst>
                    <a:ext uri="{FF2B5EF4-FFF2-40B4-BE49-F238E27FC236}">
                      <a16:creationId xmlns:a16="http://schemas.microsoft.com/office/drawing/2014/main" id="{2D196307-C5CC-5641-8E92-BF6FC72E83A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1150" name="Text Box 36">
                  <a:extLst>
                    <a:ext uri="{FF2B5EF4-FFF2-40B4-BE49-F238E27FC236}">
                      <a16:creationId xmlns:a16="http://schemas.microsoft.com/office/drawing/2014/main" id="{EC9D8950-32FE-774E-A1E7-56626201E1D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899</a:t>
                  </a:r>
                  <a:endParaRPr lang="en-US" altLang="en-US" sz="1800" i="0" dirty="0">
                    <a:ea typeface="ＭＳ Ｐゴシック" panose="020B0600070205080204" pitchFamily="34" charset="-128"/>
                  </a:endParaRPr>
                </a:p>
              </p:txBody>
            </p:sp>
            <p:sp>
              <p:nvSpPr>
                <p:cNvPr id="91151" name="Text Box 37">
                  <a:extLst>
                    <a:ext uri="{FF2B5EF4-FFF2-40B4-BE49-F238E27FC236}">
                      <a16:creationId xmlns:a16="http://schemas.microsoft.com/office/drawing/2014/main" id="{E45BDAAC-1388-2C43-8958-C73AF28480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980</a:t>
                  </a:r>
                  <a:endParaRPr lang="en-US" altLang="en-US" sz="1800" i="0" dirty="0">
                    <a:ea typeface="ＭＳ Ｐゴシック" panose="020B0600070205080204" pitchFamily="34" charset="-128"/>
                  </a:endParaRPr>
                </a:p>
              </p:txBody>
            </p:sp>
            <p:sp>
              <p:nvSpPr>
                <p:cNvPr id="91152" name="Text Box 38">
                  <a:extLst>
                    <a:ext uri="{FF2B5EF4-FFF2-40B4-BE49-F238E27FC236}">
                      <a16:creationId xmlns:a16="http://schemas.microsoft.com/office/drawing/2014/main" id="{0347A069-B607-7545-9AC1-22748A25C2E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934</a:t>
                  </a:r>
                  <a:endParaRPr lang="en-US" altLang="en-US" sz="1800" i="0" dirty="0">
                    <a:ea typeface="ＭＳ Ｐゴシック" panose="020B0600070205080204" pitchFamily="34" charset="-128"/>
                  </a:endParaRPr>
                </a:p>
              </p:txBody>
            </p:sp>
          </p:grpSp>
          <p:grpSp>
            <p:nvGrpSpPr>
              <p:cNvPr id="91144" name="Group 39">
                <a:extLst>
                  <a:ext uri="{FF2B5EF4-FFF2-40B4-BE49-F238E27FC236}">
                    <a16:creationId xmlns:a16="http://schemas.microsoft.com/office/drawing/2014/main" id="{002CB639-A292-834A-BCCF-0ABEBB778C0F}"/>
                  </a:ext>
                </a:extLst>
              </p:cNvPr>
              <p:cNvGrpSpPr>
                <a:grpSpLocks/>
              </p:cNvGrpSpPr>
              <p:nvPr/>
            </p:nvGrpSpPr>
            <p:grpSpPr bwMode="auto">
              <a:xfrm>
                <a:off x="2844" y="3671"/>
                <a:ext cx="731" cy="213"/>
                <a:chOff x="2844" y="3671"/>
                <a:chExt cx="731" cy="213"/>
              </a:xfrm>
            </p:grpSpPr>
            <p:sp>
              <p:nvSpPr>
                <p:cNvPr id="3305512" name="Rectangle 40">
                  <a:extLst>
                    <a:ext uri="{FF2B5EF4-FFF2-40B4-BE49-F238E27FC236}">
                      <a16:creationId xmlns:a16="http://schemas.microsoft.com/office/drawing/2014/main" id="{BFC47B2D-975A-4D41-90DD-DFB452DB4CA5}"/>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1146" name="Text Box 41">
                  <a:extLst>
                    <a:ext uri="{FF2B5EF4-FFF2-40B4-BE49-F238E27FC236}">
                      <a16:creationId xmlns:a16="http://schemas.microsoft.com/office/drawing/2014/main" id="{37D15D26-B7EB-1547-906C-93F0FF412496}"/>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a:t>
                  </a:r>
                </a:p>
              </p:txBody>
            </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AC45903A-654A-D548-9FE8-BFD16B3F0A6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C7C557-6297-AC40-8EBE-E5FD87E4C4A0}" type="slidenum">
              <a:rPr lang="en-US" altLang="en-US" sz="1400"/>
              <a:pPr>
                <a:spcBef>
                  <a:spcPct val="0"/>
                </a:spcBef>
                <a:buFontTx/>
                <a:buNone/>
              </a:pPr>
              <a:t>45</a:t>
            </a:fld>
            <a:endParaRPr lang="en-US" altLang="en-US" sz="1400" dirty="0"/>
          </a:p>
        </p:txBody>
      </p:sp>
      <p:grpSp>
        <p:nvGrpSpPr>
          <p:cNvPr id="93187" name="Group 41">
            <a:extLst>
              <a:ext uri="{FF2B5EF4-FFF2-40B4-BE49-F238E27FC236}">
                <a16:creationId xmlns:a16="http://schemas.microsoft.com/office/drawing/2014/main" id="{FF89A06E-0CF4-4246-AAAF-C0DF3BE12126}"/>
              </a:ext>
            </a:extLst>
          </p:cNvPr>
          <p:cNvGrpSpPr>
            <a:grpSpLocks/>
          </p:cNvGrpSpPr>
          <p:nvPr/>
        </p:nvGrpSpPr>
        <p:grpSpPr bwMode="auto">
          <a:xfrm>
            <a:off x="458788" y="446088"/>
            <a:ext cx="8229600" cy="5719762"/>
            <a:chOff x="289" y="281"/>
            <a:chExt cx="5184" cy="3603"/>
          </a:xfrm>
        </p:grpSpPr>
        <p:sp>
          <p:nvSpPr>
            <p:cNvPr id="93188" name="Rectangle 2">
              <a:extLst>
                <a:ext uri="{FF2B5EF4-FFF2-40B4-BE49-F238E27FC236}">
                  <a16:creationId xmlns:a16="http://schemas.microsoft.com/office/drawing/2014/main" id="{0FA5C9BB-6196-6D47-B2D7-63BFD70DC5E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Esophagus </a:t>
              </a:r>
              <a:r>
                <a:rPr lang="en-US" altLang="en-US" sz="2200" i="0" dirty="0">
                  <a:solidFill>
                    <a:srgbClr val="333333"/>
                  </a:solidFill>
                </a:rPr>
                <a:t>(continued)</a:t>
              </a:r>
              <a:endParaRPr lang="en-US" altLang="en-US" sz="2800" i="0" dirty="0">
                <a:solidFill>
                  <a:srgbClr val="333333"/>
                </a:solidFill>
              </a:endParaRPr>
            </a:p>
          </p:txBody>
        </p:sp>
        <p:sp>
          <p:nvSpPr>
            <p:cNvPr id="93189" name="Text Box 3">
              <a:extLst>
                <a:ext uri="{FF2B5EF4-FFF2-40B4-BE49-F238E27FC236}">
                  <a16:creationId xmlns:a16="http://schemas.microsoft.com/office/drawing/2014/main" id="{A8449486-D3D9-1A46-A43A-4A3BC56DBEE5}"/>
                </a:ext>
              </a:extLst>
            </p:cNvPr>
            <p:cNvSpPr txBox="1">
              <a:spLocks noChangeArrowheads="1"/>
            </p:cNvSpPr>
            <p:nvPr/>
          </p:nvSpPr>
          <p:spPr bwMode="auto">
            <a:xfrm>
              <a:off x="519" y="970"/>
              <a:ext cx="458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esophagus secretes mucus to lubricate the bolus of food as it is propelled into the stomach.</a:t>
              </a:r>
            </a:p>
            <a:p>
              <a:pPr eaLnBrk="1" hangingPunct="1">
                <a:lnSpc>
                  <a:spcPct val="85000"/>
                </a:lnSpc>
                <a:spcBef>
                  <a:spcPct val="0"/>
                </a:spcBef>
                <a:spcAft>
                  <a:spcPts val="900"/>
                </a:spcAft>
                <a:buSzPct val="80000"/>
              </a:pPr>
              <a:r>
                <a:rPr lang="en-US" altLang="en-US" sz="1800" i="0" dirty="0"/>
                <a:t>It does not secrete digestive enzymes or have any absorption func-tions.</a:t>
              </a:r>
            </a:p>
            <a:p>
              <a:pPr eaLnBrk="1" hangingPunct="1">
                <a:lnSpc>
                  <a:spcPct val="85000"/>
                </a:lnSpc>
                <a:spcBef>
                  <a:spcPct val="0"/>
                </a:spcBef>
                <a:spcAft>
                  <a:spcPts val="900"/>
                </a:spcAft>
                <a:buSzPct val="80000"/>
              </a:pPr>
              <a:r>
                <a:rPr lang="en-US" altLang="en-US" sz="1800" i="0" dirty="0"/>
                <a:t>The upper esophageal sphincter, composed of skeletal muscle, reg-ulates movement of the bolus from the pharynx into the esophagus.</a:t>
              </a:r>
            </a:p>
            <a:p>
              <a:pPr eaLnBrk="1" hangingPunct="1">
                <a:lnSpc>
                  <a:spcPct val="85000"/>
                </a:lnSpc>
                <a:spcBef>
                  <a:spcPct val="0"/>
                </a:spcBef>
                <a:spcAft>
                  <a:spcPct val="50000"/>
                </a:spcAft>
                <a:buSzPct val="80000"/>
              </a:pPr>
              <a:r>
                <a:rPr lang="en-US" altLang="en-US" sz="1800" i="0" dirty="0"/>
                <a:t>The lower esophageal sphincter, composed of smooth muscle, reg-ulates movement of the bolus from the esophagus into the stomach.</a:t>
              </a:r>
            </a:p>
          </p:txBody>
        </p:sp>
        <p:grpSp>
          <p:nvGrpSpPr>
            <p:cNvPr id="93190" name="Group 30">
              <a:extLst>
                <a:ext uri="{FF2B5EF4-FFF2-40B4-BE49-F238E27FC236}">
                  <a16:creationId xmlns:a16="http://schemas.microsoft.com/office/drawing/2014/main" id="{BC8DAF81-C1AB-2643-A7B1-542EE6024654}"/>
                </a:ext>
              </a:extLst>
            </p:cNvPr>
            <p:cNvGrpSpPr>
              <a:grpSpLocks/>
            </p:cNvGrpSpPr>
            <p:nvPr/>
          </p:nvGrpSpPr>
          <p:grpSpPr bwMode="auto">
            <a:xfrm>
              <a:off x="582" y="3671"/>
              <a:ext cx="2993" cy="213"/>
              <a:chOff x="582" y="3671"/>
              <a:chExt cx="2993" cy="213"/>
            </a:xfrm>
          </p:grpSpPr>
          <p:grpSp>
            <p:nvGrpSpPr>
              <p:cNvPr id="93191" name="Group 31">
                <a:extLst>
                  <a:ext uri="{FF2B5EF4-FFF2-40B4-BE49-F238E27FC236}">
                    <a16:creationId xmlns:a16="http://schemas.microsoft.com/office/drawing/2014/main" id="{12B0724E-3163-8E49-A664-76073D7BB3E2}"/>
                  </a:ext>
                </a:extLst>
              </p:cNvPr>
              <p:cNvGrpSpPr>
                <a:grpSpLocks/>
              </p:cNvGrpSpPr>
              <p:nvPr/>
            </p:nvGrpSpPr>
            <p:grpSpPr bwMode="auto">
              <a:xfrm>
                <a:off x="582" y="3671"/>
                <a:ext cx="1990" cy="213"/>
                <a:chOff x="582" y="3671"/>
                <a:chExt cx="1990" cy="213"/>
              </a:xfrm>
            </p:grpSpPr>
            <p:sp>
              <p:nvSpPr>
                <p:cNvPr id="3307552" name="Rectangle 32">
                  <a:extLst>
                    <a:ext uri="{FF2B5EF4-FFF2-40B4-BE49-F238E27FC236}">
                      <a16:creationId xmlns:a16="http://schemas.microsoft.com/office/drawing/2014/main" id="{05B20F78-5FC2-7641-96F4-61EAA377531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07553" name="Rectangle 33">
                  <a:extLst>
                    <a:ext uri="{FF2B5EF4-FFF2-40B4-BE49-F238E27FC236}">
                      <a16:creationId xmlns:a16="http://schemas.microsoft.com/office/drawing/2014/main" id="{FCED097F-8298-B34A-85AA-7AB5AE17502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07554" name="Rectangle 34">
                  <a:extLst>
                    <a:ext uri="{FF2B5EF4-FFF2-40B4-BE49-F238E27FC236}">
                      <a16:creationId xmlns:a16="http://schemas.microsoft.com/office/drawing/2014/main" id="{531B3771-F1A9-6245-B0FA-459B852A6AE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3198" name="Text Box 35">
                  <a:extLst>
                    <a:ext uri="{FF2B5EF4-FFF2-40B4-BE49-F238E27FC236}">
                      <a16:creationId xmlns:a16="http://schemas.microsoft.com/office/drawing/2014/main" id="{E48060CF-01AF-894B-BCA6-88472002626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899</a:t>
                  </a:r>
                  <a:endParaRPr lang="en-US" altLang="en-US" sz="1800" i="0" dirty="0">
                    <a:ea typeface="ＭＳ Ｐゴシック" panose="020B0600070205080204" pitchFamily="34" charset="-128"/>
                  </a:endParaRPr>
                </a:p>
              </p:txBody>
            </p:sp>
            <p:sp>
              <p:nvSpPr>
                <p:cNvPr id="93199" name="Text Box 36">
                  <a:extLst>
                    <a:ext uri="{FF2B5EF4-FFF2-40B4-BE49-F238E27FC236}">
                      <a16:creationId xmlns:a16="http://schemas.microsoft.com/office/drawing/2014/main" id="{8B8AC064-AC2F-DC4B-AA05-35B61379AD3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980</a:t>
                  </a:r>
                  <a:endParaRPr lang="en-US" altLang="en-US" sz="1800" i="0" dirty="0">
                    <a:ea typeface="ＭＳ Ｐゴシック" panose="020B0600070205080204" pitchFamily="34" charset="-128"/>
                  </a:endParaRPr>
                </a:p>
              </p:txBody>
            </p:sp>
            <p:sp>
              <p:nvSpPr>
                <p:cNvPr id="93200" name="Text Box 37">
                  <a:extLst>
                    <a:ext uri="{FF2B5EF4-FFF2-40B4-BE49-F238E27FC236}">
                      <a16:creationId xmlns:a16="http://schemas.microsoft.com/office/drawing/2014/main" id="{DA14216E-39C4-8648-9F00-2790EC786FB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934</a:t>
                  </a:r>
                  <a:endParaRPr lang="en-US" altLang="en-US" sz="1800" i="0" dirty="0">
                    <a:ea typeface="ＭＳ Ｐゴシック" panose="020B0600070205080204" pitchFamily="34" charset="-128"/>
                  </a:endParaRPr>
                </a:p>
              </p:txBody>
            </p:sp>
          </p:grpSp>
          <p:grpSp>
            <p:nvGrpSpPr>
              <p:cNvPr id="93192" name="Group 38">
                <a:extLst>
                  <a:ext uri="{FF2B5EF4-FFF2-40B4-BE49-F238E27FC236}">
                    <a16:creationId xmlns:a16="http://schemas.microsoft.com/office/drawing/2014/main" id="{934420D9-EB34-FD4B-82F5-C79A0B150F7B}"/>
                  </a:ext>
                </a:extLst>
              </p:cNvPr>
              <p:cNvGrpSpPr>
                <a:grpSpLocks/>
              </p:cNvGrpSpPr>
              <p:nvPr/>
            </p:nvGrpSpPr>
            <p:grpSpPr bwMode="auto">
              <a:xfrm>
                <a:off x="2844" y="3671"/>
                <a:ext cx="731" cy="213"/>
                <a:chOff x="2844" y="3671"/>
                <a:chExt cx="731" cy="213"/>
              </a:xfrm>
            </p:grpSpPr>
            <p:sp>
              <p:nvSpPr>
                <p:cNvPr id="3307559" name="Rectangle 39">
                  <a:extLst>
                    <a:ext uri="{FF2B5EF4-FFF2-40B4-BE49-F238E27FC236}">
                      <a16:creationId xmlns:a16="http://schemas.microsoft.com/office/drawing/2014/main" id="{6EEB132D-8548-4543-974E-921D202D5A44}"/>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3194" name="Text Box 40">
                  <a:extLst>
                    <a:ext uri="{FF2B5EF4-FFF2-40B4-BE49-F238E27FC236}">
                      <a16:creationId xmlns:a16="http://schemas.microsoft.com/office/drawing/2014/main" id="{A5D1DC25-DB3D-FE47-8A8C-489126E799EC}"/>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a:t>
                  </a:r>
                </a:p>
              </p:txBody>
            </p:sp>
          </p:gr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432065E5-D3AD-6740-9F80-C18D8B5F29E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78BBB7-64FE-EA44-8100-EAECCDBCFC26}" type="slidenum">
              <a:rPr lang="en-US" altLang="en-US" sz="1400"/>
              <a:pPr>
                <a:spcBef>
                  <a:spcPct val="0"/>
                </a:spcBef>
                <a:buFontTx/>
                <a:buNone/>
              </a:pPr>
              <a:t>46</a:t>
            </a:fld>
            <a:endParaRPr lang="en-US" altLang="en-US" sz="1400" dirty="0"/>
          </a:p>
        </p:txBody>
      </p:sp>
      <p:grpSp>
        <p:nvGrpSpPr>
          <p:cNvPr id="95249" name="Group 17">
            <a:extLst>
              <a:ext uri="{FF2B5EF4-FFF2-40B4-BE49-F238E27FC236}">
                <a16:creationId xmlns:a16="http://schemas.microsoft.com/office/drawing/2014/main" id="{2B13BAF3-1443-2046-8119-8B6D5AFA154B}"/>
              </a:ext>
            </a:extLst>
          </p:cNvPr>
          <p:cNvGrpSpPr>
            <a:grpSpLocks/>
          </p:cNvGrpSpPr>
          <p:nvPr/>
        </p:nvGrpSpPr>
        <p:grpSpPr bwMode="auto">
          <a:xfrm>
            <a:off x="458788" y="446088"/>
            <a:ext cx="8229600" cy="5719762"/>
            <a:chOff x="289" y="281"/>
            <a:chExt cx="5184" cy="3603"/>
          </a:xfrm>
        </p:grpSpPr>
        <p:sp>
          <p:nvSpPr>
            <p:cNvPr id="95236" name="Rectangle 2">
              <a:extLst>
                <a:ext uri="{FF2B5EF4-FFF2-40B4-BE49-F238E27FC236}">
                  <a16:creationId xmlns:a16="http://schemas.microsoft.com/office/drawing/2014/main" id="{1FD48027-D8EA-3749-A448-531EA6547BA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Swallowing</a:t>
              </a:r>
              <a:r>
                <a:rPr lang="en-US" altLang="en-US" sz="2800" i="0" dirty="0"/>
                <a:t>—</a:t>
              </a:r>
              <a:r>
                <a:rPr lang="en-US" altLang="en-US" sz="2800" i="0" dirty="0">
                  <a:solidFill>
                    <a:srgbClr val="333333"/>
                  </a:solidFill>
                </a:rPr>
                <a:t>Deglutition</a:t>
              </a:r>
            </a:p>
          </p:txBody>
        </p:sp>
        <p:sp>
          <p:nvSpPr>
            <p:cNvPr id="95237" name="Text Box 3">
              <a:extLst>
                <a:ext uri="{FF2B5EF4-FFF2-40B4-BE49-F238E27FC236}">
                  <a16:creationId xmlns:a16="http://schemas.microsoft.com/office/drawing/2014/main" id="{10E1989E-A2F5-F845-B3DE-5AF97526A0BB}"/>
                </a:ext>
              </a:extLst>
            </p:cNvPr>
            <p:cNvSpPr txBox="1">
              <a:spLocks noChangeArrowheads="1"/>
            </p:cNvSpPr>
            <p:nvPr/>
          </p:nvSpPr>
          <p:spPr bwMode="auto">
            <a:xfrm>
              <a:off x="519" y="970"/>
              <a:ext cx="481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movement of a bolus into the stomach is initiated by swallowing (deglutition).</a:t>
              </a:r>
            </a:p>
            <a:p>
              <a:pPr eaLnBrk="1" hangingPunct="1">
                <a:lnSpc>
                  <a:spcPct val="85000"/>
                </a:lnSpc>
                <a:spcBef>
                  <a:spcPct val="0"/>
                </a:spcBef>
                <a:spcAft>
                  <a:spcPct val="50000"/>
                </a:spcAft>
                <a:buSzPct val="80000"/>
              </a:pPr>
              <a:r>
                <a:rPr lang="en-US" altLang="en-US" sz="1800" i="0" dirty="0"/>
                <a:t>Swallowing is assisted by saliva and mucus and involves the mouth, pharynx, and upper esophageal sphincter.</a:t>
              </a:r>
            </a:p>
          </p:txBody>
        </p:sp>
        <p:grpSp>
          <p:nvGrpSpPr>
            <p:cNvPr id="95238" name="Group 34">
              <a:extLst>
                <a:ext uri="{FF2B5EF4-FFF2-40B4-BE49-F238E27FC236}">
                  <a16:creationId xmlns:a16="http://schemas.microsoft.com/office/drawing/2014/main" id="{FCCD1299-C773-AF46-AA9B-9DACED141E15}"/>
                </a:ext>
              </a:extLst>
            </p:cNvPr>
            <p:cNvGrpSpPr>
              <a:grpSpLocks/>
            </p:cNvGrpSpPr>
            <p:nvPr/>
          </p:nvGrpSpPr>
          <p:grpSpPr bwMode="auto">
            <a:xfrm>
              <a:off x="582" y="3671"/>
              <a:ext cx="2993" cy="213"/>
              <a:chOff x="582" y="3671"/>
              <a:chExt cx="2993" cy="213"/>
            </a:xfrm>
          </p:grpSpPr>
          <p:grpSp>
            <p:nvGrpSpPr>
              <p:cNvPr id="95239" name="Group 23">
                <a:extLst>
                  <a:ext uri="{FF2B5EF4-FFF2-40B4-BE49-F238E27FC236}">
                    <a16:creationId xmlns:a16="http://schemas.microsoft.com/office/drawing/2014/main" id="{CCA09F6E-DC49-7E4A-BD81-1BAF73FA5F1D}"/>
                  </a:ext>
                </a:extLst>
              </p:cNvPr>
              <p:cNvGrpSpPr>
                <a:grpSpLocks/>
              </p:cNvGrpSpPr>
              <p:nvPr/>
            </p:nvGrpSpPr>
            <p:grpSpPr bwMode="auto">
              <a:xfrm>
                <a:off x="582" y="3671"/>
                <a:ext cx="1990" cy="213"/>
                <a:chOff x="582" y="3671"/>
                <a:chExt cx="1990" cy="213"/>
              </a:xfrm>
            </p:grpSpPr>
            <p:sp>
              <p:nvSpPr>
                <p:cNvPr id="3493912" name="Rectangle 24">
                  <a:extLst>
                    <a:ext uri="{FF2B5EF4-FFF2-40B4-BE49-F238E27FC236}">
                      <a16:creationId xmlns:a16="http://schemas.microsoft.com/office/drawing/2014/main" id="{CB12F825-2E7A-EC48-AFAE-2AFCD2BD369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493913" name="Rectangle 25">
                  <a:extLst>
                    <a:ext uri="{FF2B5EF4-FFF2-40B4-BE49-F238E27FC236}">
                      <a16:creationId xmlns:a16="http://schemas.microsoft.com/office/drawing/2014/main" id="{95CF92A1-593B-C649-B03D-3A5B16DB9C3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493914" name="Rectangle 26">
                  <a:extLst>
                    <a:ext uri="{FF2B5EF4-FFF2-40B4-BE49-F238E27FC236}">
                      <a16:creationId xmlns:a16="http://schemas.microsoft.com/office/drawing/2014/main" id="{556F726B-76ED-494F-B49C-A9C899F9377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5246" name="Text Box 27">
                  <a:extLst>
                    <a:ext uri="{FF2B5EF4-FFF2-40B4-BE49-F238E27FC236}">
                      <a16:creationId xmlns:a16="http://schemas.microsoft.com/office/drawing/2014/main" id="{E9E23E90-58A2-3E49-9CCE-E935D34C372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899</a:t>
                  </a:r>
                  <a:endParaRPr lang="en-US" altLang="en-US" sz="1800" i="0" dirty="0">
                    <a:ea typeface="ＭＳ Ｐゴシック" panose="020B0600070205080204" pitchFamily="34" charset="-128"/>
                  </a:endParaRPr>
                </a:p>
              </p:txBody>
            </p:sp>
            <p:sp>
              <p:nvSpPr>
                <p:cNvPr id="95247" name="Text Box 28">
                  <a:extLst>
                    <a:ext uri="{FF2B5EF4-FFF2-40B4-BE49-F238E27FC236}">
                      <a16:creationId xmlns:a16="http://schemas.microsoft.com/office/drawing/2014/main" id="{B10BFD60-7982-1944-8621-A31A4655C7E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981</a:t>
                  </a:r>
                  <a:endParaRPr lang="en-US" altLang="en-US" sz="1800" i="0" dirty="0">
                    <a:ea typeface="ＭＳ Ｐゴシック" panose="020B0600070205080204" pitchFamily="34" charset="-128"/>
                  </a:endParaRPr>
                </a:p>
              </p:txBody>
            </p:sp>
            <p:sp>
              <p:nvSpPr>
                <p:cNvPr id="95248" name="Text Box 29">
                  <a:extLst>
                    <a:ext uri="{FF2B5EF4-FFF2-40B4-BE49-F238E27FC236}">
                      <a16:creationId xmlns:a16="http://schemas.microsoft.com/office/drawing/2014/main" id="{ACD26009-A47B-7E42-A6F2-33F64EA374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935</a:t>
                  </a:r>
                  <a:endParaRPr lang="en-US" altLang="en-US" sz="1800" i="0" dirty="0">
                    <a:ea typeface="ＭＳ Ｐゴシック" panose="020B0600070205080204" pitchFamily="34" charset="-128"/>
                  </a:endParaRPr>
                </a:p>
              </p:txBody>
            </p:sp>
          </p:grpSp>
          <p:grpSp>
            <p:nvGrpSpPr>
              <p:cNvPr id="95240" name="Group 33">
                <a:extLst>
                  <a:ext uri="{FF2B5EF4-FFF2-40B4-BE49-F238E27FC236}">
                    <a16:creationId xmlns:a16="http://schemas.microsoft.com/office/drawing/2014/main" id="{A259F133-AE93-8D43-B266-B2B07A275329}"/>
                  </a:ext>
                </a:extLst>
              </p:cNvPr>
              <p:cNvGrpSpPr>
                <a:grpSpLocks/>
              </p:cNvGrpSpPr>
              <p:nvPr/>
            </p:nvGrpSpPr>
            <p:grpSpPr bwMode="auto">
              <a:xfrm>
                <a:off x="2844" y="3671"/>
                <a:ext cx="731" cy="213"/>
                <a:chOff x="2844" y="3671"/>
                <a:chExt cx="731" cy="213"/>
              </a:xfrm>
            </p:grpSpPr>
            <p:sp>
              <p:nvSpPr>
                <p:cNvPr id="3493919" name="Rectangle 31">
                  <a:extLst>
                    <a:ext uri="{FF2B5EF4-FFF2-40B4-BE49-F238E27FC236}">
                      <a16:creationId xmlns:a16="http://schemas.microsoft.com/office/drawing/2014/main" id="{4B243336-2B91-D54D-8D06-6A7766ED1317}"/>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5242" name="Text Box 32">
                  <a:extLst>
                    <a:ext uri="{FF2B5EF4-FFF2-40B4-BE49-F238E27FC236}">
                      <a16:creationId xmlns:a16="http://schemas.microsoft.com/office/drawing/2014/main" id="{897DBADB-206F-F045-9AA9-BE077B7449EC}"/>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24.10</a:t>
                  </a:r>
                </a:p>
              </p:txBody>
            </p:sp>
          </p:gr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371CB02C-047F-C841-AE6C-CEF41494AC6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AC236F-FE97-BD48-A3C1-22190B51D53A}" type="slidenum">
              <a:rPr lang="en-US" altLang="en-US" sz="1400"/>
              <a:pPr>
                <a:spcBef>
                  <a:spcPct val="0"/>
                </a:spcBef>
                <a:buFontTx/>
                <a:buNone/>
              </a:pPr>
              <a:t>47</a:t>
            </a:fld>
            <a:endParaRPr lang="en-US" altLang="en-US" sz="1400" dirty="0"/>
          </a:p>
        </p:txBody>
      </p:sp>
      <p:grpSp>
        <p:nvGrpSpPr>
          <p:cNvPr id="97283" name="Group 45">
            <a:extLst>
              <a:ext uri="{FF2B5EF4-FFF2-40B4-BE49-F238E27FC236}">
                <a16:creationId xmlns:a16="http://schemas.microsoft.com/office/drawing/2014/main" id="{F2D195DA-FA69-3641-A534-4F39D7CB952B}"/>
              </a:ext>
            </a:extLst>
          </p:cNvPr>
          <p:cNvGrpSpPr>
            <a:grpSpLocks/>
          </p:cNvGrpSpPr>
          <p:nvPr/>
        </p:nvGrpSpPr>
        <p:grpSpPr bwMode="auto">
          <a:xfrm>
            <a:off x="458788" y="446088"/>
            <a:ext cx="8229600" cy="5719762"/>
            <a:chOff x="289" y="281"/>
            <a:chExt cx="5184" cy="3603"/>
          </a:xfrm>
        </p:grpSpPr>
        <p:sp>
          <p:nvSpPr>
            <p:cNvPr id="97284" name="Rectangle 2">
              <a:extLst>
                <a:ext uri="{FF2B5EF4-FFF2-40B4-BE49-F238E27FC236}">
                  <a16:creationId xmlns:a16="http://schemas.microsoft.com/office/drawing/2014/main" id="{B02633F8-386E-9640-AB52-8C3F6507F5B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Swallowing </a:t>
              </a:r>
              <a:r>
                <a:rPr lang="en-US" altLang="en-US" sz="2200" i="0" dirty="0">
                  <a:solidFill>
                    <a:srgbClr val="333333"/>
                  </a:solidFill>
                </a:rPr>
                <a:t>(continued)</a:t>
              </a:r>
              <a:endParaRPr lang="en-US" altLang="en-US" sz="2800" i="0" dirty="0">
                <a:solidFill>
                  <a:srgbClr val="333333"/>
                </a:solidFill>
              </a:endParaRPr>
            </a:p>
          </p:txBody>
        </p:sp>
        <p:sp>
          <p:nvSpPr>
            <p:cNvPr id="97285" name="Text Box 3">
              <a:extLst>
                <a:ext uri="{FF2B5EF4-FFF2-40B4-BE49-F238E27FC236}">
                  <a16:creationId xmlns:a16="http://schemas.microsoft.com/office/drawing/2014/main" id="{7538C375-53F7-4F4D-9BD8-6B4DCD2DC173}"/>
                </a:ext>
              </a:extLst>
            </p:cNvPr>
            <p:cNvSpPr txBox="1">
              <a:spLocks noChangeArrowheads="1"/>
            </p:cNvSpPr>
            <p:nvPr/>
          </p:nvSpPr>
          <p:spPr bwMode="auto">
            <a:xfrm>
              <a:off x="519" y="969"/>
              <a:ext cx="4756" cy="1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i="1">
                  <a:solidFill>
                    <a:schemeClr val="tx1"/>
                  </a:solidFill>
                  <a:latin typeface="Arial" panose="020B0604020202020204" pitchFamily="34" charset="0"/>
                </a:defRPr>
              </a:lvl1pPr>
              <a:lvl2pPr marL="685800" indent="-342900">
                <a:defRPr i="1">
                  <a:solidFill>
                    <a:schemeClr val="tx1"/>
                  </a:solidFill>
                  <a:latin typeface="Arial" panose="020B0604020202020204" pitchFamily="34" charset="0"/>
                </a:defRPr>
              </a:lvl2pPr>
              <a:lvl3pPr marL="1257300" indent="-342900">
                <a:defRPr i="1">
                  <a:solidFill>
                    <a:schemeClr val="tx1"/>
                  </a:solidFill>
                  <a:latin typeface="Arial" panose="020B0604020202020204" pitchFamily="34" charset="0"/>
                </a:defRPr>
              </a:lvl3pPr>
              <a:lvl4pPr marL="1714500" indent="-342900">
                <a:defRPr i="1">
                  <a:solidFill>
                    <a:schemeClr val="tx1"/>
                  </a:solidFill>
                  <a:latin typeface="Arial" panose="020B0604020202020204" pitchFamily="34" charset="0"/>
                </a:defRPr>
              </a:lvl4pPr>
              <a:lvl5pPr marL="2171700" indent="-342900">
                <a:defRPr i="1">
                  <a:solidFill>
                    <a:schemeClr val="tx1"/>
                  </a:solidFill>
                  <a:latin typeface="Arial" panose="020B0604020202020204" pitchFamily="34" charset="0"/>
                </a:defRPr>
              </a:lvl5pPr>
              <a:lvl6pPr marL="2628900" indent="-342900" eaLnBrk="0" fontAlgn="base" hangingPunct="0">
                <a:spcBef>
                  <a:spcPct val="0"/>
                </a:spcBef>
                <a:spcAft>
                  <a:spcPct val="0"/>
                </a:spcAft>
                <a:defRPr i="1">
                  <a:solidFill>
                    <a:schemeClr val="tx1"/>
                  </a:solidFill>
                  <a:latin typeface="Arial" panose="020B0604020202020204" pitchFamily="34" charset="0"/>
                </a:defRPr>
              </a:lvl6pPr>
              <a:lvl7pPr marL="3086100" indent="-342900" eaLnBrk="0" fontAlgn="base" hangingPunct="0">
                <a:spcBef>
                  <a:spcPct val="0"/>
                </a:spcBef>
                <a:spcAft>
                  <a:spcPct val="0"/>
                </a:spcAft>
                <a:defRPr i="1">
                  <a:solidFill>
                    <a:schemeClr val="tx1"/>
                  </a:solidFill>
                  <a:latin typeface="Arial" panose="020B0604020202020204" pitchFamily="34" charset="0"/>
                </a:defRPr>
              </a:lvl7pPr>
              <a:lvl8pPr marL="3543300" indent="-342900" eaLnBrk="0" fontAlgn="base" hangingPunct="0">
                <a:spcBef>
                  <a:spcPct val="0"/>
                </a:spcBef>
                <a:spcAft>
                  <a:spcPct val="0"/>
                </a:spcAft>
                <a:defRPr i="1">
                  <a:solidFill>
                    <a:schemeClr val="tx1"/>
                  </a:solidFill>
                  <a:latin typeface="Arial" panose="020B0604020202020204" pitchFamily="34" charset="0"/>
                </a:defRPr>
              </a:lvl8pPr>
              <a:lvl9pPr marL="4000500" indent="-342900" eaLnBrk="0" fontAlgn="base" hangingPunct="0">
                <a:spcBef>
                  <a:spcPct val="0"/>
                </a:spcBef>
                <a:spcAft>
                  <a:spcPct val="0"/>
                </a:spcAft>
                <a:defRPr i="1">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i="0" dirty="0"/>
                <a:t>Swallowing has three phases:</a:t>
              </a:r>
            </a:p>
            <a:p>
              <a:pPr lvl="1" eaLnBrk="1" hangingPunct="1">
                <a:lnSpc>
                  <a:spcPct val="85000"/>
                </a:lnSpc>
                <a:spcAft>
                  <a:spcPts val="500"/>
                </a:spcAft>
                <a:buSzPct val="90000"/>
                <a:buFont typeface="Arial" panose="020B0604020202020204" pitchFamily="34" charset="0"/>
                <a:buAutoNum type="arabicPeriod"/>
              </a:pPr>
              <a:r>
                <a:rPr lang="en-US" altLang="en-US" i="0" dirty="0"/>
                <a:t>Voluntary phase in which the bolus is moved from the mouth to the pharynx,</a:t>
              </a:r>
            </a:p>
            <a:p>
              <a:pPr lvl="1" eaLnBrk="1" hangingPunct="1">
                <a:lnSpc>
                  <a:spcPct val="85000"/>
                </a:lnSpc>
                <a:spcAft>
                  <a:spcPts val="500"/>
                </a:spcAft>
                <a:buSzPct val="90000"/>
                <a:buFont typeface="Arial" panose="020B0604020202020204" pitchFamily="34" charset="0"/>
                <a:buAutoNum type="arabicPeriod"/>
              </a:pPr>
              <a:r>
                <a:rPr lang="en-US" altLang="en-US" i="0" dirty="0"/>
                <a:t>Pharyngeal phase, the involuntary passage of the bolus through the pharynx and into the esophagus, and</a:t>
              </a:r>
            </a:p>
            <a:p>
              <a:pPr lvl="1" eaLnBrk="1" hangingPunct="1">
                <a:lnSpc>
                  <a:spcPct val="85000"/>
                </a:lnSpc>
                <a:spcAft>
                  <a:spcPct val="50000"/>
                </a:spcAft>
                <a:buSzPct val="90000"/>
                <a:buFont typeface="Arial" panose="020B0604020202020204" pitchFamily="34" charset="0"/>
                <a:buAutoNum type="arabicPeriod"/>
              </a:pPr>
              <a:r>
                <a:rPr lang="en-US" altLang="en-US" i="0" dirty="0"/>
                <a:t>Esophageal phase, the involuntary passage of the bolus through the esophagus into the stomach.</a:t>
              </a:r>
            </a:p>
          </p:txBody>
        </p:sp>
        <p:grpSp>
          <p:nvGrpSpPr>
            <p:cNvPr id="97286" name="Group 34">
              <a:extLst>
                <a:ext uri="{FF2B5EF4-FFF2-40B4-BE49-F238E27FC236}">
                  <a16:creationId xmlns:a16="http://schemas.microsoft.com/office/drawing/2014/main" id="{91677988-7C20-0A47-BD6E-9557C085D61C}"/>
                </a:ext>
              </a:extLst>
            </p:cNvPr>
            <p:cNvGrpSpPr>
              <a:grpSpLocks/>
            </p:cNvGrpSpPr>
            <p:nvPr/>
          </p:nvGrpSpPr>
          <p:grpSpPr bwMode="auto">
            <a:xfrm>
              <a:off x="582" y="3671"/>
              <a:ext cx="2993" cy="213"/>
              <a:chOff x="582" y="3671"/>
              <a:chExt cx="2993" cy="213"/>
            </a:xfrm>
          </p:grpSpPr>
          <p:grpSp>
            <p:nvGrpSpPr>
              <p:cNvPr id="97287" name="Group 35">
                <a:extLst>
                  <a:ext uri="{FF2B5EF4-FFF2-40B4-BE49-F238E27FC236}">
                    <a16:creationId xmlns:a16="http://schemas.microsoft.com/office/drawing/2014/main" id="{49962FCA-E5B1-5B48-ACDB-3B2245E29777}"/>
                  </a:ext>
                </a:extLst>
              </p:cNvPr>
              <p:cNvGrpSpPr>
                <a:grpSpLocks/>
              </p:cNvGrpSpPr>
              <p:nvPr/>
            </p:nvGrpSpPr>
            <p:grpSpPr bwMode="auto">
              <a:xfrm>
                <a:off x="582" y="3671"/>
                <a:ext cx="1990" cy="213"/>
                <a:chOff x="582" y="3671"/>
                <a:chExt cx="1990" cy="213"/>
              </a:xfrm>
            </p:grpSpPr>
            <p:sp>
              <p:nvSpPr>
                <p:cNvPr id="3311652" name="Rectangle 36">
                  <a:extLst>
                    <a:ext uri="{FF2B5EF4-FFF2-40B4-BE49-F238E27FC236}">
                      <a16:creationId xmlns:a16="http://schemas.microsoft.com/office/drawing/2014/main" id="{995AEBA5-84E6-E243-AC59-66ECC0AE8E3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11653" name="Rectangle 37">
                  <a:extLst>
                    <a:ext uri="{FF2B5EF4-FFF2-40B4-BE49-F238E27FC236}">
                      <a16:creationId xmlns:a16="http://schemas.microsoft.com/office/drawing/2014/main" id="{A734E47D-A66A-CE43-A5FE-92ACA19F0CB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311654" name="Rectangle 38">
                  <a:extLst>
                    <a:ext uri="{FF2B5EF4-FFF2-40B4-BE49-F238E27FC236}">
                      <a16:creationId xmlns:a16="http://schemas.microsoft.com/office/drawing/2014/main" id="{02FDA4C9-0AB7-FB48-9805-7DCFC94583A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7294" name="Text Box 39">
                  <a:extLst>
                    <a:ext uri="{FF2B5EF4-FFF2-40B4-BE49-F238E27FC236}">
                      <a16:creationId xmlns:a16="http://schemas.microsoft.com/office/drawing/2014/main" id="{5123B0F5-EBB5-5A4D-B8AF-A74F7A01390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900</a:t>
                  </a:r>
                  <a:endParaRPr lang="en-US" altLang="en-US" sz="1800" i="0" dirty="0">
                    <a:ea typeface="ＭＳ Ｐゴシック" panose="020B0600070205080204" pitchFamily="34" charset="-128"/>
                  </a:endParaRPr>
                </a:p>
              </p:txBody>
            </p:sp>
            <p:sp>
              <p:nvSpPr>
                <p:cNvPr id="97295" name="Text Box 40">
                  <a:extLst>
                    <a:ext uri="{FF2B5EF4-FFF2-40B4-BE49-F238E27FC236}">
                      <a16:creationId xmlns:a16="http://schemas.microsoft.com/office/drawing/2014/main" id="{CBD13059-60BA-C94D-A4C4-54D17FB0F98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981</a:t>
                  </a:r>
                  <a:endParaRPr lang="en-US" altLang="en-US" sz="1800" i="0" dirty="0">
                    <a:ea typeface="ＭＳ Ｐゴシック" panose="020B0600070205080204" pitchFamily="34" charset="-128"/>
                  </a:endParaRPr>
                </a:p>
              </p:txBody>
            </p:sp>
            <p:sp>
              <p:nvSpPr>
                <p:cNvPr id="97296" name="Text Box 41">
                  <a:extLst>
                    <a:ext uri="{FF2B5EF4-FFF2-40B4-BE49-F238E27FC236}">
                      <a16:creationId xmlns:a16="http://schemas.microsoft.com/office/drawing/2014/main" id="{45EA2C15-F053-0442-9D43-35A63828966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935</a:t>
                  </a:r>
                  <a:endParaRPr lang="en-US" altLang="en-US" sz="1800" i="0" dirty="0">
                    <a:ea typeface="ＭＳ Ｐゴシック" panose="020B0600070205080204" pitchFamily="34" charset="-128"/>
                  </a:endParaRPr>
                </a:p>
              </p:txBody>
            </p:sp>
          </p:grpSp>
          <p:grpSp>
            <p:nvGrpSpPr>
              <p:cNvPr id="97288" name="Group 42">
                <a:extLst>
                  <a:ext uri="{FF2B5EF4-FFF2-40B4-BE49-F238E27FC236}">
                    <a16:creationId xmlns:a16="http://schemas.microsoft.com/office/drawing/2014/main" id="{02889145-82E6-934C-A576-579691D367B3}"/>
                  </a:ext>
                </a:extLst>
              </p:cNvPr>
              <p:cNvGrpSpPr>
                <a:grpSpLocks/>
              </p:cNvGrpSpPr>
              <p:nvPr/>
            </p:nvGrpSpPr>
            <p:grpSpPr bwMode="auto">
              <a:xfrm>
                <a:off x="2844" y="3671"/>
                <a:ext cx="731" cy="213"/>
                <a:chOff x="2844" y="3671"/>
                <a:chExt cx="731" cy="213"/>
              </a:xfrm>
            </p:grpSpPr>
            <p:sp>
              <p:nvSpPr>
                <p:cNvPr id="3311659" name="Rectangle 43">
                  <a:extLst>
                    <a:ext uri="{FF2B5EF4-FFF2-40B4-BE49-F238E27FC236}">
                      <a16:creationId xmlns:a16="http://schemas.microsoft.com/office/drawing/2014/main" id="{A7F0F824-81A6-9042-A5DA-C2DD09999C83}"/>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7290" name="Text Box 44">
                  <a:extLst>
                    <a:ext uri="{FF2B5EF4-FFF2-40B4-BE49-F238E27FC236}">
                      <a16:creationId xmlns:a16="http://schemas.microsoft.com/office/drawing/2014/main" id="{AA7E37FF-F5D5-EA4C-BE56-21C89D30DDB6}"/>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24.10</a:t>
                  </a:r>
                </a:p>
              </p:txBody>
            </p:sp>
          </p:gr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7A003CA3-FF72-E245-8945-6BB08768FBE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CB4E4B2-05C4-3C48-81E4-B759A9B55809}" type="slidenum">
              <a:rPr lang="en-US" altLang="en-US" sz="1400"/>
              <a:pPr>
                <a:spcBef>
                  <a:spcPct val="0"/>
                </a:spcBef>
                <a:buFontTx/>
                <a:buNone/>
              </a:pPr>
              <a:t>48</a:t>
            </a:fld>
            <a:endParaRPr lang="en-US" altLang="en-US" sz="1400" dirty="0"/>
          </a:p>
        </p:txBody>
      </p:sp>
      <p:grpSp>
        <p:nvGrpSpPr>
          <p:cNvPr id="99348" name="Group 20">
            <a:extLst>
              <a:ext uri="{FF2B5EF4-FFF2-40B4-BE49-F238E27FC236}">
                <a16:creationId xmlns:a16="http://schemas.microsoft.com/office/drawing/2014/main" id="{04386E6B-AA3A-CE4F-BD47-46E6E55DEA22}"/>
              </a:ext>
            </a:extLst>
          </p:cNvPr>
          <p:cNvGrpSpPr>
            <a:grpSpLocks/>
          </p:cNvGrpSpPr>
          <p:nvPr/>
        </p:nvGrpSpPr>
        <p:grpSpPr bwMode="auto">
          <a:xfrm>
            <a:off x="458788" y="446088"/>
            <a:ext cx="8229600" cy="5719762"/>
            <a:chOff x="289" y="281"/>
            <a:chExt cx="5184" cy="3603"/>
          </a:xfrm>
        </p:grpSpPr>
        <p:sp>
          <p:nvSpPr>
            <p:cNvPr id="99332" name="Rectangle 2">
              <a:extLst>
                <a:ext uri="{FF2B5EF4-FFF2-40B4-BE49-F238E27FC236}">
                  <a16:creationId xmlns:a16="http://schemas.microsoft.com/office/drawing/2014/main" id="{CB11BBCD-B64C-A946-87E7-B84E72FA6B6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Swallowing </a:t>
              </a:r>
              <a:r>
                <a:rPr lang="en-US" altLang="en-US" sz="2200" i="0" dirty="0">
                  <a:solidFill>
                    <a:srgbClr val="333333"/>
                  </a:solidFill>
                </a:rPr>
                <a:t>(continued)</a:t>
              </a:r>
              <a:endParaRPr lang="en-US" altLang="en-US" sz="2800" i="0" dirty="0">
                <a:solidFill>
                  <a:srgbClr val="333333"/>
                </a:solidFill>
              </a:endParaRPr>
            </a:p>
          </p:txBody>
        </p:sp>
        <p:grpSp>
          <p:nvGrpSpPr>
            <p:cNvPr id="99347" name="Group 19">
              <a:extLst>
                <a:ext uri="{FF2B5EF4-FFF2-40B4-BE49-F238E27FC236}">
                  <a16:creationId xmlns:a16="http://schemas.microsoft.com/office/drawing/2014/main" id="{D5526418-25C8-4345-9B42-FD22FE5BAF45}"/>
                </a:ext>
              </a:extLst>
            </p:cNvPr>
            <p:cNvGrpSpPr>
              <a:grpSpLocks/>
            </p:cNvGrpSpPr>
            <p:nvPr/>
          </p:nvGrpSpPr>
          <p:grpSpPr bwMode="auto">
            <a:xfrm>
              <a:off x="519" y="970"/>
              <a:ext cx="4460" cy="2120"/>
              <a:chOff x="519" y="970"/>
              <a:chExt cx="4460" cy="2120"/>
            </a:xfrm>
          </p:grpSpPr>
          <p:sp>
            <p:nvSpPr>
              <p:cNvPr id="99345" name="Text Box 3">
                <a:extLst>
                  <a:ext uri="{FF2B5EF4-FFF2-40B4-BE49-F238E27FC236}">
                    <a16:creationId xmlns:a16="http://schemas.microsoft.com/office/drawing/2014/main" id="{B8332EEC-B9E6-EA40-9F41-07B0E93F59A6}"/>
                  </a:ext>
                </a:extLst>
              </p:cNvPr>
              <p:cNvSpPr txBox="1">
                <a:spLocks noChangeArrowheads="1"/>
              </p:cNvSpPr>
              <p:nvPr/>
            </p:nvSpPr>
            <p:spPr bwMode="auto">
              <a:xfrm>
                <a:off x="519" y="970"/>
                <a:ext cx="446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voluntary stage occurs when a bolus is forced to the back of the mouth and into the oropharynx by movements of the tongue against the palate.</a:t>
                </a:r>
              </a:p>
              <a:p>
                <a:pPr eaLnBrk="1" hangingPunct="1">
                  <a:lnSpc>
                    <a:spcPct val="85000"/>
                  </a:lnSpc>
                  <a:spcBef>
                    <a:spcPct val="0"/>
                  </a:spcBef>
                  <a:spcAft>
                    <a:spcPts val="900"/>
                  </a:spcAft>
                  <a:buSzPct val="80000"/>
                </a:pPr>
                <a:r>
                  <a:rPr lang="en-US" altLang="en-US" sz="1800" i="0" dirty="0"/>
                  <a:t>In the pharyngeal stage, the bolus involuntarily passes from the pharynx into the esophagus.</a:t>
                </a:r>
              </a:p>
              <a:p>
                <a:pPr eaLnBrk="1" hangingPunct="1">
                  <a:lnSpc>
                    <a:spcPct val="85000"/>
                  </a:lnSpc>
                  <a:spcBef>
                    <a:spcPct val="0"/>
                  </a:spcBef>
                  <a:spcAft>
                    <a:spcPct val="50000"/>
                  </a:spcAft>
                  <a:buSzPct val="80000"/>
                </a:pPr>
                <a:r>
                  <a:rPr lang="en-US" altLang="en-US" sz="1800" i="0" dirty="0"/>
                  <a:t>The pharyngeal stage is controlled by the swallowing (deglutition) center in the medulla oblongata.</a:t>
                </a:r>
              </a:p>
            </p:txBody>
          </p:sp>
          <p:sp>
            <p:nvSpPr>
              <p:cNvPr id="99346" name="Text Box 21">
                <a:extLst>
                  <a:ext uri="{FF2B5EF4-FFF2-40B4-BE49-F238E27FC236}">
                    <a16:creationId xmlns:a16="http://schemas.microsoft.com/office/drawing/2014/main" id="{8E5FF981-D1C6-6B45-A61D-5533F994385B}"/>
                  </a:ext>
                </a:extLst>
              </p:cNvPr>
              <p:cNvSpPr txBox="1">
                <a:spLocks noChangeArrowheads="1"/>
              </p:cNvSpPr>
              <p:nvPr/>
            </p:nvSpPr>
            <p:spPr bwMode="auto">
              <a:xfrm>
                <a:off x="1452" y="2264"/>
                <a:ext cx="2859"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Oropharynx = the part of the throat that is at the back of the mouth, in contrast to the nasopharynx, the part of the throat that is behind the nose.  </a:t>
                </a:r>
              </a:p>
              <a:p>
                <a:pPr algn="ctr" eaLnBrk="1" hangingPunct="1">
                  <a:lnSpc>
                    <a:spcPts val="1860"/>
                  </a:lnSpc>
                  <a:spcBef>
                    <a:spcPct val="0"/>
                  </a:spcBef>
                  <a:spcAft>
                    <a:spcPct val="15000"/>
                  </a:spcAft>
                  <a:buFontTx/>
                  <a:buNone/>
                </a:pPr>
                <a:r>
                  <a:rPr lang="en-US" altLang="en-US" sz="1800" i="0" dirty="0">
                    <a:solidFill>
                      <a:srgbClr val="941100"/>
                    </a:solidFill>
                  </a:rPr>
                  <a:t>(https://www.medicinenet.com) </a:t>
                </a:r>
              </a:p>
            </p:txBody>
          </p:sp>
        </p:grpSp>
        <p:grpSp>
          <p:nvGrpSpPr>
            <p:cNvPr id="99334" name="Group 31">
              <a:extLst>
                <a:ext uri="{FF2B5EF4-FFF2-40B4-BE49-F238E27FC236}">
                  <a16:creationId xmlns:a16="http://schemas.microsoft.com/office/drawing/2014/main" id="{A8762400-EB7E-C442-A72F-CBDE3DAABD09}"/>
                </a:ext>
              </a:extLst>
            </p:cNvPr>
            <p:cNvGrpSpPr>
              <a:grpSpLocks/>
            </p:cNvGrpSpPr>
            <p:nvPr/>
          </p:nvGrpSpPr>
          <p:grpSpPr bwMode="auto">
            <a:xfrm>
              <a:off x="582" y="3671"/>
              <a:ext cx="2993" cy="213"/>
              <a:chOff x="582" y="3671"/>
              <a:chExt cx="2993" cy="213"/>
            </a:xfrm>
          </p:grpSpPr>
          <p:grpSp>
            <p:nvGrpSpPr>
              <p:cNvPr id="99335" name="Group 32">
                <a:extLst>
                  <a:ext uri="{FF2B5EF4-FFF2-40B4-BE49-F238E27FC236}">
                    <a16:creationId xmlns:a16="http://schemas.microsoft.com/office/drawing/2014/main" id="{FD52A9D2-171F-FD41-AC3B-BCC9DCC545D5}"/>
                  </a:ext>
                </a:extLst>
              </p:cNvPr>
              <p:cNvGrpSpPr>
                <a:grpSpLocks/>
              </p:cNvGrpSpPr>
              <p:nvPr/>
            </p:nvGrpSpPr>
            <p:grpSpPr bwMode="auto">
              <a:xfrm>
                <a:off x="582" y="3671"/>
                <a:ext cx="1990" cy="213"/>
                <a:chOff x="582" y="3671"/>
                <a:chExt cx="1990" cy="213"/>
              </a:xfrm>
            </p:grpSpPr>
            <p:sp>
              <p:nvSpPr>
                <p:cNvPr id="3498017" name="Rectangle 33">
                  <a:extLst>
                    <a:ext uri="{FF2B5EF4-FFF2-40B4-BE49-F238E27FC236}">
                      <a16:creationId xmlns:a16="http://schemas.microsoft.com/office/drawing/2014/main" id="{5EBFAD71-1F21-9D4E-BBFF-330B9FEBB26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498018" name="Rectangle 34">
                  <a:extLst>
                    <a:ext uri="{FF2B5EF4-FFF2-40B4-BE49-F238E27FC236}">
                      <a16:creationId xmlns:a16="http://schemas.microsoft.com/office/drawing/2014/main" id="{F52E5BDD-AC6B-494D-BC87-E5637480EA5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498019" name="Rectangle 35">
                  <a:extLst>
                    <a:ext uri="{FF2B5EF4-FFF2-40B4-BE49-F238E27FC236}">
                      <a16:creationId xmlns:a16="http://schemas.microsoft.com/office/drawing/2014/main" id="{79D680DA-0D67-3E48-ADA5-7AF3E749090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9342" name="Text Box 36">
                  <a:extLst>
                    <a:ext uri="{FF2B5EF4-FFF2-40B4-BE49-F238E27FC236}">
                      <a16:creationId xmlns:a16="http://schemas.microsoft.com/office/drawing/2014/main" id="{B8AD8912-4D94-6C4C-ADE0-466DC8E0633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900</a:t>
                  </a:r>
                  <a:endParaRPr lang="en-US" altLang="en-US" sz="1800" i="0" dirty="0">
                    <a:ea typeface="ＭＳ Ｐゴシック" panose="020B0600070205080204" pitchFamily="34" charset="-128"/>
                  </a:endParaRPr>
                </a:p>
              </p:txBody>
            </p:sp>
            <p:sp>
              <p:nvSpPr>
                <p:cNvPr id="99343" name="Text Box 37">
                  <a:extLst>
                    <a:ext uri="{FF2B5EF4-FFF2-40B4-BE49-F238E27FC236}">
                      <a16:creationId xmlns:a16="http://schemas.microsoft.com/office/drawing/2014/main" id="{09CFB5E8-BE93-FF48-8F3E-DA7BDA51261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981</a:t>
                  </a:r>
                  <a:endParaRPr lang="en-US" altLang="en-US" sz="1800" i="0" dirty="0">
                    <a:ea typeface="ＭＳ Ｐゴシック" panose="020B0600070205080204" pitchFamily="34" charset="-128"/>
                  </a:endParaRPr>
                </a:p>
              </p:txBody>
            </p:sp>
            <p:sp>
              <p:nvSpPr>
                <p:cNvPr id="99344" name="Text Box 38">
                  <a:extLst>
                    <a:ext uri="{FF2B5EF4-FFF2-40B4-BE49-F238E27FC236}">
                      <a16:creationId xmlns:a16="http://schemas.microsoft.com/office/drawing/2014/main" id="{813FCE82-8D6F-D347-B096-0C81EAE8D91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936</a:t>
                  </a:r>
                  <a:endParaRPr lang="en-US" altLang="en-US" sz="1800" i="0" dirty="0">
                    <a:ea typeface="ＭＳ Ｐゴシック" panose="020B0600070205080204" pitchFamily="34" charset="-128"/>
                  </a:endParaRPr>
                </a:p>
              </p:txBody>
            </p:sp>
          </p:grpSp>
          <p:grpSp>
            <p:nvGrpSpPr>
              <p:cNvPr id="99336" name="Group 39">
                <a:extLst>
                  <a:ext uri="{FF2B5EF4-FFF2-40B4-BE49-F238E27FC236}">
                    <a16:creationId xmlns:a16="http://schemas.microsoft.com/office/drawing/2014/main" id="{7D573905-35D2-0546-B80B-F5B5E1355ED3}"/>
                  </a:ext>
                </a:extLst>
              </p:cNvPr>
              <p:cNvGrpSpPr>
                <a:grpSpLocks/>
              </p:cNvGrpSpPr>
              <p:nvPr/>
            </p:nvGrpSpPr>
            <p:grpSpPr bwMode="auto">
              <a:xfrm>
                <a:off x="2844" y="3671"/>
                <a:ext cx="731" cy="213"/>
                <a:chOff x="2844" y="3671"/>
                <a:chExt cx="731" cy="213"/>
              </a:xfrm>
            </p:grpSpPr>
            <p:sp>
              <p:nvSpPr>
                <p:cNvPr id="3498024" name="Rectangle 40">
                  <a:extLst>
                    <a:ext uri="{FF2B5EF4-FFF2-40B4-BE49-F238E27FC236}">
                      <a16:creationId xmlns:a16="http://schemas.microsoft.com/office/drawing/2014/main" id="{89627371-80B9-0748-B53E-C3F16ADDC1A7}"/>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99338" name="Text Box 41">
                  <a:extLst>
                    <a:ext uri="{FF2B5EF4-FFF2-40B4-BE49-F238E27FC236}">
                      <a16:creationId xmlns:a16="http://schemas.microsoft.com/office/drawing/2014/main" id="{6C803D5C-3BE2-FC4C-B764-B8B70DF4A8F3}"/>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24.10</a:t>
                  </a:r>
                </a:p>
              </p:txBody>
            </p:sp>
          </p:gr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566D8128-36FF-FB4D-8A21-5738FA475F0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3CB34E-2283-6244-89FA-6506549FB56C}" type="slidenum">
              <a:rPr lang="en-US" altLang="en-US" sz="1400"/>
              <a:pPr>
                <a:spcBef>
                  <a:spcPct val="0"/>
                </a:spcBef>
                <a:buFontTx/>
                <a:buNone/>
              </a:pPr>
              <a:t>49</a:t>
            </a:fld>
            <a:endParaRPr lang="en-US" altLang="en-US" sz="1400" dirty="0"/>
          </a:p>
        </p:txBody>
      </p:sp>
      <p:grpSp>
        <p:nvGrpSpPr>
          <p:cNvPr id="101398" name="Group 22">
            <a:extLst>
              <a:ext uri="{FF2B5EF4-FFF2-40B4-BE49-F238E27FC236}">
                <a16:creationId xmlns:a16="http://schemas.microsoft.com/office/drawing/2014/main" id="{2097C8F4-DE58-E04B-A837-98B42FF93613}"/>
              </a:ext>
            </a:extLst>
          </p:cNvPr>
          <p:cNvGrpSpPr>
            <a:grpSpLocks/>
          </p:cNvGrpSpPr>
          <p:nvPr/>
        </p:nvGrpSpPr>
        <p:grpSpPr bwMode="auto">
          <a:xfrm>
            <a:off x="458788" y="446088"/>
            <a:ext cx="8229600" cy="5719762"/>
            <a:chOff x="289" y="281"/>
            <a:chExt cx="5184" cy="3603"/>
          </a:xfrm>
        </p:grpSpPr>
        <p:sp>
          <p:nvSpPr>
            <p:cNvPr id="101380" name="Rectangle 2">
              <a:extLst>
                <a:ext uri="{FF2B5EF4-FFF2-40B4-BE49-F238E27FC236}">
                  <a16:creationId xmlns:a16="http://schemas.microsoft.com/office/drawing/2014/main" id="{C57B6ADC-FA8F-B84D-9E9D-CE8543D9134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Esophageal Phase</a:t>
              </a:r>
            </a:p>
          </p:txBody>
        </p:sp>
        <p:grpSp>
          <p:nvGrpSpPr>
            <p:cNvPr id="101397" name="Group 21">
              <a:extLst>
                <a:ext uri="{FF2B5EF4-FFF2-40B4-BE49-F238E27FC236}">
                  <a16:creationId xmlns:a16="http://schemas.microsoft.com/office/drawing/2014/main" id="{EFE8C291-10B9-DC41-A537-74EBDE87CA26}"/>
                </a:ext>
              </a:extLst>
            </p:cNvPr>
            <p:cNvGrpSpPr>
              <a:grpSpLocks/>
            </p:cNvGrpSpPr>
            <p:nvPr/>
          </p:nvGrpSpPr>
          <p:grpSpPr bwMode="auto">
            <a:xfrm>
              <a:off x="519" y="970"/>
              <a:ext cx="4839" cy="1978"/>
              <a:chOff x="519" y="970"/>
              <a:chExt cx="4839" cy="1978"/>
            </a:xfrm>
          </p:grpSpPr>
          <p:sp>
            <p:nvSpPr>
              <p:cNvPr id="101393" name="Text Box 3">
                <a:extLst>
                  <a:ext uri="{FF2B5EF4-FFF2-40B4-BE49-F238E27FC236}">
                    <a16:creationId xmlns:a16="http://schemas.microsoft.com/office/drawing/2014/main" id="{474C4AB5-EF2A-DA49-97A6-2DB3A57D8D8E}"/>
                  </a:ext>
                </a:extLst>
              </p:cNvPr>
              <p:cNvSpPr txBox="1">
                <a:spLocks noChangeArrowheads="1"/>
              </p:cNvSpPr>
              <p:nvPr/>
            </p:nvSpPr>
            <p:spPr bwMode="auto">
              <a:xfrm>
                <a:off x="519" y="970"/>
                <a:ext cx="4839"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During the esophageal phase, persitaltic contractions involving the circular and longitudinal fibers of the smooth muscles push the bolus toward the stomach.</a:t>
                </a:r>
              </a:p>
              <a:p>
                <a:pPr eaLnBrk="1" hangingPunct="1">
                  <a:lnSpc>
                    <a:spcPct val="85000"/>
                  </a:lnSpc>
                  <a:spcBef>
                    <a:spcPct val="0"/>
                  </a:spcBef>
                  <a:spcAft>
                    <a:spcPts val="900"/>
                  </a:spcAft>
                  <a:buSzPct val="80000"/>
                </a:pPr>
                <a:r>
                  <a:rPr lang="en-US" altLang="en-US" sz="1800" i="0" dirty="0"/>
                  <a:t>As the bolus approaches the inferior end of the esophagus, the lower esophageal sphincter relaxes, and the bolus enters the stomach.</a:t>
                </a:r>
              </a:p>
              <a:p>
                <a:pPr eaLnBrk="1" hangingPunct="1">
                  <a:lnSpc>
                    <a:spcPct val="85000"/>
                  </a:lnSpc>
                  <a:spcBef>
                    <a:spcPct val="0"/>
                  </a:spcBef>
                  <a:spcAft>
                    <a:spcPct val="50000"/>
                  </a:spcAft>
                  <a:buSzPct val="80000"/>
                </a:pPr>
                <a:r>
                  <a:rPr lang="en-US" altLang="en-US" sz="1800" i="0" dirty="0"/>
                  <a:t>The passage of solid or semi-solid food from the mouth to stomach takes four to five seconds, while soft foods and liquids take about one second.</a:t>
                </a:r>
              </a:p>
            </p:txBody>
          </p:sp>
          <p:sp>
            <p:nvSpPr>
              <p:cNvPr id="101394" name="Text Box 4">
                <a:extLst>
                  <a:ext uri="{FF2B5EF4-FFF2-40B4-BE49-F238E27FC236}">
                    <a16:creationId xmlns:a16="http://schemas.microsoft.com/office/drawing/2014/main" id="{57A7D4E6-C143-BD4F-AB1C-3945AAE9AD96}"/>
                  </a:ext>
                </a:extLst>
              </p:cNvPr>
              <p:cNvSpPr txBox="1">
                <a:spLocks noChangeArrowheads="1"/>
              </p:cNvSpPr>
              <p:nvPr/>
            </p:nvSpPr>
            <p:spPr bwMode="auto">
              <a:xfrm>
                <a:off x="1198" y="2302"/>
                <a:ext cx="3370" cy="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40"/>
                  </a:lnSpc>
                  <a:spcBef>
                    <a:spcPct val="0"/>
                  </a:spcBef>
                  <a:buFontTx/>
                  <a:buNone/>
                </a:pPr>
                <a:r>
                  <a:rPr lang="en-US" altLang="en-US" sz="1800" i="0" dirty="0">
                    <a:solidFill>
                      <a:srgbClr val="941100"/>
                    </a:solidFill>
                  </a:rPr>
                  <a:t>Peristalsis = a series of wave-like muscle contractions that moves food to different processing stations in the digestive tract.</a:t>
                </a:r>
              </a:p>
              <a:p>
                <a:pPr algn="ctr" eaLnBrk="1" hangingPunct="1">
                  <a:lnSpc>
                    <a:spcPts val="1840"/>
                  </a:lnSpc>
                  <a:spcBef>
                    <a:spcPct val="0"/>
                  </a:spcBef>
                  <a:buFontTx/>
                  <a:buNone/>
                </a:pPr>
                <a:r>
                  <a:rPr lang="en-US" altLang="en-US" sz="1800" i="0" dirty="0">
                    <a:solidFill>
                      <a:srgbClr val="941100"/>
                    </a:solidFill>
                  </a:rPr>
                  <a:t>(https://www.medlineplus.gov)</a:t>
                </a:r>
                <a:endParaRPr lang="en-US" altLang="en-US" i="0" dirty="0">
                  <a:solidFill>
                    <a:srgbClr val="941100"/>
                  </a:solidFill>
                </a:endParaRPr>
              </a:p>
            </p:txBody>
          </p:sp>
        </p:grpSp>
        <p:grpSp>
          <p:nvGrpSpPr>
            <p:cNvPr id="101382" name="Group 34">
              <a:extLst>
                <a:ext uri="{FF2B5EF4-FFF2-40B4-BE49-F238E27FC236}">
                  <a16:creationId xmlns:a16="http://schemas.microsoft.com/office/drawing/2014/main" id="{01B4A232-01CB-264F-8907-DBA9A9759CA4}"/>
                </a:ext>
              </a:extLst>
            </p:cNvPr>
            <p:cNvGrpSpPr>
              <a:grpSpLocks/>
            </p:cNvGrpSpPr>
            <p:nvPr/>
          </p:nvGrpSpPr>
          <p:grpSpPr bwMode="auto">
            <a:xfrm>
              <a:off x="582" y="3671"/>
              <a:ext cx="2993" cy="213"/>
              <a:chOff x="582" y="3671"/>
              <a:chExt cx="2993" cy="213"/>
            </a:xfrm>
          </p:grpSpPr>
          <p:grpSp>
            <p:nvGrpSpPr>
              <p:cNvPr id="101383" name="Group 35">
                <a:extLst>
                  <a:ext uri="{FF2B5EF4-FFF2-40B4-BE49-F238E27FC236}">
                    <a16:creationId xmlns:a16="http://schemas.microsoft.com/office/drawing/2014/main" id="{25B31CB6-5C9C-824A-ABA6-8C7640768CE0}"/>
                  </a:ext>
                </a:extLst>
              </p:cNvPr>
              <p:cNvGrpSpPr>
                <a:grpSpLocks/>
              </p:cNvGrpSpPr>
              <p:nvPr/>
            </p:nvGrpSpPr>
            <p:grpSpPr bwMode="auto">
              <a:xfrm>
                <a:off x="582" y="3671"/>
                <a:ext cx="1990" cy="213"/>
                <a:chOff x="582" y="3671"/>
                <a:chExt cx="1990" cy="213"/>
              </a:xfrm>
            </p:grpSpPr>
            <p:sp>
              <p:nvSpPr>
                <p:cNvPr id="3500068" name="Rectangle 36">
                  <a:extLst>
                    <a:ext uri="{FF2B5EF4-FFF2-40B4-BE49-F238E27FC236}">
                      <a16:creationId xmlns:a16="http://schemas.microsoft.com/office/drawing/2014/main" id="{42F1AFDF-84FB-F341-84A1-EB94613AB13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0069" name="Rectangle 37">
                  <a:extLst>
                    <a:ext uri="{FF2B5EF4-FFF2-40B4-BE49-F238E27FC236}">
                      <a16:creationId xmlns:a16="http://schemas.microsoft.com/office/drawing/2014/main" id="{310BF23A-6EC0-2947-9BED-8A1D501C387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0070" name="Rectangle 38">
                  <a:extLst>
                    <a:ext uri="{FF2B5EF4-FFF2-40B4-BE49-F238E27FC236}">
                      <a16:creationId xmlns:a16="http://schemas.microsoft.com/office/drawing/2014/main" id="{54135DDE-6247-9B4F-8881-DBDB86E12EF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01390" name="Text Box 39">
                  <a:extLst>
                    <a:ext uri="{FF2B5EF4-FFF2-40B4-BE49-F238E27FC236}">
                      <a16:creationId xmlns:a16="http://schemas.microsoft.com/office/drawing/2014/main" id="{A9FB50BD-D0C3-8E4E-A8B5-7F28CDDED6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900</a:t>
                  </a:r>
                  <a:endParaRPr lang="en-US" altLang="en-US" sz="1800" i="0" dirty="0">
                    <a:ea typeface="ＭＳ Ｐゴシック" panose="020B0600070205080204" pitchFamily="34" charset="-128"/>
                  </a:endParaRPr>
                </a:p>
              </p:txBody>
            </p:sp>
            <p:sp>
              <p:nvSpPr>
                <p:cNvPr id="101391" name="Text Box 40">
                  <a:extLst>
                    <a:ext uri="{FF2B5EF4-FFF2-40B4-BE49-F238E27FC236}">
                      <a16:creationId xmlns:a16="http://schemas.microsoft.com/office/drawing/2014/main" id="{BEB08BF7-EABD-5748-81E9-046A43766C6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981</a:t>
                  </a:r>
                  <a:endParaRPr lang="en-US" altLang="en-US" sz="1800" i="0" dirty="0">
                    <a:ea typeface="ＭＳ Ｐゴシック" panose="020B0600070205080204" pitchFamily="34" charset="-128"/>
                  </a:endParaRPr>
                </a:p>
              </p:txBody>
            </p:sp>
            <p:sp>
              <p:nvSpPr>
                <p:cNvPr id="101392" name="Text Box 41">
                  <a:extLst>
                    <a:ext uri="{FF2B5EF4-FFF2-40B4-BE49-F238E27FC236}">
                      <a16:creationId xmlns:a16="http://schemas.microsoft.com/office/drawing/2014/main" id="{BE0D4094-81A6-024E-B9CF-F375CFE2319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936</a:t>
                  </a:r>
                  <a:endParaRPr lang="en-US" altLang="en-US" sz="1800" i="0" dirty="0">
                    <a:ea typeface="ＭＳ Ｐゴシック" panose="020B0600070205080204" pitchFamily="34" charset="-128"/>
                  </a:endParaRPr>
                </a:p>
              </p:txBody>
            </p:sp>
          </p:grpSp>
          <p:grpSp>
            <p:nvGrpSpPr>
              <p:cNvPr id="101384" name="Group 42">
                <a:extLst>
                  <a:ext uri="{FF2B5EF4-FFF2-40B4-BE49-F238E27FC236}">
                    <a16:creationId xmlns:a16="http://schemas.microsoft.com/office/drawing/2014/main" id="{AFB28119-0FFF-0F42-AC2A-E6CFCEC3DCF0}"/>
                  </a:ext>
                </a:extLst>
              </p:cNvPr>
              <p:cNvGrpSpPr>
                <a:grpSpLocks/>
              </p:cNvGrpSpPr>
              <p:nvPr/>
            </p:nvGrpSpPr>
            <p:grpSpPr bwMode="auto">
              <a:xfrm>
                <a:off x="2844" y="3671"/>
                <a:ext cx="731" cy="213"/>
                <a:chOff x="2844" y="3671"/>
                <a:chExt cx="731" cy="213"/>
              </a:xfrm>
            </p:grpSpPr>
            <p:sp>
              <p:nvSpPr>
                <p:cNvPr id="3500075" name="Rectangle 43">
                  <a:extLst>
                    <a:ext uri="{FF2B5EF4-FFF2-40B4-BE49-F238E27FC236}">
                      <a16:creationId xmlns:a16="http://schemas.microsoft.com/office/drawing/2014/main" id="{168ECBD4-E9EF-E246-ABAE-171A9979EC4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01386" name="Text Box 44">
                  <a:extLst>
                    <a:ext uri="{FF2B5EF4-FFF2-40B4-BE49-F238E27FC236}">
                      <a16:creationId xmlns:a16="http://schemas.microsoft.com/office/drawing/2014/main" id="{1F43D7D0-701C-424E-8CEF-865842181A64}"/>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24.10</a:t>
                  </a:r>
                </a:p>
              </p:txBody>
            </p:sp>
          </p:gr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A7444EE5-C09B-C84C-91A4-F0128D92482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F9AB7F7-F4D1-D249-BCA1-8C34426AFE8F}" type="slidenum">
              <a:rPr lang="en-US" altLang="en-US" sz="1400"/>
              <a:pPr>
                <a:spcBef>
                  <a:spcPct val="0"/>
                </a:spcBef>
                <a:buFontTx/>
                <a:buNone/>
              </a:pPr>
              <a:t>50</a:t>
            </a:fld>
            <a:endParaRPr lang="en-US" altLang="en-US" sz="1400" dirty="0"/>
          </a:p>
        </p:txBody>
      </p:sp>
      <p:grpSp>
        <p:nvGrpSpPr>
          <p:cNvPr id="103427" name="Group 26">
            <a:extLst>
              <a:ext uri="{FF2B5EF4-FFF2-40B4-BE49-F238E27FC236}">
                <a16:creationId xmlns:a16="http://schemas.microsoft.com/office/drawing/2014/main" id="{7EE2714B-710B-2B4B-924F-0CB83E1C88BA}"/>
              </a:ext>
            </a:extLst>
          </p:cNvPr>
          <p:cNvGrpSpPr>
            <a:grpSpLocks/>
          </p:cNvGrpSpPr>
          <p:nvPr/>
        </p:nvGrpSpPr>
        <p:grpSpPr bwMode="auto">
          <a:xfrm>
            <a:off x="458788" y="446088"/>
            <a:ext cx="8229600" cy="3995738"/>
            <a:chOff x="289" y="281"/>
            <a:chExt cx="5184" cy="2517"/>
          </a:xfrm>
        </p:grpSpPr>
        <p:sp>
          <p:nvSpPr>
            <p:cNvPr id="103428" name="Rectangle 3">
              <a:extLst>
                <a:ext uri="{FF2B5EF4-FFF2-40B4-BE49-F238E27FC236}">
                  <a16:creationId xmlns:a16="http://schemas.microsoft.com/office/drawing/2014/main" id="{4EDA43B6-F4CD-3B41-A416-F2E738C32D2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Peristalsis</a:t>
              </a:r>
            </a:p>
          </p:txBody>
        </p:sp>
        <p:grpSp>
          <p:nvGrpSpPr>
            <p:cNvPr id="103429" name="Group 25">
              <a:extLst>
                <a:ext uri="{FF2B5EF4-FFF2-40B4-BE49-F238E27FC236}">
                  <a16:creationId xmlns:a16="http://schemas.microsoft.com/office/drawing/2014/main" id="{8F62C63E-F96A-9B42-8E77-505E13B3C6DF}"/>
                </a:ext>
              </a:extLst>
            </p:cNvPr>
            <p:cNvGrpSpPr>
              <a:grpSpLocks/>
            </p:cNvGrpSpPr>
            <p:nvPr/>
          </p:nvGrpSpPr>
          <p:grpSpPr bwMode="auto">
            <a:xfrm>
              <a:off x="1783" y="978"/>
              <a:ext cx="2233" cy="1820"/>
              <a:chOff x="1783" y="978"/>
              <a:chExt cx="2233" cy="1820"/>
            </a:xfrm>
          </p:grpSpPr>
          <p:pic>
            <p:nvPicPr>
              <p:cNvPr id="103430" name="Picture 16" descr="peristalsis">
                <a:extLst>
                  <a:ext uri="{FF2B5EF4-FFF2-40B4-BE49-F238E27FC236}">
                    <a16:creationId xmlns:a16="http://schemas.microsoft.com/office/drawing/2014/main" id="{4A79FA8C-560E-E74A-AA45-D04BC3497F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3" y="978"/>
                <a:ext cx="2199" cy="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1" name="Text Box 17">
                <a:extLst>
                  <a:ext uri="{FF2B5EF4-FFF2-40B4-BE49-F238E27FC236}">
                    <a16:creationId xmlns:a16="http://schemas.microsoft.com/office/drawing/2014/main" id="{23029414-08D7-174C-9EE7-41A51968A21E}"/>
                  </a:ext>
                </a:extLst>
              </p:cNvPr>
              <p:cNvSpPr txBox="1">
                <a:spLocks noChangeArrowheads="1"/>
              </p:cNvSpPr>
              <p:nvPr/>
            </p:nvSpPr>
            <p:spPr bwMode="auto">
              <a:xfrm>
                <a:off x="2871" y="2634"/>
                <a:ext cx="1145"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i="0" dirty="0"/>
                  <a:t>https://www.tutorvista.com</a:t>
                </a:r>
                <a:endParaRPr lang="en-US" altLang="en-US" sz="1800" i="0" dirty="0"/>
              </a:p>
            </p:txBody>
          </p:sp>
        </p:grpSp>
      </p:grpSp>
      <p:sp>
        <p:nvSpPr>
          <p:cNvPr id="2" name="TextBox 1">
            <a:extLst>
              <a:ext uri="{FF2B5EF4-FFF2-40B4-BE49-F238E27FC236}">
                <a16:creationId xmlns:a16="http://schemas.microsoft.com/office/drawing/2014/main" id="{82D207D8-3625-301A-EBD0-5DA5C8C0683F}"/>
              </a:ext>
            </a:extLst>
          </p:cNvPr>
          <p:cNvSpPr txBox="1"/>
          <p:nvPr/>
        </p:nvSpPr>
        <p:spPr>
          <a:xfrm>
            <a:off x="2137272" y="4505891"/>
            <a:ext cx="4871847" cy="369332"/>
          </a:xfrm>
          <a:prstGeom prst="rect">
            <a:avLst/>
          </a:prstGeom>
          <a:noFill/>
        </p:spPr>
        <p:txBody>
          <a:bodyPr wrap="none" rtlCol="0">
            <a:spAutoFit/>
          </a:bodyPr>
          <a:lstStyle/>
          <a:p>
            <a:r>
              <a:rPr lang="en-US" i="0" dirty="0">
                <a:solidFill>
                  <a:srgbClr val="941100"/>
                </a:solidFill>
              </a:rPr>
              <a:t>Oesophagus = British spelling of esophagus.</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2658469B-5BB3-0341-919F-FD3A69BAD95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4272679-D5DB-E14E-B12A-77D27AA9FA40}" type="slidenum">
              <a:rPr lang="en-US" altLang="en-US" sz="1400"/>
              <a:pPr>
                <a:spcBef>
                  <a:spcPct val="0"/>
                </a:spcBef>
                <a:buFontTx/>
                <a:buNone/>
              </a:pPr>
              <a:t>51</a:t>
            </a:fld>
            <a:endParaRPr lang="en-US" altLang="en-US" sz="1400" dirty="0"/>
          </a:p>
        </p:txBody>
      </p:sp>
      <p:sp>
        <p:nvSpPr>
          <p:cNvPr id="105475" name="Rectangle 2">
            <a:extLst>
              <a:ext uri="{FF2B5EF4-FFF2-40B4-BE49-F238E27FC236}">
                <a16:creationId xmlns:a16="http://schemas.microsoft.com/office/drawing/2014/main" id="{5E2DD710-CE27-D847-818B-559D6413F2A8}"/>
              </a:ext>
            </a:extLst>
          </p:cNvPr>
          <p:cNvSpPr>
            <a:spLocks noGrp="1" noChangeArrowheads="1"/>
          </p:cNvSpPr>
          <p:nvPr>
            <p:ph type="body" idx="1"/>
          </p:nvPr>
        </p:nvSpPr>
        <p:spPr>
          <a:xfrm>
            <a:off x="1284288" y="968375"/>
            <a:ext cx="6588125" cy="4516438"/>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Lower Gastrointestinal Tract</a:t>
            </a:r>
            <a:endParaRPr lang="en-US" altLang="en-US" dirty="0"/>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7BB3F7D4-8CD3-FE4A-B42B-BB2432BCBFE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C022764-D338-4A46-A4E2-8E094BCFDDA6}" type="slidenum">
              <a:rPr lang="en-US" altLang="en-US" sz="1400"/>
              <a:pPr>
                <a:spcBef>
                  <a:spcPct val="0"/>
                </a:spcBef>
                <a:buFontTx/>
                <a:buNone/>
              </a:pPr>
              <a:t>52</a:t>
            </a:fld>
            <a:endParaRPr lang="en-US" altLang="en-US" sz="1400" dirty="0"/>
          </a:p>
        </p:txBody>
      </p:sp>
      <p:grpSp>
        <p:nvGrpSpPr>
          <p:cNvPr id="107523" name="Group 38">
            <a:extLst>
              <a:ext uri="{FF2B5EF4-FFF2-40B4-BE49-F238E27FC236}">
                <a16:creationId xmlns:a16="http://schemas.microsoft.com/office/drawing/2014/main" id="{EB001B2E-6055-4F4F-AC66-B08F533EEC84}"/>
              </a:ext>
            </a:extLst>
          </p:cNvPr>
          <p:cNvGrpSpPr>
            <a:grpSpLocks/>
          </p:cNvGrpSpPr>
          <p:nvPr/>
        </p:nvGrpSpPr>
        <p:grpSpPr bwMode="auto">
          <a:xfrm>
            <a:off x="458788" y="446088"/>
            <a:ext cx="8229600" cy="5719762"/>
            <a:chOff x="289" y="281"/>
            <a:chExt cx="5184" cy="3603"/>
          </a:xfrm>
        </p:grpSpPr>
        <p:sp>
          <p:nvSpPr>
            <p:cNvPr id="107524" name="Rectangle 2">
              <a:extLst>
                <a:ext uri="{FF2B5EF4-FFF2-40B4-BE49-F238E27FC236}">
                  <a16:creationId xmlns:a16="http://schemas.microsoft.com/office/drawing/2014/main" id="{0C82AD2E-D730-044C-9266-46725D3A52F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Stomach</a:t>
              </a:r>
            </a:p>
          </p:txBody>
        </p:sp>
        <p:sp>
          <p:nvSpPr>
            <p:cNvPr id="107525" name="Text Box 3">
              <a:extLst>
                <a:ext uri="{FF2B5EF4-FFF2-40B4-BE49-F238E27FC236}">
                  <a16:creationId xmlns:a16="http://schemas.microsoft.com/office/drawing/2014/main" id="{58D98CB9-90BB-EA48-8D42-37252ABC11F0}"/>
                </a:ext>
              </a:extLst>
            </p:cNvPr>
            <p:cNvSpPr txBox="1">
              <a:spLocks noChangeArrowheads="1"/>
            </p:cNvSpPr>
            <p:nvPr/>
          </p:nvSpPr>
          <p:spPr bwMode="auto">
            <a:xfrm>
              <a:off x="519" y="970"/>
              <a:ext cx="483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stomach is a J-shaped enlargement of the GI tract that connects the esophagus to the duodenum (first section of the small intestine).</a:t>
              </a:r>
            </a:p>
            <a:p>
              <a:pPr eaLnBrk="1" hangingPunct="1">
                <a:lnSpc>
                  <a:spcPct val="85000"/>
                </a:lnSpc>
                <a:spcBef>
                  <a:spcPct val="0"/>
                </a:spcBef>
                <a:spcAft>
                  <a:spcPts val="900"/>
                </a:spcAft>
                <a:buSzPct val="80000"/>
              </a:pPr>
              <a:r>
                <a:rPr lang="en-US" altLang="en-US" sz="1800" i="0" dirty="0"/>
                <a:t>The stomach is a storage reservoir and mixing area for the boluses of food.</a:t>
              </a:r>
            </a:p>
            <a:p>
              <a:pPr eaLnBrk="1" hangingPunct="1">
                <a:lnSpc>
                  <a:spcPct val="85000"/>
                </a:lnSpc>
                <a:spcBef>
                  <a:spcPct val="0"/>
                </a:spcBef>
                <a:spcAft>
                  <a:spcPct val="50000"/>
                </a:spcAft>
                <a:buSzPct val="80000"/>
              </a:pPr>
              <a:r>
                <a:rPr lang="en-US" altLang="en-US" sz="1800" i="0" dirty="0"/>
                <a:t>Its role as a storage reservoir is important since food can be ingested much faster than it can be absorbed by the small intestine.</a:t>
              </a:r>
            </a:p>
          </p:txBody>
        </p:sp>
        <p:grpSp>
          <p:nvGrpSpPr>
            <p:cNvPr id="107526" name="Group 26">
              <a:extLst>
                <a:ext uri="{FF2B5EF4-FFF2-40B4-BE49-F238E27FC236}">
                  <a16:creationId xmlns:a16="http://schemas.microsoft.com/office/drawing/2014/main" id="{FF43CBAE-5975-A141-9933-F2DE8942D5A7}"/>
                </a:ext>
              </a:extLst>
            </p:cNvPr>
            <p:cNvGrpSpPr>
              <a:grpSpLocks/>
            </p:cNvGrpSpPr>
            <p:nvPr/>
          </p:nvGrpSpPr>
          <p:grpSpPr bwMode="auto">
            <a:xfrm>
              <a:off x="582" y="3671"/>
              <a:ext cx="2993" cy="213"/>
              <a:chOff x="582" y="3671"/>
              <a:chExt cx="2993" cy="213"/>
            </a:xfrm>
          </p:grpSpPr>
          <p:grpSp>
            <p:nvGrpSpPr>
              <p:cNvPr id="107527" name="Group 27">
                <a:extLst>
                  <a:ext uri="{FF2B5EF4-FFF2-40B4-BE49-F238E27FC236}">
                    <a16:creationId xmlns:a16="http://schemas.microsoft.com/office/drawing/2014/main" id="{DED3CB5D-BAB1-BC48-AC78-91D610256B55}"/>
                  </a:ext>
                </a:extLst>
              </p:cNvPr>
              <p:cNvGrpSpPr>
                <a:grpSpLocks/>
              </p:cNvGrpSpPr>
              <p:nvPr/>
            </p:nvGrpSpPr>
            <p:grpSpPr bwMode="auto">
              <a:xfrm>
                <a:off x="582" y="3671"/>
                <a:ext cx="1990" cy="213"/>
                <a:chOff x="582" y="3671"/>
                <a:chExt cx="1990" cy="213"/>
              </a:xfrm>
            </p:grpSpPr>
            <p:sp>
              <p:nvSpPr>
                <p:cNvPr id="3504156" name="Rectangle 28">
                  <a:extLst>
                    <a:ext uri="{FF2B5EF4-FFF2-40B4-BE49-F238E27FC236}">
                      <a16:creationId xmlns:a16="http://schemas.microsoft.com/office/drawing/2014/main" id="{5409FD6C-EB09-604F-824B-AC94E5ECD7E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4157" name="Rectangle 29">
                  <a:extLst>
                    <a:ext uri="{FF2B5EF4-FFF2-40B4-BE49-F238E27FC236}">
                      <a16:creationId xmlns:a16="http://schemas.microsoft.com/office/drawing/2014/main" id="{1EA13093-AC60-784A-9336-EC2853184C5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4158" name="Rectangle 30">
                  <a:extLst>
                    <a:ext uri="{FF2B5EF4-FFF2-40B4-BE49-F238E27FC236}">
                      <a16:creationId xmlns:a16="http://schemas.microsoft.com/office/drawing/2014/main" id="{8DDD4415-0616-FB43-BA1E-137A9030107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07534" name="Text Box 31">
                  <a:extLst>
                    <a:ext uri="{FF2B5EF4-FFF2-40B4-BE49-F238E27FC236}">
                      <a16:creationId xmlns:a16="http://schemas.microsoft.com/office/drawing/2014/main" id="{52AB1697-5303-4A46-9B8B-B6B233F9F72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901</a:t>
                  </a:r>
                  <a:endParaRPr lang="en-US" altLang="en-US" sz="1800" i="0" dirty="0">
                    <a:ea typeface="ＭＳ Ｐゴシック" panose="020B0600070205080204" pitchFamily="34" charset="-128"/>
                  </a:endParaRPr>
                </a:p>
              </p:txBody>
            </p:sp>
            <p:sp>
              <p:nvSpPr>
                <p:cNvPr id="107535" name="Text Box 32">
                  <a:extLst>
                    <a:ext uri="{FF2B5EF4-FFF2-40B4-BE49-F238E27FC236}">
                      <a16:creationId xmlns:a16="http://schemas.microsoft.com/office/drawing/2014/main" id="{819AE986-2708-3048-9400-C3A483AA66F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982</a:t>
                  </a:r>
                  <a:endParaRPr lang="en-US" altLang="en-US" sz="1800" i="0" dirty="0">
                    <a:ea typeface="ＭＳ Ｐゴシック" panose="020B0600070205080204" pitchFamily="34" charset="-128"/>
                  </a:endParaRPr>
                </a:p>
              </p:txBody>
            </p:sp>
            <p:sp>
              <p:nvSpPr>
                <p:cNvPr id="107536" name="Text Box 33">
                  <a:extLst>
                    <a:ext uri="{FF2B5EF4-FFF2-40B4-BE49-F238E27FC236}">
                      <a16:creationId xmlns:a16="http://schemas.microsoft.com/office/drawing/2014/main" id="{2A50D0DC-4870-C646-974E-34FA827172A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937</a:t>
                  </a:r>
                  <a:endParaRPr lang="en-US" altLang="en-US" sz="1800" i="0" dirty="0">
                    <a:ea typeface="ＭＳ Ｐゴシック" panose="020B0600070205080204" pitchFamily="34" charset="-128"/>
                  </a:endParaRPr>
                </a:p>
              </p:txBody>
            </p:sp>
          </p:grpSp>
          <p:grpSp>
            <p:nvGrpSpPr>
              <p:cNvPr id="107528" name="Group 34">
                <a:extLst>
                  <a:ext uri="{FF2B5EF4-FFF2-40B4-BE49-F238E27FC236}">
                    <a16:creationId xmlns:a16="http://schemas.microsoft.com/office/drawing/2014/main" id="{D49BF7A9-C1F1-C042-B0E2-5CA0319A5600}"/>
                  </a:ext>
                </a:extLst>
              </p:cNvPr>
              <p:cNvGrpSpPr>
                <a:grpSpLocks/>
              </p:cNvGrpSpPr>
              <p:nvPr/>
            </p:nvGrpSpPr>
            <p:grpSpPr bwMode="auto">
              <a:xfrm>
                <a:off x="2844" y="3671"/>
                <a:ext cx="731" cy="213"/>
                <a:chOff x="2844" y="3671"/>
                <a:chExt cx="731" cy="213"/>
              </a:xfrm>
            </p:grpSpPr>
            <p:sp>
              <p:nvSpPr>
                <p:cNvPr id="3504163" name="Rectangle 35">
                  <a:extLst>
                    <a:ext uri="{FF2B5EF4-FFF2-40B4-BE49-F238E27FC236}">
                      <a16:creationId xmlns:a16="http://schemas.microsoft.com/office/drawing/2014/main" id="{1B5E9037-B801-844B-9F6E-CD47EBB6B5C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07530" name="Text Box 36">
                  <a:extLst>
                    <a:ext uri="{FF2B5EF4-FFF2-40B4-BE49-F238E27FC236}">
                      <a16:creationId xmlns:a16="http://schemas.microsoft.com/office/drawing/2014/main" id="{04D721E1-84A3-FA47-8589-5BE2EE6D7710}"/>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24.11</a:t>
                  </a:r>
                </a:p>
              </p:txBody>
            </p:sp>
          </p:gr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74CD8674-A4D5-934B-B9CA-75864FAD650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4CFB4F-A9BB-3B45-8B37-BDAE344EE8E7}" type="slidenum">
              <a:rPr lang="en-US" altLang="en-US" sz="1400"/>
              <a:pPr>
                <a:spcBef>
                  <a:spcPct val="0"/>
                </a:spcBef>
                <a:buFontTx/>
                <a:buNone/>
              </a:pPr>
              <a:t>53</a:t>
            </a:fld>
            <a:endParaRPr lang="en-US" altLang="en-US" sz="1400" dirty="0"/>
          </a:p>
        </p:txBody>
      </p:sp>
      <p:grpSp>
        <p:nvGrpSpPr>
          <p:cNvPr id="109571" name="Group 30">
            <a:extLst>
              <a:ext uri="{FF2B5EF4-FFF2-40B4-BE49-F238E27FC236}">
                <a16:creationId xmlns:a16="http://schemas.microsoft.com/office/drawing/2014/main" id="{D6B60F13-41E9-A949-9C25-E4DB5B9A7CF1}"/>
              </a:ext>
            </a:extLst>
          </p:cNvPr>
          <p:cNvGrpSpPr>
            <a:grpSpLocks/>
          </p:cNvGrpSpPr>
          <p:nvPr/>
        </p:nvGrpSpPr>
        <p:grpSpPr bwMode="auto">
          <a:xfrm>
            <a:off x="458788" y="446088"/>
            <a:ext cx="8229600" cy="5719762"/>
            <a:chOff x="289" y="281"/>
            <a:chExt cx="5184" cy="3603"/>
          </a:xfrm>
        </p:grpSpPr>
        <p:sp>
          <p:nvSpPr>
            <p:cNvPr id="109572" name="Rectangle 2">
              <a:extLst>
                <a:ext uri="{FF2B5EF4-FFF2-40B4-BE49-F238E27FC236}">
                  <a16:creationId xmlns:a16="http://schemas.microsoft.com/office/drawing/2014/main" id="{5C38F479-2D1C-6444-95DE-5D54405F7AD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Stomach </a:t>
              </a:r>
              <a:r>
                <a:rPr lang="en-US" altLang="en-US" sz="2200" i="0" dirty="0">
                  <a:solidFill>
                    <a:srgbClr val="333333"/>
                  </a:solidFill>
                </a:rPr>
                <a:t>(continued)</a:t>
              </a:r>
              <a:endParaRPr lang="en-US" altLang="en-US" sz="2800" i="0" dirty="0">
                <a:solidFill>
                  <a:srgbClr val="333333"/>
                </a:solidFill>
              </a:endParaRPr>
            </a:p>
          </p:txBody>
        </p:sp>
        <p:sp>
          <p:nvSpPr>
            <p:cNvPr id="109573" name="Text Box 3">
              <a:extLst>
                <a:ext uri="{FF2B5EF4-FFF2-40B4-BE49-F238E27FC236}">
                  <a16:creationId xmlns:a16="http://schemas.microsoft.com/office/drawing/2014/main" id="{F9581ED5-5686-9844-89D4-C7C94062D7A7}"/>
                </a:ext>
              </a:extLst>
            </p:cNvPr>
            <p:cNvSpPr txBox="1">
              <a:spLocks noChangeArrowheads="1"/>
            </p:cNvSpPr>
            <p:nvPr/>
          </p:nvSpPr>
          <p:spPr bwMode="auto">
            <a:xfrm>
              <a:off x="519" y="970"/>
              <a:ext cx="4786" cy="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position and size of the stomach changes continuously since the diaphragm pushes and pulls on the stomach with each inhalation and exhalation of air.</a:t>
              </a:r>
            </a:p>
            <a:p>
              <a:pPr eaLnBrk="1" hangingPunct="1">
                <a:lnSpc>
                  <a:spcPct val="85000"/>
                </a:lnSpc>
                <a:spcBef>
                  <a:spcPct val="0"/>
                </a:spcBef>
                <a:spcAft>
                  <a:spcPts val="900"/>
                </a:spcAft>
                <a:buSzPct val="80000"/>
              </a:pPr>
              <a:r>
                <a:rPr lang="en-US" altLang="en-US" sz="1800" i="0" dirty="0"/>
                <a:t>Although an empty stomach is about the size of a large sausage, it is distensible (stretches) so that it can accommodate a large quantity of food.</a:t>
              </a:r>
            </a:p>
            <a:p>
              <a:pPr eaLnBrk="1" hangingPunct="1">
                <a:lnSpc>
                  <a:spcPct val="85000"/>
                </a:lnSpc>
                <a:spcBef>
                  <a:spcPct val="0"/>
                </a:spcBef>
                <a:spcAft>
                  <a:spcPts val="900"/>
                </a:spcAft>
                <a:buSzPct val="80000"/>
              </a:pPr>
              <a:r>
                <a:rPr lang="en-US" altLang="en-US" sz="1800" i="0" dirty="0"/>
                <a:t>In the stomach:</a:t>
              </a:r>
            </a:p>
            <a:p>
              <a:pPr lvl="1" eaLnBrk="1" hangingPunct="1">
                <a:lnSpc>
                  <a:spcPct val="85000"/>
                </a:lnSpc>
                <a:spcBef>
                  <a:spcPct val="0"/>
                </a:spcBef>
                <a:spcAft>
                  <a:spcPts val="500"/>
                </a:spcAft>
                <a:buSzPct val="80000"/>
                <a:buFontTx/>
                <a:buChar char="-"/>
              </a:pPr>
              <a:r>
                <a:rPr lang="en-US" altLang="en-US" sz="1800" i="0" dirty="0"/>
                <a:t>The semisolid bolus is converted to liquid.</a:t>
              </a:r>
            </a:p>
            <a:p>
              <a:pPr lvl="1" eaLnBrk="1" hangingPunct="1">
                <a:lnSpc>
                  <a:spcPct val="85000"/>
                </a:lnSpc>
                <a:spcBef>
                  <a:spcPct val="0"/>
                </a:spcBef>
                <a:spcAft>
                  <a:spcPts val="500"/>
                </a:spcAft>
                <a:buSzPct val="80000"/>
                <a:buFontTx/>
                <a:buChar char="-"/>
              </a:pPr>
              <a:r>
                <a:rPr lang="en-US" altLang="en-US" sz="1800" i="0" dirty="0"/>
                <a:t>Digestion of starches continues that started in the mouth.</a:t>
              </a:r>
            </a:p>
            <a:p>
              <a:pPr lvl="1" eaLnBrk="1" hangingPunct="1">
                <a:lnSpc>
                  <a:spcPct val="85000"/>
                </a:lnSpc>
                <a:spcBef>
                  <a:spcPct val="0"/>
                </a:spcBef>
                <a:spcAft>
                  <a:spcPts val="500"/>
                </a:spcAft>
                <a:buSzPct val="80000"/>
                <a:buFontTx/>
                <a:buChar char="-"/>
              </a:pPr>
              <a:r>
                <a:rPr lang="en-US" altLang="en-US" sz="1800" i="0" dirty="0"/>
                <a:t>Digestion of proteins and triglycerides begins.</a:t>
              </a:r>
            </a:p>
            <a:p>
              <a:pPr lvl="1" eaLnBrk="1" hangingPunct="1">
                <a:lnSpc>
                  <a:spcPct val="85000"/>
                </a:lnSpc>
                <a:spcBef>
                  <a:spcPct val="0"/>
                </a:spcBef>
                <a:spcAft>
                  <a:spcPct val="50000"/>
                </a:spcAft>
                <a:buSzPct val="80000"/>
                <a:buFontTx/>
                <a:buChar char="-"/>
              </a:pPr>
              <a:r>
                <a:rPr lang="en-US" altLang="en-US" sz="1800" i="0" dirty="0">
                  <a:solidFill>
                    <a:srgbClr val="000000"/>
                  </a:solidFill>
                </a:rPr>
                <a:t>Some substances are absorbed.</a:t>
              </a:r>
              <a:endParaRPr lang="en-US" altLang="en-US" sz="1800" i="0" dirty="0">
                <a:solidFill>
                  <a:srgbClr val="800000"/>
                </a:solidFill>
              </a:endParaRPr>
            </a:p>
          </p:txBody>
        </p:sp>
        <p:grpSp>
          <p:nvGrpSpPr>
            <p:cNvPr id="109574" name="Group 20">
              <a:extLst>
                <a:ext uri="{FF2B5EF4-FFF2-40B4-BE49-F238E27FC236}">
                  <a16:creationId xmlns:a16="http://schemas.microsoft.com/office/drawing/2014/main" id="{AE0A6AD0-D3B0-C542-B916-2667B34EDA5F}"/>
                </a:ext>
              </a:extLst>
            </p:cNvPr>
            <p:cNvGrpSpPr>
              <a:grpSpLocks/>
            </p:cNvGrpSpPr>
            <p:nvPr/>
          </p:nvGrpSpPr>
          <p:grpSpPr bwMode="auto">
            <a:xfrm>
              <a:off x="582" y="3671"/>
              <a:ext cx="1990" cy="213"/>
              <a:chOff x="582" y="3671"/>
              <a:chExt cx="1990" cy="213"/>
            </a:xfrm>
          </p:grpSpPr>
          <p:sp>
            <p:nvSpPr>
              <p:cNvPr id="3506197" name="Rectangle 21">
                <a:extLst>
                  <a:ext uri="{FF2B5EF4-FFF2-40B4-BE49-F238E27FC236}">
                    <a16:creationId xmlns:a16="http://schemas.microsoft.com/office/drawing/2014/main" id="{DA8D1F59-285D-8640-AD98-B6B0CA0AF7C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6198" name="Rectangle 22">
                <a:extLst>
                  <a:ext uri="{FF2B5EF4-FFF2-40B4-BE49-F238E27FC236}">
                    <a16:creationId xmlns:a16="http://schemas.microsoft.com/office/drawing/2014/main" id="{CCF66586-9FA5-A043-8B1F-E6DFDE377D4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6199" name="Rectangle 23">
                <a:extLst>
                  <a:ext uri="{FF2B5EF4-FFF2-40B4-BE49-F238E27FC236}">
                    <a16:creationId xmlns:a16="http://schemas.microsoft.com/office/drawing/2014/main" id="{A5D1322E-4A3E-4A4E-A1F6-EBA7E605E8F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09578" name="Text Box 24">
                <a:extLst>
                  <a:ext uri="{FF2B5EF4-FFF2-40B4-BE49-F238E27FC236}">
                    <a16:creationId xmlns:a16="http://schemas.microsoft.com/office/drawing/2014/main" id="{92A47D6F-99C9-0140-9750-FB76210BE72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901</a:t>
                </a:r>
                <a:endParaRPr lang="en-US" altLang="en-US" sz="1800" i="0" dirty="0">
                  <a:ea typeface="ＭＳ Ｐゴシック" panose="020B0600070205080204" pitchFamily="34" charset="-128"/>
                </a:endParaRPr>
              </a:p>
            </p:txBody>
          </p:sp>
          <p:sp>
            <p:nvSpPr>
              <p:cNvPr id="109579" name="Text Box 25">
                <a:extLst>
                  <a:ext uri="{FF2B5EF4-FFF2-40B4-BE49-F238E27FC236}">
                    <a16:creationId xmlns:a16="http://schemas.microsoft.com/office/drawing/2014/main" id="{86D201B6-FA0C-EC48-900F-641705465A4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982</a:t>
                </a:r>
                <a:endParaRPr lang="en-US" altLang="en-US" sz="1800" i="0" dirty="0">
                  <a:ea typeface="ＭＳ Ｐゴシック" panose="020B0600070205080204" pitchFamily="34" charset="-128"/>
                </a:endParaRPr>
              </a:p>
            </p:txBody>
          </p:sp>
          <p:sp>
            <p:nvSpPr>
              <p:cNvPr id="109580" name="Text Box 26">
                <a:extLst>
                  <a:ext uri="{FF2B5EF4-FFF2-40B4-BE49-F238E27FC236}">
                    <a16:creationId xmlns:a16="http://schemas.microsoft.com/office/drawing/2014/main" id="{A7C58300-42AE-7747-9CE0-E3B798F49D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937</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E5B6D560-09E8-334C-88A3-25594F206BB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2EFC04-41F6-DD42-B052-08C3416ABDAB}" type="slidenum">
              <a:rPr lang="en-US" altLang="en-US" sz="1400"/>
              <a:pPr>
                <a:spcBef>
                  <a:spcPct val="0"/>
                </a:spcBef>
                <a:buFontTx/>
                <a:buNone/>
              </a:pPr>
              <a:t>54</a:t>
            </a:fld>
            <a:endParaRPr lang="en-US" altLang="en-US" sz="1400" dirty="0"/>
          </a:p>
        </p:txBody>
      </p:sp>
      <p:grpSp>
        <p:nvGrpSpPr>
          <p:cNvPr id="111619" name="Group 32">
            <a:extLst>
              <a:ext uri="{FF2B5EF4-FFF2-40B4-BE49-F238E27FC236}">
                <a16:creationId xmlns:a16="http://schemas.microsoft.com/office/drawing/2014/main" id="{B7E65D7C-31CD-2148-97A7-0712B7EC736D}"/>
              </a:ext>
            </a:extLst>
          </p:cNvPr>
          <p:cNvGrpSpPr>
            <a:grpSpLocks/>
          </p:cNvGrpSpPr>
          <p:nvPr/>
        </p:nvGrpSpPr>
        <p:grpSpPr bwMode="auto">
          <a:xfrm>
            <a:off x="458788" y="446088"/>
            <a:ext cx="8229600" cy="5719762"/>
            <a:chOff x="289" y="281"/>
            <a:chExt cx="5184" cy="3603"/>
          </a:xfrm>
        </p:grpSpPr>
        <p:sp>
          <p:nvSpPr>
            <p:cNvPr id="111620" name="Rectangle 2">
              <a:extLst>
                <a:ext uri="{FF2B5EF4-FFF2-40B4-BE49-F238E27FC236}">
                  <a16:creationId xmlns:a16="http://schemas.microsoft.com/office/drawing/2014/main" id="{7A94CD6C-74AF-1A4B-9704-C9F9B5443A1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Structure</a:t>
              </a:r>
            </a:p>
          </p:txBody>
        </p:sp>
        <p:sp>
          <p:nvSpPr>
            <p:cNvPr id="111621" name="Text Box 3">
              <a:extLst>
                <a:ext uri="{FF2B5EF4-FFF2-40B4-BE49-F238E27FC236}">
                  <a16:creationId xmlns:a16="http://schemas.microsoft.com/office/drawing/2014/main" id="{7EAF3BC6-BCE2-0D46-92FA-720D875D370E}"/>
                </a:ext>
              </a:extLst>
            </p:cNvPr>
            <p:cNvSpPr txBox="1">
              <a:spLocks noChangeArrowheads="1"/>
            </p:cNvSpPr>
            <p:nvPr/>
          </p:nvSpPr>
          <p:spPr bwMode="auto">
            <a:xfrm>
              <a:off x="519" y="970"/>
              <a:ext cx="4645" cy="1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stomach consists of the cardia, fundus, body, and pylorus.</a:t>
              </a:r>
            </a:p>
            <a:p>
              <a:pPr lvl="1" eaLnBrk="1" hangingPunct="1">
                <a:lnSpc>
                  <a:spcPct val="85000"/>
                </a:lnSpc>
                <a:spcBef>
                  <a:spcPct val="0"/>
                </a:spcBef>
                <a:spcAft>
                  <a:spcPts val="500"/>
                </a:spcAft>
                <a:buSzPct val="80000"/>
                <a:buFontTx/>
                <a:buChar char="-"/>
              </a:pPr>
              <a:r>
                <a:rPr lang="en-US" altLang="en-US" sz="1800" i="0" dirty="0"/>
                <a:t>The cardia surrounds the superior opening of the stomach.</a:t>
              </a:r>
            </a:p>
            <a:p>
              <a:pPr lvl="1" eaLnBrk="1" hangingPunct="1">
                <a:lnSpc>
                  <a:spcPct val="85000"/>
                </a:lnSpc>
                <a:spcBef>
                  <a:spcPct val="0"/>
                </a:spcBef>
                <a:spcAft>
                  <a:spcPts val="500"/>
                </a:spcAft>
                <a:buSzPct val="80000"/>
                <a:buFontTx/>
                <a:buChar char="-"/>
              </a:pPr>
              <a:r>
                <a:rPr lang="en-US" altLang="en-US" sz="1800" i="0" dirty="0"/>
                <a:t>The dome portion superior and to the left of the cardia is the fundus.</a:t>
              </a:r>
            </a:p>
            <a:p>
              <a:pPr lvl="1" eaLnBrk="1" hangingPunct="1">
                <a:lnSpc>
                  <a:spcPct val="85000"/>
                </a:lnSpc>
                <a:spcBef>
                  <a:spcPct val="0"/>
                </a:spcBef>
                <a:spcAft>
                  <a:spcPts val="500"/>
                </a:spcAft>
                <a:buSzPct val="80000"/>
                <a:buFontTx/>
                <a:buChar char="-"/>
              </a:pPr>
              <a:r>
                <a:rPr lang="en-US" altLang="en-US" sz="1800" i="0" dirty="0"/>
                <a:t>Inferior to the fundus is the large central portion known as the body.</a:t>
              </a:r>
            </a:p>
            <a:p>
              <a:pPr lvl="1" eaLnBrk="1" hangingPunct="1">
                <a:lnSpc>
                  <a:spcPct val="85000"/>
                </a:lnSpc>
                <a:spcBef>
                  <a:spcPct val="0"/>
                </a:spcBef>
                <a:spcAft>
                  <a:spcPts val="1200"/>
                </a:spcAft>
                <a:buSzPct val="80000"/>
                <a:buFontTx/>
                <a:buChar char="-"/>
              </a:pPr>
              <a:r>
                <a:rPr lang="en-US" altLang="en-US" sz="1800" i="0" dirty="0"/>
                <a:t>The region that connects to the duodenum of the small intes-tine is the pylorus.</a:t>
              </a:r>
            </a:p>
            <a:p>
              <a:pPr eaLnBrk="1" hangingPunct="1">
                <a:lnSpc>
                  <a:spcPct val="85000"/>
                </a:lnSpc>
                <a:spcBef>
                  <a:spcPct val="0"/>
                </a:spcBef>
                <a:spcAft>
                  <a:spcPct val="50000"/>
                </a:spcAft>
                <a:buSzPct val="80000"/>
              </a:pPr>
              <a:r>
                <a:rPr lang="en-US" altLang="en-US" sz="1800" i="0" dirty="0"/>
                <a:t>The pylorus is connected to the duodenum via the pyloric sphincter of smooth muscle.</a:t>
              </a:r>
            </a:p>
          </p:txBody>
        </p:sp>
        <p:grpSp>
          <p:nvGrpSpPr>
            <p:cNvPr id="111622" name="Group 21">
              <a:extLst>
                <a:ext uri="{FF2B5EF4-FFF2-40B4-BE49-F238E27FC236}">
                  <a16:creationId xmlns:a16="http://schemas.microsoft.com/office/drawing/2014/main" id="{8AE23B15-F43E-5640-AFAF-00D409E60591}"/>
                </a:ext>
              </a:extLst>
            </p:cNvPr>
            <p:cNvGrpSpPr>
              <a:grpSpLocks/>
            </p:cNvGrpSpPr>
            <p:nvPr/>
          </p:nvGrpSpPr>
          <p:grpSpPr bwMode="auto">
            <a:xfrm>
              <a:off x="582" y="3671"/>
              <a:ext cx="2993" cy="213"/>
              <a:chOff x="582" y="3671"/>
              <a:chExt cx="2993" cy="213"/>
            </a:xfrm>
          </p:grpSpPr>
          <p:grpSp>
            <p:nvGrpSpPr>
              <p:cNvPr id="111623" name="Group 22">
                <a:extLst>
                  <a:ext uri="{FF2B5EF4-FFF2-40B4-BE49-F238E27FC236}">
                    <a16:creationId xmlns:a16="http://schemas.microsoft.com/office/drawing/2014/main" id="{32582FFD-6A41-3846-BEBF-6EE86742BE86}"/>
                  </a:ext>
                </a:extLst>
              </p:cNvPr>
              <p:cNvGrpSpPr>
                <a:grpSpLocks/>
              </p:cNvGrpSpPr>
              <p:nvPr/>
            </p:nvGrpSpPr>
            <p:grpSpPr bwMode="auto">
              <a:xfrm>
                <a:off x="582" y="3671"/>
                <a:ext cx="1990" cy="213"/>
                <a:chOff x="582" y="3671"/>
                <a:chExt cx="1990" cy="213"/>
              </a:xfrm>
            </p:grpSpPr>
            <p:sp>
              <p:nvSpPr>
                <p:cNvPr id="3508247" name="Rectangle 23">
                  <a:extLst>
                    <a:ext uri="{FF2B5EF4-FFF2-40B4-BE49-F238E27FC236}">
                      <a16:creationId xmlns:a16="http://schemas.microsoft.com/office/drawing/2014/main" id="{62E36E62-5168-7C4E-B9F5-F47131A1F1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8248" name="Rectangle 24">
                  <a:extLst>
                    <a:ext uri="{FF2B5EF4-FFF2-40B4-BE49-F238E27FC236}">
                      <a16:creationId xmlns:a16="http://schemas.microsoft.com/office/drawing/2014/main" id="{7ACAECF8-9B80-9E4D-8511-A7C27B66277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08249" name="Rectangle 25">
                  <a:extLst>
                    <a:ext uri="{FF2B5EF4-FFF2-40B4-BE49-F238E27FC236}">
                      <a16:creationId xmlns:a16="http://schemas.microsoft.com/office/drawing/2014/main" id="{DFBAF8BE-145C-2842-8F4D-75F6C8F5C0C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1630" name="Text Box 26">
                  <a:extLst>
                    <a:ext uri="{FF2B5EF4-FFF2-40B4-BE49-F238E27FC236}">
                      <a16:creationId xmlns:a16="http://schemas.microsoft.com/office/drawing/2014/main" id="{DB22599D-E56B-9E49-AFAB-2C86E2521A6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901</a:t>
                  </a:r>
                  <a:endParaRPr lang="en-US" altLang="en-US" sz="1800" i="0" dirty="0">
                    <a:ea typeface="ＭＳ Ｐゴシック" panose="020B0600070205080204" pitchFamily="34" charset="-128"/>
                  </a:endParaRPr>
                </a:p>
              </p:txBody>
            </p:sp>
            <p:sp>
              <p:nvSpPr>
                <p:cNvPr id="111631" name="Text Box 27">
                  <a:extLst>
                    <a:ext uri="{FF2B5EF4-FFF2-40B4-BE49-F238E27FC236}">
                      <a16:creationId xmlns:a16="http://schemas.microsoft.com/office/drawing/2014/main" id="{551BF0F8-9CA8-6B47-AF54-15E9A8AD1A7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982</a:t>
                  </a:r>
                  <a:endParaRPr lang="en-US" altLang="en-US" sz="1800" i="0" dirty="0">
                    <a:ea typeface="ＭＳ Ｐゴシック" panose="020B0600070205080204" pitchFamily="34" charset="-128"/>
                  </a:endParaRPr>
                </a:p>
              </p:txBody>
            </p:sp>
            <p:sp>
              <p:nvSpPr>
                <p:cNvPr id="111632" name="Text Box 28">
                  <a:extLst>
                    <a:ext uri="{FF2B5EF4-FFF2-40B4-BE49-F238E27FC236}">
                      <a16:creationId xmlns:a16="http://schemas.microsoft.com/office/drawing/2014/main" id="{1D8610CF-DC99-574B-BDC3-031306B42A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937</a:t>
                  </a:r>
                  <a:endParaRPr lang="en-US" altLang="en-US" sz="1800" i="0" dirty="0">
                    <a:ea typeface="ＭＳ Ｐゴシック" panose="020B0600070205080204" pitchFamily="34" charset="-128"/>
                  </a:endParaRPr>
                </a:p>
              </p:txBody>
            </p:sp>
          </p:grpSp>
          <p:grpSp>
            <p:nvGrpSpPr>
              <p:cNvPr id="111624" name="Group 29">
                <a:extLst>
                  <a:ext uri="{FF2B5EF4-FFF2-40B4-BE49-F238E27FC236}">
                    <a16:creationId xmlns:a16="http://schemas.microsoft.com/office/drawing/2014/main" id="{4CB168CA-DFCB-5C4D-B231-EEFADADCD840}"/>
                  </a:ext>
                </a:extLst>
              </p:cNvPr>
              <p:cNvGrpSpPr>
                <a:grpSpLocks/>
              </p:cNvGrpSpPr>
              <p:nvPr/>
            </p:nvGrpSpPr>
            <p:grpSpPr bwMode="auto">
              <a:xfrm>
                <a:off x="2844" y="3671"/>
                <a:ext cx="731" cy="213"/>
                <a:chOff x="2844" y="3671"/>
                <a:chExt cx="731" cy="213"/>
              </a:xfrm>
            </p:grpSpPr>
            <p:sp>
              <p:nvSpPr>
                <p:cNvPr id="3508254" name="Rectangle 30">
                  <a:extLst>
                    <a:ext uri="{FF2B5EF4-FFF2-40B4-BE49-F238E27FC236}">
                      <a16:creationId xmlns:a16="http://schemas.microsoft.com/office/drawing/2014/main" id="{76CA913B-7E4C-DD4F-8567-403ECC0C157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1626" name="Text Box 31">
                  <a:extLst>
                    <a:ext uri="{FF2B5EF4-FFF2-40B4-BE49-F238E27FC236}">
                      <a16:creationId xmlns:a16="http://schemas.microsoft.com/office/drawing/2014/main" id="{107908B5-3755-6541-8DCE-08695864721E}"/>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24.11</a:t>
                  </a:r>
                </a:p>
              </p:txBody>
            </p:sp>
          </p:gr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E9D42541-2791-4C4F-BE67-129240E15F1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30081F4-5216-504C-A4DC-79D9321C6759}" type="slidenum">
              <a:rPr lang="en-US" altLang="en-US" sz="1400"/>
              <a:pPr>
                <a:spcBef>
                  <a:spcPct val="0"/>
                </a:spcBef>
                <a:buFontTx/>
                <a:buNone/>
              </a:pPr>
              <a:t>55</a:t>
            </a:fld>
            <a:endParaRPr lang="en-US" altLang="en-US" sz="1400" dirty="0"/>
          </a:p>
        </p:txBody>
      </p:sp>
      <p:grpSp>
        <p:nvGrpSpPr>
          <p:cNvPr id="113667" name="Group 19">
            <a:extLst>
              <a:ext uri="{FF2B5EF4-FFF2-40B4-BE49-F238E27FC236}">
                <a16:creationId xmlns:a16="http://schemas.microsoft.com/office/drawing/2014/main" id="{06D7E1DF-CEE8-0642-82DA-2AA5C7BB73C4}"/>
              </a:ext>
            </a:extLst>
          </p:cNvPr>
          <p:cNvGrpSpPr>
            <a:grpSpLocks/>
          </p:cNvGrpSpPr>
          <p:nvPr/>
        </p:nvGrpSpPr>
        <p:grpSpPr bwMode="auto">
          <a:xfrm>
            <a:off x="458788" y="446088"/>
            <a:ext cx="8229600" cy="4168775"/>
            <a:chOff x="289" y="281"/>
            <a:chExt cx="5184" cy="2626"/>
          </a:xfrm>
        </p:grpSpPr>
        <p:sp>
          <p:nvSpPr>
            <p:cNvPr id="113668" name="Rectangle 3">
              <a:extLst>
                <a:ext uri="{FF2B5EF4-FFF2-40B4-BE49-F238E27FC236}">
                  <a16:creationId xmlns:a16="http://schemas.microsoft.com/office/drawing/2014/main" id="{26E63DA4-1B0B-FA4D-A723-386826174A4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Structure </a:t>
              </a:r>
              <a:r>
                <a:rPr lang="en-US" altLang="en-US" sz="2200" i="0" dirty="0">
                  <a:solidFill>
                    <a:srgbClr val="333333"/>
                  </a:solidFill>
                </a:rPr>
                <a:t>(continued)</a:t>
              </a:r>
              <a:endParaRPr lang="en-US" altLang="en-US" sz="2800" i="0" dirty="0">
                <a:solidFill>
                  <a:srgbClr val="333333"/>
                </a:solidFill>
              </a:endParaRPr>
            </a:p>
          </p:txBody>
        </p:sp>
        <p:grpSp>
          <p:nvGrpSpPr>
            <p:cNvPr id="113669" name="Group 18">
              <a:extLst>
                <a:ext uri="{FF2B5EF4-FFF2-40B4-BE49-F238E27FC236}">
                  <a16:creationId xmlns:a16="http://schemas.microsoft.com/office/drawing/2014/main" id="{85ED1DBB-AF06-0143-96C6-6618B9C99959}"/>
                </a:ext>
              </a:extLst>
            </p:cNvPr>
            <p:cNvGrpSpPr>
              <a:grpSpLocks/>
            </p:cNvGrpSpPr>
            <p:nvPr/>
          </p:nvGrpSpPr>
          <p:grpSpPr bwMode="auto">
            <a:xfrm>
              <a:off x="1603" y="846"/>
              <a:ext cx="2576" cy="2061"/>
              <a:chOff x="1603" y="846"/>
              <a:chExt cx="2576" cy="2061"/>
            </a:xfrm>
          </p:grpSpPr>
          <p:pic>
            <p:nvPicPr>
              <p:cNvPr id="113670" name="Picture 16" descr="Parts_of_stomach_utd">
                <a:extLst>
                  <a:ext uri="{FF2B5EF4-FFF2-40B4-BE49-F238E27FC236}">
                    <a16:creationId xmlns:a16="http://schemas.microsoft.com/office/drawing/2014/main" id="{8EDA80FB-0E4C-0B44-98BA-52207586F1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 y="846"/>
                <a:ext cx="2576" cy="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1" name="Text Box 17">
                <a:extLst>
                  <a:ext uri="{FF2B5EF4-FFF2-40B4-BE49-F238E27FC236}">
                    <a16:creationId xmlns:a16="http://schemas.microsoft.com/office/drawing/2014/main" id="{0A29649B-F391-184F-91C8-E04CF0B64498}"/>
                  </a:ext>
                </a:extLst>
              </p:cNvPr>
              <p:cNvSpPr txBox="1">
                <a:spLocks noChangeArrowheads="1"/>
              </p:cNvSpPr>
              <p:nvPr/>
            </p:nvSpPr>
            <p:spPr bwMode="auto">
              <a:xfrm>
                <a:off x="2244" y="2742"/>
                <a:ext cx="128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https://www.aboutcancer.com</a:t>
                </a:r>
                <a:endParaRPr lang="en-US" altLang="en-US" sz="1800" i="0" dirty="0"/>
              </a:p>
            </p:txBody>
          </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F6F73917-D637-4A48-A7EF-FC811F31058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786C0B4-07FF-4B49-8003-56775BECFD19}" type="slidenum">
              <a:rPr lang="en-US" altLang="en-US" sz="1400"/>
              <a:pPr>
                <a:spcBef>
                  <a:spcPct val="0"/>
                </a:spcBef>
                <a:buFontTx/>
                <a:buNone/>
              </a:pPr>
              <a:t>56</a:t>
            </a:fld>
            <a:endParaRPr lang="en-US" altLang="en-US" sz="1400" dirty="0"/>
          </a:p>
        </p:txBody>
      </p:sp>
      <p:grpSp>
        <p:nvGrpSpPr>
          <p:cNvPr id="115715" name="Group 17">
            <a:extLst>
              <a:ext uri="{FF2B5EF4-FFF2-40B4-BE49-F238E27FC236}">
                <a16:creationId xmlns:a16="http://schemas.microsoft.com/office/drawing/2014/main" id="{1FE2D5C3-16A4-974A-92C5-9E49AC52B9E0}"/>
              </a:ext>
            </a:extLst>
          </p:cNvPr>
          <p:cNvGrpSpPr>
            <a:grpSpLocks/>
          </p:cNvGrpSpPr>
          <p:nvPr/>
        </p:nvGrpSpPr>
        <p:grpSpPr bwMode="auto">
          <a:xfrm>
            <a:off x="458788" y="446088"/>
            <a:ext cx="8229600" cy="5719762"/>
            <a:chOff x="289" y="281"/>
            <a:chExt cx="5184" cy="3603"/>
          </a:xfrm>
        </p:grpSpPr>
        <p:sp>
          <p:nvSpPr>
            <p:cNvPr id="115716" name="Rectangle 2">
              <a:extLst>
                <a:ext uri="{FF2B5EF4-FFF2-40B4-BE49-F238E27FC236}">
                  <a16:creationId xmlns:a16="http://schemas.microsoft.com/office/drawing/2014/main" id="{43E8714D-5C93-B142-BB15-6362E636FB1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Stomach Tissue</a:t>
              </a:r>
            </a:p>
          </p:txBody>
        </p:sp>
        <p:sp>
          <p:nvSpPr>
            <p:cNvPr id="115717" name="Text Box 3">
              <a:extLst>
                <a:ext uri="{FF2B5EF4-FFF2-40B4-BE49-F238E27FC236}">
                  <a16:creationId xmlns:a16="http://schemas.microsoft.com/office/drawing/2014/main" id="{1A4004FD-C843-2A4A-BE20-2F6FF0E9A050}"/>
                </a:ext>
              </a:extLst>
            </p:cNvPr>
            <p:cNvSpPr txBox="1">
              <a:spLocks noChangeArrowheads="1"/>
            </p:cNvSpPr>
            <p:nvPr/>
          </p:nvSpPr>
          <p:spPr bwMode="auto">
            <a:xfrm>
              <a:off x="519" y="970"/>
              <a:ext cx="467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stomach wall has the same basic tissue layers as the other parts of the GI tract, although it has three (instead of two layers) of smooth muscle fibers.</a:t>
              </a:r>
            </a:p>
            <a:p>
              <a:pPr eaLnBrk="1" hangingPunct="1">
                <a:lnSpc>
                  <a:spcPct val="85000"/>
                </a:lnSpc>
                <a:spcBef>
                  <a:spcPct val="0"/>
                </a:spcBef>
                <a:spcAft>
                  <a:spcPts val="900"/>
                </a:spcAft>
                <a:buSzPct val="80000"/>
              </a:pPr>
              <a:r>
                <a:rPr lang="en-US" altLang="en-US" sz="1800" i="0" dirty="0"/>
                <a:t>Gastric glands are embedded in the stomach wall—several open into a narrow channel known as a gastric pit.</a:t>
              </a:r>
            </a:p>
            <a:p>
              <a:pPr eaLnBrk="1" hangingPunct="1">
                <a:lnSpc>
                  <a:spcPct val="85000"/>
                </a:lnSpc>
                <a:spcBef>
                  <a:spcPct val="0"/>
                </a:spcBef>
                <a:spcAft>
                  <a:spcPct val="50000"/>
                </a:spcAft>
                <a:buSzPct val="80000"/>
              </a:pPr>
              <a:r>
                <a:rPr lang="en-US" altLang="en-US" sz="1800" i="0" dirty="0"/>
                <a:t>Secretions from gastric glands flow into the gastric pits, and then into the lumen of the stomach.</a:t>
              </a:r>
            </a:p>
          </p:txBody>
        </p:sp>
        <p:grpSp>
          <p:nvGrpSpPr>
            <p:cNvPr id="115718" name="Group 21">
              <a:extLst>
                <a:ext uri="{FF2B5EF4-FFF2-40B4-BE49-F238E27FC236}">
                  <a16:creationId xmlns:a16="http://schemas.microsoft.com/office/drawing/2014/main" id="{E7754C59-05B3-AF44-9B50-505E801327E6}"/>
                </a:ext>
              </a:extLst>
            </p:cNvPr>
            <p:cNvGrpSpPr>
              <a:grpSpLocks/>
            </p:cNvGrpSpPr>
            <p:nvPr/>
          </p:nvGrpSpPr>
          <p:grpSpPr bwMode="auto">
            <a:xfrm>
              <a:off x="582" y="3671"/>
              <a:ext cx="2993" cy="213"/>
              <a:chOff x="582" y="3671"/>
              <a:chExt cx="2993" cy="213"/>
            </a:xfrm>
          </p:grpSpPr>
          <p:grpSp>
            <p:nvGrpSpPr>
              <p:cNvPr id="115719" name="Group 22">
                <a:extLst>
                  <a:ext uri="{FF2B5EF4-FFF2-40B4-BE49-F238E27FC236}">
                    <a16:creationId xmlns:a16="http://schemas.microsoft.com/office/drawing/2014/main" id="{35CA3647-3660-4C4F-B587-8906AC92A93A}"/>
                  </a:ext>
                </a:extLst>
              </p:cNvPr>
              <p:cNvGrpSpPr>
                <a:grpSpLocks/>
              </p:cNvGrpSpPr>
              <p:nvPr/>
            </p:nvGrpSpPr>
            <p:grpSpPr bwMode="auto">
              <a:xfrm>
                <a:off x="582" y="3671"/>
                <a:ext cx="1990" cy="213"/>
                <a:chOff x="582" y="3671"/>
                <a:chExt cx="1990" cy="213"/>
              </a:xfrm>
            </p:grpSpPr>
            <p:sp>
              <p:nvSpPr>
                <p:cNvPr id="3510295" name="Rectangle 23">
                  <a:extLst>
                    <a:ext uri="{FF2B5EF4-FFF2-40B4-BE49-F238E27FC236}">
                      <a16:creationId xmlns:a16="http://schemas.microsoft.com/office/drawing/2014/main" id="{FD94D423-EDF9-9F40-B509-A2680D38C1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0296" name="Rectangle 24">
                  <a:extLst>
                    <a:ext uri="{FF2B5EF4-FFF2-40B4-BE49-F238E27FC236}">
                      <a16:creationId xmlns:a16="http://schemas.microsoft.com/office/drawing/2014/main" id="{8DCD3B06-7F7D-0A48-9C12-AEEC03185E3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0297" name="Rectangle 25">
                  <a:extLst>
                    <a:ext uri="{FF2B5EF4-FFF2-40B4-BE49-F238E27FC236}">
                      <a16:creationId xmlns:a16="http://schemas.microsoft.com/office/drawing/2014/main" id="{75167210-6B76-7544-83E1-2C7A744354F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5726" name="Text Box 26">
                  <a:extLst>
                    <a:ext uri="{FF2B5EF4-FFF2-40B4-BE49-F238E27FC236}">
                      <a16:creationId xmlns:a16="http://schemas.microsoft.com/office/drawing/2014/main" id="{1B1506AB-AED8-9149-8075-7C014290CF5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903</a:t>
                  </a:r>
                  <a:endParaRPr lang="en-US" altLang="en-US" sz="1800" i="0" dirty="0">
                    <a:ea typeface="ＭＳ Ｐゴシック" panose="020B0600070205080204" pitchFamily="34" charset="-128"/>
                  </a:endParaRPr>
                </a:p>
              </p:txBody>
            </p:sp>
            <p:sp>
              <p:nvSpPr>
                <p:cNvPr id="115727" name="Text Box 27">
                  <a:extLst>
                    <a:ext uri="{FF2B5EF4-FFF2-40B4-BE49-F238E27FC236}">
                      <a16:creationId xmlns:a16="http://schemas.microsoft.com/office/drawing/2014/main" id="{4D42B798-90B6-F44C-8CE8-85C965FE963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984</a:t>
                  </a:r>
                  <a:endParaRPr lang="en-US" altLang="en-US" sz="1800" i="0" dirty="0">
                    <a:ea typeface="ＭＳ Ｐゴシック" panose="020B0600070205080204" pitchFamily="34" charset="-128"/>
                  </a:endParaRPr>
                </a:p>
              </p:txBody>
            </p:sp>
            <p:sp>
              <p:nvSpPr>
                <p:cNvPr id="115728" name="Text Box 28">
                  <a:extLst>
                    <a:ext uri="{FF2B5EF4-FFF2-40B4-BE49-F238E27FC236}">
                      <a16:creationId xmlns:a16="http://schemas.microsoft.com/office/drawing/2014/main" id="{9C9EBBF0-B4DE-444C-A5CD-A370D49B896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937</a:t>
                  </a:r>
                  <a:endParaRPr lang="en-US" altLang="en-US" sz="1800" i="0" dirty="0">
                    <a:ea typeface="ＭＳ Ｐゴシック" panose="020B0600070205080204" pitchFamily="34" charset="-128"/>
                  </a:endParaRPr>
                </a:p>
              </p:txBody>
            </p:sp>
          </p:grpSp>
          <p:grpSp>
            <p:nvGrpSpPr>
              <p:cNvPr id="115720" name="Group 29">
                <a:extLst>
                  <a:ext uri="{FF2B5EF4-FFF2-40B4-BE49-F238E27FC236}">
                    <a16:creationId xmlns:a16="http://schemas.microsoft.com/office/drawing/2014/main" id="{7FE22991-33B8-6A4E-9BEA-35E5BCB32EAC}"/>
                  </a:ext>
                </a:extLst>
              </p:cNvPr>
              <p:cNvGrpSpPr>
                <a:grpSpLocks/>
              </p:cNvGrpSpPr>
              <p:nvPr/>
            </p:nvGrpSpPr>
            <p:grpSpPr bwMode="auto">
              <a:xfrm>
                <a:off x="2844" y="3671"/>
                <a:ext cx="731" cy="213"/>
                <a:chOff x="2844" y="3671"/>
                <a:chExt cx="731" cy="213"/>
              </a:xfrm>
            </p:grpSpPr>
            <p:sp>
              <p:nvSpPr>
                <p:cNvPr id="3510302" name="Rectangle 30">
                  <a:extLst>
                    <a:ext uri="{FF2B5EF4-FFF2-40B4-BE49-F238E27FC236}">
                      <a16:creationId xmlns:a16="http://schemas.microsoft.com/office/drawing/2014/main" id="{B094F8EE-09CD-134C-A6FB-39BEBA706A0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5722" name="Text Box 31">
                  <a:extLst>
                    <a:ext uri="{FF2B5EF4-FFF2-40B4-BE49-F238E27FC236}">
                      <a16:creationId xmlns:a16="http://schemas.microsoft.com/office/drawing/2014/main" id="{165A9A73-D540-6444-97DA-C04BA4D82BD1}"/>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24.12</a:t>
                  </a:r>
                </a:p>
              </p:txBody>
            </p:sp>
          </p:gr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6493FF89-D8E4-AF47-98AA-CA50D29C2D8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065ED8-FC11-C945-8201-ED572EEBE6CC}" type="slidenum">
              <a:rPr lang="en-US" altLang="en-US" sz="1400"/>
              <a:pPr>
                <a:spcBef>
                  <a:spcPct val="0"/>
                </a:spcBef>
                <a:buFontTx/>
                <a:buNone/>
              </a:pPr>
              <a:t>57</a:t>
            </a:fld>
            <a:endParaRPr lang="en-US" altLang="en-US" sz="1400" dirty="0"/>
          </a:p>
        </p:txBody>
      </p:sp>
      <p:grpSp>
        <p:nvGrpSpPr>
          <p:cNvPr id="117763" name="Group 33">
            <a:extLst>
              <a:ext uri="{FF2B5EF4-FFF2-40B4-BE49-F238E27FC236}">
                <a16:creationId xmlns:a16="http://schemas.microsoft.com/office/drawing/2014/main" id="{4964B579-9E92-B246-BE0F-D09F72C1F8CA}"/>
              </a:ext>
            </a:extLst>
          </p:cNvPr>
          <p:cNvGrpSpPr>
            <a:grpSpLocks/>
          </p:cNvGrpSpPr>
          <p:nvPr/>
        </p:nvGrpSpPr>
        <p:grpSpPr bwMode="auto">
          <a:xfrm>
            <a:off x="458788" y="446088"/>
            <a:ext cx="8229600" cy="5719762"/>
            <a:chOff x="289" y="281"/>
            <a:chExt cx="5184" cy="3603"/>
          </a:xfrm>
        </p:grpSpPr>
        <p:sp>
          <p:nvSpPr>
            <p:cNvPr id="117764" name="Rectangle 2">
              <a:extLst>
                <a:ext uri="{FF2B5EF4-FFF2-40B4-BE49-F238E27FC236}">
                  <a16:creationId xmlns:a16="http://schemas.microsoft.com/office/drawing/2014/main" id="{68542381-488A-BD43-820B-864155ED9D4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Gastric Glands</a:t>
              </a:r>
            </a:p>
          </p:txBody>
        </p:sp>
        <p:sp>
          <p:nvSpPr>
            <p:cNvPr id="117765" name="Text Box 3">
              <a:extLst>
                <a:ext uri="{FF2B5EF4-FFF2-40B4-BE49-F238E27FC236}">
                  <a16:creationId xmlns:a16="http://schemas.microsoft.com/office/drawing/2014/main" id="{E7744947-2694-204F-9704-963530958B1D}"/>
                </a:ext>
              </a:extLst>
            </p:cNvPr>
            <p:cNvSpPr txBox="1">
              <a:spLocks noChangeArrowheads="1"/>
            </p:cNvSpPr>
            <p:nvPr/>
          </p:nvSpPr>
          <p:spPr bwMode="auto">
            <a:xfrm>
              <a:off x="519" y="970"/>
              <a:ext cx="4543" cy="1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gastric glands consist of three types of exocrine gland cells:</a:t>
              </a:r>
            </a:p>
            <a:p>
              <a:pPr lvl="1" eaLnBrk="1" hangingPunct="1">
                <a:lnSpc>
                  <a:spcPct val="85000"/>
                </a:lnSpc>
                <a:spcBef>
                  <a:spcPct val="0"/>
                </a:spcBef>
                <a:spcAft>
                  <a:spcPts val="500"/>
                </a:spcAft>
                <a:buSzPct val="80000"/>
                <a:buFontTx/>
                <a:buChar char="-"/>
              </a:pPr>
              <a:r>
                <a:rPr lang="en-US" altLang="en-US" sz="1800" i="0" dirty="0"/>
                <a:t>Mucous cells that secrete mucus.</a:t>
              </a:r>
            </a:p>
            <a:p>
              <a:pPr lvl="1" eaLnBrk="1" hangingPunct="1">
                <a:lnSpc>
                  <a:spcPct val="85000"/>
                </a:lnSpc>
                <a:spcBef>
                  <a:spcPct val="0"/>
                </a:spcBef>
                <a:spcAft>
                  <a:spcPts val="500"/>
                </a:spcAft>
                <a:buSzPct val="80000"/>
                <a:buFontTx/>
                <a:buChar char="-"/>
              </a:pPr>
              <a:r>
                <a:rPr lang="en-US" altLang="en-US" sz="1800" i="0" dirty="0"/>
                <a:t>Parietal </a:t>
              </a:r>
              <a:r>
                <a:rPr lang="en-US" altLang="en-US" sz="1800" i="0" dirty="0">
                  <a:solidFill>
                    <a:srgbClr val="000000"/>
                  </a:solidFill>
                </a:rPr>
                <a:t>cells that secrete H</a:t>
              </a:r>
              <a:r>
                <a:rPr lang="en-US" altLang="en-US" sz="1800" i="0" baseline="28000" dirty="0">
                  <a:solidFill>
                    <a:srgbClr val="000000"/>
                  </a:solidFill>
                </a:rPr>
                <a:t>+</a:t>
              </a:r>
              <a:r>
                <a:rPr lang="en-US" altLang="en-US" sz="1800" i="0" dirty="0">
                  <a:solidFill>
                    <a:srgbClr val="000000"/>
                  </a:solidFill>
                </a:rPr>
                <a:t> and Cl</a:t>
              </a:r>
              <a:r>
                <a:rPr lang="en-US" altLang="en-US" sz="1800" i="0" baseline="28000" dirty="0">
                  <a:solidFill>
                    <a:srgbClr val="000000"/>
                  </a:solidFill>
                </a:rPr>
                <a:t>-</a:t>
              </a:r>
              <a:r>
                <a:rPr lang="en-US" altLang="en-US" sz="1800" i="0" dirty="0">
                  <a:solidFill>
                    <a:srgbClr val="000000"/>
                  </a:solidFill>
                </a:rPr>
                <a:t>, and intrinsic factor for the absorption of vitamin B</a:t>
              </a:r>
              <a:r>
                <a:rPr lang="en-US" altLang="en-US" sz="1800" i="0" baseline="-19000" dirty="0">
                  <a:solidFill>
                    <a:srgbClr val="000000"/>
                  </a:solidFill>
                </a:rPr>
                <a:t>12</a:t>
              </a:r>
              <a:r>
                <a:rPr lang="en-US" altLang="en-US" sz="1800" i="0" dirty="0">
                  <a:solidFill>
                    <a:srgbClr val="000000"/>
                  </a:solidFill>
                </a:rPr>
                <a:t>.</a:t>
              </a:r>
            </a:p>
            <a:p>
              <a:pPr lvl="1" eaLnBrk="1" hangingPunct="1">
                <a:lnSpc>
                  <a:spcPct val="85000"/>
                </a:lnSpc>
                <a:spcBef>
                  <a:spcPct val="0"/>
                </a:spcBef>
                <a:spcAft>
                  <a:spcPts val="1200"/>
                </a:spcAft>
                <a:buSzPct val="80000"/>
                <a:buFontTx/>
                <a:buChar char="-"/>
              </a:pPr>
              <a:r>
                <a:rPr lang="en-US" altLang="en-US" sz="1800" i="0" dirty="0"/>
                <a:t>Chief cells that secrete pepsinogen and gastric lipase.</a:t>
              </a:r>
            </a:p>
            <a:p>
              <a:pPr eaLnBrk="1" hangingPunct="1">
                <a:lnSpc>
                  <a:spcPct val="85000"/>
                </a:lnSpc>
                <a:spcBef>
                  <a:spcPct val="0"/>
                </a:spcBef>
                <a:spcAft>
                  <a:spcPts val="900"/>
                </a:spcAft>
                <a:buSzPct val="80000"/>
              </a:pPr>
              <a:r>
                <a:rPr lang="en-US" altLang="en-US" sz="1800" i="0" dirty="0"/>
                <a:t>Their combined secretions produce 2.0 to 3.0 L of gastric juice per day.</a:t>
              </a:r>
            </a:p>
            <a:p>
              <a:pPr eaLnBrk="1" hangingPunct="1">
                <a:lnSpc>
                  <a:spcPct val="85000"/>
                </a:lnSpc>
                <a:spcBef>
                  <a:spcPct val="0"/>
                </a:spcBef>
                <a:spcAft>
                  <a:spcPct val="50000"/>
                </a:spcAft>
                <a:buSzPct val="80000"/>
              </a:pPr>
              <a:r>
                <a:rPr lang="en-US" altLang="en-US" sz="1800" i="0" dirty="0"/>
                <a:t>Gastric glands in the pyloric antrum secrete the hormone, gastrin, into the blood—the hormone stimulates aspects of gastric activity.</a:t>
              </a:r>
            </a:p>
          </p:txBody>
        </p:sp>
        <p:grpSp>
          <p:nvGrpSpPr>
            <p:cNvPr id="117766" name="Group 22">
              <a:extLst>
                <a:ext uri="{FF2B5EF4-FFF2-40B4-BE49-F238E27FC236}">
                  <a16:creationId xmlns:a16="http://schemas.microsoft.com/office/drawing/2014/main" id="{027759EE-225E-324E-A410-A688BF27484E}"/>
                </a:ext>
              </a:extLst>
            </p:cNvPr>
            <p:cNvGrpSpPr>
              <a:grpSpLocks/>
            </p:cNvGrpSpPr>
            <p:nvPr/>
          </p:nvGrpSpPr>
          <p:grpSpPr bwMode="auto">
            <a:xfrm>
              <a:off x="582" y="3671"/>
              <a:ext cx="2993" cy="213"/>
              <a:chOff x="582" y="3671"/>
              <a:chExt cx="2993" cy="213"/>
            </a:xfrm>
          </p:grpSpPr>
          <p:grpSp>
            <p:nvGrpSpPr>
              <p:cNvPr id="117767" name="Group 23">
                <a:extLst>
                  <a:ext uri="{FF2B5EF4-FFF2-40B4-BE49-F238E27FC236}">
                    <a16:creationId xmlns:a16="http://schemas.microsoft.com/office/drawing/2014/main" id="{CABA5F0B-20D9-8A41-AF36-725A57DFED0A}"/>
                  </a:ext>
                </a:extLst>
              </p:cNvPr>
              <p:cNvGrpSpPr>
                <a:grpSpLocks/>
              </p:cNvGrpSpPr>
              <p:nvPr/>
            </p:nvGrpSpPr>
            <p:grpSpPr bwMode="auto">
              <a:xfrm>
                <a:off x="582" y="3671"/>
                <a:ext cx="1990" cy="213"/>
                <a:chOff x="582" y="3671"/>
                <a:chExt cx="1990" cy="213"/>
              </a:xfrm>
            </p:grpSpPr>
            <p:sp>
              <p:nvSpPr>
                <p:cNvPr id="3512344" name="Rectangle 24">
                  <a:extLst>
                    <a:ext uri="{FF2B5EF4-FFF2-40B4-BE49-F238E27FC236}">
                      <a16:creationId xmlns:a16="http://schemas.microsoft.com/office/drawing/2014/main" id="{151BC395-E86D-4B41-A741-F7FB0AE7720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2345" name="Rectangle 25">
                  <a:extLst>
                    <a:ext uri="{FF2B5EF4-FFF2-40B4-BE49-F238E27FC236}">
                      <a16:creationId xmlns:a16="http://schemas.microsoft.com/office/drawing/2014/main" id="{5D656299-7329-0241-B609-3868FC15503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2346" name="Rectangle 26">
                  <a:extLst>
                    <a:ext uri="{FF2B5EF4-FFF2-40B4-BE49-F238E27FC236}">
                      <a16:creationId xmlns:a16="http://schemas.microsoft.com/office/drawing/2014/main" id="{DFF385B4-A6FE-F545-85AB-7212BA07A14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7774" name="Text Box 27">
                  <a:extLst>
                    <a:ext uri="{FF2B5EF4-FFF2-40B4-BE49-F238E27FC236}">
                      <a16:creationId xmlns:a16="http://schemas.microsoft.com/office/drawing/2014/main" id="{D8B5AEBF-7B71-924A-9D99-CFFBF9F8545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903</a:t>
                  </a:r>
                  <a:endParaRPr lang="en-US" altLang="en-US" sz="1800" i="0" dirty="0">
                    <a:ea typeface="ＭＳ Ｐゴシック" panose="020B0600070205080204" pitchFamily="34" charset="-128"/>
                  </a:endParaRPr>
                </a:p>
              </p:txBody>
            </p:sp>
            <p:sp>
              <p:nvSpPr>
                <p:cNvPr id="117775" name="Text Box 28">
                  <a:extLst>
                    <a:ext uri="{FF2B5EF4-FFF2-40B4-BE49-F238E27FC236}">
                      <a16:creationId xmlns:a16="http://schemas.microsoft.com/office/drawing/2014/main" id="{A6ADDC21-0985-9340-AEC7-98A4AED4010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984</a:t>
                  </a:r>
                  <a:endParaRPr lang="en-US" altLang="en-US" sz="1800" i="0" dirty="0">
                    <a:ea typeface="ＭＳ Ｐゴシック" panose="020B0600070205080204" pitchFamily="34" charset="-128"/>
                  </a:endParaRPr>
                </a:p>
              </p:txBody>
            </p:sp>
            <p:sp>
              <p:nvSpPr>
                <p:cNvPr id="117776" name="Text Box 29">
                  <a:extLst>
                    <a:ext uri="{FF2B5EF4-FFF2-40B4-BE49-F238E27FC236}">
                      <a16:creationId xmlns:a16="http://schemas.microsoft.com/office/drawing/2014/main" id="{389B4100-003E-4C4F-8831-B8308C67108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937</a:t>
                  </a:r>
                  <a:endParaRPr lang="en-US" altLang="en-US" sz="1800" i="0" dirty="0">
                    <a:ea typeface="ＭＳ Ｐゴシック" panose="020B0600070205080204" pitchFamily="34" charset="-128"/>
                  </a:endParaRPr>
                </a:p>
              </p:txBody>
            </p:sp>
          </p:grpSp>
          <p:grpSp>
            <p:nvGrpSpPr>
              <p:cNvPr id="117768" name="Group 30">
                <a:extLst>
                  <a:ext uri="{FF2B5EF4-FFF2-40B4-BE49-F238E27FC236}">
                    <a16:creationId xmlns:a16="http://schemas.microsoft.com/office/drawing/2014/main" id="{2266FD92-9B00-9141-AD89-476F507F8004}"/>
                  </a:ext>
                </a:extLst>
              </p:cNvPr>
              <p:cNvGrpSpPr>
                <a:grpSpLocks/>
              </p:cNvGrpSpPr>
              <p:nvPr/>
            </p:nvGrpSpPr>
            <p:grpSpPr bwMode="auto">
              <a:xfrm>
                <a:off x="2844" y="3671"/>
                <a:ext cx="731" cy="213"/>
                <a:chOff x="2844" y="3671"/>
                <a:chExt cx="731" cy="213"/>
              </a:xfrm>
            </p:grpSpPr>
            <p:sp>
              <p:nvSpPr>
                <p:cNvPr id="3512351" name="Rectangle 31">
                  <a:extLst>
                    <a:ext uri="{FF2B5EF4-FFF2-40B4-BE49-F238E27FC236}">
                      <a16:creationId xmlns:a16="http://schemas.microsoft.com/office/drawing/2014/main" id="{99CF34B3-C744-D149-BD96-5DDDCA49C366}"/>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7770" name="Text Box 32">
                  <a:extLst>
                    <a:ext uri="{FF2B5EF4-FFF2-40B4-BE49-F238E27FC236}">
                      <a16:creationId xmlns:a16="http://schemas.microsoft.com/office/drawing/2014/main" id="{5C75D9E1-B7B7-EE44-B405-AAA842868F95}"/>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24.12</a:t>
                  </a:r>
                </a:p>
              </p:txBody>
            </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B518499E-6A47-D64A-B33B-66208675F8C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08D94ED-F189-8845-B988-67796F7F27E4}" type="slidenum">
              <a:rPr lang="en-US" altLang="en-US" sz="1400"/>
              <a:pPr>
                <a:spcBef>
                  <a:spcPct val="0"/>
                </a:spcBef>
                <a:buFontTx/>
                <a:buNone/>
              </a:pPr>
              <a:t>58</a:t>
            </a:fld>
            <a:endParaRPr lang="en-US" altLang="en-US" sz="1400" dirty="0"/>
          </a:p>
        </p:txBody>
      </p:sp>
      <p:grpSp>
        <p:nvGrpSpPr>
          <p:cNvPr id="119811" name="Group 36">
            <a:extLst>
              <a:ext uri="{FF2B5EF4-FFF2-40B4-BE49-F238E27FC236}">
                <a16:creationId xmlns:a16="http://schemas.microsoft.com/office/drawing/2014/main" id="{2AFBCFF0-7065-084D-81D5-3046F0FDCBE3}"/>
              </a:ext>
            </a:extLst>
          </p:cNvPr>
          <p:cNvGrpSpPr>
            <a:grpSpLocks/>
          </p:cNvGrpSpPr>
          <p:nvPr/>
        </p:nvGrpSpPr>
        <p:grpSpPr bwMode="auto">
          <a:xfrm>
            <a:off x="458788" y="446088"/>
            <a:ext cx="8229600" cy="5719762"/>
            <a:chOff x="289" y="281"/>
            <a:chExt cx="5184" cy="3603"/>
          </a:xfrm>
        </p:grpSpPr>
        <p:sp>
          <p:nvSpPr>
            <p:cNvPr id="119812" name="Rectangle 2">
              <a:extLst>
                <a:ext uri="{FF2B5EF4-FFF2-40B4-BE49-F238E27FC236}">
                  <a16:creationId xmlns:a16="http://schemas.microsoft.com/office/drawing/2014/main" id="{FCA128DA-83B4-794D-8E06-30B640CE4AA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Mechanical Digestion</a:t>
              </a:r>
            </a:p>
          </p:txBody>
        </p:sp>
        <p:grpSp>
          <p:nvGrpSpPr>
            <p:cNvPr id="119813" name="Group 23">
              <a:extLst>
                <a:ext uri="{FF2B5EF4-FFF2-40B4-BE49-F238E27FC236}">
                  <a16:creationId xmlns:a16="http://schemas.microsoft.com/office/drawing/2014/main" id="{C5F6B137-9252-7F4F-B0FC-C0B572393374}"/>
                </a:ext>
              </a:extLst>
            </p:cNvPr>
            <p:cNvGrpSpPr>
              <a:grpSpLocks/>
            </p:cNvGrpSpPr>
            <p:nvPr/>
          </p:nvGrpSpPr>
          <p:grpSpPr bwMode="auto">
            <a:xfrm>
              <a:off x="519" y="970"/>
              <a:ext cx="4488" cy="2009"/>
              <a:chOff x="519" y="970"/>
              <a:chExt cx="4488" cy="2009"/>
            </a:xfrm>
          </p:grpSpPr>
          <p:sp>
            <p:nvSpPr>
              <p:cNvPr id="119821" name="Text Box 3">
                <a:extLst>
                  <a:ext uri="{FF2B5EF4-FFF2-40B4-BE49-F238E27FC236}">
                    <a16:creationId xmlns:a16="http://schemas.microsoft.com/office/drawing/2014/main" id="{AA10D476-472E-194E-89D9-47291CA5D5D3}"/>
                  </a:ext>
                </a:extLst>
              </p:cNvPr>
              <p:cNvSpPr txBox="1">
                <a:spLocks noChangeArrowheads="1"/>
              </p:cNvSpPr>
              <p:nvPr/>
            </p:nvSpPr>
            <p:spPr bwMode="auto">
              <a:xfrm>
                <a:off x="519" y="970"/>
                <a:ext cx="448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Mixing waves pass over the stomach every 15 to 25 seconds for several minutes after a bolus enters the stomach through the low-er esophageal sphincter.</a:t>
                </a:r>
              </a:p>
              <a:p>
                <a:pPr eaLnBrk="1" hangingPunct="1">
                  <a:lnSpc>
                    <a:spcPct val="85000"/>
                  </a:lnSpc>
                  <a:spcBef>
                    <a:spcPct val="0"/>
                  </a:spcBef>
                  <a:spcAft>
                    <a:spcPts val="900"/>
                  </a:spcAft>
                  <a:buSzPct val="80000"/>
                </a:pPr>
                <a:r>
                  <a:rPr lang="en-US" altLang="en-US" sz="1800" i="0" dirty="0"/>
                  <a:t>The waves macerate the bolus, mix it with secretions from the gastric glands, and reduce it to a soupy liquid known as chyme.</a:t>
                </a:r>
              </a:p>
              <a:p>
                <a:pPr eaLnBrk="1" hangingPunct="1">
                  <a:lnSpc>
                    <a:spcPct val="85000"/>
                  </a:lnSpc>
                  <a:spcBef>
                    <a:spcPct val="0"/>
                  </a:spcBef>
                  <a:spcAft>
                    <a:spcPts val="900"/>
                  </a:spcAft>
                  <a:buSzPct val="80000"/>
                </a:pPr>
                <a:r>
                  <a:rPr lang="en-US" altLang="en-US" sz="1800" i="0" dirty="0"/>
                  <a:t>The vigorous waves in the stomach body intensify as they reach the pylorus.</a:t>
                </a:r>
              </a:p>
              <a:p>
                <a:pPr eaLnBrk="1" hangingPunct="1">
                  <a:lnSpc>
                    <a:spcPct val="85000"/>
                  </a:lnSpc>
                  <a:spcBef>
                    <a:spcPct val="0"/>
                  </a:spcBef>
                  <a:spcAft>
                    <a:spcPct val="50000"/>
                  </a:spcAft>
                  <a:buSzPct val="80000"/>
                </a:pPr>
                <a:r>
                  <a:rPr lang="en-US" altLang="en-US" sz="1800" i="0" dirty="0"/>
                  <a:t>Few mixing waves occur in the fundus, which is the storage area for the boluses of food entering from the esophagus.</a:t>
                </a:r>
              </a:p>
            </p:txBody>
          </p:sp>
          <p:sp>
            <p:nvSpPr>
              <p:cNvPr id="119822" name="Text Box 4">
                <a:extLst>
                  <a:ext uri="{FF2B5EF4-FFF2-40B4-BE49-F238E27FC236}">
                    <a16:creationId xmlns:a16="http://schemas.microsoft.com/office/drawing/2014/main" id="{4C61AE10-8B12-2F41-9DD2-70C9D01EF4B7}"/>
                  </a:ext>
                </a:extLst>
              </p:cNvPr>
              <p:cNvSpPr txBox="1">
                <a:spLocks noChangeArrowheads="1"/>
              </p:cNvSpPr>
              <p:nvPr/>
            </p:nvSpPr>
            <p:spPr bwMode="auto">
              <a:xfrm>
                <a:off x="1804" y="2614"/>
                <a:ext cx="216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Macerate = to make soft by soaking or steeping in a liquid. </a:t>
                </a:r>
              </a:p>
            </p:txBody>
          </p:sp>
        </p:grpSp>
        <p:grpSp>
          <p:nvGrpSpPr>
            <p:cNvPr id="119814" name="Group 26">
              <a:extLst>
                <a:ext uri="{FF2B5EF4-FFF2-40B4-BE49-F238E27FC236}">
                  <a16:creationId xmlns:a16="http://schemas.microsoft.com/office/drawing/2014/main" id="{4D4C6578-92D1-7346-BDA3-D8D46A2FD72C}"/>
                </a:ext>
              </a:extLst>
            </p:cNvPr>
            <p:cNvGrpSpPr>
              <a:grpSpLocks/>
            </p:cNvGrpSpPr>
            <p:nvPr/>
          </p:nvGrpSpPr>
          <p:grpSpPr bwMode="auto">
            <a:xfrm>
              <a:off x="582" y="3671"/>
              <a:ext cx="1990" cy="213"/>
              <a:chOff x="582" y="3671"/>
              <a:chExt cx="1990" cy="213"/>
            </a:xfrm>
          </p:grpSpPr>
          <p:sp>
            <p:nvSpPr>
              <p:cNvPr id="3514395" name="Rectangle 27">
                <a:extLst>
                  <a:ext uri="{FF2B5EF4-FFF2-40B4-BE49-F238E27FC236}">
                    <a16:creationId xmlns:a16="http://schemas.microsoft.com/office/drawing/2014/main" id="{BD2C44DF-10A7-394D-AF51-BE5D01B8C8F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4396" name="Rectangle 28">
                <a:extLst>
                  <a:ext uri="{FF2B5EF4-FFF2-40B4-BE49-F238E27FC236}">
                    <a16:creationId xmlns:a16="http://schemas.microsoft.com/office/drawing/2014/main" id="{07B4570D-790C-594C-8EB4-C7B8F1B58D6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4397" name="Rectangle 29">
                <a:extLst>
                  <a:ext uri="{FF2B5EF4-FFF2-40B4-BE49-F238E27FC236}">
                    <a16:creationId xmlns:a16="http://schemas.microsoft.com/office/drawing/2014/main" id="{1C9A584E-94E3-014F-A842-F9B2AB9F06D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19818" name="Text Box 30">
                <a:extLst>
                  <a:ext uri="{FF2B5EF4-FFF2-40B4-BE49-F238E27FC236}">
                    <a16:creationId xmlns:a16="http://schemas.microsoft.com/office/drawing/2014/main" id="{0A03EBAC-868E-1246-8839-F1C41615A07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904</a:t>
                </a:r>
                <a:endParaRPr lang="en-US" altLang="en-US" sz="1800" i="0" dirty="0">
                  <a:ea typeface="ＭＳ Ｐゴシック" panose="020B0600070205080204" pitchFamily="34" charset="-128"/>
                </a:endParaRPr>
              </a:p>
            </p:txBody>
          </p:sp>
          <p:sp>
            <p:nvSpPr>
              <p:cNvPr id="119819" name="Text Box 31">
                <a:extLst>
                  <a:ext uri="{FF2B5EF4-FFF2-40B4-BE49-F238E27FC236}">
                    <a16:creationId xmlns:a16="http://schemas.microsoft.com/office/drawing/2014/main" id="{97117E0A-24F9-CF41-ABF1-30F98692777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986</a:t>
                </a:r>
                <a:endParaRPr lang="en-US" altLang="en-US" sz="1800" i="0" dirty="0">
                  <a:ea typeface="ＭＳ Ｐゴシック" panose="020B0600070205080204" pitchFamily="34" charset="-128"/>
                </a:endParaRPr>
              </a:p>
            </p:txBody>
          </p:sp>
          <p:sp>
            <p:nvSpPr>
              <p:cNvPr id="119820" name="Text Box 32">
                <a:extLst>
                  <a:ext uri="{FF2B5EF4-FFF2-40B4-BE49-F238E27FC236}">
                    <a16:creationId xmlns:a16="http://schemas.microsoft.com/office/drawing/2014/main" id="{107EBCB7-63AD-C44E-8B5C-036A47668A9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9A30B30D-0EC8-2244-8715-76D7BBD95C4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6851A8-F436-6242-B7F5-B11794D44CF4}" type="slidenum">
              <a:rPr lang="en-US" altLang="en-US" sz="1400"/>
              <a:pPr>
                <a:spcBef>
                  <a:spcPct val="0"/>
                </a:spcBef>
                <a:buFontTx/>
                <a:buNone/>
              </a:pPr>
              <a:t>59</a:t>
            </a:fld>
            <a:endParaRPr lang="en-US" altLang="en-US" sz="1400" dirty="0"/>
          </a:p>
        </p:txBody>
      </p:sp>
      <p:grpSp>
        <p:nvGrpSpPr>
          <p:cNvPr id="121859" name="Group 24">
            <a:extLst>
              <a:ext uri="{FF2B5EF4-FFF2-40B4-BE49-F238E27FC236}">
                <a16:creationId xmlns:a16="http://schemas.microsoft.com/office/drawing/2014/main" id="{CD8BC322-0269-CF42-999C-6E3E9F43C883}"/>
              </a:ext>
            </a:extLst>
          </p:cNvPr>
          <p:cNvGrpSpPr>
            <a:grpSpLocks/>
          </p:cNvGrpSpPr>
          <p:nvPr/>
        </p:nvGrpSpPr>
        <p:grpSpPr bwMode="auto">
          <a:xfrm>
            <a:off x="458788" y="446088"/>
            <a:ext cx="8229600" cy="5719762"/>
            <a:chOff x="289" y="281"/>
            <a:chExt cx="5184" cy="3603"/>
          </a:xfrm>
        </p:grpSpPr>
        <p:sp>
          <p:nvSpPr>
            <p:cNvPr id="121860" name="Rectangle 2">
              <a:extLst>
                <a:ext uri="{FF2B5EF4-FFF2-40B4-BE49-F238E27FC236}">
                  <a16:creationId xmlns:a16="http://schemas.microsoft.com/office/drawing/2014/main" id="{57D04027-C73B-2C4D-9369-29B1DFE5A12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Mechanical Digestion </a:t>
              </a:r>
              <a:r>
                <a:rPr lang="en-US" altLang="en-US" sz="2200" i="0" dirty="0">
                  <a:solidFill>
                    <a:srgbClr val="333333"/>
                  </a:solidFill>
                </a:rPr>
                <a:t>(continued)</a:t>
              </a:r>
              <a:endParaRPr lang="en-US" altLang="en-US" sz="2800" i="0" dirty="0">
                <a:solidFill>
                  <a:srgbClr val="333333"/>
                </a:solidFill>
              </a:endParaRPr>
            </a:p>
          </p:txBody>
        </p:sp>
        <p:sp>
          <p:nvSpPr>
            <p:cNvPr id="121861" name="Text Box 3">
              <a:extLst>
                <a:ext uri="{FF2B5EF4-FFF2-40B4-BE49-F238E27FC236}">
                  <a16:creationId xmlns:a16="http://schemas.microsoft.com/office/drawing/2014/main" id="{776E16B5-6366-8F4D-8F52-80DF900AE3D1}"/>
                </a:ext>
              </a:extLst>
            </p:cNvPr>
            <p:cNvSpPr txBox="1">
              <a:spLocks noChangeArrowheads="1"/>
            </p:cNvSpPr>
            <p:nvPr/>
          </p:nvSpPr>
          <p:spPr bwMode="auto">
            <a:xfrm>
              <a:off x="519" y="970"/>
              <a:ext cx="467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pyloric sphincter to the duodenum usually remains almost com-pletely closed.</a:t>
              </a:r>
            </a:p>
            <a:p>
              <a:pPr eaLnBrk="1" hangingPunct="1">
                <a:lnSpc>
                  <a:spcPct val="85000"/>
                </a:lnSpc>
                <a:spcBef>
                  <a:spcPct val="0"/>
                </a:spcBef>
                <a:spcAft>
                  <a:spcPts val="900"/>
                </a:spcAft>
                <a:buSzPct val="80000"/>
              </a:pPr>
              <a:r>
                <a:rPr lang="en-US" altLang="en-US" sz="1800" i="0" dirty="0"/>
                <a:t>When chyme reaches the pylorus, each mixing wave forces about 3.0 mL of the liquid through the pyloric sphincter—this process is called gastric emptying.</a:t>
              </a:r>
            </a:p>
            <a:p>
              <a:pPr eaLnBrk="1" hangingPunct="1">
                <a:lnSpc>
                  <a:spcPct val="85000"/>
                </a:lnSpc>
                <a:spcBef>
                  <a:spcPct val="0"/>
                </a:spcBef>
                <a:spcAft>
                  <a:spcPct val="50000"/>
                </a:spcAft>
                <a:buSzPct val="80000"/>
              </a:pPr>
              <a:r>
                <a:rPr lang="en-US" altLang="en-US" sz="1800" i="0" dirty="0"/>
                <a:t>Most, but not all of the chyme is forced back into the stomach where the mixing actions continue.</a:t>
              </a:r>
            </a:p>
          </p:txBody>
        </p:sp>
        <p:grpSp>
          <p:nvGrpSpPr>
            <p:cNvPr id="121862" name="Group 14">
              <a:extLst>
                <a:ext uri="{FF2B5EF4-FFF2-40B4-BE49-F238E27FC236}">
                  <a16:creationId xmlns:a16="http://schemas.microsoft.com/office/drawing/2014/main" id="{1F240AED-949D-F34F-914B-0223E870D772}"/>
                </a:ext>
              </a:extLst>
            </p:cNvPr>
            <p:cNvGrpSpPr>
              <a:grpSpLocks/>
            </p:cNvGrpSpPr>
            <p:nvPr/>
          </p:nvGrpSpPr>
          <p:grpSpPr bwMode="auto">
            <a:xfrm>
              <a:off x="582" y="3671"/>
              <a:ext cx="1990" cy="213"/>
              <a:chOff x="582" y="3671"/>
              <a:chExt cx="1990" cy="213"/>
            </a:xfrm>
          </p:grpSpPr>
          <p:sp>
            <p:nvSpPr>
              <p:cNvPr id="3516431" name="Rectangle 15">
                <a:extLst>
                  <a:ext uri="{FF2B5EF4-FFF2-40B4-BE49-F238E27FC236}">
                    <a16:creationId xmlns:a16="http://schemas.microsoft.com/office/drawing/2014/main" id="{1055825C-1CAF-944A-BDFE-3D2C053A346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6432" name="Rectangle 16">
                <a:extLst>
                  <a:ext uri="{FF2B5EF4-FFF2-40B4-BE49-F238E27FC236}">
                    <a16:creationId xmlns:a16="http://schemas.microsoft.com/office/drawing/2014/main" id="{DD1C950E-FF43-3840-99B7-4ECCAA02A3D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6433" name="Rectangle 17">
                <a:extLst>
                  <a:ext uri="{FF2B5EF4-FFF2-40B4-BE49-F238E27FC236}">
                    <a16:creationId xmlns:a16="http://schemas.microsoft.com/office/drawing/2014/main" id="{611789D7-EC99-7F43-AE78-0C7757528C9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21866" name="Text Box 18">
                <a:extLst>
                  <a:ext uri="{FF2B5EF4-FFF2-40B4-BE49-F238E27FC236}">
                    <a16:creationId xmlns:a16="http://schemas.microsoft.com/office/drawing/2014/main" id="{47909F99-DB01-6141-A6F0-32BC1AB9DAA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904</a:t>
                </a:r>
                <a:endParaRPr lang="en-US" altLang="en-US" sz="1800" i="0" dirty="0">
                  <a:ea typeface="ＭＳ Ｐゴシック" panose="020B0600070205080204" pitchFamily="34" charset="-128"/>
                </a:endParaRPr>
              </a:p>
            </p:txBody>
          </p:sp>
          <p:sp>
            <p:nvSpPr>
              <p:cNvPr id="121867" name="Text Box 19">
                <a:extLst>
                  <a:ext uri="{FF2B5EF4-FFF2-40B4-BE49-F238E27FC236}">
                    <a16:creationId xmlns:a16="http://schemas.microsoft.com/office/drawing/2014/main" id="{96B3C80A-C400-804E-83E5-108422B6FA3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986</a:t>
                </a:r>
                <a:endParaRPr lang="en-US" altLang="en-US" sz="1800" i="0" dirty="0">
                  <a:ea typeface="ＭＳ Ｐゴシック" panose="020B0600070205080204" pitchFamily="34" charset="-128"/>
                </a:endParaRPr>
              </a:p>
            </p:txBody>
          </p:sp>
          <p:sp>
            <p:nvSpPr>
              <p:cNvPr id="121868" name="Text Box 20">
                <a:extLst>
                  <a:ext uri="{FF2B5EF4-FFF2-40B4-BE49-F238E27FC236}">
                    <a16:creationId xmlns:a16="http://schemas.microsoft.com/office/drawing/2014/main" id="{36907AA3-6F8C-7A47-96AB-CE34A74D1EB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EEE73F77-9418-704C-9D6C-1BF4062EAF2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FB085E6-297A-594A-9909-3BC05204AF42}" type="slidenum">
              <a:rPr lang="en-US" altLang="en-US" sz="1400"/>
              <a:pPr>
                <a:spcBef>
                  <a:spcPct val="0"/>
                </a:spcBef>
                <a:buFontTx/>
                <a:buNone/>
              </a:pPr>
              <a:t>60</a:t>
            </a:fld>
            <a:endParaRPr lang="en-US" altLang="en-US" sz="1400" dirty="0"/>
          </a:p>
        </p:txBody>
      </p:sp>
      <p:grpSp>
        <p:nvGrpSpPr>
          <p:cNvPr id="123907" name="Group 25">
            <a:extLst>
              <a:ext uri="{FF2B5EF4-FFF2-40B4-BE49-F238E27FC236}">
                <a16:creationId xmlns:a16="http://schemas.microsoft.com/office/drawing/2014/main" id="{33AD1760-0ED6-5E4E-8D63-11B326AA3B0F}"/>
              </a:ext>
            </a:extLst>
          </p:cNvPr>
          <p:cNvGrpSpPr>
            <a:grpSpLocks/>
          </p:cNvGrpSpPr>
          <p:nvPr/>
        </p:nvGrpSpPr>
        <p:grpSpPr bwMode="auto">
          <a:xfrm>
            <a:off x="458788" y="446088"/>
            <a:ext cx="8229600" cy="5719762"/>
            <a:chOff x="289" y="281"/>
            <a:chExt cx="5184" cy="3603"/>
          </a:xfrm>
        </p:grpSpPr>
        <p:sp>
          <p:nvSpPr>
            <p:cNvPr id="123908" name="Text Box 3">
              <a:extLst>
                <a:ext uri="{FF2B5EF4-FFF2-40B4-BE49-F238E27FC236}">
                  <a16:creationId xmlns:a16="http://schemas.microsoft.com/office/drawing/2014/main" id="{9EB56159-BE0A-0C45-B71C-C964BCDE6E6F}"/>
                </a:ext>
              </a:extLst>
            </p:cNvPr>
            <p:cNvSpPr txBox="1">
              <a:spLocks noChangeArrowheads="1"/>
            </p:cNvSpPr>
            <p:nvPr/>
          </p:nvSpPr>
          <p:spPr bwMode="auto">
            <a:xfrm>
              <a:off x="519" y="970"/>
              <a:ext cx="463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next wave pushes the chyme forward again and forces a little bit more of the liquid into the duodenum.</a:t>
              </a:r>
            </a:p>
            <a:p>
              <a:pPr eaLnBrk="1" hangingPunct="1">
                <a:lnSpc>
                  <a:spcPct val="85000"/>
                </a:lnSpc>
                <a:spcBef>
                  <a:spcPct val="0"/>
                </a:spcBef>
                <a:spcAft>
                  <a:spcPct val="50000"/>
                </a:spcAft>
                <a:buSzPct val="80000"/>
              </a:pPr>
              <a:r>
                <a:rPr lang="en-US" altLang="en-US" sz="1800" i="0" dirty="0"/>
                <a:t>The back-and-forth movement of chyme through the pyloric sphinc-ter helps to assure that it is thorough mixed in the stomach.</a:t>
              </a:r>
            </a:p>
          </p:txBody>
        </p:sp>
        <p:sp>
          <p:nvSpPr>
            <p:cNvPr id="123909" name="Rectangle 11">
              <a:extLst>
                <a:ext uri="{FF2B5EF4-FFF2-40B4-BE49-F238E27FC236}">
                  <a16:creationId xmlns:a16="http://schemas.microsoft.com/office/drawing/2014/main" id="{1F9D91D0-C22F-EF49-BC87-0B7BBE8508A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Mechanical Digestion </a:t>
              </a:r>
              <a:r>
                <a:rPr lang="en-US" altLang="en-US" sz="2200" i="0" dirty="0">
                  <a:solidFill>
                    <a:srgbClr val="333333"/>
                  </a:solidFill>
                </a:rPr>
                <a:t>(continued)</a:t>
              </a:r>
              <a:endParaRPr lang="en-US" altLang="en-US" sz="2800" i="0" dirty="0">
                <a:solidFill>
                  <a:srgbClr val="333333"/>
                </a:solidFill>
              </a:endParaRPr>
            </a:p>
          </p:txBody>
        </p:sp>
        <p:grpSp>
          <p:nvGrpSpPr>
            <p:cNvPr id="123910" name="Group 15">
              <a:extLst>
                <a:ext uri="{FF2B5EF4-FFF2-40B4-BE49-F238E27FC236}">
                  <a16:creationId xmlns:a16="http://schemas.microsoft.com/office/drawing/2014/main" id="{78161309-1C85-6741-994C-19C0162133B1}"/>
                </a:ext>
              </a:extLst>
            </p:cNvPr>
            <p:cNvGrpSpPr>
              <a:grpSpLocks/>
            </p:cNvGrpSpPr>
            <p:nvPr/>
          </p:nvGrpSpPr>
          <p:grpSpPr bwMode="auto">
            <a:xfrm>
              <a:off x="582" y="3671"/>
              <a:ext cx="1990" cy="213"/>
              <a:chOff x="582" y="3671"/>
              <a:chExt cx="1990" cy="213"/>
            </a:xfrm>
          </p:grpSpPr>
          <p:sp>
            <p:nvSpPr>
              <p:cNvPr id="3518480" name="Rectangle 16">
                <a:extLst>
                  <a:ext uri="{FF2B5EF4-FFF2-40B4-BE49-F238E27FC236}">
                    <a16:creationId xmlns:a16="http://schemas.microsoft.com/office/drawing/2014/main" id="{5F103D61-922B-E443-B167-8147B7FD853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8481" name="Rectangle 17">
                <a:extLst>
                  <a:ext uri="{FF2B5EF4-FFF2-40B4-BE49-F238E27FC236}">
                    <a16:creationId xmlns:a16="http://schemas.microsoft.com/office/drawing/2014/main" id="{E663483C-2EEF-CB4A-A894-297E9673E18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18482" name="Rectangle 18">
                <a:extLst>
                  <a:ext uri="{FF2B5EF4-FFF2-40B4-BE49-F238E27FC236}">
                    <a16:creationId xmlns:a16="http://schemas.microsoft.com/office/drawing/2014/main" id="{19BEDFAF-1FFB-3741-B853-7D224C388AF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23914" name="Text Box 19">
                <a:extLst>
                  <a:ext uri="{FF2B5EF4-FFF2-40B4-BE49-F238E27FC236}">
                    <a16:creationId xmlns:a16="http://schemas.microsoft.com/office/drawing/2014/main" id="{6EBB5EDA-570A-CC4A-B567-BFE46171B64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904</a:t>
                </a:r>
                <a:endParaRPr lang="en-US" altLang="en-US" sz="1800" i="0" dirty="0">
                  <a:ea typeface="ＭＳ Ｐゴシック" panose="020B0600070205080204" pitchFamily="34" charset="-128"/>
                </a:endParaRPr>
              </a:p>
            </p:txBody>
          </p:sp>
          <p:sp>
            <p:nvSpPr>
              <p:cNvPr id="123915" name="Text Box 20">
                <a:extLst>
                  <a:ext uri="{FF2B5EF4-FFF2-40B4-BE49-F238E27FC236}">
                    <a16:creationId xmlns:a16="http://schemas.microsoft.com/office/drawing/2014/main" id="{5E278F39-30E3-7D46-AD87-7207B95C6D3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986</a:t>
                </a:r>
                <a:endParaRPr lang="en-US" altLang="en-US" sz="1800" i="0" dirty="0">
                  <a:ea typeface="ＭＳ Ｐゴシック" panose="020B0600070205080204" pitchFamily="34" charset="-128"/>
                </a:endParaRPr>
              </a:p>
            </p:txBody>
          </p:sp>
          <p:sp>
            <p:nvSpPr>
              <p:cNvPr id="123916" name="Text Box 21">
                <a:extLst>
                  <a:ext uri="{FF2B5EF4-FFF2-40B4-BE49-F238E27FC236}">
                    <a16:creationId xmlns:a16="http://schemas.microsoft.com/office/drawing/2014/main" id="{B8A9EBA0-B4D2-964F-89F9-7A0D952A163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5AEAC892-0F74-AB44-B3B9-B7360504B0C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7B6C7E-CD58-5D43-B703-19C1F6A2DE08}" type="slidenum">
              <a:rPr lang="en-US" altLang="en-US" sz="1400"/>
              <a:pPr>
                <a:spcBef>
                  <a:spcPct val="0"/>
                </a:spcBef>
                <a:buFontTx/>
                <a:buNone/>
              </a:pPr>
              <a:t>61</a:t>
            </a:fld>
            <a:endParaRPr lang="en-US" altLang="en-US" sz="1400" dirty="0"/>
          </a:p>
        </p:txBody>
      </p:sp>
      <p:grpSp>
        <p:nvGrpSpPr>
          <p:cNvPr id="125955" name="Group 28">
            <a:extLst>
              <a:ext uri="{FF2B5EF4-FFF2-40B4-BE49-F238E27FC236}">
                <a16:creationId xmlns:a16="http://schemas.microsoft.com/office/drawing/2014/main" id="{26228E5D-2B81-C240-BC4A-280406B2F5A1}"/>
              </a:ext>
            </a:extLst>
          </p:cNvPr>
          <p:cNvGrpSpPr>
            <a:grpSpLocks/>
          </p:cNvGrpSpPr>
          <p:nvPr/>
        </p:nvGrpSpPr>
        <p:grpSpPr bwMode="auto">
          <a:xfrm>
            <a:off x="458788" y="446088"/>
            <a:ext cx="8229600" cy="5719762"/>
            <a:chOff x="289" y="281"/>
            <a:chExt cx="5184" cy="3603"/>
          </a:xfrm>
        </p:grpSpPr>
        <p:sp>
          <p:nvSpPr>
            <p:cNvPr id="125956" name="Text Box 3">
              <a:extLst>
                <a:ext uri="{FF2B5EF4-FFF2-40B4-BE49-F238E27FC236}">
                  <a16:creationId xmlns:a16="http://schemas.microsoft.com/office/drawing/2014/main" id="{AD50E38E-B40E-CD4C-9761-268CB729E127}"/>
                </a:ext>
              </a:extLst>
            </p:cNvPr>
            <p:cNvSpPr txBox="1">
              <a:spLocks noChangeArrowheads="1"/>
            </p:cNvSpPr>
            <p:nvPr/>
          </p:nvSpPr>
          <p:spPr bwMode="auto">
            <a:xfrm>
              <a:off x="519" y="970"/>
              <a:ext cx="466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A bolus can remain in the fundus for as long as one hour before it is mixed with gastric juice.</a:t>
              </a:r>
            </a:p>
            <a:p>
              <a:pPr eaLnBrk="1" hangingPunct="1">
                <a:lnSpc>
                  <a:spcPct val="85000"/>
                </a:lnSpc>
                <a:spcBef>
                  <a:spcPct val="0"/>
                </a:spcBef>
                <a:spcAft>
                  <a:spcPts val="900"/>
                </a:spcAft>
                <a:buSzPct val="80000"/>
              </a:pPr>
              <a:r>
                <a:rPr lang="en-US" altLang="en-US" sz="1800" i="0" dirty="0"/>
                <a:t>Chemical digestion of carbohydrates by salivary amylase continues during this time.</a:t>
              </a:r>
            </a:p>
            <a:p>
              <a:pPr eaLnBrk="1" hangingPunct="1">
                <a:lnSpc>
                  <a:spcPct val="85000"/>
                </a:lnSpc>
                <a:spcBef>
                  <a:spcPct val="0"/>
                </a:spcBef>
                <a:spcAft>
                  <a:spcPct val="50000"/>
                </a:spcAft>
                <a:buSzPct val="80000"/>
              </a:pPr>
              <a:r>
                <a:rPr lang="en-US" altLang="en-US" sz="1800" i="0" dirty="0"/>
                <a:t>The mechanical churning action eventually mixes the bolus with gas-tric juice of high acidity.</a:t>
              </a:r>
            </a:p>
          </p:txBody>
        </p:sp>
        <p:sp>
          <p:nvSpPr>
            <p:cNvPr id="125957" name="Rectangle 12">
              <a:extLst>
                <a:ext uri="{FF2B5EF4-FFF2-40B4-BE49-F238E27FC236}">
                  <a16:creationId xmlns:a16="http://schemas.microsoft.com/office/drawing/2014/main" id="{31004884-859E-ED4C-AB81-51CEC04B20E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Chemical Digestion</a:t>
              </a:r>
            </a:p>
          </p:txBody>
        </p:sp>
        <p:grpSp>
          <p:nvGrpSpPr>
            <p:cNvPr id="125958" name="Group 18">
              <a:extLst>
                <a:ext uri="{FF2B5EF4-FFF2-40B4-BE49-F238E27FC236}">
                  <a16:creationId xmlns:a16="http://schemas.microsoft.com/office/drawing/2014/main" id="{EA05869D-1620-D641-A6CD-F0D4181D4E7C}"/>
                </a:ext>
              </a:extLst>
            </p:cNvPr>
            <p:cNvGrpSpPr>
              <a:grpSpLocks/>
            </p:cNvGrpSpPr>
            <p:nvPr/>
          </p:nvGrpSpPr>
          <p:grpSpPr bwMode="auto">
            <a:xfrm>
              <a:off x="582" y="3671"/>
              <a:ext cx="1990" cy="213"/>
              <a:chOff x="582" y="3671"/>
              <a:chExt cx="1990" cy="213"/>
            </a:xfrm>
          </p:grpSpPr>
          <p:sp>
            <p:nvSpPr>
              <p:cNvPr id="3520531" name="Rectangle 19">
                <a:extLst>
                  <a:ext uri="{FF2B5EF4-FFF2-40B4-BE49-F238E27FC236}">
                    <a16:creationId xmlns:a16="http://schemas.microsoft.com/office/drawing/2014/main" id="{7D984824-01EF-3B45-B6B8-FE99B6DBF9D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0532" name="Rectangle 20">
                <a:extLst>
                  <a:ext uri="{FF2B5EF4-FFF2-40B4-BE49-F238E27FC236}">
                    <a16:creationId xmlns:a16="http://schemas.microsoft.com/office/drawing/2014/main" id="{02CBD915-329F-7141-9223-12CA745D2A3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0533" name="Rectangle 21">
                <a:extLst>
                  <a:ext uri="{FF2B5EF4-FFF2-40B4-BE49-F238E27FC236}">
                    <a16:creationId xmlns:a16="http://schemas.microsoft.com/office/drawing/2014/main" id="{84CC58AF-1817-D84F-AD3D-BD5F1A2E513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25962" name="Text Box 22">
                <a:extLst>
                  <a:ext uri="{FF2B5EF4-FFF2-40B4-BE49-F238E27FC236}">
                    <a16:creationId xmlns:a16="http://schemas.microsoft.com/office/drawing/2014/main" id="{89286DE2-697C-614A-B609-48273E8F154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905</a:t>
                </a:r>
                <a:endParaRPr lang="en-US" altLang="en-US" sz="1800" i="0" dirty="0">
                  <a:ea typeface="ＭＳ Ｐゴシック" panose="020B0600070205080204" pitchFamily="34" charset="-128"/>
                </a:endParaRPr>
              </a:p>
            </p:txBody>
          </p:sp>
          <p:sp>
            <p:nvSpPr>
              <p:cNvPr id="125963" name="Text Box 23">
                <a:extLst>
                  <a:ext uri="{FF2B5EF4-FFF2-40B4-BE49-F238E27FC236}">
                    <a16:creationId xmlns:a16="http://schemas.microsoft.com/office/drawing/2014/main" id="{C74410CB-DCAA-FD4B-9F38-5737A539B3B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986</a:t>
                </a:r>
                <a:endParaRPr lang="en-US" altLang="en-US" sz="1800" i="0" dirty="0">
                  <a:ea typeface="ＭＳ Ｐゴシック" panose="020B0600070205080204" pitchFamily="34" charset="-128"/>
                </a:endParaRPr>
              </a:p>
            </p:txBody>
          </p:sp>
          <p:sp>
            <p:nvSpPr>
              <p:cNvPr id="125964" name="Text Box 24">
                <a:extLst>
                  <a:ext uri="{FF2B5EF4-FFF2-40B4-BE49-F238E27FC236}">
                    <a16:creationId xmlns:a16="http://schemas.microsoft.com/office/drawing/2014/main" id="{DB25C740-33C6-8948-B4D8-7161614E723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Number Placeholder 5">
            <a:extLst>
              <a:ext uri="{FF2B5EF4-FFF2-40B4-BE49-F238E27FC236}">
                <a16:creationId xmlns:a16="http://schemas.microsoft.com/office/drawing/2014/main" id="{9B644474-3529-5A49-B616-DFC961F9A6A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1602C7BD-C198-4F4D-B79F-07DF811A0993}" type="slidenum">
              <a:rPr lang="en-US" altLang="en-US" sz="1400" i="0"/>
              <a:pPr algn="r" eaLnBrk="1" hangingPunct="1">
                <a:spcBef>
                  <a:spcPct val="0"/>
                </a:spcBef>
                <a:buFontTx/>
                <a:buNone/>
              </a:pPr>
              <a:t>62</a:t>
            </a:fld>
            <a:endParaRPr lang="en-US" altLang="en-US" sz="1400" i="0" dirty="0"/>
          </a:p>
        </p:txBody>
      </p:sp>
      <p:grpSp>
        <p:nvGrpSpPr>
          <p:cNvPr id="305155" name="Group 28">
            <a:extLst>
              <a:ext uri="{FF2B5EF4-FFF2-40B4-BE49-F238E27FC236}">
                <a16:creationId xmlns:a16="http://schemas.microsoft.com/office/drawing/2014/main" id="{8AF6728F-E381-D748-B321-8CF88360D8F9}"/>
              </a:ext>
            </a:extLst>
          </p:cNvPr>
          <p:cNvGrpSpPr>
            <a:grpSpLocks/>
          </p:cNvGrpSpPr>
          <p:nvPr/>
        </p:nvGrpSpPr>
        <p:grpSpPr bwMode="auto">
          <a:xfrm>
            <a:off x="458788" y="446088"/>
            <a:ext cx="8229600" cy="5719762"/>
            <a:chOff x="289" y="281"/>
            <a:chExt cx="5184" cy="3603"/>
          </a:xfrm>
        </p:grpSpPr>
        <p:sp>
          <p:nvSpPr>
            <p:cNvPr id="305156" name="Text Box 3">
              <a:extLst>
                <a:ext uri="{FF2B5EF4-FFF2-40B4-BE49-F238E27FC236}">
                  <a16:creationId xmlns:a16="http://schemas.microsoft.com/office/drawing/2014/main" id="{87581B7B-8FFB-874F-BE1F-94BF48C9CDD6}"/>
                </a:ext>
              </a:extLst>
            </p:cNvPr>
            <p:cNvSpPr txBox="1">
              <a:spLocks noChangeArrowheads="1"/>
            </p:cNvSpPr>
            <p:nvPr/>
          </p:nvSpPr>
          <p:spPr bwMode="auto">
            <a:xfrm>
              <a:off x="519" y="970"/>
              <a:ext cx="469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exposure of the bolus to the stomach’s acidity inactivates sali-vary amylase and activates lingual lipase—recall both are secreted by exocrine glands in the mouth.</a:t>
              </a:r>
            </a:p>
            <a:p>
              <a:pPr eaLnBrk="1" hangingPunct="1">
                <a:lnSpc>
                  <a:spcPct val="85000"/>
                </a:lnSpc>
                <a:spcBef>
                  <a:spcPct val="0"/>
                </a:spcBef>
                <a:spcAft>
                  <a:spcPct val="50000"/>
                </a:spcAft>
                <a:buSzPct val="80000"/>
              </a:pPr>
              <a:r>
                <a:rPr lang="en-US" altLang="en-US" sz="1800" i="0" dirty="0"/>
                <a:t>Activation of lingual lipase starts the chemical digestion of triglycer-ides into diglycerides and fatty acids in the stomach. </a:t>
              </a:r>
            </a:p>
          </p:txBody>
        </p:sp>
        <p:sp>
          <p:nvSpPr>
            <p:cNvPr id="305157" name="Rectangle 12">
              <a:extLst>
                <a:ext uri="{FF2B5EF4-FFF2-40B4-BE49-F238E27FC236}">
                  <a16:creationId xmlns:a16="http://schemas.microsoft.com/office/drawing/2014/main" id="{C80F69E2-AB8F-174B-9BFA-5DD3C1D52DC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Chemical Digestion </a:t>
              </a:r>
              <a:r>
                <a:rPr lang="en-US" altLang="en-US" sz="2200" i="0" dirty="0">
                  <a:solidFill>
                    <a:srgbClr val="333333"/>
                  </a:solidFill>
                </a:rPr>
                <a:t>(continued)</a:t>
              </a:r>
            </a:p>
          </p:txBody>
        </p:sp>
        <p:grpSp>
          <p:nvGrpSpPr>
            <p:cNvPr id="305158" name="Group 18">
              <a:extLst>
                <a:ext uri="{FF2B5EF4-FFF2-40B4-BE49-F238E27FC236}">
                  <a16:creationId xmlns:a16="http://schemas.microsoft.com/office/drawing/2014/main" id="{44F3F7DD-8964-6345-9338-BF416ACC9DB1}"/>
                </a:ext>
              </a:extLst>
            </p:cNvPr>
            <p:cNvGrpSpPr>
              <a:grpSpLocks/>
            </p:cNvGrpSpPr>
            <p:nvPr/>
          </p:nvGrpSpPr>
          <p:grpSpPr bwMode="auto">
            <a:xfrm>
              <a:off x="582" y="3671"/>
              <a:ext cx="1990" cy="213"/>
              <a:chOff x="582" y="3671"/>
              <a:chExt cx="1990" cy="213"/>
            </a:xfrm>
          </p:grpSpPr>
          <p:sp>
            <p:nvSpPr>
              <p:cNvPr id="3520531" name="Rectangle 19">
                <a:extLst>
                  <a:ext uri="{FF2B5EF4-FFF2-40B4-BE49-F238E27FC236}">
                    <a16:creationId xmlns:a16="http://schemas.microsoft.com/office/drawing/2014/main" id="{A56EE22B-9598-E840-A868-6471EEF16A7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0532" name="Rectangle 20">
                <a:extLst>
                  <a:ext uri="{FF2B5EF4-FFF2-40B4-BE49-F238E27FC236}">
                    <a16:creationId xmlns:a16="http://schemas.microsoft.com/office/drawing/2014/main" id="{8417BA37-6163-DD48-A5FA-B4F9F556907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0533" name="Rectangle 21">
                <a:extLst>
                  <a:ext uri="{FF2B5EF4-FFF2-40B4-BE49-F238E27FC236}">
                    <a16:creationId xmlns:a16="http://schemas.microsoft.com/office/drawing/2014/main" id="{D41440D6-84A9-B049-A7A4-EFEE03B2EEE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05162" name="Text Box 22">
                <a:extLst>
                  <a:ext uri="{FF2B5EF4-FFF2-40B4-BE49-F238E27FC236}">
                    <a16:creationId xmlns:a16="http://schemas.microsoft.com/office/drawing/2014/main" id="{7E58DF51-F3E3-B147-99FF-25A3748F36A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905</a:t>
                </a:r>
                <a:endParaRPr lang="en-US" altLang="en-US" sz="1800" i="0" dirty="0">
                  <a:ea typeface="ＭＳ Ｐゴシック" panose="020B0600070205080204" pitchFamily="34" charset="-128"/>
                </a:endParaRPr>
              </a:p>
            </p:txBody>
          </p:sp>
          <p:sp>
            <p:nvSpPr>
              <p:cNvPr id="305163" name="Text Box 23">
                <a:extLst>
                  <a:ext uri="{FF2B5EF4-FFF2-40B4-BE49-F238E27FC236}">
                    <a16:creationId xmlns:a16="http://schemas.microsoft.com/office/drawing/2014/main" id="{5D1FBA2C-4DEB-1C47-B916-D53808DCF8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986</a:t>
                </a:r>
                <a:endParaRPr lang="en-US" altLang="en-US" sz="1800" i="0" dirty="0">
                  <a:ea typeface="ＭＳ Ｐゴシック" panose="020B0600070205080204" pitchFamily="34" charset="-128"/>
                </a:endParaRPr>
              </a:p>
            </p:txBody>
          </p:sp>
          <p:sp>
            <p:nvSpPr>
              <p:cNvPr id="305164" name="Text Box 24">
                <a:extLst>
                  <a:ext uri="{FF2B5EF4-FFF2-40B4-BE49-F238E27FC236}">
                    <a16:creationId xmlns:a16="http://schemas.microsoft.com/office/drawing/2014/main" id="{4BC90C0D-2E61-1E4B-90CD-B8BC387D906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247CEF7C-25D1-2B40-A042-2C464BE5504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28C87C-EBD8-694D-BED4-A4EAA9283B20}" type="slidenum">
              <a:rPr lang="en-US" altLang="en-US" sz="1400"/>
              <a:pPr>
                <a:spcBef>
                  <a:spcPct val="0"/>
                </a:spcBef>
                <a:buFontTx/>
                <a:buNone/>
              </a:pPr>
              <a:t>63</a:t>
            </a:fld>
            <a:endParaRPr lang="en-US" altLang="en-US" sz="1400" dirty="0"/>
          </a:p>
        </p:txBody>
      </p:sp>
      <p:grpSp>
        <p:nvGrpSpPr>
          <p:cNvPr id="128022" name="Group 22">
            <a:extLst>
              <a:ext uri="{FF2B5EF4-FFF2-40B4-BE49-F238E27FC236}">
                <a16:creationId xmlns:a16="http://schemas.microsoft.com/office/drawing/2014/main" id="{A625959C-7FEF-9641-B198-6EA66819A37A}"/>
              </a:ext>
            </a:extLst>
          </p:cNvPr>
          <p:cNvGrpSpPr>
            <a:grpSpLocks/>
          </p:cNvGrpSpPr>
          <p:nvPr/>
        </p:nvGrpSpPr>
        <p:grpSpPr bwMode="auto">
          <a:xfrm>
            <a:off x="458788" y="446088"/>
            <a:ext cx="8229600" cy="5719762"/>
            <a:chOff x="289" y="281"/>
            <a:chExt cx="5184" cy="3603"/>
          </a:xfrm>
        </p:grpSpPr>
        <p:sp>
          <p:nvSpPr>
            <p:cNvPr id="128004" name="Rectangle 2">
              <a:extLst>
                <a:ext uri="{FF2B5EF4-FFF2-40B4-BE49-F238E27FC236}">
                  <a16:creationId xmlns:a16="http://schemas.microsoft.com/office/drawing/2014/main" id="{7A582727-CE0F-0C43-AEB5-BBF37FEC610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Hydrochloric Acid</a:t>
              </a:r>
            </a:p>
          </p:txBody>
        </p:sp>
        <p:grpSp>
          <p:nvGrpSpPr>
            <p:cNvPr id="128021" name="Group 21">
              <a:extLst>
                <a:ext uri="{FF2B5EF4-FFF2-40B4-BE49-F238E27FC236}">
                  <a16:creationId xmlns:a16="http://schemas.microsoft.com/office/drawing/2014/main" id="{6A0810F8-234D-8A4D-9DB3-3084721AD991}"/>
                </a:ext>
              </a:extLst>
            </p:cNvPr>
            <p:cNvGrpSpPr>
              <a:grpSpLocks/>
            </p:cNvGrpSpPr>
            <p:nvPr/>
          </p:nvGrpSpPr>
          <p:grpSpPr bwMode="auto">
            <a:xfrm>
              <a:off x="519" y="970"/>
              <a:ext cx="4693" cy="1756"/>
              <a:chOff x="519" y="970"/>
              <a:chExt cx="4693" cy="1756"/>
            </a:xfrm>
          </p:grpSpPr>
          <p:sp>
            <p:nvSpPr>
              <p:cNvPr id="128017" name="Text Box 3">
                <a:extLst>
                  <a:ext uri="{FF2B5EF4-FFF2-40B4-BE49-F238E27FC236}">
                    <a16:creationId xmlns:a16="http://schemas.microsoft.com/office/drawing/2014/main" id="{FE8B70F7-5D64-8345-8941-41B5BE032381}"/>
                  </a:ext>
                </a:extLst>
              </p:cNvPr>
              <p:cNvSpPr txBox="1">
                <a:spLocks noChangeArrowheads="1"/>
              </p:cNvSpPr>
              <p:nvPr/>
            </p:nvSpPr>
            <p:spPr bwMode="auto">
              <a:xfrm>
                <a:off x="519" y="970"/>
                <a:ext cx="4693" cy="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Parietal cells secrete hydrogen (H</a:t>
                </a:r>
                <a:r>
                  <a:rPr lang="en-US" altLang="en-US" sz="1800" i="0" baseline="20000" dirty="0"/>
                  <a:t>+</a:t>
                </a:r>
                <a:r>
                  <a:rPr lang="en-US" altLang="en-US" sz="1800" i="0" dirty="0"/>
                  <a:t>) ions, via proton pumps, and chloride (CL</a:t>
                </a:r>
                <a:r>
                  <a:rPr lang="en-US" altLang="en-US" sz="1800" i="0" baseline="20000" dirty="0"/>
                  <a:t>-</a:t>
                </a:r>
                <a:r>
                  <a:rPr lang="en-US" altLang="en-US" sz="1800" i="0" dirty="0"/>
                  <a:t>) ions, via passive diffusion, into the stomach’s lumen.</a:t>
                </a:r>
              </a:p>
              <a:p>
                <a:pPr eaLnBrk="1" hangingPunct="1">
                  <a:lnSpc>
                    <a:spcPct val="85000"/>
                  </a:lnSpc>
                  <a:spcBef>
                    <a:spcPct val="0"/>
                  </a:spcBef>
                  <a:spcAft>
                    <a:spcPct val="50000"/>
                  </a:spcAft>
                  <a:buSzPct val="80000"/>
                </a:pPr>
                <a:r>
                  <a:rPr lang="en-US" altLang="en-US" sz="1800" i="0" dirty="0"/>
                  <a:t>Hydrochloric acid (HCl) is formed from ionic bonding of these secre-tions</a:t>
                </a:r>
                <a:r>
                  <a:rPr lang="en-US" altLang="en-US" sz="2000" i="0" dirty="0"/>
                  <a:t>—</a:t>
                </a:r>
                <a:r>
                  <a:rPr lang="en-US" altLang="en-US" sz="1800" i="0" dirty="0"/>
                  <a:t>if HCl were to be secreted directly, it would destroy the tissues of the stomach wall.</a:t>
                </a:r>
              </a:p>
            </p:txBody>
          </p:sp>
          <p:sp>
            <p:nvSpPr>
              <p:cNvPr id="128018" name="Text Box 7">
                <a:extLst>
                  <a:ext uri="{FF2B5EF4-FFF2-40B4-BE49-F238E27FC236}">
                    <a16:creationId xmlns:a16="http://schemas.microsoft.com/office/drawing/2014/main" id="{6FBB73E8-E93D-B845-BAFA-14D00BD70B93}"/>
                  </a:ext>
                </a:extLst>
              </p:cNvPr>
              <p:cNvSpPr txBox="1">
                <a:spLocks noChangeArrowheads="1"/>
              </p:cNvSpPr>
              <p:nvPr/>
            </p:nvSpPr>
            <p:spPr bwMode="auto">
              <a:xfrm>
                <a:off x="1363" y="1900"/>
                <a:ext cx="3034"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Proton pump = an integral membrane protein that is capable of moving protons (such as H</a:t>
                </a:r>
                <a:r>
                  <a:rPr lang="en-US" altLang="en-US" sz="1800" i="0" baseline="28000" dirty="0">
                    <a:solidFill>
                      <a:srgbClr val="941100"/>
                    </a:solidFill>
                  </a:rPr>
                  <a:t>+</a:t>
                </a:r>
                <a:r>
                  <a:rPr lang="en-US" altLang="en-US" sz="1800" i="0" dirty="0">
                    <a:solidFill>
                      <a:srgbClr val="941100"/>
                    </a:solidFill>
                  </a:rPr>
                  <a:t> ions) across a cell membrane, mitochondrion, or other organelle.  </a:t>
                </a:r>
              </a:p>
              <a:p>
                <a:pPr algn="ctr" eaLnBrk="1" hangingPunct="1">
                  <a:lnSpc>
                    <a:spcPts val="1860"/>
                  </a:lnSpc>
                  <a:spcBef>
                    <a:spcPct val="0"/>
                  </a:spcBef>
                  <a:spcAft>
                    <a:spcPct val="30000"/>
                  </a:spcAft>
                  <a:buFontTx/>
                  <a:buNone/>
                </a:pPr>
                <a:r>
                  <a:rPr lang="en-US" altLang="en-US" sz="1800" i="0" dirty="0">
                    <a:solidFill>
                      <a:srgbClr val="941100"/>
                    </a:solidFill>
                  </a:rPr>
                  <a:t>(https://www.wikipedia.org)</a:t>
                </a:r>
              </a:p>
            </p:txBody>
          </p:sp>
        </p:grpSp>
        <p:grpSp>
          <p:nvGrpSpPr>
            <p:cNvPr id="128006" name="Group 44">
              <a:extLst>
                <a:ext uri="{FF2B5EF4-FFF2-40B4-BE49-F238E27FC236}">
                  <a16:creationId xmlns:a16="http://schemas.microsoft.com/office/drawing/2014/main" id="{7242C92E-8FA4-5847-8C4D-4211B1CF71BB}"/>
                </a:ext>
              </a:extLst>
            </p:cNvPr>
            <p:cNvGrpSpPr>
              <a:grpSpLocks/>
            </p:cNvGrpSpPr>
            <p:nvPr/>
          </p:nvGrpSpPr>
          <p:grpSpPr bwMode="auto">
            <a:xfrm>
              <a:off x="582" y="3671"/>
              <a:ext cx="2993" cy="213"/>
              <a:chOff x="582" y="3671"/>
              <a:chExt cx="2993" cy="213"/>
            </a:xfrm>
          </p:grpSpPr>
          <p:grpSp>
            <p:nvGrpSpPr>
              <p:cNvPr id="128007" name="Group 45">
                <a:extLst>
                  <a:ext uri="{FF2B5EF4-FFF2-40B4-BE49-F238E27FC236}">
                    <a16:creationId xmlns:a16="http://schemas.microsoft.com/office/drawing/2014/main" id="{648C0AF1-CAC2-DB47-8468-B7D1C3271B2E}"/>
                  </a:ext>
                </a:extLst>
              </p:cNvPr>
              <p:cNvGrpSpPr>
                <a:grpSpLocks/>
              </p:cNvGrpSpPr>
              <p:nvPr/>
            </p:nvGrpSpPr>
            <p:grpSpPr bwMode="auto">
              <a:xfrm>
                <a:off x="582" y="3671"/>
                <a:ext cx="1990" cy="213"/>
                <a:chOff x="582" y="3671"/>
                <a:chExt cx="1990" cy="213"/>
              </a:xfrm>
            </p:grpSpPr>
            <p:sp>
              <p:nvSpPr>
                <p:cNvPr id="3522606" name="Rectangle 46">
                  <a:extLst>
                    <a:ext uri="{FF2B5EF4-FFF2-40B4-BE49-F238E27FC236}">
                      <a16:creationId xmlns:a16="http://schemas.microsoft.com/office/drawing/2014/main" id="{AC555CE1-46C4-D14D-B521-9E91EB97322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2607" name="Rectangle 47">
                  <a:extLst>
                    <a:ext uri="{FF2B5EF4-FFF2-40B4-BE49-F238E27FC236}">
                      <a16:creationId xmlns:a16="http://schemas.microsoft.com/office/drawing/2014/main" id="{734DE6CD-A3DE-BB49-95FC-F9E6C06A24C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2608" name="Rectangle 48">
                  <a:extLst>
                    <a:ext uri="{FF2B5EF4-FFF2-40B4-BE49-F238E27FC236}">
                      <a16:creationId xmlns:a16="http://schemas.microsoft.com/office/drawing/2014/main" id="{7E6DAEA3-EFBE-744F-AFBD-0EA1E7DCEEF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28014" name="Text Box 49">
                  <a:extLst>
                    <a:ext uri="{FF2B5EF4-FFF2-40B4-BE49-F238E27FC236}">
                      <a16:creationId xmlns:a16="http://schemas.microsoft.com/office/drawing/2014/main" id="{EC6A73B6-714A-EF41-90E8-404F873F46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905</a:t>
                  </a:r>
                  <a:endParaRPr lang="en-US" altLang="en-US" sz="1800" i="0" dirty="0">
                    <a:ea typeface="ＭＳ Ｐゴシック" panose="020B0600070205080204" pitchFamily="34" charset="-128"/>
                  </a:endParaRPr>
                </a:p>
              </p:txBody>
            </p:sp>
            <p:sp>
              <p:nvSpPr>
                <p:cNvPr id="128015" name="Text Box 50">
                  <a:extLst>
                    <a:ext uri="{FF2B5EF4-FFF2-40B4-BE49-F238E27FC236}">
                      <a16:creationId xmlns:a16="http://schemas.microsoft.com/office/drawing/2014/main" id="{268D0322-BF3E-5C45-A0CE-CEAEBBA69EB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986</a:t>
                  </a:r>
                  <a:endParaRPr lang="en-US" altLang="en-US" sz="1800" i="0" dirty="0">
                    <a:ea typeface="ＭＳ Ｐゴシック" panose="020B0600070205080204" pitchFamily="34" charset="-128"/>
                  </a:endParaRPr>
                </a:p>
              </p:txBody>
            </p:sp>
            <p:sp>
              <p:nvSpPr>
                <p:cNvPr id="128016" name="Text Box 51">
                  <a:extLst>
                    <a:ext uri="{FF2B5EF4-FFF2-40B4-BE49-F238E27FC236}">
                      <a16:creationId xmlns:a16="http://schemas.microsoft.com/office/drawing/2014/main" id="{88CE0118-A8A7-DF47-B08F-B7CF5DD3BD8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nvGrpSpPr>
              <p:cNvPr id="128008" name="Group 52">
                <a:extLst>
                  <a:ext uri="{FF2B5EF4-FFF2-40B4-BE49-F238E27FC236}">
                    <a16:creationId xmlns:a16="http://schemas.microsoft.com/office/drawing/2014/main" id="{02619FB8-E1C5-0A4C-9C81-8762D8C09467}"/>
                  </a:ext>
                </a:extLst>
              </p:cNvPr>
              <p:cNvGrpSpPr>
                <a:grpSpLocks/>
              </p:cNvGrpSpPr>
              <p:nvPr/>
            </p:nvGrpSpPr>
            <p:grpSpPr bwMode="auto">
              <a:xfrm>
                <a:off x="2844" y="3671"/>
                <a:ext cx="731" cy="213"/>
                <a:chOff x="2844" y="3671"/>
                <a:chExt cx="731" cy="213"/>
              </a:xfrm>
            </p:grpSpPr>
            <p:sp>
              <p:nvSpPr>
                <p:cNvPr id="3522613" name="Rectangle 53">
                  <a:extLst>
                    <a:ext uri="{FF2B5EF4-FFF2-40B4-BE49-F238E27FC236}">
                      <a16:creationId xmlns:a16="http://schemas.microsoft.com/office/drawing/2014/main" id="{0EFF22CC-E70B-7F47-AF4B-2997F5755297}"/>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28010" name="Text Box 54">
                  <a:extLst>
                    <a:ext uri="{FF2B5EF4-FFF2-40B4-BE49-F238E27FC236}">
                      <a16:creationId xmlns:a16="http://schemas.microsoft.com/office/drawing/2014/main" id="{A522887B-F8FA-7A4B-AAD6-F0D185F03D2C}"/>
                    </a:ext>
                  </a:extLst>
                </p:cNvPr>
                <p:cNvSpPr txBox="1">
                  <a:spLocks noChangeArrowheads="1"/>
                </p:cNvSpPr>
                <p:nvPr/>
              </p:nvSpPr>
              <p:spPr bwMode="auto">
                <a:xfrm>
                  <a:off x="2860"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24.13</a:t>
                  </a:r>
                </a:p>
              </p:txBody>
            </p:sp>
          </p:gr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F436B6C6-E4A0-E045-9797-F78DE6E5B35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061C45-0F42-4545-BBDD-D536F03BC973}" type="slidenum">
              <a:rPr lang="en-US" altLang="en-US" sz="1400"/>
              <a:pPr>
                <a:spcBef>
                  <a:spcPct val="0"/>
                </a:spcBef>
                <a:buFontTx/>
                <a:buNone/>
              </a:pPr>
              <a:t>64</a:t>
            </a:fld>
            <a:endParaRPr lang="en-US" altLang="en-US" sz="1400" dirty="0"/>
          </a:p>
        </p:txBody>
      </p:sp>
      <p:grpSp>
        <p:nvGrpSpPr>
          <p:cNvPr id="130064" name="Group 16">
            <a:extLst>
              <a:ext uri="{FF2B5EF4-FFF2-40B4-BE49-F238E27FC236}">
                <a16:creationId xmlns:a16="http://schemas.microsoft.com/office/drawing/2014/main" id="{1ACBBEB4-29EB-B949-897D-B01EC5D5A830}"/>
              </a:ext>
            </a:extLst>
          </p:cNvPr>
          <p:cNvGrpSpPr>
            <a:grpSpLocks/>
          </p:cNvGrpSpPr>
          <p:nvPr/>
        </p:nvGrpSpPr>
        <p:grpSpPr bwMode="auto">
          <a:xfrm>
            <a:off x="458788" y="446088"/>
            <a:ext cx="8229600" cy="5719762"/>
            <a:chOff x="289" y="281"/>
            <a:chExt cx="5184" cy="3603"/>
          </a:xfrm>
        </p:grpSpPr>
        <p:sp>
          <p:nvSpPr>
            <p:cNvPr id="130052" name="Rectangle 2">
              <a:extLst>
                <a:ext uri="{FF2B5EF4-FFF2-40B4-BE49-F238E27FC236}">
                  <a16:creationId xmlns:a16="http://schemas.microsoft.com/office/drawing/2014/main" id="{E7F1FD8F-DAAE-F144-B9FF-776CB908AF0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Hydrochloric Acid </a:t>
              </a:r>
              <a:r>
                <a:rPr lang="en-US" altLang="en-US" sz="2200" i="0" dirty="0">
                  <a:solidFill>
                    <a:srgbClr val="333333"/>
                  </a:solidFill>
                </a:rPr>
                <a:t>(continued)</a:t>
              </a:r>
              <a:endParaRPr lang="en-US" altLang="en-US" sz="2800" i="0" dirty="0">
                <a:solidFill>
                  <a:srgbClr val="333333"/>
                </a:solidFill>
              </a:endParaRPr>
            </a:p>
          </p:txBody>
        </p:sp>
        <p:grpSp>
          <p:nvGrpSpPr>
            <p:cNvPr id="130063" name="Group 15">
              <a:extLst>
                <a:ext uri="{FF2B5EF4-FFF2-40B4-BE49-F238E27FC236}">
                  <a16:creationId xmlns:a16="http://schemas.microsoft.com/office/drawing/2014/main" id="{355C50EB-4178-4D4F-9BD4-5EE23530858B}"/>
                </a:ext>
              </a:extLst>
            </p:cNvPr>
            <p:cNvGrpSpPr>
              <a:grpSpLocks/>
            </p:cNvGrpSpPr>
            <p:nvPr/>
          </p:nvGrpSpPr>
          <p:grpSpPr bwMode="auto">
            <a:xfrm>
              <a:off x="519" y="970"/>
              <a:ext cx="4775" cy="2463"/>
              <a:chOff x="519" y="970"/>
              <a:chExt cx="4775" cy="2463"/>
            </a:xfrm>
          </p:grpSpPr>
          <p:sp>
            <p:nvSpPr>
              <p:cNvPr id="130061" name="Text Box 3">
                <a:extLst>
                  <a:ext uri="{FF2B5EF4-FFF2-40B4-BE49-F238E27FC236}">
                    <a16:creationId xmlns:a16="http://schemas.microsoft.com/office/drawing/2014/main" id="{6340A7B8-EFAC-9348-A827-AA93EAAB97C9}"/>
                  </a:ext>
                </a:extLst>
              </p:cNvPr>
              <p:cNvSpPr txBox="1">
                <a:spLocks noChangeArrowheads="1"/>
              </p:cNvSpPr>
              <p:nvPr/>
            </p:nvSpPr>
            <p:spPr bwMode="auto">
              <a:xfrm>
                <a:off x="519" y="970"/>
                <a:ext cx="477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HCl production is stimulated by acetylcholine from parasympathetic neurons, gastrin from G cells, and histamine from the lamina propia tissue layer of the stomach.</a:t>
                </a:r>
              </a:p>
              <a:p>
                <a:pPr eaLnBrk="1" hangingPunct="1">
                  <a:lnSpc>
                    <a:spcPct val="85000"/>
                  </a:lnSpc>
                  <a:spcBef>
                    <a:spcPct val="0"/>
                  </a:spcBef>
                  <a:spcAft>
                    <a:spcPts val="900"/>
                  </a:spcAft>
                  <a:buSzPct val="80000"/>
                </a:pPr>
                <a:r>
                  <a:rPr lang="en-US" altLang="en-US" sz="1800" i="0" dirty="0"/>
                  <a:t>HCl denatures proteins and stimulates the flow of bile and pancreatic juices.</a:t>
                </a:r>
              </a:p>
              <a:p>
                <a:pPr eaLnBrk="1" hangingPunct="1">
                  <a:lnSpc>
                    <a:spcPct val="85000"/>
                  </a:lnSpc>
                  <a:spcBef>
                    <a:spcPct val="0"/>
                  </a:spcBef>
                  <a:spcAft>
                    <a:spcPct val="50000"/>
                  </a:spcAft>
                  <a:buSzPct val="80000"/>
                </a:pPr>
                <a:r>
                  <a:rPr lang="en-US" altLang="en-US" sz="1800" i="0" dirty="0"/>
                  <a:t>The acidic environment due to HCl also kills many (but not all) of the microbes in the stomach.</a:t>
                </a:r>
              </a:p>
            </p:txBody>
          </p:sp>
          <p:sp>
            <p:nvSpPr>
              <p:cNvPr id="130062" name="Text Box 4">
                <a:extLst>
                  <a:ext uri="{FF2B5EF4-FFF2-40B4-BE49-F238E27FC236}">
                    <a16:creationId xmlns:a16="http://schemas.microsoft.com/office/drawing/2014/main" id="{310528F6-9408-7B44-A200-F9D3A0EF76CC}"/>
                  </a:ext>
                </a:extLst>
              </p:cNvPr>
              <p:cNvSpPr txBox="1">
                <a:spLocks noChangeArrowheads="1"/>
              </p:cNvSpPr>
              <p:nvPr/>
            </p:nvSpPr>
            <p:spPr bwMode="auto">
              <a:xfrm>
                <a:off x="1427" y="2252"/>
                <a:ext cx="2915"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i="0" dirty="0">
                    <a:solidFill>
                      <a:srgbClr val="941100"/>
                    </a:solidFill>
                  </a:rPr>
                  <a:t>Lamina propia = a layer or connective tissue residing under the epithelium of a mucous membrane.</a:t>
                </a:r>
              </a:p>
              <a:p>
                <a:pPr algn="ctr" eaLnBrk="1" hangingPunct="1">
                  <a:lnSpc>
                    <a:spcPts val="1860"/>
                  </a:lnSpc>
                  <a:spcBef>
                    <a:spcPts val="600"/>
                  </a:spcBef>
                  <a:spcAft>
                    <a:spcPts val="0"/>
                  </a:spcAft>
                  <a:buFontTx/>
                  <a:buNone/>
                </a:pPr>
                <a:r>
                  <a:rPr lang="en-US" altLang="en-US" sz="1800" i="0" dirty="0">
                    <a:solidFill>
                      <a:srgbClr val="941100"/>
                    </a:solidFill>
                  </a:rPr>
                  <a:t>Denature = unfolding; a process pertaining to a change in structure of a protein from a regular to an irregular arrangement of the polypeptide chains.  </a:t>
                </a:r>
              </a:p>
            </p:txBody>
          </p:sp>
        </p:grpSp>
        <p:grpSp>
          <p:nvGrpSpPr>
            <p:cNvPr id="130054" name="Group 22">
              <a:extLst>
                <a:ext uri="{FF2B5EF4-FFF2-40B4-BE49-F238E27FC236}">
                  <a16:creationId xmlns:a16="http://schemas.microsoft.com/office/drawing/2014/main" id="{ECD24389-7E09-8547-898E-F028BD3D454D}"/>
                </a:ext>
              </a:extLst>
            </p:cNvPr>
            <p:cNvGrpSpPr>
              <a:grpSpLocks/>
            </p:cNvGrpSpPr>
            <p:nvPr/>
          </p:nvGrpSpPr>
          <p:grpSpPr bwMode="auto">
            <a:xfrm>
              <a:off x="582" y="3671"/>
              <a:ext cx="1990" cy="213"/>
              <a:chOff x="582" y="3671"/>
              <a:chExt cx="1990" cy="213"/>
            </a:xfrm>
          </p:grpSpPr>
          <p:sp>
            <p:nvSpPr>
              <p:cNvPr id="3524631" name="Rectangle 23">
                <a:extLst>
                  <a:ext uri="{FF2B5EF4-FFF2-40B4-BE49-F238E27FC236}">
                    <a16:creationId xmlns:a16="http://schemas.microsoft.com/office/drawing/2014/main" id="{ABFAE1AC-093F-1848-94C5-645E1525CAC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4632" name="Rectangle 24">
                <a:extLst>
                  <a:ext uri="{FF2B5EF4-FFF2-40B4-BE49-F238E27FC236}">
                    <a16:creationId xmlns:a16="http://schemas.microsoft.com/office/drawing/2014/main" id="{2F5219DF-1255-1D49-9F9C-5A30641959F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4633" name="Rectangle 25">
                <a:extLst>
                  <a:ext uri="{FF2B5EF4-FFF2-40B4-BE49-F238E27FC236}">
                    <a16:creationId xmlns:a16="http://schemas.microsoft.com/office/drawing/2014/main" id="{66D69607-C868-6249-B2FD-B38F473BBCC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30058" name="Text Box 26">
                <a:extLst>
                  <a:ext uri="{FF2B5EF4-FFF2-40B4-BE49-F238E27FC236}">
                    <a16:creationId xmlns:a16="http://schemas.microsoft.com/office/drawing/2014/main" id="{4D5CC518-912C-9D46-AE99-FE8399383D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905</a:t>
                </a:r>
                <a:endParaRPr lang="en-US" altLang="en-US" sz="1800" i="0" dirty="0">
                  <a:ea typeface="ＭＳ Ｐゴシック" panose="020B0600070205080204" pitchFamily="34" charset="-128"/>
                </a:endParaRPr>
              </a:p>
            </p:txBody>
          </p:sp>
          <p:sp>
            <p:nvSpPr>
              <p:cNvPr id="130059" name="Text Box 27">
                <a:extLst>
                  <a:ext uri="{FF2B5EF4-FFF2-40B4-BE49-F238E27FC236}">
                    <a16:creationId xmlns:a16="http://schemas.microsoft.com/office/drawing/2014/main" id="{9F995B7E-8EB8-F84B-ADEA-EF1C7C48863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986</a:t>
                </a:r>
                <a:endParaRPr lang="en-US" altLang="en-US" sz="1800" i="0" dirty="0">
                  <a:ea typeface="ＭＳ Ｐゴシック" panose="020B0600070205080204" pitchFamily="34" charset="-128"/>
                </a:endParaRPr>
              </a:p>
            </p:txBody>
          </p:sp>
          <p:sp>
            <p:nvSpPr>
              <p:cNvPr id="130060" name="Text Box 28">
                <a:extLst>
                  <a:ext uri="{FF2B5EF4-FFF2-40B4-BE49-F238E27FC236}">
                    <a16:creationId xmlns:a16="http://schemas.microsoft.com/office/drawing/2014/main" id="{5C6C5C6D-BCBE-BB4F-BD50-83D62CE2E7D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53F6DFD1-D6A8-2049-BA61-D90937DDEC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DCC6C04-F9B2-654A-A6D6-C17AC3AEBF14}" type="slidenum">
              <a:rPr lang="en-US" altLang="en-US" sz="1400"/>
              <a:pPr>
                <a:spcBef>
                  <a:spcPct val="0"/>
                </a:spcBef>
                <a:buFontTx/>
                <a:buNone/>
              </a:pPr>
              <a:t>65</a:t>
            </a:fld>
            <a:endParaRPr lang="en-US" altLang="en-US" sz="1400" dirty="0"/>
          </a:p>
        </p:txBody>
      </p:sp>
      <p:grpSp>
        <p:nvGrpSpPr>
          <p:cNvPr id="132099" name="Group 47">
            <a:extLst>
              <a:ext uri="{FF2B5EF4-FFF2-40B4-BE49-F238E27FC236}">
                <a16:creationId xmlns:a16="http://schemas.microsoft.com/office/drawing/2014/main" id="{867907E4-AB69-5B48-A98D-C4A49C524CC8}"/>
              </a:ext>
            </a:extLst>
          </p:cNvPr>
          <p:cNvGrpSpPr>
            <a:grpSpLocks/>
          </p:cNvGrpSpPr>
          <p:nvPr/>
        </p:nvGrpSpPr>
        <p:grpSpPr bwMode="auto">
          <a:xfrm>
            <a:off x="458788" y="446088"/>
            <a:ext cx="8229600" cy="5719762"/>
            <a:chOff x="289" y="281"/>
            <a:chExt cx="5184" cy="3603"/>
          </a:xfrm>
        </p:grpSpPr>
        <p:sp>
          <p:nvSpPr>
            <p:cNvPr id="132100" name="Rectangle 2">
              <a:extLst>
                <a:ext uri="{FF2B5EF4-FFF2-40B4-BE49-F238E27FC236}">
                  <a16:creationId xmlns:a16="http://schemas.microsoft.com/office/drawing/2014/main" id="{5400CE22-B647-7A4D-85DA-9D4F8B6D459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Pepsin</a:t>
              </a:r>
            </a:p>
          </p:txBody>
        </p:sp>
        <p:grpSp>
          <p:nvGrpSpPr>
            <p:cNvPr id="132101" name="Group 46">
              <a:extLst>
                <a:ext uri="{FF2B5EF4-FFF2-40B4-BE49-F238E27FC236}">
                  <a16:creationId xmlns:a16="http://schemas.microsoft.com/office/drawing/2014/main" id="{4A82DD13-4A93-F74E-947D-AD2E9B6D6984}"/>
                </a:ext>
              </a:extLst>
            </p:cNvPr>
            <p:cNvGrpSpPr>
              <a:grpSpLocks/>
            </p:cNvGrpSpPr>
            <p:nvPr/>
          </p:nvGrpSpPr>
          <p:grpSpPr bwMode="auto">
            <a:xfrm>
              <a:off x="519" y="970"/>
              <a:ext cx="4693" cy="1764"/>
              <a:chOff x="519" y="970"/>
              <a:chExt cx="4693" cy="1764"/>
            </a:xfrm>
          </p:grpSpPr>
          <p:sp>
            <p:nvSpPr>
              <p:cNvPr id="132109" name="Text Box 3">
                <a:extLst>
                  <a:ext uri="{FF2B5EF4-FFF2-40B4-BE49-F238E27FC236}">
                    <a16:creationId xmlns:a16="http://schemas.microsoft.com/office/drawing/2014/main" id="{737A2C54-B384-0847-92C6-ED535A7209EE}"/>
                  </a:ext>
                </a:extLst>
              </p:cNvPr>
              <p:cNvSpPr txBox="1">
                <a:spLocks noChangeArrowheads="1"/>
              </p:cNvSpPr>
              <p:nvPr/>
            </p:nvSpPr>
            <p:spPr bwMode="auto">
              <a:xfrm>
                <a:off x="519" y="970"/>
                <a:ext cx="4693"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Pepsinogen is secreted by the chief cells in the wall of the stomach.</a:t>
                </a:r>
              </a:p>
              <a:p>
                <a:pPr eaLnBrk="1" hangingPunct="1">
                  <a:lnSpc>
                    <a:spcPct val="85000"/>
                  </a:lnSpc>
                  <a:spcBef>
                    <a:spcPct val="0"/>
                  </a:spcBef>
                  <a:spcAft>
                    <a:spcPts val="900"/>
                  </a:spcAft>
                  <a:buSzPct val="80000"/>
                </a:pPr>
                <a:r>
                  <a:rPr lang="en-US" altLang="en-US" sz="1800" i="0" dirty="0"/>
                  <a:t>Pepsinogen is converted into an active form, pepsin, when it comes in contact with HCl in the lumen of the stomach.</a:t>
                </a:r>
              </a:p>
              <a:p>
                <a:pPr eaLnBrk="1" hangingPunct="1">
                  <a:lnSpc>
                    <a:spcPct val="85000"/>
                  </a:lnSpc>
                  <a:spcBef>
                    <a:spcPct val="0"/>
                  </a:spcBef>
                  <a:spcAft>
                    <a:spcPts val="900"/>
                  </a:spcAft>
                  <a:buSzPct val="80000"/>
                </a:pPr>
                <a:r>
                  <a:rPr lang="en-US" altLang="en-US" sz="1800" i="0" dirty="0"/>
                  <a:t>This proteolytic enzyme severs the peptide bonds between amino acids to break-down protein chains into many smaller peptide frag-ments.</a:t>
                </a:r>
              </a:p>
              <a:p>
                <a:pPr eaLnBrk="1" hangingPunct="1">
                  <a:lnSpc>
                    <a:spcPct val="85000"/>
                  </a:lnSpc>
                  <a:spcBef>
                    <a:spcPct val="0"/>
                  </a:spcBef>
                  <a:spcAft>
                    <a:spcPct val="50000"/>
                  </a:spcAft>
                  <a:buSzPct val="80000"/>
                </a:pPr>
                <a:r>
                  <a:rPr lang="en-US" altLang="en-US" sz="1800" i="0" dirty="0"/>
                  <a:t>Pepsin is most effective in the highly-acidic environment of the stom-ach (pH ~ 2.0), and it becomes less active and then inactive at higher pH values.</a:t>
                </a:r>
              </a:p>
            </p:txBody>
          </p:sp>
          <p:sp>
            <p:nvSpPr>
              <p:cNvPr id="132110" name="Text Box 8">
                <a:extLst>
                  <a:ext uri="{FF2B5EF4-FFF2-40B4-BE49-F238E27FC236}">
                    <a16:creationId xmlns:a16="http://schemas.microsoft.com/office/drawing/2014/main" id="{A80EF03B-8049-9544-BBA6-4475AD64BB4A}"/>
                  </a:ext>
                </a:extLst>
              </p:cNvPr>
              <p:cNvSpPr txBox="1">
                <a:spLocks noChangeArrowheads="1"/>
              </p:cNvSpPr>
              <p:nvPr/>
            </p:nvSpPr>
            <p:spPr bwMode="auto">
              <a:xfrm>
                <a:off x="1853" y="2503"/>
                <a:ext cx="205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rgbClr val="941100"/>
                    </a:solidFill>
                  </a:rPr>
                  <a:t>Proteolytic = protein-digesting.</a:t>
                </a:r>
              </a:p>
            </p:txBody>
          </p:sp>
        </p:grpSp>
        <p:grpSp>
          <p:nvGrpSpPr>
            <p:cNvPr id="132102" name="Group 35">
              <a:extLst>
                <a:ext uri="{FF2B5EF4-FFF2-40B4-BE49-F238E27FC236}">
                  <a16:creationId xmlns:a16="http://schemas.microsoft.com/office/drawing/2014/main" id="{51F0A909-C467-C845-990B-8F30EE3B6646}"/>
                </a:ext>
              </a:extLst>
            </p:cNvPr>
            <p:cNvGrpSpPr>
              <a:grpSpLocks/>
            </p:cNvGrpSpPr>
            <p:nvPr/>
          </p:nvGrpSpPr>
          <p:grpSpPr bwMode="auto">
            <a:xfrm>
              <a:off x="582" y="3671"/>
              <a:ext cx="1990" cy="213"/>
              <a:chOff x="582" y="3671"/>
              <a:chExt cx="1990" cy="213"/>
            </a:xfrm>
          </p:grpSpPr>
          <p:sp>
            <p:nvSpPr>
              <p:cNvPr id="3526692" name="Rectangle 36">
                <a:extLst>
                  <a:ext uri="{FF2B5EF4-FFF2-40B4-BE49-F238E27FC236}">
                    <a16:creationId xmlns:a16="http://schemas.microsoft.com/office/drawing/2014/main" id="{80D9C344-AE51-ED48-802A-08BE967C6CE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6693" name="Rectangle 37">
                <a:extLst>
                  <a:ext uri="{FF2B5EF4-FFF2-40B4-BE49-F238E27FC236}">
                    <a16:creationId xmlns:a16="http://schemas.microsoft.com/office/drawing/2014/main" id="{A4BE304E-088E-284E-B9AB-7F69792E58C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6694" name="Rectangle 38">
                <a:extLst>
                  <a:ext uri="{FF2B5EF4-FFF2-40B4-BE49-F238E27FC236}">
                    <a16:creationId xmlns:a16="http://schemas.microsoft.com/office/drawing/2014/main" id="{B0A17BC0-79E4-9041-9B2D-9F830B31BCB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32106" name="Text Box 39">
                <a:extLst>
                  <a:ext uri="{FF2B5EF4-FFF2-40B4-BE49-F238E27FC236}">
                    <a16:creationId xmlns:a16="http://schemas.microsoft.com/office/drawing/2014/main" id="{7894A500-3ED6-2048-8554-D1DFB45E8A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905</a:t>
                </a:r>
                <a:endParaRPr lang="en-US" altLang="en-US" sz="1800" i="0" dirty="0">
                  <a:ea typeface="ＭＳ Ｐゴシック" panose="020B0600070205080204" pitchFamily="34" charset="-128"/>
                </a:endParaRPr>
              </a:p>
            </p:txBody>
          </p:sp>
          <p:sp>
            <p:nvSpPr>
              <p:cNvPr id="132107" name="Text Box 40">
                <a:extLst>
                  <a:ext uri="{FF2B5EF4-FFF2-40B4-BE49-F238E27FC236}">
                    <a16:creationId xmlns:a16="http://schemas.microsoft.com/office/drawing/2014/main" id="{58E6DC8A-5DED-B24B-B929-FE9F142E070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987</a:t>
                </a:r>
                <a:endParaRPr lang="en-US" altLang="en-US" sz="1800" i="0" dirty="0">
                  <a:ea typeface="ＭＳ Ｐゴシック" panose="020B0600070205080204" pitchFamily="34" charset="-128"/>
                </a:endParaRPr>
              </a:p>
            </p:txBody>
          </p:sp>
          <p:sp>
            <p:nvSpPr>
              <p:cNvPr id="132108" name="Text Box 41">
                <a:extLst>
                  <a:ext uri="{FF2B5EF4-FFF2-40B4-BE49-F238E27FC236}">
                    <a16:creationId xmlns:a16="http://schemas.microsoft.com/office/drawing/2014/main" id="{DB9545CA-6BF4-9949-A838-E8741D9B3E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1D8B2FAD-69C9-D04B-98C5-D4D70D3350F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475DFD-55F0-1F4E-BF13-BFE3C93CCB01}" type="slidenum">
              <a:rPr lang="en-US" altLang="en-US" sz="1400"/>
              <a:pPr>
                <a:spcBef>
                  <a:spcPct val="0"/>
                </a:spcBef>
                <a:buFontTx/>
                <a:buNone/>
              </a:pPr>
              <a:t>66</a:t>
            </a:fld>
            <a:endParaRPr lang="en-US" altLang="en-US" sz="1400" dirty="0"/>
          </a:p>
        </p:txBody>
      </p:sp>
      <p:grpSp>
        <p:nvGrpSpPr>
          <p:cNvPr id="134147" name="Group 25">
            <a:extLst>
              <a:ext uri="{FF2B5EF4-FFF2-40B4-BE49-F238E27FC236}">
                <a16:creationId xmlns:a16="http://schemas.microsoft.com/office/drawing/2014/main" id="{D814EBCC-4C56-DC4E-8695-243FBB0B0783}"/>
              </a:ext>
            </a:extLst>
          </p:cNvPr>
          <p:cNvGrpSpPr>
            <a:grpSpLocks/>
          </p:cNvGrpSpPr>
          <p:nvPr/>
        </p:nvGrpSpPr>
        <p:grpSpPr bwMode="auto">
          <a:xfrm>
            <a:off x="458788" y="446088"/>
            <a:ext cx="8229600" cy="5719762"/>
            <a:chOff x="289" y="281"/>
            <a:chExt cx="5184" cy="3603"/>
          </a:xfrm>
        </p:grpSpPr>
        <p:sp>
          <p:nvSpPr>
            <p:cNvPr id="134148" name="Rectangle 2">
              <a:extLst>
                <a:ext uri="{FF2B5EF4-FFF2-40B4-BE49-F238E27FC236}">
                  <a16:creationId xmlns:a16="http://schemas.microsoft.com/office/drawing/2014/main" id="{DB5E9546-F1E2-B24E-8220-3785DB6985C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Pepsin </a:t>
              </a:r>
              <a:r>
                <a:rPr lang="en-US" altLang="en-US" sz="2200" i="0" dirty="0">
                  <a:solidFill>
                    <a:srgbClr val="333333"/>
                  </a:solidFill>
                </a:rPr>
                <a:t>(continued)</a:t>
              </a:r>
              <a:endParaRPr lang="en-US" altLang="en-US" sz="2800" i="0" dirty="0">
                <a:solidFill>
                  <a:srgbClr val="333333"/>
                </a:solidFill>
              </a:endParaRPr>
            </a:p>
          </p:txBody>
        </p:sp>
        <p:sp>
          <p:nvSpPr>
            <p:cNvPr id="134149" name="Text Box 3">
              <a:extLst>
                <a:ext uri="{FF2B5EF4-FFF2-40B4-BE49-F238E27FC236}">
                  <a16:creationId xmlns:a16="http://schemas.microsoft.com/office/drawing/2014/main" id="{AB3699A0-6FC1-8846-83D8-8265CEC58432}"/>
                </a:ext>
              </a:extLst>
            </p:cNvPr>
            <p:cNvSpPr txBox="1">
              <a:spLocks noChangeArrowheads="1"/>
            </p:cNvSpPr>
            <p:nvPr/>
          </p:nvSpPr>
          <p:spPr bwMode="auto">
            <a:xfrm>
              <a:off x="519" y="970"/>
              <a:ext cx="4568"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Pepsin does not digest the proteins in the stomach tissue because it is secreted from the chief cells in an inactive form called pepsin-ogen.</a:t>
              </a:r>
            </a:p>
            <a:p>
              <a:pPr eaLnBrk="1" hangingPunct="1">
                <a:lnSpc>
                  <a:spcPct val="85000"/>
                </a:lnSpc>
                <a:spcBef>
                  <a:spcPct val="0"/>
                </a:spcBef>
                <a:spcAft>
                  <a:spcPts val="900"/>
                </a:spcAft>
                <a:buSzPct val="80000"/>
              </a:pPr>
              <a:r>
                <a:rPr lang="en-US" altLang="en-US" sz="1800" i="0" dirty="0"/>
                <a:t>Pepsinogen is converted to pepsin when it comes in contact with the acidic HCl in the lumen of the stomach.</a:t>
              </a:r>
            </a:p>
            <a:p>
              <a:pPr eaLnBrk="1" hangingPunct="1">
                <a:lnSpc>
                  <a:spcPct val="85000"/>
                </a:lnSpc>
                <a:spcBef>
                  <a:spcPct val="0"/>
                </a:spcBef>
                <a:spcAft>
                  <a:spcPct val="50000"/>
                </a:spcAft>
                <a:buSzPct val="80000"/>
              </a:pPr>
              <a:r>
                <a:rPr lang="en-US" altLang="en-US" sz="1800" i="0" dirty="0"/>
                <a:t>A one to three mm thick layer of alkaline mucus lining the stomach wall secreted by mucus cells protects the stomach tissue from gas-tric juices including HCl and pepsin.</a:t>
              </a:r>
            </a:p>
          </p:txBody>
        </p:sp>
        <p:grpSp>
          <p:nvGrpSpPr>
            <p:cNvPr id="134150" name="Group 15">
              <a:extLst>
                <a:ext uri="{FF2B5EF4-FFF2-40B4-BE49-F238E27FC236}">
                  <a16:creationId xmlns:a16="http://schemas.microsoft.com/office/drawing/2014/main" id="{4E8CE77B-78A4-4F4F-AC02-8C17D7D8EF9F}"/>
                </a:ext>
              </a:extLst>
            </p:cNvPr>
            <p:cNvGrpSpPr>
              <a:grpSpLocks/>
            </p:cNvGrpSpPr>
            <p:nvPr/>
          </p:nvGrpSpPr>
          <p:grpSpPr bwMode="auto">
            <a:xfrm>
              <a:off x="582" y="3671"/>
              <a:ext cx="1990" cy="213"/>
              <a:chOff x="582" y="3671"/>
              <a:chExt cx="1990" cy="213"/>
            </a:xfrm>
          </p:grpSpPr>
          <p:sp>
            <p:nvSpPr>
              <p:cNvPr id="3528720" name="Rectangle 16">
                <a:extLst>
                  <a:ext uri="{FF2B5EF4-FFF2-40B4-BE49-F238E27FC236}">
                    <a16:creationId xmlns:a16="http://schemas.microsoft.com/office/drawing/2014/main" id="{F5862996-34DB-684D-B48A-5DDA91002EC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8721" name="Rectangle 17">
                <a:extLst>
                  <a:ext uri="{FF2B5EF4-FFF2-40B4-BE49-F238E27FC236}">
                    <a16:creationId xmlns:a16="http://schemas.microsoft.com/office/drawing/2014/main" id="{66B6BA04-1CC6-8F41-8CFA-88C10DAC3B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28722" name="Rectangle 18">
                <a:extLst>
                  <a:ext uri="{FF2B5EF4-FFF2-40B4-BE49-F238E27FC236}">
                    <a16:creationId xmlns:a16="http://schemas.microsoft.com/office/drawing/2014/main" id="{22A2DE5D-AB4D-A147-93B9-C84D93961BA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34154" name="Text Box 19">
                <a:extLst>
                  <a:ext uri="{FF2B5EF4-FFF2-40B4-BE49-F238E27FC236}">
                    <a16:creationId xmlns:a16="http://schemas.microsoft.com/office/drawing/2014/main" id="{16315F9A-ADFB-314E-8FB0-D8E8D01DFE0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905</a:t>
                </a:r>
                <a:endParaRPr lang="en-US" altLang="en-US" sz="1800" i="0" dirty="0">
                  <a:ea typeface="ＭＳ Ｐゴシック" panose="020B0600070205080204" pitchFamily="34" charset="-128"/>
                </a:endParaRPr>
              </a:p>
            </p:txBody>
          </p:sp>
          <p:sp>
            <p:nvSpPr>
              <p:cNvPr id="134155" name="Text Box 20">
                <a:extLst>
                  <a:ext uri="{FF2B5EF4-FFF2-40B4-BE49-F238E27FC236}">
                    <a16:creationId xmlns:a16="http://schemas.microsoft.com/office/drawing/2014/main" id="{1227A7FC-48FE-AD45-83E3-EE43CE329C0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987</a:t>
                </a:r>
                <a:endParaRPr lang="en-US" altLang="en-US" sz="1800" i="0" dirty="0">
                  <a:ea typeface="ＭＳ Ｐゴシック" panose="020B0600070205080204" pitchFamily="34" charset="-128"/>
                </a:endParaRPr>
              </a:p>
            </p:txBody>
          </p:sp>
          <p:sp>
            <p:nvSpPr>
              <p:cNvPr id="134156" name="Text Box 21">
                <a:extLst>
                  <a:ext uri="{FF2B5EF4-FFF2-40B4-BE49-F238E27FC236}">
                    <a16:creationId xmlns:a16="http://schemas.microsoft.com/office/drawing/2014/main" id="{FD20656B-76FD-4E45-A051-4E851A0AE1B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A7B21799-9392-0A4C-81A5-116BE8E308E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F187E06-CD98-C44B-A1F3-AE4B023CFA68}" type="slidenum">
              <a:rPr lang="en-US" altLang="en-US" sz="1400"/>
              <a:pPr>
                <a:spcBef>
                  <a:spcPct val="0"/>
                </a:spcBef>
                <a:buFontTx/>
                <a:buNone/>
              </a:pPr>
              <a:t>67</a:t>
            </a:fld>
            <a:endParaRPr lang="en-US" altLang="en-US" sz="1400" dirty="0"/>
          </a:p>
        </p:txBody>
      </p:sp>
      <p:grpSp>
        <p:nvGrpSpPr>
          <p:cNvPr id="136195" name="Group 41">
            <a:extLst>
              <a:ext uri="{FF2B5EF4-FFF2-40B4-BE49-F238E27FC236}">
                <a16:creationId xmlns:a16="http://schemas.microsoft.com/office/drawing/2014/main" id="{6337802E-A06D-E84D-9184-2BE63744A215}"/>
              </a:ext>
            </a:extLst>
          </p:cNvPr>
          <p:cNvGrpSpPr>
            <a:grpSpLocks/>
          </p:cNvGrpSpPr>
          <p:nvPr/>
        </p:nvGrpSpPr>
        <p:grpSpPr bwMode="auto">
          <a:xfrm>
            <a:off x="458788" y="446088"/>
            <a:ext cx="8229600" cy="5719762"/>
            <a:chOff x="289" y="281"/>
            <a:chExt cx="5184" cy="3603"/>
          </a:xfrm>
        </p:grpSpPr>
        <p:sp>
          <p:nvSpPr>
            <p:cNvPr id="136196" name="Rectangle 2">
              <a:extLst>
                <a:ext uri="{FF2B5EF4-FFF2-40B4-BE49-F238E27FC236}">
                  <a16:creationId xmlns:a16="http://schemas.microsoft.com/office/drawing/2014/main" id="{FCF28777-4E26-904E-9EC4-9B24DC7879F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Gastric Lipase</a:t>
              </a:r>
            </a:p>
          </p:txBody>
        </p:sp>
        <p:sp>
          <p:nvSpPr>
            <p:cNvPr id="136197" name="Text Box 3">
              <a:extLst>
                <a:ext uri="{FF2B5EF4-FFF2-40B4-BE49-F238E27FC236}">
                  <a16:creationId xmlns:a16="http://schemas.microsoft.com/office/drawing/2014/main" id="{EB15490E-CEAE-A348-ABDC-699341BB301A}"/>
                </a:ext>
              </a:extLst>
            </p:cNvPr>
            <p:cNvSpPr txBox="1">
              <a:spLocks noChangeArrowheads="1"/>
            </p:cNvSpPr>
            <p:nvPr/>
          </p:nvSpPr>
          <p:spPr bwMode="auto">
            <a:xfrm>
              <a:off x="519" y="970"/>
              <a:ext cx="472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Gastric lipase is an enzyme that splits short-chained triglycerides (which are found in dairy products) into monoglycerides and fatty acids.</a:t>
              </a:r>
            </a:p>
            <a:p>
              <a:pPr eaLnBrk="1" hangingPunct="1">
                <a:lnSpc>
                  <a:spcPct val="85000"/>
                </a:lnSpc>
                <a:spcBef>
                  <a:spcPct val="0"/>
                </a:spcBef>
                <a:spcAft>
                  <a:spcPts val="900"/>
                </a:spcAft>
                <a:buSzPct val="80000"/>
              </a:pPr>
              <a:r>
                <a:rPr lang="en-US" altLang="en-US" sz="1800" i="0" dirty="0"/>
                <a:t>A monoglyceride is a single fatty acid chain covalently bonded to a glycerol molecule.</a:t>
              </a:r>
            </a:p>
            <a:p>
              <a:pPr eaLnBrk="1" hangingPunct="1">
                <a:lnSpc>
                  <a:spcPct val="85000"/>
                </a:lnSpc>
                <a:spcBef>
                  <a:spcPct val="0"/>
                </a:spcBef>
                <a:spcAft>
                  <a:spcPts val="900"/>
                </a:spcAft>
                <a:buSzPct val="80000"/>
              </a:pPr>
              <a:r>
                <a:rPr lang="en-US" altLang="en-US" sz="1800" i="0" dirty="0"/>
                <a:t>This enzyme, which has a limited role in the stomachs of adults, is most effective at a pH of 5.0 to 6.0.</a:t>
              </a:r>
            </a:p>
            <a:p>
              <a:pPr eaLnBrk="1" hangingPunct="1">
                <a:lnSpc>
                  <a:spcPct val="85000"/>
                </a:lnSpc>
                <a:spcBef>
                  <a:spcPct val="0"/>
                </a:spcBef>
                <a:spcAft>
                  <a:spcPct val="50000"/>
                </a:spcAft>
                <a:buSzPct val="80000"/>
              </a:pPr>
              <a:r>
                <a:rPr lang="en-US" altLang="en-US" sz="1800" i="0" dirty="0"/>
                <a:t>Table 24.3 gives a summary of the digestive activities of the stomach.</a:t>
              </a:r>
            </a:p>
          </p:txBody>
        </p:sp>
        <p:grpSp>
          <p:nvGrpSpPr>
            <p:cNvPr id="136198" name="Group 30">
              <a:extLst>
                <a:ext uri="{FF2B5EF4-FFF2-40B4-BE49-F238E27FC236}">
                  <a16:creationId xmlns:a16="http://schemas.microsoft.com/office/drawing/2014/main" id="{FA838F5E-7516-F542-B96D-3EFA62D02214}"/>
                </a:ext>
              </a:extLst>
            </p:cNvPr>
            <p:cNvGrpSpPr>
              <a:grpSpLocks/>
            </p:cNvGrpSpPr>
            <p:nvPr/>
          </p:nvGrpSpPr>
          <p:grpSpPr bwMode="auto">
            <a:xfrm>
              <a:off x="582" y="3671"/>
              <a:ext cx="2993" cy="213"/>
              <a:chOff x="582" y="3671"/>
              <a:chExt cx="2993" cy="213"/>
            </a:xfrm>
          </p:grpSpPr>
          <p:grpSp>
            <p:nvGrpSpPr>
              <p:cNvPr id="136199" name="Group 31">
                <a:extLst>
                  <a:ext uri="{FF2B5EF4-FFF2-40B4-BE49-F238E27FC236}">
                    <a16:creationId xmlns:a16="http://schemas.microsoft.com/office/drawing/2014/main" id="{3EF30842-FEDD-7248-B166-E30DE77DF991}"/>
                  </a:ext>
                </a:extLst>
              </p:cNvPr>
              <p:cNvGrpSpPr>
                <a:grpSpLocks/>
              </p:cNvGrpSpPr>
              <p:nvPr/>
            </p:nvGrpSpPr>
            <p:grpSpPr bwMode="auto">
              <a:xfrm>
                <a:off x="582" y="3671"/>
                <a:ext cx="1990" cy="213"/>
                <a:chOff x="582" y="3671"/>
                <a:chExt cx="1990" cy="213"/>
              </a:xfrm>
            </p:grpSpPr>
            <p:sp>
              <p:nvSpPr>
                <p:cNvPr id="3530784" name="Rectangle 32">
                  <a:extLst>
                    <a:ext uri="{FF2B5EF4-FFF2-40B4-BE49-F238E27FC236}">
                      <a16:creationId xmlns:a16="http://schemas.microsoft.com/office/drawing/2014/main" id="{1085D495-7FCD-2341-BB3F-D3A54B70C5D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0785" name="Rectangle 33">
                  <a:extLst>
                    <a:ext uri="{FF2B5EF4-FFF2-40B4-BE49-F238E27FC236}">
                      <a16:creationId xmlns:a16="http://schemas.microsoft.com/office/drawing/2014/main" id="{FE380186-929E-7B47-9B72-1F3E42A30E4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0786" name="Rectangle 34">
                  <a:extLst>
                    <a:ext uri="{FF2B5EF4-FFF2-40B4-BE49-F238E27FC236}">
                      <a16:creationId xmlns:a16="http://schemas.microsoft.com/office/drawing/2014/main" id="{8713FEC5-8751-DD48-B864-E86F7DEA315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36206" name="Text Box 35">
                  <a:extLst>
                    <a:ext uri="{FF2B5EF4-FFF2-40B4-BE49-F238E27FC236}">
                      <a16:creationId xmlns:a16="http://schemas.microsoft.com/office/drawing/2014/main" id="{F4D9AF49-7849-F54F-BE92-0EDFBBE5470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906</a:t>
                  </a:r>
                  <a:endParaRPr lang="en-US" altLang="en-US" sz="1800" i="0" dirty="0">
                    <a:ea typeface="ＭＳ Ｐゴシック" panose="020B0600070205080204" pitchFamily="34" charset="-128"/>
                  </a:endParaRPr>
                </a:p>
              </p:txBody>
            </p:sp>
            <p:sp>
              <p:nvSpPr>
                <p:cNvPr id="136207" name="Text Box 36">
                  <a:extLst>
                    <a:ext uri="{FF2B5EF4-FFF2-40B4-BE49-F238E27FC236}">
                      <a16:creationId xmlns:a16="http://schemas.microsoft.com/office/drawing/2014/main" id="{ED8201B2-919A-9442-9DD2-A52D40BD89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987</a:t>
                  </a:r>
                  <a:endParaRPr lang="en-US" altLang="en-US" sz="1800" i="0" dirty="0">
                    <a:ea typeface="ＭＳ Ｐゴシック" panose="020B0600070205080204" pitchFamily="34" charset="-128"/>
                  </a:endParaRPr>
                </a:p>
              </p:txBody>
            </p:sp>
            <p:sp>
              <p:nvSpPr>
                <p:cNvPr id="136208" name="Text Box 37">
                  <a:extLst>
                    <a:ext uri="{FF2B5EF4-FFF2-40B4-BE49-F238E27FC236}">
                      <a16:creationId xmlns:a16="http://schemas.microsoft.com/office/drawing/2014/main" id="{B1B23507-F1A6-E043-8EDB-080A8762DA0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nvGrpSpPr>
              <p:cNvPr id="136200" name="Group 38">
                <a:extLst>
                  <a:ext uri="{FF2B5EF4-FFF2-40B4-BE49-F238E27FC236}">
                    <a16:creationId xmlns:a16="http://schemas.microsoft.com/office/drawing/2014/main" id="{76C4D017-A7AB-EE47-BBD9-821F86BE0A4B}"/>
                  </a:ext>
                </a:extLst>
              </p:cNvPr>
              <p:cNvGrpSpPr>
                <a:grpSpLocks/>
              </p:cNvGrpSpPr>
              <p:nvPr/>
            </p:nvGrpSpPr>
            <p:grpSpPr bwMode="auto">
              <a:xfrm>
                <a:off x="2844" y="3671"/>
                <a:ext cx="731" cy="213"/>
                <a:chOff x="2844" y="3671"/>
                <a:chExt cx="731" cy="213"/>
              </a:xfrm>
            </p:grpSpPr>
            <p:sp>
              <p:nvSpPr>
                <p:cNvPr id="3530791" name="Rectangle 39">
                  <a:extLst>
                    <a:ext uri="{FF2B5EF4-FFF2-40B4-BE49-F238E27FC236}">
                      <a16:creationId xmlns:a16="http://schemas.microsoft.com/office/drawing/2014/main" id="{36B13695-BA84-2C4E-9EF8-0B9CF563DCB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36202" name="Text Box 40">
                  <a:extLst>
                    <a:ext uri="{FF2B5EF4-FFF2-40B4-BE49-F238E27FC236}">
                      <a16:creationId xmlns:a16="http://schemas.microsoft.com/office/drawing/2014/main" id="{0ECF75C2-FFCD-DE48-922E-DB41AF657337}"/>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Table 24.3</a:t>
                  </a:r>
                </a:p>
              </p:txBody>
            </p:sp>
          </p:gr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F652FB7D-8F41-6A4F-9083-1DAAF011D01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2119664-A436-C744-B804-915F58F10B3A}" type="slidenum">
              <a:rPr lang="en-US" altLang="en-US" sz="1400"/>
              <a:pPr>
                <a:spcBef>
                  <a:spcPct val="0"/>
                </a:spcBef>
                <a:buFontTx/>
                <a:buNone/>
              </a:pPr>
              <a:t>68</a:t>
            </a:fld>
            <a:endParaRPr lang="en-US" altLang="en-US" sz="1400" dirty="0"/>
          </a:p>
        </p:txBody>
      </p:sp>
      <p:grpSp>
        <p:nvGrpSpPr>
          <p:cNvPr id="138243" name="Group 26">
            <a:extLst>
              <a:ext uri="{FF2B5EF4-FFF2-40B4-BE49-F238E27FC236}">
                <a16:creationId xmlns:a16="http://schemas.microsoft.com/office/drawing/2014/main" id="{A6D98F94-8008-D44A-A4C0-04F1802F96E1}"/>
              </a:ext>
            </a:extLst>
          </p:cNvPr>
          <p:cNvGrpSpPr>
            <a:grpSpLocks/>
          </p:cNvGrpSpPr>
          <p:nvPr/>
        </p:nvGrpSpPr>
        <p:grpSpPr bwMode="auto">
          <a:xfrm>
            <a:off x="458788" y="446088"/>
            <a:ext cx="8229600" cy="5719762"/>
            <a:chOff x="289" y="281"/>
            <a:chExt cx="5184" cy="3603"/>
          </a:xfrm>
        </p:grpSpPr>
        <p:sp>
          <p:nvSpPr>
            <p:cNvPr id="138244" name="Rectangle 2">
              <a:extLst>
                <a:ext uri="{FF2B5EF4-FFF2-40B4-BE49-F238E27FC236}">
                  <a16:creationId xmlns:a16="http://schemas.microsoft.com/office/drawing/2014/main" id="{E9F83079-5B21-6A47-9F17-E214854D524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Absorption</a:t>
              </a:r>
            </a:p>
          </p:txBody>
        </p:sp>
        <p:sp>
          <p:nvSpPr>
            <p:cNvPr id="138245" name="Text Box 3">
              <a:extLst>
                <a:ext uri="{FF2B5EF4-FFF2-40B4-BE49-F238E27FC236}">
                  <a16:creationId xmlns:a16="http://schemas.microsoft.com/office/drawing/2014/main" id="{3AA348D1-3AC3-6C47-857C-5BB1D7DBAA79}"/>
                </a:ext>
              </a:extLst>
            </p:cNvPr>
            <p:cNvSpPr txBox="1">
              <a:spLocks noChangeArrowheads="1"/>
            </p:cNvSpPr>
            <p:nvPr/>
          </p:nvSpPr>
          <p:spPr bwMode="auto">
            <a:xfrm>
              <a:off x="519" y="970"/>
              <a:ext cx="4644" cy="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Very few nutrients are absorbed through the stomach wall since its epithelial cells are impermeable to most substances.</a:t>
              </a:r>
            </a:p>
            <a:p>
              <a:pPr eaLnBrk="1" hangingPunct="1">
                <a:lnSpc>
                  <a:spcPct val="85000"/>
                </a:lnSpc>
                <a:spcBef>
                  <a:spcPct val="0"/>
                </a:spcBef>
                <a:spcAft>
                  <a:spcPct val="50000"/>
                </a:spcAft>
                <a:buSzPct val="80000"/>
              </a:pPr>
              <a:r>
                <a:rPr lang="en-US" altLang="en-US" sz="1800" i="0" dirty="0"/>
                <a:t>Mucous cells, however, can absorb small amounts of water, ions, short-chain fatty acids, some drugs (such as aspirin), and alcohol.</a:t>
              </a:r>
            </a:p>
            <a:p>
              <a:pPr eaLnBrk="1" hangingPunct="1">
                <a:lnSpc>
                  <a:spcPct val="85000"/>
                </a:lnSpc>
                <a:spcBef>
                  <a:spcPct val="0"/>
                </a:spcBef>
                <a:spcAft>
                  <a:spcPct val="50000"/>
                </a:spcAft>
                <a:buSzPct val="80000"/>
              </a:pPr>
              <a:r>
                <a:rPr lang="en-US" altLang="en-US" sz="1800" i="0" dirty="0"/>
                <a:t>Alcohol can rapidly enter blood circulation and affect brain functions.</a:t>
              </a:r>
            </a:p>
          </p:txBody>
        </p:sp>
        <p:grpSp>
          <p:nvGrpSpPr>
            <p:cNvPr id="138246" name="Group 16">
              <a:extLst>
                <a:ext uri="{FF2B5EF4-FFF2-40B4-BE49-F238E27FC236}">
                  <a16:creationId xmlns:a16="http://schemas.microsoft.com/office/drawing/2014/main" id="{4152A9C4-26C1-1249-B3E5-88B7829F0ED6}"/>
                </a:ext>
              </a:extLst>
            </p:cNvPr>
            <p:cNvGrpSpPr>
              <a:grpSpLocks/>
            </p:cNvGrpSpPr>
            <p:nvPr/>
          </p:nvGrpSpPr>
          <p:grpSpPr bwMode="auto">
            <a:xfrm>
              <a:off x="582" y="3671"/>
              <a:ext cx="1990" cy="213"/>
              <a:chOff x="582" y="3671"/>
              <a:chExt cx="1990" cy="213"/>
            </a:xfrm>
          </p:grpSpPr>
          <p:sp>
            <p:nvSpPr>
              <p:cNvPr id="3532817" name="Rectangle 17">
                <a:extLst>
                  <a:ext uri="{FF2B5EF4-FFF2-40B4-BE49-F238E27FC236}">
                    <a16:creationId xmlns:a16="http://schemas.microsoft.com/office/drawing/2014/main" id="{71851122-0503-8A46-A8C1-EFB332B5A0C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2818" name="Rectangle 18">
                <a:extLst>
                  <a:ext uri="{FF2B5EF4-FFF2-40B4-BE49-F238E27FC236}">
                    <a16:creationId xmlns:a16="http://schemas.microsoft.com/office/drawing/2014/main" id="{C9B40CC5-F4CF-5149-8FEE-849D7A2EF8E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2819" name="Rectangle 19">
                <a:extLst>
                  <a:ext uri="{FF2B5EF4-FFF2-40B4-BE49-F238E27FC236}">
                    <a16:creationId xmlns:a16="http://schemas.microsoft.com/office/drawing/2014/main" id="{A81D4748-7E1E-7442-8117-F026304E224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38250" name="Text Box 20">
                <a:extLst>
                  <a:ext uri="{FF2B5EF4-FFF2-40B4-BE49-F238E27FC236}">
                    <a16:creationId xmlns:a16="http://schemas.microsoft.com/office/drawing/2014/main" id="{A1F1D93C-B29F-4747-A352-B46EF722A4B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906</a:t>
                </a:r>
                <a:endParaRPr lang="en-US" altLang="en-US" sz="1800" i="0" dirty="0">
                  <a:ea typeface="ＭＳ Ｐゴシック" panose="020B0600070205080204" pitchFamily="34" charset="-128"/>
                </a:endParaRPr>
              </a:p>
            </p:txBody>
          </p:sp>
          <p:sp>
            <p:nvSpPr>
              <p:cNvPr id="138251" name="Text Box 21">
                <a:extLst>
                  <a:ext uri="{FF2B5EF4-FFF2-40B4-BE49-F238E27FC236}">
                    <a16:creationId xmlns:a16="http://schemas.microsoft.com/office/drawing/2014/main" id="{8624AF2D-3A98-E14F-9F81-4777047C587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987</a:t>
                </a:r>
                <a:endParaRPr lang="en-US" altLang="en-US" sz="1800" i="0" dirty="0">
                  <a:ea typeface="ＭＳ Ｐゴシック" panose="020B0600070205080204" pitchFamily="34" charset="-128"/>
                </a:endParaRPr>
              </a:p>
            </p:txBody>
          </p:sp>
          <p:sp>
            <p:nvSpPr>
              <p:cNvPr id="138252" name="Text Box 22">
                <a:extLst>
                  <a:ext uri="{FF2B5EF4-FFF2-40B4-BE49-F238E27FC236}">
                    <a16:creationId xmlns:a16="http://schemas.microsoft.com/office/drawing/2014/main" id="{E525ECDD-46FF-7644-8021-D85AEFDC212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55AB951E-81B3-5949-83AB-BD9911B82C4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F092FE-4FE1-C44D-B66D-319A7B8B5C9D}" type="slidenum">
              <a:rPr lang="en-US" altLang="en-US" sz="1400"/>
              <a:pPr>
                <a:spcBef>
                  <a:spcPct val="0"/>
                </a:spcBef>
                <a:buFontTx/>
                <a:buNone/>
              </a:pPr>
              <a:t>69</a:t>
            </a:fld>
            <a:endParaRPr lang="en-US" altLang="en-US" sz="1400" dirty="0"/>
          </a:p>
        </p:txBody>
      </p:sp>
      <p:grpSp>
        <p:nvGrpSpPr>
          <p:cNvPr id="140291" name="Group 35">
            <a:extLst>
              <a:ext uri="{FF2B5EF4-FFF2-40B4-BE49-F238E27FC236}">
                <a16:creationId xmlns:a16="http://schemas.microsoft.com/office/drawing/2014/main" id="{54255DB0-1C9C-FA4E-A9F2-A0B5C7D0FD84}"/>
              </a:ext>
            </a:extLst>
          </p:cNvPr>
          <p:cNvGrpSpPr>
            <a:grpSpLocks/>
          </p:cNvGrpSpPr>
          <p:nvPr/>
        </p:nvGrpSpPr>
        <p:grpSpPr bwMode="auto">
          <a:xfrm>
            <a:off x="458788" y="452438"/>
            <a:ext cx="8229600" cy="5713412"/>
            <a:chOff x="289" y="285"/>
            <a:chExt cx="5184" cy="3599"/>
          </a:xfrm>
        </p:grpSpPr>
        <p:sp>
          <p:nvSpPr>
            <p:cNvPr id="140292" name="Rectangle 2">
              <a:extLst>
                <a:ext uri="{FF2B5EF4-FFF2-40B4-BE49-F238E27FC236}">
                  <a16:creationId xmlns:a16="http://schemas.microsoft.com/office/drawing/2014/main" id="{A7E5EC38-E154-4B45-81B3-A5BED68C6FA7}"/>
                </a:ext>
              </a:extLst>
            </p:cNvPr>
            <p:cNvSpPr>
              <a:spLocks noChangeArrowheads="1"/>
            </p:cNvSpPr>
            <p:nvPr/>
          </p:nvSpPr>
          <p:spPr bwMode="auto">
            <a:xfrm>
              <a:off x="289"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Emptying Time</a:t>
              </a:r>
            </a:p>
          </p:txBody>
        </p:sp>
        <p:sp>
          <p:nvSpPr>
            <p:cNvPr id="140293" name="Text Box 3">
              <a:extLst>
                <a:ext uri="{FF2B5EF4-FFF2-40B4-BE49-F238E27FC236}">
                  <a16:creationId xmlns:a16="http://schemas.microsoft.com/office/drawing/2014/main" id="{0EEA48EE-A680-D84B-9580-468375A46B5B}"/>
                </a:ext>
              </a:extLst>
            </p:cNvPr>
            <p:cNvSpPr txBox="1">
              <a:spLocks noChangeArrowheads="1"/>
            </p:cNvSpPr>
            <p:nvPr/>
          </p:nvSpPr>
          <p:spPr bwMode="auto">
            <a:xfrm>
              <a:off x="519" y="970"/>
              <a:ext cx="472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contents of the stomach completely empty into the duodenum and small intestine within two to three hours of eating.</a:t>
              </a:r>
            </a:p>
            <a:p>
              <a:pPr eaLnBrk="1" hangingPunct="1">
                <a:lnSpc>
                  <a:spcPct val="85000"/>
                </a:lnSpc>
                <a:spcBef>
                  <a:spcPct val="0"/>
                </a:spcBef>
                <a:spcAft>
                  <a:spcPct val="50000"/>
                </a:spcAft>
                <a:buSzPct val="80000"/>
              </a:pPr>
              <a:r>
                <a:rPr lang="en-US" altLang="en-US" sz="1800" i="0" dirty="0"/>
                <a:t>Carbohydrates are quickest to exit the stomach, followed by proteins and then triglycerides.</a:t>
              </a:r>
            </a:p>
          </p:txBody>
        </p:sp>
        <p:grpSp>
          <p:nvGrpSpPr>
            <p:cNvPr id="140294" name="Group 25">
              <a:extLst>
                <a:ext uri="{FF2B5EF4-FFF2-40B4-BE49-F238E27FC236}">
                  <a16:creationId xmlns:a16="http://schemas.microsoft.com/office/drawing/2014/main" id="{136A7EFD-194D-D44A-B4B3-67CAFE32E51A}"/>
                </a:ext>
              </a:extLst>
            </p:cNvPr>
            <p:cNvGrpSpPr>
              <a:grpSpLocks/>
            </p:cNvGrpSpPr>
            <p:nvPr/>
          </p:nvGrpSpPr>
          <p:grpSpPr bwMode="auto">
            <a:xfrm>
              <a:off x="582" y="3671"/>
              <a:ext cx="1990" cy="213"/>
              <a:chOff x="582" y="3671"/>
              <a:chExt cx="1990" cy="213"/>
            </a:xfrm>
          </p:grpSpPr>
          <p:sp>
            <p:nvSpPr>
              <p:cNvPr id="3534874" name="Rectangle 26">
                <a:extLst>
                  <a:ext uri="{FF2B5EF4-FFF2-40B4-BE49-F238E27FC236}">
                    <a16:creationId xmlns:a16="http://schemas.microsoft.com/office/drawing/2014/main" id="{74C2F61F-1FA0-8F4E-A87B-B1E10724622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4875" name="Rectangle 27">
                <a:extLst>
                  <a:ext uri="{FF2B5EF4-FFF2-40B4-BE49-F238E27FC236}">
                    <a16:creationId xmlns:a16="http://schemas.microsoft.com/office/drawing/2014/main" id="{06321612-6456-3543-BBEF-A9F05C65753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4876" name="Rectangle 28">
                <a:extLst>
                  <a:ext uri="{FF2B5EF4-FFF2-40B4-BE49-F238E27FC236}">
                    <a16:creationId xmlns:a16="http://schemas.microsoft.com/office/drawing/2014/main" id="{D822BAB2-98DA-C045-9910-EDFF6B3696A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0298" name="Text Box 29">
                <a:extLst>
                  <a:ext uri="{FF2B5EF4-FFF2-40B4-BE49-F238E27FC236}">
                    <a16:creationId xmlns:a16="http://schemas.microsoft.com/office/drawing/2014/main" id="{CC41B085-B050-CD44-BEE8-001D4E21D0D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906</a:t>
                </a:r>
                <a:endParaRPr lang="en-US" altLang="en-US" sz="1800" i="0" dirty="0">
                  <a:ea typeface="ＭＳ Ｐゴシック" panose="020B0600070205080204" pitchFamily="34" charset="-128"/>
                </a:endParaRPr>
              </a:p>
            </p:txBody>
          </p:sp>
          <p:sp>
            <p:nvSpPr>
              <p:cNvPr id="140299" name="Text Box 30">
                <a:extLst>
                  <a:ext uri="{FF2B5EF4-FFF2-40B4-BE49-F238E27FC236}">
                    <a16:creationId xmlns:a16="http://schemas.microsoft.com/office/drawing/2014/main" id="{9C24A15F-5D1D-1E48-B2EB-ED161CCC90A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987</a:t>
                </a:r>
                <a:endParaRPr lang="en-US" altLang="en-US" sz="1800" i="0" dirty="0">
                  <a:ea typeface="ＭＳ Ｐゴシック" panose="020B0600070205080204" pitchFamily="34" charset="-128"/>
                </a:endParaRPr>
              </a:p>
            </p:txBody>
          </p:sp>
          <p:sp>
            <p:nvSpPr>
              <p:cNvPr id="140300" name="Text Box 31">
                <a:extLst>
                  <a:ext uri="{FF2B5EF4-FFF2-40B4-BE49-F238E27FC236}">
                    <a16:creationId xmlns:a16="http://schemas.microsoft.com/office/drawing/2014/main" id="{9D966999-DBA8-CF46-8EBF-B9BBCAE9DC4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941</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1A7C8026-832D-004D-B249-2CC3CD58C9B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1660FE-3944-9244-9DDE-EB0C87E935BF}" type="slidenum">
              <a:rPr lang="en-US" altLang="en-US" sz="1400"/>
              <a:pPr>
                <a:spcBef>
                  <a:spcPct val="0"/>
                </a:spcBef>
                <a:buFontTx/>
                <a:buNone/>
              </a:pPr>
              <a:t>70</a:t>
            </a:fld>
            <a:endParaRPr lang="en-US" altLang="en-US" sz="1400" dirty="0"/>
          </a:p>
        </p:txBody>
      </p:sp>
      <p:grpSp>
        <p:nvGrpSpPr>
          <p:cNvPr id="142339" name="Group 54">
            <a:extLst>
              <a:ext uri="{FF2B5EF4-FFF2-40B4-BE49-F238E27FC236}">
                <a16:creationId xmlns:a16="http://schemas.microsoft.com/office/drawing/2014/main" id="{CCC82830-45B8-4C41-8CA4-2D1BBF9F5DDA}"/>
              </a:ext>
            </a:extLst>
          </p:cNvPr>
          <p:cNvGrpSpPr>
            <a:grpSpLocks/>
          </p:cNvGrpSpPr>
          <p:nvPr/>
        </p:nvGrpSpPr>
        <p:grpSpPr bwMode="auto">
          <a:xfrm>
            <a:off x="458788" y="446088"/>
            <a:ext cx="8229600" cy="5719762"/>
            <a:chOff x="289" y="281"/>
            <a:chExt cx="5184" cy="3603"/>
          </a:xfrm>
        </p:grpSpPr>
        <p:sp>
          <p:nvSpPr>
            <p:cNvPr id="142340" name="Rectangle 2">
              <a:extLst>
                <a:ext uri="{FF2B5EF4-FFF2-40B4-BE49-F238E27FC236}">
                  <a16:creationId xmlns:a16="http://schemas.microsoft.com/office/drawing/2014/main" id="{865C5C2F-9710-8548-A820-8C27032C951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Pancreas</a:t>
              </a:r>
            </a:p>
          </p:txBody>
        </p:sp>
        <p:sp>
          <p:nvSpPr>
            <p:cNvPr id="142360" name="Text Box 3">
              <a:extLst>
                <a:ext uri="{FF2B5EF4-FFF2-40B4-BE49-F238E27FC236}">
                  <a16:creationId xmlns:a16="http://schemas.microsoft.com/office/drawing/2014/main" id="{476281F2-463D-BC4A-9726-49F9112C8997}"/>
                </a:ext>
              </a:extLst>
            </p:cNvPr>
            <p:cNvSpPr txBox="1">
              <a:spLocks noChangeArrowheads="1"/>
            </p:cNvSpPr>
            <p:nvPr/>
          </p:nvSpPr>
          <p:spPr bwMode="auto">
            <a:xfrm>
              <a:off x="519" y="970"/>
              <a:ext cx="470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Chemical digestion in the small intestine involves secretions from the pancreas, liver, and gall bladder.</a:t>
              </a:r>
            </a:p>
            <a:p>
              <a:pPr eaLnBrk="1" hangingPunct="1">
                <a:lnSpc>
                  <a:spcPct val="85000"/>
                </a:lnSpc>
                <a:spcBef>
                  <a:spcPct val="0"/>
                </a:spcBef>
                <a:spcAft>
                  <a:spcPts val="900"/>
                </a:spcAft>
                <a:buSzPct val="80000"/>
              </a:pPr>
              <a:r>
                <a:rPr lang="en-US" altLang="en-US" sz="1800" i="0" dirty="0"/>
                <a:t>The pancreas is a retroperitoneal organ located posterior to the great curvature of the stomach.</a:t>
              </a:r>
            </a:p>
            <a:p>
              <a:pPr eaLnBrk="1" hangingPunct="1">
                <a:lnSpc>
                  <a:spcPct val="85000"/>
                </a:lnSpc>
                <a:spcBef>
                  <a:spcPct val="0"/>
                </a:spcBef>
                <a:spcAft>
                  <a:spcPct val="50000"/>
                </a:spcAft>
                <a:buSzPct val="80000"/>
              </a:pPr>
              <a:r>
                <a:rPr lang="en-US" altLang="en-US" sz="1800" i="0" dirty="0"/>
                <a:t>It consists of a head located near the curve of the duodenum, a body, and a tapering tail.</a:t>
              </a:r>
            </a:p>
          </p:txBody>
        </p:sp>
        <p:grpSp>
          <p:nvGrpSpPr>
            <p:cNvPr id="142342" name="Group 53">
              <a:extLst>
                <a:ext uri="{FF2B5EF4-FFF2-40B4-BE49-F238E27FC236}">
                  <a16:creationId xmlns:a16="http://schemas.microsoft.com/office/drawing/2014/main" id="{566C97DB-03C3-034C-9646-5A0CE5A52D20}"/>
                </a:ext>
              </a:extLst>
            </p:cNvPr>
            <p:cNvGrpSpPr>
              <a:grpSpLocks/>
            </p:cNvGrpSpPr>
            <p:nvPr/>
          </p:nvGrpSpPr>
          <p:grpSpPr bwMode="auto">
            <a:xfrm>
              <a:off x="582" y="3671"/>
              <a:ext cx="4601" cy="213"/>
              <a:chOff x="582" y="3671"/>
              <a:chExt cx="4601" cy="213"/>
            </a:xfrm>
          </p:grpSpPr>
          <p:grpSp>
            <p:nvGrpSpPr>
              <p:cNvPr id="142343" name="Group 32">
                <a:extLst>
                  <a:ext uri="{FF2B5EF4-FFF2-40B4-BE49-F238E27FC236}">
                    <a16:creationId xmlns:a16="http://schemas.microsoft.com/office/drawing/2014/main" id="{D94E8118-FD72-F946-84EC-AA1BC60281D1}"/>
                  </a:ext>
                </a:extLst>
              </p:cNvPr>
              <p:cNvGrpSpPr>
                <a:grpSpLocks/>
              </p:cNvGrpSpPr>
              <p:nvPr/>
            </p:nvGrpSpPr>
            <p:grpSpPr bwMode="auto">
              <a:xfrm>
                <a:off x="582" y="3671"/>
                <a:ext cx="1990" cy="213"/>
                <a:chOff x="582" y="3671"/>
                <a:chExt cx="1990" cy="213"/>
              </a:xfrm>
            </p:grpSpPr>
            <p:sp>
              <p:nvSpPr>
                <p:cNvPr id="3536929" name="Rectangle 33">
                  <a:extLst>
                    <a:ext uri="{FF2B5EF4-FFF2-40B4-BE49-F238E27FC236}">
                      <a16:creationId xmlns:a16="http://schemas.microsoft.com/office/drawing/2014/main" id="{66D960F6-49A0-0248-B2C1-0528D61C1BE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6930" name="Rectangle 34">
                  <a:extLst>
                    <a:ext uri="{FF2B5EF4-FFF2-40B4-BE49-F238E27FC236}">
                      <a16:creationId xmlns:a16="http://schemas.microsoft.com/office/drawing/2014/main" id="{140805D3-85CF-B849-BF92-9E75C46D928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6931" name="Rectangle 35">
                  <a:extLst>
                    <a:ext uri="{FF2B5EF4-FFF2-40B4-BE49-F238E27FC236}">
                      <a16:creationId xmlns:a16="http://schemas.microsoft.com/office/drawing/2014/main" id="{5F66870D-96B8-324A-8F7B-A550EB5D9B3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2357" name="Text Box 36">
                  <a:extLst>
                    <a:ext uri="{FF2B5EF4-FFF2-40B4-BE49-F238E27FC236}">
                      <a16:creationId xmlns:a16="http://schemas.microsoft.com/office/drawing/2014/main" id="{EFC5DB33-7880-8E4D-8823-6002314AA5F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906</a:t>
                  </a:r>
                  <a:endParaRPr lang="en-US" altLang="en-US" sz="1800" i="0" dirty="0">
                    <a:ea typeface="ＭＳ Ｐゴシック" panose="020B0600070205080204" pitchFamily="34" charset="-128"/>
                  </a:endParaRPr>
                </a:p>
              </p:txBody>
            </p:sp>
            <p:sp>
              <p:nvSpPr>
                <p:cNvPr id="142358" name="Text Box 37">
                  <a:extLst>
                    <a:ext uri="{FF2B5EF4-FFF2-40B4-BE49-F238E27FC236}">
                      <a16:creationId xmlns:a16="http://schemas.microsoft.com/office/drawing/2014/main" id="{F4B0FEF1-F491-324B-A821-B385E4DD93E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988</a:t>
                  </a:r>
                  <a:endParaRPr lang="en-US" altLang="en-US" sz="1800" i="0" dirty="0">
                    <a:ea typeface="ＭＳ Ｐゴシック" panose="020B0600070205080204" pitchFamily="34" charset="-128"/>
                  </a:endParaRPr>
                </a:p>
              </p:txBody>
            </p:sp>
            <p:sp>
              <p:nvSpPr>
                <p:cNvPr id="142359" name="Text Box 38">
                  <a:extLst>
                    <a:ext uri="{FF2B5EF4-FFF2-40B4-BE49-F238E27FC236}">
                      <a16:creationId xmlns:a16="http://schemas.microsoft.com/office/drawing/2014/main" id="{80FCF782-89B6-C34D-934A-625FA984686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942</a:t>
                  </a:r>
                  <a:endParaRPr lang="en-US" altLang="en-US" sz="1800" i="0" dirty="0">
                    <a:ea typeface="ＭＳ Ｐゴシック" panose="020B0600070205080204" pitchFamily="34" charset="-128"/>
                  </a:endParaRPr>
                </a:p>
              </p:txBody>
            </p:sp>
          </p:grpSp>
          <p:grpSp>
            <p:nvGrpSpPr>
              <p:cNvPr id="142344" name="Group 43">
                <a:extLst>
                  <a:ext uri="{FF2B5EF4-FFF2-40B4-BE49-F238E27FC236}">
                    <a16:creationId xmlns:a16="http://schemas.microsoft.com/office/drawing/2014/main" id="{74391009-475C-0841-AECE-37C8D2D712C4}"/>
                  </a:ext>
                </a:extLst>
              </p:cNvPr>
              <p:cNvGrpSpPr>
                <a:grpSpLocks/>
              </p:cNvGrpSpPr>
              <p:nvPr/>
            </p:nvGrpSpPr>
            <p:grpSpPr bwMode="auto">
              <a:xfrm>
                <a:off x="2846" y="3671"/>
                <a:ext cx="2337" cy="213"/>
                <a:chOff x="2846" y="3671"/>
                <a:chExt cx="2337" cy="213"/>
              </a:xfrm>
            </p:grpSpPr>
            <p:grpSp>
              <p:nvGrpSpPr>
                <p:cNvPr id="142345" name="Group 44">
                  <a:extLst>
                    <a:ext uri="{FF2B5EF4-FFF2-40B4-BE49-F238E27FC236}">
                      <a16:creationId xmlns:a16="http://schemas.microsoft.com/office/drawing/2014/main" id="{6A9F68B2-BAAF-0D46-802D-64A8C7A08927}"/>
                    </a:ext>
                  </a:extLst>
                </p:cNvPr>
                <p:cNvGrpSpPr>
                  <a:grpSpLocks/>
                </p:cNvGrpSpPr>
                <p:nvPr/>
              </p:nvGrpSpPr>
              <p:grpSpPr bwMode="auto">
                <a:xfrm>
                  <a:off x="2846" y="3671"/>
                  <a:ext cx="731" cy="213"/>
                  <a:chOff x="3190" y="3671"/>
                  <a:chExt cx="731" cy="213"/>
                </a:xfrm>
              </p:grpSpPr>
              <p:sp>
                <p:nvSpPr>
                  <p:cNvPr id="3536941" name="Rectangle 45">
                    <a:extLst>
                      <a:ext uri="{FF2B5EF4-FFF2-40B4-BE49-F238E27FC236}">
                        <a16:creationId xmlns:a16="http://schemas.microsoft.com/office/drawing/2014/main" id="{39BCC72E-6F0F-8947-BC1D-72F18B3E80BB}"/>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2353" name="Text Box 46">
                    <a:extLst>
                      <a:ext uri="{FF2B5EF4-FFF2-40B4-BE49-F238E27FC236}">
                        <a16:creationId xmlns:a16="http://schemas.microsoft.com/office/drawing/2014/main" id="{545DD803-6BB4-6744-A9DE-28C047B59CFA}"/>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24.15</a:t>
                    </a:r>
                  </a:p>
                </p:txBody>
              </p:sp>
            </p:grpSp>
            <p:grpSp>
              <p:nvGrpSpPr>
                <p:cNvPr id="142346" name="Group 47">
                  <a:extLst>
                    <a:ext uri="{FF2B5EF4-FFF2-40B4-BE49-F238E27FC236}">
                      <a16:creationId xmlns:a16="http://schemas.microsoft.com/office/drawing/2014/main" id="{1CA1D994-552A-8E44-9D09-5855B87AAD3A}"/>
                    </a:ext>
                  </a:extLst>
                </p:cNvPr>
                <p:cNvGrpSpPr>
                  <a:grpSpLocks/>
                </p:cNvGrpSpPr>
                <p:nvPr/>
              </p:nvGrpSpPr>
              <p:grpSpPr bwMode="auto">
                <a:xfrm>
                  <a:off x="3649" y="3671"/>
                  <a:ext cx="731" cy="213"/>
                  <a:chOff x="3190" y="3671"/>
                  <a:chExt cx="731" cy="213"/>
                </a:xfrm>
              </p:grpSpPr>
              <p:sp>
                <p:nvSpPr>
                  <p:cNvPr id="3536944" name="Rectangle 48">
                    <a:extLst>
                      <a:ext uri="{FF2B5EF4-FFF2-40B4-BE49-F238E27FC236}">
                        <a16:creationId xmlns:a16="http://schemas.microsoft.com/office/drawing/2014/main" id="{9F3AA78F-57AD-024F-8396-C44ECCDB21C6}"/>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2351" name="Text Box 49">
                    <a:extLst>
                      <a:ext uri="{FF2B5EF4-FFF2-40B4-BE49-F238E27FC236}">
                        <a16:creationId xmlns:a16="http://schemas.microsoft.com/office/drawing/2014/main" id="{34198B8C-B055-FB44-A533-52A2CCA56865}"/>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24.14</a:t>
                    </a:r>
                  </a:p>
                </p:txBody>
              </p:sp>
            </p:grpSp>
            <p:grpSp>
              <p:nvGrpSpPr>
                <p:cNvPr id="142347" name="Group 50">
                  <a:extLst>
                    <a:ext uri="{FF2B5EF4-FFF2-40B4-BE49-F238E27FC236}">
                      <a16:creationId xmlns:a16="http://schemas.microsoft.com/office/drawing/2014/main" id="{E83C6A43-991A-5144-A4F5-2649FD7F061C}"/>
                    </a:ext>
                  </a:extLst>
                </p:cNvPr>
                <p:cNvGrpSpPr>
                  <a:grpSpLocks/>
                </p:cNvGrpSpPr>
                <p:nvPr/>
              </p:nvGrpSpPr>
              <p:grpSpPr bwMode="auto">
                <a:xfrm>
                  <a:off x="4452" y="3671"/>
                  <a:ext cx="731" cy="213"/>
                  <a:chOff x="3190" y="3671"/>
                  <a:chExt cx="731" cy="213"/>
                </a:xfrm>
              </p:grpSpPr>
              <p:sp>
                <p:nvSpPr>
                  <p:cNvPr id="3536947" name="Rectangle 51">
                    <a:extLst>
                      <a:ext uri="{FF2B5EF4-FFF2-40B4-BE49-F238E27FC236}">
                        <a16:creationId xmlns:a16="http://schemas.microsoft.com/office/drawing/2014/main" id="{F62797AC-1AF5-A745-B24F-44146DB3C613}"/>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2349" name="Text Box 52">
                    <a:extLst>
                      <a:ext uri="{FF2B5EF4-FFF2-40B4-BE49-F238E27FC236}">
                        <a16:creationId xmlns:a16="http://schemas.microsoft.com/office/drawing/2014/main" id="{27196989-61FF-DD46-9D50-39C42B7CA208}"/>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24.14</a:t>
                    </a:r>
                  </a:p>
                </p:txBody>
              </p:sp>
            </p:grpSp>
          </p:grpSp>
        </p:grpSp>
      </p:grpSp>
      <p:sp>
        <p:nvSpPr>
          <p:cNvPr id="2" name="TextBox 1">
            <a:extLst>
              <a:ext uri="{FF2B5EF4-FFF2-40B4-BE49-F238E27FC236}">
                <a16:creationId xmlns:a16="http://schemas.microsoft.com/office/drawing/2014/main" id="{022EB6D7-D630-EB46-A2E7-465567123730}"/>
              </a:ext>
            </a:extLst>
          </p:cNvPr>
          <p:cNvSpPr txBox="1"/>
          <p:nvPr/>
        </p:nvSpPr>
        <p:spPr>
          <a:xfrm>
            <a:off x="2330671" y="3323286"/>
            <a:ext cx="4510806" cy="1143903"/>
          </a:xfrm>
          <a:prstGeom prst="rect">
            <a:avLst/>
          </a:prstGeom>
          <a:noFill/>
        </p:spPr>
        <p:txBody>
          <a:bodyPr wrap="square" rtlCol="0">
            <a:spAutoFit/>
          </a:bodyPr>
          <a:lstStyle/>
          <a:p>
            <a:pPr algn="ctr">
              <a:lnSpc>
                <a:spcPts val="1860"/>
              </a:lnSpc>
              <a:spcAft>
                <a:spcPts val="0"/>
              </a:spcAft>
            </a:pPr>
            <a:r>
              <a:rPr lang="en-US" i="0" dirty="0">
                <a:solidFill>
                  <a:srgbClr val="941100"/>
                </a:solidFill>
              </a:rPr>
              <a:t>Retroperitoneal = external to or posterior to the peritoneum.</a:t>
            </a:r>
          </a:p>
          <a:p>
            <a:pPr algn="ctr">
              <a:lnSpc>
                <a:spcPts val="1860"/>
              </a:lnSpc>
              <a:spcBef>
                <a:spcPts val="600"/>
              </a:spcBef>
              <a:spcAft>
                <a:spcPts val="0"/>
              </a:spcAft>
            </a:pPr>
            <a:r>
              <a:rPr lang="en-US" i="0" dirty="0">
                <a:solidFill>
                  <a:srgbClr val="941100"/>
                </a:solidFill>
              </a:rPr>
              <a:t>Peritoneum = the serous membrane lining of the abdominal and pelvic walls. </a:t>
            </a:r>
            <a:endParaRPr lang="en-US" dirty="0"/>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EC848FCA-8AC4-2F41-AF40-DF1A459FBB9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21B3B4-673E-314B-A74B-6AFC0122E911}" type="slidenum">
              <a:rPr lang="en-US" altLang="en-US" sz="1400"/>
              <a:pPr>
                <a:spcBef>
                  <a:spcPct val="0"/>
                </a:spcBef>
                <a:buFontTx/>
                <a:buNone/>
              </a:pPr>
              <a:t>71</a:t>
            </a:fld>
            <a:endParaRPr lang="en-US" altLang="en-US" sz="1400" dirty="0"/>
          </a:p>
        </p:txBody>
      </p:sp>
      <p:grpSp>
        <p:nvGrpSpPr>
          <p:cNvPr id="144411" name="Group 27">
            <a:extLst>
              <a:ext uri="{FF2B5EF4-FFF2-40B4-BE49-F238E27FC236}">
                <a16:creationId xmlns:a16="http://schemas.microsoft.com/office/drawing/2014/main" id="{6216A4BF-2F02-7848-B88D-C95B0AE94A56}"/>
              </a:ext>
            </a:extLst>
          </p:cNvPr>
          <p:cNvGrpSpPr>
            <a:grpSpLocks/>
          </p:cNvGrpSpPr>
          <p:nvPr/>
        </p:nvGrpSpPr>
        <p:grpSpPr bwMode="auto">
          <a:xfrm>
            <a:off x="458788" y="446088"/>
            <a:ext cx="8229600" cy="5719762"/>
            <a:chOff x="289" y="281"/>
            <a:chExt cx="5184" cy="3603"/>
          </a:xfrm>
        </p:grpSpPr>
        <p:sp>
          <p:nvSpPr>
            <p:cNvPr id="144388" name="Rectangle 2">
              <a:extLst>
                <a:ext uri="{FF2B5EF4-FFF2-40B4-BE49-F238E27FC236}">
                  <a16:creationId xmlns:a16="http://schemas.microsoft.com/office/drawing/2014/main" id="{11A2D5F3-4EFF-684F-83C8-9D41DB0A5FD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Pancreas </a:t>
              </a:r>
              <a:r>
                <a:rPr lang="en-US" altLang="en-US" sz="2200" i="0" dirty="0">
                  <a:solidFill>
                    <a:srgbClr val="333333"/>
                  </a:solidFill>
                </a:rPr>
                <a:t>(continued)</a:t>
              </a:r>
              <a:endParaRPr lang="en-US" altLang="en-US" sz="2800" i="0" dirty="0">
                <a:solidFill>
                  <a:srgbClr val="333333"/>
                </a:solidFill>
              </a:endParaRPr>
            </a:p>
          </p:txBody>
        </p:sp>
        <p:grpSp>
          <p:nvGrpSpPr>
            <p:cNvPr id="144410" name="Group 26">
              <a:extLst>
                <a:ext uri="{FF2B5EF4-FFF2-40B4-BE49-F238E27FC236}">
                  <a16:creationId xmlns:a16="http://schemas.microsoft.com/office/drawing/2014/main" id="{3B9F07F5-C0C6-D840-92F4-E02C9C0E2BA2}"/>
                </a:ext>
              </a:extLst>
            </p:cNvPr>
            <p:cNvGrpSpPr>
              <a:grpSpLocks/>
            </p:cNvGrpSpPr>
            <p:nvPr/>
          </p:nvGrpSpPr>
          <p:grpSpPr bwMode="auto">
            <a:xfrm>
              <a:off x="519" y="971"/>
              <a:ext cx="4533" cy="1812"/>
              <a:chOff x="519" y="971"/>
              <a:chExt cx="4533" cy="1812"/>
            </a:xfrm>
          </p:grpSpPr>
          <p:sp>
            <p:nvSpPr>
              <p:cNvPr id="144408" name="Text Box 3">
                <a:extLst>
                  <a:ext uri="{FF2B5EF4-FFF2-40B4-BE49-F238E27FC236}">
                    <a16:creationId xmlns:a16="http://schemas.microsoft.com/office/drawing/2014/main" id="{B6220E8C-D1D9-EF45-9D6B-BEF96E5C7603}"/>
                  </a:ext>
                </a:extLst>
              </p:cNvPr>
              <p:cNvSpPr txBox="1">
                <a:spLocks noChangeArrowheads="1"/>
              </p:cNvSpPr>
              <p:nvPr/>
            </p:nvSpPr>
            <p:spPr bwMode="auto">
              <a:xfrm>
                <a:off x="519" y="971"/>
                <a:ext cx="453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Pancreatic juices are secreted by the pancreas into ducts.</a:t>
                </a:r>
              </a:p>
              <a:p>
                <a:pPr eaLnBrk="1" hangingPunct="1">
                  <a:lnSpc>
                    <a:spcPct val="85000"/>
                  </a:lnSpc>
                  <a:spcBef>
                    <a:spcPct val="0"/>
                  </a:spcBef>
                  <a:spcAft>
                    <a:spcPts val="900"/>
                  </a:spcAft>
                  <a:buSzPct val="80000"/>
                </a:pPr>
                <a:r>
                  <a:rPr lang="en-US" altLang="en-US" sz="1800" i="0" dirty="0"/>
                  <a:t>The ducts form two large channels called the pancreatic duct and accessory duct that allow pancreatic secretions to be released into the duodenum and small intestine.</a:t>
                </a:r>
              </a:p>
              <a:p>
                <a:pPr eaLnBrk="1" hangingPunct="1">
                  <a:lnSpc>
                    <a:spcPct val="85000"/>
                  </a:lnSpc>
                  <a:spcBef>
                    <a:spcPct val="0"/>
                  </a:spcBef>
                  <a:spcAft>
                    <a:spcPct val="50000"/>
                  </a:spcAft>
                  <a:buSzPct val="80000"/>
                </a:pPr>
                <a:r>
                  <a:rPr lang="en-US" altLang="en-US" sz="1800" i="0" dirty="0"/>
                  <a:t>The pancreatic duct joins the common bile duct from the liver and gallbladder to form the hepatopancreatic ampulla that empties into the duodenum.</a:t>
                </a:r>
              </a:p>
            </p:txBody>
          </p:sp>
          <p:sp>
            <p:nvSpPr>
              <p:cNvPr id="144409" name="Text Box 4">
                <a:extLst>
                  <a:ext uri="{FF2B5EF4-FFF2-40B4-BE49-F238E27FC236}">
                    <a16:creationId xmlns:a16="http://schemas.microsoft.com/office/drawing/2014/main" id="{0FF58CB6-05EA-1D42-94B9-40599DBD0484}"/>
                  </a:ext>
                </a:extLst>
              </p:cNvPr>
              <p:cNvSpPr txBox="1">
                <a:spLocks noChangeArrowheads="1"/>
              </p:cNvSpPr>
              <p:nvPr/>
            </p:nvSpPr>
            <p:spPr bwMode="auto">
              <a:xfrm>
                <a:off x="1554" y="2216"/>
                <a:ext cx="2659"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i="0" dirty="0">
                    <a:solidFill>
                      <a:srgbClr val="800000"/>
                    </a:solidFill>
                  </a:rPr>
                  <a:t>Ampulla = a dilated (enlarged) portion of a canal or duct.</a:t>
                </a:r>
              </a:p>
              <a:p>
                <a:pPr algn="ctr" eaLnBrk="1" hangingPunct="1">
                  <a:lnSpc>
                    <a:spcPts val="1860"/>
                  </a:lnSpc>
                  <a:spcBef>
                    <a:spcPts val="600"/>
                  </a:spcBef>
                  <a:spcAft>
                    <a:spcPts val="0"/>
                  </a:spcAft>
                  <a:buFontTx/>
                  <a:buNone/>
                </a:pPr>
                <a:r>
                  <a:rPr lang="en-US" altLang="en-US" sz="1800" i="0" dirty="0">
                    <a:solidFill>
                      <a:srgbClr val="800000"/>
                    </a:solidFill>
                  </a:rPr>
                  <a:t>Hepato- = pertaining to the liver.</a:t>
                </a:r>
                <a:endParaRPr lang="en-US" altLang="en-US" sz="1800" i="0" dirty="0">
                  <a:solidFill>
                    <a:srgbClr val="800040"/>
                  </a:solidFill>
                </a:endParaRPr>
              </a:p>
            </p:txBody>
          </p:sp>
        </p:grpSp>
        <p:grpSp>
          <p:nvGrpSpPr>
            <p:cNvPr id="144390" name="Group 68">
              <a:extLst>
                <a:ext uri="{FF2B5EF4-FFF2-40B4-BE49-F238E27FC236}">
                  <a16:creationId xmlns:a16="http://schemas.microsoft.com/office/drawing/2014/main" id="{CFD867F5-DD6F-474D-AD3F-5866EBDB49D9}"/>
                </a:ext>
              </a:extLst>
            </p:cNvPr>
            <p:cNvGrpSpPr>
              <a:grpSpLocks/>
            </p:cNvGrpSpPr>
            <p:nvPr/>
          </p:nvGrpSpPr>
          <p:grpSpPr bwMode="auto">
            <a:xfrm>
              <a:off x="582" y="3671"/>
              <a:ext cx="4601" cy="213"/>
              <a:chOff x="582" y="3671"/>
              <a:chExt cx="4601" cy="213"/>
            </a:xfrm>
          </p:grpSpPr>
          <p:grpSp>
            <p:nvGrpSpPr>
              <p:cNvPr id="144391" name="Group 47">
                <a:extLst>
                  <a:ext uri="{FF2B5EF4-FFF2-40B4-BE49-F238E27FC236}">
                    <a16:creationId xmlns:a16="http://schemas.microsoft.com/office/drawing/2014/main" id="{5039660E-2728-7947-8E57-A2DAF7C32A41}"/>
                  </a:ext>
                </a:extLst>
              </p:cNvPr>
              <p:cNvGrpSpPr>
                <a:grpSpLocks/>
              </p:cNvGrpSpPr>
              <p:nvPr/>
            </p:nvGrpSpPr>
            <p:grpSpPr bwMode="auto">
              <a:xfrm>
                <a:off x="582" y="3671"/>
                <a:ext cx="1990" cy="213"/>
                <a:chOff x="582" y="3671"/>
                <a:chExt cx="1990" cy="213"/>
              </a:xfrm>
            </p:grpSpPr>
            <p:sp>
              <p:nvSpPr>
                <p:cNvPr id="3538992" name="Rectangle 48">
                  <a:extLst>
                    <a:ext uri="{FF2B5EF4-FFF2-40B4-BE49-F238E27FC236}">
                      <a16:creationId xmlns:a16="http://schemas.microsoft.com/office/drawing/2014/main" id="{8714908A-C2E6-9243-AD63-36EA16CBD37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8993" name="Rectangle 49">
                  <a:extLst>
                    <a:ext uri="{FF2B5EF4-FFF2-40B4-BE49-F238E27FC236}">
                      <a16:creationId xmlns:a16="http://schemas.microsoft.com/office/drawing/2014/main" id="{14BC969F-263F-124E-A38B-E9A6A354654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38994" name="Rectangle 50">
                  <a:extLst>
                    <a:ext uri="{FF2B5EF4-FFF2-40B4-BE49-F238E27FC236}">
                      <a16:creationId xmlns:a16="http://schemas.microsoft.com/office/drawing/2014/main" id="{CD7A7B7E-99A3-804A-99FF-87E87A00D61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4405" name="Text Box 51">
                  <a:extLst>
                    <a:ext uri="{FF2B5EF4-FFF2-40B4-BE49-F238E27FC236}">
                      <a16:creationId xmlns:a16="http://schemas.microsoft.com/office/drawing/2014/main" id="{55FF5834-99D3-BE40-92CD-84BC7682FE4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906</a:t>
                  </a:r>
                  <a:endParaRPr lang="en-US" altLang="en-US" sz="1800" i="0" dirty="0">
                    <a:ea typeface="ＭＳ Ｐゴシック" panose="020B0600070205080204" pitchFamily="34" charset="-128"/>
                  </a:endParaRPr>
                </a:p>
              </p:txBody>
            </p:sp>
            <p:sp>
              <p:nvSpPr>
                <p:cNvPr id="144406" name="Text Box 52">
                  <a:extLst>
                    <a:ext uri="{FF2B5EF4-FFF2-40B4-BE49-F238E27FC236}">
                      <a16:creationId xmlns:a16="http://schemas.microsoft.com/office/drawing/2014/main" id="{741BD707-CFC1-5641-A051-A5B9EFA7F8B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988</a:t>
                  </a:r>
                  <a:endParaRPr lang="en-US" altLang="en-US" sz="1800" i="0" dirty="0">
                    <a:ea typeface="ＭＳ Ｐゴシック" panose="020B0600070205080204" pitchFamily="34" charset="-128"/>
                  </a:endParaRPr>
                </a:p>
              </p:txBody>
            </p:sp>
            <p:sp>
              <p:nvSpPr>
                <p:cNvPr id="144407" name="Text Box 53">
                  <a:extLst>
                    <a:ext uri="{FF2B5EF4-FFF2-40B4-BE49-F238E27FC236}">
                      <a16:creationId xmlns:a16="http://schemas.microsoft.com/office/drawing/2014/main" id="{DD79FAA5-D5B8-C749-B1E8-042F9DE76B1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942</a:t>
                  </a:r>
                  <a:endParaRPr lang="en-US" altLang="en-US" sz="1800" i="0" dirty="0">
                    <a:ea typeface="ＭＳ Ｐゴシック" panose="020B0600070205080204" pitchFamily="34" charset="-128"/>
                  </a:endParaRPr>
                </a:p>
              </p:txBody>
            </p:sp>
          </p:grpSp>
          <p:grpSp>
            <p:nvGrpSpPr>
              <p:cNvPr id="144392" name="Group 58">
                <a:extLst>
                  <a:ext uri="{FF2B5EF4-FFF2-40B4-BE49-F238E27FC236}">
                    <a16:creationId xmlns:a16="http://schemas.microsoft.com/office/drawing/2014/main" id="{3985590F-2B61-1E41-8A7B-CFA266C6F8CB}"/>
                  </a:ext>
                </a:extLst>
              </p:cNvPr>
              <p:cNvGrpSpPr>
                <a:grpSpLocks/>
              </p:cNvGrpSpPr>
              <p:nvPr/>
            </p:nvGrpSpPr>
            <p:grpSpPr bwMode="auto">
              <a:xfrm>
                <a:off x="2846" y="3671"/>
                <a:ext cx="2337" cy="213"/>
                <a:chOff x="2846" y="3671"/>
                <a:chExt cx="2337" cy="213"/>
              </a:xfrm>
            </p:grpSpPr>
            <p:grpSp>
              <p:nvGrpSpPr>
                <p:cNvPr id="144393" name="Group 59">
                  <a:extLst>
                    <a:ext uri="{FF2B5EF4-FFF2-40B4-BE49-F238E27FC236}">
                      <a16:creationId xmlns:a16="http://schemas.microsoft.com/office/drawing/2014/main" id="{ACA05954-BF37-A441-893A-FC11983112B9}"/>
                    </a:ext>
                  </a:extLst>
                </p:cNvPr>
                <p:cNvGrpSpPr>
                  <a:grpSpLocks/>
                </p:cNvGrpSpPr>
                <p:nvPr/>
              </p:nvGrpSpPr>
              <p:grpSpPr bwMode="auto">
                <a:xfrm>
                  <a:off x="2846" y="3671"/>
                  <a:ext cx="731" cy="213"/>
                  <a:chOff x="3190" y="3671"/>
                  <a:chExt cx="731" cy="213"/>
                </a:xfrm>
              </p:grpSpPr>
              <p:sp>
                <p:nvSpPr>
                  <p:cNvPr id="3539004" name="Rectangle 60">
                    <a:extLst>
                      <a:ext uri="{FF2B5EF4-FFF2-40B4-BE49-F238E27FC236}">
                        <a16:creationId xmlns:a16="http://schemas.microsoft.com/office/drawing/2014/main" id="{CF6627DA-BE7D-B84E-83D8-DB612990D93A}"/>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4401" name="Text Box 61">
                    <a:extLst>
                      <a:ext uri="{FF2B5EF4-FFF2-40B4-BE49-F238E27FC236}">
                        <a16:creationId xmlns:a16="http://schemas.microsoft.com/office/drawing/2014/main" id="{F90AA4CB-FD81-274B-B039-33DE857B496B}"/>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24.15</a:t>
                    </a:r>
                  </a:p>
                </p:txBody>
              </p:sp>
            </p:grpSp>
            <p:grpSp>
              <p:nvGrpSpPr>
                <p:cNvPr id="144394" name="Group 62">
                  <a:extLst>
                    <a:ext uri="{FF2B5EF4-FFF2-40B4-BE49-F238E27FC236}">
                      <a16:creationId xmlns:a16="http://schemas.microsoft.com/office/drawing/2014/main" id="{3A6ECB29-5144-9249-B782-CCA5F911EFEC}"/>
                    </a:ext>
                  </a:extLst>
                </p:cNvPr>
                <p:cNvGrpSpPr>
                  <a:grpSpLocks/>
                </p:cNvGrpSpPr>
                <p:nvPr/>
              </p:nvGrpSpPr>
              <p:grpSpPr bwMode="auto">
                <a:xfrm>
                  <a:off x="3649" y="3671"/>
                  <a:ext cx="731" cy="213"/>
                  <a:chOff x="3190" y="3671"/>
                  <a:chExt cx="731" cy="213"/>
                </a:xfrm>
              </p:grpSpPr>
              <p:sp>
                <p:nvSpPr>
                  <p:cNvPr id="3539007" name="Rectangle 63">
                    <a:extLst>
                      <a:ext uri="{FF2B5EF4-FFF2-40B4-BE49-F238E27FC236}">
                        <a16:creationId xmlns:a16="http://schemas.microsoft.com/office/drawing/2014/main" id="{146C8CA3-8CEE-254E-89A3-DCD4C1BEB8E5}"/>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4399" name="Text Box 64">
                    <a:extLst>
                      <a:ext uri="{FF2B5EF4-FFF2-40B4-BE49-F238E27FC236}">
                        <a16:creationId xmlns:a16="http://schemas.microsoft.com/office/drawing/2014/main" id="{5D833307-124D-D047-BD8F-BCAC20DEC0AA}"/>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24.14</a:t>
                    </a:r>
                  </a:p>
                </p:txBody>
              </p:sp>
            </p:grpSp>
            <p:grpSp>
              <p:nvGrpSpPr>
                <p:cNvPr id="144395" name="Group 65">
                  <a:extLst>
                    <a:ext uri="{FF2B5EF4-FFF2-40B4-BE49-F238E27FC236}">
                      <a16:creationId xmlns:a16="http://schemas.microsoft.com/office/drawing/2014/main" id="{6EADEB32-755F-6340-AA46-55D13351603E}"/>
                    </a:ext>
                  </a:extLst>
                </p:cNvPr>
                <p:cNvGrpSpPr>
                  <a:grpSpLocks/>
                </p:cNvGrpSpPr>
                <p:nvPr/>
              </p:nvGrpSpPr>
              <p:grpSpPr bwMode="auto">
                <a:xfrm>
                  <a:off x="4452" y="3671"/>
                  <a:ext cx="731" cy="213"/>
                  <a:chOff x="3190" y="3671"/>
                  <a:chExt cx="731" cy="213"/>
                </a:xfrm>
              </p:grpSpPr>
              <p:sp>
                <p:nvSpPr>
                  <p:cNvPr id="3539010" name="Rectangle 66">
                    <a:extLst>
                      <a:ext uri="{FF2B5EF4-FFF2-40B4-BE49-F238E27FC236}">
                        <a16:creationId xmlns:a16="http://schemas.microsoft.com/office/drawing/2014/main" id="{B46416F3-F6A4-9741-8AC0-21DADC7B93B7}"/>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4397" name="Text Box 67">
                    <a:extLst>
                      <a:ext uri="{FF2B5EF4-FFF2-40B4-BE49-F238E27FC236}">
                        <a16:creationId xmlns:a16="http://schemas.microsoft.com/office/drawing/2014/main" id="{AEDFD7CE-F6CF-FE48-8CBB-C668E371F210}"/>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24.14</a:t>
                    </a:r>
                  </a:p>
                </p:txBody>
              </p:sp>
            </p:grpSp>
          </p:gr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a:extLst>
              <a:ext uri="{FF2B5EF4-FFF2-40B4-BE49-F238E27FC236}">
                <a16:creationId xmlns:a16="http://schemas.microsoft.com/office/drawing/2014/main" id="{586EDD6E-0302-9A49-8340-C302FDC92A0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23F15D1-B64D-2049-95D2-8634DD7356AE}" type="slidenum">
              <a:rPr lang="en-US" altLang="en-US" sz="1400"/>
              <a:pPr>
                <a:spcBef>
                  <a:spcPct val="0"/>
                </a:spcBef>
                <a:buFontTx/>
                <a:buNone/>
              </a:pPr>
              <a:t>72</a:t>
            </a:fld>
            <a:endParaRPr lang="en-US" altLang="en-US" sz="1400" dirty="0"/>
          </a:p>
        </p:txBody>
      </p:sp>
      <p:grpSp>
        <p:nvGrpSpPr>
          <p:cNvPr id="146435" name="Group 44">
            <a:extLst>
              <a:ext uri="{FF2B5EF4-FFF2-40B4-BE49-F238E27FC236}">
                <a16:creationId xmlns:a16="http://schemas.microsoft.com/office/drawing/2014/main" id="{2F198C39-9F7D-B945-95CB-6C5497427421}"/>
              </a:ext>
            </a:extLst>
          </p:cNvPr>
          <p:cNvGrpSpPr>
            <a:grpSpLocks/>
          </p:cNvGrpSpPr>
          <p:nvPr/>
        </p:nvGrpSpPr>
        <p:grpSpPr bwMode="auto">
          <a:xfrm>
            <a:off x="458788" y="446088"/>
            <a:ext cx="8229600" cy="5719762"/>
            <a:chOff x="289" y="281"/>
            <a:chExt cx="5184" cy="3603"/>
          </a:xfrm>
        </p:grpSpPr>
        <p:sp>
          <p:nvSpPr>
            <p:cNvPr id="146436" name="Rectangle 2">
              <a:extLst>
                <a:ext uri="{FF2B5EF4-FFF2-40B4-BE49-F238E27FC236}">
                  <a16:creationId xmlns:a16="http://schemas.microsoft.com/office/drawing/2014/main" id="{C83074B2-EA8C-B04E-8484-337B3F23BDC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Pancreas </a:t>
              </a:r>
              <a:r>
                <a:rPr lang="en-US" altLang="en-US" sz="2200" i="0" dirty="0">
                  <a:solidFill>
                    <a:srgbClr val="333333"/>
                  </a:solidFill>
                </a:rPr>
                <a:t>(continued)</a:t>
              </a:r>
              <a:endParaRPr lang="en-US" altLang="en-US" sz="2800" i="0" dirty="0">
                <a:solidFill>
                  <a:srgbClr val="333333"/>
                </a:solidFill>
              </a:endParaRPr>
            </a:p>
          </p:txBody>
        </p:sp>
        <p:sp>
          <p:nvSpPr>
            <p:cNvPr id="146437" name="Text Box 3">
              <a:extLst>
                <a:ext uri="{FF2B5EF4-FFF2-40B4-BE49-F238E27FC236}">
                  <a16:creationId xmlns:a16="http://schemas.microsoft.com/office/drawing/2014/main" id="{3DF727FB-813C-684C-86EF-0C49D42DFF6C}"/>
                </a:ext>
              </a:extLst>
            </p:cNvPr>
            <p:cNvSpPr txBox="1">
              <a:spLocks noChangeArrowheads="1"/>
            </p:cNvSpPr>
            <p:nvPr/>
          </p:nvSpPr>
          <p:spPr bwMode="auto">
            <a:xfrm>
              <a:off x="519" y="970"/>
              <a:ext cx="4502"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accessory duct leads from the pancreas and empties into the duodenum. </a:t>
              </a:r>
            </a:p>
            <a:p>
              <a:pPr eaLnBrk="1" hangingPunct="1">
                <a:lnSpc>
                  <a:spcPct val="85000"/>
                </a:lnSpc>
                <a:spcBef>
                  <a:spcPct val="0"/>
                </a:spcBef>
                <a:spcAft>
                  <a:spcPct val="50000"/>
                </a:spcAft>
                <a:buSzPct val="80000"/>
              </a:pPr>
              <a:r>
                <a:rPr lang="en-US" altLang="en-US" sz="1800" i="0" dirty="0"/>
                <a:t>The passage of pancreatic juice and bile into the duodenum and small intestine is regulated by smooth muscle called the sphincter of the hepatopancreatic ampulla.</a:t>
              </a:r>
            </a:p>
          </p:txBody>
        </p:sp>
        <p:grpSp>
          <p:nvGrpSpPr>
            <p:cNvPr id="146438" name="Group 43">
              <a:extLst>
                <a:ext uri="{FF2B5EF4-FFF2-40B4-BE49-F238E27FC236}">
                  <a16:creationId xmlns:a16="http://schemas.microsoft.com/office/drawing/2014/main" id="{C0B651AD-F112-E44C-B2DC-D016940798EC}"/>
                </a:ext>
              </a:extLst>
            </p:cNvPr>
            <p:cNvGrpSpPr>
              <a:grpSpLocks/>
            </p:cNvGrpSpPr>
            <p:nvPr/>
          </p:nvGrpSpPr>
          <p:grpSpPr bwMode="auto">
            <a:xfrm>
              <a:off x="582" y="3671"/>
              <a:ext cx="4601" cy="213"/>
              <a:chOff x="582" y="3671"/>
              <a:chExt cx="4601" cy="213"/>
            </a:xfrm>
          </p:grpSpPr>
          <p:grpSp>
            <p:nvGrpSpPr>
              <p:cNvPr id="146439" name="Group 22">
                <a:extLst>
                  <a:ext uri="{FF2B5EF4-FFF2-40B4-BE49-F238E27FC236}">
                    <a16:creationId xmlns:a16="http://schemas.microsoft.com/office/drawing/2014/main" id="{D02E2736-2610-854C-BE01-7A14C59DF0D6}"/>
                  </a:ext>
                </a:extLst>
              </p:cNvPr>
              <p:cNvGrpSpPr>
                <a:grpSpLocks/>
              </p:cNvGrpSpPr>
              <p:nvPr/>
            </p:nvGrpSpPr>
            <p:grpSpPr bwMode="auto">
              <a:xfrm>
                <a:off x="582" y="3671"/>
                <a:ext cx="1990" cy="213"/>
                <a:chOff x="582" y="3671"/>
                <a:chExt cx="1990" cy="213"/>
              </a:xfrm>
            </p:grpSpPr>
            <p:sp>
              <p:nvSpPr>
                <p:cNvPr id="3541015" name="Rectangle 23">
                  <a:extLst>
                    <a:ext uri="{FF2B5EF4-FFF2-40B4-BE49-F238E27FC236}">
                      <a16:creationId xmlns:a16="http://schemas.microsoft.com/office/drawing/2014/main" id="{DACF101A-FA8B-0948-A628-A288011A699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1016" name="Rectangle 24">
                  <a:extLst>
                    <a:ext uri="{FF2B5EF4-FFF2-40B4-BE49-F238E27FC236}">
                      <a16:creationId xmlns:a16="http://schemas.microsoft.com/office/drawing/2014/main" id="{311085EE-7F82-3643-8801-3EEEFDA10D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1017" name="Rectangle 25">
                  <a:extLst>
                    <a:ext uri="{FF2B5EF4-FFF2-40B4-BE49-F238E27FC236}">
                      <a16:creationId xmlns:a16="http://schemas.microsoft.com/office/drawing/2014/main" id="{1B84D312-271D-9249-9A41-597DF71B07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6453" name="Text Box 26">
                  <a:extLst>
                    <a:ext uri="{FF2B5EF4-FFF2-40B4-BE49-F238E27FC236}">
                      <a16:creationId xmlns:a16="http://schemas.microsoft.com/office/drawing/2014/main" id="{EFAF0BEB-00D9-0E4C-901B-601ECD0C03B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907</a:t>
                  </a:r>
                  <a:endParaRPr lang="en-US" altLang="en-US" sz="1800" i="0" dirty="0">
                    <a:ea typeface="ＭＳ Ｐゴシック" panose="020B0600070205080204" pitchFamily="34" charset="-128"/>
                  </a:endParaRPr>
                </a:p>
              </p:txBody>
            </p:sp>
            <p:sp>
              <p:nvSpPr>
                <p:cNvPr id="146454" name="Text Box 27">
                  <a:extLst>
                    <a:ext uri="{FF2B5EF4-FFF2-40B4-BE49-F238E27FC236}">
                      <a16:creationId xmlns:a16="http://schemas.microsoft.com/office/drawing/2014/main" id="{648C414B-2BEE-8741-9ED4-17B65C384DC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988</a:t>
                  </a:r>
                  <a:endParaRPr lang="en-US" altLang="en-US" sz="1800" i="0" dirty="0">
                    <a:ea typeface="ＭＳ Ｐゴシック" panose="020B0600070205080204" pitchFamily="34" charset="-128"/>
                  </a:endParaRPr>
                </a:p>
              </p:txBody>
            </p:sp>
            <p:sp>
              <p:nvSpPr>
                <p:cNvPr id="146455" name="Text Box 28">
                  <a:extLst>
                    <a:ext uri="{FF2B5EF4-FFF2-40B4-BE49-F238E27FC236}">
                      <a16:creationId xmlns:a16="http://schemas.microsoft.com/office/drawing/2014/main" id="{ECC9ED01-97C9-BB4C-BB14-144FF140B7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942</a:t>
                  </a:r>
                  <a:endParaRPr lang="en-US" altLang="en-US" sz="1800" i="0" dirty="0">
                    <a:ea typeface="ＭＳ Ｐゴシック" panose="020B0600070205080204" pitchFamily="34" charset="-128"/>
                  </a:endParaRPr>
                </a:p>
              </p:txBody>
            </p:sp>
          </p:grpSp>
          <p:grpSp>
            <p:nvGrpSpPr>
              <p:cNvPr id="146440" name="Group 33">
                <a:extLst>
                  <a:ext uri="{FF2B5EF4-FFF2-40B4-BE49-F238E27FC236}">
                    <a16:creationId xmlns:a16="http://schemas.microsoft.com/office/drawing/2014/main" id="{2DAF5682-3E60-2745-A1D3-071620B968F4}"/>
                  </a:ext>
                </a:extLst>
              </p:cNvPr>
              <p:cNvGrpSpPr>
                <a:grpSpLocks/>
              </p:cNvGrpSpPr>
              <p:nvPr/>
            </p:nvGrpSpPr>
            <p:grpSpPr bwMode="auto">
              <a:xfrm>
                <a:off x="2846" y="3671"/>
                <a:ext cx="2337" cy="213"/>
                <a:chOff x="2846" y="3671"/>
                <a:chExt cx="2337" cy="213"/>
              </a:xfrm>
            </p:grpSpPr>
            <p:grpSp>
              <p:nvGrpSpPr>
                <p:cNvPr id="146441" name="Group 34">
                  <a:extLst>
                    <a:ext uri="{FF2B5EF4-FFF2-40B4-BE49-F238E27FC236}">
                      <a16:creationId xmlns:a16="http://schemas.microsoft.com/office/drawing/2014/main" id="{FB6FD009-1955-6841-B516-7A0B2E41C2B4}"/>
                    </a:ext>
                  </a:extLst>
                </p:cNvPr>
                <p:cNvGrpSpPr>
                  <a:grpSpLocks/>
                </p:cNvGrpSpPr>
                <p:nvPr/>
              </p:nvGrpSpPr>
              <p:grpSpPr bwMode="auto">
                <a:xfrm>
                  <a:off x="2846" y="3671"/>
                  <a:ext cx="731" cy="213"/>
                  <a:chOff x="3190" y="3671"/>
                  <a:chExt cx="731" cy="213"/>
                </a:xfrm>
              </p:grpSpPr>
              <p:sp>
                <p:nvSpPr>
                  <p:cNvPr id="3541027" name="Rectangle 35">
                    <a:extLst>
                      <a:ext uri="{FF2B5EF4-FFF2-40B4-BE49-F238E27FC236}">
                        <a16:creationId xmlns:a16="http://schemas.microsoft.com/office/drawing/2014/main" id="{B0A7EE9E-5E55-B343-9247-FCDF86709E89}"/>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6449" name="Text Box 36">
                    <a:extLst>
                      <a:ext uri="{FF2B5EF4-FFF2-40B4-BE49-F238E27FC236}">
                        <a16:creationId xmlns:a16="http://schemas.microsoft.com/office/drawing/2014/main" id="{B9E77723-B892-964A-AE3E-7555C1C30A58}"/>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24.15</a:t>
                    </a:r>
                  </a:p>
                </p:txBody>
              </p:sp>
            </p:grpSp>
            <p:grpSp>
              <p:nvGrpSpPr>
                <p:cNvPr id="146442" name="Group 37">
                  <a:extLst>
                    <a:ext uri="{FF2B5EF4-FFF2-40B4-BE49-F238E27FC236}">
                      <a16:creationId xmlns:a16="http://schemas.microsoft.com/office/drawing/2014/main" id="{90A72D20-FD37-4C47-94DC-78D2C069A5DC}"/>
                    </a:ext>
                  </a:extLst>
                </p:cNvPr>
                <p:cNvGrpSpPr>
                  <a:grpSpLocks/>
                </p:cNvGrpSpPr>
                <p:nvPr/>
              </p:nvGrpSpPr>
              <p:grpSpPr bwMode="auto">
                <a:xfrm>
                  <a:off x="3649" y="3671"/>
                  <a:ext cx="731" cy="213"/>
                  <a:chOff x="3190" y="3671"/>
                  <a:chExt cx="731" cy="213"/>
                </a:xfrm>
              </p:grpSpPr>
              <p:sp>
                <p:nvSpPr>
                  <p:cNvPr id="3541030" name="Rectangle 38">
                    <a:extLst>
                      <a:ext uri="{FF2B5EF4-FFF2-40B4-BE49-F238E27FC236}">
                        <a16:creationId xmlns:a16="http://schemas.microsoft.com/office/drawing/2014/main" id="{B83D083F-8E44-5B49-9989-D1945410C370}"/>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6447" name="Text Box 39">
                    <a:extLst>
                      <a:ext uri="{FF2B5EF4-FFF2-40B4-BE49-F238E27FC236}">
                        <a16:creationId xmlns:a16="http://schemas.microsoft.com/office/drawing/2014/main" id="{4C2173EA-7D5E-844B-9A67-BE995A19E413}"/>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24.14</a:t>
                    </a:r>
                  </a:p>
                </p:txBody>
              </p:sp>
            </p:grpSp>
            <p:grpSp>
              <p:nvGrpSpPr>
                <p:cNvPr id="146443" name="Group 40">
                  <a:extLst>
                    <a:ext uri="{FF2B5EF4-FFF2-40B4-BE49-F238E27FC236}">
                      <a16:creationId xmlns:a16="http://schemas.microsoft.com/office/drawing/2014/main" id="{BB72FA06-2EE2-014A-902C-921F80527FA8}"/>
                    </a:ext>
                  </a:extLst>
                </p:cNvPr>
                <p:cNvGrpSpPr>
                  <a:grpSpLocks/>
                </p:cNvGrpSpPr>
                <p:nvPr/>
              </p:nvGrpSpPr>
              <p:grpSpPr bwMode="auto">
                <a:xfrm>
                  <a:off x="4452" y="3671"/>
                  <a:ext cx="731" cy="213"/>
                  <a:chOff x="3190" y="3671"/>
                  <a:chExt cx="731" cy="213"/>
                </a:xfrm>
              </p:grpSpPr>
              <p:sp>
                <p:nvSpPr>
                  <p:cNvPr id="3541033" name="Rectangle 41">
                    <a:extLst>
                      <a:ext uri="{FF2B5EF4-FFF2-40B4-BE49-F238E27FC236}">
                        <a16:creationId xmlns:a16="http://schemas.microsoft.com/office/drawing/2014/main" id="{C19AA5CC-475C-554C-9066-3C7F0F9B999C}"/>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6445" name="Text Box 42">
                    <a:extLst>
                      <a:ext uri="{FF2B5EF4-FFF2-40B4-BE49-F238E27FC236}">
                        <a16:creationId xmlns:a16="http://schemas.microsoft.com/office/drawing/2014/main" id="{F5A90C5C-46A5-AD4E-9838-24681D451200}"/>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24.14</a:t>
                    </a:r>
                  </a:p>
                </p:txBody>
              </p:sp>
            </p:grpSp>
          </p:gr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a:extLst>
              <a:ext uri="{FF2B5EF4-FFF2-40B4-BE49-F238E27FC236}">
                <a16:creationId xmlns:a16="http://schemas.microsoft.com/office/drawing/2014/main" id="{1DE5E500-6C26-214C-9384-85963726D81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5986537-D992-8B43-BBDF-0C042DBF9412}" type="slidenum">
              <a:rPr lang="en-US" altLang="en-US" sz="1400"/>
              <a:pPr>
                <a:spcBef>
                  <a:spcPct val="0"/>
                </a:spcBef>
                <a:buFontTx/>
                <a:buNone/>
              </a:pPr>
              <a:t>73</a:t>
            </a:fld>
            <a:endParaRPr lang="en-US" altLang="en-US" sz="1400" dirty="0"/>
          </a:p>
        </p:txBody>
      </p:sp>
      <p:grpSp>
        <p:nvGrpSpPr>
          <p:cNvPr id="148483" name="Group 35">
            <a:extLst>
              <a:ext uri="{FF2B5EF4-FFF2-40B4-BE49-F238E27FC236}">
                <a16:creationId xmlns:a16="http://schemas.microsoft.com/office/drawing/2014/main" id="{430B4408-69A6-644B-8E21-601297650458}"/>
              </a:ext>
            </a:extLst>
          </p:cNvPr>
          <p:cNvGrpSpPr>
            <a:grpSpLocks/>
          </p:cNvGrpSpPr>
          <p:nvPr/>
        </p:nvGrpSpPr>
        <p:grpSpPr bwMode="auto">
          <a:xfrm>
            <a:off x="458788" y="446088"/>
            <a:ext cx="8229600" cy="5719762"/>
            <a:chOff x="289" y="281"/>
            <a:chExt cx="5184" cy="3603"/>
          </a:xfrm>
        </p:grpSpPr>
        <p:sp>
          <p:nvSpPr>
            <p:cNvPr id="148484" name="Rectangle 2">
              <a:extLst>
                <a:ext uri="{FF2B5EF4-FFF2-40B4-BE49-F238E27FC236}">
                  <a16:creationId xmlns:a16="http://schemas.microsoft.com/office/drawing/2014/main" id="{24F0EE29-C4FE-714D-8840-DFB28EDA55D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Pancreatic Cells</a:t>
              </a:r>
            </a:p>
          </p:txBody>
        </p:sp>
        <p:sp>
          <p:nvSpPr>
            <p:cNvPr id="148485" name="Text Box 3">
              <a:extLst>
                <a:ext uri="{FF2B5EF4-FFF2-40B4-BE49-F238E27FC236}">
                  <a16:creationId xmlns:a16="http://schemas.microsoft.com/office/drawing/2014/main" id="{E20996CD-2FB0-0043-A832-262D546B0C96}"/>
                </a:ext>
              </a:extLst>
            </p:cNvPr>
            <p:cNvSpPr txBox="1">
              <a:spLocks noChangeArrowheads="1"/>
            </p:cNvSpPr>
            <p:nvPr/>
          </p:nvSpPr>
          <p:spPr bwMode="auto">
            <a:xfrm>
              <a:off x="519" y="970"/>
              <a:ext cx="4721"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pancreas has many small clusters of glandular epithelial cells known as acini.</a:t>
              </a:r>
            </a:p>
            <a:p>
              <a:pPr eaLnBrk="1" hangingPunct="1">
                <a:lnSpc>
                  <a:spcPct val="85000"/>
                </a:lnSpc>
                <a:spcBef>
                  <a:spcPct val="0"/>
                </a:spcBef>
                <a:spcAft>
                  <a:spcPts val="900"/>
                </a:spcAft>
                <a:buSzPct val="80000"/>
              </a:pPr>
              <a:r>
                <a:rPr lang="en-US" altLang="en-US" sz="1800" i="0" dirty="0"/>
                <a:t>About 99 percent of the acini are the exocrine part of the pancreas—they release a mixture of fluid and digestive enzymes known as pan-creatic juice.</a:t>
              </a:r>
            </a:p>
            <a:p>
              <a:pPr eaLnBrk="1" hangingPunct="1">
                <a:lnSpc>
                  <a:spcPct val="85000"/>
                </a:lnSpc>
                <a:spcBef>
                  <a:spcPct val="0"/>
                </a:spcBef>
                <a:spcAft>
                  <a:spcPts val="900"/>
                </a:spcAft>
                <a:buSzPct val="80000"/>
              </a:pPr>
              <a:r>
                <a:rPr lang="en-US" altLang="en-US" sz="1800" i="0" dirty="0"/>
                <a:t>The remaining one percent of clusters, the pancreatic islets, are the endocrine portion of the pancreas.</a:t>
              </a:r>
            </a:p>
            <a:p>
              <a:pPr eaLnBrk="1" hangingPunct="1">
                <a:lnSpc>
                  <a:spcPct val="85000"/>
                </a:lnSpc>
                <a:spcBef>
                  <a:spcPct val="0"/>
                </a:spcBef>
                <a:spcAft>
                  <a:spcPct val="50000"/>
                </a:spcAft>
                <a:buSzPct val="80000"/>
              </a:pPr>
              <a:r>
                <a:rPr lang="en-US" altLang="en-US" sz="1800" i="0" dirty="0"/>
                <a:t>These cells secrete the hormones glucagon, insulin, somatostatin, and pancreatic polypeptide, as was discussed in the lecture on the endocrine system.</a:t>
              </a:r>
            </a:p>
          </p:txBody>
        </p:sp>
        <p:grpSp>
          <p:nvGrpSpPr>
            <p:cNvPr id="148486" name="Group 24">
              <a:extLst>
                <a:ext uri="{FF2B5EF4-FFF2-40B4-BE49-F238E27FC236}">
                  <a16:creationId xmlns:a16="http://schemas.microsoft.com/office/drawing/2014/main" id="{DBC08025-8933-5846-9978-E5135C6DBCE0}"/>
                </a:ext>
              </a:extLst>
            </p:cNvPr>
            <p:cNvGrpSpPr>
              <a:grpSpLocks/>
            </p:cNvGrpSpPr>
            <p:nvPr/>
          </p:nvGrpSpPr>
          <p:grpSpPr bwMode="auto">
            <a:xfrm>
              <a:off x="582" y="3671"/>
              <a:ext cx="1990" cy="213"/>
              <a:chOff x="582" y="3671"/>
              <a:chExt cx="1990" cy="213"/>
            </a:xfrm>
          </p:grpSpPr>
          <p:sp>
            <p:nvSpPr>
              <p:cNvPr id="3543065" name="Rectangle 25">
                <a:extLst>
                  <a:ext uri="{FF2B5EF4-FFF2-40B4-BE49-F238E27FC236}">
                    <a16:creationId xmlns:a16="http://schemas.microsoft.com/office/drawing/2014/main" id="{C26535C3-13E8-3D4F-AC6E-FEDD7BD12C5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3066" name="Rectangle 26">
                <a:extLst>
                  <a:ext uri="{FF2B5EF4-FFF2-40B4-BE49-F238E27FC236}">
                    <a16:creationId xmlns:a16="http://schemas.microsoft.com/office/drawing/2014/main" id="{60E0F1D7-38A6-3149-9674-5BDB5AF599E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3067" name="Rectangle 27">
                <a:extLst>
                  <a:ext uri="{FF2B5EF4-FFF2-40B4-BE49-F238E27FC236}">
                    <a16:creationId xmlns:a16="http://schemas.microsoft.com/office/drawing/2014/main" id="{F5907624-8A7A-3B4D-90F4-7982600020F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48490" name="Text Box 28">
                <a:extLst>
                  <a:ext uri="{FF2B5EF4-FFF2-40B4-BE49-F238E27FC236}">
                    <a16:creationId xmlns:a16="http://schemas.microsoft.com/office/drawing/2014/main" id="{AD0ACD8F-053E-1B43-A83E-7E15DB47322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907</a:t>
                </a:r>
                <a:endParaRPr lang="en-US" altLang="en-US" sz="1800" i="0" dirty="0">
                  <a:ea typeface="ＭＳ Ｐゴシック" panose="020B0600070205080204" pitchFamily="34" charset="-128"/>
                </a:endParaRPr>
              </a:p>
            </p:txBody>
          </p:sp>
          <p:sp>
            <p:nvSpPr>
              <p:cNvPr id="148491" name="Text Box 29">
                <a:extLst>
                  <a:ext uri="{FF2B5EF4-FFF2-40B4-BE49-F238E27FC236}">
                    <a16:creationId xmlns:a16="http://schemas.microsoft.com/office/drawing/2014/main" id="{6096B44F-3001-BD4F-A010-29589532E01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988</a:t>
                </a:r>
                <a:endParaRPr lang="en-US" altLang="en-US" sz="1800" i="0" dirty="0">
                  <a:ea typeface="ＭＳ Ｐゴシック" panose="020B0600070205080204" pitchFamily="34" charset="-128"/>
                </a:endParaRPr>
              </a:p>
            </p:txBody>
          </p:sp>
          <p:sp>
            <p:nvSpPr>
              <p:cNvPr id="148492" name="Text Box 30">
                <a:extLst>
                  <a:ext uri="{FF2B5EF4-FFF2-40B4-BE49-F238E27FC236}">
                    <a16:creationId xmlns:a16="http://schemas.microsoft.com/office/drawing/2014/main" id="{5E4BF534-E9BA-3B49-B425-512EA0E841E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944</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5">
            <a:extLst>
              <a:ext uri="{FF2B5EF4-FFF2-40B4-BE49-F238E27FC236}">
                <a16:creationId xmlns:a16="http://schemas.microsoft.com/office/drawing/2014/main" id="{3A606B8E-9D94-3A43-A835-BC236A30583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6635A4-2C3B-404C-ACE1-D3AEB24E21C5}" type="slidenum">
              <a:rPr lang="en-US" altLang="en-US" sz="1400"/>
              <a:pPr>
                <a:spcBef>
                  <a:spcPct val="0"/>
                </a:spcBef>
                <a:buFontTx/>
                <a:buNone/>
              </a:pPr>
              <a:t>74</a:t>
            </a:fld>
            <a:endParaRPr lang="en-US" altLang="en-US" sz="1400" dirty="0"/>
          </a:p>
        </p:txBody>
      </p:sp>
      <p:grpSp>
        <p:nvGrpSpPr>
          <p:cNvPr id="150531" name="Group 19">
            <a:extLst>
              <a:ext uri="{FF2B5EF4-FFF2-40B4-BE49-F238E27FC236}">
                <a16:creationId xmlns:a16="http://schemas.microsoft.com/office/drawing/2014/main" id="{F3151BA0-52F5-0D46-8BAD-F6CF52652A88}"/>
              </a:ext>
            </a:extLst>
          </p:cNvPr>
          <p:cNvGrpSpPr>
            <a:grpSpLocks/>
          </p:cNvGrpSpPr>
          <p:nvPr/>
        </p:nvGrpSpPr>
        <p:grpSpPr bwMode="auto">
          <a:xfrm>
            <a:off x="458788" y="446088"/>
            <a:ext cx="8229600" cy="3905250"/>
            <a:chOff x="289" y="281"/>
            <a:chExt cx="5184" cy="2460"/>
          </a:xfrm>
        </p:grpSpPr>
        <p:sp>
          <p:nvSpPr>
            <p:cNvPr id="150532" name="Rectangle 3">
              <a:extLst>
                <a:ext uri="{FF2B5EF4-FFF2-40B4-BE49-F238E27FC236}">
                  <a16:creationId xmlns:a16="http://schemas.microsoft.com/office/drawing/2014/main" id="{D42741B1-BB59-0542-B64B-5E954398A31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Pancreatic Cells </a:t>
              </a:r>
              <a:r>
                <a:rPr lang="en-US" altLang="en-US" sz="2200" i="0" dirty="0">
                  <a:solidFill>
                    <a:srgbClr val="333333"/>
                  </a:solidFill>
                </a:rPr>
                <a:t>(continued)</a:t>
              </a:r>
              <a:endParaRPr lang="en-US" altLang="en-US" sz="2800" i="0" dirty="0">
                <a:solidFill>
                  <a:srgbClr val="333333"/>
                </a:solidFill>
              </a:endParaRPr>
            </a:p>
          </p:txBody>
        </p:sp>
        <p:grpSp>
          <p:nvGrpSpPr>
            <p:cNvPr id="150533" name="Group 18">
              <a:extLst>
                <a:ext uri="{FF2B5EF4-FFF2-40B4-BE49-F238E27FC236}">
                  <a16:creationId xmlns:a16="http://schemas.microsoft.com/office/drawing/2014/main" id="{7E050262-5F4B-BC43-BD3E-73C6312D3342}"/>
                </a:ext>
              </a:extLst>
            </p:cNvPr>
            <p:cNvGrpSpPr>
              <a:grpSpLocks/>
            </p:cNvGrpSpPr>
            <p:nvPr/>
          </p:nvGrpSpPr>
          <p:grpSpPr bwMode="auto">
            <a:xfrm>
              <a:off x="1816" y="1018"/>
              <a:ext cx="2304" cy="1723"/>
              <a:chOff x="1816" y="1018"/>
              <a:chExt cx="2304" cy="1723"/>
            </a:xfrm>
          </p:grpSpPr>
          <p:pic>
            <p:nvPicPr>
              <p:cNvPr id="150534" name="Picture 12" descr="endopancreas7">
                <a:extLst>
                  <a:ext uri="{FF2B5EF4-FFF2-40B4-BE49-F238E27FC236}">
                    <a16:creationId xmlns:a16="http://schemas.microsoft.com/office/drawing/2014/main" id="{C080CFF1-72F3-614B-ADFE-3E02E6CF7C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6" y="1018"/>
                <a:ext cx="2130" cy="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Text Box 13">
                <a:extLst>
                  <a:ext uri="{FF2B5EF4-FFF2-40B4-BE49-F238E27FC236}">
                    <a16:creationId xmlns:a16="http://schemas.microsoft.com/office/drawing/2014/main" id="{BC9AE018-2B25-C641-A7A7-F2C94FB1A15F}"/>
                  </a:ext>
                </a:extLst>
              </p:cNvPr>
              <p:cNvSpPr txBox="1">
                <a:spLocks noChangeArrowheads="1"/>
              </p:cNvSpPr>
              <p:nvPr/>
            </p:nvSpPr>
            <p:spPr bwMode="auto">
              <a:xfrm>
                <a:off x="2723" y="2576"/>
                <a:ext cx="139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i="0" dirty="0"/>
                  <a:t>https://www.mc.vanderbilt.edu</a:t>
                </a:r>
                <a:endParaRPr lang="en-US" altLang="en-US" sz="1800" i="0" dirty="0"/>
              </a:p>
            </p:txBody>
          </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5">
            <a:extLst>
              <a:ext uri="{FF2B5EF4-FFF2-40B4-BE49-F238E27FC236}">
                <a16:creationId xmlns:a16="http://schemas.microsoft.com/office/drawing/2014/main" id="{587919FD-90E5-344F-B0EE-D6F877E294F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FD9B58-D34B-5F43-BA05-69311F926EF4}" type="slidenum">
              <a:rPr lang="en-US" altLang="en-US" sz="1400"/>
              <a:pPr>
                <a:spcBef>
                  <a:spcPct val="0"/>
                </a:spcBef>
                <a:buFontTx/>
                <a:buNone/>
              </a:pPr>
              <a:t>75</a:t>
            </a:fld>
            <a:endParaRPr lang="en-US" altLang="en-US" sz="1400" dirty="0"/>
          </a:p>
        </p:txBody>
      </p:sp>
      <p:grpSp>
        <p:nvGrpSpPr>
          <p:cNvPr id="152592" name="Group 16">
            <a:extLst>
              <a:ext uri="{FF2B5EF4-FFF2-40B4-BE49-F238E27FC236}">
                <a16:creationId xmlns:a16="http://schemas.microsoft.com/office/drawing/2014/main" id="{9BD34667-DB8D-684D-AC0E-C0870CFE9559}"/>
              </a:ext>
            </a:extLst>
          </p:cNvPr>
          <p:cNvGrpSpPr>
            <a:grpSpLocks/>
          </p:cNvGrpSpPr>
          <p:nvPr/>
        </p:nvGrpSpPr>
        <p:grpSpPr bwMode="auto">
          <a:xfrm>
            <a:off x="458788" y="446088"/>
            <a:ext cx="8229600" cy="5719762"/>
            <a:chOff x="289" y="281"/>
            <a:chExt cx="5184" cy="3603"/>
          </a:xfrm>
        </p:grpSpPr>
        <p:sp>
          <p:nvSpPr>
            <p:cNvPr id="152580" name="Rectangle 2">
              <a:extLst>
                <a:ext uri="{FF2B5EF4-FFF2-40B4-BE49-F238E27FC236}">
                  <a16:creationId xmlns:a16="http://schemas.microsoft.com/office/drawing/2014/main" id="{E8453916-BC16-1E47-96DA-EF5F40C8469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Pancreatic Juice</a:t>
              </a:r>
            </a:p>
          </p:txBody>
        </p:sp>
        <p:grpSp>
          <p:nvGrpSpPr>
            <p:cNvPr id="152591" name="Group 15">
              <a:extLst>
                <a:ext uri="{FF2B5EF4-FFF2-40B4-BE49-F238E27FC236}">
                  <a16:creationId xmlns:a16="http://schemas.microsoft.com/office/drawing/2014/main" id="{61B1336B-71AD-0546-8E97-93A88D5A52D2}"/>
                </a:ext>
              </a:extLst>
            </p:cNvPr>
            <p:cNvGrpSpPr>
              <a:grpSpLocks/>
            </p:cNvGrpSpPr>
            <p:nvPr/>
          </p:nvGrpSpPr>
          <p:grpSpPr bwMode="auto">
            <a:xfrm>
              <a:off x="519" y="970"/>
              <a:ext cx="4697" cy="2008"/>
              <a:chOff x="519" y="970"/>
              <a:chExt cx="4697" cy="2008"/>
            </a:xfrm>
          </p:grpSpPr>
          <p:sp>
            <p:nvSpPr>
              <p:cNvPr id="152589" name="Text Box 3">
                <a:extLst>
                  <a:ext uri="{FF2B5EF4-FFF2-40B4-BE49-F238E27FC236}">
                    <a16:creationId xmlns:a16="http://schemas.microsoft.com/office/drawing/2014/main" id="{9A98BDD3-1007-364D-9B6D-D3B6A18788CB}"/>
                  </a:ext>
                </a:extLst>
              </p:cNvPr>
              <p:cNvSpPr txBox="1">
                <a:spLocks noChangeArrowheads="1"/>
              </p:cNvSpPr>
              <p:nvPr/>
            </p:nvSpPr>
            <p:spPr bwMode="auto">
              <a:xfrm>
                <a:off x="519" y="970"/>
                <a:ext cx="4697"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pancreas secretes 1.0 to 1.5 L of pancreatic juice per day into the duodenum.</a:t>
                </a:r>
              </a:p>
              <a:p>
                <a:pPr eaLnBrk="1" hangingPunct="1">
                  <a:lnSpc>
                    <a:spcPct val="85000"/>
                  </a:lnSpc>
                  <a:spcBef>
                    <a:spcPct val="0"/>
                  </a:spcBef>
                  <a:spcAft>
                    <a:spcPts val="900"/>
                  </a:spcAft>
                  <a:buSzPct val="80000"/>
                </a:pPr>
                <a:r>
                  <a:rPr lang="en-US" altLang="en-US" sz="1800" i="0" dirty="0"/>
                  <a:t>The clear, colorless liquid consists of water and salts, sodium bicar-bonate, and several enzymes.</a:t>
                </a:r>
              </a:p>
              <a:p>
                <a:pPr eaLnBrk="1" hangingPunct="1">
                  <a:lnSpc>
                    <a:spcPct val="85000"/>
                  </a:lnSpc>
                  <a:spcBef>
                    <a:spcPct val="0"/>
                  </a:spcBef>
                  <a:spcAft>
                    <a:spcPts val="900"/>
                  </a:spcAft>
                  <a:buSzPct val="80000"/>
                </a:pPr>
                <a:r>
                  <a:rPr lang="en-US" altLang="en-US" sz="1800" i="0" dirty="0"/>
                  <a:t>Sodium bicarbonate makes the pancreatic juice slightly alkaline (pH 7.1 to 8.2) to buffer the gastric acid juice in chyme.</a:t>
                </a:r>
              </a:p>
              <a:p>
                <a:pPr eaLnBrk="1" hangingPunct="1">
                  <a:lnSpc>
                    <a:spcPct val="85000"/>
                  </a:lnSpc>
                  <a:spcBef>
                    <a:spcPct val="0"/>
                  </a:spcBef>
                  <a:spcAft>
                    <a:spcPct val="50000"/>
                  </a:spcAft>
                  <a:buSzPct val="80000"/>
                </a:pPr>
                <a:r>
                  <a:rPr lang="en-US" altLang="en-US" sz="1800" i="0" dirty="0"/>
                  <a:t>The alkalinity inhibits the action of pepsin and creates the proper pH for pancreatic and other digestive juices in the small intestine to exert their chemical actions.</a:t>
                </a:r>
              </a:p>
            </p:txBody>
          </p:sp>
          <p:sp>
            <p:nvSpPr>
              <p:cNvPr id="152590" name="Text Box 7">
                <a:extLst>
                  <a:ext uri="{FF2B5EF4-FFF2-40B4-BE49-F238E27FC236}">
                    <a16:creationId xmlns:a16="http://schemas.microsoft.com/office/drawing/2014/main" id="{7EA56474-88A8-8449-93EA-5172116C970C}"/>
                  </a:ext>
                </a:extLst>
              </p:cNvPr>
              <p:cNvSpPr txBox="1">
                <a:spLocks noChangeArrowheads="1"/>
              </p:cNvSpPr>
              <p:nvPr/>
            </p:nvSpPr>
            <p:spPr bwMode="auto">
              <a:xfrm>
                <a:off x="1750" y="2613"/>
                <a:ext cx="227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800000"/>
                    </a:solidFill>
                  </a:rPr>
                  <a:t>Buffer = ionic compound that resists changes in its pH.</a:t>
                </a:r>
              </a:p>
            </p:txBody>
          </p:sp>
        </p:grpSp>
        <p:grpSp>
          <p:nvGrpSpPr>
            <p:cNvPr id="152582" name="Group 29">
              <a:extLst>
                <a:ext uri="{FF2B5EF4-FFF2-40B4-BE49-F238E27FC236}">
                  <a16:creationId xmlns:a16="http://schemas.microsoft.com/office/drawing/2014/main" id="{5C1850A2-C330-9E4D-833C-19D580768AD1}"/>
                </a:ext>
              </a:extLst>
            </p:cNvPr>
            <p:cNvGrpSpPr>
              <a:grpSpLocks/>
            </p:cNvGrpSpPr>
            <p:nvPr/>
          </p:nvGrpSpPr>
          <p:grpSpPr bwMode="auto">
            <a:xfrm>
              <a:off x="582" y="3671"/>
              <a:ext cx="1990" cy="213"/>
              <a:chOff x="582" y="3671"/>
              <a:chExt cx="1990" cy="213"/>
            </a:xfrm>
          </p:grpSpPr>
          <p:sp>
            <p:nvSpPr>
              <p:cNvPr id="3545118" name="Rectangle 30">
                <a:extLst>
                  <a:ext uri="{FF2B5EF4-FFF2-40B4-BE49-F238E27FC236}">
                    <a16:creationId xmlns:a16="http://schemas.microsoft.com/office/drawing/2014/main" id="{6C1307B1-EEA6-5242-90C1-06EE4AEB18F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5119" name="Rectangle 31">
                <a:extLst>
                  <a:ext uri="{FF2B5EF4-FFF2-40B4-BE49-F238E27FC236}">
                    <a16:creationId xmlns:a16="http://schemas.microsoft.com/office/drawing/2014/main" id="{69D7FF62-86FA-7F44-978B-F3AF6998DE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5120" name="Rectangle 32">
                <a:extLst>
                  <a:ext uri="{FF2B5EF4-FFF2-40B4-BE49-F238E27FC236}">
                    <a16:creationId xmlns:a16="http://schemas.microsoft.com/office/drawing/2014/main" id="{619AB241-0152-F94C-902A-74A8322E494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2586" name="Text Box 33">
                <a:extLst>
                  <a:ext uri="{FF2B5EF4-FFF2-40B4-BE49-F238E27FC236}">
                    <a16:creationId xmlns:a16="http://schemas.microsoft.com/office/drawing/2014/main" id="{DADB673F-FE11-5140-ACC4-32FC2E2F5A7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907</a:t>
                </a:r>
                <a:endParaRPr lang="en-US" altLang="en-US" sz="1800" i="0" dirty="0">
                  <a:ea typeface="ＭＳ Ｐゴシック" panose="020B0600070205080204" pitchFamily="34" charset="-128"/>
                </a:endParaRPr>
              </a:p>
            </p:txBody>
          </p:sp>
          <p:sp>
            <p:nvSpPr>
              <p:cNvPr id="152587" name="Text Box 34">
                <a:extLst>
                  <a:ext uri="{FF2B5EF4-FFF2-40B4-BE49-F238E27FC236}">
                    <a16:creationId xmlns:a16="http://schemas.microsoft.com/office/drawing/2014/main" id="{5369016B-D94E-294A-A4D5-DDC07515C2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988</a:t>
                </a:r>
                <a:endParaRPr lang="en-US" altLang="en-US" sz="1800" i="0" dirty="0">
                  <a:ea typeface="ＭＳ Ｐゴシック" panose="020B0600070205080204" pitchFamily="34" charset="-128"/>
                </a:endParaRPr>
              </a:p>
            </p:txBody>
          </p:sp>
          <p:sp>
            <p:nvSpPr>
              <p:cNvPr id="152588" name="Text Box 35">
                <a:extLst>
                  <a:ext uri="{FF2B5EF4-FFF2-40B4-BE49-F238E27FC236}">
                    <a16:creationId xmlns:a16="http://schemas.microsoft.com/office/drawing/2014/main" id="{6597ADB7-C981-8043-A870-AD31E0B4605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944</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FE31224E-6515-B345-B3C0-3F6A7F25110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0188803-A440-FB48-863B-C1598E07F304}" type="slidenum">
              <a:rPr lang="en-US" altLang="en-US" sz="1400"/>
              <a:pPr>
                <a:spcBef>
                  <a:spcPct val="0"/>
                </a:spcBef>
                <a:buFontTx/>
                <a:buNone/>
              </a:pPr>
              <a:t>76</a:t>
            </a:fld>
            <a:endParaRPr lang="en-US" altLang="en-US" sz="1400" dirty="0"/>
          </a:p>
        </p:txBody>
      </p:sp>
      <p:grpSp>
        <p:nvGrpSpPr>
          <p:cNvPr id="154627" name="Group 24">
            <a:extLst>
              <a:ext uri="{FF2B5EF4-FFF2-40B4-BE49-F238E27FC236}">
                <a16:creationId xmlns:a16="http://schemas.microsoft.com/office/drawing/2014/main" id="{7381B6D0-EBEA-A44E-A2EE-D3F2F1C3673B}"/>
              </a:ext>
            </a:extLst>
          </p:cNvPr>
          <p:cNvGrpSpPr>
            <a:grpSpLocks/>
          </p:cNvGrpSpPr>
          <p:nvPr/>
        </p:nvGrpSpPr>
        <p:grpSpPr bwMode="auto">
          <a:xfrm>
            <a:off x="458788" y="446088"/>
            <a:ext cx="8229600" cy="5719762"/>
            <a:chOff x="289" y="281"/>
            <a:chExt cx="5184" cy="3603"/>
          </a:xfrm>
        </p:grpSpPr>
        <p:sp>
          <p:nvSpPr>
            <p:cNvPr id="154628" name="Rectangle 2">
              <a:extLst>
                <a:ext uri="{FF2B5EF4-FFF2-40B4-BE49-F238E27FC236}">
                  <a16:creationId xmlns:a16="http://schemas.microsoft.com/office/drawing/2014/main" id="{839C41CD-9A11-9B44-96D7-D4AA2C3937C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Pancreatic Juice </a:t>
              </a:r>
              <a:r>
                <a:rPr lang="en-US" altLang="en-US" sz="2200" i="0" dirty="0">
                  <a:solidFill>
                    <a:srgbClr val="333333"/>
                  </a:solidFill>
                </a:rPr>
                <a:t>(continued)</a:t>
              </a:r>
              <a:endParaRPr lang="en-US" altLang="en-US" sz="2800" i="0" dirty="0">
                <a:solidFill>
                  <a:srgbClr val="333333"/>
                </a:solidFill>
              </a:endParaRPr>
            </a:p>
          </p:txBody>
        </p:sp>
        <p:sp>
          <p:nvSpPr>
            <p:cNvPr id="154629" name="Text Box 3">
              <a:extLst>
                <a:ext uri="{FF2B5EF4-FFF2-40B4-BE49-F238E27FC236}">
                  <a16:creationId xmlns:a16="http://schemas.microsoft.com/office/drawing/2014/main" id="{F84E89BA-4E66-D84D-8200-54C751CAF17E}"/>
                </a:ext>
              </a:extLst>
            </p:cNvPr>
            <p:cNvSpPr txBox="1">
              <a:spLocks noChangeArrowheads="1"/>
            </p:cNvSpPr>
            <p:nvPr/>
          </p:nvSpPr>
          <p:spPr bwMode="auto">
            <a:xfrm>
              <a:off x="519" y="970"/>
              <a:ext cx="4478" cy="1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5762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enzymes in pancreatic juice include:</a:t>
              </a:r>
            </a:p>
            <a:p>
              <a:pPr lvl="1" eaLnBrk="1" hangingPunct="1">
                <a:lnSpc>
                  <a:spcPct val="85000"/>
                </a:lnSpc>
                <a:spcBef>
                  <a:spcPct val="0"/>
                </a:spcBef>
                <a:spcAft>
                  <a:spcPts val="500"/>
                </a:spcAft>
                <a:buSzPct val="80000"/>
                <a:buFontTx/>
                <a:buChar char="-"/>
              </a:pPr>
              <a:r>
                <a:rPr lang="en-US" altLang="en-US" sz="1800" i="0" dirty="0"/>
                <a:t>Pancreatic amylase, a starch-digesting enzyme.</a:t>
              </a:r>
            </a:p>
            <a:p>
              <a:pPr lvl="1" eaLnBrk="1" hangingPunct="1">
                <a:lnSpc>
                  <a:spcPct val="85000"/>
                </a:lnSpc>
                <a:spcBef>
                  <a:spcPct val="0"/>
                </a:spcBef>
                <a:spcAft>
                  <a:spcPts val="500"/>
                </a:spcAft>
                <a:buSzPct val="80000"/>
                <a:buFontTx/>
                <a:buChar char="-"/>
              </a:pPr>
              <a:r>
                <a:rPr lang="en-US" altLang="en-US" sz="1800" i="0" dirty="0"/>
                <a:t>Trypsin and other protein-digesting enzymes.</a:t>
              </a:r>
            </a:p>
            <a:p>
              <a:pPr lvl="1" eaLnBrk="1" hangingPunct="1">
                <a:lnSpc>
                  <a:spcPct val="85000"/>
                </a:lnSpc>
                <a:spcBef>
                  <a:spcPct val="0"/>
                </a:spcBef>
                <a:spcAft>
                  <a:spcPts val="500"/>
                </a:spcAft>
                <a:buSzPct val="80000"/>
                <a:buFontTx/>
                <a:buChar char="-"/>
              </a:pPr>
              <a:r>
                <a:rPr lang="en-US" altLang="en-US" sz="1800" i="0" dirty="0"/>
                <a:t>Pancreatic lipase, a triglyceride-digesting enzyme in adults.</a:t>
              </a:r>
            </a:p>
            <a:p>
              <a:pPr lvl="1" eaLnBrk="1" hangingPunct="1">
                <a:lnSpc>
                  <a:spcPct val="85000"/>
                </a:lnSpc>
                <a:spcBef>
                  <a:spcPct val="0"/>
                </a:spcBef>
                <a:spcAft>
                  <a:spcPts val="1200"/>
                </a:spcAft>
                <a:buSzPct val="80000"/>
                <a:buFontTx/>
                <a:buChar char="-"/>
              </a:pPr>
              <a:r>
                <a:rPr lang="en-US" altLang="en-US" sz="1800" i="0" dirty="0"/>
                <a:t>Ribonuclease and deoxyribonuclease to digest nucleic acids.</a:t>
              </a:r>
            </a:p>
            <a:p>
              <a:pPr eaLnBrk="1" hangingPunct="1">
                <a:lnSpc>
                  <a:spcPct val="85000"/>
                </a:lnSpc>
                <a:spcBef>
                  <a:spcPct val="0"/>
                </a:spcBef>
                <a:spcAft>
                  <a:spcPts val="900"/>
                </a:spcAft>
                <a:buSzPct val="80000"/>
              </a:pPr>
              <a:r>
                <a:rPr lang="en-US" altLang="en-US" sz="1800" i="0" dirty="0"/>
                <a:t>Protein-digesting enzymes are synthesized and secreted in inac-tive forms so that they cannot digest the cells of the pancreas.</a:t>
              </a:r>
            </a:p>
            <a:p>
              <a:pPr eaLnBrk="1" hangingPunct="1">
                <a:lnSpc>
                  <a:spcPct val="85000"/>
                </a:lnSpc>
                <a:spcBef>
                  <a:spcPct val="0"/>
                </a:spcBef>
                <a:spcAft>
                  <a:spcPct val="50000"/>
                </a:spcAft>
                <a:buSzPct val="80000"/>
              </a:pPr>
              <a:r>
                <a:rPr lang="en-US" altLang="en-US" sz="1800" i="0" dirty="0"/>
                <a:t>These enzymes of the pancreas are activated by other enzymes in the lumen of the small intestine.</a:t>
              </a:r>
            </a:p>
          </p:txBody>
        </p:sp>
        <p:grpSp>
          <p:nvGrpSpPr>
            <p:cNvPr id="154630" name="Group 14">
              <a:extLst>
                <a:ext uri="{FF2B5EF4-FFF2-40B4-BE49-F238E27FC236}">
                  <a16:creationId xmlns:a16="http://schemas.microsoft.com/office/drawing/2014/main" id="{2B3239FA-6C08-D743-BD76-51B4F51C78BC}"/>
                </a:ext>
              </a:extLst>
            </p:cNvPr>
            <p:cNvGrpSpPr>
              <a:grpSpLocks/>
            </p:cNvGrpSpPr>
            <p:nvPr/>
          </p:nvGrpSpPr>
          <p:grpSpPr bwMode="auto">
            <a:xfrm>
              <a:off x="582" y="3671"/>
              <a:ext cx="1990" cy="213"/>
              <a:chOff x="582" y="3671"/>
              <a:chExt cx="1990" cy="213"/>
            </a:xfrm>
          </p:grpSpPr>
          <p:sp>
            <p:nvSpPr>
              <p:cNvPr id="3547151" name="Rectangle 15">
                <a:extLst>
                  <a:ext uri="{FF2B5EF4-FFF2-40B4-BE49-F238E27FC236}">
                    <a16:creationId xmlns:a16="http://schemas.microsoft.com/office/drawing/2014/main" id="{78052A9F-F4AE-D24F-A848-8E3667E7D53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7152" name="Rectangle 16">
                <a:extLst>
                  <a:ext uri="{FF2B5EF4-FFF2-40B4-BE49-F238E27FC236}">
                    <a16:creationId xmlns:a16="http://schemas.microsoft.com/office/drawing/2014/main" id="{443989A3-2A3E-4C49-BA56-1EE15148AF2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7153" name="Rectangle 17">
                <a:extLst>
                  <a:ext uri="{FF2B5EF4-FFF2-40B4-BE49-F238E27FC236}">
                    <a16:creationId xmlns:a16="http://schemas.microsoft.com/office/drawing/2014/main" id="{74093F83-C23E-C24F-AC33-05A2931A33D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4634" name="Text Box 18">
                <a:extLst>
                  <a:ext uri="{FF2B5EF4-FFF2-40B4-BE49-F238E27FC236}">
                    <a16:creationId xmlns:a16="http://schemas.microsoft.com/office/drawing/2014/main" id="{E9A5ADD9-3405-0649-A81C-F118EB2A9F9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907</a:t>
                </a:r>
                <a:endParaRPr lang="en-US" altLang="en-US" sz="1800" i="0" dirty="0">
                  <a:ea typeface="ＭＳ Ｐゴシック" panose="020B0600070205080204" pitchFamily="34" charset="-128"/>
                </a:endParaRPr>
              </a:p>
            </p:txBody>
          </p:sp>
          <p:sp>
            <p:nvSpPr>
              <p:cNvPr id="154635" name="Text Box 19">
                <a:extLst>
                  <a:ext uri="{FF2B5EF4-FFF2-40B4-BE49-F238E27FC236}">
                    <a16:creationId xmlns:a16="http://schemas.microsoft.com/office/drawing/2014/main" id="{F275E0C9-0554-C647-8D36-CDE0C52D0AF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988</a:t>
                </a:r>
                <a:endParaRPr lang="en-US" altLang="en-US" sz="1800" i="0" dirty="0">
                  <a:ea typeface="ＭＳ Ｐゴシック" panose="020B0600070205080204" pitchFamily="34" charset="-128"/>
                </a:endParaRPr>
              </a:p>
            </p:txBody>
          </p:sp>
          <p:sp>
            <p:nvSpPr>
              <p:cNvPr id="154636" name="Text Box 20">
                <a:extLst>
                  <a:ext uri="{FF2B5EF4-FFF2-40B4-BE49-F238E27FC236}">
                    <a16:creationId xmlns:a16="http://schemas.microsoft.com/office/drawing/2014/main" id="{64924FEA-C50B-B543-AC6C-603F8E8EBC7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944</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5">
            <a:extLst>
              <a:ext uri="{FF2B5EF4-FFF2-40B4-BE49-F238E27FC236}">
                <a16:creationId xmlns:a16="http://schemas.microsoft.com/office/drawing/2014/main" id="{817F45A1-B496-964C-A6E6-AB113501562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C9F8211-173E-C94D-B47B-25B80747A637}" type="slidenum">
              <a:rPr lang="en-US" altLang="en-US" sz="1400"/>
              <a:pPr>
                <a:spcBef>
                  <a:spcPct val="0"/>
                </a:spcBef>
                <a:buFontTx/>
                <a:buNone/>
              </a:pPr>
              <a:t>77</a:t>
            </a:fld>
            <a:endParaRPr lang="en-US" altLang="en-US" sz="1400" dirty="0"/>
          </a:p>
        </p:txBody>
      </p:sp>
      <p:grpSp>
        <p:nvGrpSpPr>
          <p:cNvPr id="156675" name="Group 61">
            <a:extLst>
              <a:ext uri="{FF2B5EF4-FFF2-40B4-BE49-F238E27FC236}">
                <a16:creationId xmlns:a16="http://schemas.microsoft.com/office/drawing/2014/main" id="{80080906-4FC7-DE4A-91D0-B8A7D9926B08}"/>
              </a:ext>
            </a:extLst>
          </p:cNvPr>
          <p:cNvGrpSpPr>
            <a:grpSpLocks/>
          </p:cNvGrpSpPr>
          <p:nvPr/>
        </p:nvGrpSpPr>
        <p:grpSpPr bwMode="auto">
          <a:xfrm>
            <a:off x="458788" y="446088"/>
            <a:ext cx="8229600" cy="5719762"/>
            <a:chOff x="289" y="281"/>
            <a:chExt cx="5184" cy="3603"/>
          </a:xfrm>
        </p:grpSpPr>
        <p:sp>
          <p:nvSpPr>
            <p:cNvPr id="156676" name="Rectangle 2">
              <a:extLst>
                <a:ext uri="{FF2B5EF4-FFF2-40B4-BE49-F238E27FC236}">
                  <a16:creationId xmlns:a16="http://schemas.microsoft.com/office/drawing/2014/main" id="{B67D7350-AD44-984E-80CD-793BBDC4BFD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Liver and Gallbladder</a:t>
              </a:r>
            </a:p>
          </p:txBody>
        </p:sp>
        <p:sp>
          <p:nvSpPr>
            <p:cNvPr id="156677" name="Text Box 3">
              <a:extLst>
                <a:ext uri="{FF2B5EF4-FFF2-40B4-BE49-F238E27FC236}">
                  <a16:creationId xmlns:a16="http://schemas.microsoft.com/office/drawing/2014/main" id="{3850C30C-0399-3540-9AF2-1524F8D8E713}"/>
                </a:ext>
              </a:extLst>
            </p:cNvPr>
            <p:cNvSpPr txBox="1">
              <a:spLocks noChangeArrowheads="1"/>
            </p:cNvSpPr>
            <p:nvPr/>
          </p:nvSpPr>
          <p:spPr bwMode="auto">
            <a:xfrm>
              <a:off x="519" y="970"/>
              <a:ext cx="4768"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liver weighs about 1.4 kg in an average-sized adult.</a:t>
              </a:r>
            </a:p>
            <a:p>
              <a:pPr eaLnBrk="1" hangingPunct="1">
                <a:lnSpc>
                  <a:spcPct val="85000"/>
                </a:lnSpc>
                <a:spcBef>
                  <a:spcPct val="0"/>
                </a:spcBef>
                <a:spcAft>
                  <a:spcPts val="900"/>
                </a:spcAft>
                <a:buSzPct val="80000"/>
              </a:pPr>
              <a:r>
                <a:rPr lang="en-US" altLang="en-US" sz="1800" i="0" dirty="0"/>
                <a:t>The liver is located inferior to the diaphragm in the abdominal pelvic cavity.</a:t>
              </a:r>
            </a:p>
            <a:p>
              <a:pPr eaLnBrk="1" hangingPunct="1">
                <a:lnSpc>
                  <a:spcPct val="85000"/>
                </a:lnSpc>
                <a:spcBef>
                  <a:spcPct val="0"/>
                </a:spcBef>
                <a:spcAft>
                  <a:spcPct val="50000"/>
                </a:spcAft>
                <a:buSzPct val="80000"/>
              </a:pPr>
              <a:r>
                <a:rPr lang="en-US" altLang="en-US" sz="1800" i="0" dirty="0"/>
                <a:t>The gall bladder is a pear-shaped sac located in a depression on the posterior surface of the liver.</a:t>
              </a:r>
            </a:p>
          </p:txBody>
        </p:sp>
        <p:grpSp>
          <p:nvGrpSpPr>
            <p:cNvPr id="156678" name="Group 60">
              <a:extLst>
                <a:ext uri="{FF2B5EF4-FFF2-40B4-BE49-F238E27FC236}">
                  <a16:creationId xmlns:a16="http://schemas.microsoft.com/office/drawing/2014/main" id="{F6768FC5-D4E7-CB44-8A8A-8269DBCAA24E}"/>
                </a:ext>
              </a:extLst>
            </p:cNvPr>
            <p:cNvGrpSpPr>
              <a:grpSpLocks/>
            </p:cNvGrpSpPr>
            <p:nvPr/>
          </p:nvGrpSpPr>
          <p:grpSpPr bwMode="auto">
            <a:xfrm>
              <a:off x="582" y="3671"/>
              <a:ext cx="4601" cy="213"/>
              <a:chOff x="582" y="3671"/>
              <a:chExt cx="4601" cy="213"/>
            </a:xfrm>
          </p:grpSpPr>
          <p:grpSp>
            <p:nvGrpSpPr>
              <p:cNvPr id="156679" name="Group 39">
                <a:extLst>
                  <a:ext uri="{FF2B5EF4-FFF2-40B4-BE49-F238E27FC236}">
                    <a16:creationId xmlns:a16="http://schemas.microsoft.com/office/drawing/2014/main" id="{9E0DFA86-979C-6142-8365-0E032AAD5976}"/>
                  </a:ext>
                </a:extLst>
              </p:cNvPr>
              <p:cNvGrpSpPr>
                <a:grpSpLocks/>
              </p:cNvGrpSpPr>
              <p:nvPr/>
            </p:nvGrpSpPr>
            <p:grpSpPr bwMode="auto">
              <a:xfrm>
                <a:off x="582" y="3671"/>
                <a:ext cx="1990" cy="213"/>
                <a:chOff x="582" y="3671"/>
                <a:chExt cx="1990" cy="213"/>
              </a:xfrm>
            </p:grpSpPr>
            <p:sp>
              <p:nvSpPr>
                <p:cNvPr id="3549224" name="Rectangle 40">
                  <a:extLst>
                    <a:ext uri="{FF2B5EF4-FFF2-40B4-BE49-F238E27FC236}">
                      <a16:creationId xmlns:a16="http://schemas.microsoft.com/office/drawing/2014/main" id="{C6C96922-F8AC-894B-8192-DF3EFFC491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9225" name="Rectangle 41">
                  <a:extLst>
                    <a:ext uri="{FF2B5EF4-FFF2-40B4-BE49-F238E27FC236}">
                      <a16:creationId xmlns:a16="http://schemas.microsoft.com/office/drawing/2014/main" id="{36A88A5E-8C42-3B42-AB38-7DE84431D83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49226" name="Rectangle 42">
                  <a:extLst>
                    <a:ext uri="{FF2B5EF4-FFF2-40B4-BE49-F238E27FC236}">
                      <a16:creationId xmlns:a16="http://schemas.microsoft.com/office/drawing/2014/main" id="{68CEC2A6-608D-A848-9DE4-B2C12E71B92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6693" name="Text Box 43">
                  <a:extLst>
                    <a:ext uri="{FF2B5EF4-FFF2-40B4-BE49-F238E27FC236}">
                      <a16:creationId xmlns:a16="http://schemas.microsoft.com/office/drawing/2014/main" id="{32F52479-A55D-8A43-A80D-711B6516E9C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909</a:t>
                  </a:r>
                  <a:endParaRPr lang="en-US" altLang="en-US" sz="1800" i="0" dirty="0">
                    <a:ea typeface="ＭＳ Ｐゴシック" panose="020B0600070205080204" pitchFamily="34" charset="-128"/>
                  </a:endParaRPr>
                </a:p>
              </p:txBody>
            </p:sp>
            <p:sp>
              <p:nvSpPr>
                <p:cNvPr id="156694" name="Text Box 44">
                  <a:extLst>
                    <a:ext uri="{FF2B5EF4-FFF2-40B4-BE49-F238E27FC236}">
                      <a16:creationId xmlns:a16="http://schemas.microsoft.com/office/drawing/2014/main" id="{F596E231-9CA8-1341-BAC9-074C1D4DCBB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990</a:t>
                  </a:r>
                  <a:endParaRPr lang="en-US" altLang="en-US" sz="1800" i="0" dirty="0">
                    <a:ea typeface="ＭＳ Ｐゴシック" panose="020B0600070205080204" pitchFamily="34" charset="-128"/>
                  </a:endParaRPr>
                </a:p>
              </p:txBody>
            </p:sp>
            <p:sp>
              <p:nvSpPr>
                <p:cNvPr id="156695" name="Text Box 45">
                  <a:extLst>
                    <a:ext uri="{FF2B5EF4-FFF2-40B4-BE49-F238E27FC236}">
                      <a16:creationId xmlns:a16="http://schemas.microsoft.com/office/drawing/2014/main" id="{4BED3F60-FBD6-194D-A712-DC19DBBC734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945</a:t>
                  </a:r>
                  <a:endParaRPr lang="en-US" altLang="en-US" sz="1800" i="0" dirty="0">
                    <a:ea typeface="ＭＳ Ｐゴシック" panose="020B0600070205080204" pitchFamily="34" charset="-128"/>
                  </a:endParaRPr>
                </a:p>
              </p:txBody>
            </p:sp>
          </p:grpSp>
          <p:grpSp>
            <p:nvGrpSpPr>
              <p:cNvPr id="156680" name="Group 50">
                <a:extLst>
                  <a:ext uri="{FF2B5EF4-FFF2-40B4-BE49-F238E27FC236}">
                    <a16:creationId xmlns:a16="http://schemas.microsoft.com/office/drawing/2014/main" id="{140B61B0-3A17-CA45-BDF6-3677F125470D}"/>
                  </a:ext>
                </a:extLst>
              </p:cNvPr>
              <p:cNvGrpSpPr>
                <a:grpSpLocks/>
              </p:cNvGrpSpPr>
              <p:nvPr/>
            </p:nvGrpSpPr>
            <p:grpSpPr bwMode="auto">
              <a:xfrm>
                <a:off x="2846" y="3671"/>
                <a:ext cx="2337" cy="213"/>
                <a:chOff x="2846" y="3671"/>
                <a:chExt cx="2337" cy="213"/>
              </a:xfrm>
            </p:grpSpPr>
            <p:grpSp>
              <p:nvGrpSpPr>
                <p:cNvPr id="156681" name="Group 51">
                  <a:extLst>
                    <a:ext uri="{FF2B5EF4-FFF2-40B4-BE49-F238E27FC236}">
                      <a16:creationId xmlns:a16="http://schemas.microsoft.com/office/drawing/2014/main" id="{57DA5619-3F7F-A34C-B248-B62195B278CB}"/>
                    </a:ext>
                  </a:extLst>
                </p:cNvPr>
                <p:cNvGrpSpPr>
                  <a:grpSpLocks/>
                </p:cNvGrpSpPr>
                <p:nvPr/>
              </p:nvGrpSpPr>
              <p:grpSpPr bwMode="auto">
                <a:xfrm>
                  <a:off x="2846" y="3671"/>
                  <a:ext cx="731" cy="213"/>
                  <a:chOff x="3190" y="3671"/>
                  <a:chExt cx="731" cy="213"/>
                </a:xfrm>
              </p:grpSpPr>
              <p:sp>
                <p:nvSpPr>
                  <p:cNvPr id="3549236" name="Rectangle 52">
                    <a:extLst>
                      <a:ext uri="{FF2B5EF4-FFF2-40B4-BE49-F238E27FC236}">
                        <a16:creationId xmlns:a16="http://schemas.microsoft.com/office/drawing/2014/main" id="{9B60DCE7-629C-7447-993A-38DCD121C7C6}"/>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6689" name="Text Box 53">
                    <a:extLst>
                      <a:ext uri="{FF2B5EF4-FFF2-40B4-BE49-F238E27FC236}">
                        <a16:creationId xmlns:a16="http://schemas.microsoft.com/office/drawing/2014/main" id="{C6DD9F72-B8DF-D244-9809-C5A7756EF6F3}"/>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24.15</a:t>
                    </a:r>
                  </a:p>
                </p:txBody>
              </p:sp>
            </p:grpSp>
            <p:grpSp>
              <p:nvGrpSpPr>
                <p:cNvPr id="156682" name="Group 54">
                  <a:extLst>
                    <a:ext uri="{FF2B5EF4-FFF2-40B4-BE49-F238E27FC236}">
                      <a16:creationId xmlns:a16="http://schemas.microsoft.com/office/drawing/2014/main" id="{4E0945F0-E7C5-CB4D-8163-55E296B12515}"/>
                    </a:ext>
                  </a:extLst>
                </p:cNvPr>
                <p:cNvGrpSpPr>
                  <a:grpSpLocks/>
                </p:cNvGrpSpPr>
                <p:nvPr/>
              </p:nvGrpSpPr>
              <p:grpSpPr bwMode="auto">
                <a:xfrm>
                  <a:off x="3649" y="3671"/>
                  <a:ext cx="731" cy="213"/>
                  <a:chOff x="3190" y="3671"/>
                  <a:chExt cx="731" cy="213"/>
                </a:xfrm>
              </p:grpSpPr>
              <p:sp>
                <p:nvSpPr>
                  <p:cNvPr id="3549239" name="Rectangle 55">
                    <a:extLst>
                      <a:ext uri="{FF2B5EF4-FFF2-40B4-BE49-F238E27FC236}">
                        <a16:creationId xmlns:a16="http://schemas.microsoft.com/office/drawing/2014/main" id="{CFFC4520-712B-C443-9880-FC7023ED461F}"/>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6687" name="Text Box 56">
                    <a:extLst>
                      <a:ext uri="{FF2B5EF4-FFF2-40B4-BE49-F238E27FC236}">
                        <a16:creationId xmlns:a16="http://schemas.microsoft.com/office/drawing/2014/main" id="{58C36B93-90B1-5D4B-896D-E99F6887ADE6}"/>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24.15</a:t>
                    </a:r>
                  </a:p>
                </p:txBody>
              </p:sp>
            </p:grpSp>
            <p:grpSp>
              <p:nvGrpSpPr>
                <p:cNvPr id="156683" name="Group 57">
                  <a:extLst>
                    <a:ext uri="{FF2B5EF4-FFF2-40B4-BE49-F238E27FC236}">
                      <a16:creationId xmlns:a16="http://schemas.microsoft.com/office/drawing/2014/main" id="{97C30C38-EB9B-AF41-A2BC-F3FA074EE825}"/>
                    </a:ext>
                  </a:extLst>
                </p:cNvPr>
                <p:cNvGrpSpPr>
                  <a:grpSpLocks/>
                </p:cNvGrpSpPr>
                <p:nvPr/>
              </p:nvGrpSpPr>
              <p:grpSpPr bwMode="auto">
                <a:xfrm>
                  <a:off x="4452" y="3671"/>
                  <a:ext cx="731" cy="213"/>
                  <a:chOff x="3190" y="3671"/>
                  <a:chExt cx="731" cy="213"/>
                </a:xfrm>
              </p:grpSpPr>
              <p:sp>
                <p:nvSpPr>
                  <p:cNvPr id="3549242" name="Rectangle 58">
                    <a:extLst>
                      <a:ext uri="{FF2B5EF4-FFF2-40B4-BE49-F238E27FC236}">
                        <a16:creationId xmlns:a16="http://schemas.microsoft.com/office/drawing/2014/main" id="{A21C2765-FB25-BC45-BFC8-4307C2CC3A82}"/>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6685" name="Text Box 59">
                    <a:extLst>
                      <a:ext uri="{FF2B5EF4-FFF2-40B4-BE49-F238E27FC236}">
                        <a16:creationId xmlns:a16="http://schemas.microsoft.com/office/drawing/2014/main" id="{274D87AD-6560-8B4F-A903-112D4E7BBCF2}"/>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24.14</a:t>
                    </a:r>
                  </a:p>
                </p:txBody>
              </p:sp>
            </p:grpSp>
          </p:gr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5">
            <a:extLst>
              <a:ext uri="{FF2B5EF4-FFF2-40B4-BE49-F238E27FC236}">
                <a16:creationId xmlns:a16="http://schemas.microsoft.com/office/drawing/2014/main" id="{FD4EC307-506E-E647-B0C6-3BD450AEEDE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36DF61-E085-2442-B2FA-8775F7A1D191}" type="slidenum">
              <a:rPr lang="en-US" altLang="en-US" sz="1400"/>
              <a:pPr>
                <a:spcBef>
                  <a:spcPct val="0"/>
                </a:spcBef>
                <a:buFontTx/>
                <a:buNone/>
              </a:pPr>
              <a:t>78</a:t>
            </a:fld>
            <a:endParaRPr lang="en-US" altLang="en-US" sz="1400" dirty="0"/>
          </a:p>
        </p:txBody>
      </p:sp>
      <p:grpSp>
        <p:nvGrpSpPr>
          <p:cNvPr id="158723" name="Group 52">
            <a:extLst>
              <a:ext uri="{FF2B5EF4-FFF2-40B4-BE49-F238E27FC236}">
                <a16:creationId xmlns:a16="http://schemas.microsoft.com/office/drawing/2014/main" id="{E51F9872-346C-D344-BAD3-91F59DB4F8D5}"/>
              </a:ext>
            </a:extLst>
          </p:cNvPr>
          <p:cNvGrpSpPr>
            <a:grpSpLocks/>
          </p:cNvGrpSpPr>
          <p:nvPr/>
        </p:nvGrpSpPr>
        <p:grpSpPr bwMode="auto">
          <a:xfrm>
            <a:off x="458788" y="446088"/>
            <a:ext cx="8229600" cy="5719762"/>
            <a:chOff x="289" y="281"/>
            <a:chExt cx="5184" cy="3603"/>
          </a:xfrm>
        </p:grpSpPr>
        <p:sp>
          <p:nvSpPr>
            <p:cNvPr id="158724" name="Rectangle 2">
              <a:extLst>
                <a:ext uri="{FF2B5EF4-FFF2-40B4-BE49-F238E27FC236}">
                  <a16:creationId xmlns:a16="http://schemas.microsoft.com/office/drawing/2014/main" id="{CE0B2D79-6EF4-7E4C-A90B-231A8F43305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Hepatocytes</a:t>
              </a:r>
            </a:p>
          </p:txBody>
        </p:sp>
        <p:sp>
          <p:nvSpPr>
            <p:cNvPr id="158744" name="Text Box 3">
              <a:extLst>
                <a:ext uri="{FF2B5EF4-FFF2-40B4-BE49-F238E27FC236}">
                  <a16:creationId xmlns:a16="http://schemas.microsoft.com/office/drawing/2014/main" id="{B62A62CC-584B-FE46-AA30-060EE0FF5EAB}"/>
                </a:ext>
              </a:extLst>
            </p:cNvPr>
            <p:cNvSpPr txBox="1">
              <a:spLocks noChangeArrowheads="1"/>
            </p:cNvSpPr>
            <p:nvPr/>
          </p:nvSpPr>
          <p:spPr bwMode="auto">
            <a:xfrm>
              <a:off x="519" y="970"/>
              <a:ext cx="4590"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liver has hepatocytes, hepatic sinusoids, and hepatic ducts. </a:t>
              </a:r>
            </a:p>
            <a:p>
              <a:pPr eaLnBrk="1" hangingPunct="1">
                <a:lnSpc>
                  <a:spcPct val="85000"/>
                </a:lnSpc>
                <a:spcBef>
                  <a:spcPct val="0"/>
                </a:spcBef>
                <a:spcAft>
                  <a:spcPts val="900"/>
                </a:spcAft>
                <a:buSzPct val="80000"/>
              </a:pPr>
              <a:r>
                <a:rPr lang="en-US" altLang="en-US" sz="1800" i="0" dirty="0"/>
                <a:t>Hepatocytes are cells that have a wide range of metabolic, sec-retory, and endocrine functions.</a:t>
              </a:r>
            </a:p>
            <a:p>
              <a:pPr eaLnBrk="1" hangingPunct="1">
                <a:lnSpc>
                  <a:spcPct val="85000"/>
                </a:lnSpc>
                <a:spcBef>
                  <a:spcPct val="0"/>
                </a:spcBef>
                <a:spcAft>
                  <a:spcPts val="900"/>
                </a:spcAft>
                <a:buSzPct val="80000"/>
              </a:pPr>
              <a:r>
                <a:rPr lang="en-US" altLang="en-US" sz="1800" i="0" dirty="0"/>
                <a:t>These cells represent about 80 percent of the mass of the liver.</a:t>
              </a:r>
            </a:p>
            <a:p>
              <a:pPr eaLnBrk="1" hangingPunct="1">
                <a:lnSpc>
                  <a:spcPct val="85000"/>
                </a:lnSpc>
                <a:spcBef>
                  <a:spcPct val="0"/>
                </a:spcBef>
                <a:spcAft>
                  <a:spcPct val="50000"/>
                </a:spcAft>
                <a:buSzPct val="80000"/>
              </a:pPr>
              <a:r>
                <a:rPr lang="en-US" altLang="en-US" sz="1800" i="0" dirty="0"/>
                <a:t>The many functions of hepatocytes will be covered in later slides.</a:t>
              </a:r>
            </a:p>
          </p:txBody>
        </p:sp>
        <p:grpSp>
          <p:nvGrpSpPr>
            <p:cNvPr id="158726" name="Group 51">
              <a:extLst>
                <a:ext uri="{FF2B5EF4-FFF2-40B4-BE49-F238E27FC236}">
                  <a16:creationId xmlns:a16="http://schemas.microsoft.com/office/drawing/2014/main" id="{54B039BD-FD20-A948-B055-5DB6B411F326}"/>
                </a:ext>
              </a:extLst>
            </p:cNvPr>
            <p:cNvGrpSpPr>
              <a:grpSpLocks/>
            </p:cNvGrpSpPr>
            <p:nvPr/>
          </p:nvGrpSpPr>
          <p:grpSpPr bwMode="auto">
            <a:xfrm>
              <a:off x="582" y="3671"/>
              <a:ext cx="4601" cy="213"/>
              <a:chOff x="582" y="3671"/>
              <a:chExt cx="4601" cy="213"/>
            </a:xfrm>
          </p:grpSpPr>
          <p:grpSp>
            <p:nvGrpSpPr>
              <p:cNvPr id="158727" name="Group 30">
                <a:extLst>
                  <a:ext uri="{FF2B5EF4-FFF2-40B4-BE49-F238E27FC236}">
                    <a16:creationId xmlns:a16="http://schemas.microsoft.com/office/drawing/2014/main" id="{5FEB539B-ABD8-994B-8AC8-3F290D43F1D6}"/>
                  </a:ext>
                </a:extLst>
              </p:cNvPr>
              <p:cNvGrpSpPr>
                <a:grpSpLocks/>
              </p:cNvGrpSpPr>
              <p:nvPr/>
            </p:nvGrpSpPr>
            <p:grpSpPr bwMode="auto">
              <a:xfrm>
                <a:off x="582" y="3671"/>
                <a:ext cx="1990" cy="213"/>
                <a:chOff x="582" y="3671"/>
                <a:chExt cx="1990" cy="213"/>
              </a:xfrm>
            </p:grpSpPr>
            <p:sp>
              <p:nvSpPr>
                <p:cNvPr id="3551263" name="Rectangle 31">
                  <a:extLst>
                    <a:ext uri="{FF2B5EF4-FFF2-40B4-BE49-F238E27FC236}">
                      <a16:creationId xmlns:a16="http://schemas.microsoft.com/office/drawing/2014/main" id="{754D4678-398B-C546-BEEA-10E6F1A68B5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1264" name="Rectangle 32">
                  <a:extLst>
                    <a:ext uri="{FF2B5EF4-FFF2-40B4-BE49-F238E27FC236}">
                      <a16:creationId xmlns:a16="http://schemas.microsoft.com/office/drawing/2014/main" id="{381CAEA5-FE4F-CE41-A71A-FBFE0C90B24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1265" name="Rectangle 33">
                  <a:extLst>
                    <a:ext uri="{FF2B5EF4-FFF2-40B4-BE49-F238E27FC236}">
                      <a16:creationId xmlns:a16="http://schemas.microsoft.com/office/drawing/2014/main" id="{D244FA05-36A9-764C-83BB-8F73BA7E3AB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8741" name="Text Box 34">
                  <a:extLst>
                    <a:ext uri="{FF2B5EF4-FFF2-40B4-BE49-F238E27FC236}">
                      <a16:creationId xmlns:a16="http://schemas.microsoft.com/office/drawing/2014/main" id="{B1F3493C-A109-2941-BC0B-D1E4C353692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909</a:t>
                  </a:r>
                  <a:endParaRPr lang="en-US" altLang="en-US" sz="1800" i="0" dirty="0">
                    <a:ea typeface="ＭＳ Ｐゴシック" panose="020B0600070205080204" pitchFamily="34" charset="-128"/>
                  </a:endParaRPr>
                </a:p>
              </p:txBody>
            </p:sp>
            <p:sp>
              <p:nvSpPr>
                <p:cNvPr id="158742" name="Text Box 35">
                  <a:extLst>
                    <a:ext uri="{FF2B5EF4-FFF2-40B4-BE49-F238E27FC236}">
                      <a16:creationId xmlns:a16="http://schemas.microsoft.com/office/drawing/2014/main" id="{1B8B48DC-8360-9F47-89F1-DBAEFA28A07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991</a:t>
                  </a:r>
                  <a:endParaRPr lang="en-US" altLang="en-US" sz="1800" i="0" dirty="0">
                    <a:ea typeface="ＭＳ Ｐゴシック" panose="020B0600070205080204" pitchFamily="34" charset="-128"/>
                  </a:endParaRPr>
                </a:p>
              </p:txBody>
            </p:sp>
            <p:sp>
              <p:nvSpPr>
                <p:cNvPr id="158743" name="Text Box 36">
                  <a:extLst>
                    <a:ext uri="{FF2B5EF4-FFF2-40B4-BE49-F238E27FC236}">
                      <a16:creationId xmlns:a16="http://schemas.microsoft.com/office/drawing/2014/main" id="{F8B52C82-4A87-0245-8438-BE251CFA843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945</a:t>
                  </a:r>
                  <a:endParaRPr lang="en-US" altLang="en-US" sz="1800" i="0" dirty="0">
                    <a:ea typeface="ＭＳ Ｐゴシック" panose="020B0600070205080204" pitchFamily="34" charset="-128"/>
                  </a:endParaRPr>
                </a:p>
              </p:txBody>
            </p:sp>
          </p:grpSp>
          <p:grpSp>
            <p:nvGrpSpPr>
              <p:cNvPr id="158728" name="Group 41">
                <a:extLst>
                  <a:ext uri="{FF2B5EF4-FFF2-40B4-BE49-F238E27FC236}">
                    <a16:creationId xmlns:a16="http://schemas.microsoft.com/office/drawing/2014/main" id="{A6CC0371-3FB8-4047-8578-0C0002407F27}"/>
                  </a:ext>
                </a:extLst>
              </p:cNvPr>
              <p:cNvGrpSpPr>
                <a:grpSpLocks/>
              </p:cNvGrpSpPr>
              <p:nvPr/>
            </p:nvGrpSpPr>
            <p:grpSpPr bwMode="auto">
              <a:xfrm>
                <a:off x="2846" y="3671"/>
                <a:ext cx="2337" cy="213"/>
                <a:chOff x="2846" y="3671"/>
                <a:chExt cx="2337" cy="213"/>
              </a:xfrm>
            </p:grpSpPr>
            <p:grpSp>
              <p:nvGrpSpPr>
                <p:cNvPr id="158729" name="Group 42">
                  <a:extLst>
                    <a:ext uri="{FF2B5EF4-FFF2-40B4-BE49-F238E27FC236}">
                      <a16:creationId xmlns:a16="http://schemas.microsoft.com/office/drawing/2014/main" id="{DA6FA691-F449-4049-8534-7D7C34C60B77}"/>
                    </a:ext>
                  </a:extLst>
                </p:cNvPr>
                <p:cNvGrpSpPr>
                  <a:grpSpLocks/>
                </p:cNvGrpSpPr>
                <p:nvPr/>
              </p:nvGrpSpPr>
              <p:grpSpPr bwMode="auto">
                <a:xfrm>
                  <a:off x="2846" y="3671"/>
                  <a:ext cx="731" cy="213"/>
                  <a:chOff x="3190" y="3671"/>
                  <a:chExt cx="731" cy="213"/>
                </a:xfrm>
              </p:grpSpPr>
              <p:sp>
                <p:nvSpPr>
                  <p:cNvPr id="3551275" name="Rectangle 43">
                    <a:extLst>
                      <a:ext uri="{FF2B5EF4-FFF2-40B4-BE49-F238E27FC236}">
                        <a16:creationId xmlns:a16="http://schemas.microsoft.com/office/drawing/2014/main" id="{EB98B00E-6E10-AD4F-B70D-5BBD2527F30F}"/>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8737" name="Text Box 44">
                    <a:extLst>
                      <a:ext uri="{FF2B5EF4-FFF2-40B4-BE49-F238E27FC236}">
                        <a16:creationId xmlns:a16="http://schemas.microsoft.com/office/drawing/2014/main" id="{C70C987B-4D0A-9C40-8F3B-1D7B0CBD2B91}"/>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24.16</a:t>
                    </a:r>
                  </a:p>
                </p:txBody>
              </p:sp>
            </p:grpSp>
            <p:grpSp>
              <p:nvGrpSpPr>
                <p:cNvPr id="158730" name="Group 45">
                  <a:extLst>
                    <a:ext uri="{FF2B5EF4-FFF2-40B4-BE49-F238E27FC236}">
                      <a16:creationId xmlns:a16="http://schemas.microsoft.com/office/drawing/2014/main" id="{81B6AE3D-CC49-B244-A3F7-0224C0BD0193}"/>
                    </a:ext>
                  </a:extLst>
                </p:cNvPr>
                <p:cNvGrpSpPr>
                  <a:grpSpLocks/>
                </p:cNvGrpSpPr>
                <p:nvPr/>
              </p:nvGrpSpPr>
              <p:grpSpPr bwMode="auto">
                <a:xfrm>
                  <a:off x="3649" y="3671"/>
                  <a:ext cx="731" cy="213"/>
                  <a:chOff x="3190" y="3671"/>
                  <a:chExt cx="731" cy="213"/>
                </a:xfrm>
              </p:grpSpPr>
              <p:sp>
                <p:nvSpPr>
                  <p:cNvPr id="3551278" name="Rectangle 46">
                    <a:extLst>
                      <a:ext uri="{FF2B5EF4-FFF2-40B4-BE49-F238E27FC236}">
                        <a16:creationId xmlns:a16="http://schemas.microsoft.com/office/drawing/2014/main" id="{8E411720-5627-1D48-9E96-C4B72D0981C1}"/>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8735" name="Text Box 47">
                    <a:extLst>
                      <a:ext uri="{FF2B5EF4-FFF2-40B4-BE49-F238E27FC236}">
                        <a16:creationId xmlns:a16="http://schemas.microsoft.com/office/drawing/2014/main" id="{D0ADF2FA-6915-604C-9F1D-918214F0F177}"/>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24.16</a:t>
                    </a:r>
                  </a:p>
                </p:txBody>
              </p:sp>
            </p:grpSp>
            <p:grpSp>
              <p:nvGrpSpPr>
                <p:cNvPr id="158731" name="Group 48">
                  <a:extLst>
                    <a:ext uri="{FF2B5EF4-FFF2-40B4-BE49-F238E27FC236}">
                      <a16:creationId xmlns:a16="http://schemas.microsoft.com/office/drawing/2014/main" id="{9583300A-34E8-4448-9A73-2F3FC8757500}"/>
                    </a:ext>
                  </a:extLst>
                </p:cNvPr>
                <p:cNvGrpSpPr>
                  <a:grpSpLocks/>
                </p:cNvGrpSpPr>
                <p:nvPr/>
              </p:nvGrpSpPr>
              <p:grpSpPr bwMode="auto">
                <a:xfrm>
                  <a:off x="4452" y="3671"/>
                  <a:ext cx="731" cy="213"/>
                  <a:chOff x="3190" y="3671"/>
                  <a:chExt cx="731" cy="213"/>
                </a:xfrm>
              </p:grpSpPr>
              <p:sp>
                <p:nvSpPr>
                  <p:cNvPr id="3551281" name="Rectangle 49">
                    <a:extLst>
                      <a:ext uri="{FF2B5EF4-FFF2-40B4-BE49-F238E27FC236}">
                        <a16:creationId xmlns:a16="http://schemas.microsoft.com/office/drawing/2014/main" id="{04365E12-F5D0-D143-8D05-08F6901E929E}"/>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58733" name="Text Box 50">
                    <a:extLst>
                      <a:ext uri="{FF2B5EF4-FFF2-40B4-BE49-F238E27FC236}">
                        <a16:creationId xmlns:a16="http://schemas.microsoft.com/office/drawing/2014/main" id="{276C8564-091B-AF49-ACA9-C52D2E69453C}"/>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24.15</a:t>
                    </a:r>
                  </a:p>
                </p:txBody>
              </p:sp>
            </p:grpSp>
          </p:grpSp>
        </p:grpSp>
      </p:grpSp>
      <p:sp>
        <p:nvSpPr>
          <p:cNvPr id="2" name="TextBox 1">
            <a:extLst>
              <a:ext uri="{FF2B5EF4-FFF2-40B4-BE49-F238E27FC236}">
                <a16:creationId xmlns:a16="http://schemas.microsoft.com/office/drawing/2014/main" id="{5A839B33-2064-A84D-8D2D-E996813B9178}"/>
              </a:ext>
            </a:extLst>
          </p:cNvPr>
          <p:cNvSpPr txBox="1"/>
          <p:nvPr/>
        </p:nvSpPr>
        <p:spPr>
          <a:xfrm>
            <a:off x="3061079" y="3217901"/>
            <a:ext cx="3038076" cy="369332"/>
          </a:xfrm>
          <a:prstGeom prst="rect">
            <a:avLst/>
          </a:prstGeom>
          <a:noFill/>
        </p:spPr>
        <p:txBody>
          <a:bodyPr wrap="none" rtlCol="0">
            <a:spAutoFit/>
          </a:bodyPr>
          <a:lstStyle/>
          <a:p>
            <a:r>
              <a:rPr lang="en-US" i="0" dirty="0">
                <a:solidFill>
                  <a:srgbClr val="941100"/>
                </a:solidFill>
              </a:rPr>
              <a:t>Hepato- = refers to the liver.</a:t>
            </a:r>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a:extLst>
              <a:ext uri="{FF2B5EF4-FFF2-40B4-BE49-F238E27FC236}">
                <a16:creationId xmlns:a16="http://schemas.microsoft.com/office/drawing/2014/main" id="{26E0F42A-907F-0E4C-9385-7C67B1F2C16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8BDA53-FC1B-664B-AF14-E431DC5ACBC2}" type="slidenum">
              <a:rPr lang="en-US" altLang="en-US" sz="1400"/>
              <a:pPr>
                <a:spcBef>
                  <a:spcPct val="0"/>
                </a:spcBef>
                <a:buFontTx/>
                <a:buNone/>
              </a:pPr>
              <a:t>79</a:t>
            </a:fld>
            <a:endParaRPr lang="en-US" altLang="en-US" sz="1400" dirty="0"/>
          </a:p>
        </p:txBody>
      </p:sp>
      <p:grpSp>
        <p:nvGrpSpPr>
          <p:cNvPr id="160771" name="Group 54">
            <a:extLst>
              <a:ext uri="{FF2B5EF4-FFF2-40B4-BE49-F238E27FC236}">
                <a16:creationId xmlns:a16="http://schemas.microsoft.com/office/drawing/2014/main" id="{D574014B-6EAE-ED44-9DA8-54E1DEE8AF60}"/>
              </a:ext>
            </a:extLst>
          </p:cNvPr>
          <p:cNvGrpSpPr>
            <a:grpSpLocks/>
          </p:cNvGrpSpPr>
          <p:nvPr/>
        </p:nvGrpSpPr>
        <p:grpSpPr bwMode="auto">
          <a:xfrm>
            <a:off x="458788" y="446088"/>
            <a:ext cx="8229600" cy="5719762"/>
            <a:chOff x="289" y="281"/>
            <a:chExt cx="5184" cy="3603"/>
          </a:xfrm>
        </p:grpSpPr>
        <p:sp>
          <p:nvSpPr>
            <p:cNvPr id="160772" name="Rectangle 2">
              <a:extLst>
                <a:ext uri="{FF2B5EF4-FFF2-40B4-BE49-F238E27FC236}">
                  <a16:creationId xmlns:a16="http://schemas.microsoft.com/office/drawing/2014/main" id="{3964DB4C-9610-9841-9785-E9FD24D7891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Hepatic Sinusoids</a:t>
              </a:r>
            </a:p>
          </p:txBody>
        </p:sp>
        <p:sp>
          <p:nvSpPr>
            <p:cNvPr id="160773" name="Text Box 3">
              <a:extLst>
                <a:ext uri="{FF2B5EF4-FFF2-40B4-BE49-F238E27FC236}">
                  <a16:creationId xmlns:a16="http://schemas.microsoft.com/office/drawing/2014/main" id="{5E3510D2-FFD0-9C47-863C-1CE594300501}"/>
                </a:ext>
              </a:extLst>
            </p:cNvPr>
            <p:cNvSpPr txBox="1">
              <a:spLocks noChangeArrowheads="1"/>
            </p:cNvSpPr>
            <p:nvPr/>
          </p:nvSpPr>
          <p:spPr bwMode="auto">
            <a:xfrm>
              <a:off x="519" y="970"/>
              <a:ext cx="4710"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Hepatic sinusoids are highly-permeable capillaries found among the hepatocytes.</a:t>
              </a:r>
            </a:p>
            <a:p>
              <a:pPr eaLnBrk="1" hangingPunct="1">
                <a:lnSpc>
                  <a:spcPct val="85000"/>
                </a:lnSpc>
                <a:spcBef>
                  <a:spcPct val="0"/>
                </a:spcBef>
                <a:spcAft>
                  <a:spcPts val="900"/>
                </a:spcAft>
                <a:buSzPct val="80000"/>
              </a:pPr>
              <a:r>
                <a:rPr lang="en-US" altLang="en-US" sz="1800" i="0" dirty="0"/>
                <a:t>They receive oxygenated blood from branches of the hepatic artery.</a:t>
              </a:r>
            </a:p>
            <a:p>
              <a:pPr eaLnBrk="1" hangingPunct="1">
                <a:lnSpc>
                  <a:spcPct val="85000"/>
                </a:lnSpc>
                <a:spcBef>
                  <a:spcPct val="0"/>
                </a:spcBef>
                <a:spcAft>
                  <a:spcPct val="50000"/>
                </a:spcAft>
                <a:buSzPct val="80000"/>
              </a:pPr>
              <a:r>
                <a:rPr lang="en-US" altLang="en-US" sz="1800" i="0" dirty="0"/>
                <a:t>They also receive nutrient-rich, deoxygenated blood from branches of the hepatic portal vein.</a:t>
              </a:r>
            </a:p>
          </p:txBody>
        </p:sp>
        <p:grpSp>
          <p:nvGrpSpPr>
            <p:cNvPr id="160774" name="Group 53">
              <a:extLst>
                <a:ext uri="{FF2B5EF4-FFF2-40B4-BE49-F238E27FC236}">
                  <a16:creationId xmlns:a16="http://schemas.microsoft.com/office/drawing/2014/main" id="{1A21B58F-E8C6-9E45-A57F-84BF5E855D4D}"/>
                </a:ext>
              </a:extLst>
            </p:cNvPr>
            <p:cNvGrpSpPr>
              <a:grpSpLocks/>
            </p:cNvGrpSpPr>
            <p:nvPr/>
          </p:nvGrpSpPr>
          <p:grpSpPr bwMode="auto">
            <a:xfrm>
              <a:off x="582" y="3671"/>
              <a:ext cx="4601" cy="213"/>
              <a:chOff x="582" y="3671"/>
              <a:chExt cx="4601" cy="213"/>
            </a:xfrm>
          </p:grpSpPr>
          <p:grpSp>
            <p:nvGrpSpPr>
              <p:cNvPr id="160775" name="Group 31">
                <a:extLst>
                  <a:ext uri="{FF2B5EF4-FFF2-40B4-BE49-F238E27FC236}">
                    <a16:creationId xmlns:a16="http://schemas.microsoft.com/office/drawing/2014/main" id="{48AC2ED3-530F-BF47-A6F4-0B8C1A548282}"/>
                  </a:ext>
                </a:extLst>
              </p:cNvPr>
              <p:cNvGrpSpPr>
                <a:grpSpLocks/>
              </p:cNvGrpSpPr>
              <p:nvPr/>
            </p:nvGrpSpPr>
            <p:grpSpPr bwMode="auto">
              <a:xfrm>
                <a:off x="582" y="3671"/>
                <a:ext cx="1990" cy="213"/>
                <a:chOff x="582" y="3671"/>
                <a:chExt cx="1990" cy="213"/>
              </a:xfrm>
            </p:grpSpPr>
            <p:sp>
              <p:nvSpPr>
                <p:cNvPr id="3553312" name="Rectangle 32">
                  <a:extLst>
                    <a:ext uri="{FF2B5EF4-FFF2-40B4-BE49-F238E27FC236}">
                      <a16:creationId xmlns:a16="http://schemas.microsoft.com/office/drawing/2014/main" id="{85FF9054-D3A8-EB4B-A265-1731B53EAE0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3313" name="Rectangle 33">
                  <a:extLst>
                    <a:ext uri="{FF2B5EF4-FFF2-40B4-BE49-F238E27FC236}">
                      <a16:creationId xmlns:a16="http://schemas.microsoft.com/office/drawing/2014/main" id="{A334CCB4-5E71-7A4C-BB3B-5281DBBB786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3314" name="Rectangle 34">
                  <a:extLst>
                    <a:ext uri="{FF2B5EF4-FFF2-40B4-BE49-F238E27FC236}">
                      <a16:creationId xmlns:a16="http://schemas.microsoft.com/office/drawing/2014/main" id="{5DEADCA8-ABD3-DB4D-8B7F-E6873E81D8C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0789" name="Text Box 35">
                  <a:extLst>
                    <a:ext uri="{FF2B5EF4-FFF2-40B4-BE49-F238E27FC236}">
                      <a16:creationId xmlns:a16="http://schemas.microsoft.com/office/drawing/2014/main" id="{81A7CB4F-B693-E048-82F4-EFE85503E5F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909</a:t>
                  </a:r>
                  <a:endParaRPr lang="en-US" altLang="en-US" sz="1800" i="0" dirty="0">
                    <a:ea typeface="ＭＳ Ｐゴシック" panose="020B0600070205080204" pitchFamily="34" charset="-128"/>
                  </a:endParaRPr>
                </a:p>
              </p:txBody>
            </p:sp>
            <p:sp>
              <p:nvSpPr>
                <p:cNvPr id="160790" name="Text Box 36">
                  <a:extLst>
                    <a:ext uri="{FF2B5EF4-FFF2-40B4-BE49-F238E27FC236}">
                      <a16:creationId xmlns:a16="http://schemas.microsoft.com/office/drawing/2014/main" id="{20F16306-49F7-364B-BCC5-B9B37EAAFBE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991</a:t>
                  </a:r>
                  <a:endParaRPr lang="en-US" altLang="en-US" sz="1800" i="0" dirty="0">
                    <a:ea typeface="ＭＳ Ｐゴシック" panose="020B0600070205080204" pitchFamily="34" charset="-128"/>
                  </a:endParaRPr>
                </a:p>
              </p:txBody>
            </p:sp>
            <p:sp>
              <p:nvSpPr>
                <p:cNvPr id="160791" name="Text Box 37">
                  <a:extLst>
                    <a:ext uri="{FF2B5EF4-FFF2-40B4-BE49-F238E27FC236}">
                      <a16:creationId xmlns:a16="http://schemas.microsoft.com/office/drawing/2014/main" id="{B48C7E36-5484-4246-B6CC-0D07E90661C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945</a:t>
                  </a:r>
                  <a:endParaRPr lang="en-US" altLang="en-US" sz="1800" i="0" dirty="0">
                    <a:ea typeface="ＭＳ Ｐゴシック" panose="020B0600070205080204" pitchFamily="34" charset="-128"/>
                  </a:endParaRPr>
                </a:p>
              </p:txBody>
            </p:sp>
          </p:grpSp>
          <p:grpSp>
            <p:nvGrpSpPr>
              <p:cNvPr id="160776" name="Group 42">
                <a:extLst>
                  <a:ext uri="{FF2B5EF4-FFF2-40B4-BE49-F238E27FC236}">
                    <a16:creationId xmlns:a16="http://schemas.microsoft.com/office/drawing/2014/main" id="{45FC0CC9-0B4C-674B-9131-6AA2332AF4B6}"/>
                  </a:ext>
                </a:extLst>
              </p:cNvPr>
              <p:cNvGrpSpPr>
                <a:grpSpLocks/>
              </p:cNvGrpSpPr>
              <p:nvPr/>
            </p:nvGrpSpPr>
            <p:grpSpPr bwMode="auto">
              <a:xfrm>
                <a:off x="2846" y="3671"/>
                <a:ext cx="2337" cy="213"/>
                <a:chOff x="2846" y="3671"/>
                <a:chExt cx="2337" cy="213"/>
              </a:xfrm>
            </p:grpSpPr>
            <p:grpSp>
              <p:nvGrpSpPr>
                <p:cNvPr id="160777" name="Group 43">
                  <a:extLst>
                    <a:ext uri="{FF2B5EF4-FFF2-40B4-BE49-F238E27FC236}">
                      <a16:creationId xmlns:a16="http://schemas.microsoft.com/office/drawing/2014/main" id="{6685AC22-6909-9B47-8971-91650D78B304}"/>
                    </a:ext>
                  </a:extLst>
                </p:cNvPr>
                <p:cNvGrpSpPr>
                  <a:grpSpLocks/>
                </p:cNvGrpSpPr>
                <p:nvPr/>
              </p:nvGrpSpPr>
              <p:grpSpPr bwMode="auto">
                <a:xfrm>
                  <a:off x="2846" y="3671"/>
                  <a:ext cx="731" cy="213"/>
                  <a:chOff x="3190" y="3671"/>
                  <a:chExt cx="731" cy="213"/>
                </a:xfrm>
              </p:grpSpPr>
              <p:sp>
                <p:nvSpPr>
                  <p:cNvPr id="3553324" name="Rectangle 44">
                    <a:extLst>
                      <a:ext uri="{FF2B5EF4-FFF2-40B4-BE49-F238E27FC236}">
                        <a16:creationId xmlns:a16="http://schemas.microsoft.com/office/drawing/2014/main" id="{6AB26F04-2BB2-514C-BBD9-3A64A439BD89}"/>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0785" name="Text Box 45">
                    <a:extLst>
                      <a:ext uri="{FF2B5EF4-FFF2-40B4-BE49-F238E27FC236}">
                        <a16:creationId xmlns:a16="http://schemas.microsoft.com/office/drawing/2014/main" id="{BEA539B4-B5D7-E143-9D74-CCA4F5A0B8E8}"/>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24.16</a:t>
                    </a:r>
                  </a:p>
                </p:txBody>
              </p:sp>
            </p:grpSp>
            <p:grpSp>
              <p:nvGrpSpPr>
                <p:cNvPr id="160778" name="Group 46">
                  <a:extLst>
                    <a:ext uri="{FF2B5EF4-FFF2-40B4-BE49-F238E27FC236}">
                      <a16:creationId xmlns:a16="http://schemas.microsoft.com/office/drawing/2014/main" id="{A3AAB79E-E9FE-5C45-BB62-9AF41173E99F}"/>
                    </a:ext>
                  </a:extLst>
                </p:cNvPr>
                <p:cNvGrpSpPr>
                  <a:grpSpLocks/>
                </p:cNvGrpSpPr>
                <p:nvPr/>
              </p:nvGrpSpPr>
              <p:grpSpPr bwMode="auto">
                <a:xfrm>
                  <a:off x="3649" y="3671"/>
                  <a:ext cx="731" cy="213"/>
                  <a:chOff x="3190" y="3671"/>
                  <a:chExt cx="731" cy="213"/>
                </a:xfrm>
              </p:grpSpPr>
              <p:sp>
                <p:nvSpPr>
                  <p:cNvPr id="3553327" name="Rectangle 47">
                    <a:extLst>
                      <a:ext uri="{FF2B5EF4-FFF2-40B4-BE49-F238E27FC236}">
                        <a16:creationId xmlns:a16="http://schemas.microsoft.com/office/drawing/2014/main" id="{A58785B0-C54D-6B44-A7FC-404285C2EF21}"/>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0783" name="Text Box 48">
                    <a:extLst>
                      <a:ext uri="{FF2B5EF4-FFF2-40B4-BE49-F238E27FC236}">
                        <a16:creationId xmlns:a16="http://schemas.microsoft.com/office/drawing/2014/main" id="{97B6004A-79DB-874F-8E22-EE6D642E9CF1}"/>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24.16</a:t>
                    </a:r>
                  </a:p>
                </p:txBody>
              </p:sp>
            </p:grpSp>
            <p:grpSp>
              <p:nvGrpSpPr>
                <p:cNvPr id="160779" name="Group 49">
                  <a:extLst>
                    <a:ext uri="{FF2B5EF4-FFF2-40B4-BE49-F238E27FC236}">
                      <a16:creationId xmlns:a16="http://schemas.microsoft.com/office/drawing/2014/main" id="{EB87313C-4B49-F746-8547-FD1073ED43BC}"/>
                    </a:ext>
                  </a:extLst>
                </p:cNvPr>
                <p:cNvGrpSpPr>
                  <a:grpSpLocks/>
                </p:cNvGrpSpPr>
                <p:nvPr/>
              </p:nvGrpSpPr>
              <p:grpSpPr bwMode="auto">
                <a:xfrm>
                  <a:off x="4452" y="3671"/>
                  <a:ext cx="731" cy="213"/>
                  <a:chOff x="3190" y="3671"/>
                  <a:chExt cx="731" cy="213"/>
                </a:xfrm>
              </p:grpSpPr>
              <p:sp>
                <p:nvSpPr>
                  <p:cNvPr id="3553330" name="Rectangle 50">
                    <a:extLst>
                      <a:ext uri="{FF2B5EF4-FFF2-40B4-BE49-F238E27FC236}">
                        <a16:creationId xmlns:a16="http://schemas.microsoft.com/office/drawing/2014/main" id="{0853DFC7-9E03-BD47-A85A-C839465E7C93}"/>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0781" name="Text Box 51">
                    <a:extLst>
                      <a:ext uri="{FF2B5EF4-FFF2-40B4-BE49-F238E27FC236}">
                        <a16:creationId xmlns:a16="http://schemas.microsoft.com/office/drawing/2014/main" id="{9EAD670C-DCA8-334A-BD1F-9FE66114BA98}"/>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24.15</a:t>
                    </a:r>
                  </a:p>
                </p:txBody>
              </p:sp>
            </p:grpSp>
          </p:gr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a:extLst>
              <a:ext uri="{FF2B5EF4-FFF2-40B4-BE49-F238E27FC236}">
                <a16:creationId xmlns:a16="http://schemas.microsoft.com/office/drawing/2014/main" id="{D400D7E9-F39B-1E4F-8895-C1EAB8573C4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618CAB9-E648-2341-B2FD-3E38E37EDEB2}" type="slidenum">
              <a:rPr lang="en-US" altLang="en-US" sz="1400"/>
              <a:pPr>
                <a:spcBef>
                  <a:spcPct val="0"/>
                </a:spcBef>
                <a:buFontTx/>
                <a:buNone/>
              </a:pPr>
              <a:t>80</a:t>
            </a:fld>
            <a:endParaRPr lang="en-US" altLang="en-US" sz="1400" dirty="0"/>
          </a:p>
        </p:txBody>
      </p:sp>
      <p:grpSp>
        <p:nvGrpSpPr>
          <p:cNvPr id="162819" name="Group 42">
            <a:extLst>
              <a:ext uri="{FF2B5EF4-FFF2-40B4-BE49-F238E27FC236}">
                <a16:creationId xmlns:a16="http://schemas.microsoft.com/office/drawing/2014/main" id="{3445ECF7-A427-1243-AA86-56161AEEF4AE}"/>
              </a:ext>
            </a:extLst>
          </p:cNvPr>
          <p:cNvGrpSpPr>
            <a:grpSpLocks/>
          </p:cNvGrpSpPr>
          <p:nvPr/>
        </p:nvGrpSpPr>
        <p:grpSpPr bwMode="auto">
          <a:xfrm>
            <a:off x="458788" y="446088"/>
            <a:ext cx="8229600" cy="5719762"/>
            <a:chOff x="289" y="281"/>
            <a:chExt cx="5184" cy="3603"/>
          </a:xfrm>
        </p:grpSpPr>
        <p:sp>
          <p:nvSpPr>
            <p:cNvPr id="162820" name="Rectangle 2">
              <a:extLst>
                <a:ext uri="{FF2B5EF4-FFF2-40B4-BE49-F238E27FC236}">
                  <a16:creationId xmlns:a16="http://schemas.microsoft.com/office/drawing/2014/main" id="{1ABE0523-A502-D84F-9E2F-4D1AE7EFBCF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Blood Supply</a:t>
              </a:r>
            </a:p>
          </p:txBody>
        </p:sp>
        <p:sp>
          <p:nvSpPr>
            <p:cNvPr id="162821" name="Text Box 3">
              <a:extLst>
                <a:ext uri="{FF2B5EF4-FFF2-40B4-BE49-F238E27FC236}">
                  <a16:creationId xmlns:a16="http://schemas.microsoft.com/office/drawing/2014/main" id="{2D3BC043-2E70-9445-BD51-D1F529AB27B6}"/>
                </a:ext>
              </a:extLst>
            </p:cNvPr>
            <p:cNvSpPr txBox="1">
              <a:spLocks noChangeArrowheads="1"/>
            </p:cNvSpPr>
            <p:nvPr/>
          </p:nvSpPr>
          <p:spPr bwMode="auto">
            <a:xfrm>
              <a:off x="519" y="970"/>
              <a:ext cx="461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Branches of the hepatic artery and hepatic portal vein carry blood into the hepatic sinusoids.</a:t>
              </a:r>
            </a:p>
            <a:p>
              <a:pPr eaLnBrk="1" hangingPunct="1">
                <a:lnSpc>
                  <a:spcPct val="85000"/>
                </a:lnSpc>
                <a:spcBef>
                  <a:spcPct val="0"/>
                </a:spcBef>
                <a:spcAft>
                  <a:spcPts val="900"/>
                </a:spcAft>
                <a:buSzPct val="80000"/>
              </a:pPr>
              <a:r>
                <a:rPr lang="en-US" altLang="en-US" sz="1800" i="0" dirty="0"/>
                <a:t>Oxygen, nutrients, and some toxic substances are taken-up by the hepatocytes.</a:t>
              </a:r>
            </a:p>
            <a:p>
              <a:pPr eaLnBrk="1" hangingPunct="1">
                <a:lnSpc>
                  <a:spcPct val="85000"/>
                </a:lnSpc>
                <a:spcBef>
                  <a:spcPct val="0"/>
                </a:spcBef>
                <a:spcAft>
                  <a:spcPts val="900"/>
                </a:spcAft>
                <a:buSzPct val="80000"/>
              </a:pPr>
              <a:r>
                <a:rPr lang="en-US" altLang="en-US" sz="1800" i="0" dirty="0"/>
                <a:t>The products synthesized by the hepatocytes, which are needed by other tissues, are secreted into the blood.</a:t>
              </a:r>
            </a:p>
            <a:p>
              <a:pPr eaLnBrk="1" hangingPunct="1">
                <a:lnSpc>
                  <a:spcPct val="85000"/>
                </a:lnSpc>
                <a:spcBef>
                  <a:spcPct val="0"/>
                </a:spcBef>
                <a:spcAft>
                  <a:spcPct val="50000"/>
                </a:spcAft>
                <a:buSzPct val="80000"/>
              </a:pPr>
              <a:r>
                <a:rPr lang="en-US" altLang="en-US" sz="1800" i="0" dirty="0"/>
                <a:t>The blood drains into the central vein and then into the hepatic vein.</a:t>
              </a:r>
            </a:p>
          </p:txBody>
        </p:sp>
        <p:grpSp>
          <p:nvGrpSpPr>
            <p:cNvPr id="162822" name="Group 41">
              <a:extLst>
                <a:ext uri="{FF2B5EF4-FFF2-40B4-BE49-F238E27FC236}">
                  <a16:creationId xmlns:a16="http://schemas.microsoft.com/office/drawing/2014/main" id="{564B1A75-A176-C845-813C-3726F2D21ECC}"/>
                </a:ext>
              </a:extLst>
            </p:cNvPr>
            <p:cNvGrpSpPr>
              <a:grpSpLocks/>
            </p:cNvGrpSpPr>
            <p:nvPr/>
          </p:nvGrpSpPr>
          <p:grpSpPr bwMode="auto">
            <a:xfrm>
              <a:off x="582" y="3671"/>
              <a:ext cx="4601" cy="213"/>
              <a:chOff x="582" y="3671"/>
              <a:chExt cx="4601" cy="213"/>
            </a:xfrm>
          </p:grpSpPr>
          <p:grpSp>
            <p:nvGrpSpPr>
              <p:cNvPr id="162823" name="Group 20">
                <a:extLst>
                  <a:ext uri="{FF2B5EF4-FFF2-40B4-BE49-F238E27FC236}">
                    <a16:creationId xmlns:a16="http://schemas.microsoft.com/office/drawing/2014/main" id="{9742F7E6-1BE9-944B-B936-80DF76F8BE62}"/>
                  </a:ext>
                </a:extLst>
              </p:cNvPr>
              <p:cNvGrpSpPr>
                <a:grpSpLocks/>
              </p:cNvGrpSpPr>
              <p:nvPr/>
            </p:nvGrpSpPr>
            <p:grpSpPr bwMode="auto">
              <a:xfrm>
                <a:off x="582" y="3671"/>
                <a:ext cx="1990" cy="213"/>
                <a:chOff x="582" y="3671"/>
                <a:chExt cx="1990" cy="213"/>
              </a:xfrm>
            </p:grpSpPr>
            <p:sp>
              <p:nvSpPr>
                <p:cNvPr id="3559445" name="Rectangle 21">
                  <a:extLst>
                    <a:ext uri="{FF2B5EF4-FFF2-40B4-BE49-F238E27FC236}">
                      <a16:creationId xmlns:a16="http://schemas.microsoft.com/office/drawing/2014/main" id="{725CA153-2FC5-5C4B-A38B-9991250F5CE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9446" name="Rectangle 22">
                  <a:extLst>
                    <a:ext uri="{FF2B5EF4-FFF2-40B4-BE49-F238E27FC236}">
                      <a16:creationId xmlns:a16="http://schemas.microsoft.com/office/drawing/2014/main" id="{93C8D509-B47A-B140-8108-C71DE3C1F0C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9447" name="Rectangle 23">
                  <a:extLst>
                    <a:ext uri="{FF2B5EF4-FFF2-40B4-BE49-F238E27FC236}">
                      <a16:creationId xmlns:a16="http://schemas.microsoft.com/office/drawing/2014/main" id="{C4935E3B-7F7D-6048-9327-EECE14AEA8F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2837" name="Text Box 24">
                  <a:extLst>
                    <a:ext uri="{FF2B5EF4-FFF2-40B4-BE49-F238E27FC236}">
                      <a16:creationId xmlns:a16="http://schemas.microsoft.com/office/drawing/2014/main" id="{292D5AA3-5349-4540-A7D6-B26C288D99E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912</a:t>
                  </a:r>
                  <a:endParaRPr lang="en-US" altLang="en-US" sz="1800" i="0" dirty="0">
                    <a:ea typeface="ＭＳ Ｐゴシック" panose="020B0600070205080204" pitchFamily="34" charset="-128"/>
                  </a:endParaRPr>
                </a:p>
              </p:txBody>
            </p:sp>
            <p:sp>
              <p:nvSpPr>
                <p:cNvPr id="162838" name="Text Box 25">
                  <a:extLst>
                    <a:ext uri="{FF2B5EF4-FFF2-40B4-BE49-F238E27FC236}">
                      <a16:creationId xmlns:a16="http://schemas.microsoft.com/office/drawing/2014/main" id="{19FEC537-DF4C-7948-835C-B65F5EFAB1B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993</a:t>
                  </a:r>
                  <a:endParaRPr lang="en-US" altLang="en-US" sz="1800" i="0" dirty="0">
                    <a:ea typeface="ＭＳ Ｐゴシック" panose="020B0600070205080204" pitchFamily="34" charset="-128"/>
                  </a:endParaRPr>
                </a:p>
              </p:txBody>
            </p:sp>
            <p:sp>
              <p:nvSpPr>
                <p:cNvPr id="162839" name="Text Box 26">
                  <a:extLst>
                    <a:ext uri="{FF2B5EF4-FFF2-40B4-BE49-F238E27FC236}">
                      <a16:creationId xmlns:a16="http://schemas.microsoft.com/office/drawing/2014/main" id="{B5007AD1-0231-C845-8594-20C3FE8C353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948</a:t>
                  </a:r>
                  <a:endParaRPr lang="en-US" altLang="en-US" sz="1800" i="0" dirty="0">
                    <a:ea typeface="ＭＳ Ｐゴシック" panose="020B0600070205080204" pitchFamily="34" charset="-128"/>
                  </a:endParaRPr>
                </a:p>
              </p:txBody>
            </p:sp>
          </p:grpSp>
          <p:grpSp>
            <p:nvGrpSpPr>
              <p:cNvPr id="162824" name="Group 31">
                <a:extLst>
                  <a:ext uri="{FF2B5EF4-FFF2-40B4-BE49-F238E27FC236}">
                    <a16:creationId xmlns:a16="http://schemas.microsoft.com/office/drawing/2014/main" id="{FBC4DD62-2CD0-3249-9187-5CEAF6BC59E9}"/>
                  </a:ext>
                </a:extLst>
              </p:cNvPr>
              <p:cNvGrpSpPr>
                <a:grpSpLocks/>
              </p:cNvGrpSpPr>
              <p:nvPr/>
            </p:nvGrpSpPr>
            <p:grpSpPr bwMode="auto">
              <a:xfrm>
                <a:off x="2846" y="3671"/>
                <a:ext cx="2337" cy="213"/>
                <a:chOff x="2846" y="3671"/>
                <a:chExt cx="2337" cy="213"/>
              </a:xfrm>
            </p:grpSpPr>
            <p:grpSp>
              <p:nvGrpSpPr>
                <p:cNvPr id="162825" name="Group 32">
                  <a:extLst>
                    <a:ext uri="{FF2B5EF4-FFF2-40B4-BE49-F238E27FC236}">
                      <a16:creationId xmlns:a16="http://schemas.microsoft.com/office/drawing/2014/main" id="{592B7F9F-B09F-384E-AD64-5A7B35C4ADE1}"/>
                    </a:ext>
                  </a:extLst>
                </p:cNvPr>
                <p:cNvGrpSpPr>
                  <a:grpSpLocks/>
                </p:cNvGrpSpPr>
                <p:nvPr/>
              </p:nvGrpSpPr>
              <p:grpSpPr bwMode="auto">
                <a:xfrm>
                  <a:off x="2846" y="3671"/>
                  <a:ext cx="731" cy="213"/>
                  <a:chOff x="3190" y="3671"/>
                  <a:chExt cx="731" cy="213"/>
                </a:xfrm>
              </p:grpSpPr>
              <p:sp>
                <p:nvSpPr>
                  <p:cNvPr id="3559457" name="Rectangle 33">
                    <a:extLst>
                      <a:ext uri="{FF2B5EF4-FFF2-40B4-BE49-F238E27FC236}">
                        <a16:creationId xmlns:a16="http://schemas.microsoft.com/office/drawing/2014/main" id="{432F6C8B-1BF9-044E-ADBA-675DEFE154DF}"/>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2833" name="Text Box 34">
                    <a:extLst>
                      <a:ext uri="{FF2B5EF4-FFF2-40B4-BE49-F238E27FC236}">
                        <a16:creationId xmlns:a16="http://schemas.microsoft.com/office/drawing/2014/main" id="{C644B0B1-B743-C747-A270-434AD7ADDB06}"/>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24.17</a:t>
                    </a:r>
                  </a:p>
                </p:txBody>
              </p:sp>
            </p:grpSp>
            <p:grpSp>
              <p:nvGrpSpPr>
                <p:cNvPr id="162826" name="Group 35">
                  <a:extLst>
                    <a:ext uri="{FF2B5EF4-FFF2-40B4-BE49-F238E27FC236}">
                      <a16:creationId xmlns:a16="http://schemas.microsoft.com/office/drawing/2014/main" id="{D5EF621A-8E7F-1F4A-98EC-01552658ACC1}"/>
                    </a:ext>
                  </a:extLst>
                </p:cNvPr>
                <p:cNvGrpSpPr>
                  <a:grpSpLocks/>
                </p:cNvGrpSpPr>
                <p:nvPr/>
              </p:nvGrpSpPr>
              <p:grpSpPr bwMode="auto">
                <a:xfrm>
                  <a:off x="3649" y="3671"/>
                  <a:ext cx="731" cy="213"/>
                  <a:chOff x="3190" y="3671"/>
                  <a:chExt cx="731" cy="213"/>
                </a:xfrm>
              </p:grpSpPr>
              <p:sp>
                <p:nvSpPr>
                  <p:cNvPr id="3559460" name="Rectangle 36">
                    <a:extLst>
                      <a:ext uri="{FF2B5EF4-FFF2-40B4-BE49-F238E27FC236}">
                        <a16:creationId xmlns:a16="http://schemas.microsoft.com/office/drawing/2014/main" id="{2B900895-AD37-4244-9E06-4E19A371A72B}"/>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2831" name="Text Box 37">
                    <a:extLst>
                      <a:ext uri="{FF2B5EF4-FFF2-40B4-BE49-F238E27FC236}">
                        <a16:creationId xmlns:a16="http://schemas.microsoft.com/office/drawing/2014/main" id="{85E79736-2FB8-EC40-B7EA-9E31FD5EB66D}"/>
                      </a:ext>
                    </a:extLst>
                  </p:cNvPr>
                  <p:cNvSpPr txBox="1">
                    <a:spLocks noChangeArrowheads="1"/>
                  </p:cNvSpPr>
                  <p:nvPr/>
                </p:nvSpPr>
                <p:spPr bwMode="auto">
                  <a:xfrm>
                    <a:off x="3212" y="3687"/>
                    <a:ext cx="642"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24.7</a:t>
                    </a:r>
                  </a:p>
                </p:txBody>
              </p:sp>
            </p:grpSp>
            <p:grpSp>
              <p:nvGrpSpPr>
                <p:cNvPr id="162827" name="Group 38">
                  <a:extLst>
                    <a:ext uri="{FF2B5EF4-FFF2-40B4-BE49-F238E27FC236}">
                      <a16:creationId xmlns:a16="http://schemas.microsoft.com/office/drawing/2014/main" id="{E3A018E4-1FB5-4A43-B34F-AA7DF1345C64}"/>
                    </a:ext>
                  </a:extLst>
                </p:cNvPr>
                <p:cNvGrpSpPr>
                  <a:grpSpLocks/>
                </p:cNvGrpSpPr>
                <p:nvPr/>
              </p:nvGrpSpPr>
              <p:grpSpPr bwMode="auto">
                <a:xfrm>
                  <a:off x="4452" y="3671"/>
                  <a:ext cx="731" cy="213"/>
                  <a:chOff x="3190" y="3671"/>
                  <a:chExt cx="731" cy="213"/>
                </a:xfrm>
              </p:grpSpPr>
              <p:sp>
                <p:nvSpPr>
                  <p:cNvPr id="3559463" name="Rectangle 39">
                    <a:extLst>
                      <a:ext uri="{FF2B5EF4-FFF2-40B4-BE49-F238E27FC236}">
                        <a16:creationId xmlns:a16="http://schemas.microsoft.com/office/drawing/2014/main" id="{B343DDEC-CCB0-D04A-972D-07FAF351FBBD}"/>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2829" name="Text Box 40">
                    <a:extLst>
                      <a:ext uri="{FF2B5EF4-FFF2-40B4-BE49-F238E27FC236}">
                        <a16:creationId xmlns:a16="http://schemas.microsoft.com/office/drawing/2014/main" id="{28AF076E-EFBE-7B40-84E3-1126C72DE33E}"/>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24.16</a:t>
                    </a:r>
                  </a:p>
                </p:txBody>
              </p:sp>
            </p:grpSp>
          </p:gr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a:extLst>
              <a:ext uri="{FF2B5EF4-FFF2-40B4-BE49-F238E27FC236}">
                <a16:creationId xmlns:a16="http://schemas.microsoft.com/office/drawing/2014/main" id="{3C160AE8-4CBF-5847-AEA8-C041E6E067F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2256398-5270-664D-A3E4-728766F4EE34}" type="slidenum">
              <a:rPr lang="en-US" altLang="en-US" sz="1400"/>
              <a:pPr>
                <a:spcBef>
                  <a:spcPct val="0"/>
                </a:spcBef>
                <a:buFontTx/>
                <a:buNone/>
              </a:pPr>
              <a:t>81</a:t>
            </a:fld>
            <a:endParaRPr lang="en-US" altLang="en-US" sz="1400" dirty="0"/>
          </a:p>
        </p:txBody>
      </p:sp>
      <p:grpSp>
        <p:nvGrpSpPr>
          <p:cNvPr id="164867" name="Group 28">
            <a:extLst>
              <a:ext uri="{FF2B5EF4-FFF2-40B4-BE49-F238E27FC236}">
                <a16:creationId xmlns:a16="http://schemas.microsoft.com/office/drawing/2014/main" id="{9EC95EB9-AC44-F449-B169-8F2B49833C98}"/>
              </a:ext>
            </a:extLst>
          </p:cNvPr>
          <p:cNvGrpSpPr>
            <a:grpSpLocks/>
          </p:cNvGrpSpPr>
          <p:nvPr/>
        </p:nvGrpSpPr>
        <p:grpSpPr bwMode="auto">
          <a:xfrm>
            <a:off x="458788" y="446088"/>
            <a:ext cx="8229600" cy="5719762"/>
            <a:chOff x="289" y="281"/>
            <a:chExt cx="5184" cy="3603"/>
          </a:xfrm>
        </p:grpSpPr>
        <p:sp>
          <p:nvSpPr>
            <p:cNvPr id="164868" name="Rectangle 2">
              <a:extLst>
                <a:ext uri="{FF2B5EF4-FFF2-40B4-BE49-F238E27FC236}">
                  <a16:creationId xmlns:a16="http://schemas.microsoft.com/office/drawing/2014/main" id="{4B604E3F-04FD-3147-9428-25ECBE0B56F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Fixed Phagocytes</a:t>
              </a:r>
            </a:p>
          </p:txBody>
        </p:sp>
        <p:sp>
          <p:nvSpPr>
            <p:cNvPr id="164869" name="Text Box 3">
              <a:extLst>
                <a:ext uri="{FF2B5EF4-FFF2-40B4-BE49-F238E27FC236}">
                  <a16:creationId xmlns:a16="http://schemas.microsoft.com/office/drawing/2014/main" id="{D9A572E9-E092-8240-8AA6-BF0DCAC78541}"/>
                </a:ext>
              </a:extLst>
            </p:cNvPr>
            <p:cNvSpPr txBox="1">
              <a:spLocks noChangeArrowheads="1"/>
            </p:cNvSpPr>
            <p:nvPr/>
          </p:nvSpPr>
          <p:spPr bwMode="auto">
            <a:xfrm>
              <a:off x="519" y="970"/>
              <a:ext cx="4613" cy="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Fixed phagocytes in the hepatic sinusoids, called satellite reticulo-endothelial cells, engulf and destroy:</a:t>
              </a:r>
            </a:p>
            <a:p>
              <a:pPr lvl="1" eaLnBrk="1" hangingPunct="1">
                <a:lnSpc>
                  <a:spcPct val="85000"/>
                </a:lnSpc>
                <a:spcBef>
                  <a:spcPct val="0"/>
                </a:spcBef>
                <a:spcAft>
                  <a:spcPts val="500"/>
                </a:spcAft>
                <a:buSzPct val="80000"/>
                <a:buFontTx/>
                <a:buChar char="-"/>
              </a:pPr>
              <a:r>
                <a:rPr lang="en-US" altLang="en-US" sz="1800" i="0" dirty="0"/>
                <a:t>Damaged and worn-out red blood cells and white blood cells.</a:t>
              </a:r>
            </a:p>
            <a:p>
              <a:pPr lvl="1" eaLnBrk="1" hangingPunct="1">
                <a:lnSpc>
                  <a:spcPct val="85000"/>
                </a:lnSpc>
                <a:spcBef>
                  <a:spcPct val="0"/>
                </a:spcBef>
                <a:spcAft>
                  <a:spcPts val="500"/>
                </a:spcAft>
                <a:buSzPct val="80000"/>
                <a:buFontTx/>
                <a:buChar char="-"/>
              </a:pPr>
              <a:r>
                <a:rPr lang="en-US" altLang="en-US" sz="1800" i="0" dirty="0"/>
                <a:t>Bacteria.</a:t>
              </a:r>
            </a:p>
            <a:p>
              <a:pPr lvl="1" eaLnBrk="1" hangingPunct="1">
                <a:lnSpc>
                  <a:spcPct val="85000"/>
                </a:lnSpc>
                <a:spcBef>
                  <a:spcPct val="0"/>
                </a:spcBef>
                <a:spcAft>
                  <a:spcPts val="500"/>
                </a:spcAft>
                <a:buSzPct val="80000"/>
                <a:buFontTx/>
                <a:buChar char="-"/>
              </a:pPr>
              <a:r>
                <a:rPr lang="en-US" altLang="en-US" sz="1800" i="0" dirty="0"/>
                <a:t>Other foreign matter in the venous blood draining from the GI tract.</a:t>
              </a:r>
            </a:p>
          </p:txBody>
        </p:sp>
        <p:grpSp>
          <p:nvGrpSpPr>
            <p:cNvPr id="164870" name="Group 18">
              <a:extLst>
                <a:ext uri="{FF2B5EF4-FFF2-40B4-BE49-F238E27FC236}">
                  <a16:creationId xmlns:a16="http://schemas.microsoft.com/office/drawing/2014/main" id="{F92EFEE2-71D3-F14F-8548-B196047AD905}"/>
                </a:ext>
              </a:extLst>
            </p:cNvPr>
            <p:cNvGrpSpPr>
              <a:grpSpLocks/>
            </p:cNvGrpSpPr>
            <p:nvPr/>
          </p:nvGrpSpPr>
          <p:grpSpPr bwMode="auto">
            <a:xfrm>
              <a:off x="582" y="3671"/>
              <a:ext cx="1990" cy="213"/>
              <a:chOff x="582" y="3671"/>
              <a:chExt cx="1990" cy="213"/>
            </a:xfrm>
          </p:grpSpPr>
          <p:sp>
            <p:nvSpPr>
              <p:cNvPr id="3557395" name="Rectangle 19">
                <a:extLst>
                  <a:ext uri="{FF2B5EF4-FFF2-40B4-BE49-F238E27FC236}">
                    <a16:creationId xmlns:a16="http://schemas.microsoft.com/office/drawing/2014/main" id="{49DCBC9F-0EA0-6145-842E-9E623F0A47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7396" name="Rectangle 20">
                <a:extLst>
                  <a:ext uri="{FF2B5EF4-FFF2-40B4-BE49-F238E27FC236}">
                    <a16:creationId xmlns:a16="http://schemas.microsoft.com/office/drawing/2014/main" id="{7011E224-6AAA-3345-8509-F827C861212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7397" name="Rectangle 21">
                <a:extLst>
                  <a:ext uri="{FF2B5EF4-FFF2-40B4-BE49-F238E27FC236}">
                    <a16:creationId xmlns:a16="http://schemas.microsoft.com/office/drawing/2014/main" id="{431FDF1B-C683-154F-840D-F2163963574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4874" name="Text Box 22">
                <a:extLst>
                  <a:ext uri="{FF2B5EF4-FFF2-40B4-BE49-F238E27FC236}">
                    <a16:creationId xmlns:a16="http://schemas.microsoft.com/office/drawing/2014/main" id="{7040D9CE-9719-6A42-B435-9699B79DA84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909</a:t>
                </a:r>
                <a:endParaRPr lang="en-US" altLang="en-US" sz="1800" i="0" dirty="0">
                  <a:ea typeface="ＭＳ Ｐゴシック" panose="020B0600070205080204" pitchFamily="34" charset="-128"/>
                </a:endParaRPr>
              </a:p>
            </p:txBody>
          </p:sp>
          <p:sp>
            <p:nvSpPr>
              <p:cNvPr id="164875" name="Text Box 23">
                <a:extLst>
                  <a:ext uri="{FF2B5EF4-FFF2-40B4-BE49-F238E27FC236}">
                    <a16:creationId xmlns:a16="http://schemas.microsoft.com/office/drawing/2014/main" id="{1321568C-5A4B-4246-9934-DCAA2C2492B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991</a:t>
                </a:r>
                <a:endParaRPr lang="en-US" altLang="en-US" sz="1800" i="0" dirty="0">
                  <a:ea typeface="ＭＳ Ｐゴシック" panose="020B0600070205080204" pitchFamily="34" charset="-128"/>
                </a:endParaRPr>
              </a:p>
            </p:txBody>
          </p:sp>
          <p:sp>
            <p:nvSpPr>
              <p:cNvPr id="164876" name="Text Box 24">
                <a:extLst>
                  <a:ext uri="{FF2B5EF4-FFF2-40B4-BE49-F238E27FC236}">
                    <a16:creationId xmlns:a16="http://schemas.microsoft.com/office/drawing/2014/main" id="{72283EAA-F545-BC48-BC2C-C2F2C592BA7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945</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5">
            <a:extLst>
              <a:ext uri="{FF2B5EF4-FFF2-40B4-BE49-F238E27FC236}">
                <a16:creationId xmlns:a16="http://schemas.microsoft.com/office/drawing/2014/main" id="{A921F002-1F01-6A49-A37D-2ED933D76C5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D2498C-908A-AC4D-8ECF-9D8C533281CA}" type="slidenum">
              <a:rPr lang="en-US" altLang="en-US" sz="1400"/>
              <a:pPr>
                <a:spcBef>
                  <a:spcPct val="0"/>
                </a:spcBef>
                <a:buFontTx/>
                <a:buNone/>
              </a:pPr>
              <a:t>82</a:t>
            </a:fld>
            <a:endParaRPr lang="en-US" altLang="en-US" sz="1400" dirty="0"/>
          </a:p>
        </p:txBody>
      </p:sp>
      <p:grpSp>
        <p:nvGrpSpPr>
          <p:cNvPr id="166915" name="Group 37">
            <a:extLst>
              <a:ext uri="{FF2B5EF4-FFF2-40B4-BE49-F238E27FC236}">
                <a16:creationId xmlns:a16="http://schemas.microsoft.com/office/drawing/2014/main" id="{CE1DDCAF-20D8-F94A-8111-61300074B30D}"/>
              </a:ext>
            </a:extLst>
          </p:cNvPr>
          <p:cNvGrpSpPr>
            <a:grpSpLocks/>
          </p:cNvGrpSpPr>
          <p:nvPr/>
        </p:nvGrpSpPr>
        <p:grpSpPr bwMode="auto">
          <a:xfrm>
            <a:off x="458788" y="446088"/>
            <a:ext cx="8229600" cy="5719762"/>
            <a:chOff x="289" y="281"/>
            <a:chExt cx="5184" cy="3603"/>
          </a:xfrm>
        </p:grpSpPr>
        <p:sp>
          <p:nvSpPr>
            <p:cNvPr id="166916" name="Rectangle 2">
              <a:extLst>
                <a:ext uri="{FF2B5EF4-FFF2-40B4-BE49-F238E27FC236}">
                  <a16:creationId xmlns:a16="http://schemas.microsoft.com/office/drawing/2014/main" id="{88C97224-F1BB-FD4A-8325-84D22E0C6CE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Ducts</a:t>
              </a:r>
            </a:p>
          </p:txBody>
        </p:sp>
        <p:sp>
          <p:nvSpPr>
            <p:cNvPr id="166917" name="Text Box 3">
              <a:extLst>
                <a:ext uri="{FF2B5EF4-FFF2-40B4-BE49-F238E27FC236}">
                  <a16:creationId xmlns:a16="http://schemas.microsoft.com/office/drawing/2014/main" id="{D325EF13-339D-8440-87B2-81A858AFF2FB}"/>
                </a:ext>
              </a:extLst>
            </p:cNvPr>
            <p:cNvSpPr txBox="1">
              <a:spLocks noChangeArrowheads="1"/>
            </p:cNvSpPr>
            <p:nvPr/>
          </p:nvSpPr>
          <p:spPr bwMode="auto">
            <a:xfrm>
              <a:off x="519" y="970"/>
              <a:ext cx="4587"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bile canaliculi are small ducts found among the hepatocytes to collect bile.</a:t>
              </a:r>
            </a:p>
            <a:p>
              <a:pPr eaLnBrk="1" hangingPunct="1">
                <a:lnSpc>
                  <a:spcPct val="85000"/>
                </a:lnSpc>
                <a:spcBef>
                  <a:spcPct val="0"/>
                </a:spcBef>
                <a:spcAft>
                  <a:spcPts val="900"/>
                </a:spcAft>
                <a:buSzPct val="80000"/>
              </a:pPr>
              <a:r>
                <a:rPr lang="en-US" altLang="en-US" sz="1800" i="0" dirty="0"/>
                <a:t>Bile passes into bile ductules and then into the bile ducts, which merge to form the left and right hepatic ducts.</a:t>
              </a:r>
            </a:p>
            <a:p>
              <a:pPr eaLnBrk="1" hangingPunct="1">
                <a:lnSpc>
                  <a:spcPct val="85000"/>
                </a:lnSpc>
                <a:spcBef>
                  <a:spcPct val="0"/>
                </a:spcBef>
                <a:spcAft>
                  <a:spcPts val="900"/>
                </a:spcAft>
                <a:buSzPct val="80000"/>
              </a:pPr>
              <a:r>
                <a:rPr lang="en-US" altLang="en-US" sz="1800" i="0" dirty="0"/>
                <a:t>The left and right hepatic ducts converge and exit the liver as the common hepatic duct</a:t>
              </a:r>
            </a:p>
            <a:p>
              <a:pPr eaLnBrk="1" hangingPunct="1">
                <a:lnSpc>
                  <a:spcPct val="85000"/>
                </a:lnSpc>
                <a:spcBef>
                  <a:spcPct val="0"/>
                </a:spcBef>
                <a:spcAft>
                  <a:spcPts val="900"/>
                </a:spcAft>
                <a:buSzPct val="80000"/>
              </a:pPr>
              <a:r>
                <a:rPr lang="en-US" altLang="en-US" sz="1800" i="0" dirty="0"/>
                <a:t>This duct joins the cystic duct from the gallbladder to form the com-mon bile duct.</a:t>
              </a:r>
            </a:p>
            <a:p>
              <a:pPr eaLnBrk="1" hangingPunct="1">
                <a:lnSpc>
                  <a:spcPct val="85000"/>
                </a:lnSpc>
                <a:spcBef>
                  <a:spcPct val="0"/>
                </a:spcBef>
                <a:spcAft>
                  <a:spcPct val="50000"/>
                </a:spcAft>
                <a:buSzPct val="80000"/>
              </a:pPr>
              <a:r>
                <a:rPr lang="en-US" altLang="en-US" sz="1800" i="0" dirty="0"/>
                <a:t>Bile enters the small intestine from the common bile duct for chemi-cal digestion.</a:t>
              </a:r>
            </a:p>
          </p:txBody>
        </p:sp>
        <p:grpSp>
          <p:nvGrpSpPr>
            <p:cNvPr id="166918" name="Group 27">
              <a:extLst>
                <a:ext uri="{FF2B5EF4-FFF2-40B4-BE49-F238E27FC236}">
                  <a16:creationId xmlns:a16="http://schemas.microsoft.com/office/drawing/2014/main" id="{3216FA19-C0BD-6744-9813-9CDA1E743BB4}"/>
                </a:ext>
              </a:extLst>
            </p:cNvPr>
            <p:cNvGrpSpPr>
              <a:grpSpLocks/>
            </p:cNvGrpSpPr>
            <p:nvPr/>
          </p:nvGrpSpPr>
          <p:grpSpPr bwMode="auto">
            <a:xfrm>
              <a:off x="582" y="3671"/>
              <a:ext cx="1990" cy="213"/>
              <a:chOff x="582" y="3671"/>
              <a:chExt cx="1990" cy="213"/>
            </a:xfrm>
          </p:grpSpPr>
          <p:sp>
            <p:nvSpPr>
              <p:cNvPr id="3555356" name="Rectangle 28">
                <a:extLst>
                  <a:ext uri="{FF2B5EF4-FFF2-40B4-BE49-F238E27FC236}">
                    <a16:creationId xmlns:a16="http://schemas.microsoft.com/office/drawing/2014/main" id="{554130AF-3B21-D142-942C-EAD7352793B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5357" name="Rectangle 29">
                <a:extLst>
                  <a:ext uri="{FF2B5EF4-FFF2-40B4-BE49-F238E27FC236}">
                    <a16:creationId xmlns:a16="http://schemas.microsoft.com/office/drawing/2014/main" id="{30FEBEC5-AC28-A44C-BFA4-F216ED2A1C5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55358" name="Rectangle 30">
                <a:extLst>
                  <a:ext uri="{FF2B5EF4-FFF2-40B4-BE49-F238E27FC236}">
                    <a16:creationId xmlns:a16="http://schemas.microsoft.com/office/drawing/2014/main" id="{AC6BFD35-9E7C-9E41-B411-BDC613C7CF8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6922" name="Text Box 31">
                <a:extLst>
                  <a:ext uri="{FF2B5EF4-FFF2-40B4-BE49-F238E27FC236}">
                    <a16:creationId xmlns:a16="http://schemas.microsoft.com/office/drawing/2014/main" id="{37C7BEF1-101A-7F4A-90E3-93B7DA028A9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909</a:t>
                </a:r>
                <a:endParaRPr lang="en-US" altLang="en-US" sz="1800" i="0" dirty="0">
                  <a:ea typeface="ＭＳ Ｐゴシック" panose="020B0600070205080204" pitchFamily="34" charset="-128"/>
                </a:endParaRPr>
              </a:p>
            </p:txBody>
          </p:sp>
          <p:sp>
            <p:nvSpPr>
              <p:cNvPr id="166923" name="Text Box 32">
                <a:extLst>
                  <a:ext uri="{FF2B5EF4-FFF2-40B4-BE49-F238E27FC236}">
                    <a16:creationId xmlns:a16="http://schemas.microsoft.com/office/drawing/2014/main" id="{EBF0329A-B88B-AC4E-912A-BAC3E6CA39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993</a:t>
                </a:r>
                <a:endParaRPr lang="en-US" altLang="en-US" sz="1800" i="0" dirty="0">
                  <a:ea typeface="ＭＳ Ｐゴシック" panose="020B0600070205080204" pitchFamily="34" charset="-128"/>
                </a:endParaRPr>
              </a:p>
            </p:txBody>
          </p:sp>
          <p:sp>
            <p:nvSpPr>
              <p:cNvPr id="166924" name="Text Box 33">
                <a:extLst>
                  <a:ext uri="{FF2B5EF4-FFF2-40B4-BE49-F238E27FC236}">
                    <a16:creationId xmlns:a16="http://schemas.microsoft.com/office/drawing/2014/main" id="{23241960-170B-FF4B-A03D-3C25E6F6FA2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945</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536B7D1B-5DD8-1749-B8A0-3AA6AA774FC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BAB90F4-5786-274C-9F18-2B9ED077C344}" type="slidenum">
              <a:rPr lang="en-US" altLang="en-US" sz="1400"/>
              <a:pPr>
                <a:spcBef>
                  <a:spcPct val="0"/>
                </a:spcBef>
                <a:buFontTx/>
                <a:buNone/>
              </a:pPr>
              <a:t>83</a:t>
            </a:fld>
            <a:endParaRPr lang="en-US" altLang="en-US" sz="1400" dirty="0"/>
          </a:p>
        </p:txBody>
      </p:sp>
      <p:grpSp>
        <p:nvGrpSpPr>
          <p:cNvPr id="168963" name="Group 29">
            <a:extLst>
              <a:ext uri="{FF2B5EF4-FFF2-40B4-BE49-F238E27FC236}">
                <a16:creationId xmlns:a16="http://schemas.microsoft.com/office/drawing/2014/main" id="{DF15F74E-02CF-3343-B40E-F356FC3C8193}"/>
              </a:ext>
            </a:extLst>
          </p:cNvPr>
          <p:cNvGrpSpPr>
            <a:grpSpLocks/>
          </p:cNvGrpSpPr>
          <p:nvPr/>
        </p:nvGrpSpPr>
        <p:grpSpPr bwMode="auto">
          <a:xfrm>
            <a:off x="458788" y="446088"/>
            <a:ext cx="8229600" cy="5719762"/>
            <a:chOff x="289" y="281"/>
            <a:chExt cx="5184" cy="3603"/>
          </a:xfrm>
        </p:grpSpPr>
        <p:sp>
          <p:nvSpPr>
            <p:cNvPr id="168964" name="Rectangle 2">
              <a:extLst>
                <a:ext uri="{FF2B5EF4-FFF2-40B4-BE49-F238E27FC236}">
                  <a16:creationId xmlns:a16="http://schemas.microsoft.com/office/drawing/2014/main" id="{08421458-8B26-AE4C-91C1-857C9A45D9C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Bile</a:t>
              </a:r>
            </a:p>
          </p:txBody>
        </p:sp>
        <p:sp>
          <p:nvSpPr>
            <p:cNvPr id="168965" name="Text Box 3">
              <a:extLst>
                <a:ext uri="{FF2B5EF4-FFF2-40B4-BE49-F238E27FC236}">
                  <a16:creationId xmlns:a16="http://schemas.microsoft.com/office/drawing/2014/main" id="{1890DCC3-B3B7-9A46-AD60-7CE294D69ED7}"/>
                </a:ext>
              </a:extLst>
            </p:cNvPr>
            <p:cNvSpPr txBox="1">
              <a:spLocks noChangeArrowheads="1"/>
            </p:cNvSpPr>
            <p:nvPr/>
          </p:nvSpPr>
          <p:spPr bwMode="auto">
            <a:xfrm>
              <a:off x="519" y="970"/>
              <a:ext cx="4687"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Hepatocytes secrete about 0.9 to 1.0 L of bile per day.</a:t>
              </a:r>
            </a:p>
            <a:p>
              <a:pPr eaLnBrk="1" hangingPunct="1">
                <a:lnSpc>
                  <a:spcPct val="85000"/>
                </a:lnSpc>
                <a:spcBef>
                  <a:spcPct val="0"/>
                </a:spcBef>
                <a:spcAft>
                  <a:spcPts val="900"/>
                </a:spcAft>
                <a:buSzPct val="80000"/>
              </a:pPr>
              <a:r>
                <a:rPr lang="en-US" altLang="en-US" sz="1800" i="0" dirty="0"/>
                <a:t>Bile consists of water, cholesterol (lipid), lecithin (phospholipid), bile salts, and ions.</a:t>
              </a:r>
            </a:p>
            <a:p>
              <a:pPr eaLnBrk="1" hangingPunct="1">
                <a:lnSpc>
                  <a:spcPct val="85000"/>
                </a:lnSpc>
                <a:spcBef>
                  <a:spcPct val="0"/>
                </a:spcBef>
                <a:spcAft>
                  <a:spcPts val="900"/>
                </a:spcAft>
                <a:buSzPct val="80000"/>
              </a:pPr>
              <a:r>
                <a:rPr lang="en-US" altLang="en-US" sz="1800" i="0" dirty="0"/>
                <a:t>Bile is slightly alkaline (pH 7.6 to 8.6) to further neutralize the acidity of gastric juice in the small intestine.</a:t>
              </a:r>
            </a:p>
            <a:p>
              <a:pPr eaLnBrk="1" hangingPunct="1">
                <a:lnSpc>
                  <a:spcPct val="85000"/>
                </a:lnSpc>
                <a:spcBef>
                  <a:spcPct val="0"/>
                </a:spcBef>
                <a:spcAft>
                  <a:spcPts val="900"/>
                </a:spcAft>
                <a:buSzPct val="80000"/>
              </a:pPr>
              <a:r>
                <a:rPr lang="en-US" altLang="en-US" sz="1800" i="0" dirty="0"/>
                <a:t>The major bile pigment is bilirubin, resulting from phagocytosis of red blood cells in the liver.</a:t>
              </a:r>
            </a:p>
            <a:p>
              <a:pPr eaLnBrk="1" hangingPunct="1">
                <a:lnSpc>
                  <a:spcPct val="85000"/>
                </a:lnSpc>
                <a:spcBef>
                  <a:spcPct val="0"/>
                </a:spcBef>
                <a:spcAft>
                  <a:spcPct val="50000"/>
                </a:spcAft>
                <a:buSzPct val="80000"/>
              </a:pPr>
              <a:r>
                <a:rPr lang="en-US" altLang="en-US" sz="1800" i="0" dirty="0"/>
                <a:t>Iron and globin from the destruction of RBCs is recycled and bilirubin from the RBCs is secreted into the small intestine for elimination from the body. </a:t>
              </a:r>
            </a:p>
          </p:txBody>
        </p:sp>
        <p:grpSp>
          <p:nvGrpSpPr>
            <p:cNvPr id="168966" name="Group 22">
              <a:extLst>
                <a:ext uri="{FF2B5EF4-FFF2-40B4-BE49-F238E27FC236}">
                  <a16:creationId xmlns:a16="http://schemas.microsoft.com/office/drawing/2014/main" id="{3E1846D7-011F-7141-8656-93D27D78BF27}"/>
                </a:ext>
              </a:extLst>
            </p:cNvPr>
            <p:cNvGrpSpPr>
              <a:grpSpLocks/>
            </p:cNvGrpSpPr>
            <p:nvPr/>
          </p:nvGrpSpPr>
          <p:grpSpPr bwMode="auto">
            <a:xfrm>
              <a:off x="582" y="3671"/>
              <a:ext cx="1990" cy="213"/>
              <a:chOff x="582" y="3671"/>
              <a:chExt cx="1990" cy="213"/>
            </a:xfrm>
          </p:grpSpPr>
          <p:sp>
            <p:nvSpPr>
              <p:cNvPr id="3561495" name="Rectangle 23">
                <a:extLst>
                  <a:ext uri="{FF2B5EF4-FFF2-40B4-BE49-F238E27FC236}">
                    <a16:creationId xmlns:a16="http://schemas.microsoft.com/office/drawing/2014/main" id="{45A36060-F8C1-134C-86CB-EACD74B6318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1496" name="Rectangle 24">
                <a:extLst>
                  <a:ext uri="{FF2B5EF4-FFF2-40B4-BE49-F238E27FC236}">
                    <a16:creationId xmlns:a16="http://schemas.microsoft.com/office/drawing/2014/main" id="{9B77585B-E724-FB4D-9B8F-8C39F702FF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1497" name="Rectangle 25">
                <a:extLst>
                  <a:ext uri="{FF2B5EF4-FFF2-40B4-BE49-F238E27FC236}">
                    <a16:creationId xmlns:a16="http://schemas.microsoft.com/office/drawing/2014/main" id="{CDF94353-3D5F-7D49-BFFE-63D554039BD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68970" name="Text Box 26">
                <a:extLst>
                  <a:ext uri="{FF2B5EF4-FFF2-40B4-BE49-F238E27FC236}">
                    <a16:creationId xmlns:a16="http://schemas.microsoft.com/office/drawing/2014/main" id="{18E7A3FC-CC71-5E41-8D45-D349EBB16B3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912</a:t>
                </a:r>
                <a:endParaRPr lang="en-US" altLang="en-US" sz="1800" i="0" dirty="0">
                  <a:ea typeface="ＭＳ Ｐゴシック" panose="020B0600070205080204" pitchFamily="34" charset="-128"/>
                </a:endParaRPr>
              </a:p>
            </p:txBody>
          </p:sp>
          <p:sp>
            <p:nvSpPr>
              <p:cNvPr id="168971" name="Text Box 27">
                <a:extLst>
                  <a:ext uri="{FF2B5EF4-FFF2-40B4-BE49-F238E27FC236}">
                    <a16:creationId xmlns:a16="http://schemas.microsoft.com/office/drawing/2014/main" id="{975B3717-69E2-9147-84CC-AF33380AB6B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994</a:t>
                </a:r>
                <a:endParaRPr lang="en-US" altLang="en-US" sz="1800" i="0" dirty="0">
                  <a:ea typeface="ＭＳ Ｐゴシック" panose="020B0600070205080204" pitchFamily="34" charset="-128"/>
                </a:endParaRPr>
              </a:p>
            </p:txBody>
          </p:sp>
          <p:sp>
            <p:nvSpPr>
              <p:cNvPr id="168972" name="Text Box 28">
                <a:extLst>
                  <a:ext uri="{FF2B5EF4-FFF2-40B4-BE49-F238E27FC236}">
                    <a16:creationId xmlns:a16="http://schemas.microsoft.com/office/drawing/2014/main" id="{B07D22F0-3C34-4945-BDD1-F38FE6834BF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948</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5">
            <a:extLst>
              <a:ext uri="{FF2B5EF4-FFF2-40B4-BE49-F238E27FC236}">
                <a16:creationId xmlns:a16="http://schemas.microsoft.com/office/drawing/2014/main" id="{0EDC6EEE-985B-C844-AE4B-9FA6F9AB17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3A3B2D-FDD5-B547-B7D8-81698EDFEFCC}" type="slidenum">
              <a:rPr lang="en-US" altLang="en-US" sz="1400"/>
              <a:pPr>
                <a:spcBef>
                  <a:spcPct val="0"/>
                </a:spcBef>
                <a:buFontTx/>
                <a:buNone/>
              </a:pPr>
              <a:t>84</a:t>
            </a:fld>
            <a:endParaRPr lang="en-US" altLang="en-US" sz="1400" dirty="0"/>
          </a:p>
        </p:txBody>
      </p:sp>
      <p:grpSp>
        <p:nvGrpSpPr>
          <p:cNvPr id="171024" name="Group 16">
            <a:extLst>
              <a:ext uri="{FF2B5EF4-FFF2-40B4-BE49-F238E27FC236}">
                <a16:creationId xmlns:a16="http://schemas.microsoft.com/office/drawing/2014/main" id="{05E19187-8E5E-BB48-992F-29C324DBC959}"/>
              </a:ext>
            </a:extLst>
          </p:cNvPr>
          <p:cNvGrpSpPr>
            <a:grpSpLocks/>
          </p:cNvGrpSpPr>
          <p:nvPr/>
        </p:nvGrpSpPr>
        <p:grpSpPr bwMode="auto">
          <a:xfrm>
            <a:off x="458788" y="446088"/>
            <a:ext cx="8229600" cy="5719762"/>
            <a:chOff x="289" y="281"/>
            <a:chExt cx="5184" cy="3603"/>
          </a:xfrm>
        </p:grpSpPr>
        <p:sp>
          <p:nvSpPr>
            <p:cNvPr id="171012" name="Rectangle 2">
              <a:extLst>
                <a:ext uri="{FF2B5EF4-FFF2-40B4-BE49-F238E27FC236}">
                  <a16:creationId xmlns:a16="http://schemas.microsoft.com/office/drawing/2014/main" id="{BCCA6BEF-54C8-7843-AE6A-29C3B487F65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Bile </a:t>
              </a:r>
              <a:r>
                <a:rPr lang="en-US" altLang="en-US" sz="2200" i="0" dirty="0">
                  <a:solidFill>
                    <a:srgbClr val="333333"/>
                  </a:solidFill>
                </a:rPr>
                <a:t>(continued)</a:t>
              </a:r>
              <a:endParaRPr lang="en-US" altLang="en-US" sz="2800" i="0" dirty="0">
                <a:solidFill>
                  <a:srgbClr val="333333"/>
                </a:solidFill>
              </a:endParaRPr>
            </a:p>
          </p:txBody>
        </p:sp>
        <p:grpSp>
          <p:nvGrpSpPr>
            <p:cNvPr id="171023" name="Group 15">
              <a:extLst>
                <a:ext uri="{FF2B5EF4-FFF2-40B4-BE49-F238E27FC236}">
                  <a16:creationId xmlns:a16="http://schemas.microsoft.com/office/drawing/2014/main" id="{272AA013-E8E9-3943-B825-E8120D2ED325}"/>
                </a:ext>
              </a:extLst>
            </p:cNvPr>
            <p:cNvGrpSpPr>
              <a:grpSpLocks/>
            </p:cNvGrpSpPr>
            <p:nvPr/>
          </p:nvGrpSpPr>
          <p:grpSpPr bwMode="auto">
            <a:xfrm>
              <a:off x="519" y="970"/>
              <a:ext cx="4680" cy="2313"/>
              <a:chOff x="519" y="970"/>
              <a:chExt cx="4680" cy="2313"/>
            </a:xfrm>
          </p:grpSpPr>
          <p:sp>
            <p:nvSpPr>
              <p:cNvPr id="171021" name="Text Box 3">
                <a:extLst>
                  <a:ext uri="{FF2B5EF4-FFF2-40B4-BE49-F238E27FC236}">
                    <a16:creationId xmlns:a16="http://schemas.microsoft.com/office/drawing/2014/main" id="{8D1116EF-E530-394F-B3B3-9CA26344CF60}"/>
                  </a:ext>
                </a:extLst>
              </p:cNvPr>
              <p:cNvSpPr txBox="1">
                <a:spLocks noChangeArrowheads="1"/>
              </p:cNvSpPr>
              <p:nvPr/>
            </p:nvSpPr>
            <p:spPr bwMode="auto">
              <a:xfrm>
                <a:off x="519" y="970"/>
                <a:ext cx="4680"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Through the process of emulsification, bile salts break-down large lipid globules into smaller lipid molecules in the small intestine.</a:t>
                </a:r>
              </a:p>
              <a:p>
                <a:pPr eaLnBrk="1" hangingPunct="1">
                  <a:lnSpc>
                    <a:spcPct val="85000"/>
                  </a:lnSpc>
                  <a:spcBef>
                    <a:spcPct val="0"/>
                  </a:spcBef>
                  <a:spcAft>
                    <a:spcPts val="900"/>
                  </a:spcAft>
                  <a:buSzPct val="80000"/>
                </a:pPr>
                <a:r>
                  <a:rPr lang="en-US" altLang="en-US" sz="1800" i="0" dirty="0"/>
                  <a:t>Small lipid molecules collectively have a larger surface area that a globule that enables pancreatic lipase to more rapidly and complete-ly chemically digest the triglycerides.</a:t>
                </a:r>
              </a:p>
              <a:p>
                <a:pPr eaLnBrk="1" hangingPunct="1">
                  <a:lnSpc>
                    <a:spcPct val="85000"/>
                  </a:lnSpc>
                  <a:spcBef>
                    <a:spcPct val="0"/>
                  </a:spcBef>
                  <a:spcAft>
                    <a:spcPct val="50000"/>
                  </a:spcAft>
                  <a:buSzPct val="80000"/>
                </a:pPr>
                <a:r>
                  <a:rPr lang="en-US" altLang="en-US" sz="1800" i="0" dirty="0"/>
                  <a:t>The bile salts—consisting of sodium salts and potassium salts—aid in the absorption of lipids by the small intestine after chemical diges-tion.</a:t>
                </a:r>
              </a:p>
            </p:txBody>
          </p:sp>
          <p:pic>
            <p:nvPicPr>
              <p:cNvPr id="171022" name="Picture 29" descr="DIGES-ANAT-PHYSIOH003">
                <a:extLst>
                  <a:ext uri="{FF2B5EF4-FFF2-40B4-BE49-F238E27FC236}">
                    <a16:creationId xmlns:a16="http://schemas.microsoft.com/office/drawing/2014/main" id="{5505956A-92A7-4D4B-B6C6-121EC6A910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6" y="2418"/>
                <a:ext cx="1854"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1014" name="Group 32">
              <a:extLst>
                <a:ext uri="{FF2B5EF4-FFF2-40B4-BE49-F238E27FC236}">
                  <a16:creationId xmlns:a16="http://schemas.microsoft.com/office/drawing/2014/main" id="{A63DEBF4-E4AF-E349-A6B5-45C72CC039F4}"/>
                </a:ext>
              </a:extLst>
            </p:cNvPr>
            <p:cNvGrpSpPr>
              <a:grpSpLocks/>
            </p:cNvGrpSpPr>
            <p:nvPr/>
          </p:nvGrpSpPr>
          <p:grpSpPr bwMode="auto">
            <a:xfrm>
              <a:off x="582" y="3671"/>
              <a:ext cx="1990" cy="213"/>
              <a:chOff x="582" y="3671"/>
              <a:chExt cx="1990" cy="213"/>
            </a:xfrm>
          </p:grpSpPr>
          <p:sp>
            <p:nvSpPr>
              <p:cNvPr id="3563553" name="Rectangle 33">
                <a:extLst>
                  <a:ext uri="{FF2B5EF4-FFF2-40B4-BE49-F238E27FC236}">
                    <a16:creationId xmlns:a16="http://schemas.microsoft.com/office/drawing/2014/main" id="{3880EEF7-05F7-4247-AB91-350C499B7F2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3554" name="Rectangle 34">
                <a:extLst>
                  <a:ext uri="{FF2B5EF4-FFF2-40B4-BE49-F238E27FC236}">
                    <a16:creationId xmlns:a16="http://schemas.microsoft.com/office/drawing/2014/main" id="{9904A706-B841-2B4D-8A30-E6EA4C1F057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3555" name="Rectangle 35">
                <a:extLst>
                  <a:ext uri="{FF2B5EF4-FFF2-40B4-BE49-F238E27FC236}">
                    <a16:creationId xmlns:a16="http://schemas.microsoft.com/office/drawing/2014/main" id="{AC38EBDF-CB93-3248-9BE3-A481494A0FE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71018" name="Text Box 36">
                <a:extLst>
                  <a:ext uri="{FF2B5EF4-FFF2-40B4-BE49-F238E27FC236}">
                    <a16:creationId xmlns:a16="http://schemas.microsoft.com/office/drawing/2014/main" id="{BE0805C7-7C0D-8849-9609-1A922848D24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912</a:t>
                </a:r>
                <a:endParaRPr lang="en-US" altLang="en-US" sz="1800" i="0" dirty="0">
                  <a:ea typeface="ＭＳ Ｐゴシック" panose="020B0600070205080204" pitchFamily="34" charset="-128"/>
                </a:endParaRPr>
              </a:p>
            </p:txBody>
          </p:sp>
          <p:sp>
            <p:nvSpPr>
              <p:cNvPr id="171019" name="Text Box 37">
                <a:extLst>
                  <a:ext uri="{FF2B5EF4-FFF2-40B4-BE49-F238E27FC236}">
                    <a16:creationId xmlns:a16="http://schemas.microsoft.com/office/drawing/2014/main" id="{ED9BF46C-1BB8-0642-8B60-1885C2A3D8B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994</a:t>
                </a:r>
                <a:endParaRPr lang="en-US" altLang="en-US" sz="1800" i="0" dirty="0">
                  <a:ea typeface="ＭＳ Ｐゴシック" panose="020B0600070205080204" pitchFamily="34" charset="-128"/>
                </a:endParaRPr>
              </a:p>
            </p:txBody>
          </p:sp>
          <p:sp>
            <p:nvSpPr>
              <p:cNvPr id="171020" name="Text Box 38">
                <a:extLst>
                  <a:ext uri="{FF2B5EF4-FFF2-40B4-BE49-F238E27FC236}">
                    <a16:creationId xmlns:a16="http://schemas.microsoft.com/office/drawing/2014/main" id="{E396C3CC-38E1-9546-A991-74322A2FF9C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948</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5">
            <a:extLst>
              <a:ext uri="{FF2B5EF4-FFF2-40B4-BE49-F238E27FC236}">
                <a16:creationId xmlns:a16="http://schemas.microsoft.com/office/drawing/2014/main" id="{A0EF3250-6153-584C-93A1-3B137CA966B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6FBA6A6-9B16-4B4C-A278-9587F58090D9}" type="slidenum">
              <a:rPr lang="en-US" altLang="en-US" sz="1400"/>
              <a:pPr>
                <a:spcBef>
                  <a:spcPct val="0"/>
                </a:spcBef>
                <a:buFontTx/>
                <a:buNone/>
              </a:pPr>
              <a:t>85</a:t>
            </a:fld>
            <a:endParaRPr lang="en-US" altLang="en-US" sz="1400" dirty="0"/>
          </a:p>
        </p:txBody>
      </p:sp>
      <p:grpSp>
        <p:nvGrpSpPr>
          <p:cNvPr id="173059" name="Group 20">
            <a:extLst>
              <a:ext uri="{FF2B5EF4-FFF2-40B4-BE49-F238E27FC236}">
                <a16:creationId xmlns:a16="http://schemas.microsoft.com/office/drawing/2014/main" id="{21171DB2-2F69-2040-AC56-88EB347A6B5C}"/>
              </a:ext>
            </a:extLst>
          </p:cNvPr>
          <p:cNvGrpSpPr>
            <a:grpSpLocks/>
          </p:cNvGrpSpPr>
          <p:nvPr/>
        </p:nvGrpSpPr>
        <p:grpSpPr bwMode="auto">
          <a:xfrm>
            <a:off x="458788" y="446088"/>
            <a:ext cx="8229600" cy="5719762"/>
            <a:chOff x="289" y="281"/>
            <a:chExt cx="5184" cy="3603"/>
          </a:xfrm>
        </p:grpSpPr>
        <p:sp>
          <p:nvSpPr>
            <p:cNvPr id="173060" name="Rectangle 2">
              <a:extLst>
                <a:ext uri="{FF2B5EF4-FFF2-40B4-BE49-F238E27FC236}">
                  <a16:creationId xmlns:a16="http://schemas.microsoft.com/office/drawing/2014/main" id="{21C8FA38-F06C-E045-9DCF-BD80D384A9D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Liver Functions</a:t>
              </a:r>
            </a:p>
          </p:txBody>
        </p:sp>
        <p:sp>
          <p:nvSpPr>
            <p:cNvPr id="173061" name="Text Box 3">
              <a:extLst>
                <a:ext uri="{FF2B5EF4-FFF2-40B4-BE49-F238E27FC236}">
                  <a16:creationId xmlns:a16="http://schemas.microsoft.com/office/drawing/2014/main" id="{0523A869-A3D8-B344-AC5D-625FE141157F}"/>
                </a:ext>
              </a:extLst>
            </p:cNvPr>
            <p:cNvSpPr txBox="1">
              <a:spLocks noChangeArrowheads="1"/>
            </p:cNvSpPr>
            <p:nvPr/>
          </p:nvSpPr>
          <p:spPr bwMode="auto">
            <a:xfrm>
              <a:off x="519" y="970"/>
              <a:ext cx="4464" cy="2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liver has a number of functions, which are summarized in the next slides:</a:t>
              </a:r>
            </a:p>
            <a:p>
              <a:pPr lvl="1" eaLnBrk="1" hangingPunct="1">
                <a:lnSpc>
                  <a:spcPct val="85000"/>
                </a:lnSpc>
                <a:spcBef>
                  <a:spcPct val="0"/>
                </a:spcBef>
                <a:spcAft>
                  <a:spcPts val="500"/>
                </a:spcAft>
                <a:buSzPct val="80000"/>
                <a:buFontTx/>
                <a:buChar char="-"/>
              </a:pPr>
              <a:r>
                <a:rPr lang="en-US" altLang="en-US" sz="1800" i="0" dirty="0"/>
                <a:t>Carbohydrate metabolism</a:t>
              </a:r>
            </a:p>
            <a:p>
              <a:pPr lvl="1" eaLnBrk="1" hangingPunct="1">
                <a:lnSpc>
                  <a:spcPct val="85000"/>
                </a:lnSpc>
                <a:spcBef>
                  <a:spcPct val="0"/>
                </a:spcBef>
                <a:spcAft>
                  <a:spcPts val="500"/>
                </a:spcAft>
                <a:buSzPct val="80000"/>
                <a:buFontTx/>
                <a:buChar char="-"/>
              </a:pPr>
              <a:r>
                <a:rPr lang="en-US" altLang="en-US" sz="1800" i="0" dirty="0"/>
                <a:t>Lipid metabolism</a:t>
              </a:r>
            </a:p>
            <a:p>
              <a:pPr lvl="1" eaLnBrk="1" hangingPunct="1">
                <a:lnSpc>
                  <a:spcPct val="85000"/>
                </a:lnSpc>
                <a:spcBef>
                  <a:spcPct val="0"/>
                </a:spcBef>
                <a:spcAft>
                  <a:spcPts val="500"/>
                </a:spcAft>
                <a:buSzPct val="80000"/>
                <a:buFontTx/>
                <a:buChar char="-"/>
              </a:pPr>
              <a:r>
                <a:rPr lang="en-US" altLang="en-US" sz="1800" i="0" dirty="0"/>
                <a:t>Protein metabolism</a:t>
              </a:r>
            </a:p>
            <a:p>
              <a:pPr lvl="1" eaLnBrk="1" hangingPunct="1">
                <a:lnSpc>
                  <a:spcPct val="85000"/>
                </a:lnSpc>
                <a:spcBef>
                  <a:spcPct val="0"/>
                </a:spcBef>
                <a:spcAft>
                  <a:spcPts val="500"/>
                </a:spcAft>
                <a:buSzPct val="80000"/>
                <a:buFontTx/>
                <a:buChar char="-"/>
              </a:pPr>
              <a:r>
                <a:rPr lang="en-US" altLang="en-US" sz="1800" i="0" dirty="0"/>
                <a:t>Processing of drugs and hormones</a:t>
              </a:r>
            </a:p>
            <a:p>
              <a:pPr lvl="1" eaLnBrk="1" hangingPunct="1">
                <a:lnSpc>
                  <a:spcPct val="85000"/>
                </a:lnSpc>
                <a:spcBef>
                  <a:spcPct val="0"/>
                </a:spcBef>
                <a:spcAft>
                  <a:spcPts val="500"/>
                </a:spcAft>
                <a:buSzPct val="80000"/>
                <a:buFontTx/>
                <a:buChar char="-"/>
              </a:pPr>
              <a:r>
                <a:rPr lang="en-US" altLang="en-US" sz="1800" i="0" dirty="0"/>
                <a:t>Excretion of bilirubin</a:t>
              </a:r>
            </a:p>
            <a:p>
              <a:pPr lvl="1" eaLnBrk="1" hangingPunct="1">
                <a:lnSpc>
                  <a:spcPct val="85000"/>
                </a:lnSpc>
                <a:spcBef>
                  <a:spcPct val="0"/>
                </a:spcBef>
                <a:spcAft>
                  <a:spcPts val="500"/>
                </a:spcAft>
                <a:buSzPct val="80000"/>
                <a:buFontTx/>
                <a:buChar char="-"/>
              </a:pPr>
              <a:r>
                <a:rPr lang="en-US" altLang="en-US" sz="1800" i="0" dirty="0"/>
                <a:t>Synthesis of bile salts</a:t>
              </a:r>
            </a:p>
            <a:p>
              <a:pPr lvl="1" eaLnBrk="1" hangingPunct="1">
                <a:lnSpc>
                  <a:spcPct val="85000"/>
                </a:lnSpc>
                <a:spcBef>
                  <a:spcPct val="0"/>
                </a:spcBef>
                <a:spcAft>
                  <a:spcPts val="500"/>
                </a:spcAft>
                <a:buSzPct val="80000"/>
                <a:buFontTx/>
                <a:buChar char="-"/>
              </a:pPr>
              <a:r>
                <a:rPr lang="en-US" altLang="en-US" sz="1800" i="0" dirty="0"/>
                <a:t>Storage</a:t>
              </a:r>
            </a:p>
            <a:p>
              <a:pPr lvl="1" eaLnBrk="1" hangingPunct="1">
                <a:lnSpc>
                  <a:spcPct val="85000"/>
                </a:lnSpc>
                <a:spcBef>
                  <a:spcPct val="0"/>
                </a:spcBef>
                <a:spcAft>
                  <a:spcPts val="500"/>
                </a:spcAft>
                <a:buSzPct val="80000"/>
                <a:buFontTx/>
                <a:buChar char="-"/>
              </a:pPr>
              <a:r>
                <a:rPr lang="en-US" altLang="en-US" sz="1800" i="0" dirty="0"/>
                <a:t>Phagocytosis</a:t>
              </a:r>
            </a:p>
            <a:p>
              <a:pPr lvl="1" eaLnBrk="1" hangingPunct="1">
                <a:lnSpc>
                  <a:spcPct val="85000"/>
                </a:lnSpc>
                <a:spcBef>
                  <a:spcPct val="0"/>
                </a:spcBef>
                <a:spcAft>
                  <a:spcPct val="50000"/>
                </a:spcAft>
                <a:buSzPct val="80000"/>
                <a:buFontTx/>
                <a:buChar char="-"/>
              </a:pPr>
              <a:r>
                <a:rPr lang="en-US" altLang="en-US" sz="1800" i="0" dirty="0"/>
                <a:t>Activation of vitamin D</a:t>
              </a:r>
            </a:p>
          </p:txBody>
        </p:sp>
        <p:grpSp>
          <p:nvGrpSpPr>
            <p:cNvPr id="173062" name="Group 13">
              <a:extLst>
                <a:ext uri="{FF2B5EF4-FFF2-40B4-BE49-F238E27FC236}">
                  <a16:creationId xmlns:a16="http://schemas.microsoft.com/office/drawing/2014/main" id="{21BA70A7-5AE3-CF42-9B04-BB916244C351}"/>
                </a:ext>
              </a:extLst>
            </p:cNvPr>
            <p:cNvGrpSpPr>
              <a:grpSpLocks/>
            </p:cNvGrpSpPr>
            <p:nvPr/>
          </p:nvGrpSpPr>
          <p:grpSpPr bwMode="auto">
            <a:xfrm>
              <a:off x="582" y="3671"/>
              <a:ext cx="1990" cy="213"/>
              <a:chOff x="582" y="3671"/>
              <a:chExt cx="1990" cy="213"/>
            </a:xfrm>
          </p:grpSpPr>
          <p:sp>
            <p:nvSpPr>
              <p:cNvPr id="3565582" name="Rectangle 14">
                <a:extLst>
                  <a:ext uri="{FF2B5EF4-FFF2-40B4-BE49-F238E27FC236}">
                    <a16:creationId xmlns:a16="http://schemas.microsoft.com/office/drawing/2014/main" id="{CEABEC86-FE04-E845-B2DB-CF33D7A3E2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5583" name="Rectangle 15">
                <a:extLst>
                  <a:ext uri="{FF2B5EF4-FFF2-40B4-BE49-F238E27FC236}">
                    <a16:creationId xmlns:a16="http://schemas.microsoft.com/office/drawing/2014/main" id="{66C2E5D9-661A-F444-8EBB-5224650439E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5584" name="Rectangle 16">
                <a:extLst>
                  <a:ext uri="{FF2B5EF4-FFF2-40B4-BE49-F238E27FC236}">
                    <a16:creationId xmlns:a16="http://schemas.microsoft.com/office/drawing/2014/main" id="{C11AB892-79F7-1545-BB59-4A668B0CFF1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73066" name="Text Box 17">
                <a:extLst>
                  <a:ext uri="{FF2B5EF4-FFF2-40B4-BE49-F238E27FC236}">
                    <a16:creationId xmlns:a16="http://schemas.microsoft.com/office/drawing/2014/main" id="{51E9737A-CD0F-C74D-9199-B424FF3D7AE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912</a:t>
                </a:r>
                <a:endParaRPr lang="en-US" altLang="en-US" sz="1800" i="0" dirty="0">
                  <a:ea typeface="ＭＳ Ｐゴシック" panose="020B0600070205080204" pitchFamily="34" charset="-128"/>
                </a:endParaRPr>
              </a:p>
            </p:txBody>
          </p:sp>
          <p:sp>
            <p:nvSpPr>
              <p:cNvPr id="173067" name="Text Box 18">
                <a:extLst>
                  <a:ext uri="{FF2B5EF4-FFF2-40B4-BE49-F238E27FC236}">
                    <a16:creationId xmlns:a16="http://schemas.microsoft.com/office/drawing/2014/main" id="{B4183395-E6EA-394E-B302-5CF669CD6D3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994</a:t>
                </a:r>
                <a:endParaRPr lang="en-US" altLang="en-US" sz="1800" i="0" dirty="0">
                  <a:ea typeface="ＭＳ Ｐゴシック" panose="020B0600070205080204" pitchFamily="34" charset="-128"/>
                </a:endParaRPr>
              </a:p>
            </p:txBody>
          </p:sp>
          <p:sp>
            <p:nvSpPr>
              <p:cNvPr id="173068" name="Text Box 19">
                <a:extLst>
                  <a:ext uri="{FF2B5EF4-FFF2-40B4-BE49-F238E27FC236}">
                    <a16:creationId xmlns:a16="http://schemas.microsoft.com/office/drawing/2014/main" id="{2143C03A-6957-6B47-876D-615BDF62FCC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5">
            <a:extLst>
              <a:ext uri="{FF2B5EF4-FFF2-40B4-BE49-F238E27FC236}">
                <a16:creationId xmlns:a16="http://schemas.microsoft.com/office/drawing/2014/main" id="{7BF1B4E6-5A4C-B945-9AA9-6AA4DE31185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A0917D-EC67-B148-ADD9-E7FC993122B9}" type="slidenum">
              <a:rPr lang="en-US" altLang="en-US" sz="1400"/>
              <a:pPr>
                <a:spcBef>
                  <a:spcPct val="0"/>
                </a:spcBef>
                <a:buFontTx/>
                <a:buNone/>
              </a:pPr>
              <a:t>86</a:t>
            </a:fld>
            <a:endParaRPr lang="en-US" altLang="en-US" sz="1400" dirty="0"/>
          </a:p>
        </p:txBody>
      </p:sp>
      <p:grpSp>
        <p:nvGrpSpPr>
          <p:cNvPr id="175107" name="Group 13">
            <a:extLst>
              <a:ext uri="{FF2B5EF4-FFF2-40B4-BE49-F238E27FC236}">
                <a16:creationId xmlns:a16="http://schemas.microsoft.com/office/drawing/2014/main" id="{63D05466-FEDC-E843-9100-503A97B95714}"/>
              </a:ext>
            </a:extLst>
          </p:cNvPr>
          <p:cNvGrpSpPr>
            <a:grpSpLocks/>
          </p:cNvGrpSpPr>
          <p:nvPr/>
        </p:nvGrpSpPr>
        <p:grpSpPr bwMode="auto">
          <a:xfrm>
            <a:off x="458788" y="446088"/>
            <a:ext cx="8229600" cy="5719762"/>
            <a:chOff x="289" y="281"/>
            <a:chExt cx="5184" cy="3603"/>
          </a:xfrm>
        </p:grpSpPr>
        <p:sp>
          <p:nvSpPr>
            <p:cNvPr id="175108" name="Rectangle 2">
              <a:extLst>
                <a:ext uri="{FF2B5EF4-FFF2-40B4-BE49-F238E27FC236}">
                  <a16:creationId xmlns:a16="http://schemas.microsoft.com/office/drawing/2014/main" id="{7409FABD-20A8-1E43-9F44-E283A5747FA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Carbohydrate Metabolism</a:t>
              </a:r>
            </a:p>
          </p:txBody>
        </p:sp>
        <p:sp>
          <p:nvSpPr>
            <p:cNvPr id="175109" name="Text Box 3">
              <a:extLst>
                <a:ext uri="{FF2B5EF4-FFF2-40B4-BE49-F238E27FC236}">
                  <a16:creationId xmlns:a16="http://schemas.microsoft.com/office/drawing/2014/main" id="{6775BB9D-B492-8447-8193-0FE5EB93889C}"/>
                </a:ext>
              </a:extLst>
            </p:cNvPr>
            <p:cNvSpPr txBox="1">
              <a:spLocks noChangeArrowheads="1"/>
            </p:cNvSpPr>
            <p:nvPr/>
          </p:nvSpPr>
          <p:spPr bwMode="auto">
            <a:xfrm>
              <a:off x="519" y="970"/>
              <a:ext cx="4739"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liver helps maintain a normal blood glucose level.</a:t>
              </a:r>
            </a:p>
            <a:p>
              <a:pPr eaLnBrk="1" hangingPunct="1">
                <a:lnSpc>
                  <a:spcPct val="85000"/>
                </a:lnSpc>
                <a:spcBef>
                  <a:spcPct val="0"/>
                </a:spcBef>
                <a:spcAft>
                  <a:spcPts val="900"/>
                </a:spcAft>
                <a:buSzPct val="80000"/>
              </a:pPr>
              <a:r>
                <a:rPr lang="en-US" altLang="en-US" sz="1800" i="0" dirty="0"/>
                <a:t>When blood glucose level is low, the liver breaks-down glycogen to liberate glucose into blood circulation as a source of chemical energy.</a:t>
              </a:r>
            </a:p>
            <a:p>
              <a:pPr eaLnBrk="1" hangingPunct="1">
                <a:lnSpc>
                  <a:spcPct val="85000"/>
                </a:lnSpc>
                <a:spcBef>
                  <a:spcPct val="0"/>
                </a:spcBef>
                <a:spcAft>
                  <a:spcPts val="900"/>
                </a:spcAft>
                <a:buSzPct val="80000"/>
              </a:pPr>
              <a:r>
                <a:rPr lang="en-US" altLang="en-US" sz="1800" i="0" dirty="0"/>
                <a:t>The liver can convert lactic acid and some amino acids into glucose for cellular energy production.</a:t>
              </a:r>
            </a:p>
            <a:p>
              <a:pPr eaLnBrk="1" hangingPunct="1">
                <a:lnSpc>
                  <a:spcPct val="85000"/>
                </a:lnSpc>
                <a:spcBef>
                  <a:spcPct val="0"/>
                </a:spcBef>
                <a:spcAft>
                  <a:spcPts val="900"/>
                </a:spcAft>
                <a:buSzPct val="80000"/>
              </a:pPr>
              <a:r>
                <a:rPr lang="en-US" altLang="en-US" sz="1800" i="0" dirty="0"/>
                <a:t>It can also convert monosaccharides—including fructose and galac-tose—into glucose.</a:t>
              </a:r>
            </a:p>
            <a:p>
              <a:pPr eaLnBrk="1" hangingPunct="1">
                <a:lnSpc>
                  <a:spcPct val="85000"/>
                </a:lnSpc>
                <a:spcBef>
                  <a:spcPct val="0"/>
                </a:spcBef>
                <a:spcAft>
                  <a:spcPct val="50000"/>
                </a:spcAft>
                <a:buSzPct val="80000"/>
              </a:pPr>
              <a:r>
                <a:rPr lang="en-US" altLang="en-US" sz="1800" i="0" dirty="0"/>
                <a:t>When blood glucose level is high, such as immediately after eating, the liver converts glucose to glycogen and trigylcerides for storage by the body. </a:t>
              </a:r>
            </a:p>
          </p:txBody>
        </p:sp>
        <p:grpSp>
          <p:nvGrpSpPr>
            <p:cNvPr id="175110" name="Group 13">
              <a:extLst>
                <a:ext uri="{FF2B5EF4-FFF2-40B4-BE49-F238E27FC236}">
                  <a16:creationId xmlns:a16="http://schemas.microsoft.com/office/drawing/2014/main" id="{03DA841C-5149-2A48-9CD8-D347595A90A8}"/>
                </a:ext>
              </a:extLst>
            </p:cNvPr>
            <p:cNvGrpSpPr>
              <a:grpSpLocks/>
            </p:cNvGrpSpPr>
            <p:nvPr/>
          </p:nvGrpSpPr>
          <p:grpSpPr bwMode="auto">
            <a:xfrm>
              <a:off x="582" y="3671"/>
              <a:ext cx="1990" cy="213"/>
              <a:chOff x="582" y="3671"/>
              <a:chExt cx="1990" cy="213"/>
            </a:xfrm>
          </p:grpSpPr>
          <p:sp>
            <p:nvSpPr>
              <p:cNvPr id="3567630" name="Rectangle 14">
                <a:extLst>
                  <a:ext uri="{FF2B5EF4-FFF2-40B4-BE49-F238E27FC236}">
                    <a16:creationId xmlns:a16="http://schemas.microsoft.com/office/drawing/2014/main" id="{2932EFF5-ABAC-C549-AB3D-D7BF2C8A675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7631" name="Rectangle 15">
                <a:extLst>
                  <a:ext uri="{FF2B5EF4-FFF2-40B4-BE49-F238E27FC236}">
                    <a16:creationId xmlns:a16="http://schemas.microsoft.com/office/drawing/2014/main" id="{BE751FC5-361B-284D-B389-B4FAA417020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7632" name="Rectangle 16">
                <a:extLst>
                  <a:ext uri="{FF2B5EF4-FFF2-40B4-BE49-F238E27FC236}">
                    <a16:creationId xmlns:a16="http://schemas.microsoft.com/office/drawing/2014/main" id="{21BA904E-EA6C-4D48-A681-CDC552C455D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75114" name="Text Box 17">
                <a:extLst>
                  <a:ext uri="{FF2B5EF4-FFF2-40B4-BE49-F238E27FC236}">
                    <a16:creationId xmlns:a16="http://schemas.microsoft.com/office/drawing/2014/main" id="{39F0F5D1-B8BE-9146-BA88-03D939C749E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75115" name="Text Box 18">
                <a:extLst>
                  <a:ext uri="{FF2B5EF4-FFF2-40B4-BE49-F238E27FC236}">
                    <a16:creationId xmlns:a16="http://schemas.microsoft.com/office/drawing/2014/main" id="{6DCF8F6C-2BB8-3B43-86AE-4EC0E4BCD60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994</a:t>
                </a:r>
                <a:endParaRPr lang="en-US" altLang="en-US" sz="1800" i="0" dirty="0">
                  <a:ea typeface="ＭＳ Ｐゴシック" panose="020B0600070205080204" pitchFamily="34" charset="-128"/>
                </a:endParaRPr>
              </a:p>
            </p:txBody>
          </p:sp>
          <p:sp>
            <p:nvSpPr>
              <p:cNvPr id="175116" name="Text Box 19">
                <a:extLst>
                  <a:ext uri="{FF2B5EF4-FFF2-40B4-BE49-F238E27FC236}">
                    <a16:creationId xmlns:a16="http://schemas.microsoft.com/office/drawing/2014/main" id="{71967872-897D-AD45-B47A-7F36F2293B0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5">
            <a:extLst>
              <a:ext uri="{FF2B5EF4-FFF2-40B4-BE49-F238E27FC236}">
                <a16:creationId xmlns:a16="http://schemas.microsoft.com/office/drawing/2014/main" id="{2276D48C-170A-8445-B440-CAB1D5359D1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D949B1-31F9-8643-9516-0696B871546C}" type="slidenum">
              <a:rPr lang="en-US" altLang="en-US" sz="1400"/>
              <a:pPr>
                <a:spcBef>
                  <a:spcPct val="0"/>
                </a:spcBef>
                <a:buFontTx/>
                <a:buNone/>
              </a:pPr>
              <a:t>87</a:t>
            </a:fld>
            <a:endParaRPr lang="en-US" altLang="en-US" sz="1400" dirty="0"/>
          </a:p>
        </p:txBody>
      </p:sp>
      <p:grpSp>
        <p:nvGrpSpPr>
          <p:cNvPr id="177155" name="Group 16">
            <a:extLst>
              <a:ext uri="{FF2B5EF4-FFF2-40B4-BE49-F238E27FC236}">
                <a16:creationId xmlns:a16="http://schemas.microsoft.com/office/drawing/2014/main" id="{D3284987-EEA9-444D-A991-02C32ACE1F10}"/>
              </a:ext>
            </a:extLst>
          </p:cNvPr>
          <p:cNvGrpSpPr>
            <a:grpSpLocks/>
          </p:cNvGrpSpPr>
          <p:nvPr/>
        </p:nvGrpSpPr>
        <p:grpSpPr bwMode="auto">
          <a:xfrm>
            <a:off x="458788" y="446088"/>
            <a:ext cx="8229600" cy="5719762"/>
            <a:chOff x="289" y="281"/>
            <a:chExt cx="5184" cy="3603"/>
          </a:xfrm>
        </p:grpSpPr>
        <p:sp>
          <p:nvSpPr>
            <p:cNvPr id="177156" name="Rectangle 2">
              <a:extLst>
                <a:ext uri="{FF2B5EF4-FFF2-40B4-BE49-F238E27FC236}">
                  <a16:creationId xmlns:a16="http://schemas.microsoft.com/office/drawing/2014/main" id="{5CA73B3A-402D-F945-AB26-4BB5FDE2C31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Lipid Metabolism</a:t>
              </a:r>
            </a:p>
          </p:txBody>
        </p:sp>
        <p:grpSp>
          <p:nvGrpSpPr>
            <p:cNvPr id="177157" name="Group 15">
              <a:extLst>
                <a:ext uri="{FF2B5EF4-FFF2-40B4-BE49-F238E27FC236}">
                  <a16:creationId xmlns:a16="http://schemas.microsoft.com/office/drawing/2014/main" id="{7B191931-08B8-7543-AF2D-44A21F60C319}"/>
                </a:ext>
              </a:extLst>
            </p:cNvPr>
            <p:cNvGrpSpPr>
              <a:grpSpLocks/>
            </p:cNvGrpSpPr>
            <p:nvPr/>
          </p:nvGrpSpPr>
          <p:grpSpPr bwMode="auto">
            <a:xfrm>
              <a:off x="519" y="971"/>
              <a:ext cx="4613" cy="2481"/>
              <a:chOff x="519" y="971"/>
              <a:chExt cx="4613" cy="2481"/>
            </a:xfrm>
          </p:grpSpPr>
          <p:sp>
            <p:nvSpPr>
              <p:cNvPr id="177165" name="Text Box 3">
                <a:extLst>
                  <a:ext uri="{FF2B5EF4-FFF2-40B4-BE49-F238E27FC236}">
                    <a16:creationId xmlns:a16="http://schemas.microsoft.com/office/drawing/2014/main" id="{058F4BE7-0127-7F4B-AC30-FF57149AAACE}"/>
                  </a:ext>
                </a:extLst>
              </p:cNvPr>
              <p:cNvSpPr txBox="1">
                <a:spLocks noChangeArrowheads="1"/>
              </p:cNvSpPr>
              <p:nvPr/>
            </p:nvSpPr>
            <p:spPr bwMode="auto">
              <a:xfrm>
                <a:off x="519" y="971"/>
                <a:ext cx="4613" cy="1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roles of the hepatocytes in lipid metabolism include:</a:t>
                </a:r>
              </a:p>
              <a:p>
                <a:pPr lvl="1" eaLnBrk="1" hangingPunct="1">
                  <a:lnSpc>
                    <a:spcPct val="85000"/>
                  </a:lnSpc>
                  <a:spcBef>
                    <a:spcPct val="0"/>
                  </a:spcBef>
                  <a:spcAft>
                    <a:spcPts val="600"/>
                  </a:spcAft>
                  <a:buSzPct val="80000"/>
                  <a:buFontTx/>
                  <a:buChar char="-"/>
                </a:pPr>
                <a:r>
                  <a:rPr lang="en-US" altLang="en-US" sz="1800" i="0" dirty="0"/>
                  <a:t>Storage of triglycerides.</a:t>
                </a:r>
              </a:p>
              <a:p>
                <a:pPr lvl="1" eaLnBrk="1" hangingPunct="1">
                  <a:lnSpc>
                    <a:spcPct val="85000"/>
                  </a:lnSpc>
                  <a:spcBef>
                    <a:spcPct val="0"/>
                  </a:spcBef>
                  <a:spcAft>
                    <a:spcPts val="600"/>
                  </a:spcAft>
                  <a:buSzPct val="80000"/>
                  <a:buFontTx/>
                  <a:buChar char="-"/>
                </a:pPr>
                <a:r>
                  <a:rPr lang="en-US" altLang="en-US" sz="1800" i="0" dirty="0"/>
                  <a:t>Break-down of fatty acids to produce ATP for cellular work.</a:t>
                </a:r>
              </a:p>
              <a:p>
                <a:pPr lvl="1" eaLnBrk="1" hangingPunct="1">
                  <a:lnSpc>
                    <a:spcPct val="85000"/>
                  </a:lnSpc>
                  <a:spcBef>
                    <a:spcPct val="0"/>
                  </a:spcBef>
                  <a:spcAft>
                    <a:spcPts val="600"/>
                  </a:spcAft>
                  <a:buSzPct val="80000"/>
                  <a:buFontTx/>
                  <a:buChar char="-"/>
                </a:pPr>
                <a:r>
                  <a:rPr lang="en-US" altLang="en-US" sz="1800" i="0" dirty="0"/>
                  <a:t>Synthesis of cholesterol from sterol precursors.</a:t>
                </a:r>
              </a:p>
              <a:p>
                <a:pPr lvl="1" eaLnBrk="1" hangingPunct="1">
                  <a:lnSpc>
                    <a:spcPct val="85000"/>
                  </a:lnSpc>
                  <a:spcBef>
                    <a:spcPct val="0"/>
                  </a:spcBef>
                  <a:spcAft>
                    <a:spcPts val="600"/>
                  </a:spcAft>
                  <a:buSzPct val="80000"/>
                  <a:buFontTx/>
                  <a:buChar char="-"/>
                </a:pPr>
                <a:r>
                  <a:rPr lang="en-US" altLang="en-US" sz="1800" i="0" dirty="0"/>
                  <a:t>Use of cholesterol in the synthesis of bile salts.</a:t>
                </a:r>
              </a:p>
              <a:p>
                <a:pPr lvl="1" eaLnBrk="1" hangingPunct="1">
                  <a:lnSpc>
                    <a:spcPct val="85000"/>
                  </a:lnSpc>
                  <a:spcBef>
                    <a:spcPct val="0"/>
                  </a:spcBef>
                  <a:spcAft>
                    <a:spcPct val="30000"/>
                  </a:spcAft>
                  <a:buSzPct val="80000"/>
                  <a:buFontTx/>
                  <a:buChar char="-"/>
                </a:pPr>
                <a:r>
                  <a:rPr lang="en-US" altLang="en-US" sz="1800" i="0" dirty="0"/>
                  <a:t>Synthesis of lipoproteins that transport triglycerides, fatty acids, and cholesterol (LDL and HDL).</a:t>
                </a:r>
              </a:p>
            </p:txBody>
          </p:sp>
          <p:sp>
            <p:nvSpPr>
              <p:cNvPr id="177166" name="Text Box 13">
                <a:extLst>
                  <a:ext uri="{FF2B5EF4-FFF2-40B4-BE49-F238E27FC236}">
                    <a16:creationId xmlns:a16="http://schemas.microsoft.com/office/drawing/2014/main" id="{D64C1A90-E121-DD41-89B5-57854D53E954}"/>
                  </a:ext>
                </a:extLst>
              </p:cNvPr>
              <p:cNvSpPr txBox="1">
                <a:spLocks noChangeArrowheads="1"/>
              </p:cNvSpPr>
              <p:nvPr/>
            </p:nvSpPr>
            <p:spPr bwMode="auto">
              <a:xfrm>
                <a:off x="1294" y="2376"/>
                <a:ext cx="3185" cy="1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i="0" dirty="0">
                    <a:solidFill>
                      <a:srgbClr val="800000"/>
                    </a:solidFill>
                  </a:rPr>
                  <a:t>Sterol = a group of solid cyclic unsaturated alcohols found in animal and plant tissues.</a:t>
                </a:r>
              </a:p>
              <a:p>
                <a:pPr algn="ctr" eaLnBrk="1" hangingPunct="1">
                  <a:lnSpc>
                    <a:spcPts val="1860"/>
                  </a:lnSpc>
                  <a:spcBef>
                    <a:spcPts val="600"/>
                  </a:spcBef>
                  <a:spcAft>
                    <a:spcPts val="0"/>
                  </a:spcAft>
                  <a:buFontTx/>
                  <a:buNone/>
                </a:pPr>
                <a:r>
                  <a:rPr lang="en-US" altLang="en-US" sz="1800" i="0" dirty="0">
                    <a:solidFill>
                      <a:srgbClr val="800000"/>
                    </a:solidFill>
                  </a:rPr>
                  <a:t>LDL = low-density lipoprotein, a transport molecule for cholesterol.</a:t>
                </a:r>
              </a:p>
              <a:p>
                <a:pPr algn="ctr" eaLnBrk="1" hangingPunct="1">
                  <a:lnSpc>
                    <a:spcPts val="1860"/>
                  </a:lnSpc>
                  <a:spcBef>
                    <a:spcPts val="600"/>
                  </a:spcBef>
                  <a:spcAft>
                    <a:spcPts val="0"/>
                  </a:spcAft>
                  <a:buFontTx/>
                  <a:buNone/>
                </a:pPr>
                <a:r>
                  <a:rPr lang="en-US" altLang="en-US" sz="1800" i="0" dirty="0">
                    <a:solidFill>
                      <a:srgbClr val="800000"/>
                    </a:solidFill>
                  </a:rPr>
                  <a:t>HDL = high-density lipoprotein, a transport molecule for cholesterol.</a:t>
                </a:r>
              </a:p>
            </p:txBody>
          </p:sp>
        </p:grpSp>
        <p:grpSp>
          <p:nvGrpSpPr>
            <p:cNvPr id="177158" name="Group 26">
              <a:extLst>
                <a:ext uri="{FF2B5EF4-FFF2-40B4-BE49-F238E27FC236}">
                  <a16:creationId xmlns:a16="http://schemas.microsoft.com/office/drawing/2014/main" id="{230F4FE1-3BDD-A04C-9D4A-E3011E1F8820}"/>
                </a:ext>
              </a:extLst>
            </p:cNvPr>
            <p:cNvGrpSpPr>
              <a:grpSpLocks/>
            </p:cNvGrpSpPr>
            <p:nvPr/>
          </p:nvGrpSpPr>
          <p:grpSpPr bwMode="auto">
            <a:xfrm>
              <a:off x="582" y="3671"/>
              <a:ext cx="1990" cy="213"/>
              <a:chOff x="582" y="3671"/>
              <a:chExt cx="1990" cy="213"/>
            </a:xfrm>
          </p:grpSpPr>
          <p:sp>
            <p:nvSpPr>
              <p:cNvPr id="3569691" name="Rectangle 27">
                <a:extLst>
                  <a:ext uri="{FF2B5EF4-FFF2-40B4-BE49-F238E27FC236}">
                    <a16:creationId xmlns:a16="http://schemas.microsoft.com/office/drawing/2014/main" id="{6AA8DA1F-2C6C-9347-A68F-5E008D798E2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9692" name="Rectangle 28">
                <a:extLst>
                  <a:ext uri="{FF2B5EF4-FFF2-40B4-BE49-F238E27FC236}">
                    <a16:creationId xmlns:a16="http://schemas.microsoft.com/office/drawing/2014/main" id="{99701797-8D0B-8244-BBF9-766C90D2539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69693" name="Rectangle 29">
                <a:extLst>
                  <a:ext uri="{FF2B5EF4-FFF2-40B4-BE49-F238E27FC236}">
                    <a16:creationId xmlns:a16="http://schemas.microsoft.com/office/drawing/2014/main" id="{8497F535-CB04-CF4D-9FE8-AEFCBBA744D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77162" name="Text Box 30">
                <a:extLst>
                  <a:ext uri="{FF2B5EF4-FFF2-40B4-BE49-F238E27FC236}">
                    <a16:creationId xmlns:a16="http://schemas.microsoft.com/office/drawing/2014/main" id="{0D75403F-2AD5-8342-86E0-DFBF68B27EA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77163" name="Text Box 31">
                <a:extLst>
                  <a:ext uri="{FF2B5EF4-FFF2-40B4-BE49-F238E27FC236}">
                    <a16:creationId xmlns:a16="http://schemas.microsoft.com/office/drawing/2014/main" id="{F40C1293-B0FA-6243-ADF8-CBDB323F370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77164" name="Text Box 32">
                <a:extLst>
                  <a:ext uri="{FF2B5EF4-FFF2-40B4-BE49-F238E27FC236}">
                    <a16:creationId xmlns:a16="http://schemas.microsoft.com/office/drawing/2014/main" id="{C2B2BD44-611A-5A4A-9023-62930BE30A1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5">
            <a:extLst>
              <a:ext uri="{FF2B5EF4-FFF2-40B4-BE49-F238E27FC236}">
                <a16:creationId xmlns:a16="http://schemas.microsoft.com/office/drawing/2014/main" id="{93F22874-E178-5840-9DE8-519FABC65A7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E0C4C2C-78B4-2B40-A789-C0818802A62F}" type="slidenum">
              <a:rPr lang="en-US" altLang="en-US" sz="1400"/>
              <a:pPr>
                <a:spcBef>
                  <a:spcPct val="0"/>
                </a:spcBef>
                <a:buFontTx/>
                <a:buNone/>
              </a:pPr>
              <a:t>88</a:t>
            </a:fld>
            <a:endParaRPr lang="en-US" altLang="en-US" sz="1400" dirty="0"/>
          </a:p>
        </p:txBody>
      </p:sp>
      <p:grpSp>
        <p:nvGrpSpPr>
          <p:cNvPr id="179203" name="Group 21">
            <a:extLst>
              <a:ext uri="{FF2B5EF4-FFF2-40B4-BE49-F238E27FC236}">
                <a16:creationId xmlns:a16="http://schemas.microsoft.com/office/drawing/2014/main" id="{8D60151E-8DE4-D540-8598-03B9815DD581}"/>
              </a:ext>
            </a:extLst>
          </p:cNvPr>
          <p:cNvGrpSpPr>
            <a:grpSpLocks/>
          </p:cNvGrpSpPr>
          <p:nvPr/>
        </p:nvGrpSpPr>
        <p:grpSpPr bwMode="auto">
          <a:xfrm>
            <a:off x="458788" y="446088"/>
            <a:ext cx="8229600" cy="5719762"/>
            <a:chOff x="289" y="281"/>
            <a:chExt cx="5184" cy="3603"/>
          </a:xfrm>
        </p:grpSpPr>
        <p:sp>
          <p:nvSpPr>
            <p:cNvPr id="179204" name="Rectangle 2">
              <a:extLst>
                <a:ext uri="{FF2B5EF4-FFF2-40B4-BE49-F238E27FC236}">
                  <a16:creationId xmlns:a16="http://schemas.microsoft.com/office/drawing/2014/main" id="{7513330C-3780-0E48-911C-99AEB2888EE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Protein Metabolism</a:t>
              </a:r>
            </a:p>
          </p:txBody>
        </p:sp>
        <p:sp>
          <p:nvSpPr>
            <p:cNvPr id="179205" name="Text Box 3">
              <a:extLst>
                <a:ext uri="{FF2B5EF4-FFF2-40B4-BE49-F238E27FC236}">
                  <a16:creationId xmlns:a16="http://schemas.microsoft.com/office/drawing/2014/main" id="{82A8A74E-3280-F043-9460-F921B23A90F3}"/>
                </a:ext>
              </a:extLst>
            </p:cNvPr>
            <p:cNvSpPr txBox="1">
              <a:spLocks noChangeArrowheads="1"/>
            </p:cNvSpPr>
            <p:nvPr/>
          </p:nvSpPr>
          <p:spPr bwMode="auto">
            <a:xfrm>
              <a:off x="519" y="970"/>
              <a:ext cx="469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Hepatocytes deaminate amino acids by removing the NH</a:t>
              </a:r>
              <a:r>
                <a:rPr lang="en-US" altLang="en-US" sz="1800" i="0" baseline="-21000" dirty="0"/>
                <a:t>2</a:t>
              </a:r>
              <a:r>
                <a:rPr lang="en-US" altLang="en-US" sz="1800" i="0" dirty="0"/>
                <a:t> group so that the amino acids can be used in ATP production or converted to carbohydrates and lipids.</a:t>
              </a:r>
            </a:p>
            <a:p>
              <a:pPr eaLnBrk="1" hangingPunct="1">
                <a:lnSpc>
                  <a:spcPct val="85000"/>
                </a:lnSpc>
                <a:spcBef>
                  <a:spcPct val="0"/>
                </a:spcBef>
                <a:spcAft>
                  <a:spcPts val="900"/>
                </a:spcAft>
                <a:buSzPct val="80000"/>
              </a:pPr>
              <a:r>
                <a:rPr lang="en-US" altLang="en-US" sz="1800" i="0" dirty="0"/>
                <a:t>The byproduct, ammonia (NH</a:t>
              </a:r>
              <a:r>
                <a:rPr lang="en-US" altLang="en-US" sz="1800" i="0" baseline="-17000" dirty="0"/>
                <a:t>3</a:t>
              </a:r>
              <a:r>
                <a:rPr lang="en-US" altLang="en-US" sz="1800" i="0" dirty="0"/>
                <a:t>), is converted into urea, a less toxic compound excreted in urine.</a:t>
              </a:r>
            </a:p>
            <a:p>
              <a:pPr eaLnBrk="1" hangingPunct="1">
                <a:lnSpc>
                  <a:spcPct val="85000"/>
                </a:lnSpc>
                <a:spcBef>
                  <a:spcPct val="0"/>
                </a:spcBef>
                <a:spcAft>
                  <a:spcPct val="50000"/>
                </a:spcAft>
                <a:buSzPct val="80000"/>
              </a:pPr>
              <a:r>
                <a:rPr lang="en-US" altLang="en-US" sz="1800" i="0" dirty="0"/>
                <a:t>Hepatocytes synthesize most of the blood plasma proteins including globulins, albumin, prothrombin, and fibrinogen.</a:t>
              </a:r>
            </a:p>
          </p:txBody>
        </p:sp>
        <p:grpSp>
          <p:nvGrpSpPr>
            <p:cNvPr id="179206" name="Group 14">
              <a:extLst>
                <a:ext uri="{FF2B5EF4-FFF2-40B4-BE49-F238E27FC236}">
                  <a16:creationId xmlns:a16="http://schemas.microsoft.com/office/drawing/2014/main" id="{B1029886-49FB-E540-B59E-B31DFB05BD11}"/>
                </a:ext>
              </a:extLst>
            </p:cNvPr>
            <p:cNvGrpSpPr>
              <a:grpSpLocks/>
            </p:cNvGrpSpPr>
            <p:nvPr/>
          </p:nvGrpSpPr>
          <p:grpSpPr bwMode="auto">
            <a:xfrm>
              <a:off x="582" y="3671"/>
              <a:ext cx="1990" cy="213"/>
              <a:chOff x="582" y="3671"/>
              <a:chExt cx="1990" cy="213"/>
            </a:xfrm>
          </p:grpSpPr>
          <p:sp>
            <p:nvSpPr>
              <p:cNvPr id="3571727" name="Rectangle 15">
                <a:extLst>
                  <a:ext uri="{FF2B5EF4-FFF2-40B4-BE49-F238E27FC236}">
                    <a16:creationId xmlns:a16="http://schemas.microsoft.com/office/drawing/2014/main" id="{0A568247-7D2B-BD44-8264-FF43305BF33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1728" name="Rectangle 16">
                <a:extLst>
                  <a:ext uri="{FF2B5EF4-FFF2-40B4-BE49-F238E27FC236}">
                    <a16:creationId xmlns:a16="http://schemas.microsoft.com/office/drawing/2014/main" id="{402B9F03-BD0E-0E46-80CB-602AE6269DB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1729" name="Rectangle 17">
                <a:extLst>
                  <a:ext uri="{FF2B5EF4-FFF2-40B4-BE49-F238E27FC236}">
                    <a16:creationId xmlns:a16="http://schemas.microsoft.com/office/drawing/2014/main" id="{A0620A82-70B9-244E-A97B-EC55AB4E7F8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79210" name="Text Box 18">
                <a:extLst>
                  <a:ext uri="{FF2B5EF4-FFF2-40B4-BE49-F238E27FC236}">
                    <a16:creationId xmlns:a16="http://schemas.microsoft.com/office/drawing/2014/main" id="{DC1AB65B-38A1-0148-AE4D-6A3CF3D9674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79211" name="Text Box 19">
                <a:extLst>
                  <a:ext uri="{FF2B5EF4-FFF2-40B4-BE49-F238E27FC236}">
                    <a16:creationId xmlns:a16="http://schemas.microsoft.com/office/drawing/2014/main" id="{94E92FE1-998A-CE44-8A04-0FEB2497734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79212" name="Text Box 20">
                <a:extLst>
                  <a:ext uri="{FF2B5EF4-FFF2-40B4-BE49-F238E27FC236}">
                    <a16:creationId xmlns:a16="http://schemas.microsoft.com/office/drawing/2014/main" id="{FF4D28FE-AC27-6B4A-A07C-9F2DB4F6CDA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a:extLst>
              <a:ext uri="{FF2B5EF4-FFF2-40B4-BE49-F238E27FC236}">
                <a16:creationId xmlns:a16="http://schemas.microsoft.com/office/drawing/2014/main" id="{026812A9-596D-F84F-A093-3FA462FFD85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96A54D7-DCA6-D64D-80AD-FAB98E3A9D57}" type="slidenum">
              <a:rPr lang="en-US" altLang="en-US" sz="1400"/>
              <a:pPr>
                <a:spcBef>
                  <a:spcPct val="0"/>
                </a:spcBef>
                <a:buFontTx/>
                <a:buNone/>
              </a:pPr>
              <a:t>89</a:t>
            </a:fld>
            <a:endParaRPr lang="en-US" altLang="en-US" sz="1400" dirty="0"/>
          </a:p>
        </p:txBody>
      </p:sp>
      <p:grpSp>
        <p:nvGrpSpPr>
          <p:cNvPr id="181251" name="Group 21">
            <a:extLst>
              <a:ext uri="{FF2B5EF4-FFF2-40B4-BE49-F238E27FC236}">
                <a16:creationId xmlns:a16="http://schemas.microsoft.com/office/drawing/2014/main" id="{CDE6EB87-0159-E044-AA61-A71D2F937412}"/>
              </a:ext>
            </a:extLst>
          </p:cNvPr>
          <p:cNvGrpSpPr>
            <a:grpSpLocks/>
          </p:cNvGrpSpPr>
          <p:nvPr/>
        </p:nvGrpSpPr>
        <p:grpSpPr bwMode="auto">
          <a:xfrm>
            <a:off x="457200" y="446088"/>
            <a:ext cx="8229600" cy="5719762"/>
            <a:chOff x="288" y="281"/>
            <a:chExt cx="5184" cy="3603"/>
          </a:xfrm>
        </p:grpSpPr>
        <p:sp>
          <p:nvSpPr>
            <p:cNvPr id="181252" name="Rectangle 2">
              <a:extLst>
                <a:ext uri="{FF2B5EF4-FFF2-40B4-BE49-F238E27FC236}">
                  <a16:creationId xmlns:a16="http://schemas.microsoft.com/office/drawing/2014/main" id="{6CA98D79-2CFC-E54C-9DEE-2E74A2DC0F2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Processing of Chemicals and Hormones</a:t>
              </a:r>
            </a:p>
          </p:txBody>
        </p:sp>
        <p:sp>
          <p:nvSpPr>
            <p:cNvPr id="181253" name="Text Box 3">
              <a:extLst>
                <a:ext uri="{FF2B5EF4-FFF2-40B4-BE49-F238E27FC236}">
                  <a16:creationId xmlns:a16="http://schemas.microsoft.com/office/drawing/2014/main" id="{D6D9DD8D-2943-4149-AF67-CA93C3563DA5}"/>
                </a:ext>
              </a:extLst>
            </p:cNvPr>
            <p:cNvSpPr txBox="1">
              <a:spLocks noChangeArrowheads="1"/>
            </p:cNvSpPr>
            <p:nvPr/>
          </p:nvSpPr>
          <p:spPr bwMode="auto">
            <a:xfrm>
              <a:off x="519" y="970"/>
              <a:ext cx="46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smooth endoplasmic reticulum (ER) in hepatocytes detoxifies substances in blood circulation including alcohol and some drugs.</a:t>
              </a:r>
            </a:p>
            <a:p>
              <a:pPr eaLnBrk="1" hangingPunct="1">
                <a:lnSpc>
                  <a:spcPct val="85000"/>
                </a:lnSpc>
                <a:spcBef>
                  <a:spcPct val="0"/>
                </a:spcBef>
                <a:spcAft>
                  <a:spcPts val="900"/>
                </a:spcAft>
                <a:buSzPct val="80000"/>
              </a:pPr>
              <a:r>
                <a:rPr lang="en-US" altLang="en-US" sz="1800" i="0" dirty="0"/>
                <a:t>The liver excretes some exogeneous substances (drugs) such as penicillin, erythromycin, and sulfonamides in bile.</a:t>
              </a:r>
            </a:p>
            <a:p>
              <a:pPr eaLnBrk="1" hangingPunct="1">
                <a:lnSpc>
                  <a:spcPct val="85000"/>
                </a:lnSpc>
                <a:spcBef>
                  <a:spcPct val="0"/>
                </a:spcBef>
                <a:spcAft>
                  <a:spcPct val="50000"/>
                </a:spcAft>
                <a:buSzPct val="80000"/>
              </a:pPr>
              <a:r>
                <a:rPr lang="en-US" altLang="en-US" sz="1800" i="0" dirty="0"/>
                <a:t>The thyroid hormones (T</a:t>
              </a:r>
              <a:r>
                <a:rPr lang="en-US" altLang="en-US" sz="1800" i="0" baseline="-21000" dirty="0"/>
                <a:t>3</a:t>
              </a:r>
              <a:r>
                <a:rPr lang="en-US" altLang="en-US" sz="1800" i="0" dirty="0"/>
                <a:t> and T</a:t>
              </a:r>
              <a:r>
                <a:rPr lang="en-US" altLang="en-US" sz="1800" i="0" baseline="-21000" dirty="0"/>
                <a:t>4</a:t>
              </a:r>
              <a:r>
                <a:rPr lang="en-US" altLang="en-US" sz="1800" i="0" dirty="0"/>
                <a:t>) and steroid hormones—including the androgens, estrogens, and aldosterone—can be chemically mod-ified in the liver.</a:t>
              </a:r>
            </a:p>
          </p:txBody>
        </p:sp>
        <p:grpSp>
          <p:nvGrpSpPr>
            <p:cNvPr id="181254" name="Group 14">
              <a:extLst>
                <a:ext uri="{FF2B5EF4-FFF2-40B4-BE49-F238E27FC236}">
                  <a16:creationId xmlns:a16="http://schemas.microsoft.com/office/drawing/2014/main" id="{61133A2F-1A15-6B4A-BF12-35A0244F0F1B}"/>
                </a:ext>
              </a:extLst>
            </p:cNvPr>
            <p:cNvGrpSpPr>
              <a:grpSpLocks/>
            </p:cNvGrpSpPr>
            <p:nvPr/>
          </p:nvGrpSpPr>
          <p:grpSpPr bwMode="auto">
            <a:xfrm>
              <a:off x="582" y="3671"/>
              <a:ext cx="1990" cy="213"/>
              <a:chOff x="582" y="3671"/>
              <a:chExt cx="1990" cy="213"/>
            </a:xfrm>
          </p:grpSpPr>
          <p:sp>
            <p:nvSpPr>
              <p:cNvPr id="3573775" name="Rectangle 15">
                <a:extLst>
                  <a:ext uri="{FF2B5EF4-FFF2-40B4-BE49-F238E27FC236}">
                    <a16:creationId xmlns:a16="http://schemas.microsoft.com/office/drawing/2014/main" id="{3EAD4EBF-F0E3-DF4C-B594-DA7562A6A43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3776" name="Rectangle 16">
                <a:extLst>
                  <a:ext uri="{FF2B5EF4-FFF2-40B4-BE49-F238E27FC236}">
                    <a16:creationId xmlns:a16="http://schemas.microsoft.com/office/drawing/2014/main" id="{16B37918-1CDF-FB4E-9989-AD5D6C38AF4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3777" name="Rectangle 17">
                <a:extLst>
                  <a:ext uri="{FF2B5EF4-FFF2-40B4-BE49-F238E27FC236}">
                    <a16:creationId xmlns:a16="http://schemas.microsoft.com/office/drawing/2014/main" id="{6C1A16CA-E00D-6740-B30D-CAFC9CA8D96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1258" name="Text Box 18">
                <a:extLst>
                  <a:ext uri="{FF2B5EF4-FFF2-40B4-BE49-F238E27FC236}">
                    <a16:creationId xmlns:a16="http://schemas.microsoft.com/office/drawing/2014/main" id="{FE7E0677-A87C-4745-8CD1-A0524E70892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81259" name="Text Box 19">
                <a:extLst>
                  <a:ext uri="{FF2B5EF4-FFF2-40B4-BE49-F238E27FC236}">
                    <a16:creationId xmlns:a16="http://schemas.microsoft.com/office/drawing/2014/main" id="{A6A79D2E-4BE2-6B45-8E0C-603BD1950BA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81260" name="Text Box 20">
                <a:extLst>
                  <a:ext uri="{FF2B5EF4-FFF2-40B4-BE49-F238E27FC236}">
                    <a16:creationId xmlns:a16="http://schemas.microsoft.com/office/drawing/2014/main" id="{7F71ACDC-7815-304A-9AD9-DA33800A229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5">
            <a:extLst>
              <a:ext uri="{FF2B5EF4-FFF2-40B4-BE49-F238E27FC236}">
                <a16:creationId xmlns:a16="http://schemas.microsoft.com/office/drawing/2014/main" id="{642AA21C-1635-6C4D-B68F-E8FEA395739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FA5D5F-3695-4845-B0E1-9AB4A8F9A35C}" type="slidenum">
              <a:rPr lang="en-US" altLang="en-US" sz="1400"/>
              <a:pPr>
                <a:spcBef>
                  <a:spcPct val="0"/>
                </a:spcBef>
                <a:buFontTx/>
                <a:buNone/>
              </a:pPr>
              <a:t>90</a:t>
            </a:fld>
            <a:endParaRPr lang="en-US" altLang="en-US" sz="1400" dirty="0"/>
          </a:p>
        </p:txBody>
      </p:sp>
      <p:grpSp>
        <p:nvGrpSpPr>
          <p:cNvPr id="183299" name="Group 21">
            <a:extLst>
              <a:ext uri="{FF2B5EF4-FFF2-40B4-BE49-F238E27FC236}">
                <a16:creationId xmlns:a16="http://schemas.microsoft.com/office/drawing/2014/main" id="{1E886F7A-09C8-BD42-8D1D-F6833C215D79}"/>
              </a:ext>
            </a:extLst>
          </p:cNvPr>
          <p:cNvGrpSpPr>
            <a:grpSpLocks/>
          </p:cNvGrpSpPr>
          <p:nvPr/>
        </p:nvGrpSpPr>
        <p:grpSpPr bwMode="auto">
          <a:xfrm>
            <a:off x="458788" y="446088"/>
            <a:ext cx="8229600" cy="5719762"/>
            <a:chOff x="289" y="281"/>
            <a:chExt cx="5184" cy="3603"/>
          </a:xfrm>
        </p:grpSpPr>
        <p:sp>
          <p:nvSpPr>
            <p:cNvPr id="183300" name="Rectangle 2">
              <a:extLst>
                <a:ext uri="{FF2B5EF4-FFF2-40B4-BE49-F238E27FC236}">
                  <a16:creationId xmlns:a16="http://schemas.microsoft.com/office/drawing/2014/main" id="{8832141F-1C56-1E4B-A960-539CC16C15B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Other Liver Functions</a:t>
              </a:r>
            </a:p>
          </p:txBody>
        </p:sp>
        <p:sp>
          <p:nvSpPr>
            <p:cNvPr id="183301" name="Text Box 3">
              <a:extLst>
                <a:ext uri="{FF2B5EF4-FFF2-40B4-BE49-F238E27FC236}">
                  <a16:creationId xmlns:a16="http://schemas.microsoft.com/office/drawing/2014/main" id="{9FF1D45F-1787-5847-898B-FB353C1CAA00}"/>
                </a:ext>
              </a:extLst>
            </p:cNvPr>
            <p:cNvSpPr txBox="1">
              <a:spLocks noChangeArrowheads="1"/>
            </p:cNvSpPr>
            <p:nvPr/>
          </p:nvSpPr>
          <p:spPr bwMode="auto">
            <a:xfrm>
              <a:off x="519" y="970"/>
              <a:ext cx="450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Stellate reticuloendothelial cells of the liver phagocytize red blood cells, white blood cells, bacteria, and some foreign substances to remove them from blood circulation.</a:t>
              </a:r>
            </a:p>
            <a:p>
              <a:pPr eaLnBrk="1" hangingPunct="1">
                <a:lnSpc>
                  <a:spcPct val="85000"/>
                </a:lnSpc>
                <a:spcBef>
                  <a:spcPct val="0"/>
                </a:spcBef>
                <a:spcAft>
                  <a:spcPts val="900"/>
                </a:spcAft>
                <a:buSzPct val="80000"/>
              </a:pPr>
              <a:r>
                <a:rPr lang="en-US" altLang="en-US" sz="1800" i="0" dirty="0"/>
                <a:t>Bilirubin, from the breakdown of red blood cells in the liver, is metabolized in the small intestine by bacteria.</a:t>
              </a:r>
            </a:p>
            <a:p>
              <a:pPr eaLnBrk="1" hangingPunct="1">
                <a:lnSpc>
                  <a:spcPct val="85000"/>
                </a:lnSpc>
                <a:spcBef>
                  <a:spcPct val="0"/>
                </a:spcBef>
                <a:spcAft>
                  <a:spcPts val="900"/>
                </a:spcAft>
                <a:buSzPct val="80000"/>
              </a:pPr>
              <a:r>
                <a:rPr lang="en-US" altLang="en-US" sz="1800" i="0" dirty="0"/>
                <a:t>The metabolites are eliminated in feces.</a:t>
              </a:r>
            </a:p>
            <a:p>
              <a:pPr eaLnBrk="1" hangingPunct="1">
                <a:lnSpc>
                  <a:spcPct val="85000"/>
                </a:lnSpc>
                <a:spcBef>
                  <a:spcPct val="0"/>
                </a:spcBef>
                <a:spcAft>
                  <a:spcPct val="50000"/>
                </a:spcAft>
                <a:buSzPct val="80000"/>
              </a:pPr>
              <a:r>
                <a:rPr lang="en-US" altLang="en-US" sz="1800" i="0" dirty="0"/>
                <a:t>The bile salts in the small intestine emulsify lipids and aid in their absorption by the small intestine.</a:t>
              </a:r>
            </a:p>
          </p:txBody>
        </p:sp>
        <p:grpSp>
          <p:nvGrpSpPr>
            <p:cNvPr id="183302" name="Group 14">
              <a:extLst>
                <a:ext uri="{FF2B5EF4-FFF2-40B4-BE49-F238E27FC236}">
                  <a16:creationId xmlns:a16="http://schemas.microsoft.com/office/drawing/2014/main" id="{CBE83E1F-9BF1-D547-8B4F-1E2F42BCF1EF}"/>
                </a:ext>
              </a:extLst>
            </p:cNvPr>
            <p:cNvGrpSpPr>
              <a:grpSpLocks/>
            </p:cNvGrpSpPr>
            <p:nvPr/>
          </p:nvGrpSpPr>
          <p:grpSpPr bwMode="auto">
            <a:xfrm>
              <a:off x="582" y="3671"/>
              <a:ext cx="1990" cy="213"/>
              <a:chOff x="582" y="3671"/>
              <a:chExt cx="1990" cy="213"/>
            </a:xfrm>
          </p:grpSpPr>
          <p:sp>
            <p:nvSpPr>
              <p:cNvPr id="3575823" name="Rectangle 15">
                <a:extLst>
                  <a:ext uri="{FF2B5EF4-FFF2-40B4-BE49-F238E27FC236}">
                    <a16:creationId xmlns:a16="http://schemas.microsoft.com/office/drawing/2014/main" id="{FEACE714-E933-C84B-B7A2-34C15F40F24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5824" name="Rectangle 16">
                <a:extLst>
                  <a:ext uri="{FF2B5EF4-FFF2-40B4-BE49-F238E27FC236}">
                    <a16:creationId xmlns:a16="http://schemas.microsoft.com/office/drawing/2014/main" id="{16CDE9FE-9BAC-9344-AF80-1AB1BBDA6DF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5825" name="Rectangle 17">
                <a:extLst>
                  <a:ext uri="{FF2B5EF4-FFF2-40B4-BE49-F238E27FC236}">
                    <a16:creationId xmlns:a16="http://schemas.microsoft.com/office/drawing/2014/main" id="{4C191816-755C-C949-96F0-8D266213A68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3306" name="Text Box 18">
                <a:extLst>
                  <a:ext uri="{FF2B5EF4-FFF2-40B4-BE49-F238E27FC236}">
                    <a16:creationId xmlns:a16="http://schemas.microsoft.com/office/drawing/2014/main" id="{13B29D0C-D1F0-FD41-9801-AF616C24EF5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83307" name="Text Box 19">
                <a:extLst>
                  <a:ext uri="{FF2B5EF4-FFF2-40B4-BE49-F238E27FC236}">
                    <a16:creationId xmlns:a16="http://schemas.microsoft.com/office/drawing/2014/main" id="{3A07A825-D2A9-3D40-B757-2BCBCE8D95F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83308" name="Text Box 20">
                <a:extLst>
                  <a:ext uri="{FF2B5EF4-FFF2-40B4-BE49-F238E27FC236}">
                    <a16:creationId xmlns:a16="http://schemas.microsoft.com/office/drawing/2014/main" id="{E9DCEEF7-1C56-FF4B-B7FC-F96C1A8D4B4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5">
            <a:extLst>
              <a:ext uri="{FF2B5EF4-FFF2-40B4-BE49-F238E27FC236}">
                <a16:creationId xmlns:a16="http://schemas.microsoft.com/office/drawing/2014/main" id="{31A783E8-B611-7640-8B66-C1542A98213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0D8F69C-BB5E-1949-AC30-139FFF12754E}" type="slidenum">
              <a:rPr lang="en-US" altLang="en-US" sz="1400"/>
              <a:pPr>
                <a:spcBef>
                  <a:spcPct val="0"/>
                </a:spcBef>
                <a:buFontTx/>
                <a:buNone/>
              </a:pPr>
              <a:t>91</a:t>
            </a:fld>
            <a:endParaRPr lang="en-US" altLang="en-US" sz="1400" dirty="0"/>
          </a:p>
        </p:txBody>
      </p:sp>
      <p:grpSp>
        <p:nvGrpSpPr>
          <p:cNvPr id="185347" name="Group 20">
            <a:extLst>
              <a:ext uri="{FF2B5EF4-FFF2-40B4-BE49-F238E27FC236}">
                <a16:creationId xmlns:a16="http://schemas.microsoft.com/office/drawing/2014/main" id="{15660B6D-4E65-4E43-A49E-D93DAC59B035}"/>
              </a:ext>
            </a:extLst>
          </p:cNvPr>
          <p:cNvGrpSpPr>
            <a:grpSpLocks/>
          </p:cNvGrpSpPr>
          <p:nvPr/>
        </p:nvGrpSpPr>
        <p:grpSpPr bwMode="auto">
          <a:xfrm>
            <a:off x="458788" y="446088"/>
            <a:ext cx="8229600" cy="5719762"/>
            <a:chOff x="289" y="281"/>
            <a:chExt cx="5184" cy="3603"/>
          </a:xfrm>
        </p:grpSpPr>
        <p:sp>
          <p:nvSpPr>
            <p:cNvPr id="185348" name="Rectangle 2">
              <a:extLst>
                <a:ext uri="{FF2B5EF4-FFF2-40B4-BE49-F238E27FC236}">
                  <a16:creationId xmlns:a16="http://schemas.microsoft.com/office/drawing/2014/main" id="{E944F24B-EF80-A842-962A-C5322B746F7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Other Liver Functions </a:t>
              </a:r>
              <a:r>
                <a:rPr lang="en-US" altLang="en-US" sz="2200" i="0" dirty="0">
                  <a:solidFill>
                    <a:srgbClr val="333333"/>
                  </a:solidFill>
                </a:rPr>
                <a:t>(continued)</a:t>
              </a:r>
              <a:endParaRPr lang="en-US" altLang="en-US" sz="2800" i="0" dirty="0">
                <a:solidFill>
                  <a:srgbClr val="333333"/>
                </a:solidFill>
              </a:endParaRPr>
            </a:p>
          </p:txBody>
        </p:sp>
        <p:sp>
          <p:nvSpPr>
            <p:cNvPr id="185349" name="Text Box 3">
              <a:extLst>
                <a:ext uri="{FF2B5EF4-FFF2-40B4-BE49-F238E27FC236}">
                  <a16:creationId xmlns:a16="http://schemas.microsoft.com/office/drawing/2014/main" id="{02DD4C7B-AE0D-D64E-A5FB-1A391F658D75}"/>
                </a:ext>
              </a:extLst>
            </p:cNvPr>
            <p:cNvSpPr txBox="1">
              <a:spLocks noChangeArrowheads="1"/>
            </p:cNvSpPr>
            <p:nvPr/>
          </p:nvSpPr>
          <p:spPr bwMode="auto">
            <a:xfrm>
              <a:off x="519" y="970"/>
              <a:ext cx="4489"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Glycogen is stored in the liver as a reserve for chemical energy.</a:t>
              </a:r>
            </a:p>
            <a:p>
              <a:pPr eaLnBrk="1" hangingPunct="1">
                <a:lnSpc>
                  <a:spcPct val="85000"/>
                </a:lnSpc>
                <a:spcBef>
                  <a:spcPct val="0"/>
                </a:spcBef>
                <a:spcAft>
                  <a:spcPts val="900"/>
                </a:spcAft>
                <a:buSzPct val="80000"/>
              </a:pPr>
              <a:r>
                <a:rPr lang="en-US" altLang="en-US" sz="1800" i="0" dirty="0"/>
                <a:t>The liver stores lipid-soluble vitamins (A, D, E, and K) and some minerals, including iron and copper.</a:t>
              </a:r>
            </a:p>
            <a:p>
              <a:pPr eaLnBrk="1" hangingPunct="1">
                <a:lnSpc>
                  <a:spcPct val="85000"/>
                </a:lnSpc>
                <a:spcBef>
                  <a:spcPct val="0"/>
                </a:spcBef>
                <a:spcAft>
                  <a:spcPct val="50000"/>
                </a:spcAft>
                <a:buSzPct val="80000"/>
              </a:pPr>
              <a:r>
                <a:rPr lang="en-US" altLang="en-US" sz="1800" i="0" dirty="0"/>
                <a:t>The liver, skin, and kidneys are involved in synthesis of the active form of vitamin D known as calcitriol.</a:t>
              </a:r>
            </a:p>
          </p:txBody>
        </p:sp>
        <p:grpSp>
          <p:nvGrpSpPr>
            <p:cNvPr id="185350" name="Group 13">
              <a:extLst>
                <a:ext uri="{FF2B5EF4-FFF2-40B4-BE49-F238E27FC236}">
                  <a16:creationId xmlns:a16="http://schemas.microsoft.com/office/drawing/2014/main" id="{231915AD-CCBD-3C40-8993-983F781611A4}"/>
                </a:ext>
              </a:extLst>
            </p:cNvPr>
            <p:cNvGrpSpPr>
              <a:grpSpLocks/>
            </p:cNvGrpSpPr>
            <p:nvPr/>
          </p:nvGrpSpPr>
          <p:grpSpPr bwMode="auto">
            <a:xfrm>
              <a:off x="582" y="3671"/>
              <a:ext cx="1990" cy="213"/>
              <a:chOff x="582" y="3671"/>
              <a:chExt cx="1990" cy="213"/>
            </a:xfrm>
          </p:grpSpPr>
          <p:sp>
            <p:nvSpPr>
              <p:cNvPr id="3577870" name="Rectangle 14">
                <a:extLst>
                  <a:ext uri="{FF2B5EF4-FFF2-40B4-BE49-F238E27FC236}">
                    <a16:creationId xmlns:a16="http://schemas.microsoft.com/office/drawing/2014/main" id="{08BE4CD6-A1C1-324E-BD41-8649F950986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7871" name="Rectangle 15">
                <a:extLst>
                  <a:ext uri="{FF2B5EF4-FFF2-40B4-BE49-F238E27FC236}">
                    <a16:creationId xmlns:a16="http://schemas.microsoft.com/office/drawing/2014/main" id="{EFE08A09-0744-0A42-8792-CC7487A5837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7872" name="Rectangle 16">
                <a:extLst>
                  <a:ext uri="{FF2B5EF4-FFF2-40B4-BE49-F238E27FC236}">
                    <a16:creationId xmlns:a16="http://schemas.microsoft.com/office/drawing/2014/main" id="{B3EE15AF-A502-554C-A09A-98139ABAE75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5354" name="Text Box 17">
                <a:extLst>
                  <a:ext uri="{FF2B5EF4-FFF2-40B4-BE49-F238E27FC236}">
                    <a16:creationId xmlns:a16="http://schemas.microsoft.com/office/drawing/2014/main" id="{027A91E0-F815-224A-80EF-34CFDBA9276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85355" name="Text Box 18">
                <a:extLst>
                  <a:ext uri="{FF2B5EF4-FFF2-40B4-BE49-F238E27FC236}">
                    <a16:creationId xmlns:a16="http://schemas.microsoft.com/office/drawing/2014/main" id="{232F2EF5-DC2C-1147-A39B-941F136A16E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85356" name="Text Box 19">
                <a:extLst>
                  <a:ext uri="{FF2B5EF4-FFF2-40B4-BE49-F238E27FC236}">
                    <a16:creationId xmlns:a16="http://schemas.microsoft.com/office/drawing/2014/main" id="{93155B35-8DDD-E142-9A5B-0F51C5CEAE3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5">
            <a:extLst>
              <a:ext uri="{FF2B5EF4-FFF2-40B4-BE49-F238E27FC236}">
                <a16:creationId xmlns:a16="http://schemas.microsoft.com/office/drawing/2014/main" id="{8752AD9B-9A15-204E-9A38-7FFCA22BFC4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1DBAB9-F9D9-C844-B0C5-A360B35CED6B}" type="slidenum">
              <a:rPr lang="en-US" altLang="en-US" sz="1400"/>
              <a:pPr>
                <a:spcBef>
                  <a:spcPct val="0"/>
                </a:spcBef>
                <a:buFontTx/>
                <a:buNone/>
              </a:pPr>
              <a:t>92</a:t>
            </a:fld>
            <a:endParaRPr lang="en-US" altLang="en-US" sz="1400" dirty="0"/>
          </a:p>
        </p:txBody>
      </p:sp>
      <p:grpSp>
        <p:nvGrpSpPr>
          <p:cNvPr id="187395" name="Group 22">
            <a:extLst>
              <a:ext uri="{FF2B5EF4-FFF2-40B4-BE49-F238E27FC236}">
                <a16:creationId xmlns:a16="http://schemas.microsoft.com/office/drawing/2014/main" id="{09B71407-6299-344F-9E78-499F5C433037}"/>
              </a:ext>
            </a:extLst>
          </p:cNvPr>
          <p:cNvGrpSpPr>
            <a:grpSpLocks/>
          </p:cNvGrpSpPr>
          <p:nvPr/>
        </p:nvGrpSpPr>
        <p:grpSpPr bwMode="auto">
          <a:xfrm>
            <a:off x="458788" y="446088"/>
            <a:ext cx="8229600" cy="5719762"/>
            <a:chOff x="289" y="281"/>
            <a:chExt cx="5184" cy="3603"/>
          </a:xfrm>
        </p:grpSpPr>
        <p:sp>
          <p:nvSpPr>
            <p:cNvPr id="187396" name="Rectangle 2">
              <a:extLst>
                <a:ext uri="{FF2B5EF4-FFF2-40B4-BE49-F238E27FC236}">
                  <a16:creationId xmlns:a16="http://schemas.microsoft.com/office/drawing/2014/main" id="{8FC3BF6F-5A52-CD41-AE8A-FB8981B9B94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Small Intestine</a:t>
              </a:r>
            </a:p>
          </p:txBody>
        </p:sp>
        <p:sp>
          <p:nvSpPr>
            <p:cNvPr id="187397" name="Text Box 3">
              <a:extLst>
                <a:ext uri="{FF2B5EF4-FFF2-40B4-BE49-F238E27FC236}">
                  <a16:creationId xmlns:a16="http://schemas.microsoft.com/office/drawing/2014/main" id="{EB6996AA-81FA-2445-A71A-45699D5AD793}"/>
                </a:ext>
              </a:extLst>
            </p:cNvPr>
            <p:cNvSpPr txBox="1">
              <a:spLocks noChangeArrowheads="1"/>
            </p:cNvSpPr>
            <p:nvPr/>
          </p:nvSpPr>
          <p:spPr bwMode="auto">
            <a:xfrm>
              <a:off x="519" y="970"/>
              <a:ext cx="453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small intestine begins at the pyloric sphincter and ends at the large intestine.</a:t>
              </a:r>
            </a:p>
            <a:p>
              <a:pPr eaLnBrk="1" hangingPunct="1">
                <a:lnSpc>
                  <a:spcPct val="85000"/>
                </a:lnSpc>
                <a:spcBef>
                  <a:spcPct val="0"/>
                </a:spcBef>
                <a:spcAft>
                  <a:spcPts val="900"/>
                </a:spcAft>
                <a:buSzPct val="80000"/>
              </a:pPr>
              <a:r>
                <a:rPr lang="en-US" altLang="en-US" sz="1800" i="0" dirty="0"/>
                <a:t>Most chemical digestion and absorption of food molecules occurs in the small intestine.</a:t>
              </a:r>
            </a:p>
            <a:p>
              <a:pPr eaLnBrk="1" hangingPunct="1">
                <a:lnSpc>
                  <a:spcPct val="85000"/>
                </a:lnSpc>
                <a:spcBef>
                  <a:spcPct val="0"/>
                </a:spcBef>
                <a:spcAft>
                  <a:spcPts val="900"/>
                </a:spcAft>
                <a:buSzPct val="80000"/>
              </a:pPr>
              <a:r>
                <a:rPr lang="en-US" altLang="en-US" sz="1800" i="0" dirty="0"/>
                <a:t>The length of the small intestine, about three meters, provides a large surface area for digestion and absorption.</a:t>
              </a:r>
            </a:p>
            <a:p>
              <a:pPr eaLnBrk="1" hangingPunct="1">
                <a:lnSpc>
                  <a:spcPct val="85000"/>
                </a:lnSpc>
                <a:spcBef>
                  <a:spcPct val="0"/>
                </a:spcBef>
                <a:spcAft>
                  <a:spcPts val="900"/>
                </a:spcAft>
                <a:buSzPct val="80000"/>
              </a:pPr>
              <a:r>
                <a:rPr lang="en-US" altLang="en-US" sz="1800" i="0" dirty="0"/>
                <a:t>The surface area for absorption through the small intestine wall is greatly increased by circular folds, villi, and microvilli.</a:t>
              </a:r>
            </a:p>
          </p:txBody>
        </p:sp>
        <p:grpSp>
          <p:nvGrpSpPr>
            <p:cNvPr id="187398" name="Group 15">
              <a:extLst>
                <a:ext uri="{FF2B5EF4-FFF2-40B4-BE49-F238E27FC236}">
                  <a16:creationId xmlns:a16="http://schemas.microsoft.com/office/drawing/2014/main" id="{45D90637-8707-734C-9CE6-7CF79BFCC1AF}"/>
                </a:ext>
              </a:extLst>
            </p:cNvPr>
            <p:cNvGrpSpPr>
              <a:grpSpLocks/>
            </p:cNvGrpSpPr>
            <p:nvPr/>
          </p:nvGrpSpPr>
          <p:grpSpPr bwMode="auto">
            <a:xfrm>
              <a:off x="582" y="3671"/>
              <a:ext cx="1990" cy="213"/>
              <a:chOff x="582" y="3671"/>
              <a:chExt cx="1990" cy="213"/>
            </a:xfrm>
          </p:grpSpPr>
          <p:sp>
            <p:nvSpPr>
              <p:cNvPr id="3579920" name="Rectangle 16">
                <a:extLst>
                  <a:ext uri="{FF2B5EF4-FFF2-40B4-BE49-F238E27FC236}">
                    <a16:creationId xmlns:a16="http://schemas.microsoft.com/office/drawing/2014/main" id="{C8099CCB-535C-F244-9A24-BD66B46006E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9921" name="Rectangle 17">
                <a:extLst>
                  <a:ext uri="{FF2B5EF4-FFF2-40B4-BE49-F238E27FC236}">
                    <a16:creationId xmlns:a16="http://schemas.microsoft.com/office/drawing/2014/main" id="{E54A6297-C57C-BA49-9804-54AA2F6A528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79922" name="Rectangle 18">
                <a:extLst>
                  <a:ext uri="{FF2B5EF4-FFF2-40B4-BE49-F238E27FC236}">
                    <a16:creationId xmlns:a16="http://schemas.microsoft.com/office/drawing/2014/main" id="{5A0FDAB7-509B-FD47-9090-6FABFB4D0BE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7402" name="Text Box 19">
                <a:extLst>
                  <a:ext uri="{FF2B5EF4-FFF2-40B4-BE49-F238E27FC236}">
                    <a16:creationId xmlns:a16="http://schemas.microsoft.com/office/drawing/2014/main" id="{F4D234CD-179D-B143-8E97-9F78D4B202E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87403" name="Text Box 20">
                <a:extLst>
                  <a:ext uri="{FF2B5EF4-FFF2-40B4-BE49-F238E27FC236}">
                    <a16:creationId xmlns:a16="http://schemas.microsoft.com/office/drawing/2014/main" id="{D5F6FFCF-4601-8C49-AC3E-538B64D9DEB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87404" name="Text Box 21">
                <a:extLst>
                  <a:ext uri="{FF2B5EF4-FFF2-40B4-BE49-F238E27FC236}">
                    <a16:creationId xmlns:a16="http://schemas.microsoft.com/office/drawing/2014/main" id="{D2B75E17-F427-5749-974A-7F50E31D1F8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Number Placeholder 5">
            <a:extLst>
              <a:ext uri="{FF2B5EF4-FFF2-40B4-BE49-F238E27FC236}">
                <a16:creationId xmlns:a16="http://schemas.microsoft.com/office/drawing/2014/main" id="{8982DEAA-2BA3-6E44-8D54-57A81F7D3AC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61873B1-8420-D643-9BD9-D7CF1192A783}" type="slidenum">
              <a:rPr lang="en-US" altLang="en-US" sz="1400"/>
              <a:pPr>
                <a:spcBef>
                  <a:spcPct val="0"/>
                </a:spcBef>
                <a:buFontTx/>
                <a:buNone/>
              </a:pPr>
              <a:t>93</a:t>
            </a:fld>
            <a:endParaRPr lang="en-US" altLang="en-US" sz="1400" dirty="0"/>
          </a:p>
        </p:txBody>
      </p:sp>
      <p:grpSp>
        <p:nvGrpSpPr>
          <p:cNvPr id="189443" name="Group 41">
            <a:extLst>
              <a:ext uri="{FF2B5EF4-FFF2-40B4-BE49-F238E27FC236}">
                <a16:creationId xmlns:a16="http://schemas.microsoft.com/office/drawing/2014/main" id="{D5C9AE32-991D-4845-A418-5B8E88042AA2}"/>
              </a:ext>
            </a:extLst>
          </p:cNvPr>
          <p:cNvGrpSpPr>
            <a:grpSpLocks/>
          </p:cNvGrpSpPr>
          <p:nvPr/>
        </p:nvGrpSpPr>
        <p:grpSpPr bwMode="auto">
          <a:xfrm>
            <a:off x="458788" y="446088"/>
            <a:ext cx="8229600" cy="5719762"/>
            <a:chOff x="289" y="281"/>
            <a:chExt cx="5184" cy="3603"/>
          </a:xfrm>
        </p:grpSpPr>
        <p:sp>
          <p:nvSpPr>
            <p:cNvPr id="189444" name="Rectangle 2">
              <a:extLst>
                <a:ext uri="{FF2B5EF4-FFF2-40B4-BE49-F238E27FC236}">
                  <a16:creationId xmlns:a16="http://schemas.microsoft.com/office/drawing/2014/main" id="{92DCE1D9-8DDF-3C4E-9030-C78A92E567C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Structure</a:t>
              </a:r>
            </a:p>
          </p:txBody>
        </p:sp>
        <p:sp>
          <p:nvSpPr>
            <p:cNvPr id="189445" name="Text Box 3">
              <a:extLst>
                <a:ext uri="{FF2B5EF4-FFF2-40B4-BE49-F238E27FC236}">
                  <a16:creationId xmlns:a16="http://schemas.microsoft.com/office/drawing/2014/main" id="{447527A9-A711-334E-902E-37903ADE81B3}"/>
                </a:ext>
              </a:extLst>
            </p:cNvPr>
            <p:cNvSpPr txBox="1">
              <a:spLocks noChangeArrowheads="1"/>
            </p:cNvSpPr>
            <p:nvPr/>
          </p:nvSpPr>
          <p:spPr bwMode="auto">
            <a:xfrm>
              <a:off x="519" y="970"/>
              <a:ext cx="449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small intestine has three sections—duodenum, jejunum, and ileum.</a:t>
              </a:r>
            </a:p>
            <a:p>
              <a:pPr eaLnBrk="1" hangingPunct="1">
                <a:lnSpc>
                  <a:spcPct val="85000"/>
                </a:lnSpc>
                <a:spcBef>
                  <a:spcPct val="0"/>
                </a:spcBef>
                <a:spcAft>
                  <a:spcPts val="900"/>
                </a:spcAft>
                <a:buSzPct val="80000"/>
              </a:pPr>
              <a:r>
                <a:rPr lang="en-US" altLang="en-US" sz="1800" i="0" dirty="0"/>
                <a:t>The duodenum, about 25 cm in length, extends from the pyloric sphincter to the jejunum.</a:t>
              </a:r>
            </a:p>
            <a:p>
              <a:pPr eaLnBrk="1" hangingPunct="1">
                <a:lnSpc>
                  <a:spcPct val="85000"/>
                </a:lnSpc>
                <a:spcBef>
                  <a:spcPct val="0"/>
                </a:spcBef>
                <a:spcAft>
                  <a:spcPts val="900"/>
                </a:spcAft>
                <a:buSzPct val="80000"/>
              </a:pPr>
              <a:r>
                <a:rPr lang="en-US" altLang="en-US" sz="1800" i="0" dirty="0"/>
                <a:t>The jejunum is about one meter long and extends to the ileum.</a:t>
              </a:r>
            </a:p>
            <a:p>
              <a:pPr eaLnBrk="1" hangingPunct="1">
                <a:lnSpc>
                  <a:spcPct val="85000"/>
                </a:lnSpc>
                <a:spcBef>
                  <a:spcPct val="0"/>
                </a:spcBef>
                <a:spcAft>
                  <a:spcPct val="50000"/>
                </a:spcAft>
                <a:buSzPct val="80000"/>
              </a:pPr>
              <a:r>
                <a:rPr lang="en-US" altLang="en-US" sz="1800" i="0" dirty="0"/>
                <a:t>The ileum is about two meters long and extends to the large intes-tine.</a:t>
              </a:r>
            </a:p>
          </p:txBody>
        </p:sp>
        <p:grpSp>
          <p:nvGrpSpPr>
            <p:cNvPr id="189446" name="Group 40">
              <a:extLst>
                <a:ext uri="{FF2B5EF4-FFF2-40B4-BE49-F238E27FC236}">
                  <a16:creationId xmlns:a16="http://schemas.microsoft.com/office/drawing/2014/main" id="{45B1C312-FD0A-3E48-958B-5B46660FA914}"/>
                </a:ext>
              </a:extLst>
            </p:cNvPr>
            <p:cNvGrpSpPr>
              <a:grpSpLocks/>
            </p:cNvGrpSpPr>
            <p:nvPr/>
          </p:nvGrpSpPr>
          <p:grpSpPr bwMode="auto">
            <a:xfrm>
              <a:off x="582" y="3671"/>
              <a:ext cx="4601" cy="213"/>
              <a:chOff x="582" y="3671"/>
              <a:chExt cx="4601" cy="213"/>
            </a:xfrm>
          </p:grpSpPr>
          <p:grpSp>
            <p:nvGrpSpPr>
              <p:cNvPr id="189447" name="Group 19">
                <a:extLst>
                  <a:ext uri="{FF2B5EF4-FFF2-40B4-BE49-F238E27FC236}">
                    <a16:creationId xmlns:a16="http://schemas.microsoft.com/office/drawing/2014/main" id="{7EB6B4C1-0F2D-4E46-BC09-92A2C486C4F6}"/>
                  </a:ext>
                </a:extLst>
              </p:cNvPr>
              <p:cNvGrpSpPr>
                <a:grpSpLocks/>
              </p:cNvGrpSpPr>
              <p:nvPr/>
            </p:nvGrpSpPr>
            <p:grpSpPr bwMode="auto">
              <a:xfrm>
                <a:off x="582" y="3671"/>
                <a:ext cx="1990" cy="213"/>
                <a:chOff x="582" y="3671"/>
                <a:chExt cx="1990" cy="213"/>
              </a:xfrm>
            </p:grpSpPr>
            <p:sp>
              <p:nvSpPr>
                <p:cNvPr id="3581972" name="Rectangle 20">
                  <a:extLst>
                    <a:ext uri="{FF2B5EF4-FFF2-40B4-BE49-F238E27FC236}">
                      <a16:creationId xmlns:a16="http://schemas.microsoft.com/office/drawing/2014/main" id="{2916EA17-129F-4C42-AE90-BB8753FF3C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1973" name="Rectangle 21">
                  <a:extLst>
                    <a:ext uri="{FF2B5EF4-FFF2-40B4-BE49-F238E27FC236}">
                      <a16:creationId xmlns:a16="http://schemas.microsoft.com/office/drawing/2014/main" id="{DD4CF72B-3405-5340-AD7A-A20BC5004D4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1974" name="Rectangle 22">
                  <a:extLst>
                    <a:ext uri="{FF2B5EF4-FFF2-40B4-BE49-F238E27FC236}">
                      <a16:creationId xmlns:a16="http://schemas.microsoft.com/office/drawing/2014/main" id="{BF3F3AAB-7A2F-3443-A7A1-8C05D3E0036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9461" name="Text Box 23">
                  <a:extLst>
                    <a:ext uri="{FF2B5EF4-FFF2-40B4-BE49-F238E27FC236}">
                      <a16:creationId xmlns:a16="http://schemas.microsoft.com/office/drawing/2014/main" id="{E3EF8B71-AF25-EC4B-A60D-07C86AA02EB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913</a:t>
                  </a:r>
                  <a:endParaRPr lang="en-US" altLang="en-US" sz="1800" i="0" dirty="0">
                    <a:ea typeface="ＭＳ Ｐゴシック" panose="020B0600070205080204" pitchFamily="34" charset="-128"/>
                  </a:endParaRPr>
                </a:p>
              </p:txBody>
            </p:sp>
            <p:sp>
              <p:nvSpPr>
                <p:cNvPr id="189462" name="Text Box 24">
                  <a:extLst>
                    <a:ext uri="{FF2B5EF4-FFF2-40B4-BE49-F238E27FC236}">
                      <a16:creationId xmlns:a16="http://schemas.microsoft.com/office/drawing/2014/main" id="{0D8CCF13-2FAE-0A46-A499-0AC7974DE72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89463" name="Text Box 25">
                  <a:extLst>
                    <a:ext uri="{FF2B5EF4-FFF2-40B4-BE49-F238E27FC236}">
                      <a16:creationId xmlns:a16="http://schemas.microsoft.com/office/drawing/2014/main" id="{5BC30603-D8E9-7547-9397-45154EE9D9B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949</a:t>
                  </a:r>
                  <a:endParaRPr lang="en-US" altLang="en-US" sz="1800" i="0" dirty="0">
                    <a:ea typeface="ＭＳ Ｐゴシック" panose="020B0600070205080204" pitchFamily="34" charset="-128"/>
                  </a:endParaRPr>
                </a:p>
              </p:txBody>
            </p:sp>
          </p:grpSp>
          <p:grpSp>
            <p:nvGrpSpPr>
              <p:cNvPr id="189448" name="Group 30">
                <a:extLst>
                  <a:ext uri="{FF2B5EF4-FFF2-40B4-BE49-F238E27FC236}">
                    <a16:creationId xmlns:a16="http://schemas.microsoft.com/office/drawing/2014/main" id="{DEDA798E-2AF9-5A45-9D58-FBB2FB9A4D71}"/>
                  </a:ext>
                </a:extLst>
              </p:cNvPr>
              <p:cNvGrpSpPr>
                <a:grpSpLocks/>
              </p:cNvGrpSpPr>
              <p:nvPr/>
            </p:nvGrpSpPr>
            <p:grpSpPr bwMode="auto">
              <a:xfrm>
                <a:off x="2846" y="3671"/>
                <a:ext cx="2337" cy="213"/>
                <a:chOff x="2846" y="3671"/>
                <a:chExt cx="2337" cy="213"/>
              </a:xfrm>
            </p:grpSpPr>
            <p:grpSp>
              <p:nvGrpSpPr>
                <p:cNvPr id="189449" name="Group 31">
                  <a:extLst>
                    <a:ext uri="{FF2B5EF4-FFF2-40B4-BE49-F238E27FC236}">
                      <a16:creationId xmlns:a16="http://schemas.microsoft.com/office/drawing/2014/main" id="{1A0D289F-597D-8A48-89AD-9FC01D8E6902}"/>
                    </a:ext>
                  </a:extLst>
                </p:cNvPr>
                <p:cNvGrpSpPr>
                  <a:grpSpLocks/>
                </p:cNvGrpSpPr>
                <p:nvPr/>
              </p:nvGrpSpPr>
              <p:grpSpPr bwMode="auto">
                <a:xfrm>
                  <a:off x="2846" y="3671"/>
                  <a:ext cx="731" cy="213"/>
                  <a:chOff x="3190" y="3671"/>
                  <a:chExt cx="731" cy="213"/>
                </a:xfrm>
              </p:grpSpPr>
              <p:sp>
                <p:nvSpPr>
                  <p:cNvPr id="3581984" name="Rectangle 32">
                    <a:extLst>
                      <a:ext uri="{FF2B5EF4-FFF2-40B4-BE49-F238E27FC236}">
                        <a16:creationId xmlns:a16="http://schemas.microsoft.com/office/drawing/2014/main" id="{A8B697A8-28F5-EE4A-AFC3-381873869F33}"/>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9457" name="Text Box 33">
                    <a:extLst>
                      <a:ext uri="{FF2B5EF4-FFF2-40B4-BE49-F238E27FC236}">
                        <a16:creationId xmlns:a16="http://schemas.microsoft.com/office/drawing/2014/main" id="{51F37CEB-0113-4B45-BC7A-C268E3A8E783}"/>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nvGrpSpPr>
                <p:cNvPr id="189450" name="Group 34">
                  <a:extLst>
                    <a:ext uri="{FF2B5EF4-FFF2-40B4-BE49-F238E27FC236}">
                      <a16:creationId xmlns:a16="http://schemas.microsoft.com/office/drawing/2014/main" id="{1DC66D7B-AD91-1149-BD76-3D932D0256CA}"/>
                    </a:ext>
                  </a:extLst>
                </p:cNvPr>
                <p:cNvGrpSpPr>
                  <a:grpSpLocks/>
                </p:cNvGrpSpPr>
                <p:nvPr/>
              </p:nvGrpSpPr>
              <p:grpSpPr bwMode="auto">
                <a:xfrm>
                  <a:off x="3649" y="3671"/>
                  <a:ext cx="731" cy="213"/>
                  <a:chOff x="3190" y="3671"/>
                  <a:chExt cx="731" cy="213"/>
                </a:xfrm>
              </p:grpSpPr>
              <p:sp>
                <p:nvSpPr>
                  <p:cNvPr id="3581987" name="Rectangle 35">
                    <a:extLst>
                      <a:ext uri="{FF2B5EF4-FFF2-40B4-BE49-F238E27FC236}">
                        <a16:creationId xmlns:a16="http://schemas.microsoft.com/office/drawing/2014/main" id="{CA451F65-89AE-444B-BC40-381288396686}"/>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9455" name="Text Box 36">
                    <a:extLst>
                      <a:ext uri="{FF2B5EF4-FFF2-40B4-BE49-F238E27FC236}">
                        <a16:creationId xmlns:a16="http://schemas.microsoft.com/office/drawing/2014/main" id="{E876E426-9D3C-4346-97BB-753E7CACEBE1}"/>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nvGrpSpPr>
                <p:cNvPr id="189451" name="Group 37">
                  <a:extLst>
                    <a:ext uri="{FF2B5EF4-FFF2-40B4-BE49-F238E27FC236}">
                      <a16:creationId xmlns:a16="http://schemas.microsoft.com/office/drawing/2014/main" id="{230B9D8C-DC92-EC46-8A63-6B69F3A04309}"/>
                    </a:ext>
                  </a:extLst>
                </p:cNvPr>
                <p:cNvGrpSpPr>
                  <a:grpSpLocks/>
                </p:cNvGrpSpPr>
                <p:nvPr/>
              </p:nvGrpSpPr>
              <p:grpSpPr bwMode="auto">
                <a:xfrm>
                  <a:off x="4452" y="3671"/>
                  <a:ext cx="731" cy="213"/>
                  <a:chOff x="3190" y="3671"/>
                  <a:chExt cx="731" cy="213"/>
                </a:xfrm>
              </p:grpSpPr>
              <p:sp>
                <p:nvSpPr>
                  <p:cNvPr id="3581990" name="Rectangle 38">
                    <a:extLst>
                      <a:ext uri="{FF2B5EF4-FFF2-40B4-BE49-F238E27FC236}">
                        <a16:creationId xmlns:a16="http://schemas.microsoft.com/office/drawing/2014/main" id="{520CE4F3-5CB0-AD47-B759-9CECB7124BDF}"/>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89453" name="Text Box 39">
                    <a:extLst>
                      <a:ext uri="{FF2B5EF4-FFF2-40B4-BE49-F238E27FC236}">
                        <a16:creationId xmlns:a16="http://schemas.microsoft.com/office/drawing/2014/main" id="{FC265FDB-2BDA-1348-BA64-E9CB6DA25085}"/>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24.17</a:t>
                    </a:r>
                  </a:p>
                </p:txBody>
              </p:sp>
            </p:grpSp>
          </p:grpSp>
        </p:grpSp>
      </p:gr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Number Placeholder 5">
            <a:extLst>
              <a:ext uri="{FF2B5EF4-FFF2-40B4-BE49-F238E27FC236}">
                <a16:creationId xmlns:a16="http://schemas.microsoft.com/office/drawing/2014/main" id="{37DA6E91-C9D4-1D40-BACC-AADF533BCB9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7ACA9C4-695D-6C47-A18B-9FF689284B86}" type="slidenum">
              <a:rPr lang="en-US" altLang="en-US" sz="1400"/>
              <a:pPr>
                <a:spcBef>
                  <a:spcPct val="0"/>
                </a:spcBef>
                <a:buFontTx/>
                <a:buNone/>
              </a:pPr>
              <a:t>94</a:t>
            </a:fld>
            <a:endParaRPr lang="en-US" altLang="en-US" sz="1400" dirty="0"/>
          </a:p>
        </p:txBody>
      </p:sp>
      <p:grpSp>
        <p:nvGrpSpPr>
          <p:cNvPr id="191491" name="Group 16">
            <a:extLst>
              <a:ext uri="{FF2B5EF4-FFF2-40B4-BE49-F238E27FC236}">
                <a16:creationId xmlns:a16="http://schemas.microsoft.com/office/drawing/2014/main" id="{C050BE63-EE06-F245-BEA1-14161C8237B9}"/>
              </a:ext>
            </a:extLst>
          </p:cNvPr>
          <p:cNvGrpSpPr>
            <a:grpSpLocks/>
          </p:cNvGrpSpPr>
          <p:nvPr/>
        </p:nvGrpSpPr>
        <p:grpSpPr bwMode="auto">
          <a:xfrm>
            <a:off x="458788" y="446088"/>
            <a:ext cx="8229600" cy="4084638"/>
            <a:chOff x="289" y="281"/>
            <a:chExt cx="5184" cy="2573"/>
          </a:xfrm>
        </p:grpSpPr>
        <p:sp>
          <p:nvSpPr>
            <p:cNvPr id="191492" name="Rectangle 3">
              <a:extLst>
                <a:ext uri="{FF2B5EF4-FFF2-40B4-BE49-F238E27FC236}">
                  <a16:creationId xmlns:a16="http://schemas.microsoft.com/office/drawing/2014/main" id="{19865AA0-1F0F-4C48-A898-120893B70F9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Structure </a:t>
              </a:r>
              <a:r>
                <a:rPr lang="en-US" altLang="en-US" sz="2200" i="0" dirty="0">
                  <a:solidFill>
                    <a:srgbClr val="333333"/>
                  </a:solidFill>
                </a:rPr>
                <a:t>(continued)</a:t>
              </a:r>
              <a:endParaRPr lang="en-US" altLang="en-US" sz="2800" i="0" dirty="0">
                <a:solidFill>
                  <a:srgbClr val="333333"/>
                </a:solidFill>
              </a:endParaRPr>
            </a:p>
          </p:txBody>
        </p:sp>
        <p:grpSp>
          <p:nvGrpSpPr>
            <p:cNvPr id="191493" name="Group 15">
              <a:extLst>
                <a:ext uri="{FF2B5EF4-FFF2-40B4-BE49-F238E27FC236}">
                  <a16:creationId xmlns:a16="http://schemas.microsoft.com/office/drawing/2014/main" id="{87B1D177-EBC6-F04E-9D3E-85521EB03348}"/>
                </a:ext>
              </a:extLst>
            </p:cNvPr>
            <p:cNvGrpSpPr>
              <a:grpSpLocks/>
            </p:cNvGrpSpPr>
            <p:nvPr/>
          </p:nvGrpSpPr>
          <p:grpSpPr bwMode="auto">
            <a:xfrm>
              <a:off x="1847" y="1114"/>
              <a:ext cx="2130" cy="1740"/>
              <a:chOff x="1847" y="1114"/>
              <a:chExt cx="2130" cy="1740"/>
            </a:xfrm>
          </p:grpSpPr>
          <p:pic>
            <p:nvPicPr>
              <p:cNvPr id="191494" name="Picture 8" descr="smallIntestine2">
                <a:extLst>
                  <a:ext uri="{FF2B5EF4-FFF2-40B4-BE49-F238E27FC236}">
                    <a16:creationId xmlns:a16="http://schemas.microsoft.com/office/drawing/2014/main" id="{7DA29EDE-EB49-C14B-A905-BFD59A4093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 y="1114"/>
                <a:ext cx="2068" cy="1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5" name="Text Box 9">
                <a:extLst>
                  <a:ext uri="{FF2B5EF4-FFF2-40B4-BE49-F238E27FC236}">
                    <a16:creationId xmlns:a16="http://schemas.microsoft.com/office/drawing/2014/main" id="{C15DE027-1600-FC4E-BE7B-1888D6AD0416}"/>
                  </a:ext>
                </a:extLst>
              </p:cNvPr>
              <p:cNvSpPr txBox="1">
                <a:spLocks noChangeArrowheads="1"/>
              </p:cNvSpPr>
              <p:nvPr/>
            </p:nvSpPr>
            <p:spPr bwMode="auto">
              <a:xfrm>
                <a:off x="2628" y="2689"/>
                <a:ext cx="134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https://www.integris-health.com</a:t>
                </a:r>
              </a:p>
            </p:txBody>
          </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5">
            <a:extLst>
              <a:ext uri="{FF2B5EF4-FFF2-40B4-BE49-F238E27FC236}">
                <a16:creationId xmlns:a16="http://schemas.microsoft.com/office/drawing/2014/main" id="{7A3F45EE-B872-6245-84C1-C18FB7CBD5E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A46485-D1A7-C048-AC51-C282732B03CC}" type="slidenum">
              <a:rPr lang="en-US" altLang="en-US" sz="1400"/>
              <a:pPr>
                <a:spcBef>
                  <a:spcPct val="0"/>
                </a:spcBef>
                <a:buFontTx/>
                <a:buNone/>
              </a:pPr>
              <a:t>95</a:t>
            </a:fld>
            <a:endParaRPr lang="en-US" altLang="en-US" sz="1400" dirty="0"/>
          </a:p>
        </p:txBody>
      </p:sp>
      <p:grpSp>
        <p:nvGrpSpPr>
          <p:cNvPr id="193539" name="Group 56">
            <a:extLst>
              <a:ext uri="{FF2B5EF4-FFF2-40B4-BE49-F238E27FC236}">
                <a16:creationId xmlns:a16="http://schemas.microsoft.com/office/drawing/2014/main" id="{7A8B2BEE-FD88-6B41-9B89-6B2FE7232130}"/>
              </a:ext>
            </a:extLst>
          </p:cNvPr>
          <p:cNvGrpSpPr>
            <a:grpSpLocks/>
          </p:cNvGrpSpPr>
          <p:nvPr/>
        </p:nvGrpSpPr>
        <p:grpSpPr bwMode="auto">
          <a:xfrm>
            <a:off x="457200" y="446088"/>
            <a:ext cx="8229600" cy="5719762"/>
            <a:chOff x="288" y="281"/>
            <a:chExt cx="5184" cy="3603"/>
          </a:xfrm>
        </p:grpSpPr>
        <p:sp>
          <p:nvSpPr>
            <p:cNvPr id="193540" name="Rectangle 2">
              <a:extLst>
                <a:ext uri="{FF2B5EF4-FFF2-40B4-BE49-F238E27FC236}">
                  <a16:creationId xmlns:a16="http://schemas.microsoft.com/office/drawing/2014/main" id="{4A1ECB90-D7B6-EB48-89F9-31824D34758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Intestinal Wall</a:t>
              </a:r>
            </a:p>
          </p:txBody>
        </p:sp>
        <p:sp>
          <p:nvSpPr>
            <p:cNvPr id="193541" name="Text Box 3">
              <a:extLst>
                <a:ext uri="{FF2B5EF4-FFF2-40B4-BE49-F238E27FC236}">
                  <a16:creationId xmlns:a16="http://schemas.microsoft.com/office/drawing/2014/main" id="{79CA95A2-B6DC-E64D-8C65-15CFE3677DAC}"/>
                </a:ext>
              </a:extLst>
            </p:cNvPr>
            <p:cNvSpPr txBox="1">
              <a:spLocks noChangeArrowheads="1"/>
            </p:cNvSpPr>
            <p:nvPr/>
          </p:nvSpPr>
          <p:spPr bwMode="auto">
            <a:xfrm>
              <a:off x="519" y="970"/>
              <a:ext cx="472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wall of the small intestine has the same four tissue layers of other parts of the GI tract—mucosa, submucosa, muscularis, and serosa.</a:t>
              </a:r>
            </a:p>
            <a:p>
              <a:pPr eaLnBrk="1" hangingPunct="1">
                <a:lnSpc>
                  <a:spcPct val="85000"/>
                </a:lnSpc>
                <a:spcBef>
                  <a:spcPct val="0"/>
                </a:spcBef>
                <a:spcAft>
                  <a:spcPts val="900"/>
                </a:spcAft>
                <a:buSzPct val="80000"/>
              </a:pPr>
              <a:r>
                <a:rPr lang="en-US" altLang="en-US" sz="1800" i="0" dirty="0"/>
                <a:t>Absorptive cells in the mucosa chemically digest and absorb the nu-trients in chyme.</a:t>
              </a:r>
            </a:p>
            <a:p>
              <a:pPr eaLnBrk="1" hangingPunct="1">
                <a:lnSpc>
                  <a:spcPct val="85000"/>
                </a:lnSpc>
                <a:spcBef>
                  <a:spcPct val="0"/>
                </a:spcBef>
                <a:spcAft>
                  <a:spcPts val="900"/>
                </a:spcAft>
                <a:buSzPct val="80000"/>
              </a:pPr>
              <a:r>
                <a:rPr lang="en-US" altLang="en-US" sz="1800" i="0" dirty="0"/>
                <a:t>Goblet cells in the mucosa secrete mucus to promote the passage of chyme.</a:t>
              </a:r>
            </a:p>
            <a:p>
              <a:pPr eaLnBrk="1" hangingPunct="1">
                <a:lnSpc>
                  <a:spcPct val="85000"/>
                </a:lnSpc>
                <a:spcBef>
                  <a:spcPct val="0"/>
                </a:spcBef>
                <a:spcAft>
                  <a:spcPct val="50000"/>
                </a:spcAft>
                <a:buSzPct val="80000"/>
              </a:pPr>
              <a:r>
                <a:rPr lang="en-US" altLang="en-US" sz="1800" i="0" dirty="0"/>
                <a:t>The cells lining the crevices of the mucosa form intestinal glands that secrete intestinal juice.</a:t>
              </a:r>
            </a:p>
          </p:txBody>
        </p:sp>
        <p:grpSp>
          <p:nvGrpSpPr>
            <p:cNvPr id="193542" name="Group 55">
              <a:extLst>
                <a:ext uri="{FF2B5EF4-FFF2-40B4-BE49-F238E27FC236}">
                  <a16:creationId xmlns:a16="http://schemas.microsoft.com/office/drawing/2014/main" id="{09EBF5F9-5830-5446-A894-3A7D777F6CE9}"/>
                </a:ext>
              </a:extLst>
            </p:cNvPr>
            <p:cNvGrpSpPr>
              <a:grpSpLocks/>
            </p:cNvGrpSpPr>
            <p:nvPr/>
          </p:nvGrpSpPr>
          <p:grpSpPr bwMode="auto">
            <a:xfrm>
              <a:off x="582" y="3671"/>
              <a:ext cx="4601" cy="213"/>
              <a:chOff x="582" y="3671"/>
              <a:chExt cx="4601" cy="213"/>
            </a:xfrm>
          </p:grpSpPr>
          <p:grpSp>
            <p:nvGrpSpPr>
              <p:cNvPr id="193543" name="Group 34">
                <a:extLst>
                  <a:ext uri="{FF2B5EF4-FFF2-40B4-BE49-F238E27FC236}">
                    <a16:creationId xmlns:a16="http://schemas.microsoft.com/office/drawing/2014/main" id="{AC19325E-3B69-9D4B-A51D-6D9768D10F17}"/>
                  </a:ext>
                </a:extLst>
              </p:cNvPr>
              <p:cNvGrpSpPr>
                <a:grpSpLocks/>
              </p:cNvGrpSpPr>
              <p:nvPr/>
            </p:nvGrpSpPr>
            <p:grpSpPr bwMode="auto">
              <a:xfrm>
                <a:off x="582" y="3671"/>
                <a:ext cx="1990" cy="213"/>
                <a:chOff x="582" y="3671"/>
                <a:chExt cx="1990" cy="213"/>
              </a:xfrm>
            </p:grpSpPr>
            <p:sp>
              <p:nvSpPr>
                <p:cNvPr id="3584035" name="Rectangle 35">
                  <a:extLst>
                    <a:ext uri="{FF2B5EF4-FFF2-40B4-BE49-F238E27FC236}">
                      <a16:creationId xmlns:a16="http://schemas.microsoft.com/office/drawing/2014/main" id="{4832C3F4-0301-2443-AABE-74091B93EE4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4036" name="Rectangle 36">
                  <a:extLst>
                    <a:ext uri="{FF2B5EF4-FFF2-40B4-BE49-F238E27FC236}">
                      <a16:creationId xmlns:a16="http://schemas.microsoft.com/office/drawing/2014/main" id="{9FBF39BF-EC7C-4C48-A493-B1F40250D27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4037" name="Rectangle 37">
                  <a:extLst>
                    <a:ext uri="{FF2B5EF4-FFF2-40B4-BE49-F238E27FC236}">
                      <a16:creationId xmlns:a16="http://schemas.microsoft.com/office/drawing/2014/main" id="{C5880CC3-1E0C-B146-A669-D247616D40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3557" name="Text Box 38">
                  <a:extLst>
                    <a:ext uri="{FF2B5EF4-FFF2-40B4-BE49-F238E27FC236}">
                      <a16:creationId xmlns:a16="http://schemas.microsoft.com/office/drawing/2014/main" id="{7CBD55EF-474C-924B-ADC9-628ECC79418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914</a:t>
                  </a:r>
                  <a:endParaRPr lang="en-US" altLang="en-US" sz="1800" i="0" dirty="0">
                    <a:ea typeface="ＭＳ Ｐゴシック" panose="020B0600070205080204" pitchFamily="34" charset="-128"/>
                  </a:endParaRPr>
                </a:p>
              </p:txBody>
            </p:sp>
            <p:sp>
              <p:nvSpPr>
                <p:cNvPr id="193558" name="Text Box 39">
                  <a:extLst>
                    <a:ext uri="{FF2B5EF4-FFF2-40B4-BE49-F238E27FC236}">
                      <a16:creationId xmlns:a16="http://schemas.microsoft.com/office/drawing/2014/main" id="{49D4AE1A-4E54-1046-8FF2-B4ADCBAA3A7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93559" name="Text Box 40">
                  <a:extLst>
                    <a:ext uri="{FF2B5EF4-FFF2-40B4-BE49-F238E27FC236}">
                      <a16:creationId xmlns:a16="http://schemas.microsoft.com/office/drawing/2014/main" id="{E7F53391-D06F-4B48-B563-69FEE6A7FFB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950</a:t>
                  </a:r>
                  <a:endParaRPr lang="en-US" altLang="en-US" sz="1800" i="0" dirty="0">
                    <a:ea typeface="ＭＳ Ｐゴシック" panose="020B0600070205080204" pitchFamily="34" charset="-128"/>
                  </a:endParaRPr>
                </a:p>
              </p:txBody>
            </p:sp>
          </p:grpSp>
          <p:grpSp>
            <p:nvGrpSpPr>
              <p:cNvPr id="193544" name="Group 45">
                <a:extLst>
                  <a:ext uri="{FF2B5EF4-FFF2-40B4-BE49-F238E27FC236}">
                    <a16:creationId xmlns:a16="http://schemas.microsoft.com/office/drawing/2014/main" id="{AA1BDDC2-5ABA-BD41-9D7C-3179D7768F1C}"/>
                  </a:ext>
                </a:extLst>
              </p:cNvPr>
              <p:cNvGrpSpPr>
                <a:grpSpLocks/>
              </p:cNvGrpSpPr>
              <p:nvPr/>
            </p:nvGrpSpPr>
            <p:grpSpPr bwMode="auto">
              <a:xfrm>
                <a:off x="2846" y="3671"/>
                <a:ext cx="2337" cy="213"/>
                <a:chOff x="2846" y="3671"/>
                <a:chExt cx="2337" cy="213"/>
              </a:xfrm>
            </p:grpSpPr>
            <p:grpSp>
              <p:nvGrpSpPr>
                <p:cNvPr id="193545" name="Group 46">
                  <a:extLst>
                    <a:ext uri="{FF2B5EF4-FFF2-40B4-BE49-F238E27FC236}">
                      <a16:creationId xmlns:a16="http://schemas.microsoft.com/office/drawing/2014/main" id="{5E1A0F85-062A-1B41-B248-6F571FBE2202}"/>
                    </a:ext>
                  </a:extLst>
                </p:cNvPr>
                <p:cNvGrpSpPr>
                  <a:grpSpLocks/>
                </p:cNvGrpSpPr>
                <p:nvPr/>
              </p:nvGrpSpPr>
              <p:grpSpPr bwMode="auto">
                <a:xfrm>
                  <a:off x="2846" y="3671"/>
                  <a:ext cx="731" cy="213"/>
                  <a:chOff x="3190" y="3671"/>
                  <a:chExt cx="731" cy="213"/>
                </a:xfrm>
              </p:grpSpPr>
              <p:sp>
                <p:nvSpPr>
                  <p:cNvPr id="3584047" name="Rectangle 47">
                    <a:extLst>
                      <a:ext uri="{FF2B5EF4-FFF2-40B4-BE49-F238E27FC236}">
                        <a16:creationId xmlns:a16="http://schemas.microsoft.com/office/drawing/2014/main" id="{133E7132-1F0F-B543-851B-29AEC5A1C4B6}"/>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3553" name="Text Box 48">
                    <a:extLst>
                      <a:ext uri="{FF2B5EF4-FFF2-40B4-BE49-F238E27FC236}">
                        <a16:creationId xmlns:a16="http://schemas.microsoft.com/office/drawing/2014/main" id="{D0AE58A6-18CB-CE48-A885-EC6D147A9787}"/>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193546" name="Group 49">
                  <a:extLst>
                    <a:ext uri="{FF2B5EF4-FFF2-40B4-BE49-F238E27FC236}">
                      <a16:creationId xmlns:a16="http://schemas.microsoft.com/office/drawing/2014/main" id="{51315667-3AFB-EF4B-A864-E4DE100BDCF7}"/>
                    </a:ext>
                  </a:extLst>
                </p:cNvPr>
                <p:cNvGrpSpPr>
                  <a:grpSpLocks/>
                </p:cNvGrpSpPr>
                <p:nvPr/>
              </p:nvGrpSpPr>
              <p:grpSpPr bwMode="auto">
                <a:xfrm>
                  <a:off x="3649" y="3671"/>
                  <a:ext cx="731" cy="213"/>
                  <a:chOff x="3190" y="3671"/>
                  <a:chExt cx="731" cy="213"/>
                </a:xfrm>
              </p:grpSpPr>
              <p:sp>
                <p:nvSpPr>
                  <p:cNvPr id="3584050" name="Rectangle 50">
                    <a:extLst>
                      <a:ext uri="{FF2B5EF4-FFF2-40B4-BE49-F238E27FC236}">
                        <a16:creationId xmlns:a16="http://schemas.microsoft.com/office/drawing/2014/main" id="{3E18EC41-5489-1F45-9A23-C3CD25A04868}"/>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3551" name="Text Box 51">
                    <a:extLst>
                      <a:ext uri="{FF2B5EF4-FFF2-40B4-BE49-F238E27FC236}">
                        <a16:creationId xmlns:a16="http://schemas.microsoft.com/office/drawing/2014/main" id="{98C26C48-645B-5B43-B169-EA01BBFB3BCB}"/>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193547" name="Group 52">
                  <a:extLst>
                    <a:ext uri="{FF2B5EF4-FFF2-40B4-BE49-F238E27FC236}">
                      <a16:creationId xmlns:a16="http://schemas.microsoft.com/office/drawing/2014/main" id="{BAC899C9-2B29-3E4E-8063-C9DE564B4F39}"/>
                    </a:ext>
                  </a:extLst>
                </p:cNvPr>
                <p:cNvGrpSpPr>
                  <a:grpSpLocks/>
                </p:cNvGrpSpPr>
                <p:nvPr/>
              </p:nvGrpSpPr>
              <p:grpSpPr bwMode="auto">
                <a:xfrm>
                  <a:off x="4452" y="3671"/>
                  <a:ext cx="731" cy="213"/>
                  <a:chOff x="3190" y="3671"/>
                  <a:chExt cx="731" cy="213"/>
                </a:xfrm>
              </p:grpSpPr>
              <p:sp>
                <p:nvSpPr>
                  <p:cNvPr id="3584053" name="Rectangle 53">
                    <a:extLst>
                      <a:ext uri="{FF2B5EF4-FFF2-40B4-BE49-F238E27FC236}">
                        <a16:creationId xmlns:a16="http://schemas.microsoft.com/office/drawing/2014/main" id="{E2A8170D-DE8D-5F49-BF03-D582D32ADB98}"/>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3549" name="Text Box 54">
                    <a:extLst>
                      <a:ext uri="{FF2B5EF4-FFF2-40B4-BE49-F238E27FC236}">
                        <a16:creationId xmlns:a16="http://schemas.microsoft.com/office/drawing/2014/main" id="{794A4052-377B-4F4B-B5C9-3F8312A58A67}"/>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Number Placeholder 5">
            <a:extLst>
              <a:ext uri="{FF2B5EF4-FFF2-40B4-BE49-F238E27FC236}">
                <a16:creationId xmlns:a16="http://schemas.microsoft.com/office/drawing/2014/main" id="{DCAE561F-0A65-6743-82CD-97153F63FCD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80DD72-03EF-AF48-BE1F-BECAE2FABB5D}" type="slidenum">
              <a:rPr lang="en-US" altLang="en-US" sz="1400"/>
              <a:pPr>
                <a:spcBef>
                  <a:spcPct val="0"/>
                </a:spcBef>
                <a:buFontTx/>
                <a:buNone/>
              </a:pPr>
              <a:t>96</a:t>
            </a:fld>
            <a:endParaRPr lang="en-US" altLang="en-US" sz="1400" dirty="0"/>
          </a:p>
        </p:txBody>
      </p:sp>
      <p:grpSp>
        <p:nvGrpSpPr>
          <p:cNvPr id="195587" name="Group 51">
            <a:extLst>
              <a:ext uri="{FF2B5EF4-FFF2-40B4-BE49-F238E27FC236}">
                <a16:creationId xmlns:a16="http://schemas.microsoft.com/office/drawing/2014/main" id="{4CC5999F-7840-1A4F-A325-B35E549F86D0}"/>
              </a:ext>
            </a:extLst>
          </p:cNvPr>
          <p:cNvGrpSpPr>
            <a:grpSpLocks/>
          </p:cNvGrpSpPr>
          <p:nvPr/>
        </p:nvGrpSpPr>
        <p:grpSpPr bwMode="auto">
          <a:xfrm>
            <a:off x="455613" y="446088"/>
            <a:ext cx="8229600" cy="5719762"/>
            <a:chOff x="287" y="281"/>
            <a:chExt cx="5184" cy="3603"/>
          </a:xfrm>
        </p:grpSpPr>
        <p:sp>
          <p:nvSpPr>
            <p:cNvPr id="195588" name="Rectangle 2">
              <a:extLst>
                <a:ext uri="{FF2B5EF4-FFF2-40B4-BE49-F238E27FC236}">
                  <a16:creationId xmlns:a16="http://schemas.microsoft.com/office/drawing/2014/main" id="{D39A5231-CFB4-2040-B5BE-B8AB041EFD23}"/>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Intestinal Wall </a:t>
              </a:r>
              <a:r>
                <a:rPr lang="en-US" altLang="en-US" sz="2200" i="0" dirty="0">
                  <a:solidFill>
                    <a:srgbClr val="333333"/>
                  </a:solidFill>
                </a:rPr>
                <a:t>(continued)</a:t>
              </a:r>
              <a:endParaRPr lang="en-US" altLang="en-US" sz="2800" i="0" dirty="0">
                <a:solidFill>
                  <a:srgbClr val="333333"/>
                </a:solidFill>
              </a:endParaRPr>
            </a:p>
          </p:txBody>
        </p:sp>
        <p:sp>
          <p:nvSpPr>
            <p:cNvPr id="195608" name="Text Box 3">
              <a:extLst>
                <a:ext uri="{FF2B5EF4-FFF2-40B4-BE49-F238E27FC236}">
                  <a16:creationId xmlns:a16="http://schemas.microsoft.com/office/drawing/2014/main" id="{673F676B-4964-F84B-AD5A-E2D4BCF214FB}"/>
                </a:ext>
              </a:extLst>
            </p:cNvPr>
            <p:cNvSpPr txBox="1">
              <a:spLocks noChangeArrowheads="1"/>
            </p:cNvSpPr>
            <p:nvPr/>
          </p:nvSpPr>
          <p:spPr bwMode="auto">
            <a:xfrm>
              <a:off x="519" y="970"/>
              <a:ext cx="470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solidFill>
                    <a:srgbClr val="000000"/>
                  </a:solidFill>
                </a:rPr>
                <a:t>The intestinal glands consist of paneth cells and enteroendocrine cells.</a:t>
              </a:r>
            </a:p>
            <a:p>
              <a:pPr eaLnBrk="1" hangingPunct="1">
                <a:lnSpc>
                  <a:spcPct val="85000"/>
                </a:lnSpc>
                <a:spcBef>
                  <a:spcPct val="0"/>
                </a:spcBef>
                <a:spcAft>
                  <a:spcPts val="900"/>
                </a:spcAft>
                <a:buSzPct val="80000"/>
              </a:pPr>
              <a:r>
                <a:rPr lang="en-US" altLang="en-US" sz="1800" i="0" dirty="0"/>
                <a:t>Paneth cells secrete lysozyme, an enzyme that breaks-down and destroys some bacteria.</a:t>
              </a:r>
              <a:endParaRPr lang="en-US" altLang="en-US" sz="1800" i="0" dirty="0">
                <a:solidFill>
                  <a:srgbClr val="800000"/>
                </a:solidFill>
              </a:endParaRPr>
            </a:p>
            <a:p>
              <a:pPr eaLnBrk="1" hangingPunct="1">
                <a:lnSpc>
                  <a:spcPct val="85000"/>
                </a:lnSpc>
                <a:spcBef>
                  <a:spcPct val="0"/>
                </a:spcBef>
                <a:spcAft>
                  <a:spcPts val="900"/>
                </a:spcAft>
                <a:buSzPct val="80000"/>
              </a:pPr>
              <a:r>
                <a:rPr lang="en-US" altLang="en-US" sz="1800" i="0" dirty="0">
                  <a:solidFill>
                    <a:srgbClr val="000000"/>
                  </a:solidFill>
                </a:rPr>
                <a:t>The three types of enteroendocrine cells—S cells, CCK cells, and K cells—secrete hormones.</a:t>
              </a:r>
            </a:p>
            <a:p>
              <a:pPr eaLnBrk="1" hangingPunct="1">
                <a:lnSpc>
                  <a:spcPct val="85000"/>
                </a:lnSpc>
                <a:spcBef>
                  <a:spcPct val="0"/>
                </a:spcBef>
                <a:spcAft>
                  <a:spcPct val="50000"/>
                </a:spcAft>
                <a:buSzPct val="80000"/>
              </a:pPr>
              <a:r>
                <a:rPr lang="en-US" altLang="en-US" sz="1800" i="0" dirty="0">
                  <a:solidFill>
                    <a:srgbClr val="000000"/>
                  </a:solidFill>
                </a:rPr>
                <a:t>Duodenal glands in the submucosa secrete an alkaline mucus to help neutralize the gastric acid in chyme.</a:t>
              </a:r>
            </a:p>
          </p:txBody>
        </p:sp>
        <p:grpSp>
          <p:nvGrpSpPr>
            <p:cNvPr id="195590" name="Group 50">
              <a:extLst>
                <a:ext uri="{FF2B5EF4-FFF2-40B4-BE49-F238E27FC236}">
                  <a16:creationId xmlns:a16="http://schemas.microsoft.com/office/drawing/2014/main" id="{4FCB8F92-4001-484A-A1FF-DA4E35068111}"/>
                </a:ext>
              </a:extLst>
            </p:cNvPr>
            <p:cNvGrpSpPr>
              <a:grpSpLocks/>
            </p:cNvGrpSpPr>
            <p:nvPr/>
          </p:nvGrpSpPr>
          <p:grpSpPr bwMode="auto">
            <a:xfrm>
              <a:off x="582" y="3671"/>
              <a:ext cx="4601" cy="213"/>
              <a:chOff x="582" y="3671"/>
              <a:chExt cx="4601" cy="213"/>
            </a:xfrm>
          </p:grpSpPr>
          <p:grpSp>
            <p:nvGrpSpPr>
              <p:cNvPr id="195591" name="Group 29">
                <a:extLst>
                  <a:ext uri="{FF2B5EF4-FFF2-40B4-BE49-F238E27FC236}">
                    <a16:creationId xmlns:a16="http://schemas.microsoft.com/office/drawing/2014/main" id="{25A71195-0647-2B42-AE27-11E0F6C5499A}"/>
                  </a:ext>
                </a:extLst>
              </p:cNvPr>
              <p:cNvGrpSpPr>
                <a:grpSpLocks/>
              </p:cNvGrpSpPr>
              <p:nvPr/>
            </p:nvGrpSpPr>
            <p:grpSpPr bwMode="auto">
              <a:xfrm>
                <a:off x="582" y="3671"/>
                <a:ext cx="1990" cy="213"/>
                <a:chOff x="582" y="3671"/>
                <a:chExt cx="1990" cy="213"/>
              </a:xfrm>
            </p:grpSpPr>
            <p:sp>
              <p:nvSpPr>
                <p:cNvPr id="3586078" name="Rectangle 30">
                  <a:extLst>
                    <a:ext uri="{FF2B5EF4-FFF2-40B4-BE49-F238E27FC236}">
                      <a16:creationId xmlns:a16="http://schemas.microsoft.com/office/drawing/2014/main" id="{F256C75F-4839-EB44-8FC5-A43B9F696E3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6079" name="Rectangle 31">
                  <a:extLst>
                    <a:ext uri="{FF2B5EF4-FFF2-40B4-BE49-F238E27FC236}">
                      <a16:creationId xmlns:a16="http://schemas.microsoft.com/office/drawing/2014/main" id="{E9BE84CC-2E55-A244-932A-D8F278C11B0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6080" name="Rectangle 32">
                  <a:extLst>
                    <a:ext uri="{FF2B5EF4-FFF2-40B4-BE49-F238E27FC236}">
                      <a16:creationId xmlns:a16="http://schemas.microsoft.com/office/drawing/2014/main" id="{2C90937C-D948-7741-A2F6-6045AA89162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5605" name="Text Box 33">
                  <a:extLst>
                    <a:ext uri="{FF2B5EF4-FFF2-40B4-BE49-F238E27FC236}">
                      <a16:creationId xmlns:a16="http://schemas.microsoft.com/office/drawing/2014/main" id="{1BAA340D-2CDA-C940-B4FF-E756E46FEE2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914</a:t>
                  </a:r>
                  <a:endParaRPr lang="en-US" altLang="en-US" sz="1800" i="0" dirty="0">
                    <a:ea typeface="ＭＳ Ｐゴシック" panose="020B0600070205080204" pitchFamily="34" charset="-128"/>
                  </a:endParaRPr>
                </a:p>
              </p:txBody>
            </p:sp>
            <p:sp>
              <p:nvSpPr>
                <p:cNvPr id="195606" name="Text Box 34">
                  <a:extLst>
                    <a:ext uri="{FF2B5EF4-FFF2-40B4-BE49-F238E27FC236}">
                      <a16:creationId xmlns:a16="http://schemas.microsoft.com/office/drawing/2014/main" id="{B020DE4B-AED6-CA48-A86A-D39A69EFF3D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995</a:t>
                  </a:r>
                  <a:endParaRPr lang="en-US" altLang="en-US" sz="1800" i="0" dirty="0">
                    <a:ea typeface="ＭＳ Ｐゴシック" panose="020B0600070205080204" pitchFamily="34" charset="-128"/>
                  </a:endParaRPr>
                </a:p>
              </p:txBody>
            </p:sp>
            <p:sp>
              <p:nvSpPr>
                <p:cNvPr id="195607" name="Text Box 35">
                  <a:extLst>
                    <a:ext uri="{FF2B5EF4-FFF2-40B4-BE49-F238E27FC236}">
                      <a16:creationId xmlns:a16="http://schemas.microsoft.com/office/drawing/2014/main" id="{3200834B-8C2C-FA4B-B8E1-C2AA9814C23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950</a:t>
                  </a:r>
                  <a:endParaRPr lang="en-US" altLang="en-US" sz="1800" i="0" dirty="0">
                    <a:ea typeface="ＭＳ Ｐゴシック" panose="020B0600070205080204" pitchFamily="34" charset="-128"/>
                  </a:endParaRPr>
                </a:p>
              </p:txBody>
            </p:sp>
          </p:grpSp>
          <p:grpSp>
            <p:nvGrpSpPr>
              <p:cNvPr id="195592" name="Group 40">
                <a:extLst>
                  <a:ext uri="{FF2B5EF4-FFF2-40B4-BE49-F238E27FC236}">
                    <a16:creationId xmlns:a16="http://schemas.microsoft.com/office/drawing/2014/main" id="{46DB28F5-C65E-ED47-9C8E-3DC9EF69593B}"/>
                  </a:ext>
                </a:extLst>
              </p:cNvPr>
              <p:cNvGrpSpPr>
                <a:grpSpLocks/>
              </p:cNvGrpSpPr>
              <p:nvPr/>
            </p:nvGrpSpPr>
            <p:grpSpPr bwMode="auto">
              <a:xfrm>
                <a:off x="2846" y="3671"/>
                <a:ext cx="2337" cy="213"/>
                <a:chOff x="2846" y="3671"/>
                <a:chExt cx="2337" cy="213"/>
              </a:xfrm>
            </p:grpSpPr>
            <p:grpSp>
              <p:nvGrpSpPr>
                <p:cNvPr id="195593" name="Group 41">
                  <a:extLst>
                    <a:ext uri="{FF2B5EF4-FFF2-40B4-BE49-F238E27FC236}">
                      <a16:creationId xmlns:a16="http://schemas.microsoft.com/office/drawing/2014/main" id="{8AED8BBC-427B-C544-B9BD-B474B4CA63B7}"/>
                    </a:ext>
                  </a:extLst>
                </p:cNvPr>
                <p:cNvGrpSpPr>
                  <a:grpSpLocks/>
                </p:cNvGrpSpPr>
                <p:nvPr/>
              </p:nvGrpSpPr>
              <p:grpSpPr bwMode="auto">
                <a:xfrm>
                  <a:off x="2846" y="3671"/>
                  <a:ext cx="731" cy="213"/>
                  <a:chOff x="3190" y="3671"/>
                  <a:chExt cx="731" cy="213"/>
                </a:xfrm>
              </p:grpSpPr>
              <p:sp>
                <p:nvSpPr>
                  <p:cNvPr id="3586090" name="Rectangle 42">
                    <a:extLst>
                      <a:ext uri="{FF2B5EF4-FFF2-40B4-BE49-F238E27FC236}">
                        <a16:creationId xmlns:a16="http://schemas.microsoft.com/office/drawing/2014/main" id="{BA83FB77-45A6-B042-A651-A3C243A2399B}"/>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5601" name="Text Box 43">
                    <a:extLst>
                      <a:ext uri="{FF2B5EF4-FFF2-40B4-BE49-F238E27FC236}">
                        <a16:creationId xmlns:a16="http://schemas.microsoft.com/office/drawing/2014/main" id="{9EDB70E8-E258-3340-818D-DC1F4B0C3501}"/>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195594" name="Group 44">
                  <a:extLst>
                    <a:ext uri="{FF2B5EF4-FFF2-40B4-BE49-F238E27FC236}">
                      <a16:creationId xmlns:a16="http://schemas.microsoft.com/office/drawing/2014/main" id="{28B4AFDD-0E88-9748-90F8-E1C56B8839F9}"/>
                    </a:ext>
                  </a:extLst>
                </p:cNvPr>
                <p:cNvGrpSpPr>
                  <a:grpSpLocks/>
                </p:cNvGrpSpPr>
                <p:nvPr/>
              </p:nvGrpSpPr>
              <p:grpSpPr bwMode="auto">
                <a:xfrm>
                  <a:off x="3649" y="3671"/>
                  <a:ext cx="731" cy="213"/>
                  <a:chOff x="3190" y="3671"/>
                  <a:chExt cx="731" cy="213"/>
                </a:xfrm>
              </p:grpSpPr>
              <p:sp>
                <p:nvSpPr>
                  <p:cNvPr id="3586093" name="Rectangle 45">
                    <a:extLst>
                      <a:ext uri="{FF2B5EF4-FFF2-40B4-BE49-F238E27FC236}">
                        <a16:creationId xmlns:a16="http://schemas.microsoft.com/office/drawing/2014/main" id="{A2D4AECA-9B85-1E46-A619-E83FD42F7C00}"/>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5599" name="Text Box 46">
                    <a:extLst>
                      <a:ext uri="{FF2B5EF4-FFF2-40B4-BE49-F238E27FC236}">
                        <a16:creationId xmlns:a16="http://schemas.microsoft.com/office/drawing/2014/main" id="{49881A68-F4F2-1449-99A4-B05CDC68C60B}"/>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195595" name="Group 47">
                  <a:extLst>
                    <a:ext uri="{FF2B5EF4-FFF2-40B4-BE49-F238E27FC236}">
                      <a16:creationId xmlns:a16="http://schemas.microsoft.com/office/drawing/2014/main" id="{BB40262E-B8DA-3144-9AA2-14323467421C}"/>
                    </a:ext>
                  </a:extLst>
                </p:cNvPr>
                <p:cNvGrpSpPr>
                  <a:grpSpLocks/>
                </p:cNvGrpSpPr>
                <p:nvPr/>
              </p:nvGrpSpPr>
              <p:grpSpPr bwMode="auto">
                <a:xfrm>
                  <a:off x="4452" y="3671"/>
                  <a:ext cx="731" cy="213"/>
                  <a:chOff x="3190" y="3671"/>
                  <a:chExt cx="731" cy="213"/>
                </a:xfrm>
              </p:grpSpPr>
              <p:sp>
                <p:nvSpPr>
                  <p:cNvPr id="3586096" name="Rectangle 48">
                    <a:extLst>
                      <a:ext uri="{FF2B5EF4-FFF2-40B4-BE49-F238E27FC236}">
                        <a16:creationId xmlns:a16="http://schemas.microsoft.com/office/drawing/2014/main" id="{7E43E17F-1822-8844-94C1-091B1F3AFE44}"/>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5597" name="Text Box 49">
                    <a:extLst>
                      <a:ext uri="{FF2B5EF4-FFF2-40B4-BE49-F238E27FC236}">
                        <a16:creationId xmlns:a16="http://schemas.microsoft.com/office/drawing/2014/main" id="{AEB03EA0-CD0D-C940-B022-281C47E94D77}"/>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grpSp>
      </p:grpSp>
      <p:sp>
        <p:nvSpPr>
          <p:cNvPr id="2" name="TextBox 1">
            <a:extLst>
              <a:ext uri="{FF2B5EF4-FFF2-40B4-BE49-F238E27FC236}">
                <a16:creationId xmlns:a16="http://schemas.microsoft.com/office/drawing/2014/main" id="{EBCD8FF6-08C7-524F-92B6-AD972C800B48}"/>
              </a:ext>
            </a:extLst>
          </p:cNvPr>
          <p:cNvSpPr txBox="1"/>
          <p:nvPr/>
        </p:nvSpPr>
        <p:spPr>
          <a:xfrm>
            <a:off x="2240413" y="3964838"/>
            <a:ext cx="4678181" cy="1066959"/>
          </a:xfrm>
          <a:prstGeom prst="rect">
            <a:avLst/>
          </a:prstGeom>
          <a:noFill/>
        </p:spPr>
        <p:txBody>
          <a:bodyPr wrap="square" rtlCol="0">
            <a:spAutoFit/>
          </a:bodyPr>
          <a:lstStyle/>
          <a:p>
            <a:pPr algn="ctr">
              <a:lnSpc>
                <a:spcPts val="1860"/>
              </a:lnSpc>
            </a:pPr>
            <a:r>
              <a:rPr lang="en-US" i="0" dirty="0">
                <a:solidFill>
                  <a:srgbClr val="941100"/>
                </a:solidFill>
              </a:rPr>
              <a:t>CCK = cholecystokinin, a peptide hormone in the digestive system responsible for stim-ulating the chemical digestion of fats and proteins.</a:t>
            </a:r>
            <a:endParaRPr lang="en-US" dirty="0"/>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5">
            <a:extLst>
              <a:ext uri="{FF2B5EF4-FFF2-40B4-BE49-F238E27FC236}">
                <a16:creationId xmlns:a16="http://schemas.microsoft.com/office/drawing/2014/main" id="{E07D5A3A-8CD5-9B46-8337-293EF7BD8AC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1E1B1AC-E296-FF47-A4A8-E70BC2DA958F}" type="slidenum">
              <a:rPr lang="en-US" altLang="en-US" sz="1400"/>
              <a:pPr>
                <a:spcBef>
                  <a:spcPct val="0"/>
                </a:spcBef>
                <a:buFontTx/>
                <a:buNone/>
              </a:pPr>
              <a:t>97</a:t>
            </a:fld>
            <a:endParaRPr lang="en-US" altLang="en-US" sz="1400" dirty="0"/>
          </a:p>
        </p:txBody>
      </p:sp>
      <p:grpSp>
        <p:nvGrpSpPr>
          <p:cNvPr id="197635" name="Group 45">
            <a:extLst>
              <a:ext uri="{FF2B5EF4-FFF2-40B4-BE49-F238E27FC236}">
                <a16:creationId xmlns:a16="http://schemas.microsoft.com/office/drawing/2014/main" id="{43BE3AB0-D112-D54B-B4F0-A6D93C9E7394}"/>
              </a:ext>
            </a:extLst>
          </p:cNvPr>
          <p:cNvGrpSpPr>
            <a:grpSpLocks/>
          </p:cNvGrpSpPr>
          <p:nvPr/>
        </p:nvGrpSpPr>
        <p:grpSpPr bwMode="auto">
          <a:xfrm>
            <a:off x="455613" y="446088"/>
            <a:ext cx="8229600" cy="5719762"/>
            <a:chOff x="287" y="281"/>
            <a:chExt cx="5184" cy="3603"/>
          </a:xfrm>
        </p:grpSpPr>
        <p:sp>
          <p:nvSpPr>
            <p:cNvPr id="197636" name="Rectangle 2">
              <a:extLst>
                <a:ext uri="{FF2B5EF4-FFF2-40B4-BE49-F238E27FC236}">
                  <a16:creationId xmlns:a16="http://schemas.microsoft.com/office/drawing/2014/main" id="{756290F9-B935-8843-AA1B-6F1E41B8470A}"/>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Other Features of the Small Intestine</a:t>
              </a:r>
            </a:p>
          </p:txBody>
        </p:sp>
        <p:sp>
          <p:nvSpPr>
            <p:cNvPr id="197637" name="Text Box 3">
              <a:extLst>
                <a:ext uri="{FF2B5EF4-FFF2-40B4-BE49-F238E27FC236}">
                  <a16:creationId xmlns:a16="http://schemas.microsoft.com/office/drawing/2014/main" id="{915C961A-7B89-B842-92C0-DDA9D7D27DAB}"/>
                </a:ext>
              </a:extLst>
            </p:cNvPr>
            <p:cNvSpPr txBox="1">
              <a:spLocks noChangeArrowheads="1"/>
            </p:cNvSpPr>
            <p:nvPr/>
          </p:nvSpPr>
          <p:spPr bwMode="auto">
            <a:xfrm>
              <a:off x="519" y="970"/>
              <a:ext cx="4632"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muscularis of the small intestine has two layers of smooth muscle—an outer, thinner layer of longitudinal fibers, and an inner, thicker layer of circular fibers. </a:t>
              </a:r>
            </a:p>
            <a:p>
              <a:pPr eaLnBrk="1" hangingPunct="1">
                <a:lnSpc>
                  <a:spcPct val="85000"/>
                </a:lnSpc>
                <a:spcBef>
                  <a:spcPct val="0"/>
                </a:spcBef>
                <a:spcAft>
                  <a:spcPts val="900"/>
                </a:spcAft>
                <a:buSzPct val="80000"/>
              </a:pPr>
              <a:r>
                <a:rPr lang="en-US" altLang="en-US" sz="1800" i="0" dirty="0"/>
                <a:t>Circular folds of the mucosa and submucosa increase the surface area for absorption of food molecules.</a:t>
              </a:r>
            </a:p>
            <a:p>
              <a:pPr eaLnBrk="1" hangingPunct="1">
                <a:lnSpc>
                  <a:spcPct val="85000"/>
                </a:lnSpc>
                <a:spcBef>
                  <a:spcPct val="0"/>
                </a:spcBef>
                <a:spcAft>
                  <a:spcPts val="900"/>
                </a:spcAft>
                <a:buSzPct val="80000"/>
              </a:pPr>
              <a:r>
                <a:rPr lang="en-US" altLang="en-US" sz="1800" i="0" dirty="0"/>
                <a:t>The arrangement of folds causes chyme to spiral rather than travel in a straight line as it moves down the lumen.</a:t>
              </a:r>
            </a:p>
            <a:p>
              <a:pPr eaLnBrk="1" hangingPunct="1">
                <a:lnSpc>
                  <a:spcPct val="85000"/>
                </a:lnSpc>
                <a:spcBef>
                  <a:spcPct val="0"/>
                </a:spcBef>
                <a:spcAft>
                  <a:spcPct val="50000"/>
                </a:spcAft>
                <a:buSzPct val="80000"/>
              </a:pPr>
              <a:r>
                <a:rPr lang="en-US" altLang="en-US" sz="1800" i="0" dirty="0"/>
                <a:t>Spiraling increases the length of time that the chyme is in the lumen of the small intestine to maximize absorption through the wall of the small intestine.</a:t>
              </a:r>
            </a:p>
          </p:txBody>
        </p:sp>
        <p:grpSp>
          <p:nvGrpSpPr>
            <p:cNvPr id="197638" name="Group 44">
              <a:extLst>
                <a:ext uri="{FF2B5EF4-FFF2-40B4-BE49-F238E27FC236}">
                  <a16:creationId xmlns:a16="http://schemas.microsoft.com/office/drawing/2014/main" id="{32F73A4C-954D-B949-8A8C-836336A6356E}"/>
                </a:ext>
              </a:extLst>
            </p:cNvPr>
            <p:cNvGrpSpPr>
              <a:grpSpLocks/>
            </p:cNvGrpSpPr>
            <p:nvPr/>
          </p:nvGrpSpPr>
          <p:grpSpPr bwMode="auto">
            <a:xfrm>
              <a:off x="582" y="3671"/>
              <a:ext cx="4601" cy="213"/>
              <a:chOff x="582" y="3671"/>
              <a:chExt cx="4601" cy="213"/>
            </a:xfrm>
          </p:grpSpPr>
          <p:grpSp>
            <p:nvGrpSpPr>
              <p:cNvPr id="197639" name="Group 23">
                <a:extLst>
                  <a:ext uri="{FF2B5EF4-FFF2-40B4-BE49-F238E27FC236}">
                    <a16:creationId xmlns:a16="http://schemas.microsoft.com/office/drawing/2014/main" id="{E96B8D77-2D20-1947-B3E5-D24258A99212}"/>
                  </a:ext>
                </a:extLst>
              </p:cNvPr>
              <p:cNvGrpSpPr>
                <a:grpSpLocks/>
              </p:cNvGrpSpPr>
              <p:nvPr/>
            </p:nvGrpSpPr>
            <p:grpSpPr bwMode="auto">
              <a:xfrm>
                <a:off x="582" y="3671"/>
                <a:ext cx="1990" cy="213"/>
                <a:chOff x="582" y="3671"/>
                <a:chExt cx="1990" cy="213"/>
              </a:xfrm>
            </p:grpSpPr>
            <p:sp>
              <p:nvSpPr>
                <p:cNvPr id="3588120" name="Rectangle 24">
                  <a:extLst>
                    <a:ext uri="{FF2B5EF4-FFF2-40B4-BE49-F238E27FC236}">
                      <a16:creationId xmlns:a16="http://schemas.microsoft.com/office/drawing/2014/main" id="{FA036730-6235-F746-88B6-4D116ADA8AB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8121" name="Rectangle 25">
                  <a:extLst>
                    <a:ext uri="{FF2B5EF4-FFF2-40B4-BE49-F238E27FC236}">
                      <a16:creationId xmlns:a16="http://schemas.microsoft.com/office/drawing/2014/main" id="{256FF0C8-5D68-8541-BB1A-2A7CAFDD2DE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88122" name="Rectangle 26">
                  <a:extLst>
                    <a:ext uri="{FF2B5EF4-FFF2-40B4-BE49-F238E27FC236}">
                      <a16:creationId xmlns:a16="http://schemas.microsoft.com/office/drawing/2014/main" id="{C631FAC2-FBCC-714B-966A-C185EF3A6A2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7653" name="Text Box 27">
                  <a:extLst>
                    <a:ext uri="{FF2B5EF4-FFF2-40B4-BE49-F238E27FC236}">
                      <a16:creationId xmlns:a16="http://schemas.microsoft.com/office/drawing/2014/main" id="{B0A302D5-AD0D-2A41-A5D0-A5407230998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916</a:t>
                  </a:r>
                  <a:endParaRPr lang="en-US" altLang="en-US" sz="1800" i="0" dirty="0">
                    <a:ea typeface="ＭＳ Ｐゴシック" panose="020B0600070205080204" pitchFamily="34" charset="-128"/>
                  </a:endParaRPr>
                </a:p>
              </p:txBody>
            </p:sp>
            <p:sp>
              <p:nvSpPr>
                <p:cNvPr id="197654" name="Text Box 28">
                  <a:extLst>
                    <a:ext uri="{FF2B5EF4-FFF2-40B4-BE49-F238E27FC236}">
                      <a16:creationId xmlns:a16="http://schemas.microsoft.com/office/drawing/2014/main" id="{55AB798F-AEBA-C742-8743-911CBEEED18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996</a:t>
                  </a:r>
                  <a:endParaRPr lang="en-US" altLang="en-US" sz="1800" i="0" dirty="0">
                    <a:ea typeface="ＭＳ Ｐゴシック" panose="020B0600070205080204" pitchFamily="34" charset="-128"/>
                  </a:endParaRPr>
                </a:p>
              </p:txBody>
            </p:sp>
            <p:sp>
              <p:nvSpPr>
                <p:cNvPr id="197655" name="Text Box 29">
                  <a:extLst>
                    <a:ext uri="{FF2B5EF4-FFF2-40B4-BE49-F238E27FC236}">
                      <a16:creationId xmlns:a16="http://schemas.microsoft.com/office/drawing/2014/main" id="{3403DA20-DCC1-7147-BD55-67201CDB99B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950</a:t>
                  </a:r>
                  <a:endParaRPr lang="en-US" altLang="en-US" sz="1800" i="0" dirty="0">
                    <a:ea typeface="ＭＳ Ｐゴシック" panose="020B0600070205080204" pitchFamily="34" charset="-128"/>
                  </a:endParaRPr>
                </a:p>
              </p:txBody>
            </p:sp>
          </p:grpSp>
          <p:grpSp>
            <p:nvGrpSpPr>
              <p:cNvPr id="197640" name="Group 34">
                <a:extLst>
                  <a:ext uri="{FF2B5EF4-FFF2-40B4-BE49-F238E27FC236}">
                    <a16:creationId xmlns:a16="http://schemas.microsoft.com/office/drawing/2014/main" id="{796E3B9B-3B4B-3349-A6E9-96EEB9D87C84}"/>
                  </a:ext>
                </a:extLst>
              </p:cNvPr>
              <p:cNvGrpSpPr>
                <a:grpSpLocks/>
              </p:cNvGrpSpPr>
              <p:nvPr/>
            </p:nvGrpSpPr>
            <p:grpSpPr bwMode="auto">
              <a:xfrm>
                <a:off x="2846" y="3671"/>
                <a:ext cx="2337" cy="213"/>
                <a:chOff x="2846" y="3671"/>
                <a:chExt cx="2337" cy="213"/>
              </a:xfrm>
            </p:grpSpPr>
            <p:grpSp>
              <p:nvGrpSpPr>
                <p:cNvPr id="197641" name="Group 35">
                  <a:extLst>
                    <a:ext uri="{FF2B5EF4-FFF2-40B4-BE49-F238E27FC236}">
                      <a16:creationId xmlns:a16="http://schemas.microsoft.com/office/drawing/2014/main" id="{798CEE5F-77A6-0F48-A262-B4BBD014C1E2}"/>
                    </a:ext>
                  </a:extLst>
                </p:cNvPr>
                <p:cNvGrpSpPr>
                  <a:grpSpLocks/>
                </p:cNvGrpSpPr>
                <p:nvPr/>
              </p:nvGrpSpPr>
              <p:grpSpPr bwMode="auto">
                <a:xfrm>
                  <a:off x="2846" y="3671"/>
                  <a:ext cx="731" cy="213"/>
                  <a:chOff x="3190" y="3671"/>
                  <a:chExt cx="731" cy="213"/>
                </a:xfrm>
              </p:grpSpPr>
              <p:sp>
                <p:nvSpPr>
                  <p:cNvPr id="3588132" name="Rectangle 36">
                    <a:extLst>
                      <a:ext uri="{FF2B5EF4-FFF2-40B4-BE49-F238E27FC236}">
                        <a16:creationId xmlns:a16="http://schemas.microsoft.com/office/drawing/2014/main" id="{E9E5652F-D9F3-A942-9B06-D1EDCB7A3AAF}"/>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7649" name="Text Box 37">
                    <a:extLst>
                      <a:ext uri="{FF2B5EF4-FFF2-40B4-BE49-F238E27FC236}">
                        <a16:creationId xmlns:a16="http://schemas.microsoft.com/office/drawing/2014/main" id="{456AD592-3D4A-3E46-852B-D7786C0E0E8F}"/>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197642" name="Group 38">
                  <a:extLst>
                    <a:ext uri="{FF2B5EF4-FFF2-40B4-BE49-F238E27FC236}">
                      <a16:creationId xmlns:a16="http://schemas.microsoft.com/office/drawing/2014/main" id="{6421DA82-B11D-0549-9E87-6F224773496A}"/>
                    </a:ext>
                  </a:extLst>
                </p:cNvPr>
                <p:cNvGrpSpPr>
                  <a:grpSpLocks/>
                </p:cNvGrpSpPr>
                <p:nvPr/>
              </p:nvGrpSpPr>
              <p:grpSpPr bwMode="auto">
                <a:xfrm>
                  <a:off x="3649" y="3671"/>
                  <a:ext cx="731" cy="213"/>
                  <a:chOff x="3190" y="3671"/>
                  <a:chExt cx="731" cy="213"/>
                </a:xfrm>
              </p:grpSpPr>
              <p:sp>
                <p:nvSpPr>
                  <p:cNvPr id="3588135" name="Rectangle 39">
                    <a:extLst>
                      <a:ext uri="{FF2B5EF4-FFF2-40B4-BE49-F238E27FC236}">
                        <a16:creationId xmlns:a16="http://schemas.microsoft.com/office/drawing/2014/main" id="{F5B537B7-3DD7-F64E-8671-B72AAA0CB8BF}"/>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7647" name="Text Box 40">
                    <a:extLst>
                      <a:ext uri="{FF2B5EF4-FFF2-40B4-BE49-F238E27FC236}">
                        <a16:creationId xmlns:a16="http://schemas.microsoft.com/office/drawing/2014/main" id="{BBFEC223-B444-3642-BF60-7930A044EB54}"/>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197643" name="Group 41">
                  <a:extLst>
                    <a:ext uri="{FF2B5EF4-FFF2-40B4-BE49-F238E27FC236}">
                      <a16:creationId xmlns:a16="http://schemas.microsoft.com/office/drawing/2014/main" id="{3641EC9F-199F-F04A-B08D-379D04065B6C}"/>
                    </a:ext>
                  </a:extLst>
                </p:cNvPr>
                <p:cNvGrpSpPr>
                  <a:grpSpLocks/>
                </p:cNvGrpSpPr>
                <p:nvPr/>
              </p:nvGrpSpPr>
              <p:grpSpPr bwMode="auto">
                <a:xfrm>
                  <a:off x="4452" y="3671"/>
                  <a:ext cx="731" cy="213"/>
                  <a:chOff x="3190" y="3671"/>
                  <a:chExt cx="731" cy="213"/>
                </a:xfrm>
              </p:grpSpPr>
              <p:sp>
                <p:nvSpPr>
                  <p:cNvPr id="3588138" name="Rectangle 42">
                    <a:extLst>
                      <a:ext uri="{FF2B5EF4-FFF2-40B4-BE49-F238E27FC236}">
                        <a16:creationId xmlns:a16="http://schemas.microsoft.com/office/drawing/2014/main" id="{D02C3C8C-1184-8F48-BDB6-545AB928492E}"/>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7645" name="Text Box 43">
                    <a:extLst>
                      <a:ext uri="{FF2B5EF4-FFF2-40B4-BE49-F238E27FC236}">
                        <a16:creationId xmlns:a16="http://schemas.microsoft.com/office/drawing/2014/main" id="{CD47CC87-216F-3245-B15B-8088E7696768}"/>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grpSp>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a:extLst>
              <a:ext uri="{FF2B5EF4-FFF2-40B4-BE49-F238E27FC236}">
                <a16:creationId xmlns:a16="http://schemas.microsoft.com/office/drawing/2014/main" id="{3B0122A7-4034-5348-9C21-2E5E46E1E09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6C1332-87C4-6F43-97B5-57FCE1250DF6}" type="slidenum">
              <a:rPr lang="en-US" altLang="en-US" sz="1400"/>
              <a:pPr>
                <a:spcBef>
                  <a:spcPct val="0"/>
                </a:spcBef>
                <a:buFontTx/>
                <a:buNone/>
              </a:pPr>
              <a:t>98</a:t>
            </a:fld>
            <a:endParaRPr lang="en-US" altLang="en-US" sz="1400" dirty="0"/>
          </a:p>
        </p:txBody>
      </p:sp>
      <p:grpSp>
        <p:nvGrpSpPr>
          <p:cNvPr id="199683" name="Group 29">
            <a:extLst>
              <a:ext uri="{FF2B5EF4-FFF2-40B4-BE49-F238E27FC236}">
                <a16:creationId xmlns:a16="http://schemas.microsoft.com/office/drawing/2014/main" id="{3CE9C611-05A5-8B43-97C4-081B1E601431}"/>
              </a:ext>
            </a:extLst>
          </p:cNvPr>
          <p:cNvGrpSpPr>
            <a:grpSpLocks/>
          </p:cNvGrpSpPr>
          <p:nvPr/>
        </p:nvGrpSpPr>
        <p:grpSpPr bwMode="auto">
          <a:xfrm>
            <a:off x="457200" y="446088"/>
            <a:ext cx="8229600" cy="5719762"/>
            <a:chOff x="288" y="281"/>
            <a:chExt cx="5184" cy="3603"/>
          </a:xfrm>
        </p:grpSpPr>
        <p:sp>
          <p:nvSpPr>
            <p:cNvPr id="199684" name="Rectangle 2">
              <a:extLst>
                <a:ext uri="{FF2B5EF4-FFF2-40B4-BE49-F238E27FC236}">
                  <a16:creationId xmlns:a16="http://schemas.microsoft.com/office/drawing/2014/main" id="{A66D8C4F-226B-A24D-A64A-B998E2B70D5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Intestinal Juice</a:t>
              </a:r>
            </a:p>
          </p:txBody>
        </p:sp>
        <p:sp>
          <p:nvSpPr>
            <p:cNvPr id="199685" name="Text Box 3">
              <a:extLst>
                <a:ext uri="{FF2B5EF4-FFF2-40B4-BE49-F238E27FC236}">
                  <a16:creationId xmlns:a16="http://schemas.microsoft.com/office/drawing/2014/main" id="{549C3813-2807-884B-B680-3BE5EE4DFAE2}"/>
                </a:ext>
              </a:extLst>
            </p:cNvPr>
            <p:cNvSpPr txBox="1">
              <a:spLocks noChangeArrowheads="1"/>
            </p:cNvSpPr>
            <p:nvPr/>
          </p:nvSpPr>
          <p:spPr bwMode="auto">
            <a:xfrm>
              <a:off x="519" y="970"/>
              <a:ext cx="4530"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About one to two liters of intestinal juice are secreted each day; the juice consists of water and mucus and is slightly alkaline (pH 7.6).</a:t>
              </a:r>
            </a:p>
            <a:p>
              <a:pPr eaLnBrk="1" hangingPunct="1">
                <a:lnSpc>
                  <a:spcPct val="85000"/>
                </a:lnSpc>
                <a:spcBef>
                  <a:spcPct val="0"/>
                </a:spcBef>
                <a:spcAft>
                  <a:spcPct val="50000"/>
                </a:spcAft>
                <a:buSzPct val="80000"/>
              </a:pPr>
              <a:r>
                <a:rPr lang="en-US" altLang="en-US" sz="1800" i="0" dirty="0"/>
                <a:t>Pancreatic juice and intestinal juice provide a liquid medium to aid in the absorption of nutrients from the chyme in the small intestine.</a:t>
              </a:r>
            </a:p>
          </p:txBody>
        </p:sp>
        <p:grpSp>
          <p:nvGrpSpPr>
            <p:cNvPr id="199686" name="Group 19">
              <a:extLst>
                <a:ext uri="{FF2B5EF4-FFF2-40B4-BE49-F238E27FC236}">
                  <a16:creationId xmlns:a16="http://schemas.microsoft.com/office/drawing/2014/main" id="{44151A35-C1E4-8E4F-BBE6-BFF610F60444}"/>
                </a:ext>
              </a:extLst>
            </p:cNvPr>
            <p:cNvGrpSpPr>
              <a:grpSpLocks/>
            </p:cNvGrpSpPr>
            <p:nvPr/>
          </p:nvGrpSpPr>
          <p:grpSpPr bwMode="auto">
            <a:xfrm>
              <a:off x="582" y="3671"/>
              <a:ext cx="1990" cy="213"/>
              <a:chOff x="582" y="3671"/>
              <a:chExt cx="1990" cy="213"/>
            </a:xfrm>
          </p:grpSpPr>
          <p:sp>
            <p:nvSpPr>
              <p:cNvPr id="3661844" name="Rectangle 20">
                <a:extLst>
                  <a:ext uri="{FF2B5EF4-FFF2-40B4-BE49-F238E27FC236}">
                    <a16:creationId xmlns:a16="http://schemas.microsoft.com/office/drawing/2014/main" id="{F4A111BF-9D95-BF43-8AEB-0A8C90CE036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61845" name="Rectangle 21">
                <a:extLst>
                  <a:ext uri="{FF2B5EF4-FFF2-40B4-BE49-F238E27FC236}">
                    <a16:creationId xmlns:a16="http://schemas.microsoft.com/office/drawing/2014/main" id="{A81AA1D4-125E-E340-9FDC-4DE184E6DE0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61846" name="Rectangle 22">
                <a:extLst>
                  <a:ext uri="{FF2B5EF4-FFF2-40B4-BE49-F238E27FC236}">
                    <a16:creationId xmlns:a16="http://schemas.microsoft.com/office/drawing/2014/main" id="{4B84E8B0-590A-E24E-88B4-34381D8B715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199690" name="Text Box 23">
                <a:extLst>
                  <a:ext uri="{FF2B5EF4-FFF2-40B4-BE49-F238E27FC236}">
                    <a16:creationId xmlns:a16="http://schemas.microsoft.com/office/drawing/2014/main" id="{278AF203-54F3-8846-8B44-3836836858F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918</a:t>
                </a:r>
                <a:endParaRPr lang="en-US" altLang="en-US" sz="1800" i="0" dirty="0">
                  <a:ea typeface="ＭＳ Ｐゴシック" panose="020B0600070205080204" pitchFamily="34" charset="-128"/>
                </a:endParaRPr>
              </a:p>
            </p:txBody>
          </p:sp>
          <p:sp>
            <p:nvSpPr>
              <p:cNvPr id="199691" name="Text Box 24">
                <a:extLst>
                  <a:ext uri="{FF2B5EF4-FFF2-40B4-BE49-F238E27FC236}">
                    <a16:creationId xmlns:a16="http://schemas.microsoft.com/office/drawing/2014/main" id="{40901723-48CD-8047-9BC6-03A35BE63BF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998</a:t>
                </a:r>
                <a:endParaRPr lang="en-US" altLang="en-US" sz="1800" i="0" dirty="0">
                  <a:ea typeface="ＭＳ Ｐゴシック" panose="020B0600070205080204" pitchFamily="34" charset="-128"/>
                </a:endParaRPr>
              </a:p>
            </p:txBody>
          </p:sp>
          <p:sp>
            <p:nvSpPr>
              <p:cNvPr id="199692" name="Text Box 25">
                <a:extLst>
                  <a:ext uri="{FF2B5EF4-FFF2-40B4-BE49-F238E27FC236}">
                    <a16:creationId xmlns:a16="http://schemas.microsoft.com/office/drawing/2014/main" id="{D8D05209-41EE-6446-A7F8-CC992FE1842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5">
            <a:extLst>
              <a:ext uri="{FF2B5EF4-FFF2-40B4-BE49-F238E27FC236}">
                <a16:creationId xmlns:a16="http://schemas.microsoft.com/office/drawing/2014/main" id="{B0DC15EC-E1C0-A04F-B54C-4000D29994A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36F542-52F2-1E4C-96A2-1CEA3A09B395}" type="slidenum">
              <a:rPr lang="en-US" altLang="en-US" sz="1400"/>
              <a:pPr>
                <a:spcBef>
                  <a:spcPct val="0"/>
                </a:spcBef>
                <a:buFontTx/>
                <a:buNone/>
              </a:pPr>
              <a:t>99</a:t>
            </a:fld>
            <a:endParaRPr lang="en-US" altLang="en-US" sz="1400" dirty="0"/>
          </a:p>
        </p:txBody>
      </p:sp>
      <p:grpSp>
        <p:nvGrpSpPr>
          <p:cNvPr id="201731" name="Group 73">
            <a:extLst>
              <a:ext uri="{FF2B5EF4-FFF2-40B4-BE49-F238E27FC236}">
                <a16:creationId xmlns:a16="http://schemas.microsoft.com/office/drawing/2014/main" id="{FB1A16D1-C520-4B48-A941-52EDAC3B9007}"/>
              </a:ext>
            </a:extLst>
          </p:cNvPr>
          <p:cNvGrpSpPr>
            <a:grpSpLocks/>
          </p:cNvGrpSpPr>
          <p:nvPr/>
        </p:nvGrpSpPr>
        <p:grpSpPr bwMode="auto">
          <a:xfrm>
            <a:off x="458788" y="446088"/>
            <a:ext cx="8229600" cy="5719762"/>
            <a:chOff x="289" y="281"/>
            <a:chExt cx="5184" cy="3603"/>
          </a:xfrm>
        </p:grpSpPr>
        <p:sp>
          <p:nvSpPr>
            <p:cNvPr id="201732" name="Rectangle 2">
              <a:extLst>
                <a:ext uri="{FF2B5EF4-FFF2-40B4-BE49-F238E27FC236}">
                  <a16:creationId xmlns:a16="http://schemas.microsoft.com/office/drawing/2014/main" id="{D0742F6A-17AE-3842-9C47-3D4970D4056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Villi</a:t>
              </a:r>
            </a:p>
          </p:txBody>
        </p:sp>
        <p:grpSp>
          <p:nvGrpSpPr>
            <p:cNvPr id="201733" name="Group 72">
              <a:extLst>
                <a:ext uri="{FF2B5EF4-FFF2-40B4-BE49-F238E27FC236}">
                  <a16:creationId xmlns:a16="http://schemas.microsoft.com/office/drawing/2014/main" id="{C96A2882-A6AB-0E4E-8F93-2F25A7D4C90A}"/>
                </a:ext>
              </a:extLst>
            </p:cNvPr>
            <p:cNvGrpSpPr>
              <a:grpSpLocks/>
            </p:cNvGrpSpPr>
            <p:nvPr/>
          </p:nvGrpSpPr>
          <p:grpSpPr bwMode="auto">
            <a:xfrm>
              <a:off x="519" y="970"/>
              <a:ext cx="4715" cy="1881"/>
              <a:chOff x="519" y="970"/>
              <a:chExt cx="4715" cy="1881"/>
            </a:xfrm>
          </p:grpSpPr>
          <p:sp>
            <p:nvSpPr>
              <p:cNvPr id="201752" name="Text Box 3">
                <a:extLst>
                  <a:ext uri="{FF2B5EF4-FFF2-40B4-BE49-F238E27FC236}">
                    <a16:creationId xmlns:a16="http://schemas.microsoft.com/office/drawing/2014/main" id="{186A689B-8ED0-CC48-9184-3A132A880A4B}"/>
                  </a:ext>
                </a:extLst>
              </p:cNvPr>
              <p:cNvSpPr txBox="1">
                <a:spLocks noChangeArrowheads="1"/>
              </p:cNvSpPr>
              <p:nvPr/>
            </p:nvSpPr>
            <p:spPr bwMode="auto">
              <a:xfrm>
                <a:off x="519" y="970"/>
                <a:ext cx="471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Villi are fingerlike projections from the mucosa of the circular folds of the small intestine.</a:t>
                </a:r>
              </a:p>
              <a:p>
                <a:pPr eaLnBrk="1" hangingPunct="1">
                  <a:lnSpc>
                    <a:spcPct val="85000"/>
                  </a:lnSpc>
                  <a:spcBef>
                    <a:spcPct val="0"/>
                  </a:spcBef>
                  <a:spcAft>
                    <a:spcPts val="900"/>
                  </a:spcAft>
                  <a:buSzPct val="80000"/>
                </a:pPr>
                <a:r>
                  <a:rPr lang="en-US" altLang="en-US" sz="1800" i="0" dirty="0"/>
                  <a:t>They are about 0.5 to 1 mm long, and they increase the surface area for digestion and absorption.</a:t>
                </a:r>
              </a:p>
              <a:p>
                <a:pPr eaLnBrk="1" hangingPunct="1">
                  <a:lnSpc>
                    <a:spcPct val="85000"/>
                  </a:lnSpc>
                  <a:spcBef>
                    <a:spcPct val="0"/>
                  </a:spcBef>
                  <a:spcAft>
                    <a:spcPct val="50000"/>
                  </a:spcAft>
                  <a:buSzPct val="80000"/>
                </a:pPr>
                <a:r>
                  <a:rPr lang="en-US" altLang="en-US" sz="1800" i="0" dirty="0"/>
                  <a:t>Nutrients in the chyme absorbed by epithelial cells in the villi pass through the wall of a capillary or lacteal in a villus to enter either blood or lymph.</a:t>
                </a:r>
              </a:p>
            </p:txBody>
          </p:sp>
          <p:sp>
            <p:nvSpPr>
              <p:cNvPr id="201753" name="Text Box 4">
                <a:extLst>
                  <a:ext uri="{FF2B5EF4-FFF2-40B4-BE49-F238E27FC236}">
                    <a16:creationId xmlns:a16="http://schemas.microsoft.com/office/drawing/2014/main" id="{D6CF2B9D-7409-7144-A984-0ACE577C7D3F}"/>
                  </a:ext>
                </a:extLst>
              </p:cNvPr>
              <p:cNvSpPr txBox="1">
                <a:spLocks noChangeArrowheads="1"/>
              </p:cNvSpPr>
              <p:nvPr/>
            </p:nvSpPr>
            <p:spPr bwMode="auto">
              <a:xfrm>
                <a:off x="1504" y="2130"/>
                <a:ext cx="2743"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i="0" dirty="0">
                    <a:solidFill>
                      <a:srgbClr val="941100"/>
                    </a:solidFill>
                  </a:rPr>
                  <a:t>Villus = singular form of villi.</a:t>
                </a:r>
              </a:p>
              <a:p>
                <a:pPr algn="ctr" eaLnBrk="1" hangingPunct="1">
                  <a:lnSpc>
                    <a:spcPts val="1860"/>
                  </a:lnSpc>
                  <a:spcBef>
                    <a:spcPts val="600"/>
                  </a:spcBef>
                  <a:spcAft>
                    <a:spcPts val="0"/>
                  </a:spcAft>
                  <a:buFontTx/>
                  <a:buNone/>
                </a:pPr>
                <a:r>
                  <a:rPr lang="en-US" altLang="en-US" sz="1800" i="0" dirty="0">
                    <a:solidFill>
                      <a:srgbClr val="941100"/>
                    </a:solidFill>
                  </a:rPr>
                  <a:t>Lacteal = intestinal lymphatic vessels that transport chyle, a milky fluid of fat droplets and lymph.</a:t>
                </a:r>
              </a:p>
            </p:txBody>
          </p:sp>
        </p:grpSp>
        <p:grpSp>
          <p:nvGrpSpPr>
            <p:cNvPr id="201734" name="Group 70">
              <a:extLst>
                <a:ext uri="{FF2B5EF4-FFF2-40B4-BE49-F238E27FC236}">
                  <a16:creationId xmlns:a16="http://schemas.microsoft.com/office/drawing/2014/main" id="{F9DB93BB-4701-774B-B525-C0266240DBD9}"/>
                </a:ext>
              </a:extLst>
            </p:cNvPr>
            <p:cNvGrpSpPr>
              <a:grpSpLocks/>
            </p:cNvGrpSpPr>
            <p:nvPr/>
          </p:nvGrpSpPr>
          <p:grpSpPr bwMode="auto">
            <a:xfrm>
              <a:off x="582" y="3671"/>
              <a:ext cx="4601" cy="213"/>
              <a:chOff x="582" y="3671"/>
              <a:chExt cx="4601" cy="213"/>
            </a:xfrm>
          </p:grpSpPr>
          <p:grpSp>
            <p:nvGrpSpPr>
              <p:cNvPr id="201735" name="Group 49">
                <a:extLst>
                  <a:ext uri="{FF2B5EF4-FFF2-40B4-BE49-F238E27FC236}">
                    <a16:creationId xmlns:a16="http://schemas.microsoft.com/office/drawing/2014/main" id="{A797D313-9BE8-7847-86BC-C4E0839E6E55}"/>
                  </a:ext>
                </a:extLst>
              </p:cNvPr>
              <p:cNvGrpSpPr>
                <a:grpSpLocks/>
              </p:cNvGrpSpPr>
              <p:nvPr/>
            </p:nvGrpSpPr>
            <p:grpSpPr bwMode="auto">
              <a:xfrm>
                <a:off x="582" y="3671"/>
                <a:ext cx="1990" cy="213"/>
                <a:chOff x="582" y="3671"/>
                <a:chExt cx="1990" cy="213"/>
              </a:xfrm>
            </p:grpSpPr>
            <p:sp>
              <p:nvSpPr>
                <p:cNvPr id="3590194" name="Rectangle 50">
                  <a:extLst>
                    <a:ext uri="{FF2B5EF4-FFF2-40B4-BE49-F238E27FC236}">
                      <a16:creationId xmlns:a16="http://schemas.microsoft.com/office/drawing/2014/main" id="{7D3CCD1F-F54E-754F-AA45-9733C4B72DD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0195" name="Rectangle 51">
                  <a:extLst>
                    <a:ext uri="{FF2B5EF4-FFF2-40B4-BE49-F238E27FC236}">
                      <a16:creationId xmlns:a16="http://schemas.microsoft.com/office/drawing/2014/main" id="{67AA70B3-4D18-B046-A59A-555239DFF25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0196" name="Rectangle 52">
                  <a:extLst>
                    <a:ext uri="{FF2B5EF4-FFF2-40B4-BE49-F238E27FC236}">
                      <a16:creationId xmlns:a16="http://schemas.microsoft.com/office/drawing/2014/main" id="{4EB83D1D-B02C-9B4E-AF93-B5829B2024C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1749" name="Text Box 53">
                  <a:extLst>
                    <a:ext uri="{FF2B5EF4-FFF2-40B4-BE49-F238E27FC236}">
                      <a16:creationId xmlns:a16="http://schemas.microsoft.com/office/drawing/2014/main" id="{2B018FC7-83E8-AA48-A50B-D97C1E30F06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916</a:t>
                  </a:r>
                  <a:endParaRPr lang="en-US" altLang="en-US" sz="1800" i="0" dirty="0">
                    <a:ea typeface="ＭＳ Ｐゴシック" panose="020B0600070205080204" pitchFamily="34" charset="-128"/>
                  </a:endParaRPr>
                </a:p>
              </p:txBody>
            </p:sp>
            <p:sp>
              <p:nvSpPr>
                <p:cNvPr id="201750" name="Text Box 54">
                  <a:extLst>
                    <a:ext uri="{FF2B5EF4-FFF2-40B4-BE49-F238E27FC236}">
                      <a16:creationId xmlns:a16="http://schemas.microsoft.com/office/drawing/2014/main" id="{D968CF7B-053E-9149-9F0C-CD49B44BB6F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996</a:t>
                  </a:r>
                  <a:endParaRPr lang="en-US" altLang="en-US" sz="1800" i="0" dirty="0">
                    <a:ea typeface="ＭＳ Ｐゴシック" panose="020B0600070205080204" pitchFamily="34" charset="-128"/>
                  </a:endParaRPr>
                </a:p>
              </p:txBody>
            </p:sp>
            <p:sp>
              <p:nvSpPr>
                <p:cNvPr id="201751" name="Text Box 55">
                  <a:extLst>
                    <a:ext uri="{FF2B5EF4-FFF2-40B4-BE49-F238E27FC236}">
                      <a16:creationId xmlns:a16="http://schemas.microsoft.com/office/drawing/2014/main" id="{2E1FBD5C-CBB5-8144-A65D-D543D54E16E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950</a:t>
                  </a:r>
                  <a:endParaRPr lang="en-US" altLang="en-US" sz="1800" i="0" dirty="0">
                    <a:ea typeface="ＭＳ Ｐゴシック" panose="020B0600070205080204" pitchFamily="34" charset="-128"/>
                  </a:endParaRPr>
                </a:p>
              </p:txBody>
            </p:sp>
          </p:grpSp>
          <p:grpSp>
            <p:nvGrpSpPr>
              <p:cNvPr id="201736" name="Group 60">
                <a:extLst>
                  <a:ext uri="{FF2B5EF4-FFF2-40B4-BE49-F238E27FC236}">
                    <a16:creationId xmlns:a16="http://schemas.microsoft.com/office/drawing/2014/main" id="{7AA7AF34-8934-DF44-AD8A-7F0A4016C216}"/>
                  </a:ext>
                </a:extLst>
              </p:cNvPr>
              <p:cNvGrpSpPr>
                <a:grpSpLocks/>
              </p:cNvGrpSpPr>
              <p:nvPr/>
            </p:nvGrpSpPr>
            <p:grpSpPr bwMode="auto">
              <a:xfrm>
                <a:off x="2846" y="3671"/>
                <a:ext cx="2337" cy="213"/>
                <a:chOff x="2846" y="3671"/>
                <a:chExt cx="2337" cy="213"/>
              </a:xfrm>
            </p:grpSpPr>
            <p:grpSp>
              <p:nvGrpSpPr>
                <p:cNvPr id="201737" name="Group 61">
                  <a:extLst>
                    <a:ext uri="{FF2B5EF4-FFF2-40B4-BE49-F238E27FC236}">
                      <a16:creationId xmlns:a16="http://schemas.microsoft.com/office/drawing/2014/main" id="{4BE1F311-F5CC-D846-9852-878562F3C986}"/>
                    </a:ext>
                  </a:extLst>
                </p:cNvPr>
                <p:cNvGrpSpPr>
                  <a:grpSpLocks/>
                </p:cNvGrpSpPr>
                <p:nvPr/>
              </p:nvGrpSpPr>
              <p:grpSpPr bwMode="auto">
                <a:xfrm>
                  <a:off x="2846" y="3671"/>
                  <a:ext cx="731" cy="213"/>
                  <a:chOff x="3190" y="3671"/>
                  <a:chExt cx="731" cy="213"/>
                </a:xfrm>
              </p:grpSpPr>
              <p:sp>
                <p:nvSpPr>
                  <p:cNvPr id="3590206" name="Rectangle 62">
                    <a:extLst>
                      <a:ext uri="{FF2B5EF4-FFF2-40B4-BE49-F238E27FC236}">
                        <a16:creationId xmlns:a16="http://schemas.microsoft.com/office/drawing/2014/main" id="{B3131973-15D6-894F-9DF2-7E8B3BF0FBAA}"/>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1745" name="Text Box 63">
                    <a:extLst>
                      <a:ext uri="{FF2B5EF4-FFF2-40B4-BE49-F238E27FC236}">
                        <a16:creationId xmlns:a16="http://schemas.microsoft.com/office/drawing/2014/main" id="{977827E0-5A0D-1049-BC93-C5C8761D66AB}"/>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201738" name="Group 64">
                  <a:extLst>
                    <a:ext uri="{FF2B5EF4-FFF2-40B4-BE49-F238E27FC236}">
                      <a16:creationId xmlns:a16="http://schemas.microsoft.com/office/drawing/2014/main" id="{55C3B4AC-575C-EE49-9866-84866F299F22}"/>
                    </a:ext>
                  </a:extLst>
                </p:cNvPr>
                <p:cNvGrpSpPr>
                  <a:grpSpLocks/>
                </p:cNvGrpSpPr>
                <p:nvPr/>
              </p:nvGrpSpPr>
              <p:grpSpPr bwMode="auto">
                <a:xfrm>
                  <a:off x="3649" y="3671"/>
                  <a:ext cx="731" cy="213"/>
                  <a:chOff x="3190" y="3671"/>
                  <a:chExt cx="731" cy="213"/>
                </a:xfrm>
              </p:grpSpPr>
              <p:sp>
                <p:nvSpPr>
                  <p:cNvPr id="3590209" name="Rectangle 65">
                    <a:extLst>
                      <a:ext uri="{FF2B5EF4-FFF2-40B4-BE49-F238E27FC236}">
                        <a16:creationId xmlns:a16="http://schemas.microsoft.com/office/drawing/2014/main" id="{F114515A-5F73-094E-A711-CA244AB115DF}"/>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1743" name="Text Box 66">
                    <a:extLst>
                      <a:ext uri="{FF2B5EF4-FFF2-40B4-BE49-F238E27FC236}">
                        <a16:creationId xmlns:a16="http://schemas.microsoft.com/office/drawing/2014/main" id="{5F60FDCC-6E56-4D48-9235-AF5BCFCE247B}"/>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201739" name="Group 67">
                  <a:extLst>
                    <a:ext uri="{FF2B5EF4-FFF2-40B4-BE49-F238E27FC236}">
                      <a16:creationId xmlns:a16="http://schemas.microsoft.com/office/drawing/2014/main" id="{72B141BC-3D62-6E41-9DA5-31D1F86A979A}"/>
                    </a:ext>
                  </a:extLst>
                </p:cNvPr>
                <p:cNvGrpSpPr>
                  <a:grpSpLocks/>
                </p:cNvGrpSpPr>
                <p:nvPr/>
              </p:nvGrpSpPr>
              <p:grpSpPr bwMode="auto">
                <a:xfrm>
                  <a:off x="4452" y="3671"/>
                  <a:ext cx="731" cy="213"/>
                  <a:chOff x="3190" y="3671"/>
                  <a:chExt cx="731" cy="213"/>
                </a:xfrm>
              </p:grpSpPr>
              <p:sp>
                <p:nvSpPr>
                  <p:cNvPr id="3590212" name="Rectangle 68">
                    <a:extLst>
                      <a:ext uri="{FF2B5EF4-FFF2-40B4-BE49-F238E27FC236}">
                        <a16:creationId xmlns:a16="http://schemas.microsoft.com/office/drawing/2014/main" id="{AA656BDA-50E3-9945-9FA2-3F0D5C639EE7}"/>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1741" name="Text Box 69">
                    <a:extLst>
                      <a:ext uri="{FF2B5EF4-FFF2-40B4-BE49-F238E27FC236}">
                        <a16:creationId xmlns:a16="http://schemas.microsoft.com/office/drawing/2014/main" id="{1CDD7139-A365-9944-92E3-78C1C7631BA2}"/>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grpSp>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5">
            <a:extLst>
              <a:ext uri="{FF2B5EF4-FFF2-40B4-BE49-F238E27FC236}">
                <a16:creationId xmlns:a16="http://schemas.microsoft.com/office/drawing/2014/main" id="{12419587-FCA5-F449-8619-BAB9E736EA8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776F12D-65C1-E641-8DD0-40565E58B733}" type="slidenum">
              <a:rPr lang="en-US" altLang="en-US" sz="1400"/>
              <a:pPr>
                <a:spcBef>
                  <a:spcPct val="0"/>
                </a:spcBef>
                <a:buFontTx/>
                <a:buNone/>
              </a:pPr>
              <a:t>100</a:t>
            </a:fld>
            <a:endParaRPr lang="en-US" altLang="en-US" sz="1400" dirty="0"/>
          </a:p>
        </p:txBody>
      </p:sp>
      <p:grpSp>
        <p:nvGrpSpPr>
          <p:cNvPr id="203779" name="Group 46">
            <a:extLst>
              <a:ext uri="{FF2B5EF4-FFF2-40B4-BE49-F238E27FC236}">
                <a16:creationId xmlns:a16="http://schemas.microsoft.com/office/drawing/2014/main" id="{677CA6D5-BE1E-6E49-9F3A-3658F2C32C11}"/>
              </a:ext>
            </a:extLst>
          </p:cNvPr>
          <p:cNvGrpSpPr>
            <a:grpSpLocks/>
          </p:cNvGrpSpPr>
          <p:nvPr/>
        </p:nvGrpSpPr>
        <p:grpSpPr bwMode="auto">
          <a:xfrm>
            <a:off x="458788" y="446088"/>
            <a:ext cx="8229600" cy="5719762"/>
            <a:chOff x="289" y="281"/>
            <a:chExt cx="5184" cy="3603"/>
          </a:xfrm>
        </p:grpSpPr>
        <p:sp>
          <p:nvSpPr>
            <p:cNvPr id="203780" name="Rectangle 2">
              <a:extLst>
                <a:ext uri="{FF2B5EF4-FFF2-40B4-BE49-F238E27FC236}">
                  <a16:creationId xmlns:a16="http://schemas.microsoft.com/office/drawing/2014/main" id="{CE89D6AD-0126-944B-80C4-9AC6A9433A0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Microvilli</a:t>
              </a:r>
            </a:p>
          </p:txBody>
        </p:sp>
        <p:sp>
          <p:nvSpPr>
            <p:cNvPr id="203781" name="Text Box 3">
              <a:extLst>
                <a:ext uri="{FF2B5EF4-FFF2-40B4-BE49-F238E27FC236}">
                  <a16:creationId xmlns:a16="http://schemas.microsoft.com/office/drawing/2014/main" id="{804B99A6-B7D6-714C-8307-A25CD89DAD27}"/>
                </a:ext>
              </a:extLst>
            </p:cNvPr>
            <p:cNvSpPr txBox="1">
              <a:spLocks noChangeArrowheads="1"/>
            </p:cNvSpPr>
            <p:nvPr/>
          </p:nvSpPr>
          <p:spPr bwMode="auto">
            <a:xfrm>
              <a:off x="519" y="969"/>
              <a:ext cx="4651"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Microvilli are tiny projections on the epithelial cells in the villi that are about one micron (</a:t>
              </a:r>
              <a:r>
                <a:rPr lang="en-US" altLang="en-US" sz="1800" i="0" dirty="0">
                  <a:sym typeface="Symbol" pitchFamily="2" charset="2"/>
                </a:rPr>
                <a:t></a:t>
              </a:r>
              <a:r>
                <a:rPr lang="en-US" altLang="en-US" sz="1800" i="0" dirty="0"/>
                <a:t>m) long.</a:t>
              </a:r>
            </a:p>
            <a:p>
              <a:pPr eaLnBrk="1" hangingPunct="1">
                <a:lnSpc>
                  <a:spcPct val="85000"/>
                </a:lnSpc>
                <a:spcBef>
                  <a:spcPct val="0"/>
                </a:spcBef>
                <a:spcAft>
                  <a:spcPts val="900"/>
                </a:spcAft>
                <a:buSzPct val="80000"/>
              </a:pPr>
              <a:r>
                <a:rPr lang="en-US" altLang="en-US" sz="1800" i="0" dirty="0"/>
                <a:t>Each microvillus consists of a bundle of 20 to 30 actin fibers.</a:t>
              </a:r>
            </a:p>
            <a:p>
              <a:pPr eaLnBrk="1" hangingPunct="1">
                <a:lnSpc>
                  <a:spcPct val="85000"/>
                </a:lnSpc>
                <a:spcBef>
                  <a:spcPct val="0"/>
                </a:spcBef>
                <a:spcAft>
                  <a:spcPts val="900"/>
                </a:spcAft>
                <a:buSzPct val="80000"/>
              </a:pPr>
              <a:r>
                <a:rPr lang="en-US" altLang="en-US" sz="1800" i="0" dirty="0"/>
                <a:t>The small intestine has about 200 million microvilli per square milli-meter of its inner surface.</a:t>
              </a:r>
            </a:p>
            <a:p>
              <a:pPr eaLnBrk="1" hangingPunct="1">
                <a:lnSpc>
                  <a:spcPct val="85000"/>
                </a:lnSpc>
                <a:spcBef>
                  <a:spcPct val="0"/>
                </a:spcBef>
                <a:spcAft>
                  <a:spcPts val="900"/>
                </a:spcAft>
                <a:buSzPct val="80000"/>
              </a:pPr>
              <a:r>
                <a:rPr lang="en-US" altLang="en-US" sz="1800" i="0" dirty="0"/>
                <a:t>Under a light microscope, microvilli have the visual appearance of a faint, fuzzy line known as the brush-border.</a:t>
              </a:r>
            </a:p>
            <a:p>
              <a:pPr eaLnBrk="1" hangingPunct="1">
                <a:lnSpc>
                  <a:spcPct val="85000"/>
                </a:lnSpc>
                <a:spcBef>
                  <a:spcPct val="0"/>
                </a:spcBef>
                <a:spcAft>
                  <a:spcPct val="50000"/>
                </a:spcAft>
                <a:buSzPct val="80000"/>
              </a:pPr>
              <a:r>
                <a:rPr lang="en-US" altLang="en-US" sz="1800" i="0" dirty="0"/>
                <a:t>Under an electron microscope, their detailed structure becomes evi-dent.</a:t>
              </a:r>
            </a:p>
          </p:txBody>
        </p:sp>
        <p:grpSp>
          <p:nvGrpSpPr>
            <p:cNvPr id="203782" name="Group 45">
              <a:extLst>
                <a:ext uri="{FF2B5EF4-FFF2-40B4-BE49-F238E27FC236}">
                  <a16:creationId xmlns:a16="http://schemas.microsoft.com/office/drawing/2014/main" id="{A929C0CD-5EEE-A442-BB38-52BE854F17CB}"/>
                </a:ext>
              </a:extLst>
            </p:cNvPr>
            <p:cNvGrpSpPr>
              <a:grpSpLocks/>
            </p:cNvGrpSpPr>
            <p:nvPr/>
          </p:nvGrpSpPr>
          <p:grpSpPr bwMode="auto">
            <a:xfrm>
              <a:off x="582" y="3671"/>
              <a:ext cx="4601" cy="213"/>
              <a:chOff x="582" y="3671"/>
              <a:chExt cx="4601" cy="213"/>
            </a:xfrm>
          </p:grpSpPr>
          <p:grpSp>
            <p:nvGrpSpPr>
              <p:cNvPr id="203783" name="Group 24">
                <a:extLst>
                  <a:ext uri="{FF2B5EF4-FFF2-40B4-BE49-F238E27FC236}">
                    <a16:creationId xmlns:a16="http://schemas.microsoft.com/office/drawing/2014/main" id="{8FDA08EC-AD11-4048-BEC4-0167C5470EA6}"/>
                  </a:ext>
                </a:extLst>
              </p:cNvPr>
              <p:cNvGrpSpPr>
                <a:grpSpLocks/>
              </p:cNvGrpSpPr>
              <p:nvPr/>
            </p:nvGrpSpPr>
            <p:grpSpPr bwMode="auto">
              <a:xfrm>
                <a:off x="582" y="3671"/>
                <a:ext cx="1990" cy="213"/>
                <a:chOff x="582" y="3671"/>
                <a:chExt cx="1990" cy="213"/>
              </a:xfrm>
            </p:grpSpPr>
            <p:sp>
              <p:nvSpPr>
                <p:cNvPr id="3592217" name="Rectangle 25">
                  <a:extLst>
                    <a:ext uri="{FF2B5EF4-FFF2-40B4-BE49-F238E27FC236}">
                      <a16:creationId xmlns:a16="http://schemas.microsoft.com/office/drawing/2014/main" id="{1B923860-2214-0642-9E81-9214371B47E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2218" name="Rectangle 26">
                  <a:extLst>
                    <a:ext uri="{FF2B5EF4-FFF2-40B4-BE49-F238E27FC236}">
                      <a16:creationId xmlns:a16="http://schemas.microsoft.com/office/drawing/2014/main" id="{6FA35B5D-9F72-C84F-BF1A-43A2C72BFAC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2219" name="Rectangle 27">
                  <a:extLst>
                    <a:ext uri="{FF2B5EF4-FFF2-40B4-BE49-F238E27FC236}">
                      <a16:creationId xmlns:a16="http://schemas.microsoft.com/office/drawing/2014/main" id="{4E393514-6640-254F-A61F-C74C0F4A3DB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3797" name="Text Box 28">
                  <a:extLst>
                    <a:ext uri="{FF2B5EF4-FFF2-40B4-BE49-F238E27FC236}">
                      <a16:creationId xmlns:a16="http://schemas.microsoft.com/office/drawing/2014/main" id="{A3D2B169-0DD9-B141-BDC7-C1390AFC388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916</a:t>
                  </a:r>
                  <a:endParaRPr lang="en-US" altLang="en-US" sz="1800" i="0" dirty="0">
                    <a:ea typeface="ＭＳ Ｐゴシック" panose="020B0600070205080204" pitchFamily="34" charset="-128"/>
                  </a:endParaRPr>
                </a:p>
              </p:txBody>
            </p:sp>
            <p:sp>
              <p:nvSpPr>
                <p:cNvPr id="203798" name="Text Box 29">
                  <a:extLst>
                    <a:ext uri="{FF2B5EF4-FFF2-40B4-BE49-F238E27FC236}">
                      <a16:creationId xmlns:a16="http://schemas.microsoft.com/office/drawing/2014/main" id="{104E02FB-4D9D-2544-9442-EDDBDB7F99B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998</a:t>
                  </a:r>
                  <a:endParaRPr lang="en-US" altLang="en-US" sz="1800" i="0" dirty="0">
                    <a:ea typeface="ＭＳ Ｐゴシック" panose="020B0600070205080204" pitchFamily="34" charset="-128"/>
                  </a:endParaRPr>
                </a:p>
              </p:txBody>
            </p:sp>
            <p:sp>
              <p:nvSpPr>
                <p:cNvPr id="203799" name="Text Box 30">
                  <a:extLst>
                    <a:ext uri="{FF2B5EF4-FFF2-40B4-BE49-F238E27FC236}">
                      <a16:creationId xmlns:a16="http://schemas.microsoft.com/office/drawing/2014/main" id="{3A7D53C3-43BD-8F46-BE63-ABD731ED786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grpSp>
            <p:nvGrpSpPr>
              <p:cNvPr id="203784" name="Group 35">
                <a:extLst>
                  <a:ext uri="{FF2B5EF4-FFF2-40B4-BE49-F238E27FC236}">
                    <a16:creationId xmlns:a16="http://schemas.microsoft.com/office/drawing/2014/main" id="{1B734100-11C1-3A43-8126-482CD9B7ABEF}"/>
                  </a:ext>
                </a:extLst>
              </p:cNvPr>
              <p:cNvGrpSpPr>
                <a:grpSpLocks/>
              </p:cNvGrpSpPr>
              <p:nvPr/>
            </p:nvGrpSpPr>
            <p:grpSpPr bwMode="auto">
              <a:xfrm>
                <a:off x="2846" y="3671"/>
                <a:ext cx="2337" cy="213"/>
                <a:chOff x="2846" y="3671"/>
                <a:chExt cx="2337" cy="213"/>
              </a:xfrm>
            </p:grpSpPr>
            <p:grpSp>
              <p:nvGrpSpPr>
                <p:cNvPr id="203785" name="Group 36">
                  <a:extLst>
                    <a:ext uri="{FF2B5EF4-FFF2-40B4-BE49-F238E27FC236}">
                      <a16:creationId xmlns:a16="http://schemas.microsoft.com/office/drawing/2014/main" id="{E67330C0-5820-BC4A-976C-433AF168071F}"/>
                    </a:ext>
                  </a:extLst>
                </p:cNvPr>
                <p:cNvGrpSpPr>
                  <a:grpSpLocks/>
                </p:cNvGrpSpPr>
                <p:nvPr/>
              </p:nvGrpSpPr>
              <p:grpSpPr bwMode="auto">
                <a:xfrm>
                  <a:off x="2846" y="3671"/>
                  <a:ext cx="731" cy="213"/>
                  <a:chOff x="3190" y="3671"/>
                  <a:chExt cx="731" cy="213"/>
                </a:xfrm>
              </p:grpSpPr>
              <p:sp>
                <p:nvSpPr>
                  <p:cNvPr id="3592229" name="Rectangle 37">
                    <a:extLst>
                      <a:ext uri="{FF2B5EF4-FFF2-40B4-BE49-F238E27FC236}">
                        <a16:creationId xmlns:a16="http://schemas.microsoft.com/office/drawing/2014/main" id="{671DF36F-7675-8E47-A4F4-0F44803F20CD}"/>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3793" name="Text Box 38">
                    <a:extLst>
                      <a:ext uri="{FF2B5EF4-FFF2-40B4-BE49-F238E27FC236}">
                        <a16:creationId xmlns:a16="http://schemas.microsoft.com/office/drawing/2014/main" id="{23715AA9-7BE8-F740-BA8F-728DA8527C61}"/>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203786" name="Group 39">
                  <a:extLst>
                    <a:ext uri="{FF2B5EF4-FFF2-40B4-BE49-F238E27FC236}">
                      <a16:creationId xmlns:a16="http://schemas.microsoft.com/office/drawing/2014/main" id="{566EF28D-A87B-2C43-976B-03CD3E16639E}"/>
                    </a:ext>
                  </a:extLst>
                </p:cNvPr>
                <p:cNvGrpSpPr>
                  <a:grpSpLocks/>
                </p:cNvGrpSpPr>
                <p:nvPr/>
              </p:nvGrpSpPr>
              <p:grpSpPr bwMode="auto">
                <a:xfrm>
                  <a:off x="3649" y="3671"/>
                  <a:ext cx="731" cy="213"/>
                  <a:chOff x="3190" y="3671"/>
                  <a:chExt cx="731" cy="213"/>
                </a:xfrm>
              </p:grpSpPr>
              <p:sp>
                <p:nvSpPr>
                  <p:cNvPr id="3592232" name="Rectangle 40">
                    <a:extLst>
                      <a:ext uri="{FF2B5EF4-FFF2-40B4-BE49-F238E27FC236}">
                        <a16:creationId xmlns:a16="http://schemas.microsoft.com/office/drawing/2014/main" id="{27D926CE-627F-4C4D-B175-134607B27DBC}"/>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3791" name="Text Box 41">
                    <a:extLst>
                      <a:ext uri="{FF2B5EF4-FFF2-40B4-BE49-F238E27FC236}">
                        <a16:creationId xmlns:a16="http://schemas.microsoft.com/office/drawing/2014/main" id="{191846A9-70D3-7246-897A-4B79B1C40E3B}"/>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203787" name="Group 42">
                  <a:extLst>
                    <a:ext uri="{FF2B5EF4-FFF2-40B4-BE49-F238E27FC236}">
                      <a16:creationId xmlns:a16="http://schemas.microsoft.com/office/drawing/2014/main" id="{0A430E1A-DBAE-D549-8677-5E3379783BEA}"/>
                    </a:ext>
                  </a:extLst>
                </p:cNvPr>
                <p:cNvGrpSpPr>
                  <a:grpSpLocks/>
                </p:cNvGrpSpPr>
                <p:nvPr/>
              </p:nvGrpSpPr>
              <p:grpSpPr bwMode="auto">
                <a:xfrm>
                  <a:off x="4452" y="3671"/>
                  <a:ext cx="731" cy="213"/>
                  <a:chOff x="3190" y="3671"/>
                  <a:chExt cx="731" cy="213"/>
                </a:xfrm>
              </p:grpSpPr>
              <p:sp>
                <p:nvSpPr>
                  <p:cNvPr id="3592235" name="Rectangle 43">
                    <a:extLst>
                      <a:ext uri="{FF2B5EF4-FFF2-40B4-BE49-F238E27FC236}">
                        <a16:creationId xmlns:a16="http://schemas.microsoft.com/office/drawing/2014/main" id="{46FA0A04-CFF2-9248-9801-62C29281CECC}"/>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3789" name="Text Box 44">
                    <a:extLst>
                      <a:ext uri="{FF2B5EF4-FFF2-40B4-BE49-F238E27FC236}">
                        <a16:creationId xmlns:a16="http://schemas.microsoft.com/office/drawing/2014/main" id="{E9CB0FB0-EDC6-1747-BE0F-393AAFBFB1AE}"/>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gr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5">
            <a:extLst>
              <a:ext uri="{FF2B5EF4-FFF2-40B4-BE49-F238E27FC236}">
                <a16:creationId xmlns:a16="http://schemas.microsoft.com/office/drawing/2014/main" id="{F63B74FA-17AD-254F-98BE-812C227F71A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6251F7-21D5-B64A-9864-5EA65042DDFE}" type="slidenum">
              <a:rPr lang="en-US" altLang="en-US" sz="1400"/>
              <a:pPr>
                <a:spcBef>
                  <a:spcPct val="0"/>
                </a:spcBef>
                <a:buFontTx/>
                <a:buNone/>
              </a:pPr>
              <a:t>101</a:t>
            </a:fld>
            <a:endParaRPr lang="en-US" altLang="en-US" sz="1400" dirty="0"/>
          </a:p>
        </p:txBody>
      </p:sp>
      <p:grpSp>
        <p:nvGrpSpPr>
          <p:cNvPr id="205835" name="Group 11">
            <a:extLst>
              <a:ext uri="{FF2B5EF4-FFF2-40B4-BE49-F238E27FC236}">
                <a16:creationId xmlns:a16="http://schemas.microsoft.com/office/drawing/2014/main" id="{0C878AAE-57D6-A440-AD16-CF0CD4A5C1CC}"/>
              </a:ext>
            </a:extLst>
          </p:cNvPr>
          <p:cNvGrpSpPr>
            <a:grpSpLocks/>
          </p:cNvGrpSpPr>
          <p:nvPr/>
        </p:nvGrpSpPr>
        <p:grpSpPr bwMode="auto">
          <a:xfrm>
            <a:off x="457200" y="438150"/>
            <a:ext cx="8229600" cy="4337050"/>
            <a:chOff x="288" y="276"/>
            <a:chExt cx="5184" cy="2732"/>
          </a:xfrm>
        </p:grpSpPr>
        <p:sp>
          <p:nvSpPr>
            <p:cNvPr id="205828" name="Rectangle 3">
              <a:extLst>
                <a:ext uri="{FF2B5EF4-FFF2-40B4-BE49-F238E27FC236}">
                  <a16:creationId xmlns:a16="http://schemas.microsoft.com/office/drawing/2014/main" id="{0C2B7FEC-0FF4-3D41-8494-DE94B20868E5}"/>
                </a:ext>
              </a:extLst>
            </p:cNvPr>
            <p:cNvSpPr>
              <a:spLocks noChangeArrowheads="1"/>
            </p:cNvSpPr>
            <p:nvPr/>
          </p:nvSpPr>
          <p:spPr bwMode="auto">
            <a:xfrm>
              <a:off x="288" y="27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Brush-Border</a:t>
              </a:r>
            </a:p>
          </p:txBody>
        </p:sp>
        <p:grpSp>
          <p:nvGrpSpPr>
            <p:cNvPr id="205834" name="Group 10">
              <a:extLst>
                <a:ext uri="{FF2B5EF4-FFF2-40B4-BE49-F238E27FC236}">
                  <a16:creationId xmlns:a16="http://schemas.microsoft.com/office/drawing/2014/main" id="{4752396C-2904-4B42-BA18-0B91C63A84C9}"/>
                </a:ext>
              </a:extLst>
            </p:cNvPr>
            <p:cNvGrpSpPr>
              <a:grpSpLocks/>
            </p:cNvGrpSpPr>
            <p:nvPr/>
          </p:nvGrpSpPr>
          <p:grpSpPr bwMode="auto">
            <a:xfrm>
              <a:off x="1439" y="1000"/>
              <a:ext cx="2892" cy="2008"/>
              <a:chOff x="1439" y="1000"/>
              <a:chExt cx="2892" cy="2008"/>
            </a:xfrm>
          </p:grpSpPr>
          <p:grpSp>
            <p:nvGrpSpPr>
              <p:cNvPr id="205830" name="Group 26">
                <a:extLst>
                  <a:ext uri="{FF2B5EF4-FFF2-40B4-BE49-F238E27FC236}">
                    <a16:creationId xmlns:a16="http://schemas.microsoft.com/office/drawing/2014/main" id="{65DDDB36-DE0C-B447-9A55-376B85863F84}"/>
                  </a:ext>
                </a:extLst>
              </p:cNvPr>
              <p:cNvGrpSpPr>
                <a:grpSpLocks/>
              </p:cNvGrpSpPr>
              <p:nvPr/>
            </p:nvGrpSpPr>
            <p:grpSpPr bwMode="auto">
              <a:xfrm>
                <a:off x="1935" y="1000"/>
                <a:ext cx="1978" cy="1615"/>
                <a:chOff x="1935" y="1000"/>
                <a:chExt cx="1978" cy="1615"/>
              </a:xfrm>
            </p:grpSpPr>
            <p:pic>
              <p:nvPicPr>
                <p:cNvPr id="205832" name="Picture 14" descr="brush_border">
                  <a:extLst>
                    <a:ext uri="{FF2B5EF4-FFF2-40B4-BE49-F238E27FC236}">
                      <a16:creationId xmlns:a16="http://schemas.microsoft.com/office/drawing/2014/main" id="{6DCF125D-7A84-2F4D-AE4F-2B90329584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5" y="1000"/>
                  <a:ext cx="1898" cy="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3" name="Text Box 15">
                  <a:extLst>
                    <a:ext uri="{FF2B5EF4-FFF2-40B4-BE49-F238E27FC236}">
                      <a16:creationId xmlns:a16="http://schemas.microsoft.com/office/drawing/2014/main" id="{AC2C3BA1-0C43-A34F-B4B8-DFDFC2EED431}"/>
                    </a:ext>
                  </a:extLst>
                </p:cNvPr>
                <p:cNvSpPr txBox="1">
                  <a:spLocks noChangeArrowheads="1"/>
                </p:cNvSpPr>
                <p:nvPr/>
              </p:nvSpPr>
              <p:spPr bwMode="auto">
                <a:xfrm>
                  <a:off x="2771" y="2450"/>
                  <a:ext cx="114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https://www.cals.ncsu.edu</a:t>
                  </a:r>
                  <a:endParaRPr lang="en-US" altLang="en-US" sz="1800" i="0" dirty="0"/>
                </a:p>
              </p:txBody>
            </p:sp>
          </p:grpSp>
          <p:sp>
            <p:nvSpPr>
              <p:cNvPr id="205831" name="Text Box 16">
                <a:extLst>
                  <a:ext uri="{FF2B5EF4-FFF2-40B4-BE49-F238E27FC236}">
                    <a16:creationId xmlns:a16="http://schemas.microsoft.com/office/drawing/2014/main" id="{C30CDC1E-147B-8A4B-9645-A08979CB06C4}"/>
                  </a:ext>
                </a:extLst>
              </p:cNvPr>
              <p:cNvSpPr txBox="1">
                <a:spLocks noChangeArrowheads="1"/>
              </p:cNvSpPr>
              <p:nvPr/>
            </p:nvSpPr>
            <p:spPr bwMode="auto">
              <a:xfrm>
                <a:off x="1439" y="2643"/>
                <a:ext cx="289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011893"/>
                    </a:solidFill>
                  </a:rPr>
                  <a:t>A transmission electron micrograph showing the microvilli of the small intestine.</a:t>
                </a:r>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5">
            <a:extLst>
              <a:ext uri="{FF2B5EF4-FFF2-40B4-BE49-F238E27FC236}">
                <a16:creationId xmlns:a16="http://schemas.microsoft.com/office/drawing/2014/main" id="{C14DBADC-A6B6-4F4E-90B4-88E97871C2A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2E4C678-55AD-3049-8C4D-7E8246BFD386}" type="slidenum">
              <a:rPr lang="en-US" altLang="en-US" sz="1400"/>
              <a:pPr>
                <a:spcBef>
                  <a:spcPct val="0"/>
                </a:spcBef>
                <a:buFontTx/>
                <a:buNone/>
              </a:pPr>
              <a:t>102</a:t>
            </a:fld>
            <a:endParaRPr lang="en-US" altLang="en-US" sz="1400" dirty="0"/>
          </a:p>
        </p:txBody>
      </p:sp>
      <p:grpSp>
        <p:nvGrpSpPr>
          <p:cNvPr id="207896" name="Group 24">
            <a:extLst>
              <a:ext uri="{FF2B5EF4-FFF2-40B4-BE49-F238E27FC236}">
                <a16:creationId xmlns:a16="http://schemas.microsoft.com/office/drawing/2014/main" id="{57F0E8FA-A31E-F74C-9365-FFE737B13071}"/>
              </a:ext>
            </a:extLst>
          </p:cNvPr>
          <p:cNvGrpSpPr>
            <a:grpSpLocks/>
          </p:cNvGrpSpPr>
          <p:nvPr/>
        </p:nvGrpSpPr>
        <p:grpSpPr bwMode="auto">
          <a:xfrm>
            <a:off x="458788" y="446088"/>
            <a:ext cx="8229600" cy="5719762"/>
            <a:chOff x="289" y="281"/>
            <a:chExt cx="5184" cy="3603"/>
          </a:xfrm>
        </p:grpSpPr>
        <p:sp>
          <p:nvSpPr>
            <p:cNvPr id="207876" name="Rectangle 2">
              <a:extLst>
                <a:ext uri="{FF2B5EF4-FFF2-40B4-BE49-F238E27FC236}">
                  <a16:creationId xmlns:a16="http://schemas.microsoft.com/office/drawing/2014/main" id="{6D005F49-0442-EF48-8ADF-2080C9FBD1E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Microvilli </a:t>
              </a:r>
              <a:r>
                <a:rPr lang="en-US" altLang="en-US" sz="2200" i="0" dirty="0">
                  <a:solidFill>
                    <a:srgbClr val="333333"/>
                  </a:solidFill>
                </a:rPr>
                <a:t>(continued)</a:t>
              </a:r>
              <a:endParaRPr lang="en-US" altLang="en-US" sz="2800" i="0" dirty="0">
                <a:solidFill>
                  <a:srgbClr val="333333"/>
                </a:solidFill>
              </a:endParaRPr>
            </a:p>
          </p:txBody>
        </p:sp>
        <p:sp>
          <p:nvSpPr>
            <p:cNvPr id="207877" name="Text Box 3">
              <a:extLst>
                <a:ext uri="{FF2B5EF4-FFF2-40B4-BE49-F238E27FC236}">
                  <a16:creationId xmlns:a16="http://schemas.microsoft.com/office/drawing/2014/main" id="{DD801A5C-98BF-4C46-BA77-E9F6E771C350}"/>
                </a:ext>
              </a:extLst>
            </p:cNvPr>
            <p:cNvSpPr txBox="1">
              <a:spLocks noChangeArrowheads="1"/>
            </p:cNvSpPr>
            <p:nvPr/>
          </p:nvSpPr>
          <p:spPr bwMode="auto">
            <a:xfrm>
              <a:off x="519" y="969"/>
              <a:ext cx="4664"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Microvilli increase the surface area for the absorption of nutrients in the small intestine.</a:t>
              </a:r>
            </a:p>
            <a:p>
              <a:pPr eaLnBrk="1" hangingPunct="1">
                <a:lnSpc>
                  <a:spcPct val="85000"/>
                </a:lnSpc>
                <a:spcBef>
                  <a:spcPct val="0"/>
                </a:spcBef>
                <a:spcAft>
                  <a:spcPct val="50000"/>
                </a:spcAft>
                <a:buSzPct val="80000"/>
              </a:pPr>
              <a:r>
                <a:rPr lang="en-US" altLang="en-US" sz="1800" i="0" dirty="0"/>
                <a:t>The brush-border has enzymes (called brush-border enzymes) for the chemical digestion of food molecules in chyme that come in con-tact with it.</a:t>
              </a:r>
            </a:p>
          </p:txBody>
        </p:sp>
        <p:grpSp>
          <p:nvGrpSpPr>
            <p:cNvPr id="207878" name="Group 53">
              <a:extLst>
                <a:ext uri="{FF2B5EF4-FFF2-40B4-BE49-F238E27FC236}">
                  <a16:creationId xmlns:a16="http://schemas.microsoft.com/office/drawing/2014/main" id="{2B519BD2-CFB3-ED41-A78B-FACB274FC729}"/>
                </a:ext>
              </a:extLst>
            </p:cNvPr>
            <p:cNvGrpSpPr>
              <a:grpSpLocks/>
            </p:cNvGrpSpPr>
            <p:nvPr/>
          </p:nvGrpSpPr>
          <p:grpSpPr bwMode="auto">
            <a:xfrm>
              <a:off x="582" y="3671"/>
              <a:ext cx="4601" cy="213"/>
              <a:chOff x="582" y="3671"/>
              <a:chExt cx="4601" cy="213"/>
            </a:xfrm>
          </p:grpSpPr>
          <p:grpSp>
            <p:nvGrpSpPr>
              <p:cNvPr id="207879" name="Group 31">
                <a:extLst>
                  <a:ext uri="{FF2B5EF4-FFF2-40B4-BE49-F238E27FC236}">
                    <a16:creationId xmlns:a16="http://schemas.microsoft.com/office/drawing/2014/main" id="{8E78B104-BA9A-EA42-9B12-585A35306A9D}"/>
                  </a:ext>
                </a:extLst>
              </p:cNvPr>
              <p:cNvGrpSpPr>
                <a:grpSpLocks/>
              </p:cNvGrpSpPr>
              <p:nvPr/>
            </p:nvGrpSpPr>
            <p:grpSpPr bwMode="auto">
              <a:xfrm>
                <a:off x="582" y="3671"/>
                <a:ext cx="1990" cy="213"/>
                <a:chOff x="582" y="3671"/>
                <a:chExt cx="1990" cy="213"/>
              </a:xfrm>
            </p:grpSpPr>
            <p:sp>
              <p:nvSpPr>
                <p:cNvPr id="3663904" name="Rectangle 32">
                  <a:extLst>
                    <a:ext uri="{FF2B5EF4-FFF2-40B4-BE49-F238E27FC236}">
                      <a16:creationId xmlns:a16="http://schemas.microsoft.com/office/drawing/2014/main" id="{24E25A48-EC5C-BC40-AC5D-168BBD455F4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63905" name="Rectangle 33">
                  <a:extLst>
                    <a:ext uri="{FF2B5EF4-FFF2-40B4-BE49-F238E27FC236}">
                      <a16:creationId xmlns:a16="http://schemas.microsoft.com/office/drawing/2014/main" id="{B233BBC5-3CFE-4641-91BB-0E86A642C18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63906" name="Rectangle 34">
                  <a:extLst>
                    <a:ext uri="{FF2B5EF4-FFF2-40B4-BE49-F238E27FC236}">
                      <a16:creationId xmlns:a16="http://schemas.microsoft.com/office/drawing/2014/main" id="{6CAC700D-7136-8B41-85F1-A5CEF30FBCD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7893" name="Text Box 35">
                  <a:extLst>
                    <a:ext uri="{FF2B5EF4-FFF2-40B4-BE49-F238E27FC236}">
                      <a16:creationId xmlns:a16="http://schemas.microsoft.com/office/drawing/2014/main" id="{5AC69BF8-680D-DC46-A3AD-C5E60930640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916</a:t>
                  </a:r>
                  <a:endParaRPr lang="en-US" altLang="en-US" sz="1800" i="0" dirty="0">
                    <a:ea typeface="ＭＳ Ｐゴシック" panose="020B0600070205080204" pitchFamily="34" charset="-128"/>
                  </a:endParaRPr>
                </a:p>
              </p:txBody>
            </p:sp>
            <p:sp>
              <p:nvSpPr>
                <p:cNvPr id="207894" name="Text Box 36">
                  <a:extLst>
                    <a:ext uri="{FF2B5EF4-FFF2-40B4-BE49-F238E27FC236}">
                      <a16:creationId xmlns:a16="http://schemas.microsoft.com/office/drawing/2014/main" id="{96C8EFFC-F87D-CE4D-B5F1-F00F09725B7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998</a:t>
                  </a:r>
                  <a:endParaRPr lang="en-US" altLang="en-US" sz="1800" i="0" dirty="0">
                    <a:ea typeface="ＭＳ Ｐゴシック" panose="020B0600070205080204" pitchFamily="34" charset="-128"/>
                  </a:endParaRPr>
                </a:p>
              </p:txBody>
            </p:sp>
            <p:sp>
              <p:nvSpPr>
                <p:cNvPr id="207895" name="Text Box 37">
                  <a:extLst>
                    <a:ext uri="{FF2B5EF4-FFF2-40B4-BE49-F238E27FC236}">
                      <a16:creationId xmlns:a16="http://schemas.microsoft.com/office/drawing/2014/main" id="{841D8A4D-D724-2E42-9260-95BE2B1610E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grpSp>
            <p:nvGrpSpPr>
              <p:cNvPr id="207880" name="Group 43">
                <a:extLst>
                  <a:ext uri="{FF2B5EF4-FFF2-40B4-BE49-F238E27FC236}">
                    <a16:creationId xmlns:a16="http://schemas.microsoft.com/office/drawing/2014/main" id="{8B7CA986-F959-744F-BF31-709DD358DF5A}"/>
                  </a:ext>
                </a:extLst>
              </p:cNvPr>
              <p:cNvGrpSpPr>
                <a:grpSpLocks/>
              </p:cNvGrpSpPr>
              <p:nvPr/>
            </p:nvGrpSpPr>
            <p:grpSpPr bwMode="auto">
              <a:xfrm>
                <a:off x="2846" y="3671"/>
                <a:ext cx="2337" cy="213"/>
                <a:chOff x="2846" y="3671"/>
                <a:chExt cx="2337" cy="213"/>
              </a:xfrm>
            </p:grpSpPr>
            <p:grpSp>
              <p:nvGrpSpPr>
                <p:cNvPr id="207881" name="Group 44">
                  <a:extLst>
                    <a:ext uri="{FF2B5EF4-FFF2-40B4-BE49-F238E27FC236}">
                      <a16:creationId xmlns:a16="http://schemas.microsoft.com/office/drawing/2014/main" id="{29FFD9A7-8761-E646-9F9A-C22B089A7154}"/>
                    </a:ext>
                  </a:extLst>
                </p:cNvPr>
                <p:cNvGrpSpPr>
                  <a:grpSpLocks/>
                </p:cNvGrpSpPr>
                <p:nvPr/>
              </p:nvGrpSpPr>
              <p:grpSpPr bwMode="auto">
                <a:xfrm>
                  <a:off x="2846" y="3671"/>
                  <a:ext cx="731" cy="213"/>
                  <a:chOff x="3190" y="3671"/>
                  <a:chExt cx="731" cy="213"/>
                </a:xfrm>
              </p:grpSpPr>
              <p:sp>
                <p:nvSpPr>
                  <p:cNvPr id="3663917" name="Rectangle 45">
                    <a:extLst>
                      <a:ext uri="{FF2B5EF4-FFF2-40B4-BE49-F238E27FC236}">
                        <a16:creationId xmlns:a16="http://schemas.microsoft.com/office/drawing/2014/main" id="{C18A90D3-64F7-984B-9FBC-3A22B7654769}"/>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7889" name="Text Box 46">
                    <a:extLst>
                      <a:ext uri="{FF2B5EF4-FFF2-40B4-BE49-F238E27FC236}">
                        <a16:creationId xmlns:a16="http://schemas.microsoft.com/office/drawing/2014/main" id="{EB8DD542-FF05-AF46-A781-D27232E1E2D3}"/>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207882" name="Group 47">
                  <a:extLst>
                    <a:ext uri="{FF2B5EF4-FFF2-40B4-BE49-F238E27FC236}">
                      <a16:creationId xmlns:a16="http://schemas.microsoft.com/office/drawing/2014/main" id="{BB969A2A-96B0-A149-A9C4-F8BB3A483524}"/>
                    </a:ext>
                  </a:extLst>
                </p:cNvPr>
                <p:cNvGrpSpPr>
                  <a:grpSpLocks/>
                </p:cNvGrpSpPr>
                <p:nvPr/>
              </p:nvGrpSpPr>
              <p:grpSpPr bwMode="auto">
                <a:xfrm>
                  <a:off x="3649" y="3671"/>
                  <a:ext cx="731" cy="213"/>
                  <a:chOff x="3190" y="3671"/>
                  <a:chExt cx="731" cy="213"/>
                </a:xfrm>
              </p:grpSpPr>
              <p:sp>
                <p:nvSpPr>
                  <p:cNvPr id="3663920" name="Rectangle 48">
                    <a:extLst>
                      <a:ext uri="{FF2B5EF4-FFF2-40B4-BE49-F238E27FC236}">
                        <a16:creationId xmlns:a16="http://schemas.microsoft.com/office/drawing/2014/main" id="{36D590E9-2736-C64E-A976-7F0F709DF3D1}"/>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7887" name="Text Box 49">
                    <a:extLst>
                      <a:ext uri="{FF2B5EF4-FFF2-40B4-BE49-F238E27FC236}">
                        <a16:creationId xmlns:a16="http://schemas.microsoft.com/office/drawing/2014/main" id="{866ADB6E-EDBF-4740-B196-D08DD4B45436}"/>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24.19</a:t>
                    </a:r>
                  </a:p>
                </p:txBody>
              </p:sp>
            </p:grpSp>
            <p:grpSp>
              <p:nvGrpSpPr>
                <p:cNvPr id="207883" name="Group 50">
                  <a:extLst>
                    <a:ext uri="{FF2B5EF4-FFF2-40B4-BE49-F238E27FC236}">
                      <a16:creationId xmlns:a16="http://schemas.microsoft.com/office/drawing/2014/main" id="{D30732B1-87EA-3941-A336-35FEB53896D7}"/>
                    </a:ext>
                  </a:extLst>
                </p:cNvPr>
                <p:cNvGrpSpPr>
                  <a:grpSpLocks/>
                </p:cNvGrpSpPr>
                <p:nvPr/>
              </p:nvGrpSpPr>
              <p:grpSpPr bwMode="auto">
                <a:xfrm>
                  <a:off x="4452" y="3671"/>
                  <a:ext cx="731" cy="213"/>
                  <a:chOff x="3190" y="3671"/>
                  <a:chExt cx="731" cy="213"/>
                </a:xfrm>
              </p:grpSpPr>
              <p:sp>
                <p:nvSpPr>
                  <p:cNvPr id="3663923" name="Rectangle 51">
                    <a:extLst>
                      <a:ext uri="{FF2B5EF4-FFF2-40B4-BE49-F238E27FC236}">
                        <a16:creationId xmlns:a16="http://schemas.microsoft.com/office/drawing/2014/main" id="{4D6D9C67-96C4-1D49-835D-2F2CE9D0A2FA}"/>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7885" name="Text Box 52">
                    <a:extLst>
                      <a:ext uri="{FF2B5EF4-FFF2-40B4-BE49-F238E27FC236}">
                        <a16:creationId xmlns:a16="http://schemas.microsoft.com/office/drawing/2014/main" id="{8FE3E88C-C0F0-5447-9A54-20FAC4231D3B}"/>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24.18</a:t>
                    </a:r>
                  </a:p>
                </p:txBody>
              </p:sp>
            </p:grpSp>
          </p:grpSp>
        </p:gr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5">
            <a:extLst>
              <a:ext uri="{FF2B5EF4-FFF2-40B4-BE49-F238E27FC236}">
                <a16:creationId xmlns:a16="http://schemas.microsoft.com/office/drawing/2014/main" id="{2E7E6BE3-3437-5042-BF63-E0009FACBEC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0FF324-5B92-554D-92D1-A90095076FA5}" type="slidenum">
              <a:rPr lang="en-US" altLang="en-US" sz="1400"/>
              <a:pPr>
                <a:spcBef>
                  <a:spcPct val="0"/>
                </a:spcBef>
                <a:buFontTx/>
                <a:buNone/>
              </a:pPr>
              <a:t>103</a:t>
            </a:fld>
            <a:endParaRPr lang="en-US" altLang="en-US" sz="1400" dirty="0"/>
          </a:p>
        </p:txBody>
      </p:sp>
      <p:grpSp>
        <p:nvGrpSpPr>
          <p:cNvPr id="209923" name="Group 28">
            <a:extLst>
              <a:ext uri="{FF2B5EF4-FFF2-40B4-BE49-F238E27FC236}">
                <a16:creationId xmlns:a16="http://schemas.microsoft.com/office/drawing/2014/main" id="{2F4208BF-6DC5-EB47-91C0-9FBBC8660FFA}"/>
              </a:ext>
            </a:extLst>
          </p:cNvPr>
          <p:cNvGrpSpPr>
            <a:grpSpLocks/>
          </p:cNvGrpSpPr>
          <p:nvPr/>
        </p:nvGrpSpPr>
        <p:grpSpPr bwMode="auto">
          <a:xfrm>
            <a:off x="458788" y="446088"/>
            <a:ext cx="8229600" cy="5719762"/>
            <a:chOff x="289" y="281"/>
            <a:chExt cx="5184" cy="3603"/>
          </a:xfrm>
        </p:grpSpPr>
        <p:sp>
          <p:nvSpPr>
            <p:cNvPr id="209924" name="Rectangle 2">
              <a:extLst>
                <a:ext uri="{FF2B5EF4-FFF2-40B4-BE49-F238E27FC236}">
                  <a16:creationId xmlns:a16="http://schemas.microsoft.com/office/drawing/2014/main" id="{3837716A-65D5-BE44-AE9B-50C66A25996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Brush-Border Enzymes</a:t>
              </a:r>
            </a:p>
          </p:txBody>
        </p:sp>
        <p:sp>
          <p:nvSpPr>
            <p:cNvPr id="209925" name="Text Box 3">
              <a:extLst>
                <a:ext uri="{FF2B5EF4-FFF2-40B4-BE49-F238E27FC236}">
                  <a16:creationId xmlns:a16="http://schemas.microsoft.com/office/drawing/2014/main" id="{44BBFA4A-419B-D543-95BC-CDC422986522}"/>
                </a:ext>
              </a:extLst>
            </p:cNvPr>
            <p:cNvSpPr txBox="1">
              <a:spLocks noChangeArrowheads="1"/>
            </p:cNvSpPr>
            <p:nvPr/>
          </p:nvSpPr>
          <p:spPr bwMode="auto">
            <a:xfrm>
              <a:off x="519" y="970"/>
              <a:ext cx="4614" cy="1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Absorptive cells in the villi synthesize the brush-border enzymes and insert them into the plasma membrane of the microvilli.</a:t>
              </a:r>
            </a:p>
            <a:p>
              <a:pPr eaLnBrk="1" hangingPunct="1">
                <a:lnSpc>
                  <a:spcPct val="85000"/>
                </a:lnSpc>
                <a:spcBef>
                  <a:spcPct val="0"/>
                </a:spcBef>
                <a:spcAft>
                  <a:spcPts val="900"/>
                </a:spcAft>
                <a:buSzPct val="80000"/>
              </a:pPr>
              <a:r>
                <a:rPr lang="en-US" altLang="en-US" sz="1800" i="0" dirty="0"/>
                <a:t>The brush-border enzymes consist of:</a:t>
              </a:r>
            </a:p>
            <a:p>
              <a:pPr lvl="1" eaLnBrk="1" hangingPunct="1">
                <a:lnSpc>
                  <a:spcPct val="85000"/>
                </a:lnSpc>
                <a:spcBef>
                  <a:spcPct val="0"/>
                </a:spcBef>
                <a:spcAft>
                  <a:spcPts val="500"/>
                </a:spcAft>
                <a:buSzPct val="80000"/>
                <a:buFontTx/>
                <a:buChar char="-"/>
              </a:pPr>
              <a:r>
                <a:rPr lang="en-US" altLang="en-US" sz="1800" i="0" dirty="0"/>
                <a:t>Four carbohydrate-digesting enzymes</a:t>
              </a:r>
            </a:p>
            <a:p>
              <a:pPr lvl="1" eaLnBrk="1" hangingPunct="1">
                <a:lnSpc>
                  <a:spcPct val="85000"/>
                </a:lnSpc>
                <a:spcBef>
                  <a:spcPct val="0"/>
                </a:spcBef>
                <a:spcAft>
                  <a:spcPts val="500"/>
                </a:spcAft>
                <a:buSzPct val="80000"/>
                <a:buFontTx/>
                <a:buChar char="-"/>
              </a:pPr>
              <a:r>
                <a:rPr lang="en-US" altLang="en-US" sz="1800" i="0" dirty="0"/>
                <a:t>Two protein-digesting enzymes</a:t>
              </a:r>
            </a:p>
            <a:p>
              <a:pPr lvl="1" eaLnBrk="1" hangingPunct="1">
                <a:lnSpc>
                  <a:spcPct val="85000"/>
                </a:lnSpc>
                <a:spcBef>
                  <a:spcPct val="0"/>
                </a:spcBef>
                <a:spcAft>
                  <a:spcPts val="1200"/>
                </a:spcAft>
                <a:buSzPct val="80000"/>
                <a:buFontTx/>
                <a:buChar char="-"/>
              </a:pPr>
              <a:r>
                <a:rPr lang="en-US" altLang="en-US" sz="1800" i="0" dirty="0"/>
                <a:t>Two nucleotide-digesting enzymes</a:t>
              </a:r>
            </a:p>
            <a:p>
              <a:pPr eaLnBrk="1" hangingPunct="1">
                <a:lnSpc>
                  <a:spcPct val="85000"/>
                </a:lnSpc>
                <a:spcBef>
                  <a:spcPct val="0"/>
                </a:spcBef>
                <a:spcAft>
                  <a:spcPct val="50000"/>
                </a:spcAft>
                <a:buSzPct val="80000"/>
              </a:pPr>
              <a:r>
                <a:rPr lang="en-US" altLang="en-US" sz="1800" i="0" dirty="0"/>
                <a:t>Cells of the brush border that slough-off into the lumen of the small intestine break apart and release their enzymes to aid in chemical digestion.</a:t>
              </a:r>
            </a:p>
          </p:txBody>
        </p:sp>
        <p:grpSp>
          <p:nvGrpSpPr>
            <p:cNvPr id="209926" name="Group 18">
              <a:extLst>
                <a:ext uri="{FF2B5EF4-FFF2-40B4-BE49-F238E27FC236}">
                  <a16:creationId xmlns:a16="http://schemas.microsoft.com/office/drawing/2014/main" id="{F95047A3-365C-9040-8D9A-EB8AF28BB8DB}"/>
                </a:ext>
              </a:extLst>
            </p:cNvPr>
            <p:cNvGrpSpPr>
              <a:grpSpLocks/>
            </p:cNvGrpSpPr>
            <p:nvPr/>
          </p:nvGrpSpPr>
          <p:grpSpPr bwMode="auto">
            <a:xfrm>
              <a:off x="582" y="3671"/>
              <a:ext cx="1990" cy="213"/>
              <a:chOff x="582" y="3671"/>
              <a:chExt cx="1990" cy="213"/>
            </a:xfrm>
          </p:grpSpPr>
          <p:sp>
            <p:nvSpPr>
              <p:cNvPr id="3596307" name="Rectangle 19">
                <a:extLst>
                  <a:ext uri="{FF2B5EF4-FFF2-40B4-BE49-F238E27FC236}">
                    <a16:creationId xmlns:a16="http://schemas.microsoft.com/office/drawing/2014/main" id="{D7856B82-52C5-814D-BD3D-6DECE67C1D4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6308" name="Rectangle 20">
                <a:extLst>
                  <a:ext uri="{FF2B5EF4-FFF2-40B4-BE49-F238E27FC236}">
                    <a16:creationId xmlns:a16="http://schemas.microsoft.com/office/drawing/2014/main" id="{153BE105-FF84-9B4A-B935-C3C588C542E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6309" name="Rectangle 21">
                <a:extLst>
                  <a:ext uri="{FF2B5EF4-FFF2-40B4-BE49-F238E27FC236}">
                    <a16:creationId xmlns:a16="http://schemas.microsoft.com/office/drawing/2014/main" id="{D061F661-A63F-8A4F-857A-86954763B5F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09930" name="Text Box 22">
                <a:extLst>
                  <a:ext uri="{FF2B5EF4-FFF2-40B4-BE49-F238E27FC236}">
                    <a16:creationId xmlns:a16="http://schemas.microsoft.com/office/drawing/2014/main" id="{3E989AB2-B31E-0B42-881A-D1739A3E6A8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918</a:t>
                </a:r>
                <a:endParaRPr lang="en-US" altLang="en-US" sz="1800" i="0" dirty="0">
                  <a:ea typeface="ＭＳ Ｐゴシック" panose="020B0600070205080204" pitchFamily="34" charset="-128"/>
                </a:endParaRPr>
              </a:p>
            </p:txBody>
          </p:sp>
          <p:sp>
            <p:nvSpPr>
              <p:cNvPr id="209931" name="Text Box 23">
                <a:extLst>
                  <a:ext uri="{FF2B5EF4-FFF2-40B4-BE49-F238E27FC236}">
                    <a16:creationId xmlns:a16="http://schemas.microsoft.com/office/drawing/2014/main" id="{BC3C861E-302E-1C43-AB2D-4C2F49D3B68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998</a:t>
                </a:r>
                <a:endParaRPr lang="en-US" altLang="en-US" sz="1800" i="0" dirty="0">
                  <a:ea typeface="ＭＳ Ｐゴシック" panose="020B0600070205080204" pitchFamily="34" charset="-128"/>
                </a:endParaRPr>
              </a:p>
            </p:txBody>
          </p:sp>
          <p:sp>
            <p:nvSpPr>
              <p:cNvPr id="209932" name="Text Box 24">
                <a:extLst>
                  <a:ext uri="{FF2B5EF4-FFF2-40B4-BE49-F238E27FC236}">
                    <a16:creationId xmlns:a16="http://schemas.microsoft.com/office/drawing/2014/main" id="{F15572A7-A750-DD41-BA1C-C452B246558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5">
            <a:extLst>
              <a:ext uri="{FF2B5EF4-FFF2-40B4-BE49-F238E27FC236}">
                <a16:creationId xmlns:a16="http://schemas.microsoft.com/office/drawing/2014/main" id="{19FCC420-7630-7648-B2EC-9398D3866D9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34DBC8F-7FE7-754C-AEDC-7C5AD470A563}" type="slidenum">
              <a:rPr lang="en-US" altLang="en-US" sz="1400"/>
              <a:pPr>
                <a:spcBef>
                  <a:spcPct val="0"/>
                </a:spcBef>
                <a:buFontTx/>
                <a:buNone/>
              </a:pPr>
              <a:t>104</a:t>
            </a:fld>
            <a:endParaRPr lang="en-US" altLang="en-US" sz="1400" dirty="0"/>
          </a:p>
        </p:txBody>
      </p:sp>
      <p:grpSp>
        <p:nvGrpSpPr>
          <p:cNvPr id="211971" name="Group 28">
            <a:extLst>
              <a:ext uri="{FF2B5EF4-FFF2-40B4-BE49-F238E27FC236}">
                <a16:creationId xmlns:a16="http://schemas.microsoft.com/office/drawing/2014/main" id="{63259969-D9C0-5649-82CB-2B7FE0056A89}"/>
              </a:ext>
            </a:extLst>
          </p:cNvPr>
          <p:cNvGrpSpPr>
            <a:grpSpLocks/>
          </p:cNvGrpSpPr>
          <p:nvPr/>
        </p:nvGrpSpPr>
        <p:grpSpPr bwMode="auto">
          <a:xfrm>
            <a:off x="458788" y="446088"/>
            <a:ext cx="8229600" cy="5719762"/>
            <a:chOff x="289" y="281"/>
            <a:chExt cx="5184" cy="3603"/>
          </a:xfrm>
        </p:grpSpPr>
        <p:sp>
          <p:nvSpPr>
            <p:cNvPr id="211972" name="Rectangle 2">
              <a:extLst>
                <a:ext uri="{FF2B5EF4-FFF2-40B4-BE49-F238E27FC236}">
                  <a16:creationId xmlns:a16="http://schemas.microsoft.com/office/drawing/2014/main" id="{43A575A8-92F7-B24E-A378-C2BB7075119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Mechanical Digestion—Segmentations</a:t>
              </a:r>
            </a:p>
          </p:txBody>
        </p:sp>
        <p:sp>
          <p:nvSpPr>
            <p:cNvPr id="211973" name="Text Box 3">
              <a:extLst>
                <a:ext uri="{FF2B5EF4-FFF2-40B4-BE49-F238E27FC236}">
                  <a16:creationId xmlns:a16="http://schemas.microsoft.com/office/drawing/2014/main" id="{73BC5D35-A870-E144-995E-B651973D36FC}"/>
                </a:ext>
              </a:extLst>
            </p:cNvPr>
            <p:cNvSpPr txBox="1">
              <a:spLocks noChangeArrowheads="1"/>
            </p:cNvSpPr>
            <p:nvPr/>
          </p:nvSpPr>
          <p:spPr bwMode="auto">
            <a:xfrm>
              <a:off x="519" y="970"/>
              <a:ext cx="4769" cy="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myenteric plexus controls two types of motion: </a:t>
              </a:r>
            </a:p>
            <a:p>
              <a:pPr lvl="1" eaLnBrk="1" hangingPunct="1">
                <a:lnSpc>
                  <a:spcPct val="85000"/>
                </a:lnSpc>
                <a:spcBef>
                  <a:spcPct val="0"/>
                </a:spcBef>
                <a:spcAft>
                  <a:spcPts val="500"/>
                </a:spcAft>
                <a:buSzPct val="80000"/>
                <a:buFontTx/>
                <a:buChar char="-"/>
              </a:pPr>
              <a:r>
                <a:rPr lang="en-US" altLang="en-US" sz="1800" i="0" dirty="0"/>
                <a:t>Segmentations</a:t>
              </a:r>
            </a:p>
            <a:p>
              <a:pPr lvl="1" eaLnBrk="1" hangingPunct="1">
                <a:lnSpc>
                  <a:spcPct val="85000"/>
                </a:lnSpc>
                <a:spcBef>
                  <a:spcPct val="0"/>
                </a:spcBef>
                <a:spcAft>
                  <a:spcPts val="1200"/>
                </a:spcAft>
                <a:buSzPct val="80000"/>
                <a:buFontTx/>
                <a:buChar char="-"/>
              </a:pPr>
              <a:r>
                <a:rPr lang="en-US" altLang="en-US" sz="1800" i="0" dirty="0"/>
                <a:t>Migrating motility complex (a type of peristalsis)</a:t>
              </a:r>
            </a:p>
            <a:p>
              <a:pPr eaLnBrk="1" hangingPunct="1">
                <a:lnSpc>
                  <a:spcPct val="85000"/>
                </a:lnSpc>
                <a:spcBef>
                  <a:spcPct val="0"/>
                </a:spcBef>
                <a:spcAft>
                  <a:spcPts val="900"/>
                </a:spcAft>
                <a:buSzPct val="80000"/>
              </a:pPr>
              <a:r>
                <a:rPr lang="en-US" altLang="en-US" sz="1800" i="0" dirty="0"/>
                <a:t>Segmentations are local mixing contractions that occur in the small intestine when it is distended (stretched) by the chyme in its lumen.</a:t>
              </a:r>
            </a:p>
            <a:p>
              <a:pPr eaLnBrk="1" hangingPunct="1">
                <a:lnSpc>
                  <a:spcPct val="85000"/>
                </a:lnSpc>
                <a:spcBef>
                  <a:spcPct val="0"/>
                </a:spcBef>
                <a:spcAft>
                  <a:spcPct val="50000"/>
                </a:spcAft>
                <a:buSzPct val="80000"/>
              </a:pPr>
              <a:r>
                <a:rPr lang="en-US" altLang="en-US" sz="1800" i="0" dirty="0"/>
                <a:t>The contractions mix chyme with digestive juices and bring chyme in contact with the villi and microvilli for the absorption of food molecules.</a:t>
              </a:r>
            </a:p>
          </p:txBody>
        </p:sp>
        <p:grpSp>
          <p:nvGrpSpPr>
            <p:cNvPr id="211974" name="Group 18">
              <a:extLst>
                <a:ext uri="{FF2B5EF4-FFF2-40B4-BE49-F238E27FC236}">
                  <a16:creationId xmlns:a16="http://schemas.microsoft.com/office/drawing/2014/main" id="{EC657766-36FC-764A-A0CD-A813988820B5}"/>
                </a:ext>
              </a:extLst>
            </p:cNvPr>
            <p:cNvGrpSpPr>
              <a:grpSpLocks/>
            </p:cNvGrpSpPr>
            <p:nvPr/>
          </p:nvGrpSpPr>
          <p:grpSpPr bwMode="auto">
            <a:xfrm>
              <a:off x="582" y="3671"/>
              <a:ext cx="1990" cy="213"/>
              <a:chOff x="582" y="3671"/>
              <a:chExt cx="1990" cy="213"/>
            </a:xfrm>
          </p:grpSpPr>
          <p:sp>
            <p:nvSpPr>
              <p:cNvPr id="3598355" name="Rectangle 19">
                <a:extLst>
                  <a:ext uri="{FF2B5EF4-FFF2-40B4-BE49-F238E27FC236}">
                    <a16:creationId xmlns:a16="http://schemas.microsoft.com/office/drawing/2014/main" id="{5EC45FF1-06D3-EB4F-8D1D-90C02728960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8356" name="Rectangle 20">
                <a:extLst>
                  <a:ext uri="{FF2B5EF4-FFF2-40B4-BE49-F238E27FC236}">
                    <a16:creationId xmlns:a16="http://schemas.microsoft.com/office/drawing/2014/main" id="{EBABDCF5-EF37-1E44-B542-4076B09645E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598357" name="Rectangle 21">
                <a:extLst>
                  <a:ext uri="{FF2B5EF4-FFF2-40B4-BE49-F238E27FC236}">
                    <a16:creationId xmlns:a16="http://schemas.microsoft.com/office/drawing/2014/main" id="{B2D3FD6E-D467-8746-9CD6-27EC72EE1D3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1978" name="Text Box 22">
                <a:extLst>
                  <a:ext uri="{FF2B5EF4-FFF2-40B4-BE49-F238E27FC236}">
                    <a16:creationId xmlns:a16="http://schemas.microsoft.com/office/drawing/2014/main" id="{D1B7ABF2-0EEA-FA43-B48A-9AC82C56120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918</a:t>
                </a:r>
                <a:endParaRPr lang="en-US" altLang="en-US" sz="1800" i="0" dirty="0">
                  <a:ea typeface="ＭＳ Ｐゴシック" panose="020B0600070205080204" pitchFamily="34" charset="-128"/>
                </a:endParaRPr>
              </a:p>
            </p:txBody>
          </p:sp>
          <p:sp>
            <p:nvSpPr>
              <p:cNvPr id="211979" name="Text Box 23">
                <a:extLst>
                  <a:ext uri="{FF2B5EF4-FFF2-40B4-BE49-F238E27FC236}">
                    <a16:creationId xmlns:a16="http://schemas.microsoft.com/office/drawing/2014/main" id="{6D32CB89-CAFD-E94B-93AF-CF42602092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998</a:t>
                </a:r>
                <a:endParaRPr lang="en-US" altLang="en-US" sz="1800" i="0" dirty="0">
                  <a:ea typeface="ＭＳ Ｐゴシック" panose="020B0600070205080204" pitchFamily="34" charset="-128"/>
                </a:endParaRPr>
              </a:p>
            </p:txBody>
          </p:sp>
          <p:sp>
            <p:nvSpPr>
              <p:cNvPr id="211980" name="Text Box 24">
                <a:extLst>
                  <a:ext uri="{FF2B5EF4-FFF2-40B4-BE49-F238E27FC236}">
                    <a16:creationId xmlns:a16="http://schemas.microsoft.com/office/drawing/2014/main" id="{E6586836-C730-114F-BABA-9E31BFBA565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5">
            <a:extLst>
              <a:ext uri="{FF2B5EF4-FFF2-40B4-BE49-F238E27FC236}">
                <a16:creationId xmlns:a16="http://schemas.microsoft.com/office/drawing/2014/main" id="{120A5B04-7434-DE49-9062-90E6972E6AA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D9BEB6A-7E85-B84E-AED3-D405A952B1DE}" type="slidenum">
              <a:rPr lang="en-US" altLang="en-US" sz="1400"/>
              <a:pPr>
                <a:spcBef>
                  <a:spcPct val="0"/>
                </a:spcBef>
                <a:buFontTx/>
                <a:buNone/>
              </a:pPr>
              <a:t>105</a:t>
            </a:fld>
            <a:endParaRPr lang="en-US" altLang="en-US" sz="1400" dirty="0"/>
          </a:p>
        </p:txBody>
      </p:sp>
      <p:grpSp>
        <p:nvGrpSpPr>
          <p:cNvPr id="214019" name="Group 25">
            <a:extLst>
              <a:ext uri="{FF2B5EF4-FFF2-40B4-BE49-F238E27FC236}">
                <a16:creationId xmlns:a16="http://schemas.microsoft.com/office/drawing/2014/main" id="{A74A1738-0E0B-B940-AF71-917F3AC8EE53}"/>
              </a:ext>
            </a:extLst>
          </p:cNvPr>
          <p:cNvGrpSpPr>
            <a:grpSpLocks/>
          </p:cNvGrpSpPr>
          <p:nvPr/>
        </p:nvGrpSpPr>
        <p:grpSpPr bwMode="auto">
          <a:xfrm>
            <a:off x="458788" y="446088"/>
            <a:ext cx="8229600" cy="5719762"/>
            <a:chOff x="289" y="281"/>
            <a:chExt cx="5184" cy="3603"/>
          </a:xfrm>
        </p:grpSpPr>
        <p:sp>
          <p:nvSpPr>
            <p:cNvPr id="214020" name="Rectangle 2">
              <a:extLst>
                <a:ext uri="{FF2B5EF4-FFF2-40B4-BE49-F238E27FC236}">
                  <a16:creationId xmlns:a16="http://schemas.microsoft.com/office/drawing/2014/main" id="{1CAA7D5F-E54D-DE42-A22E-13C7F9B66D3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Segmentations </a:t>
              </a:r>
              <a:r>
                <a:rPr lang="en-US" altLang="en-US" sz="2200" i="0" dirty="0">
                  <a:solidFill>
                    <a:srgbClr val="333333"/>
                  </a:solidFill>
                </a:rPr>
                <a:t>(continued)</a:t>
              </a:r>
            </a:p>
          </p:txBody>
        </p:sp>
        <p:sp>
          <p:nvSpPr>
            <p:cNvPr id="214021" name="Text Box 3">
              <a:extLst>
                <a:ext uri="{FF2B5EF4-FFF2-40B4-BE49-F238E27FC236}">
                  <a16:creationId xmlns:a16="http://schemas.microsoft.com/office/drawing/2014/main" id="{D33122BD-6186-BB4D-85D7-86E939541F68}"/>
                </a:ext>
              </a:extLst>
            </p:cNvPr>
            <p:cNvSpPr txBox="1">
              <a:spLocks noChangeArrowheads="1"/>
            </p:cNvSpPr>
            <p:nvPr/>
          </p:nvSpPr>
          <p:spPr bwMode="auto">
            <a:xfrm>
              <a:off x="519" y="970"/>
              <a:ext cx="4549"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Segmentations result from the contraction of the circular smooth muscles in the intestinal wall.</a:t>
              </a:r>
            </a:p>
            <a:p>
              <a:pPr eaLnBrk="1" hangingPunct="1">
                <a:lnSpc>
                  <a:spcPct val="85000"/>
                </a:lnSpc>
                <a:spcBef>
                  <a:spcPct val="0"/>
                </a:spcBef>
                <a:spcAft>
                  <a:spcPct val="50000"/>
                </a:spcAft>
                <a:buSzPct val="80000"/>
              </a:pPr>
              <a:r>
                <a:rPr lang="en-US" altLang="en-US" sz="1800" i="0" dirty="0"/>
                <a:t>These motions do not propel chyme along the lumen of the small intestine—their role is to thoroughly mix the chyme with the diges-tive juices.</a:t>
              </a:r>
            </a:p>
          </p:txBody>
        </p:sp>
        <p:grpSp>
          <p:nvGrpSpPr>
            <p:cNvPr id="214022" name="Group 15">
              <a:extLst>
                <a:ext uri="{FF2B5EF4-FFF2-40B4-BE49-F238E27FC236}">
                  <a16:creationId xmlns:a16="http://schemas.microsoft.com/office/drawing/2014/main" id="{A9315AB9-66B5-B74E-9A43-25FF6D676548}"/>
                </a:ext>
              </a:extLst>
            </p:cNvPr>
            <p:cNvGrpSpPr>
              <a:grpSpLocks/>
            </p:cNvGrpSpPr>
            <p:nvPr/>
          </p:nvGrpSpPr>
          <p:grpSpPr bwMode="auto">
            <a:xfrm>
              <a:off x="582" y="3671"/>
              <a:ext cx="1990" cy="213"/>
              <a:chOff x="582" y="3671"/>
              <a:chExt cx="1990" cy="213"/>
            </a:xfrm>
          </p:grpSpPr>
          <p:sp>
            <p:nvSpPr>
              <p:cNvPr id="3665936" name="Rectangle 16">
                <a:extLst>
                  <a:ext uri="{FF2B5EF4-FFF2-40B4-BE49-F238E27FC236}">
                    <a16:creationId xmlns:a16="http://schemas.microsoft.com/office/drawing/2014/main" id="{9DB22D62-9F3B-CC4F-8D1F-6B10FA990A2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65937" name="Rectangle 17">
                <a:extLst>
                  <a:ext uri="{FF2B5EF4-FFF2-40B4-BE49-F238E27FC236}">
                    <a16:creationId xmlns:a16="http://schemas.microsoft.com/office/drawing/2014/main" id="{B2AF8D72-A854-E049-8927-FF9C756744C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65938" name="Rectangle 18">
                <a:extLst>
                  <a:ext uri="{FF2B5EF4-FFF2-40B4-BE49-F238E27FC236}">
                    <a16:creationId xmlns:a16="http://schemas.microsoft.com/office/drawing/2014/main" id="{B29E18C7-49EA-A840-83D6-2A50DDA8487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4026" name="Text Box 19">
                <a:extLst>
                  <a:ext uri="{FF2B5EF4-FFF2-40B4-BE49-F238E27FC236}">
                    <a16:creationId xmlns:a16="http://schemas.microsoft.com/office/drawing/2014/main" id="{C87FB6B3-4EEF-2B43-9924-822057C412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918</a:t>
                </a:r>
                <a:endParaRPr lang="en-US" altLang="en-US" sz="1800" i="0" dirty="0">
                  <a:ea typeface="ＭＳ Ｐゴシック" panose="020B0600070205080204" pitchFamily="34" charset="-128"/>
                </a:endParaRPr>
              </a:p>
            </p:txBody>
          </p:sp>
          <p:sp>
            <p:nvSpPr>
              <p:cNvPr id="214027" name="Text Box 20">
                <a:extLst>
                  <a:ext uri="{FF2B5EF4-FFF2-40B4-BE49-F238E27FC236}">
                    <a16:creationId xmlns:a16="http://schemas.microsoft.com/office/drawing/2014/main" id="{8CCD554D-FC2A-D040-8DF3-160A95D1A7C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998</a:t>
                </a:r>
                <a:endParaRPr lang="en-US" altLang="en-US" sz="1800" i="0" dirty="0">
                  <a:ea typeface="ＭＳ Ｐゴシック" panose="020B0600070205080204" pitchFamily="34" charset="-128"/>
                </a:endParaRPr>
              </a:p>
            </p:txBody>
          </p:sp>
          <p:sp>
            <p:nvSpPr>
              <p:cNvPr id="214028" name="Text Box 21">
                <a:extLst>
                  <a:ext uri="{FF2B5EF4-FFF2-40B4-BE49-F238E27FC236}">
                    <a16:creationId xmlns:a16="http://schemas.microsoft.com/office/drawing/2014/main" id="{D29D29B4-8446-5C4E-8015-D6E78461E95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5">
            <a:extLst>
              <a:ext uri="{FF2B5EF4-FFF2-40B4-BE49-F238E27FC236}">
                <a16:creationId xmlns:a16="http://schemas.microsoft.com/office/drawing/2014/main" id="{CE614C13-2AB6-C84B-AA38-2FD18849E26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0D785E-2099-9C44-8CC3-0ABD8AE2C3E4}" type="slidenum">
              <a:rPr lang="en-US" altLang="en-US" sz="1400"/>
              <a:pPr>
                <a:spcBef>
                  <a:spcPct val="0"/>
                </a:spcBef>
                <a:buFontTx/>
                <a:buNone/>
              </a:pPr>
              <a:t>106</a:t>
            </a:fld>
            <a:endParaRPr lang="en-US" altLang="en-US" sz="1400" dirty="0"/>
          </a:p>
        </p:txBody>
      </p:sp>
      <p:grpSp>
        <p:nvGrpSpPr>
          <p:cNvPr id="216085" name="Group 21">
            <a:extLst>
              <a:ext uri="{FF2B5EF4-FFF2-40B4-BE49-F238E27FC236}">
                <a16:creationId xmlns:a16="http://schemas.microsoft.com/office/drawing/2014/main" id="{1CA31D47-8BFE-E547-B800-C6EDD5301D34}"/>
              </a:ext>
            </a:extLst>
          </p:cNvPr>
          <p:cNvGrpSpPr>
            <a:grpSpLocks/>
          </p:cNvGrpSpPr>
          <p:nvPr/>
        </p:nvGrpSpPr>
        <p:grpSpPr bwMode="auto">
          <a:xfrm>
            <a:off x="458788" y="446088"/>
            <a:ext cx="8229600" cy="5719762"/>
            <a:chOff x="289" y="281"/>
            <a:chExt cx="5184" cy="3603"/>
          </a:xfrm>
        </p:grpSpPr>
        <p:sp>
          <p:nvSpPr>
            <p:cNvPr id="216068" name="Rectangle 2">
              <a:extLst>
                <a:ext uri="{FF2B5EF4-FFF2-40B4-BE49-F238E27FC236}">
                  <a16:creationId xmlns:a16="http://schemas.microsoft.com/office/drawing/2014/main" id="{BC3174EF-7B80-664E-952E-3BE9F3BF64B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Peristalsis</a:t>
              </a:r>
            </a:p>
          </p:txBody>
        </p:sp>
        <p:grpSp>
          <p:nvGrpSpPr>
            <p:cNvPr id="216084" name="Group 20">
              <a:extLst>
                <a:ext uri="{FF2B5EF4-FFF2-40B4-BE49-F238E27FC236}">
                  <a16:creationId xmlns:a16="http://schemas.microsoft.com/office/drawing/2014/main" id="{3DD2499D-DC88-024B-B880-21FD7C59DC1C}"/>
                </a:ext>
              </a:extLst>
            </p:cNvPr>
            <p:cNvGrpSpPr>
              <a:grpSpLocks/>
            </p:cNvGrpSpPr>
            <p:nvPr/>
          </p:nvGrpSpPr>
          <p:grpSpPr bwMode="auto">
            <a:xfrm>
              <a:off x="519" y="970"/>
              <a:ext cx="4491" cy="2134"/>
              <a:chOff x="519" y="970"/>
              <a:chExt cx="4491" cy="2134"/>
            </a:xfrm>
          </p:grpSpPr>
          <p:sp>
            <p:nvSpPr>
              <p:cNvPr id="216080" name="Text Box 3">
                <a:extLst>
                  <a:ext uri="{FF2B5EF4-FFF2-40B4-BE49-F238E27FC236}">
                    <a16:creationId xmlns:a16="http://schemas.microsoft.com/office/drawing/2014/main" id="{77ED260D-4BD6-4844-8E1E-0876041AAFA6}"/>
                  </a:ext>
                </a:extLst>
              </p:cNvPr>
              <p:cNvSpPr txBox="1">
                <a:spLocks noChangeArrowheads="1"/>
              </p:cNvSpPr>
              <p:nvPr/>
            </p:nvSpPr>
            <p:spPr bwMode="auto">
              <a:xfrm>
                <a:off x="519" y="970"/>
                <a:ext cx="449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Segmentations end and peristalsis begins once most of the food molecules in chyme meal have been absorbed.</a:t>
                </a:r>
              </a:p>
              <a:p>
                <a:pPr eaLnBrk="1" hangingPunct="1">
                  <a:lnSpc>
                    <a:spcPct val="85000"/>
                  </a:lnSpc>
                  <a:spcBef>
                    <a:spcPct val="0"/>
                  </a:spcBef>
                  <a:spcAft>
                    <a:spcPts val="900"/>
                  </a:spcAft>
                  <a:buSzPct val="80000"/>
                </a:pPr>
                <a:r>
                  <a:rPr lang="en-US" altLang="en-US" sz="1800" i="0" dirty="0"/>
                  <a:t>This type of peristalsis is called migrating motility complex (MMC), but we will refer to it simply as peristalsis.</a:t>
                </a:r>
              </a:p>
              <a:p>
                <a:pPr eaLnBrk="1" hangingPunct="1">
                  <a:lnSpc>
                    <a:spcPct val="85000"/>
                  </a:lnSpc>
                  <a:spcBef>
                    <a:spcPct val="0"/>
                  </a:spcBef>
                  <a:spcAft>
                    <a:spcPct val="50000"/>
                  </a:spcAft>
                  <a:buSzPct val="80000"/>
                </a:pPr>
                <a:r>
                  <a:rPr lang="en-US" altLang="en-US" sz="1800" i="0" dirty="0"/>
                  <a:t>Peristalsis results from the coordinated contractions of the circular and longitudinal smooth muscles in the wall of the small intestine.</a:t>
                </a:r>
              </a:p>
            </p:txBody>
          </p:sp>
          <p:sp>
            <p:nvSpPr>
              <p:cNvPr id="216081" name="Text Box 13">
                <a:extLst>
                  <a:ext uri="{FF2B5EF4-FFF2-40B4-BE49-F238E27FC236}">
                    <a16:creationId xmlns:a16="http://schemas.microsoft.com/office/drawing/2014/main" id="{045903BE-B4AB-D14F-B460-FBD20F82DAA0}"/>
                  </a:ext>
                </a:extLst>
              </p:cNvPr>
              <p:cNvSpPr txBox="1">
                <a:spLocks noChangeArrowheads="1"/>
              </p:cNvSpPr>
              <p:nvPr/>
            </p:nvSpPr>
            <p:spPr bwMode="auto">
              <a:xfrm>
                <a:off x="1084" y="2125"/>
                <a:ext cx="3602" cy="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Peristalsis = a sequence of muscle contractions that pro-gressively squeeze one small section of the digestive tract and then the next to push food along the tract, something like pushing toothpaste out of its tube.   </a:t>
                </a:r>
              </a:p>
              <a:p>
                <a:pPr algn="ctr" eaLnBrk="1" hangingPunct="1">
                  <a:lnSpc>
                    <a:spcPts val="1860"/>
                  </a:lnSpc>
                  <a:spcBef>
                    <a:spcPct val="0"/>
                  </a:spcBef>
                  <a:buFontTx/>
                  <a:buNone/>
                </a:pPr>
                <a:r>
                  <a:rPr lang="en-US" altLang="en-US" sz="1800" i="0" dirty="0">
                    <a:solidFill>
                      <a:srgbClr val="941100"/>
                    </a:solidFill>
                  </a:rPr>
                  <a:t>(https://www.medical-dictionary.thefreedictionary.com)</a:t>
                </a:r>
              </a:p>
            </p:txBody>
          </p:sp>
        </p:grpSp>
        <p:grpSp>
          <p:nvGrpSpPr>
            <p:cNvPr id="216070" name="Group 47">
              <a:extLst>
                <a:ext uri="{FF2B5EF4-FFF2-40B4-BE49-F238E27FC236}">
                  <a16:creationId xmlns:a16="http://schemas.microsoft.com/office/drawing/2014/main" id="{0F356DFE-6F05-F041-8889-6DDFB9508C38}"/>
                </a:ext>
              </a:extLst>
            </p:cNvPr>
            <p:cNvGrpSpPr>
              <a:grpSpLocks/>
            </p:cNvGrpSpPr>
            <p:nvPr/>
          </p:nvGrpSpPr>
          <p:grpSpPr bwMode="auto">
            <a:xfrm>
              <a:off x="582" y="3671"/>
              <a:ext cx="1990" cy="213"/>
              <a:chOff x="582" y="3671"/>
              <a:chExt cx="1990" cy="213"/>
            </a:xfrm>
          </p:grpSpPr>
          <p:grpSp>
            <p:nvGrpSpPr>
              <p:cNvPr id="216071" name="Group 45">
                <a:extLst>
                  <a:ext uri="{FF2B5EF4-FFF2-40B4-BE49-F238E27FC236}">
                    <a16:creationId xmlns:a16="http://schemas.microsoft.com/office/drawing/2014/main" id="{5FCB5895-0331-5C4A-ADC9-5D8B3222FE55}"/>
                  </a:ext>
                </a:extLst>
              </p:cNvPr>
              <p:cNvGrpSpPr>
                <a:grpSpLocks/>
              </p:cNvGrpSpPr>
              <p:nvPr/>
            </p:nvGrpSpPr>
            <p:grpSpPr bwMode="auto">
              <a:xfrm>
                <a:off x="582" y="3671"/>
                <a:ext cx="616" cy="213"/>
                <a:chOff x="582" y="3671"/>
                <a:chExt cx="616" cy="213"/>
              </a:xfrm>
            </p:grpSpPr>
            <p:sp>
              <p:nvSpPr>
                <p:cNvPr id="3600418" name="Rectangle 34">
                  <a:extLst>
                    <a:ext uri="{FF2B5EF4-FFF2-40B4-BE49-F238E27FC236}">
                      <a16:creationId xmlns:a16="http://schemas.microsoft.com/office/drawing/2014/main" id="{F373B5A1-2360-6344-819B-E5844B22896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6079" name="Text Box 37">
                  <a:extLst>
                    <a:ext uri="{FF2B5EF4-FFF2-40B4-BE49-F238E27FC236}">
                      <a16:creationId xmlns:a16="http://schemas.microsoft.com/office/drawing/2014/main" id="{B5269E69-1404-3549-B5AF-8BC1CD8525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918</a:t>
                  </a:r>
                  <a:endParaRPr lang="en-US" altLang="en-US" sz="1800" i="0" dirty="0">
                    <a:ea typeface="ＭＳ Ｐゴシック" panose="020B0600070205080204" pitchFamily="34" charset="-128"/>
                  </a:endParaRPr>
                </a:p>
              </p:txBody>
            </p:sp>
          </p:grpSp>
          <p:grpSp>
            <p:nvGrpSpPr>
              <p:cNvPr id="216072" name="Group 44">
                <a:extLst>
                  <a:ext uri="{FF2B5EF4-FFF2-40B4-BE49-F238E27FC236}">
                    <a16:creationId xmlns:a16="http://schemas.microsoft.com/office/drawing/2014/main" id="{025432C6-3751-5148-B938-C18779B4BF6D}"/>
                  </a:ext>
                </a:extLst>
              </p:cNvPr>
              <p:cNvGrpSpPr>
                <a:grpSpLocks/>
              </p:cNvGrpSpPr>
              <p:nvPr/>
            </p:nvGrpSpPr>
            <p:grpSpPr bwMode="auto">
              <a:xfrm>
                <a:off x="1270" y="3671"/>
                <a:ext cx="620" cy="213"/>
                <a:chOff x="1270" y="3671"/>
                <a:chExt cx="620" cy="213"/>
              </a:xfrm>
            </p:grpSpPr>
            <p:sp>
              <p:nvSpPr>
                <p:cNvPr id="3600419" name="Rectangle 35">
                  <a:extLst>
                    <a:ext uri="{FF2B5EF4-FFF2-40B4-BE49-F238E27FC236}">
                      <a16:creationId xmlns:a16="http://schemas.microsoft.com/office/drawing/2014/main" id="{E5516BB2-7F20-BD4E-BAEE-79BD6E85E79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6077" name="Text Box 38">
                  <a:extLst>
                    <a:ext uri="{FF2B5EF4-FFF2-40B4-BE49-F238E27FC236}">
                      <a16:creationId xmlns:a16="http://schemas.microsoft.com/office/drawing/2014/main" id="{ABD2F263-7068-D546-AB34-D2F0D2483F52}"/>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1000</a:t>
                  </a:r>
                  <a:endParaRPr lang="en-US" altLang="en-US" sz="1800" i="0" dirty="0">
                    <a:ea typeface="ＭＳ Ｐゴシック" panose="020B0600070205080204" pitchFamily="34" charset="-128"/>
                  </a:endParaRPr>
                </a:p>
              </p:txBody>
            </p:sp>
          </p:grpSp>
          <p:grpSp>
            <p:nvGrpSpPr>
              <p:cNvPr id="216073" name="Group 46">
                <a:extLst>
                  <a:ext uri="{FF2B5EF4-FFF2-40B4-BE49-F238E27FC236}">
                    <a16:creationId xmlns:a16="http://schemas.microsoft.com/office/drawing/2014/main" id="{636574D8-16D9-0E4D-8B5F-EAF9CE26A20B}"/>
                  </a:ext>
                </a:extLst>
              </p:cNvPr>
              <p:cNvGrpSpPr>
                <a:grpSpLocks/>
              </p:cNvGrpSpPr>
              <p:nvPr/>
            </p:nvGrpSpPr>
            <p:grpSpPr bwMode="auto">
              <a:xfrm>
                <a:off x="1956" y="3671"/>
                <a:ext cx="616" cy="213"/>
                <a:chOff x="1956" y="3671"/>
                <a:chExt cx="616" cy="213"/>
              </a:xfrm>
            </p:grpSpPr>
            <p:sp>
              <p:nvSpPr>
                <p:cNvPr id="3600420" name="Rectangle 36">
                  <a:extLst>
                    <a:ext uri="{FF2B5EF4-FFF2-40B4-BE49-F238E27FC236}">
                      <a16:creationId xmlns:a16="http://schemas.microsoft.com/office/drawing/2014/main" id="{E173B13C-5B78-2744-99F2-1237F5BA985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6075" name="Text Box 39">
                  <a:extLst>
                    <a:ext uri="{FF2B5EF4-FFF2-40B4-BE49-F238E27FC236}">
                      <a16:creationId xmlns:a16="http://schemas.microsoft.com/office/drawing/2014/main" id="{252D8259-2909-044E-86F6-18358437A5C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5">
            <a:extLst>
              <a:ext uri="{FF2B5EF4-FFF2-40B4-BE49-F238E27FC236}">
                <a16:creationId xmlns:a16="http://schemas.microsoft.com/office/drawing/2014/main" id="{A8C32E7A-EF6B-354A-A5E7-3FE71345F9B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9F37A0-F48C-504B-B6D0-125C1149CA17}" type="slidenum">
              <a:rPr lang="en-US" altLang="en-US" sz="1400"/>
              <a:pPr>
                <a:spcBef>
                  <a:spcPct val="0"/>
                </a:spcBef>
                <a:buFontTx/>
                <a:buNone/>
              </a:pPr>
              <a:t>107</a:t>
            </a:fld>
            <a:endParaRPr lang="en-US" altLang="en-US" sz="1400" dirty="0"/>
          </a:p>
        </p:txBody>
      </p:sp>
      <p:grpSp>
        <p:nvGrpSpPr>
          <p:cNvPr id="218115" name="Group 27">
            <a:extLst>
              <a:ext uri="{FF2B5EF4-FFF2-40B4-BE49-F238E27FC236}">
                <a16:creationId xmlns:a16="http://schemas.microsoft.com/office/drawing/2014/main" id="{37AD5CD6-0C45-5444-A33B-621FE52B2A3C}"/>
              </a:ext>
            </a:extLst>
          </p:cNvPr>
          <p:cNvGrpSpPr>
            <a:grpSpLocks/>
          </p:cNvGrpSpPr>
          <p:nvPr/>
        </p:nvGrpSpPr>
        <p:grpSpPr bwMode="auto">
          <a:xfrm>
            <a:off x="458788" y="446088"/>
            <a:ext cx="8229600" cy="5719762"/>
            <a:chOff x="289" y="281"/>
            <a:chExt cx="5184" cy="3603"/>
          </a:xfrm>
        </p:grpSpPr>
        <p:sp>
          <p:nvSpPr>
            <p:cNvPr id="218116" name="Rectangle 3">
              <a:extLst>
                <a:ext uri="{FF2B5EF4-FFF2-40B4-BE49-F238E27FC236}">
                  <a16:creationId xmlns:a16="http://schemas.microsoft.com/office/drawing/2014/main" id="{0B0C52EE-7080-FC41-AD78-4CE1EFD80B7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Peristalsis </a:t>
              </a:r>
              <a:r>
                <a:rPr lang="en-US" altLang="en-US" sz="2200" i="0" dirty="0">
                  <a:solidFill>
                    <a:srgbClr val="333333"/>
                  </a:solidFill>
                </a:rPr>
                <a:t>(continued)</a:t>
              </a:r>
              <a:endParaRPr lang="en-US" altLang="en-US" sz="2800" i="0" dirty="0">
                <a:solidFill>
                  <a:srgbClr val="333333"/>
                </a:solidFill>
              </a:endParaRPr>
            </a:p>
          </p:txBody>
        </p:sp>
        <p:sp>
          <p:nvSpPr>
            <p:cNvPr id="218117" name="Text Box 8">
              <a:extLst>
                <a:ext uri="{FF2B5EF4-FFF2-40B4-BE49-F238E27FC236}">
                  <a16:creationId xmlns:a16="http://schemas.microsoft.com/office/drawing/2014/main" id="{21455F25-529B-6F48-8176-1A64721E5873}"/>
                </a:ext>
              </a:extLst>
            </p:cNvPr>
            <p:cNvSpPr txBox="1">
              <a:spLocks noChangeArrowheads="1"/>
            </p:cNvSpPr>
            <p:nvPr/>
          </p:nvSpPr>
          <p:spPr bwMode="auto">
            <a:xfrm>
              <a:off x="519" y="970"/>
              <a:ext cx="4587"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Peristalsis begins in the lower portion of the stomach and pushes chyme along a short stretch of small intestine before the wave dis-sipates.</a:t>
              </a:r>
            </a:p>
            <a:p>
              <a:pPr eaLnBrk="1" hangingPunct="1">
                <a:lnSpc>
                  <a:spcPct val="85000"/>
                </a:lnSpc>
                <a:spcBef>
                  <a:spcPct val="0"/>
                </a:spcBef>
                <a:spcAft>
                  <a:spcPts val="900"/>
                </a:spcAft>
                <a:buSzPct val="80000"/>
              </a:pPr>
              <a:r>
                <a:rPr lang="en-US" altLang="en-US" sz="1800" i="0" dirty="0"/>
                <a:t>A series of peristaltic waves move along the small intestine before reaching the end of the ileum—the process usually takes 90 to 120 minutes.</a:t>
              </a:r>
            </a:p>
            <a:p>
              <a:pPr eaLnBrk="1" hangingPunct="1">
                <a:lnSpc>
                  <a:spcPct val="85000"/>
                </a:lnSpc>
                <a:spcBef>
                  <a:spcPct val="0"/>
                </a:spcBef>
                <a:spcAft>
                  <a:spcPct val="50000"/>
                </a:spcAft>
                <a:buSzPct val="80000"/>
              </a:pPr>
              <a:r>
                <a:rPr lang="en-US" altLang="en-US" sz="1800" i="0" dirty="0"/>
                <a:t>Chyme, however, can remain in the small intestine for three to five hours.</a:t>
              </a:r>
            </a:p>
          </p:txBody>
        </p:sp>
        <p:grpSp>
          <p:nvGrpSpPr>
            <p:cNvPr id="218118" name="Group 26">
              <a:extLst>
                <a:ext uri="{FF2B5EF4-FFF2-40B4-BE49-F238E27FC236}">
                  <a16:creationId xmlns:a16="http://schemas.microsoft.com/office/drawing/2014/main" id="{D9F3409B-5417-9E47-AB89-F3FDF33FD544}"/>
                </a:ext>
              </a:extLst>
            </p:cNvPr>
            <p:cNvGrpSpPr>
              <a:grpSpLocks/>
            </p:cNvGrpSpPr>
            <p:nvPr/>
          </p:nvGrpSpPr>
          <p:grpSpPr bwMode="auto">
            <a:xfrm>
              <a:off x="582" y="3671"/>
              <a:ext cx="1990" cy="213"/>
              <a:chOff x="582" y="3671"/>
              <a:chExt cx="1990" cy="213"/>
            </a:xfrm>
          </p:grpSpPr>
          <p:sp>
            <p:nvSpPr>
              <p:cNvPr id="3706893" name="Rectangle 13">
                <a:extLst>
                  <a:ext uri="{FF2B5EF4-FFF2-40B4-BE49-F238E27FC236}">
                    <a16:creationId xmlns:a16="http://schemas.microsoft.com/office/drawing/2014/main" id="{3C9BE8A3-BBC4-134D-ADDD-1ABFB0F684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706895" name="Rectangle 15">
                <a:extLst>
                  <a:ext uri="{FF2B5EF4-FFF2-40B4-BE49-F238E27FC236}">
                    <a16:creationId xmlns:a16="http://schemas.microsoft.com/office/drawing/2014/main" id="{8B5F524C-FF3E-A34C-B9CA-FB18B6B4A01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8121" name="Text Box 16">
                <a:extLst>
                  <a:ext uri="{FF2B5EF4-FFF2-40B4-BE49-F238E27FC236}">
                    <a16:creationId xmlns:a16="http://schemas.microsoft.com/office/drawing/2014/main" id="{16E48137-883A-AC47-9DFF-6D20A616422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918</a:t>
                </a:r>
                <a:endParaRPr lang="en-US" altLang="en-US" sz="1800" i="0" dirty="0">
                  <a:ea typeface="ＭＳ Ｐゴシック" panose="020B0600070205080204" pitchFamily="34" charset="-128"/>
                </a:endParaRPr>
              </a:p>
            </p:txBody>
          </p:sp>
          <p:sp>
            <p:nvSpPr>
              <p:cNvPr id="218122" name="Text Box 18">
                <a:extLst>
                  <a:ext uri="{FF2B5EF4-FFF2-40B4-BE49-F238E27FC236}">
                    <a16:creationId xmlns:a16="http://schemas.microsoft.com/office/drawing/2014/main" id="{2131ACA1-204C-A448-B8C1-2B6BF54C6F7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953</a:t>
                </a:r>
                <a:endParaRPr lang="en-US" altLang="en-US" sz="1800" i="0" dirty="0">
                  <a:ea typeface="ＭＳ Ｐゴシック" panose="020B0600070205080204" pitchFamily="34" charset="-128"/>
                </a:endParaRPr>
              </a:p>
            </p:txBody>
          </p:sp>
          <p:grpSp>
            <p:nvGrpSpPr>
              <p:cNvPr id="218123" name="Group 23">
                <a:extLst>
                  <a:ext uri="{FF2B5EF4-FFF2-40B4-BE49-F238E27FC236}">
                    <a16:creationId xmlns:a16="http://schemas.microsoft.com/office/drawing/2014/main" id="{A7822B25-A2F1-1347-A66E-226750B33CE4}"/>
                  </a:ext>
                </a:extLst>
              </p:cNvPr>
              <p:cNvGrpSpPr>
                <a:grpSpLocks/>
              </p:cNvGrpSpPr>
              <p:nvPr/>
            </p:nvGrpSpPr>
            <p:grpSpPr bwMode="auto">
              <a:xfrm>
                <a:off x="1270" y="3671"/>
                <a:ext cx="620" cy="213"/>
                <a:chOff x="1270" y="3671"/>
                <a:chExt cx="620" cy="213"/>
              </a:xfrm>
            </p:grpSpPr>
            <p:sp>
              <p:nvSpPr>
                <p:cNvPr id="3706904" name="Rectangle 24">
                  <a:extLst>
                    <a:ext uri="{FF2B5EF4-FFF2-40B4-BE49-F238E27FC236}">
                      <a16:creationId xmlns:a16="http://schemas.microsoft.com/office/drawing/2014/main" id="{00F01892-F7BC-3C46-A2A3-444828C6B2D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18125" name="Text Box 25">
                  <a:extLst>
                    <a:ext uri="{FF2B5EF4-FFF2-40B4-BE49-F238E27FC236}">
                      <a16:creationId xmlns:a16="http://schemas.microsoft.com/office/drawing/2014/main" id="{193C35A1-962D-BE4C-A105-850A7330FEBF}"/>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5">
            <a:extLst>
              <a:ext uri="{FF2B5EF4-FFF2-40B4-BE49-F238E27FC236}">
                <a16:creationId xmlns:a16="http://schemas.microsoft.com/office/drawing/2014/main" id="{30847EBB-96C0-0D4C-9C31-25E221BB001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25544D6-3CC4-CF42-9BA8-524F9B7EE8B9}" type="slidenum">
              <a:rPr lang="en-US" altLang="en-US" sz="1400"/>
              <a:pPr>
                <a:spcBef>
                  <a:spcPct val="0"/>
                </a:spcBef>
                <a:buFontTx/>
                <a:buNone/>
              </a:pPr>
              <a:t>108</a:t>
            </a:fld>
            <a:endParaRPr lang="en-US" altLang="en-US" sz="1400" dirty="0"/>
          </a:p>
        </p:txBody>
      </p:sp>
      <p:grpSp>
        <p:nvGrpSpPr>
          <p:cNvPr id="220163" name="Group 20">
            <a:extLst>
              <a:ext uri="{FF2B5EF4-FFF2-40B4-BE49-F238E27FC236}">
                <a16:creationId xmlns:a16="http://schemas.microsoft.com/office/drawing/2014/main" id="{EEDB6696-AB33-ED4C-9BC7-9E1ED1420CC4}"/>
              </a:ext>
            </a:extLst>
          </p:cNvPr>
          <p:cNvGrpSpPr>
            <a:grpSpLocks/>
          </p:cNvGrpSpPr>
          <p:nvPr/>
        </p:nvGrpSpPr>
        <p:grpSpPr bwMode="auto">
          <a:xfrm>
            <a:off x="458788" y="446088"/>
            <a:ext cx="8229600" cy="4837112"/>
            <a:chOff x="289" y="281"/>
            <a:chExt cx="5184" cy="3047"/>
          </a:xfrm>
        </p:grpSpPr>
        <p:sp>
          <p:nvSpPr>
            <p:cNvPr id="220164" name="Rectangle 3">
              <a:extLst>
                <a:ext uri="{FF2B5EF4-FFF2-40B4-BE49-F238E27FC236}">
                  <a16:creationId xmlns:a16="http://schemas.microsoft.com/office/drawing/2014/main" id="{145C3A03-B39D-8A4A-AA13-FCE606C1B95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Segmentations versus Peristalsis</a:t>
              </a:r>
            </a:p>
          </p:txBody>
        </p:sp>
        <p:grpSp>
          <p:nvGrpSpPr>
            <p:cNvPr id="220165" name="Group 19">
              <a:extLst>
                <a:ext uri="{FF2B5EF4-FFF2-40B4-BE49-F238E27FC236}">
                  <a16:creationId xmlns:a16="http://schemas.microsoft.com/office/drawing/2014/main" id="{338F2EDB-7642-574A-A4D0-86C52C734CB7}"/>
                </a:ext>
              </a:extLst>
            </p:cNvPr>
            <p:cNvGrpSpPr>
              <a:grpSpLocks/>
            </p:cNvGrpSpPr>
            <p:nvPr/>
          </p:nvGrpSpPr>
          <p:grpSpPr bwMode="auto">
            <a:xfrm>
              <a:off x="1304" y="992"/>
              <a:ext cx="3419" cy="2336"/>
              <a:chOff x="1304" y="992"/>
              <a:chExt cx="3419" cy="2336"/>
            </a:xfrm>
          </p:grpSpPr>
          <p:grpSp>
            <p:nvGrpSpPr>
              <p:cNvPr id="220166" name="Group 10">
                <a:extLst>
                  <a:ext uri="{FF2B5EF4-FFF2-40B4-BE49-F238E27FC236}">
                    <a16:creationId xmlns:a16="http://schemas.microsoft.com/office/drawing/2014/main" id="{79451718-FF77-694E-B6A7-86D9A95C3590}"/>
                  </a:ext>
                </a:extLst>
              </p:cNvPr>
              <p:cNvGrpSpPr>
                <a:grpSpLocks/>
              </p:cNvGrpSpPr>
              <p:nvPr/>
            </p:nvGrpSpPr>
            <p:grpSpPr bwMode="auto">
              <a:xfrm>
                <a:off x="1304" y="992"/>
                <a:ext cx="2134" cy="2336"/>
                <a:chOff x="1880" y="992"/>
                <a:chExt cx="2134" cy="2336"/>
              </a:xfrm>
            </p:grpSpPr>
            <p:pic>
              <p:nvPicPr>
                <p:cNvPr id="220169" name="Picture 8" descr="7">
                  <a:extLst>
                    <a:ext uri="{FF2B5EF4-FFF2-40B4-BE49-F238E27FC236}">
                      <a16:creationId xmlns:a16="http://schemas.microsoft.com/office/drawing/2014/main" id="{41C53E7A-27EE-8A41-ABAA-98F1DBBEF9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0" y="992"/>
                  <a:ext cx="2134" cy="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70" name="Text Box 9">
                  <a:extLst>
                    <a:ext uri="{FF2B5EF4-FFF2-40B4-BE49-F238E27FC236}">
                      <a16:creationId xmlns:a16="http://schemas.microsoft.com/office/drawing/2014/main" id="{9E555967-EB00-BF49-8E9F-0E9B003EC7BF}"/>
                    </a:ext>
                  </a:extLst>
                </p:cNvPr>
                <p:cNvSpPr txBox="1">
                  <a:spLocks noChangeArrowheads="1"/>
                </p:cNvSpPr>
                <p:nvPr/>
              </p:nvSpPr>
              <p:spPr bwMode="auto">
                <a:xfrm>
                  <a:off x="2134" y="3164"/>
                  <a:ext cx="1207"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http://www.med.howard.edu</a:t>
                  </a:r>
                  <a:endParaRPr lang="en-US" altLang="en-US" sz="1800" i="0" dirty="0"/>
                </a:p>
              </p:txBody>
            </p:sp>
          </p:grpSp>
          <p:sp>
            <p:nvSpPr>
              <p:cNvPr id="220167" name="Text Box 14">
                <a:extLst>
                  <a:ext uri="{FF2B5EF4-FFF2-40B4-BE49-F238E27FC236}">
                    <a16:creationId xmlns:a16="http://schemas.microsoft.com/office/drawing/2014/main" id="{EA307CAE-2F32-CD46-BB7C-221652891415}"/>
                  </a:ext>
                </a:extLst>
              </p:cNvPr>
              <p:cNvSpPr txBox="1">
                <a:spLocks noChangeArrowheads="1"/>
              </p:cNvSpPr>
              <p:nvPr/>
            </p:nvSpPr>
            <p:spPr bwMode="auto">
              <a:xfrm>
                <a:off x="3646" y="1440"/>
                <a:ext cx="10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Segmentations</a:t>
                </a:r>
              </a:p>
            </p:txBody>
          </p:sp>
          <p:sp>
            <p:nvSpPr>
              <p:cNvPr id="220168" name="Text Box 15">
                <a:extLst>
                  <a:ext uri="{FF2B5EF4-FFF2-40B4-BE49-F238E27FC236}">
                    <a16:creationId xmlns:a16="http://schemas.microsoft.com/office/drawing/2014/main" id="{2233CBA9-3641-C640-BF0D-FDD4CF846C5D}"/>
                  </a:ext>
                </a:extLst>
              </p:cNvPr>
              <p:cNvSpPr txBox="1">
                <a:spLocks noChangeArrowheads="1"/>
              </p:cNvSpPr>
              <p:nvPr/>
            </p:nvSpPr>
            <p:spPr bwMode="auto">
              <a:xfrm>
                <a:off x="3785" y="2599"/>
                <a:ext cx="7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Peristalsis</a:t>
                </a:r>
              </a:p>
            </p:txBody>
          </p:sp>
        </p:grpSp>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5">
            <a:extLst>
              <a:ext uri="{FF2B5EF4-FFF2-40B4-BE49-F238E27FC236}">
                <a16:creationId xmlns:a16="http://schemas.microsoft.com/office/drawing/2014/main" id="{A5F174B8-ED7E-ED4F-93A1-A1532FBB2C9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75FBF6E-AB6F-FF4D-864C-B1DC9205A59D}" type="slidenum">
              <a:rPr lang="en-US" altLang="en-US" sz="1400"/>
              <a:pPr>
                <a:spcBef>
                  <a:spcPct val="0"/>
                </a:spcBef>
                <a:buFontTx/>
                <a:buNone/>
              </a:pPr>
              <a:t>109</a:t>
            </a:fld>
            <a:endParaRPr lang="en-US" altLang="en-US" sz="1400" dirty="0"/>
          </a:p>
        </p:txBody>
      </p:sp>
      <p:grpSp>
        <p:nvGrpSpPr>
          <p:cNvPr id="222211" name="Group 33">
            <a:extLst>
              <a:ext uri="{FF2B5EF4-FFF2-40B4-BE49-F238E27FC236}">
                <a16:creationId xmlns:a16="http://schemas.microsoft.com/office/drawing/2014/main" id="{051ECD23-883E-2040-A35C-A688E10550A8}"/>
              </a:ext>
            </a:extLst>
          </p:cNvPr>
          <p:cNvGrpSpPr>
            <a:grpSpLocks/>
          </p:cNvGrpSpPr>
          <p:nvPr/>
        </p:nvGrpSpPr>
        <p:grpSpPr bwMode="auto">
          <a:xfrm>
            <a:off x="458788" y="446088"/>
            <a:ext cx="8229600" cy="5719762"/>
            <a:chOff x="289" y="281"/>
            <a:chExt cx="5184" cy="3603"/>
          </a:xfrm>
        </p:grpSpPr>
        <p:sp>
          <p:nvSpPr>
            <p:cNvPr id="222212" name="Rectangle 2">
              <a:extLst>
                <a:ext uri="{FF2B5EF4-FFF2-40B4-BE49-F238E27FC236}">
                  <a16:creationId xmlns:a16="http://schemas.microsoft.com/office/drawing/2014/main" id="{E9F6D55F-F5D2-1744-8A9F-6291682DAEE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Chemical Digestion</a:t>
              </a:r>
            </a:p>
          </p:txBody>
        </p:sp>
        <p:sp>
          <p:nvSpPr>
            <p:cNvPr id="222213" name="Text Box 3">
              <a:extLst>
                <a:ext uri="{FF2B5EF4-FFF2-40B4-BE49-F238E27FC236}">
                  <a16:creationId xmlns:a16="http://schemas.microsoft.com/office/drawing/2014/main" id="{F6A36C94-EE9F-8C41-BD1F-6724D086FF64}"/>
                </a:ext>
              </a:extLst>
            </p:cNvPr>
            <p:cNvSpPr txBox="1">
              <a:spLocks noChangeArrowheads="1"/>
            </p:cNvSpPr>
            <p:nvPr/>
          </p:nvSpPr>
          <p:spPr bwMode="auto">
            <a:xfrm>
              <a:off x="519" y="970"/>
              <a:ext cx="4554"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Chyme—when it enters into the small intestine—contains partially-digested carbohydrates, proteins, and lipids due to the mechanical and chemical digestion that occurred in the stomach.</a:t>
              </a:r>
            </a:p>
            <a:p>
              <a:pPr eaLnBrk="1" hangingPunct="1">
                <a:lnSpc>
                  <a:spcPct val="85000"/>
                </a:lnSpc>
                <a:spcBef>
                  <a:spcPct val="0"/>
                </a:spcBef>
                <a:spcAft>
                  <a:spcPct val="50000"/>
                </a:spcAft>
                <a:buSzPct val="80000"/>
              </a:pPr>
              <a:r>
                <a:rPr lang="en-US" altLang="en-US" sz="1800" i="0" dirty="0"/>
                <a:t>The further chemical digestion in the small intestine is facilitated by the contributions of enzymes in pancreatic juice, bile, and intestinal juice. </a:t>
              </a:r>
            </a:p>
          </p:txBody>
        </p:sp>
        <p:grpSp>
          <p:nvGrpSpPr>
            <p:cNvPr id="222214" name="Group 32">
              <a:extLst>
                <a:ext uri="{FF2B5EF4-FFF2-40B4-BE49-F238E27FC236}">
                  <a16:creationId xmlns:a16="http://schemas.microsoft.com/office/drawing/2014/main" id="{6FBF174A-C329-2043-ADC6-16C4E5CE22E7}"/>
                </a:ext>
              </a:extLst>
            </p:cNvPr>
            <p:cNvGrpSpPr>
              <a:grpSpLocks/>
            </p:cNvGrpSpPr>
            <p:nvPr/>
          </p:nvGrpSpPr>
          <p:grpSpPr bwMode="auto">
            <a:xfrm>
              <a:off x="582" y="3671"/>
              <a:ext cx="1990" cy="213"/>
              <a:chOff x="582" y="3671"/>
              <a:chExt cx="1990" cy="213"/>
            </a:xfrm>
          </p:grpSpPr>
          <p:sp>
            <p:nvSpPr>
              <p:cNvPr id="3602451" name="Rectangle 19">
                <a:extLst>
                  <a:ext uri="{FF2B5EF4-FFF2-40B4-BE49-F238E27FC236}">
                    <a16:creationId xmlns:a16="http://schemas.microsoft.com/office/drawing/2014/main" id="{4AEFC61E-F90E-C244-B185-DD2B371FA3A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02453" name="Rectangle 21">
                <a:extLst>
                  <a:ext uri="{FF2B5EF4-FFF2-40B4-BE49-F238E27FC236}">
                    <a16:creationId xmlns:a16="http://schemas.microsoft.com/office/drawing/2014/main" id="{DDA365E3-C41B-D54E-87A0-0E3730080B3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2217" name="Text Box 22">
                <a:extLst>
                  <a:ext uri="{FF2B5EF4-FFF2-40B4-BE49-F238E27FC236}">
                    <a16:creationId xmlns:a16="http://schemas.microsoft.com/office/drawing/2014/main" id="{BCD9195A-CAF0-0F43-8ED7-7392150FC01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918</a:t>
                </a:r>
                <a:endParaRPr lang="en-US" altLang="en-US" sz="1800" i="0" dirty="0">
                  <a:ea typeface="ＭＳ Ｐゴシック" panose="020B0600070205080204" pitchFamily="34" charset="-128"/>
                </a:endParaRPr>
              </a:p>
            </p:txBody>
          </p:sp>
          <p:sp>
            <p:nvSpPr>
              <p:cNvPr id="222218" name="Text Box 24">
                <a:extLst>
                  <a:ext uri="{FF2B5EF4-FFF2-40B4-BE49-F238E27FC236}">
                    <a16:creationId xmlns:a16="http://schemas.microsoft.com/office/drawing/2014/main" id="{7BD9D1EC-CEAA-5341-B280-D9C9BE0CAE8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954</a:t>
                </a:r>
                <a:endParaRPr lang="en-US" altLang="en-US" sz="1800" i="0" dirty="0">
                  <a:ea typeface="ＭＳ Ｐゴシック" panose="020B0600070205080204" pitchFamily="34" charset="-128"/>
                </a:endParaRPr>
              </a:p>
            </p:txBody>
          </p:sp>
          <p:grpSp>
            <p:nvGrpSpPr>
              <p:cNvPr id="222219" name="Group 29">
                <a:extLst>
                  <a:ext uri="{FF2B5EF4-FFF2-40B4-BE49-F238E27FC236}">
                    <a16:creationId xmlns:a16="http://schemas.microsoft.com/office/drawing/2014/main" id="{63237116-444F-5D4F-81F6-14106FEFF6A0}"/>
                  </a:ext>
                </a:extLst>
              </p:cNvPr>
              <p:cNvGrpSpPr>
                <a:grpSpLocks/>
              </p:cNvGrpSpPr>
              <p:nvPr/>
            </p:nvGrpSpPr>
            <p:grpSpPr bwMode="auto">
              <a:xfrm>
                <a:off x="1270" y="3671"/>
                <a:ext cx="620" cy="213"/>
                <a:chOff x="1270" y="3671"/>
                <a:chExt cx="620" cy="213"/>
              </a:xfrm>
            </p:grpSpPr>
            <p:sp>
              <p:nvSpPr>
                <p:cNvPr id="3602462" name="Rectangle 30">
                  <a:extLst>
                    <a:ext uri="{FF2B5EF4-FFF2-40B4-BE49-F238E27FC236}">
                      <a16:creationId xmlns:a16="http://schemas.microsoft.com/office/drawing/2014/main" id="{2B5A8353-905D-044D-AC8E-94243375A19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2221" name="Text Box 31">
                  <a:extLst>
                    <a:ext uri="{FF2B5EF4-FFF2-40B4-BE49-F238E27FC236}">
                      <a16:creationId xmlns:a16="http://schemas.microsoft.com/office/drawing/2014/main" id="{3A354351-F1F4-9842-A369-E49423658B69}"/>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5">
            <a:extLst>
              <a:ext uri="{FF2B5EF4-FFF2-40B4-BE49-F238E27FC236}">
                <a16:creationId xmlns:a16="http://schemas.microsoft.com/office/drawing/2014/main" id="{C0794C1B-DB86-4545-8654-20C252C81B4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6783F3B-C5EC-BA4A-9F1B-ED822646783C}" type="slidenum">
              <a:rPr lang="en-US" altLang="en-US" sz="1400"/>
              <a:pPr>
                <a:spcBef>
                  <a:spcPct val="0"/>
                </a:spcBef>
                <a:buFontTx/>
                <a:buNone/>
              </a:pPr>
              <a:t>110</a:t>
            </a:fld>
            <a:endParaRPr lang="en-US" altLang="en-US" sz="1400" dirty="0"/>
          </a:p>
        </p:txBody>
      </p:sp>
      <p:grpSp>
        <p:nvGrpSpPr>
          <p:cNvPr id="224259" name="Group 31">
            <a:extLst>
              <a:ext uri="{FF2B5EF4-FFF2-40B4-BE49-F238E27FC236}">
                <a16:creationId xmlns:a16="http://schemas.microsoft.com/office/drawing/2014/main" id="{36CDEC48-E32C-B449-B11D-CD87A6D7D7B3}"/>
              </a:ext>
            </a:extLst>
          </p:cNvPr>
          <p:cNvGrpSpPr>
            <a:grpSpLocks/>
          </p:cNvGrpSpPr>
          <p:nvPr/>
        </p:nvGrpSpPr>
        <p:grpSpPr bwMode="auto">
          <a:xfrm>
            <a:off x="458788" y="446088"/>
            <a:ext cx="8229600" cy="5719762"/>
            <a:chOff x="289" y="281"/>
            <a:chExt cx="5184" cy="3603"/>
          </a:xfrm>
        </p:grpSpPr>
        <p:sp>
          <p:nvSpPr>
            <p:cNvPr id="224260" name="Rectangle 2">
              <a:extLst>
                <a:ext uri="{FF2B5EF4-FFF2-40B4-BE49-F238E27FC236}">
                  <a16:creationId xmlns:a16="http://schemas.microsoft.com/office/drawing/2014/main" id="{B272C779-A01F-E447-AA59-60E9EC0A70E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Carbohydrates</a:t>
              </a:r>
            </a:p>
          </p:txBody>
        </p:sp>
        <p:sp>
          <p:nvSpPr>
            <p:cNvPr id="224261" name="Text Box 3">
              <a:extLst>
                <a:ext uri="{FF2B5EF4-FFF2-40B4-BE49-F238E27FC236}">
                  <a16:creationId xmlns:a16="http://schemas.microsoft.com/office/drawing/2014/main" id="{78D4471F-A0C5-604C-8063-D9949ECCD5D5}"/>
                </a:ext>
              </a:extLst>
            </p:cNvPr>
            <p:cNvSpPr txBox="1">
              <a:spLocks noChangeArrowheads="1"/>
            </p:cNvSpPr>
            <p:nvPr/>
          </p:nvSpPr>
          <p:spPr bwMode="auto">
            <a:xfrm>
              <a:off x="519" y="970"/>
              <a:ext cx="473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Not all carbohydrates are broken-down when chyme enters the duo-denum from the stomach.</a:t>
              </a:r>
            </a:p>
            <a:p>
              <a:pPr eaLnBrk="1" hangingPunct="1">
                <a:lnSpc>
                  <a:spcPct val="85000"/>
                </a:lnSpc>
                <a:spcBef>
                  <a:spcPct val="0"/>
                </a:spcBef>
                <a:spcAft>
                  <a:spcPts val="900"/>
                </a:spcAft>
                <a:buSzPct val="80000"/>
              </a:pPr>
              <a:r>
                <a:rPr lang="en-US" altLang="en-US" sz="1800" i="0" dirty="0"/>
                <a:t>Many of the remaining carbohydrates are broken-down by an enzyme, pancreatic amylase, in the small intestine.</a:t>
              </a:r>
            </a:p>
            <a:p>
              <a:pPr eaLnBrk="1" hangingPunct="1">
                <a:lnSpc>
                  <a:spcPct val="85000"/>
                </a:lnSpc>
                <a:spcBef>
                  <a:spcPct val="0"/>
                </a:spcBef>
                <a:spcAft>
                  <a:spcPts val="900"/>
                </a:spcAft>
                <a:buSzPct val="80000"/>
              </a:pPr>
              <a:r>
                <a:rPr lang="en-US" altLang="en-US" sz="1800" i="0" dirty="0"/>
                <a:t>Although pancreatic amylase breaks (hydrolyzes) the covalent bonds in starches and glycogen, it cannot breakdown cellulose that passes through the GI tract as water-soluble fiber or insoluble fiber.</a:t>
              </a:r>
            </a:p>
            <a:p>
              <a:pPr eaLnBrk="1" hangingPunct="1">
                <a:lnSpc>
                  <a:spcPct val="85000"/>
                </a:lnSpc>
                <a:spcBef>
                  <a:spcPct val="0"/>
                </a:spcBef>
                <a:spcAft>
                  <a:spcPct val="50000"/>
                </a:spcAft>
                <a:buSzPct val="80000"/>
              </a:pPr>
              <a:r>
                <a:rPr lang="en-US" altLang="en-US" sz="1800" i="0" dirty="0"/>
                <a:t>These fibers are also known as roughage that absorb cholesterol and keep us regular.</a:t>
              </a:r>
            </a:p>
          </p:txBody>
        </p:sp>
        <p:grpSp>
          <p:nvGrpSpPr>
            <p:cNvPr id="224262" name="Group 30">
              <a:extLst>
                <a:ext uri="{FF2B5EF4-FFF2-40B4-BE49-F238E27FC236}">
                  <a16:creationId xmlns:a16="http://schemas.microsoft.com/office/drawing/2014/main" id="{B8EA8AE1-8752-9C4E-B90A-DFEF92B57B3C}"/>
                </a:ext>
              </a:extLst>
            </p:cNvPr>
            <p:cNvGrpSpPr>
              <a:grpSpLocks/>
            </p:cNvGrpSpPr>
            <p:nvPr/>
          </p:nvGrpSpPr>
          <p:grpSpPr bwMode="auto">
            <a:xfrm>
              <a:off x="582" y="3671"/>
              <a:ext cx="1990" cy="213"/>
              <a:chOff x="582" y="3671"/>
              <a:chExt cx="1990" cy="213"/>
            </a:xfrm>
          </p:grpSpPr>
          <p:sp>
            <p:nvSpPr>
              <p:cNvPr id="3604497" name="Rectangle 17">
                <a:extLst>
                  <a:ext uri="{FF2B5EF4-FFF2-40B4-BE49-F238E27FC236}">
                    <a16:creationId xmlns:a16="http://schemas.microsoft.com/office/drawing/2014/main" id="{1329C527-9DEB-F647-9B09-9D1124ECFAA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04499" name="Rectangle 19">
                <a:extLst>
                  <a:ext uri="{FF2B5EF4-FFF2-40B4-BE49-F238E27FC236}">
                    <a16:creationId xmlns:a16="http://schemas.microsoft.com/office/drawing/2014/main" id="{FA28F7EA-00E2-2F4C-A4B9-2D9893D72E0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4265" name="Text Box 20">
                <a:extLst>
                  <a:ext uri="{FF2B5EF4-FFF2-40B4-BE49-F238E27FC236}">
                    <a16:creationId xmlns:a16="http://schemas.microsoft.com/office/drawing/2014/main" id="{47BE86FC-E472-D049-BBAD-8E60667BABE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919</a:t>
                </a:r>
                <a:endParaRPr lang="en-US" altLang="en-US" sz="1800" i="0" dirty="0">
                  <a:ea typeface="ＭＳ Ｐゴシック" panose="020B0600070205080204" pitchFamily="34" charset="-128"/>
                </a:endParaRPr>
              </a:p>
            </p:txBody>
          </p:sp>
          <p:sp>
            <p:nvSpPr>
              <p:cNvPr id="224266" name="Text Box 22">
                <a:extLst>
                  <a:ext uri="{FF2B5EF4-FFF2-40B4-BE49-F238E27FC236}">
                    <a16:creationId xmlns:a16="http://schemas.microsoft.com/office/drawing/2014/main" id="{81CA1E40-C559-304A-B690-DB08832D481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954</a:t>
                </a:r>
                <a:endParaRPr lang="en-US" altLang="en-US" sz="1800" i="0" dirty="0">
                  <a:ea typeface="ＭＳ Ｐゴシック" panose="020B0600070205080204" pitchFamily="34" charset="-128"/>
                </a:endParaRPr>
              </a:p>
            </p:txBody>
          </p:sp>
          <p:grpSp>
            <p:nvGrpSpPr>
              <p:cNvPr id="224267" name="Group 27">
                <a:extLst>
                  <a:ext uri="{FF2B5EF4-FFF2-40B4-BE49-F238E27FC236}">
                    <a16:creationId xmlns:a16="http://schemas.microsoft.com/office/drawing/2014/main" id="{88500C15-D927-1745-AF39-B9D896238CD0}"/>
                  </a:ext>
                </a:extLst>
              </p:cNvPr>
              <p:cNvGrpSpPr>
                <a:grpSpLocks/>
              </p:cNvGrpSpPr>
              <p:nvPr/>
            </p:nvGrpSpPr>
            <p:grpSpPr bwMode="auto">
              <a:xfrm>
                <a:off x="1270" y="3671"/>
                <a:ext cx="620" cy="213"/>
                <a:chOff x="1270" y="3671"/>
                <a:chExt cx="620" cy="213"/>
              </a:xfrm>
            </p:grpSpPr>
            <p:sp>
              <p:nvSpPr>
                <p:cNvPr id="3604508" name="Rectangle 28">
                  <a:extLst>
                    <a:ext uri="{FF2B5EF4-FFF2-40B4-BE49-F238E27FC236}">
                      <a16:creationId xmlns:a16="http://schemas.microsoft.com/office/drawing/2014/main" id="{B33C5A7B-667B-8F42-AD11-F6BACA28CFA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4269" name="Text Box 29">
                  <a:extLst>
                    <a:ext uri="{FF2B5EF4-FFF2-40B4-BE49-F238E27FC236}">
                      <a16:creationId xmlns:a16="http://schemas.microsoft.com/office/drawing/2014/main" id="{AD0DAAFC-C9CD-664B-B413-52AAD8D65C4A}"/>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5">
            <a:extLst>
              <a:ext uri="{FF2B5EF4-FFF2-40B4-BE49-F238E27FC236}">
                <a16:creationId xmlns:a16="http://schemas.microsoft.com/office/drawing/2014/main" id="{8BA7CBB6-72DD-F940-8E69-79BB7A383D4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30A5672-AA67-AE4E-8364-8AF2B049E0BE}" type="slidenum">
              <a:rPr lang="en-US" altLang="en-US" sz="1400"/>
              <a:pPr>
                <a:spcBef>
                  <a:spcPct val="0"/>
                </a:spcBef>
                <a:buFontTx/>
                <a:buNone/>
              </a:pPr>
              <a:t>111</a:t>
            </a:fld>
            <a:endParaRPr lang="en-US" altLang="en-US" sz="1400" dirty="0"/>
          </a:p>
        </p:txBody>
      </p:sp>
      <p:grpSp>
        <p:nvGrpSpPr>
          <p:cNvPr id="226307" name="Group 30">
            <a:extLst>
              <a:ext uri="{FF2B5EF4-FFF2-40B4-BE49-F238E27FC236}">
                <a16:creationId xmlns:a16="http://schemas.microsoft.com/office/drawing/2014/main" id="{8CED63F9-9E5F-F44B-8411-3E47E7399FEF}"/>
              </a:ext>
            </a:extLst>
          </p:cNvPr>
          <p:cNvGrpSpPr>
            <a:grpSpLocks/>
          </p:cNvGrpSpPr>
          <p:nvPr/>
        </p:nvGrpSpPr>
        <p:grpSpPr bwMode="auto">
          <a:xfrm>
            <a:off x="458788" y="446088"/>
            <a:ext cx="8229600" cy="5719762"/>
            <a:chOff x="289" y="281"/>
            <a:chExt cx="5184" cy="3603"/>
          </a:xfrm>
        </p:grpSpPr>
        <p:sp>
          <p:nvSpPr>
            <p:cNvPr id="226308" name="Rectangle 2">
              <a:extLst>
                <a:ext uri="{FF2B5EF4-FFF2-40B4-BE49-F238E27FC236}">
                  <a16:creationId xmlns:a16="http://schemas.microsoft.com/office/drawing/2014/main" id="{A281ACE3-7DC0-BC44-A143-0E60B1B8460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Carbohydrates </a:t>
              </a:r>
              <a:r>
                <a:rPr lang="en-US" altLang="en-US" sz="2200" i="0" dirty="0">
                  <a:solidFill>
                    <a:srgbClr val="333333"/>
                  </a:solidFill>
                </a:rPr>
                <a:t>(continued)</a:t>
              </a:r>
              <a:endParaRPr lang="en-US" altLang="en-US" sz="2800" i="0" dirty="0">
                <a:solidFill>
                  <a:srgbClr val="333333"/>
                </a:solidFill>
              </a:endParaRPr>
            </a:p>
          </p:txBody>
        </p:sp>
        <p:sp>
          <p:nvSpPr>
            <p:cNvPr id="226309" name="Text Box 3">
              <a:extLst>
                <a:ext uri="{FF2B5EF4-FFF2-40B4-BE49-F238E27FC236}">
                  <a16:creationId xmlns:a16="http://schemas.microsoft.com/office/drawing/2014/main" id="{45CA13C6-AB5C-6D40-9050-CD562C924E8D}"/>
                </a:ext>
              </a:extLst>
            </p:cNvPr>
            <p:cNvSpPr txBox="1">
              <a:spLocks noChangeArrowheads="1"/>
            </p:cNvSpPr>
            <p:nvPr/>
          </p:nvSpPr>
          <p:spPr bwMode="auto">
            <a:xfrm>
              <a:off x="519" y="970"/>
              <a:ext cx="4587" cy="1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62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Brush-border enzymes split disaccharides into monosaccharides.</a:t>
              </a:r>
            </a:p>
            <a:p>
              <a:pPr eaLnBrk="1" hangingPunct="1">
                <a:lnSpc>
                  <a:spcPct val="85000"/>
                </a:lnSpc>
                <a:spcBef>
                  <a:spcPct val="0"/>
                </a:spcBef>
                <a:spcAft>
                  <a:spcPts val="900"/>
                </a:spcAft>
                <a:buSzPct val="80000"/>
              </a:pPr>
              <a:r>
                <a:rPr lang="en-US" altLang="en-US" sz="1800" i="0" dirty="0"/>
                <a:t>These enzymes are:</a:t>
              </a:r>
            </a:p>
            <a:p>
              <a:pPr lvl="1" eaLnBrk="1" hangingPunct="1">
                <a:lnSpc>
                  <a:spcPct val="85000"/>
                </a:lnSpc>
                <a:spcBef>
                  <a:spcPct val="0"/>
                </a:spcBef>
                <a:spcAft>
                  <a:spcPts val="500"/>
                </a:spcAft>
                <a:buSzPct val="80000"/>
                <a:buFontTx/>
                <a:buChar char="-"/>
              </a:pPr>
              <a:r>
                <a:rPr lang="en-US" altLang="en-US" sz="1800" i="0" dirty="0"/>
                <a:t>Sucrase, which breaks-down sucrose </a:t>
              </a:r>
              <a:r>
                <a:rPr lang="en-US" altLang="en-US" sz="1800" i="0" dirty="0">
                  <a:sym typeface="Symbol" pitchFamily="2" charset="2"/>
                </a:rPr>
                <a:t>to form</a:t>
              </a:r>
              <a:r>
                <a:rPr lang="en-US" altLang="en-US" sz="1800" i="0" dirty="0"/>
                <a:t> glucose and fructose.</a:t>
              </a:r>
            </a:p>
            <a:p>
              <a:pPr lvl="1" eaLnBrk="1" hangingPunct="1">
                <a:lnSpc>
                  <a:spcPct val="85000"/>
                </a:lnSpc>
                <a:spcBef>
                  <a:spcPct val="0"/>
                </a:spcBef>
                <a:spcAft>
                  <a:spcPts val="500"/>
                </a:spcAft>
                <a:buSzPct val="80000"/>
                <a:buFontTx/>
                <a:buChar char="-"/>
              </a:pPr>
              <a:r>
                <a:rPr lang="en-US" altLang="en-US" sz="1800" i="0" dirty="0"/>
                <a:t>Lactase, which breaks-down lactose </a:t>
              </a:r>
              <a:r>
                <a:rPr lang="en-US" altLang="en-US" sz="1800" i="0" dirty="0">
                  <a:sym typeface="Symbol" pitchFamily="2" charset="2"/>
                </a:rPr>
                <a:t>to form</a:t>
              </a:r>
              <a:r>
                <a:rPr lang="en-US" altLang="en-US" sz="1800" i="0" dirty="0"/>
                <a:t> glucose and galactose.</a:t>
              </a:r>
            </a:p>
            <a:p>
              <a:pPr lvl="1" eaLnBrk="1" hangingPunct="1">
                <a:lnSpc>
                  <a:spcPct val="85000"/>
                </a:lnSpc>
                <a:spcBef>
                  <a:spcPct val="0"/>
                </a:spcBef>
                <a:spcAft>
                  <a:spcPct val="30000"/>
                </a:spcAft>
                <a:buSzPct val="80000"/>
                <a:buFontTx/>
                <a:buChar char="-"/>
              </a:pPr>
              <a:r>
                <a:rPr lang="en-US" altLang="en-US" sz="1800" i="0" dirty="0"/>
                <a:t>Maltase, which breaks-down maltose </a:t>
              </a:r>
              <a:r>
                <a:rPr lang="en-US" altLang="en-US" sz="1800" i="0" dirty="0">
                  <a:sym typeface="Symbol" pitchFamily="2" charset="2"/>
                </a:rPr>
                <a:t>to form</a:t>
              </a:r>
              <a:r>
                <a:rPr lang="en-US" altLang="en-US" sz="1800" i="0" dirty="0"/>
                <a:t> glucose and glucose.</a:t>
              </a:r>
            </a:p>
          </p:txBody>
        </p:sp>
        <p:grpSp>
          <p:nvGrpSpPr>
            <p:cNvPr id="226310" name="Group 29">
              <a:extLst>
                <a:ext uri="{FF2B5EF4-FFF2-40B4-BE49-F238E27FC236}">
                  <a16:creationId xmlns:a16="http://schemas.microsoft.com/office/drawing/2014/main" id="{52A38649-571A-4D4A-A6D4-07C4CCD1270C}"/>
                </a:ext>
              </a:extLst>
            </p:cNvPr>
            <p:cNvGrpSpPr>
              <a:grpSpLocks/>
            </p:cNvGrpSpPr>
            <p:nvPr/>
          </p:nvGrpSpPr>
          <p:grpSpPr bwMode="auto">
            <a:xfrm>
              <a:off x="582" y="3671"/>
              <a:ext cx="1990" cy="213"/>
              <a:chOff x="582" y="3671"/>
              <a:chExt cx="1990" cy="213"/>
            </a:xfrm>
          </p:grpSpPr>
          <p:sp>
            <p:nvSpPr>
              <p:cNvPr id="3606543" name="Rectangle 15">
                <a:extLst>
                  <a:ext uri="{FF2B5EF4-FFF2-40B4-BE49-F238E27FC236}">
                    <a16:creationId xmlns:a16="http://schemas.microsoft.com/office/drawing/2014/main" id="{2D2F7FDC-1D18-9949-8A24-ADCBA706C93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06545" name="Rectangle 17">
                <a:extLst>
                  <a:ext uri="{FF2B5EF4-FFF2-40B4-BE49-F238E27FC236}">
                    <a16:creationId xmlns:a16="http://schemas.microsoft.com/office/drawing/2014/main" id="{4C8BF01B-30C2-6A48-8687-E9005797F1A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6313" name="Text Box 18">
                <a:extLst>
                  <a:ext uri="{FF2B5EF4-FFF2-40B4-BE49-F238E27FC236}">
                    <a16:creationId xmlns:a16="http://schemas.microsoft.com/office/drawing/2014/main" id="{BDA7F9C2-E133-3249-8CD6-9870C24B7D3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919</a:t>
                </a:r>
                <a:endParaRPr lang="en-US" altLang="en-US" sz="1800" i="0" dirty="0">
                  <a:ea typeface="ＭＳ Ｐゴシック" panose="020B0600070205080204" pitchFamily="34" charset="-128"/>
                </a:endParaRPr>
              </a:p>
            </p:txBody>
          </p:sp>
          <p:sp>
            <p:nvSpPr>
              <p:cNvPr id="226314" name="Text Box 20">
                <a:extLst>
                  <a:ext uri="{FF2B5EF4-FFF2-40B4-BE49-F238E27FC236}">
                    <a16:creationId xmlns:a16="http://schemas.microsoft.com/office/drawing/2014/main" id="{5B9C3CA3-3936-6048-8525-F0C9ECE34E5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954</a:t>
                </a:r>
                <a:endParaRPr lang="en-US" altLang="en-US" sz="1800" i="0" dirty="0">
                  <a:ea typeface="ＭＳ Ｐゴシック" panose="020B0600070205080204" pitchFamily="34" charset="-128"/>
                </a:endParaRPr>
              </a:p>
            </p:txBody>
          </p:sp>
          <p:grpSp>
            <p:nvGrpSpPr>
              <p:cNvPr id="226315" name="Group 25">
                <a:extLst>
                  <a:ext uri="{FF2B5EF4-FFF2-40B4-BE49-F238E27FC236}">
                    <a16:creationId xmlns:a16="http://schemas.microsoft.com/office/drawing/2014/main" id="{A4B0DF63-6351-F841-8A43-F856B097F8F4}"/>
                  </a:ext>
                </a:extLst>
              </p:cNvPr>
              <p:cNvGrpSpPr>
                <a:grpSpLocks/>
              </p:cNvGrpSpPr>
              <p:nvPr/>
            </p:nvGrpSpPr>
            <p:grpSpPr bwMode="auto">
              <a:xfrm>
                <a:off x="1270" y="3671"/>
                <a:ext cx="620" cy="213"/>
                <a:chOff x="1270" y="3671"/>
                <a:chExt cx="620" cy="213"/>
              </a:xfrm>
            </p:grpSpPr>
            <p:sp>
              <p:nvSpPr>
                <p:cNvPr id="3606554" name="Rectangle 26">
                  <a:extLst>
                    <a:ext uri="{FF2B5EF4-FFF2-40B4-BE49-F238E27FC236}">
                      <a16:creationId xmlns:a16="http://schemas.microsoft.com/office/drawing/2014/main" id="{F7D17B49-CE7C-2142-B886-E3982CCC553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6317" name="Text Box 27">
                  <a:extLst>
                    <a:ext uri="{FF2B5EF4-FFF2-40B4-BE49-F238E27FC236}">
                      <a16:creationId xmlns:a16="http://schemas.microsoft.com/office/drawing/2014/main" id="{3F61B2AC-7B55-FE4D-AFBF-21F69D7EC9B5}"/>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5">
            <a:extLst>
              <a:ext uri="{FF2B5EF4-FFF2-40B4-BE49-F238E27FC236}">
                <a16:creationId xmlns:a16="http://schemas.microsoft.com/office/drawing/2014/main" id="{842E442E-BD46-8440-B598-C0F6C796042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3D3E242-9954-2748-B0A7-AEB621AFF471}" type="slidenum">
              <a:rPr lang="en-US" altLang="en-US" sz="1400"/>
              <a:pPr>
                <a:spcBef>
                  <a:spcPct val="0"/>
                </a:spcBef>
                <a:buFontTx/>
                <a:buNone/>
              </a:pPr>
              <a:t>112</a:t>
            </a:fld>
            <a:endParaRPr lang="en-US" altLang="en-US" sz="1400" dirty="0"/>
          </a:p>
        </p:txBody>
      </p:sp>
      <p:grpSp>
        <p:nvGrpSpPr>
          <p:cNvPr id="228355" name="Group 29">
            <a:extLst>
              <a:ext uri="{FF2B5EF4-FFF2-40B4-BE49-F238E27FC236}">
                <a16:creationId xmlns:a16="http://schemas.microsoft.com/office/drawing/2014/main" id="{9B5D715F-79D6-C741-ADBB-30416DD26739}"/>
              </a:ext>
            </a:extLst>
          </p:cNvPr>
          <p:cNvGrpSpPr>
            <a:grpSpLocks/>
          </p:cNvGrpSpPr>
          <p:nvPr/>
        </p:nvGrpSpPr>
        <p:grpSpPr bwMode="auto">
          <a:xfrm>
            <a:off x="458788" y="446088"/>
            <a:ext cx="8229600" cy="5719762"/>
            <a:chOff x="289" y="281"/>
            <a:chExt cx="5184" cy="3603"/>
          </a:xfrm>
        </p:grpSpPr>
        <p:sp>
          <p:nvSpPr>
            <p:cNvPr id="228356" name="Rectangle 2">
              <a:extLst>
                <a:ext uri="{FF2B5EF4-FFF2-40B4-BE49-F238E27FC236}">
                  <a16:creationId xmlns:a16="http://schemas.microsoft.com/office/drawing/2014/main" id="{092E7795-946D-BA4A-9B38-EB2460BE125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Proteins</a:t>
              </a:r>
            </a:p>
          </p:txBody>
        </p:sp>
        <p:sp>
          <p:nvSpPr>
            <p:cNvPr id="228357" name="Text Box 3">
              <a:extLst>
                <a:ext uri="{FF2B5EF4-FFF2-40B4-BE49-F238E27FC236}">
                  <a16:creationId xmlns:a16="http://schemas.microsoft.com/office/drawing/2014/main" id="{3009BFF4-415A-5941-8858-2F3BDCEF0350}"/>
                </a:ext>
              </a:extLst>
            </p:cNvPr>
            <p:cNvSpPr txBox="1">
              <a:spLocks noChangeArrowheads="1"/>
            </p:cNvSpPr>
            <p:nvPr/>
          </p:nvSpPr>
          <p:spPr bwMode="auto">
            <a:xfrm>
              <a:off x="519" y="970"/>
              <a:ext cx="448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Protein digestion begins in the stomach with the release of pepsin from the gastric glands in the stomach wall.</a:t>
              </a:r>
            </a:p>
            <a:p>
              <a:pPr eaLnBrk="1" hangingPunct="1">
                <a:lnSpc>
                  <a:spcPct val="85000"/>
                </a:lnSpc>
                <a:spcBef>
                  <a:spcPct val="0"/>
                </a:spcBef>
                <a:spcAft>
                  <a:spcPts val="900"/>
                </a:spcAft>
                <a:buSzPct val="80000"/>
              </a:pPr>
              <a:r>
                <a:rPr lang="en-US" altLang="en-US" sz="1800" i="0" dirty="0"/>
                <a:t>The enzymes in pancreatic juice continue to break-down proteins into smaller polypeptides in the small intestine.</a:t>
              </a:r>
            </a:p>
            <a:p>
              <a:pPr eaLnBrk="1" hangingPunct="1">
                <a:lnSpc>
                  <a:spcPct val="85000"/>
                </a:lnSpc>
                <a:spcBef>
                  <a:spcPct val="0"/>
                </a:spcBef>
                <a:spcAft>
                  <a:spcPct val="50000"/>
                </a:spcAft>
                <a:buSzPct val="80000"/>
              </a:pPr>
              <a:r>
                <a:rPr lang="en-US" altLang="en-US" sz="1800" i="0" dirty="0"/>
                <a:t>Protein digestion is completed by two peptidases (enzymes) in the brush-border of the small intestine.</a:t>
              </a:r>
            </a:p>
          </p:txBody>
        </p:sp>
        <p:grpSp>
          <p:nvGrpSpPr>
            <p:cNvPr id="228358" name="Group 28">
              <a:extLst>
                <a:ext uri="{FF2B5EF4-FFF2-40B4-BE49-F238E27FC236}">
                  <a16:creationId xmlns:a16="http://schemas.microsoft.com/office/drawing/2014/main" id="{8F79828F-7206-7449-A329-CB12AA5F9A7C}"/>
                </a:ext>
              </a:extLst>
            </p:cNvPr>
            <p:cNvGrpSpPr>
              <a:grpSpLocks/>
            </p:cNvGrpSpPr>
            <p:nvPr/>
          </p:nvGrpSpPr>
          <p:grpSpPr bwMode="auto">
            <a:xfrm>
              <a:off x="582" y="3671"/>
              <a:ext cx="1990" cy="213"/>
              <a:chOff x="582" y="3671"/>
              <a:chExt cx="1990" cy="213"/>
            </a:xfrm>
          </p:grpSpPr>
          <p:sp>
            <p:nvSpPr>
              <p:cNvPr id="3608591" name="Rectangle 15">
                <a:extLst>
                  <a:ext uri="{FF2B5EF4-FFF2-40B4-BE49-F238E27FC236}">
                    <a16:creationId xmlns:a16="http://schemas.microsoft.com/office/drawing/2014/main" id="{BAD57BF8-C49E-D140-A8E0-A619252F760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08593" name="Rectangle 17">
                <a:extLst>
                  <a:ext uri="{FF2B5EF4-FFF2-40B4-BE49-F238E27FC236}">
                    <a16:creationId xmlns:a16="http://schemas.microsoft.com/office/drawing/2014/main" id="{37F4C648-F708-7541-B318-C8E83D7FFC7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8361" name="Text Box 18">
                <a:extLst>
                  <a:ext uri="{FF2B5EF4-FFF2-40B4-BE49-F238E27FC236}">
                    <a16:creationId xmlns:a16="http://schemas.microsoft.com/office/drawing/2014/main" id="{CC10D0BC-8300-D444-81DD-26871CFC862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919</a:t>
                </a:r>
                <a:endParaRPr lang="en-US" altLang="en-US" sz="1800" i="0" dirty="0">
                  <a:ea typeface="ＭＳ Ｐゴシック" panose="020B0600070205080204" pitchFamily="34" charset="-128"/>
                </a:endParaRPr>
              </a:p>
            </p:txBody>
          </p:sp>
          <p:sp>
            <p:nvSpPr>
              <p:cNvPr id="228362" name="Text Box 20">
                <a:extLst>
                  <a:ext uri="{FF2B5EF4-FFF2-40B4-BE49-F238E27FC236}">
                    <a16:creationId xmlns:a16="http://schemas.microsoft.com/office/drawing/2014/main" id="{69FCD403-BD15-5645-A04E-2CAA89CD391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954</a:t>
                </a:r>
                <a:endParaRPr lang="en-US" altLang="en-US" sz="1800" i="0" dirty="0">
                  <a:ea typeface="ＭＳ Ｐゴシック" panose="020B0600070205080204" pitchFamily="34" charset="-128"/>
                </a:endParaRPr>
              </a:p>
            </p:txBody>
          </p:sp>
          <p:grpSp>
            <p:nvGrpSpPr>
              <p:cNvPr id="228363" name="Group 25">
                <a:extLst>
                  <a:ext uri="{FF2B5EF4-FFF2-40B4-BE49-F238E27FC236}">
                    <a16:creationId xmlns:a16="http://schemas.microsoft.com/office/drawing/2014/main" id="{47BE71AF-9713-1245-9B55-9C0E670EC347}"/>
                  </a:ext>
                </a:extLst>
              </p:cNvPr>
              <p:cNvGrpSpPr>
                <a:grpSpLocks/>
              </p:cNvGrpSpPr>
              <p:nvPr/>
            </p:nvGrpSpPr>
            <p:grpSpPr bwMode="auto">
              <a:xfrm>
                <a:off x="1270" y="3671"/>
                <a:ext cx="620" cy="213"/>
                <a:chOff x="1270" y="3671"/>
                <a:chExt cx="620" cy="213"/>
              </a:xfrm>
            </p:grpSpPr>
            <p:sp>
              <p:nvSpPr>
                <p:cNvPr id="3608602" name="Rectangle 26">
                  <a:extLst>
                    <a:ext uri="{FF2B5EF4-FFF2-40B4-BE49-F238E27FC236}">
                      <a16:creationId xmlns:a16="http://schemas.microsoft.com/office/drawing/2014/main" id="{3D2D505D-998A-2947-9378-872FE0B33B4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28365" name="Text Box 27">
                  <a:extLst>
                    <a:ext uri="{FF2B5EF4-FFF2-40B4-BE49-F238E27FC236}">
                      <a16:creationId xmlns:a16="http://schemas.microsoft.com/office/drawing/2014/main" id="{C8595AA3-17E4-4640-BF8D-F303B76E24C6}"/>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1001</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5">
            <a:extLst>
              <a:ext uri="{FF2B5EF4-FFF2-40B4-BE49-F238E27FC236}">
                <a16:creationId xmlns:a16="http://schemas.microsoft.com/office/drawing/2014/main" id="{F9601BAD-0915-F740-8A2A-576C8393F7A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CC0B543-54DF-8345-B4D1-B813B6D1EC57}" type="slidenum">
              <a:rPr lang="en-US" altLang="en-US" sz="1400"/>
              <a:pPr>
                <a:spcBef>
                  <a:spcPct val="0"/>
                </a:spcBef>
                <a:buFontTx/>
                <a:buNone/>
              </a:pPr>
              <a:t>113</a:t>
            </a:fld>
            <a:endParaRPr lang="en-US" altLang="en-US" sz="1400" dirty="0"/>
          </a:p>
        </p:txBody>
      </p:sp>
      <p:grpSp>
        <p:nvGrpSpPr>
          <p:cNvPr id="230414" name="Group 14">
            <a:extLst>
              <a:ext uri="{FF2B5EF4-FFF2-40B4-BE49-F238E27FC236}">
                <a16:creationId xmlns:a16="http://schemas.microsoft.com/office/drawing/2014/main" id="{87427F36-FD40-3D41-A32B-B73A10071536}"/>
              </a:ext>
            </a:extLst>
          </p:cNvPr>
          <p:cNvGrpSpPr>
            <a:grpSpLocks/>
          </p:cNvGrpSpPr>
          <p:nvPr/>
        </p:nvGrpSpPr>
        <p:grpSpPr bwMode="auto">
          <a:xfrm>
            <a:off x="458788" y="446088"/>
            <a:ext cx="8229600" cy="5719762"/>
            <a:chOff x="289" y="281"/>
            <a:chExt cx="5184" cy="3603"/>
          </a:xfrm>
        </p:grpSpPr>
        <p:sp>
          <p:nvSpPr>
            <p:cNvPr id="230404" name="Rectangle 2">
              <a:extLst>
                <a:ext uri="{FF2B5EF4-FFF2-40B4-BE49-F238E27FC236}">
                  <a16:creationId xmlns:a16="http://schemas.microsoft.com/office/drawing/2014/main" id="{3855E8F6-9615-074D-90AD-8DD4B6F2AD1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Lipids</a:t>
              </a:r>
            </a:p>
          </p:txBody>
        </p:sp>
        <p:sp>
          <p:nvSpPr>
            <p:cNvPr id="230405" name="Text Box 3">
              <a:extLst>
                <a:ext uri="{FF2B5EF4-FFF2-40B4-BE49-F238E27FC236}">
                  <a16:creationId xmlns:a16="http://schemas.microsoft.com/office/drawing/2014/main" id="{28EE8693-B00A-B844-A68E-2DB796046117}"/>
                </a:ext>
              </a:extLst>
            </p:cNvPr>
            <p:cNvSpPr txBox="1">
              <a:spLocks noChangeArrowheads="1"/>
            </p:cNvSpPr>
            <p:nvPr/>
          </p:nvSpPr>
          <p:spPr bwMode="auto">
            <a:xfrm>
              <a:off x="519" y="970"/>
              <a:ext cx="463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Some digestion of lipids occurs in the stomach through the actions of two enzymes, lingual lipase and gastric lipase.</a:t>
              </a:r>
            </a:p>
            <a:p>
              <a:pPr eaLnBrk="1" hangingPunct="1">
                <a:lnSpc>
                  <a:spcPct val="85000"/>
                </a:lnSpc>
                <a:spcBef>
                  <a:spcPct val="0"/>
                </a:spcBef>
                <a:spcAft>
                  <a:spcPct val="50000"/>
                </a:spcAft>
                <a:buSzPct val="80000"/>
              </a:pPr>
              <a:r>
                <a:rPr lang="en-US" altLang="en-US" sz="1800" i="0" dirty="0"/>
                <a:t>Most of the chemical digestion occurs in the small intestine through the action of the enzyme, pancreatic lipase.</a:t>
              </a:r>
            </a:p>
          </p:txBody>
        </p:sp>
        <p:grpSp>
          <p:nvGrpSpPr>
            <p:cNvPr id="230406" name="Group 31">
              <a:extLst>
                <a:ext uri="{FF2B5EF4-FFF2-40B4-BE49-F238E27FC236}">
                  <a16:creationId xmlns:a16="http://schemas.microsoft.com/office/drawing/2014/main" id="{D27CFC93-1E72-0E40-9DB9-82BB6DA76518}"/>
                </a:ext>
              </a:extLst>
            </p:cNvPr>
            <p:cNvGrpSpPr>
              <a:grpSpLocks/>
            </p:cNvGrpSpPr>
            <p:nvPr/>
          </p:nvGrpSpPr>
          <p:grpSpPr bwMode="auto">
            <a:xfrm>
              <a:off x="582" y="3671"/>
              <a:ext cx="1990" cy="213"/>
              <a:chOff x="582" y="3671"/>
              <a:chExt cx="1990" cy="213"/>
            </a:xfrm>
          </p:grpSpPr>
          <p:sp>
            <p:nvSpPr>
              <p:cNvPr id="3610642" name="Rectangle 18">
                <a:extLst>
                  <a:ext uri="{FF2B5EF4-FFF2-40B4-BE49-F238E27FC236}">
                    <a16:creationId xmlns:a16="http://schemas.microsoft.com/office/drawing/2014/main" id="{132725CA-62C5-6941-A799-14EBC6C07F5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10644" name="Rectangle 20">
                <a:extLst>
                  <a:ext uri="{FF2B5EF4-FFF2-40B4-BE49-F238E27FC236}">
                    <a16:creationId xmlns:a16="http://schemas.microsoft.com/office/drawing/2014/main" id="{A6210558-5C5D-BB49-B0B6-C4FB645652F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0409" name="Text Box 21">
                <a:extLst>
                  <a:ext uri="{FF2B5EF4-FFF2-40B4-BE49-F238E27FC236}">
                    <a16:creationId xmlns:a16="http://schemas.microsoft.com/office/drawing/2014/main" id="{3662AD44-F626-9447-AC3A-C21BA754C5F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919</a:t>
                </a:r>
                <a:endParaRPr lang="en-US" altLang="en-US" sz="1800" i="0" dirty="0">
                  <a:ea typeface="ＭＳ Ｐゴシック" panose="020B0600070205080204" pitchFamily="34" charset="-128"/>
                </a:endParaRPr>
              </a:p>
            </p:txBody>
          </p:sp>
          <p:sp>
            <p:nvSpPr>
              <p:cNvPr id="230410" name="Text Box 23">
                <a:extLst>
                  <a:ext uri="{FF2B5EF4-FFF2-40B4-BE49-F238E27FC236}">
                    <a16:creationId xmlns:a16="http://schemas.microsoft.com/office/drawing/2014/main" id="{56D7CB98-B686-D946-B894-B66DE87BB53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954</a:t>
                </a:r>
                <a:endParaRPr lang="en-US" altLang="en-US" sz="1800" i="0" dirty="0">
                  <a:ea typeface="ＭＳ Ｐゴシック" panose="020B0600070205080204" pitchFamily="34" charset="-128"/>
                </a:endParaRPr>
              </a:p>
            </p:txBody>
          </p:sp>
          <p:grpSp>
            <p:nvGrpSpPr>
              <p:cNvPr id="230411" name="Group 28">
                <a:extLst>
                  <a:ext uri="{FF2B5EF4-FFF2-40B4-BE49-F238E27FC236}">
                    <a16:creationId xmlns:a16="http://schemas.microsoft.com/office/drawing/2014/main" id="{D176FC14-7A79-194C-A38F-891A8A8984F4}"/>
                  </a:ext>
                </a:extLst>
              </p:cNvPr>
              <p:cNvGrpSpPr>
                <a:grpSpLocks/>
              </p:cNvGrpSpPr>
              <p:nvPr/>
            </p:nvGrpSpPr>
            <p:grpSpPr bwMode="auto">
              <a:xfrm>
                <a:off x="1270" y="3671"/>
                <a:ext cx="620" cy="213"/>
                <a:chOff x="1270" y="3671"/>
                <a:chExt cx="620" cy="213"/>
              </a:xfrm>
            </p:grpSpPr>
            <p:sp>
              <p:nvSpPr>
                <p:cNvPr id="3610653" name="Rectangle 29">
                  <a:extLst>
                    <a:ext uri="{FF2B5EF4-FFF2-40B4-BE49-F238E27FC236}">
                      <a16:creationId xmlns:a16="http://schemas.microsoft.com/office/drawing/2014/main" id="{68049671-8373-6E49-AF71-5A76E38DFEB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0413" name="Text Box 30">
                  <a:extLst>
                    <a:ext uri="{FF2B5EF4-FFF2-40B4-BE49-F238E27FC236}">
                      <a16:creationId xmlns:a16="http://schemas.microsoft.com/office/drawing/2014/main" id="{DF8DD7B0-5368-FA45-8289-44865AF2B0DC}"/>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1001</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5">
            <a:extLst>
              <a:ext uri="{FF2B5EF4-FFF2-40B4-BE49-F238E27FC236}">
                <a16:creationId xmlns:a16="http://schemas.microsoft.com/office/drawing/2014/main" id="{07DCEB4D-5FFD-3043-8E52-0827FC63A48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2971B1A-3FCF-1D45-A1AD-ABF0E4DC0B4C}" type="slidenum">
              <a:rPr lang="en-US" altLang="en-US" sz="1400"/>
              <a:pPr>
                <a:spcBef>
                  <a:spcPct val="0"/>
                </a:spcBef>
                <a:buFontTx/>
                <a:buNone/>
              </a:pPr>
              <a:t>114</a:t>
            </a:fld>
            <a:endParaRPr lang="en-US" altLang="en-US" sz="1400" dirty="0"/>
          </a:p>
        </p:txBody>
      </p:sp>
      <p:grpSp>
        <p:nvGrpSpPr>
          <p:cNvPr id="232451" name="Group 30">
            <a:extLst>
              <a:ext uri="{FF2B5EF4-FFF2-40B4-BE49-F238E27FC236}">
                <a16:creationId xmlns:a16="http://schemas.microsoft.com/office/drawing/2014/main" id="{8E465DD4-F63D-8540-B82E-36D43E9ACE1A}"/>
              </a:ext>
            </a:extLst>
          </p:cNvPr>
          <p:cNvGrpSpPr>
            <a:grpSpLocks/>
          </p:cNvGrpSpPr>
          <p:nvPr/>
        </p:nvGrpSpPr>
        <p:grpSpPr bwMode="auto">
          <a:xfrm>
            <a:off x="458788" y="446088"/>
            <a:ext cx="8229600" cy="5719762"/>
            <a:chOff x="289" y="281"/>
            <a:chExt cx="5184" cy="3603"/>
          </a:xfrm>
        </p:grpSpPr>
        <p:sp>
          <p:nvSpPr>
            <p:cNvPr id="232452" name="Rectangle 2">
              <a:extLst>
                <a:ext uri="{FF2B5EF4-FFF2-40B4-BE49-F238E27FC236}">
                  <a16:creationId xmlns:a16="http://schemas.microsoft.com/office/drawing/2014/main" id="{2CDC6470-0F36-BA45-A98F-BDFD1B4F50C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Emulsification</a:t>
              </a:r>
            </a:p>
          </p:txBody>
        </p:sp>
        <p:sp>
          <p:nvSpPr>
            <p:cNvPr id="232453" name="Text Box 3">
              <a:extLst>
                <a:ext uri="{FF2B5EF4-FFF2-40B4-BE49-F238E27FC236}">
                  <a16:creationId xmlns:a16="http://schemas.microsoft.com/office/drawing/2014/main" id="{BE725986-A47A-194A-B2BC-2C5E8B41043A}"/>
                </a:ext>
              </a:extLst>
            </p:cNvPr>
            <p:cNvSpPr txBox="1">
              <a:spLocks noChangeArrowheads="1"/>
            </p:cNvSpPr>
            <p:nvPr/>
          </p:nvSpPr>
          <p:spPr bwMode="auto">
            <a:xfrm>
              <a:off x="519" y="970"/>
              <a:ext cx="461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Large lipid globules must be emulsified into smaller globules before they can be digested in the small intestine</a:t>
              </a:r>
            </a:p>
            <a:p>
              <a:pPr eaLnBrk="1" hangingPunct="1">
                <a:lnSpc>
                  <a:spcPct val="85000"/>
                </a:lnSpc>
                <a:spcBef>
                  <a:spcPct val="0"/>
                </a:spcBef>
                <a:spcAft>
                  <a:spcPts val="900"/>
                </a:spcAft>
                <a:buSzPct val="80000"/>
              </a:pPr>
              <a:r>
                <a:rPr lang="en-US" altLang="en-US" sz="1800" i="0" dirty="0"/>
                <a:t>Emulsification is produced by the sodium and potassium bile salts from the pancreas.</a:t>
              </a:r>
            </a:p>
            <a:p>
              <a:pPr eaLnBrk="1" hangingPunct="1">
                <a:lnSpc>
                  <a:spcPct val="85000"/>
                </a:lnSpc>
                <a:spcBef>
                  <a:spcPct val="0"/>
                </a:spcBef>
                <a:spcAft>
                  <a:spcPts val="900"/>
                </a:spcAft>
                <a:buSzPct val="80000"/>
              </a:pPr>
              <a:r>
                <a:rPr lang="en-US" altLang="en-US" sz="1800" i="0" dirty="0"/>
                <a:t>As we discussed, the smaller lipid globules collectively have a larger surface area than larger globules.</a:t>
              </a:r>
            </a:p>
            <a:p>
              <a:pPr eaLnBrk="1" hangingPunct="1">
                <a:lnSpc>
                  <a:spcPct val="85000"/>
                </a:lnSpc>
                <a:spcBef>
                  <a:spcPct val="0"/>
                </a:spcBef>
                <a:spcAft>
                  <a:spcPct val="50000"/>
                </a:spcAft>
                <a:buSzPct val="80000"/>
              </a:pPr>
              <a:r>
                <a:rPr lang="en-US" altLang="en-US" sz="1800" i="0" dirty="0"/>
                <a:t>An increased surface area enables pancreatic lipase (an enzyme) in the small intestine to function more effectively in the chemical diges-tion of lipids.</a:t>
              </a:r>
            </a:p>
          </p:txBody>
        </p:sp>
        <p:grpSp>
          <p:nvGrpSpPr>
            <p:cNvPr id="232454" name="Group 29">
              <a:extLst>
                <a:ext uri="{FF2B5EF4-FFF2-40B4-BE49-F238E27FC236}">
                  <a16:creationId xmlns:a16="http://schemas.microsoft.com/office/drawing/2014/main" id="{F8058E60-97C1-2042-8DEE-FDCE8BC087B7}"/>
                </a:ext>
              </a:extLst>
            </p:cNvPr>
            <p:cNvGrpSpPr>
              <a:grpSpLocks/>
            </p:cNvGrpSpPr>
            <p:nvPr/>
          </p:nvGrpSpPr>
          <p:grpSpPr bwMode="auto">
            <a:xfrm>
              <a:off x="582" y="3671"/>
              <a:ext cx="1990" cy="213"/>
              <a:chOff x="582" y="3671"/>
              <a:chExt cx="1990" cy="213"/>
            </a:xfrm>
          </p:grpSpPr>
          <p:sp>
            <p:nvSpPr>
              <p:cNvPr id="3612688" name="Rectangle 16">
                <a:extLst>
                  <a:ext uri="{FF2B5EF4-FFF2-40B4-BE49-F238E27FC236}">
                    <a16:creationId xmlns:a16="http://schemas.microsoft.com/office/drawing/2014/main" id="{359AE954-470E-5B4B-AD1C-48FA0F9CDFC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12690" name="Rectangle 18">
                <a:extLst>
                  <a:ext uri="{FF2B5EF4-FFF2-40B4-BE49-F238E27FC236}">
                    <a16:creationId xmlns:a16="http://schemas.microsoft.com/office/drawing/2014/main" id="{6D99712B-8EEF-3943-9FD1-5102C689AB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2457" name="Text Box 19">
                <a:extLst>
                  <a:ext uri="{FF2B5EF4-FFF2-40B4-BE49-F238E27FC236}">
                    <a16:creationId xmlns:a16="http://schemas.microsoft.com/office/drawing/2014/main" id="{5F8EACF5-C879-4145-A796-3DEB057D45D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919</a:t>
                </a:r>
                <a:endParaRPr lang="en-US" altLang="en-US" sz="1800" i="0" dirty="0">
                  <a:ea typeface="ＭＳ Ｐゴシック" panose="020B0600070205080204" pitchFamily="34" charset="-128"/>
                </a:endParaRPr>
              </a:p>
            </p:txBody>
          </p:sp>
          <p:sp>
            <p:nvSpPr>
              <p:cNvPr id="232458" name="Text Box 21">
                <a:extLst>
                  <a:ext uri="{FF2B5EF4-FFF2-40B4-BE49-F238E27FC236}">
                    <a16:creationId xmlns:a16="http://schemas.microsoft.com/office/drawing/2014/main" id="{6FDB3776-9039-5449-A3C5-50FE1B618F9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954</a:t>
                </a:r>
                <a:endParaRPr lang="en-US" altLang="en-US" sz="1800" i="0" dirty="0">
                  <a:ea typeface="ＭＳ Ｐゴシック" panose="020B0600070205080204" pitchFamily="34" charset="-128"/>
                </a:endParaRPr>
              </a:p>
            </p:txBody>
          </p:sp>
          <p:grpSp>
            <p:nvGrpSpPr>
              <p:cNvPr id="232459" name="Group 26">
                <a:extLst>
                  <a:ext uri="{FF2B5EF4-FFF2-40B4-BE49-F238E27FC236}">
                    <a16:creationId xmlns:a16="http://schemas.microsoft.com/office/drawing/2014/main" id="{0AB3AE23-A160-BC49-B350-7A14BAF9CF7B}"/>
                  </a:ext>
                </a:extLst>
              </p:cNvPr>
              <p:cNvGrpSpPr>
                <a:grpSpLocks/>
              </p:cNvGrpSpPr>
              <p:nvPr/>
            </p:nvGrpSpPr>
            <p:grpSpPr bwMode="auto">
              <a:xfrm>
                <a:off x="1270" y="3671"/>
                <a:ext cx="620" cy="213"/>
                <a:chOff x="1270" y="3671"/>
                <a:chExt cx="620" cy="213"/>
              </a:xfrm>
            </p:grpSpPr>
            <p:sp>
              <p:nvSpPr>
                <p:cNvPr id="3612699" name="Rectangle 27">
                  <a:extLst>
                    <a:ext uri="{FF2B5EF4-FFF2-40B4-BE49-F238E27FC236}">
                      <a16:creationId xmlns:a16="http://schemas.microsoft.com/office/drawing/2014/main" id="{372DB416-BB1E-4744-B4E6-5BD90AFC74A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2461" name="Text Box 28">
                  <a:extLst>
                    <a:ext uri="{FF2B5EF4-FFF2-40B4-BE49-F238E27FC236}">
                      <a16:creationId xmlns:a16="http://schemas.microsoft.com/office/drawing/2014/main" id="{800E48EE-D93D-E643-AF21-76660F4087C0}"/>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1001</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5">
            <a:extLst>
              <a:ext uri="{FF2B5EF4-FFF2-40B4-BE49-F238E27FC236}">
                <a16:creationId xmlns:a16="http://schemas.microsoft.com/office/drawing/2014/main" id="{83B5238B-D145-C94E-9D20-14075F7AF81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C17AF81-655C-A74C-8EB6-01281D20CAC5}" type="slidenum">
              <a:rPr lang="en-US" altLang="en-US" sz="1400"/>
              <a:pPr>
                <a:spcBef>
                  <a:spcPct val="0"/>
                </a:spcBef>
                <a:buFontTx/>
                <a:buNone/>
              </a:pPr>
              <a:t>115</a:t>
            </a:fld>
            <a:endParaRPr lang="en-US" altLang="en-US" sz="1400" dirty="0"/>
          </a:p>
        </p:txBody>
      </p:sp>
      <p:grpSp>
        <p:nvGrpSpPr>
          <p:cNvPr id="234499" name="Group 14">
            <a:extLst>
              <a:ext uri="{FF2B5EF4-FFF2-40B4-BE49-F238E27FC236}">
                <a16:creationId xmlns:a16="http://schemas.microsoft.com/office/drawing/2014/main" id="{C6723A0B-72A1-A44A-99AB-400C17870481}"/>
              </a:ext>
            </a:extLst>
          </p:cNvPr>
          <p:cNvGrpSpPr>
            <a:grpSpLocks/>
          </p:cNvGrpSpPr>
          <p:nvPr/>
        </p:nvGrpSpPr>
        <p:grpSpPr bwMode="auto">
          <a:xfrm>
            <a:off x="458788" y="446088"/>
            <a:ext cx="8229600" cy="5719762"/>
            <a:chOff x="289" y="281"/>
            <a:chExt cx="5184" cy="3603"/>
          </a:xfrm>
        </p:grpSpPr>
        <p:sp>
          <p:nvSpPr>
            <p:cNvPr id="234500" name="Rectangle 2">
              <a:extLst>
                <a:ext uri="{FF2B5EF4-FFF2-40B4-BE49-F238E27FC236}">
                  <a16:creationId xmlns:a16="http://schemas.microsoft.com/office/drawing/2014/main" id="{5DCA8017-A133-E844-8D9B-D06273328B9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Nucleic Acids</a:t>
              </a:r>
            </a:p>
          </p:txBody>
        </p:sp>
        <p:sp>
          <p:nvSpPr>
            <p:cNvPr id="234501" name="Text Box 3">
              <a:extLst>
                <a:ext uri="{FF2B5EF4-FFF2-40B4-BE49-F238E27FC236}">
                  <a16:creationId xmlns:a16="http://schemas.microsoft.com/office/drawing/2014/main" id="{E8BAD181-92DC-494C-A581-C4AE9E4A8A1F}"/>
                </a:ext>
              </a:extLst>
            </p:cNvPr>
            <p:cNvSpPr txBox="1">
              <a:spLocks noChangeArrowheads="1"/>
            </p:cNvSpPr>
            <p:nvPr/>
          </p:nvSpPr>
          <p:spPr bwMode="auto">
            <a:xfrm>
              <a:off x="519" y="970"/>
              <a:ext cx="4634"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Pancreatic juice contains two nucleases (enzymes) to digest strands of RNA and DNA into their individual nucleotides.</a:t>
              </a:r>
            </a:p>
            <a:p>
              <a:pPr eaLnBrk="1" hangingPunct="1">
                <a:lnSpc>
                  <a:spcPct val="85000"/>
                </a:lnSpc>
                <a:spcBef>
                  <a:spcPct val="0"/>
                </a:spcBef>
                <a:spcAft>
                  <a:spcPct val="50000"/>
                </a:spcAft>
                <a:buSzPct val="80000"/>
              </a:pPr>
              <a:r>
                <a:rPr lang="en-US" altLang="en-US" sz="1800" i="0" dirty="0"/>
                <a:t>The nucleotides are further digested by two brush-border enzymes.</a:t>
              </a:r>
            </a:p>
          </p:txBody>
        </p:sp>
        <p:grpSp>
          <p:nvGrpSpPr>
            <p:cNvPr id="234502" name="Group 31">
              <a:extLst>
                <a:ext uri="{FF2B5EF4-FFF2-40B4-BE49-F238E27FC236}">
                  <a16:creationId xmlns:a16="http://schemas.microsoft.com/office/drawing/2014/main" id="{ED136D69-7646-984E-BFDF-7F67CEAEF6E4}"/>
                </a:ext>
              </a:extLst>
            </p:cNvPr>
            <p:cNvGrpSpPr>
              <a:grpSpLocks/>
            </p:cNvGrpSpPr>
            <p:nvPr/>
          </p:nvGrpSpPr>
          <p:grpSpPr bwMode="auto">
            <a:xfrm>
              <a:off x="582" y="3671"/>
              <a:ext cx="1990" cy="213"/>
              <a:chOff x="582" y="3671"/>
              <a:chExt cx="1990" cy="213"/>
            </a:xfrm>
          </p:grpSpPr>
          <p:sp>
            <p:nvSpPr>
              <p:cNvPr id="3614738" name="Rectangle 18">
                <a:extLst>
                  <a:ext uri="{FF2B5EF4-FFF2-40B4-BE49-F238E27FC236}">
                    <a16:creationId xmlns:a16="http://schemas.microsoft.com/office/drawing/2014/main" id="{82A1F422-3B5A-BC4D-BC58-E2CF1474CBE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14740" name="Rectangle 20">
                <a:extLst>
                  <a:ext uri="{FF2B5EF4-FFF2-40B4-BE49-F238E27FC236}">
                    <a16:creationId xmlns:a16="http://schemas.microsoft.com/office/drawing/2014/main" id="{07DD69E3-0FB7-D144-A642-8004B3F75A8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4505" name="Text Box 21">
                <a:extLst>
                  <a:ext uri="{FF2B5EF4-FFF2-40B4-BE49-F238E27FC236}">
                    <a16:creationId xmlns:a16="http://schemas.microsoft.com/office/drawing/2014/main" id="{DD3D5469-B3AA-164A-A9DE-4A8E6BDB1BF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919</a:t>
                </a:r>
                <a:endParaRPr lang="en-US" altLang="en-US" sz="1800" i="0" dirty="0">
                  <a:ea typeface="ＭＳ Ｐゴシック" panose="020B0600070205080204" pitchFamily="34" charset="-128"/>
                </a:endParaRPr>
              </a:p>
            </p:txBody>
          </p:sp>
          <p:sp>
            <p:nvSpPr>
              <p:cNvPr id="234506" name="Text Box 23">
                <a:extLst>
                  <a:ext uri="{FF2B5EF4-FFF2-40B4-BE49-F238E27FC236}">
                    <a16:creationId xmlns:a16="http://schemas.microsoft.com/office/drawing/2014/main" id="{EEF99D97-6BA8-6E46-AA33-B2F053578E8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955</a:t>
                </a:r>
                <a:endParaRPr lang="en-US" altLang="en-US" sz="1800" i="0" dirty="0">
                  <a:ea typeface="ＭＳ Ｐゴシック" panose="020B0600070205080204" pitchFamily="34" charset="-128"/>
                </a:endParaRPr>
              </a:p>
            </p:txBody>
          </p:sp>
          <p:grpSp>
            <p:nvGrpSpPr>
              <p:cNvPr id="234507" name="Group 28">
                <a:extLst>
                  <a:ext uri="{FF2B5EF4-FFF2-40B4-BE49-F238E27FC236}">
                    <a16:creationId xmlns:a16="http://schemas.microsoft.com/office/drawing/2014/main" id="{AE5C035E-59BD-4E4D-974B-0F660D617C51}"/>
                  </a:ext>
                </a:extLst>
              </p:cNvPr>
              <p:cNvGrpSpPr>
                <a:grpSpLocks/>
              </p:cNvGrpSpPr>
              <p:nvPr/>
            </p:nvGrpSpPr>
            <p:grpSpPr bwMode="auto">
              <a:xfrm>
                <a:off x="1270" y="3671"/>
                <a:ext cx="620" cy="213"/>
                <a:chOff x="1270" y="3671"/>
                <a:chExt cx="620" cy="213"/>
              </a:xfrm>
            </p:grpSpPr>
            <p:sp>
              <p:nvSpPr>
                <p:cNvPr id="3614749" name="Rectangle 29">
                  <a:extLst>
                    <a:ext uri="{FF2B5EF4-FFF2-40B4-BE49-F238E27FC236}">
                      <a16:creationId xmlns:a16="http://schemas.microsoft.com/office/drawing/2014/main" id="{F479EE0E-2D64-644B-AA08-5F46FAA2FB1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4509" name="Text Box 30">
                  <a:extLst>
                    <a:ext uri="{FF2B5EF4-FFF2-40B4-BE49-F238E27FC236}">
                      <a16:creationId xmlns:a16="http://schemas.microsoft.com/office/drawing/2014/main" id="{E7B83E21-AB73-7F47-B2B4-E8FD14BEFD69}"/>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1001</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5">
            <a:extLst>
              <a:ext uri="{FF2B5EF4-FFF2-40B4-BE49-F238E27FC236}">
                <a16:creationId xmlns:a16="http://schemas.microsoft.com/office/drawing/2014/main" id="{6CFBA766-6812-0744-89FA-DDF2D1E096F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A1CB15-CD1D-B94B-B23E-EB7E4806E527}" type="slidenum">
              <a:rPr lang="en-US" altLang="en-US" sz="1400"/>
              <a:pPr>
                <a:spcBef>
                  <a:spcPct val="0"/>
                </a:spcBef>
                <a:buFontTx/>
                <a:buNone/>
              </a:pPr>
              <a:t>116</a:t>
            </a:fld>
            <a:endParaRPr lang="en-US" altLang="en-US" sz="1400" dirty="0"/>
          </a:p>
        </p:txBody>
      </p:sp>
      <p:grpSp>
        <p:nvGrpSpPr>
          <p:cNvPr id="236561" name="Group 17">
            <a:extLst>
              <a:ext uri="{FF2B5EF4-FFF2-40B4-BE49-F238E27FC236}">
                <a16:creationId xmlns:a16="http://schemas.microsoft.com/office/drawing/2014/main" id="{2C81756D-D641-A14E-9743-06B6B7BAD686}"/>
              </a:ext>
            </a:extLst>
          </p:cNvPr>
          <p:cNvGrpSpPr>
            <a:grpSpLocks/>
          </p:cNvGrpSpPr>
          <p:nvPr/>
        </p:nvGrpSpPr>
        <p:grpSpPr bwMode="auto">
          <a:xfrm>
            <a:off x="458788" y="446088"/>
            <a:ext cx="8229600" cy="5719762"/>
            <a:chOff x="289" y="281"/>
            <a:chExt cx="5184" cy="3603"/>
          </a:xfrm>
        </p:grpSpPr>
        <p:sp>
          <p:nvSpPr>
            <p:cNvPr id="236548" name="Rectangle 2">
              <a:extLst>
                <a:ext uri="{FF2B5EF4-FFF2-40B4-BE49-F238E27FC236}">
                  <a16:creationId xmlns:a16="http://schemas.microsoft.com/office/drawing/2014/main" id="{83E02291-1CE8-C646-A310-03F5DF4E703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Absorption</a:t>
              </a:r>
            </a:p>
          </p:txBody>
        </p:sp>
        <p:grpSp>
          <p:nvGrpSpPr>
            <p:cNvPr id="236560" name="Group 16">
              <a:extLst>
                <a:ext uri="{FF2B5EF4-FFF2-40B4-BE49-F238E27FC236}">
                  <a16:creationId xmlns:a16="http://schemas.microsoft.com/office/drawing/2014/main" id="{E7200E1F-4D14-EE42-8AA8-0E5B67FF7211}"/>
                </a:ext>
              </a:extLst>
            </p:cNvPr>
            <p:cNvGrpSpPr>
              <a:grpSpLocks/>
            </p:cNvGrpSpPr>
            <p:nvPr/>
          </p:nvGrpSpPr>
          <p:grpSpPr bwMode="auto">
            <a:xfrm>
              <a:off x="519" y="970"/>
              <a:ext cx="4588" cy="2344"/>
              <a:chOff x="519" y="970"/>
              <a:chExt cx="4588" cy="2344"/>
            </a:xfrm>
          </p:grpSpPr>
          <p:sp>
            <p:nvSpPr>
              <p:cNvPr id="236558" name="Text Box 3">
                <a:extLst>
                  <a:ext uri="{FF2B5EF4-FFF2-40B4-BE49-F238E27FC236}">
                    <a16:creationId xmlns:a16="http://schemas.microsoft.com/office/drawing/2014/main" id="{D22AB845-75BF-1742-ABD2-32D97B6695AE}"/>
                  </a:ext>
                </a:extLst>
              </p:cNvPr>
              <p:cNvSpPr txBox="1">
                <a:spLocks noChangeArrowheads="1"/>
              </p:cNvSpPr>
              <p:nvPr/>
            </p:nvSpPr>
            <p:spPr bwMode="auto">
              <a:xfrm>
                <a:off x="519" y="970"/>
                <a:ext cx="4588"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passage of digested nutrients from the GI tract into the blood via capillary or lacteal is known as absorption.</a:t>
                </a:r>
              </a:p>
              <a:p>
                <a:pPr eaLnBrk="1" hangingPunct="1">
                  <a:lnSpc>
                    <a:spcPct val="85000"/>
                  </a:lnSpc>
                  <a:spcBef>
                    <a:spcPct val="0"/>
                  </a:spcBef>
                  <a:spcAft>
                    <a:spcPts val="900"/>
                  </a:spcAft>
                  <a:buSzPct val="80000"/>
                </a:pPr>
                <a:r>
                  <a:rPr lang="en-US" altLang="en-US" sz="1800" i="0" dirty="0"/>
                  <a:t>Absorption, depending on the food molecule, is mediated by pas-sive diffusion, facilitated diffusion, osmosis, or active transport.</a:t>
                </a:r>
              </a:p>
              <a:p>
                <a:pPr eaLnBrk="1" hangingPunct="1">
                  <a:lnSpc>
                    <a:spcPct val="85000"/>
                  </a:lnSpc>
                  <a:spcBef>
                    <a:spcPct val="0"/>
                  </a:spcBef>
                  <a:spcAft>
                    <a:spcPts val="900"/>
                  </a:spcAft>
                  <a:buSzPct val="80000"/>
                </a:pPr>
                <a:r>
                  <a:rPr lang="en-US" altLang="en-US" sz="1800" i="0" dirty="0"/>
                  <a:t>About 90 percent of absorption occurs in the small intestine, and the remaining ten percent occurs in the stomach and large intestine.</a:t>
                </a:r>
              </a:p>
              <a:p>
                <a:pPr eaLnBrk="1" hangingPunct="1">
                  <a:lnSpc>
                    <a:spcPct val="85000"/>
                  </a:lnSpc>
                  <a:spcBef>
                    <a:spcPct val="0"/>
                  </a:spcBef>
                  <a:spcAft>
                    <a:spcPct val="50000"/>
                  </a:spcAft>
                  <a:buSzPct val="80000"/>
                </a:pPr>
                <a:r>
                  <a:rPr lang="en-US" altLang="en-US" sz="1800" i="0" dirty="0"/>
                  <a:t>The undigested or unabsorbed material in the small intestine after absorption is pushed into the large intestine by peristaltic waves.</a:t>
                </a:r>
              </a:p>
            </p:txBody>
          </p:sp>
          <p:sp>
            <p:nvSpPr>
              <p:cNvPr id="236559" name="Text Box 16">
                <a:extLst>
                  <a:ext uri="{FF2B5EF4-FFF2-40B4-BE49-F238E27FC236}">
                    <a16:creationId xmlns:a16="http://schemas.microsoft.com/office/drawing/2014/main" id="{F73951F9-E817-A046-BE25-1372DB620F93}"/>
                  </a:ext>
                </a:extLst>
              </p:cNvPr>
              <p:cNvSpPr txBox="1">
                <a:spLocks noChangeArrowheads="1"/>
              </p:cNvSpPr>
              <p:nvPr/>
            </p:nvSpPr>
            <p:spPr bwMode="auto">
              <a:xfrm>
                <a:off x="1174" y="2488"/>
                <a:ext cx="3421"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800000"/>
                    </a:solidFill>
                  </a:rPr>
                  <a:t>F</a:t>
                </a:r>
                <a:r>
                  <a:rPr lang="en-US" altLang="en-US" sz="1800" i="0" dirty="0">
                    <a:solidFill>
                      <a:srgbClr val="941100"/>
                    </a:solidFill>
                  </a:rPr>
                  <a:t>acilitated diffusion = a process by which substances are transported across cell membranes by means of protein carrier molecules; also called facilitated transport.  </a:t>
                </a:r>
              </a:p>
              <a:p>
                <a:pPr algn="ctr" eaLnBrk="1" hangingPunct="1">
                  <a:lnSpc>
                    <a:spcPts val="1860"/>
                  </a:lnSpc>
                  <a:spcBef>
                    <a:spcPct val="0"/>
                  </a:spcBef>
                  <a:buFontTx/>
                  <a:buNone/>
                </a:pPr>
                <a:r>
                  <a:rPr lang="en-US" altLang="en-US" sz="1800" i="0" dirty="0">
                    <a:solidFill>
                      <a:srgbClr val="941100"/>
                    </a:solidFill>
                  </a:rPr>
                  <a:t>(https://www.dictionary.reference.com)</a:t>
                </a:r>
              </a:p>
            </p:txBody>
          </p:sp>
        </p:grpSp>
        <p:grpSp>
          <p:nvGrpSpPr>
            <p:cNvPr id="236550" name="Group 42">
              <a:extLst>
                <a:ext uri="{FF2B5EF4-FFF2-40B4-BE49-F238E27FC236}">
                  <a16:creationId xmlns:a16="http://schemas.microsoft.com/office/drawing/2014/main" id="{94B64F42-0713-AA44-A55B-3AD4B8F55E36}"/>
                </a:ext>
              </a:extLst>
            </p:cNvPr>
            <p:cNvGrpSpPr>
              <a:grpSpLocks/>
            </p:cNvGrpSpPr>
            <p:nvPr/>
          </p:nvGrpSpPr>
          <p:grpSpPr bwMode="auto">
            <a:xfrm>
              <a:off x="582" y="3671"/>
              <a:ext cx="1990" cy="213"/>
              <a:chOff x="582" y="3671"/>
              <a:chExt cx="1990" cy="213"/>
            </a:xfrm>
          </p:grpSpPr>
          <p:sp>
            <p:nvSpPr>
              <p:cNvPr id="3616797" name="Rectangle 29">
                <a:extLst>
                  <a:ext uri="{FF2B5EF4-FFF2-40B4-BE49-F238E27FC236}">
                    <a16:creationId xmlns:a16="http://schemas.microsoft.com/office/drawing/2014/main" id="{374B8109-95A9-8A44-B17B-ACDC14A519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16799" name="Rectangle 31">
                <a:extLst>
                  <a:ext uri="{FF2B5EF4-FFF2-40B4-BE49-F238E27FC236}">
                    <a16:creationId xmlns:a16="http://schemas.microsoft.com/office/drawing/2014/main" id="{3A93C804-F531-CE4A-BCBD-9F20B98F2AB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6553" name="Text Box 32">
                <a:extLst>
                  <a:ext uri="{FF2B5EF4-FFF2-40B4-BE49-F238E27FC236}">
                    <a16:creationId xmlns:a16="http://schemas.microsoft.com/office/drawing/2014/main" id="{0B19BFAF-AEA7-154A-8CB8-E53FE36C7A0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919</a:t>
                </a:r>
                <a:endParaRPr lang="en-US" altLang="en-US" sz="1800" i="0" dirty="0">
                  <a:ea typeface="ＭＳ Ｐゴシック" panose="020B0600070205080204" pitchFamily="34" charset="-128"/>
                </a:endParaRPr>
              </a:p>
            </p:txBody>
          </p:sp>
          <p:sp>
            <p:nvSpPr>
              <p:cNvPr id="236554" name="Text Box 34">
                <a:extLst>
                  <a:ext uri="{FF2B5EF4-FFF2-40B4-BE49-F238E27FC236}">
                    <a16:creationId xmlns:a16="http://schemas.microsoft.com/office/drawing/2014/main" id="{38FC6919-9499-7D48-BC35-78621367303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956</a:t>
                </a:r>
                <a:endParaRPr lang="en-US" altLang="en-US" sz="1800" i="0" dirty="0">
                  <a:ea typeface="ＭＳ Ｐゴシック" panose="020B0600070205080204" pitchFamily="34" charset="-128"/>
                </a:endParaRPr>
              </a:p>
            </p:txBody>
          </p:sp>
          <p:grpSp>
            <p:nvGrpSpPr>
              <p:cNvPr id="236555" name="Group 39">
                <a:extLst>
                  <a:ext uri="{FF2B5EF4-FFF2-40B4-BE49-F238E27FC236}">
                    <a16:creationId xmlns:a16="http://schemas.microsoft.com/office/drawing/2014/main" id="{DDFE55FD-86E7-774D-B2ED-A0E94E30DF3D}"/>
                  </a:ext>
                </a:extLst>
              </p:cNvPr>
              <p:cNvGrpSpPr>
                <a:grpSpLocks/>
              </p:cNvGrpSpPr>
              <p:nvPr/>
            </p:nvGrpSpPr>
            <p:grpSpPr bwMode="auto">
              <a:xfrm>
                <a:off x="1270" y="3671"/>
                <a:ext cx="620" cy="213"/>
                <a:chOff x="1270" y="3671"/>
                <a:chExt cx="620" cy="213"/>
              </a:xfrm>
            </p:grpSpPr>
            <p:sp>
              <p:nvSpPr>
                <p:cNvPr id="3616808" name="Rectangle 40">
                  <a:extLst>
                    <a:ext uri="{FF2B5EF4-FFF2-40B4-BE49-F238E27FC236}">
                      <a16:creationId xmlns:a16="http://schemas.microsoft.com/office/drawing/2014/main" id="{2F00B456-6984-E449-8D6B-32B067D2EE3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6557" name="Text Box 41">
                  <a:extLst>
                    <a:ext uri="{FF2B5EF4-FFF2-40B4-BE49-F238E27FC236}">
                      <a16:creationId xmlns:a16="http://schemas.microsoft.com/office/drawing/2014/main" id="{0C1F9965-CB3B-E64B-B767-0D4D5BFE3E5B}"/>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1001</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5">
            <a:extLst>
              <a:ext uri="{FF2B5EF4-FFF2-40B4-BE49-F238E27FC236}">
                <a16:creationId xmlns:a16="http://schemas.microsoft.com/office/drawing/2014/main" id="{4EDF9838-7ADF-6A43-B193-6B48E3802E4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41CC47-6199-8044-A742-9A4BBDBF8861}" type="slidenum">
              <a:rPr lang="en-US" altLang="en-US" sz="1400"/>
              <a:pPr>
                <a:spcBef>
                  <a:spcPct val="0"/>
                </a:spcBef>
                <a:buFontTx/>
                <a:buNone/>
              </a:pPr>
              <a:t>117</a:t>
            </a:fld>
            <a:endParaRPr lang="en-US" altLang="en-US" sz="1400" dirty="0"/>
          </a:p>
        </p:txBody>
      </p:sp>
      <p:grpSp>
        <p:nvGrpSpPr>
          <p:cNvPr id="238595" name="Group 34">
            <a:extLst>
              <a:ext uri="{FF2B5EF4-FFF2-40B4-BE49-F238E27FC236}">
                <a16:creationId xmlns:a16="http://schemas.microsoft.com/office/drawing/2014/main" id="{B5B52967-6D35-AC4F-A0D2-43A4E466CB98}"/>
              </a:ext>
            </a:extLst>
          </p:cNvPr>
          <p:cNvGrpSpPr>
            <a:grpSpLocks/>
          </p:cNvGrpSpPr>
          <p:nvPr/>
        </p:nvGrpSpPr>
        <p:grpSpPr bwMode="auto">
          <a:xfrm>
            <a:off x="458788" y="446088"/>
            <a:ext cx="8229600" cy="5719762"/>
            <a:chOff x="289" y="281"/>
            <a:chExt cx="5184" cy="3603"/>
          </a:xfrm>
        </p:grpSpPr>
        <p:sp>
          <p:nvSpPr>
            <p:cNvPr id="238596" name="Rectangle 2">
              <a:extLst>
                <a:ext uri="{FF2B5EF4-FFF2-40B4-BE49-F238E27FC236}">
                  <a16:creationId xmlns:a16="http://schemas.microsoft.com/office/drawing/2014/main" id="{B580A018-1152-5F43-98DD-6B545A74242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Absorption </a:t>
              </a:r>
              <a:r>
                <a:rPr lang="en-US" altLang="en-US" sz="2200" i="0" dirty="0">
                  <a:solidFill>
                    <a:srgbClr val="333333"/>
                  </a:solidFill>
                </a:rPr>
                <a:t>(continued)</a:t>
              </a:r>
              <a:endParaRPr lang="en-US" altLang="en-US" sz="2800" i="0" dirty="0">
                <a:solidFill>
                  <a:srgbClr val="333333"/>
                </a:solidFill>
              </a:endParaRPr>
            </a:p>
          </p:txBody>
        </p:sp>
        <p:sp>
          <p:nvSpPr>
            <p:cNvPr id="238597" name="Text Box 3">
              <a:extLst>
                <a:ext uri="{FF2B5EF4-FFF2-40B4-BE49-F238E27FC236}">
                  <a16:creationId xmlns:a16="http://schemas.microsoft.com/office/drawing/2014/main" id="{21068D9A-3D93-014A-9666-191CD5BCA351}"/>
                </a:ext>
              </a:extLst>
            </p:cNvPr>
            <p:cNvSpPr txBox="1">
              <a:spLocks noChangeArrowheads="1"/>
            </p:cNvSpPr>
            <p:nvPr/>
          </p:nvSpPr>
          <p:spPr bwMode="auto">
            <a:xfrm>
              <a:off x="519" y="970"/>
              <a:ext cx="4546" cy="1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textbook describes the processes of absorption of food and other molecules in the small intestine: </a:t>
              </a:r>
            </a:p>
            <a:p>
              <a:pPr lvl="1" eaLnBrk="1" hangingPunct="1">
                <a:lnSpc>
                  <a:spcPct val="85000"/>
                </a:lnSpc>
                <a:spcBef>
                  <a:spcPct val="0"/>
                </a:spcBef>
                <a:spcAft>
                  <a:spcPts val="500"/>
                </a:spcAft>
                <a:buSzPct val="80000"/>
                <a:buFontTx/>
                <a:buChar char="-"/>
              </a:pPr>
              <a:r>
                <a:rPr lang="en-US" altLang="en-US" sz="1800" i="0" dirty="0"/>
                <a:t>Monosaccharides</a:t>
              </a:r>
              <a:r>
                <a:rPr lang="en-US" altLang="en-US" sz="1800" i="0" dirty="0">
                  <a:solidFill>
                    <a:srgbClr val="000000"/>
                  </a:solidFill>
                </a:rPr>
                <a:t>—</a:t>
              </a:r>
              <a:r>
                <a:rPr lang="en-US" altLang="en-US" sz="1800" i="0" dirty="0"/>
                <a:t>facilitated diffusion or active transport</a:t>
              </a:r>
            </a:p>
            <a:p>
              <a:pPr lvl="1" eaLnBrk="1" hangingPunct="1">
                <a:lnSpc>
                  <a:spcPct val="85000"/>
                </a:lnSpc>
                <a:spcBef>
                  <a:spcPct val="0"/>
                </a:spcBef>
                <a:spcAft>
                  <a:spcPts val="500"/>
                </a:spcAft>
                <a:buSzPct val="80000"/>
                <a:buFontTx/>
                <a:buChar char="-"/>
              </a:pPr>
              <a:r>
                <a:rPr lang="en-US" altLang="en-US" sz="1800" i="0" dirty="0"/>
                <a:t>Amino acids and short peptide chains</a:t>
              </a:r>
              <a:r>
                <a:rPr lang="en-US" altLang="en-US" sz="1800" i="0" dirty="0">
                  <a:solidFill>
                    <a:srgbClr val="000000"/>
                  </a:solidFill>
                </a:rPr>
                <a:t>—</a:t>
              </a:r>
              <a:r>
                <a:rPr lang="en-US" altLang="en-US" sz="1800" i="0" dirty="0"/>
                <a:t>active transport</a:t>
              </a:r>
            </a:p>
            <a:p>
              <a:pPr lvl="1" eaLnBrk="1" hangingPunct="1">
                <a:lnSpc>
                  <a:spcPct val="85000"/>
                </a:lnSpc>
                <a:spcBef>
                  <a:spcPct val="0"/>
                </a:spcBef>
                <a:spcAft>
                  <a:spcPts val="500"/>
                </a:spcAft>
                <a:buSzPct val="80000"/>
                <a:buFontTx/>
                <a:buChar char="-"/>
              </a:pPr>
              <a:r>
                <a:rPr lang="en-US" altLang="en-US" sz="1800" i="0" dirty="0"/>
                <a:t>Lipids</a:t>
              </a:r>
              <a:r>
                <a:rPr lang="en-US" altLang="en-US" sz="1800" i="0" dirty="0">
                  <a:solidFill>
                    <a:srgbClr val="000000"/>
                  </a:solidFill>
                </a:rPr>
                <a:t>—</a:t>
              </a:r>
              <a:r>
                <a:rPr lang="en-US" altLang="en-US" sz="1800" i="0" dirty="0"/>
                <a:t>passive diffusion</a:t>
              </a:r>
            </a:p>
            <a:p>
              <a:pPr lvl="1" eaLnBrk="1" hangingPunct="1">
                <a:lnSpc>
                  <a:spcPct val="85000"/>
                </a:lnSpc>
                <a:spcBef>
                  <a:spcPct val="0"/>
                </a:spcBef>
                <a:spcAft>
                  <a:spcPts val="500"/>
                </a:spcAft>
                <a:buSzPct val="80000"/>
                <a:buFontTx/>
                <a:buChar char="-"/>
              </a:pPr>
              <a:r>
                <a:rPr lang="en-US" altLang="en-US" sz="1800" i="0" dirty="0"/>
                <a:t>Electrolytes</a:t>
              </a:r>
              <a:r>
                <a:rPr lang="en-US" altLang="en-US" sz="1800" i="0" dirty="0">
                  <a:solidFill>
                    <a:srgbClr val="000000"/>
                  </a:solidFill>
                </a:rPr>
                <a:t>—</a:t>
              </a:r>
              <a:r>
                <a:rPr lang="en-US" altLang="en-US" sz="1800" i="0" dirty="0"/>
                <a:t>passive diffusion or active transport</a:t>
              </a:r>
            </a:p>
            <a:p>
              <a:pPr lvl="1" eaLnBrk="1" hangingPunct="1">
                <a:lnSpc>
                  <a:spcPct val="85000"/>
                </a:lnSpc>
                <a:spcBef>
                  <a:spcPct val="0"/>
                </a:spcBef>
                <a:spcAft>
                  <a:spcPts val="500"/>
                </a:spcAft>
                <a:buSzPct val="80000"/>
                <a:buFontTx/>
                <a:buChar char="-"/>
              </a:pPr>
              <a:r>
                <a:rPr lang="en-US" altLang="en-US" sz="1800" i="0" dirty="0"/>
                <a:t>Lipid-soluble vitamins—passive diffusion</a:t>
              </a:r>
            </a:p>
            <a:p>
              <a:pPr lvl="1" eaLnBrk="1" hangingPunct="1">
                <a:lnSpc>
                  <a:spcPct val="85000"/>
                </a:lnSpc>
                <a:spcBef>
                  <a:spcPct val="0"/>
                </a:spcBef>
                <a:spcAft>
                  <a:spcPts val="500"/>
                </a:spcAft>
                <a:buSzPct val="80000"/>
                <a:buFontTx/>
                <a:buChar char="-"/>
              </a:pPr>
              <a:r>
                <a:rPr lang="en-US" altLang="en-US" sz="1800" i="0" dirty="0"/>
                <a:t>Water-soluble vitamins</a:t>
              </a:r>
              <a:r>
                <a:rPr lang="en-US" altLang="en-US" sz="1800" i="0" dirty="0">
                  <a:solidFill>
                    <a:srgbClr val="000000"/>
                  </a:solidFill>
                </a:rPr>
                <a:t>—</a:t>
              </a:r>
              <a:r>
                <a:rPr lang="en-US" altLang="en-US" sz="1800" i="0" dirty="0"/>
                <a:t>active transport</a:t>
              </a:r>
            </a:p>
            <a:p>
              <a:pPr lvl="1" eaLnBrk="1" hangingPunct="1">
                <a:lnSpc>
                  <a:spcPct val="85000"/>
                </a:lnSpc>
                <a:spcBef>
                  <a:spcPct val="0"/>
                </a:spcBef>
                <a:spcAft>
                  <a:spcPct val="50000"/>
                </a:spcAft>
                <a:buSzPct val="80000"/>
                <a:buFontTx/>
                <a:buChar char="-"/>
              </a:pPr>
              <a:r>
                <a:rPr lang="en-US" altLang="en-US" sz="1800" i="0" dirty="0"/>
                <a:t>Water</a:t>
              </a:r>
              <a:r>
                <a:rPr lang="en-US" altLang="en-US" sz="1800" i="0" dirty="0">
                  <a:solidFill>
                    <a:srgbClr val="000000"/>
                  </a:solidFill>
                </a:rPr>
                <a:t>—</a:t>
              </a:r>
              <a:r>
                <a:rPr lang="en-US" altLang="en-US" sz="1800" i="0" dirty="0"/>
                <a:t>osmosis</a:t>
              </a:r>
            </a:p>
          </p:txBody>
        </p:sp>
        <p:grpSp>
          <p:nvGrpSpPr>
            <p:cNvPr id="238598" name="Group 33">
              <a:extLst>
                <a:ext uri="{FF2B5EF4-FFF2-40B4-BE49-F238E27FC236}">
                  <a16:creationId xmlns:a16="http://schemas.microsoft.com/office/drawing/2014/main" id="{06AF5A89-A0EA-514C-AD80-C84105301243}"/>
                </a:ext>
              </a:extLst>
            </p:cNvPr>
            <p:cNvGrpSpPr>
              <a:grpSpLocks/>
            </p:cNvGrpSpPr>
            <p:nvPr/>
          </p:nvGrpSpPr>
          <p:grpSpPr bwMode="auto">
            <a:xfrm>
              <a:off x="582" y="3671"/>
              <a:ext cx="1990" cy="213"/>
              <a:chOff x="582" y="3671"/>
              <a:chExt cx="1990" cy="213"/>
            </a:xfrm>
          </p:grpSpPr>
          <p:sp>
            <p:nvSpPr>
              <p:cNvPr id="3618835" name="Rectangle 19">
                <a:extLst>
                  <a:ext uri="{FF2B5EF4-FFF2-40B4-BE49-F238E27FC236}">
                    <a16:creationId xmlns:a16="http://schemas.microsoft.com/office/drawing/2014/main" id="{B52BC265-FC84-0744-BBBD-E7FAA0A8EC0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18837" name="Rectangle 21">
                <a:extLst>
                  <a:ext uri="{FF2B5EF4-FFF2-40B4-BE49-F238E27FC236}">
                    <a16:creationId xmlns:a16="http://schemas.microsoft.com/office/drawing/2014/main" id="{CBCD2FF1-CFC4-6443-9743-B96788E2109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8601" name="Text Box 22">
                <a:extLst>
                  <a:ext uri="{FF2B5EF4-FFF2-40B4-BE49-F238E27FC236}">
                    <a16:creationId xmlns:a16="http://schemas.microsoft.com/office/drawing/2014/main" id="{6034FBF0-6D56-D346-8259-CE96CFA41D8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920</a:t>
                </a:r>
                <a:endParaRPr lang="en-US" altLang="en-US" sz="1800" i="0" dirty="0">
                  <a:ea typeface="ＭＳ Ｐゴシック" panose="020B0600070205080204" pitchFamily="34" charset="-128"/>
                </a:endParaRPr>
              </a:p>
            </p:txBody>
          </p:sp>
          <p:sp>
            <p:nvSpPr>
              <p:cNvPr id="238602" name="Text Box 24">
                <a:extLst>
                  <a:ext uri="{FF2B5EF4-FFF2-40B4-BE49-F238E27FC236}">
                    <a16:creationId xmlns:a16="http://schemas.microsoft.com/office/drawing/2014/main" id="{8EB8CEE9-E9C3-A240-AE6B-6F3BE94B193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956</a:t>
                </a:r>
                <a:endParaRPr lang="en-US" altLang="en-US" sz="1800" i="0" dirty="0">
                  <a:ea typeface="ＭＳ Ｐゴシック" panose="020B0600070205080204" pitchFamily="34" charset="-128"/>
                </a:endParaRPr>
              </a:p>
            </p:txBody>
          </p:sp>
          <p:grpSp>
            <p:nvGrpSpPr>
              <p:cNvPr id="238603" name="Group 29">
                <a:extLst>
                  <a:ext uri="{FF2B5EF4-FFF2-40B4-BE49-F238E27FC236}">
                    <a16:creationId xmlns:a16="http://schemas.microsoft.com/office/drawing/2014/main" id="{24420148-727D-4348-9026-CDD2354AAB83}"/>
                  </a:ext>
                </a:extLst>
              </p:cNvPr>
              <p:cNvGrpSpPr>
                <a:grpSpLocks/>
              </p:cNvGrpSpPr>
              <p:nvPr/>
            </p:nvGrpSpPr>
            <p:grpSpPr bwMode="auto">
              <a:xfrm>
                <a:off x="1270" y="3671"/>
                <a:ext cx="620" cy="213"/>
                <a:chOff x="1270" y="3671"/>
                <a:chExt cx="620" cy="213"/>
              </a:xfrm>
            </p:grpSpPr>
            <p:sp>
              <p:nvSpPr>
                <p:cNvPr id="3618846" name="Rectangle 30">
                  <a:extLst>
                    <a:ext uri="{FF2B5EF4-FFF2-40B4-BE49-F238E27FC236}">
                      <a16:creationId xmlns:a16="http://schemas.microsoft.com/office/drawing/2014/main" id="{F5EA32A7-1006-3B4E-AB21-7D1B74521F2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38605" name="Text Box 31">
                  <a:extLst>
                    <a:ext uri="{FF2B5EF4-FFF2-40B4-BE49-F238E27FC236}">
                      <a16:creationId xmlns:a16="http://schemas.microsoft.com/office/drawing/2014/main" id="{A7B29DBB-ED30-F543-A4A4-AF7F7BC2B3F9}"/>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1001</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5">
            <a:extLst>
              <a:ext uri="{FF2B5EF4-FFF2-40B4-BE49-F238E27FC236}">
                <a16:creationId xmlns:a16="http://schemas.microsoft.com/office/drawing/2014/main" id="{C107E15E-6A9A-D949-81B0-755492F3C79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B48261-AFDD-DA4D-A994-6E04A3D0B514}" type="slidenum">
              <a:rPr lang="en-US" altLang="en-US" sz="1400"/>
              <a:pPr>
                <a:spcBef>
                  <a:spcPct val="0"/>
                </a:spcBef>
                <a:buFontTx/>
                <a:buNone/>
              </a:pPr>
              <a:t>118</a:t>
            </a:fld>
            <a:endParaRPr lang="en-US" altLang="en-US" sz="1400" dirty="0"/>
          </a:p>
        </p:txBody>
      </p:sp>
      <p:grpSp>
        <p:nvGrpSpPr>
          <p:cNvPr id="240643" name="Group 29">
            <a:extLst>
              <a:ext uri="{FF2B5EF4-FFF2-40B4-BE49-F238E27FC236}">
                <a16:creationId xmlns:a16="http://schemas.microsoft.com/office/drawing/2014/main" id="{2B38CF3F-341C-C64E-B08A-BACDD9D6E975}"/>
              </a:ext>
            </a:extLst>
          </p:cNvPr>
          <p:cNvGrpSpPr>
            <a:grpSpLocks/>
          </p:cNvGrpSpPr>
          <p:nvPr/>
        </p:nvGrpSpPr>
        <p:grpSpPr bwMode="auto">
          <a:xfrm>
            <a:off x="458788" y="446088"/>
            <a:ext cx="8229600" cy="5719762"/>
            <a:chOff x="289" y="281"/>
            <a:chExt cx="5184" cy="3603"/>
          </a:xfrm>
        </p:grpSpPr>
        <p:sp>
          <p:nvSpPr>
            <p:cNvPr id="240644" name="Rectangle 2">
              <a:extLst>
                <a:ext uri="{FF2B5EF4-FFF2-40B4-BE49-F238E27FC236}">
                  <a16:creationId xmlns:a16="http://schemas.microsoft.com/office/drawing/2014/main" id="{5CB38605-C3A9-B14E-A4D9-80CF7DF4B0D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Large Intestine</a:t>
              </a:r>
            </a:p>
          </p:txBody>
        </p:sp>
        <p:sp>
          <p:nvSpPr>
            <p:cNvPr id="240645" name="Text Box 3">
              <a:extLst>
                <a:ext uri="{FF2B5EF4-FFF2-40B4-BE49-F238E27FC236}">
                  <a16:creationId xmlns:a16="http://schemas.microsoft.com/office/drawing/2014/main" id="{3E2F2ECF-5AB3-EE4E-BF89-6A6E6DA97FC8}"/>
                </a:ext>
              </a:extLst>
            </p:cNvPr>
            <p:cNvSpPr txBox="1">
              <a:spLocks noChangeArrowheads="1"/>
            </p:cNvSpPr>
            <p:nvPr/>
          </p:nvSpPr>
          <p:spPr bwMode="auto">
            <a:xfrm>
              <a:off x="519" y="970"/>
              <a:ext cx="4482"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large intestine is the terminal (end) portion of the intestinal tract.</a:t>
              </a:r>
            </a:p>
            <a:p>
              <a:pPr eaLnBrk="1" hangingPunct="1">
                <a:lnSpc>
                  <a:spcPct val="85000"/>
                </a:lnSpc>
                <a:spcBef>
                  <a:spcPct val="0"/>
                </a:spcBef>
                <a:spcAft>
                  <a:spcPts val="900"/>
                </a:spcAft>
                <a:buSzPct val="80000"/>
              </a:pPr>
              <a:r>
                <a:rPr lang="en-US" altLang="en-US" sz="1800" i="0" dirty="0"/>
                <a:t>Its functions are the completion of absorption, production of some vitamins, formation of feces, and elimination of the feces from the body.</a:t>
              </a:r>
            </a:p>
          </p:txBody>
        </p:sp>
        <p:grpSp>
          <p:nvGrpSpPr>
            <p:cNvPr id="240646" name="Group 28">
              <a:extLst>
                <a:ext uri="{FF2B5EF4-FFF2-40B4-BE49-F238E27FC236}">
                  <a16:creationId xmlns:a16="http://schemas.microsoft.com/office/drawing/2014/main" id="{EC048938-2EFF-C244-9D79-11C0561870A2}"/>
                </a:ext>
              </a:extLst>
            </p:cNvPr>
            <p:cNvGrpSpPr>
              <a:grpSpLocks/>
            </p:cNvGrpSpPr>
            <p:nvPr/>
          </p:nvGrpSpPr>
          <p:grpSpPr bwMode="auto">
            <a:xfrm>
              <a:off x="582" y="3671"/>
              <a:ext cx="1990" cy="213"/>
              <a:chOff x="582" y="3671"/>
              <a:chExt cx="1990" cy="213"/>
            </a:xfrm>
          </p:grpSpPr>
          <p:sp>
            <p:nvSpPr>
              <p:cNvPr id="3620879" name="Rectangle 15">
                <a:extLst>
                  <a:ext uri="{FF2B5EF4-FFF2-40B4-BE49-F238E27FC236}">
                    <a16:creationId xmlns:a16="http://schemas.microsoft.com/office/drawing/2014/main" id="{3F41707B-BD70-2C40-998A-C926DA6F2B7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20881" name="Rectangle 17">
                <a:extLst>
                  <a:ext uri="{FF2B5EF4-FFF2-40B4-BE49-F238E27FC236}">
                    <a16:creationId xmlns:a16="http://schemas.microsoft.com/office/drawing/2014/main" id="{FD7E0919-6494-A540-9DBB-ABB41E6CB8C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0649" name="Text Box 18">
                <a:extLst>
                  <a:ext uri="{FF2B5EF4-FFF2-40B4-BE49-F238E27FC236}">
                    <a16:creationId xmlns:a16="http://schemas.microsoft.com/office/drawing/2014/main" id="{90CCEB92-B00A-5448-B740-88015D054C2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924</a:t>
                </a:r>
                <a:endParaRPr lang="en-US" altLang="en-US" sz="1800" i="0" dirty="0">
                  <a:ea typeface="ＭＳ Ｐゴシック" panose="020B0600070205080204" pitchFamily="34" charset="-128"/>
                </a:endParaRPr>
              </a:p>
            </p:txBody>
          </p:sp>
          <p:sp>
            <p:nvSpPr>
              <p:cNvPr id="240650" name="Text Box 20">
                <a:extLst>
                  <a:ext uri="{FF2B5EF4-FFF2-40B4-BE49-F238E27FC236}">
                    <a16:creationId xmlns:a16="http://schemas.microsoft.com/office/drawing/2014/main" id="{4D1894E8-C0F3-4E42-B20D-37BB473461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959</a:t>
                </a:r>
                <a:endParaRPr lang="en-US" altLang="en-US" sz="1800" i="0" dirty="0">
                  <a:ea typeface="ＭＳ Ｐゴシック" panose="020B0600070205080204" pitchFamily="34" charset="-128"/>
                </a:endParaRPr>
              </a:p>
            </p:txBody>
          </p:sp>
          <p:grpSp>
            <p:nvGrpSpPr>
              <p:cNvPr id="240651" name="Group 25">
                <a:extLst>
                  <a:ext uri="{FF2B5EF4-FFF2-40B4-BE49-F238E27FC236}">
                    <a16:creationId xmlns:a16="http://schemas.microsoft.com/office/drawing/2014/main" id="{37003CFB-9F54-3045-B8C7-2AE13F856BFC}"/>
                  </a:ext>
                </a:extLst>
              </p:cNvPr>
              <p:cNvGrpSpPr>
                <a:grpSpLocks/>
              </p:cNvGrpSpPr>
              <p:nvPr/>
            </p:nvGrpSpPr>
            <p:grpSpPr bwMode="auto">
              <a:xfrm>
                <a:off x="1270" y="3671"/>
                <a:ext cx="620" cy="213"/>
                <a:chOff x="1270" y="3671"/>
                <a:chExt cx="620" cy="213"/>
              </a:xfrm>
            </p:grpSpPr>
            <p:sp>
              <p:nvSpPr>
                <p:cNvPr id="3620890" name="Rectangle 26">
                  <a:extLst>
                    <a:ext uri="{FF2B5EF4-FFF2-40B4-BE49-F238E27FC236}">
                      <a16:creationId xmlns:a16="http://schemas.microsoft.com/office/drawing/2014/main" id="{65C6B942-509E-394D-836C-445D9B56209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0653" name="Text Box 27">
                  <a:extLst>
                    <a:ext uri="{FF2B5EF4-FFF2-40B4-BE49-F238E27FC236}">
                      <a16:creationId xmlns:a16="http://schemas.microsoft.com/office/drawing/2014/main" id="{3280E7F9-6B02-1D4E-B87F-34240D3573D9}"/>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1006</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5">
            <a:extLst>
              <a:ext uri="{FF2B5EF4-FFF2-40B4-BE49-F238E27FC236}">
                <a16:creationId xmlns:a16="http://schemas.microsoft.com/office/drawing/2014/main" id="{356083E3-FE26-974D-B85C-D175BE28C48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DA32CA5-371B-8D44-A52F-04D23E5FD770}" type="slidenum">
              <a:rPr lang="en-US" altLang="en-US" sz="1400"/>
              <a:pPr>
                <a:spcBef>
                  <a:spcPct val="0"/>
                </a:spcBef>
                <a:buFontTx/>
                <a:buNone/>
              </a:pPr>
              <a:t>119</a:t>
            </a:fld>
            <a:endParaRPr lang="en-US" altLang="en-US" sz="1400" dirty="0"/>
          </a:p>
        </p:txBody>
      </p:sp>
      <p:grpSp>
        <p:nvGrpSpPr>
          <p:cNvPr id="242691" name="Group 82">
            <a:extLst>
              <a:ext uri="{FF2B5EF4-FFF2-40B4-BE49-F238E27FC236}">
                <a16:creationId xmlns:a16="http://schemas.microsoft.com/office/drawing/2014/main" id="{A7A4793C-7087-324D-BBFF-5482548DE0A9}"/>
              </a:ext>
            </a:extLst>
          </p:cNvPr>
          <p:cNvGrpSpPr>
            <a:grpSpLocks/>
          </p:cNvGrpSpPr>
          <p:nvPr/>
        </p:nvGrpSpPr>
        <p:grpSpPr bwMode="auto">
          <a:xfrm>
            <a:off x="458788" y="446088"/>
            <a:ext cx="8229600" cy="5719762"/>
            <a:chOff x="289" y="281"/>
            <a:chExt cx="5184" cy="3603"/>
          </a:xfrm>
        </p:grpSpPr>
        <p:sp>
          <p:nvSpPr>
            <p:cNvPr id="242692" name="Rectangle 2">
              <a:extLst>
                <a:ext uri="{FF2B5EF4-FFF2-40B4-BE49-F238E27FC236}">
                  <a16:creationId xmlns:a16="http://schemas.microsoft.com/office/drawing/2014/main" id="{853381BC-C0B1-954A-B8A9-6F5668EBDB4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Structure</a:t>
              </a:r>
            </a:p>
          </p:txBody>
        </p:sp>
        <p:sp>
          <p:nvSpPr>
            <p:cNvPr id="242693" name="Text Box 3">
              <a:extLst>
                <a:ext uri="{FF2B5EF4-FFF2-40B4-BE49-F238E27FC236}">
                  <a16:creationId xmlns:a16="http://schemas.microsoft.com/office/drawing/2014/main" id="{06BAF41A-1D4C-084A-A8E3-46DC6D12A4DD}"/>
                </a:ext>
              </a:extLst>
            </p:cNvPr>
            <p:cNvSpPr txBox="1">
              <a:spLocks noChangeArrowheads="1"/>
            </p:cNvSpPr>
            <p:nvPr/>
          </p:nvSpPr>
          <p:spPr bwMode="auto">
            <a:xfrm>
              <a:off x="519" y="970"/>
              <a:ext cx="456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large intestine, about 1.5 meters long and 6.5 cm in diameter, extends from the ileum to the anus.</a:t>
              </a:r>
            </a:p>
            <a:p>
              <a:pPr eaLnBrk="1" hangingPunct="1">
                <a:lnSpc>
                  <a:spcPct val="85000"/>
                </a:lnSpc>
                <a:spcBef>
                  <a:spcPct val="0"/>
                </a:spcBef>
                <a:spcAft>
                  <a:spcPts val="900"/>
                </a:spcAft>
                <a:buSzPct val="80000"/>
              </a:pPr>
              <a:r>
                <a:rPr lang="en-US" altLang="en-US" sz="1800" i="0" dirty="0"/>
                <a:t>It is attached to the posterior abdominal wall by the mesocolon, a double layer of peritoneum.</a:t>
              </a:r>
            </a:p>
            <a:p>
              <a:pPr eaLnBrk="1" hangingPunct="1">
                <a:lnSpc>
                  <a:spcPct val="85000"/>
                </a:lnSpc>
                <a:spcBef>
                  <a:spcPct val="0"/>
                </a:spcBef>
                <a:spcAft>
                  <a:spcPct val="50000"/>
                </a:spcAft>
                <a:buSzPct val="80000"/>
              </a:pPr>
              <a:r>
                <a:rPr lang="en-US" altLang="en-US" sz="1800" i="0" dirty="0"/>
                <a:t>The four major sections of the large intestine are the cecum, colon, rectum, and anal canal.</a:t>
              </a:r>
            </a:p>
          </p:txBody>
        </p:sp>
        <p:grpSp>
          <p:nvGrpSpPr>
            <p:cNvPr id="242694" name="Group 81">
              <a:extLst>
                <a:ext uri="{FF2B5EF4-FFF2-40B4-BE49-F238E27FC236}">
                  <a16:creationId xmlns:a16="http://schemas.microsoft.com/office/drawing/2014/main" id="{45C30843-E158-4244-84C7-16ECBDBBED3D}"/>
                </a:ext>
              </a:extLst>
            </p:cNvPr>
            <p:cNvGrpSpPr>
              <a:grpSpLocks/>
            </p:cNvGrpSpPr>
            <p:nvPr/>
          </p:nvGrpSpPr>
          <p:grpSpPr bwMode="auto">
            <a:xfrm>
              <a:off x="582" y="3671"/>
              <a:ext cx="4601" cy="213"/>
              <a:chOff x="582" y="3671"/>
              <a:chExt cx="4601" cy="213"/>
            </a:xfrm>
          </p:grpSpPr>
          <p:grpSp>
            <p:nvGrpSpPr>
              <p:cNvPr id="242695" name="Group 65">
                <a:extLst>
                  <a:ext uri="{FF2B5EF4-FFF2-40B4-BE49-F238E27FC236}">
                    <a16:creationId xmlns:a16="http://schemas.microsoft.com/office/drawing/2014/main" id="{FA3C57DC-7128-1A40-AAA1-AC2F0B0E5149}"/>
                  </a:ext>
                </a:extLst>
              </p:cNvPr>
              <p:cNvGrpSpPr>
                <a:grpSpLocks/>
              </p:cNvGrpSpPr>
              <p:nvPr/>
            </p:nvGrpSpPr>
            <p:grpSpPr bwMode="auto">
              <a:xfrm>
                <a:off x="2846" y="3671"/>
                <a:ext cx="2337" cy="213"/>
                <a:chOff x="2846" y="3671"/>
                <a:chExt cx="2337" cy="213"/>
              </a:xfrm>
            </p:grpSpPr>
            <p:grpSp>
              <p:nvGrpSpPr>
                <p:cNvPr id="242704" name="Group 66">
                  <a:extLst>
                    <a:ext uri="{FF2B5EF4-FFF2-40B4-BE49-F238E27FC236}">
                      <a16:creationId xmlns:a16="http://schemas.microsoft.com/office/drawing/2014/main" id="{1456EA2A-6EDB-924E-829C-84C5171C55B9}"/>
                    </a:ext>
                  </a:extLst>
                </p:cNvPr>
                <p:cNvGrpSpPr>
                  <a:grpSpLocks/>
                </p:cNvGrpSpPr>
                <p:nvPr/>
              </p:nvGrpSpPr>
              <p:grpSpPr bwMode="auto">
                <a:xfrm>
                  <a:off x="2846" y="3671"/>
                  <a:ext cx="731" cy="213"/>
                  <a:chOff x="3190" y="3671"/>
                  <a:chExt cx="731" cy="213"/>
                </a:xfrm>
              </p:grpSpPr>
              <p:sp>
                <p:nvSpPr>
                  <p:cNvPr id="3622979" name="Rectangle 67">
                    <a:extLst>
                      <a:ext uri="{FF2B5EF4-FFF2-40B4-BE49-F238E27FC236}">
                        <a16:creationId xmlns:a16="http://schemas.microsoft.com/office/drawing/2014/main" id="{7FB19030-AD6D-1944-8CBA-A9F0A64B1A7D}"/>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2712" name="Text Box 68">
                    <a:extLst>
                      <a:ext uri="{FF2B5EF4-FFF2-40B4-BE49-F238E27FC236}">
                        <a16:creationId xmlns:a16="http://schemas.microsoft.com/office/drawing/2014/main" id="{61F73D0B-CA6B-B046-846C-EF5721349F4A}"/>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42705" name="Group 69">
                  <a:extLst>
                    <a:ext uri="{FF2B5EF4-FFF2-40B4-BE49-F238E27FC236}">
                      <a16:creationId xmlns:a16="http://schemas.microsoft.com/office/drawing/2014/main" id="{9B642350-833A-C847-8F0C-019628CD411C}"/>
                    </a:ext>
                  </a:extLst>
                </p:cNvPr>
                <p:cNvGrpSpPr>
                  <a:grpSpLocks/>
                </p:cNvGrpSpPr>
                <p:nvPr/>
              </p:nvGrpSpPr>
              <p:grpSpPr bwMode="auto">
                <a:xfrm>
                  <a:off x="3649" y="3671"/>
                  <a:ext cx="731" cy="213"/>
                  <a:chOff x="3190" y="3671"/>
                  <a:chExt cx="731" cy="213"/>
                </a:xfrm>
              </p:grpSpPr>
              <p:sp>
                <p:nvSpPr>
                  <p:cNvPr id="3622982" name="Rectangle 70">
                    <a:extLst>
                      <a:ext uri="{FF2B5EF4-FFF2-40B4-BE49-F238E27FC236}">
                        <a16:creationId xmlns:a16="http://schemas.microsoft.com/office/drawing/2014/main" id="{37C94198-7106-3D4C-ABD2-AADA4546EF73}"/>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2710" name="Text Box 71">
                    <a:extLst>
                      <a:ext uri="{FF2B5EF4-FFF2-40B4-BE49-F238E27FC236}">
                        <a16:creationId xmlns:a16="http://schemas.microsoft.com/office/drawing/2014/main" id="{1BBF09CE-00BA-D54A-9AAB-21AF171051FF}"/>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42706" name="Group 72">
                  <a:extLst>
                    <a:ext uri="{FF2B5EF4-FFF2-40B4-BE49-F238E27FC236}">
                      <a16:creationId xmlns:a16="http://schemas.microsoft.com/office/drawing/2014/main" id="{E1897637-9081-7D4C-83F1-647B2021E049}"/>
                    </a:ext>
                  </a:extLst>
                </p:cNvPr>
                <p:cNvGrpSpPr>
                  <a:grpSpLocks/>
                </p:cNvGrpSpPr>
                <p:nvPr/>
              </p:nvGrpSpPr>
              <p:grpSpPr bwMode="auto">
                <a:xfrm>
                  <a:off x="4452" y="3671"/>
                  <a:ext cx="731" cy="213"/>
                  <a:chOff x="3190" y="3671"/>
                  <a:chExt cx="731" cy="213"/>
                </a:xfrm>
              </p:grpSpPr>
              <p:sp>
                <p:nvSpPr>
                  <p:cNvPr id="3622985" name="Rectangle 73">
                    <a:extLst>
                      <a:ext uri="{FF2B5EF4-FFF2-40B4-BE49-F238E27FC236}">
                        <a16:creationId xmlns:a16="http://schemas.microsoft.com/office/drawing/2014/main" id="{F9F64E54-6858-364D-AB4D-F42F1FCC1F5E}"/>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2708" name="Text Box 74">
                    <a:extLst>
                      <a:ext uri="{FF2B5EF4-FFF2-40B4-BE49-F238E27FC236}">
                        <a16:creationId xmlns:a16="http://schemas.microsoft.com/office/drawing/2014/main" id="{0B8F822E-6ED5-0A4F-A8EA-8EF906A26504}"/>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24.22</a:t>
                    </a:r>
                  </a:p>
                </p:txBody>
              </p:sp>
            </p:grpSp>
          </p:grpSp>
          <p:grpSp>
            <p:nvGrpSpPr>
              <p:cNvPr id="242696" name="Group 80">
                <a:extLst>
                  <a:ext uri="{FF2B5EF4-FFF2-40B4-BE49-F238E27FC236}">
                    <a16:creationId xmlns:a16="http://schemas.microsoft.com/office/drawing/2014/main" id="{1499D545-16F9-3C46-9243-3C932C18AAE0}"/>
                  </a:ext>
                </a:extLst>
              </p:cNvPr>
              <p:cNvGrpSpPr>
                <a:grpSpLocks/>
              </p:cNvGrpSpPr>
              <p:nvPr/>
            </p:nvGrpSpPr>
            <p:grpSpPr bwMode="auto">
              <a:xfrm>
                <a:off x="582" y="3671"/>
                <a:ext cx="1990" cy="213"/>
                <a:chOff x="582" y="3671"/>
                <a:chExt cx="1990" cy="213"/>
              </a:xfrm>
            </p:grpSpPr>
            <p:sp>
              <p:nvSpPr>
                <p:cNvPr id="3622959" name="Rectangle 47">
                  <a:extLst>
                    <a:ext uri="{FF2B5EF4-FFF2-40B4-BE49-F238E27FC236}">
                      <a16:creationId xmlns:a16="http://schemas.microsoft.com/office/drawing/2014/main" id="{93C7DA95-E902-D54B-A63D-A08189BAC56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22961" name="Rectangle 49">
                  <a:extLst>
                    <a:ext uri="{FF2B5EF4-FFF2-40B4-BE49-F238E27FC236}">
                      <a16:creationId xmlns:a16="http://schemas.microsoft.com/office/drawing/2014/main" id="{0983E10D-58F0-A744-8845-0C4378A5390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2699" name="Text Box 50">
                  <a:extLst>
                    <a:ext uri="{FF2B5EF4-FFF2-40B4-BE49-F238E27FC236}">
                      <a16:creationId xmlns:a16="http://schemas.microsoft.com/office/drawing/2014/main" id="{0E67E363-50ED-7D41-A8BC-E3FBDDBFB4D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924</a:t>
                  </a:r>
                  <a:endParaRPr lang="en-US" altLang="en-US" sz="1800" i="0" dirty="0">
                    <a:ea typeface="ＭＳ Ｐゴシック" panose="020B0600070205080204" pitchFamily="34" charset="-128"/>
                  </a:endParaRPr>
                </a:p>
              </p:txBody>
            </p:sp>
            <p:sp>
              <p:nvSpPr>
                <p:cNvPr id="242700" name="Text Box 52">
                  <a:extLst>
                    <a:ext uri="{FF2B5EF4-FFF2-40B4-BE49-F238E27FC236}">
                      <a16:creationId xmlns:a16="http://schemas.microsoft.com/office/drawing/2014/main" id="{F36AC5C0-8C31-9B46-943E-CD82BB9CF7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959</a:t>
                  </a:r>
                  <a:endParaRPr lang="en-US" altLang="en-US" sz="1800" i="0" dirty="0">
                    <a:ea typeface="ＭＳ Ｐゴシック" panose="020B0600070205080204" pitchFamily="34" charset="-128"/>
                  </a:endParaRPr>
                </a:p>
              </p:txBody>
            </p:sp>
            <p:grpSp>
              <p:nvGrpSpPr>
                <p:cNvPr id="242701" name="Group 77">
                  <a:extLst>
                    <a:ext uri="{FF2B5EF4-FFF2-40B4-BE49-F238E27FC236}">
                      <a16:creationId xmlns:a16="http://schemas.microsoft.com/office/drawing/2014/main" id="{FB99A2C5-74BF-D544-BA2E-3CBE88071AF7}"/>
                    </a:ext>
                  </a:extLst>
                </p:cNvPr>
                <p:cNvGrpSpPr>
                  <a:grpSpLocks/>
                </p:cNvGrpSpPr>
                <p:nvPr/>
              </p:nvGrpSpPr>
              <p:grpSpPr bwMode="auto">
                <a:xfrm>
                  <a:off x="1270" y="3671"/>
                  <a:ext cx="620" cy="213"/>
                  <a:chOff x="1270" y="3671"/>
                  <a:chExt cx="620" cy="213"/>
                </a:xfrm>
              </p:grpSpPr>
              <p:sp>
                <p:nvSpPr>
                  <p:cNvPr id="3622990" name="Rectangle 78">
                    <a:extLst>
                      <a:ext uri="{FF2B5EF4-FFF2-40B4-BE49-F238E27FC236}">
                        <a16:creationId xmlns:a16="http://schemas.microsoft.com/office/drawing/2014/main" id="{9F4DA241-B5EC-EA4E-BDA0-05DC7980670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2703" name="Text Box 79">
                    <a:extLst>
                      <a:ext uri="{FF2B5EF4-FFF2-40B4-BE49-F238E27FC236}">
                        <a16:creationId xmlns:a16="http://schemas.microsoft.com/office/drawing/2014/main" id="{D9D1E7D7-D4B0-A145-A49B-4F1E3A87A027}"/>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1006</a:t>
                    </a:r>
                    <a:endParaRPr lang="en-US" altLang="en-US" sz="1800" i="0" dirty="0">
                      <a:ea typeface="ＭＳ Ｐゴシック" panose="020B0600070205080204" pitchFamily="34" charset="-128"/>
                    </a:endParaRPr>
                  </a:p>
                </p:txBody>
              </p:sp>
            </p:grpSp>
          </p:grpSp>
        </p:grpSp>
      </p:grpSp>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5">
            <a:extLst>
              <a:ext uri="{FF2B5EF4-FFF2-40B4-BE49-F238E27FC236}">
                <a16:creationId xmlns:a16="http://schemas.microsoft.com/office/drawing/2014/main" id="{FF5D2D79-2247-904E-AF9D-F45C707FEA7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D39BF5E-818E-534C-8934-CD4B3C84330F}" type="slidenum">
              <a:rPr lang="en-US" altLang="en-US" sz="1400"/>
              <a:pPr>
                <a:spcBef>
                  <a:spcPct val="0"/>
                </a:spcBef>
                <a:buFontTx/>
                <a:buNone/>
              </a:pPr>
              <a:t>120</a:t>
            </a:fld>
            <a:endParaRPr lang="en-US" altLang="en-US" sz="1400" dirty="0"/>
          </a:p>
        </p:txBody>
      </p:sp>
      <p:grpSp>
        <p:nvGrpSpPr>
          <p:cNvPr id="244739" name="Group 28">
            <a:extLst>
              <a:ext uri="{FF2B5EF4-FFF2-40B4-BE49-F238E27FC236}">
                <a16:creationId xmlns:a16="http://schemas.microsoft.com/office/drawing/2014/main" id="{C718B2D5-D322-5C42-9734-D149E48FBADA}"/>
              </a:ext>
            </a:extLst>
          </p:cNvPr>
          <p:cNvGrpSpPr>
            <a:grpSpLocks/>
          </p:cNvGrpSpPr>
          <p:nvPr/>
        </p:nvGrpSpPr>
        <p:grpSpPr bwMode="auto">
          <a:xfrm>
            <a:off x="458788" y="446088"/>
            <a:ext cx="8229600" cy="5719762"/>
            <a:chOff x="289" y="281"/>
            <a:chExt cx="5184" cy="3603"/>
          </a:xfrm>
        </p:grpSpPr>
        <p:sp>
          <p:nvSpPr>
            <p:cNvPr id="244740" name="Rectangle 2">
              <a:extLst>
                <a:ext uri="{FF2B5EF4-FFF2-40B4-BE49-F238E27FC236}">
                  <a16:creationId xmlns:a16="http://schemas.microsoft.com/office/drawing/2014/main" id="{ABC70073-50A0-1E4C-A33B-AE7C91C75C4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Ileum and Cecum</a:t>
              </a:r>
            </a:p>
          </p:txBody>
        </p:sp>
        <p:grpSp>
          <p:nvGrpSpPr>
            <p:cNvPr id="244741" name="Group 27">
              <a:extLst>
                <a:ext uri="{FF2B5EF4-FFF2-40B4-BE49-F238E27FC236}">
                  <a16:creationId xmlns:a16="http://schemas.microsoft.com/office/drawing/2014/main" id="{EEF03EA0-E5D3-C24E-92C1-7B1EADB7C868}"/>
                </a:ext>
              </a:extLst>
            </p:cNvPr>
            <p:cNvGrpSpPr>
              <a:grpSpLocks/>
            </p:cNvGrpSpPr>
            <p:nvPr/>
          </p:nvGrpSpPr>
          <p:grpSpPr bwMode="auto">
            <a:xfrm>
              <a:off x="519" y="970"/>
              <a:ext cx="4548" cy="1669"/>
              <a:chOff x="519" y="970"/>
              <a:chExt cx="4548" cy="1669"/>
            </a:xfrm>
          </p:grpSpPr>
          <p:sp>
            <p:nvSpPr>
              <p:cNvPr id="244761" name="Text Box 3">
                <a:extLst>
                  <a:ext uri="{FF2B5EF4-FFF2-40B4-BE49-F238E27FC236}">
                    <a16:creationId xmlns:a16="http://schemas.microsoft.com/office/drawing/2014/main" id="{4F391291-4501-1845-BEBB-B9CCA23AB4CA}"/>
                  </a:ext>
                </a:extLst>
              </p:cNvPr>
              <p:cNvSpPr txBox="1">
                <a:spLocks noChangeArrowheads="1"/>
              </p:cNvSpPr>
              <p:nvPr/>
            </p:nvSpPr>
            <p:spPr bwMode="auto">
              <a:xfrm>
                <a:off x="519" y="970"/>
                <a:ext cx="454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opening from the ileum of the small intestine into the large intestine is protected by a fold of membrane called the ileocecal sphincter.</a:t>
                </a:r>
              </a:p>
              <a:p>
                <a:pPr eaLnBrk="1" hangingPunct="1">
                  <a:lnSpc>
                    <a:spcPct val="85000"/>
                  </a:lnSpc>
                  <a:spcBef>
                    <a:spcPct val="0"/>
                  </a:spcBef>
                  <a:spcAft>
                    <a:spcPts val="900"/>
                  </a:spcAft>
                  <a:buSzPct val="80000"/>
                </a:pPr>
                <a:r>
                  <a:rPr lang="en-US" altLang="en-US" sz="1800" i="0" dirty="0"/>
                  <a:t>Located inferior to the ileocecal valve is the cecum, a pouch about 6.0 cm long.</a:t>
                </a:r>
              </a:p>
              <a:p>
                <a:pPr eaLnBrk="1" hangingPunct="1">
                  <a:lnSpc>
                    <a:spcPct val="85000"/>
                  </a:lnSpc>
                  <a:spcBef>
                    <a:spcPct val="0"/>
                  </a:spcBef>
                  <a:spcAft>
                    <a:spcPct val="50000"/>
                  </a:spcAft>
                  <a:buSzPct val="80000"/>
                </a:pPr>
                <a:r>
                  <a:rPr lang="en-US" altLang="en-US" sz="1800" i="0" dirty="0"/>
                  <a:t>Attached to the cecum is a twisted, coiled tube called the appendix.</a:t>
                </a:r>
              </a:p>
            </p:txBody>
          </p:sp>
          <p:sp>
            <p:nvSpPr>
              <p:cNvPr id="244762" name="Text Box 10">
                <a:extLst>
                  <a:ext uri="{FF2B5EF4-FFF2-40B4-BE49-F238E27FC236}">
                    <a16:creationId xmlns:a16="http://schemas.microsoft.com/office/drawing/2014/main" id="{EDC0A5B6-5A8E-AC42-817D-C3941CDF52DC}"/>
                  </a:ext>
                </a:extLst>
              </p:cNvPr>
              <p:cNvSpPr txBox="1">
                <a:spLocks noChangeArrowheads="1"/>
              </p:cNvSpPr>
              <p:nvPr/>
            </p:nvSpPr>
            <p:spPr bwMode="auto">
              <a:xfrm>
                <a:off x="1537" y="2120"/>
                <a:ext cx="268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Appendix = a lymphatic organ described in the lecture modules on the immune system.</a:t>
                </a:r>
              </a:p>
            </p:txBody>
          </p:sp>
        </p:grpSp>
        <p:grpSp>
          <p:nvGrpSpPr>
            <p:cNvPr id="244742" name="Group 67">
              <a:extLst>
                <a:ext uri="{FF2B5EF4-FFF2-40B4-BE49-F238E27FC236}">
                  <a16:creationId xmlns:a16="http://schemas.microsoft.com/office/drawing/2014/main" id="{B94CD29E-7629-8748-8D22-A6D890E7ACB7}"/>
                </a:ext>
              </a:extLst>
            </p:cNvPr>
            <p:cNvGrpSpPr>
              <a:grpSpLocks/>
            </p:cNvGrpSpPr>
            <p:nvPr/>
          </p:nvGrpSpPr>
          <p:grpSpPr bwMode="auto">
            <a:xfrm>
              <a:off x="582" y="3671"/>
              <a:ext cx="4601" cy="213"/>
              <a:chOff x="582" y="3671"/>
              <a:chExt cx="4601" cy="213"/>
            </a:xfrm>
          </p:grpSpPr>
          <p:grpSp>
            <p:nvGrpSpPr>
              <p:cNvPr id="244743" name="Group 50">
                <a:extLst>
                  <a:ext uri="{FF2B5EF4-FFF2-40B4-BE49-F238E27FC236}">
                    <a16:creationId xmlns:a16="http://schemas.microsoft.com/office/drawing/2014/main" id="{783112EC-4FA3-1E40-86AF-E54F4914C435}"/>
                  </a:ext>
                </a:extLst>
              </p:cNvPr>
              <p:cNvGrpSpPr>
                <a:grpSpLocks/>
              </p:cNvGrpSpPr>
              <p:nvPr/>
            </p:nvGrpSpPr>
            <p:grpSpPr bwMode="auto">
              <a:xfrm>
                <a:off x="2846" y="3671"/>
                <a:ext cx="2337" cy="213"/>
                <a:chOff x="2846" y="3671"/>
                <a:chExt cx="2337" cy="213"/>
              </a:xfrm>
            </p:grpSpPr>
            <p:grpSp>
              <p:nvGrpSpPr>
                <p:cNvPr id="244752" name="Group 51">
                  <a:extLst>
                    <a:ext uri="{FF2B5EF4-FFF2-40B4-BE49-F238E27FC236}">
                      <a16:creationId xmlns:a16="http://schemas.microsoft.com/office/drawing/2014/main" id="{23B30F59-7C45-1941-8D7E-DB64062CF834}"/>
                    </a:ext>
                  </a:extLst>
                </p:cNvPr>
                <p:cNvGrpSpPr>
                  <a:grpSpLocks/>
                </p:cNvGrpSpPr>
                <p:nvPr/>
              </p:nvGrpSpPr>
              <p:grpSpPr bwMode="auto">
                <a:xfrm>
                  <a:off x="2846" y="3671"/>
                  <a:ext cx="731" cy="213"/>
                  <a:chOff x="3190" y="3671"/>
                  <a:chExt cx="731" cy="213"/>
                </a:xfrm>
              </p:grpSpPr>
              <p:sp>
                <p:nvSpPr>
                  <p:cNvPr id="3625012" name="Rectangle 52">
                    <a:extLst>
                      <a:ext uri="{FF2B5EF4-FFF2-40B4-BE49-F238E27FC236}">
                        <a16:creationId xmlns:a16="http://schemas.microsoft.com/office/drawing/2014/main" id="{DCC52DB4-4443-974A-9C51-7CB1E6CCCFCD}"/>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4760" name="Text Box 53">
                    <a:extLst>
                      <a:ext uri="{FF2B5EF4-FFF2-40B4-BE49-F238E27FC236}">
                        <a16:creationId xmlns:a16="http://schemas.microsoft.com/office/drawing/2014/main" id="{8AF9534A-AC41-9A46-8716-EEB0DC5D05DB}"/>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44753" name="Group 54">
                  <a:extLst>
                    <a:ext uri="{FF2B5EF4-FFF2-40B4-BE49-F238E27FC236}">
                      <a16:creationId xmlns:a16="http://schemas.microsoft.com/office/drawing/2014/main" id="{B2A33B26-03B6-9B47-BBBD-EFD3EA9866FF}"/>
                    </a:ext>
                  </a:extLst>
                </p:cNvPr>
                <p:cNvGrpSpPr>
                  <a:grpSpLocks/>
                </p:cNvGrpSpPr>
                <p:nvPr/>
              </p:nvGrpSpPr>
              <p:grpSpPr bwMode="auto">
                <a:xfrm>
                  <a:off x="3649" y="3671"/>
                  <a:ext cx="731" cy="213"/>
                  <a:chOff x="3190" y="3671"/>
                  <a:chExt cx="731" cy="213"/>
                </a:xfrm>
              </p:grpSpPr>
              <p:sp>
                <p:nvSpPr>
                  <p:cNvPr id="3625015" name="Rectangle 55">
                    <a:extLst>
                      <a:ext uri="{FF2B5EF4-FFF2-40B4-BE49-F238E27FC236}">
                        <a16:creationId xmlns:a16="http://schemas.microsoft.com/office/drawing/2014/main" id="{B1C233BA-76B2-F048-8C3E-F3CF1C48212D}"/>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4758" name="Text Box 56">
                    <a:extLst>
                      <a:ext uri="{FF2B5EF4-FFF2-40B4-BE49-F238E27FC236}">
                        <a16:creationId xmlns:a16="http://schemas.microsoft.com/office/drawing/2014/main" id="{DBA42506-077E-E343-93B1-85C7B31BC895}"/>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44754" name="Group 57">
                  <a:extLst>
                    <a:ext uri="{FF2B5EF4-FFF2-40B4-BE49-F238E27FC236}">
                      <a16:creationId xmlns:a16="http://schemas.microsoft.com/office/drawing/2014/main" id="{F780C43C-1C33-864B-B6ED-B9F11A34DF53}"/>
                    </a:ext>
                  </a:extLst>
                </p:cNvPr>
                <p:cNvGrpSpPr>
                  <a:grpSpLocks/>
                </p:cNvGrpSpPr>
                <p:nvPr/>
              </p:nvGrpSpPr>
              <p:grpSpPr bwMode="auto">
                <a:xfrm>
                  <a:off x="4452" y="3671"/>
                  <a:ext cx="731" cy="213"/>
                  <a:chOff x="3190" y="3671"/>
                  <a:chExt cx="731" cy="213"/>
                </a:xfrm>
              </p:grpSpPr>
              <p:sp>
                <p:nvSpPr>
                  <p:cNvPr id="3625018" name="Rectangle 58">
                    <a:extLst>
                      <a:ext uri="{FF2B5EF4-FFF2-40B4-BE49-F238E27FC236}">
                        <a16:creationId xmlns:a16="http://schemas.microsoft.com/office/drawing/2014/main" id="{A0360A82-8726-6146-BFE6-771D0733A5C0}"/>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4756" name="Text Box 59">
                    <a:extLst>
                      <a:ext uri="{FF2B5EF4-FFF2-40B4-BE49-F238E27FC236}">
                        <a16:creationId xmlns:a16="http://schemas.microsoft.com/office/drawing/2014/main" id="{DEC94401-826A-074A-8523-6300DC33F458}"/>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24.22</a:t>
                    </a:r>
                  </a:p>
                </p:txBody>
              </p:sp>
            </p:grpSp>
          </p:grpSp>
          <p:grpSp>
            <p:nvGrpSpPr>
              <p:cNvPr id="244744" name="Group 66">
                <a:extLst>
                  <a:ext uri="{FF2B5EF4-FFF2-40B4-BE49-F238E27FC236}">
                    <a16:creationId xmlns:a16="http://schemas.microsoft.com/office/drawing/2014/main" id="{AED27989-A36B-0D45-8207-5F85F3928AF9}"/>
                  </a:ext>
                </a:extLst>
              </p:cNvPr>
              <p:cNvGrpSpPr>
                <a:grpSpLocks/>
              </p:cNvGrpSpPr>
              <p:nvPr/>
            </p:nvGrpSpPr>
            <p:grpSpPr bwMode="auto">
              <a:xfrm>
                <a:off x="582" y="3671"/>
                <a:ext cx="1990" cy="213"/>
                <a:chOff x="582" y="3671"/>
                <a:chExt cx="1990" cy="213"/>
              </a:xfrm>
            </p:grpSpPr>
            <p:sp>
              <p:nvSpPr>
                <p:cNvPr id="3625000" name="Rectangle 40">
                  <a:extLst>
                    <a:ext uri="{FF2B5EF4-FFF2-40B4-BE49-F238E27FC236}">
                      <a16:creationId xmlns:a16="http://schemas.microsoft.com/office/drawing/2014/main" id="{236159BE-EB39-1F4D-84DE-A8BDDBD9850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25002" name="Rectangle 42">
                  <a:extLst>
                    <a:ext uri="{FF2B5EF4-FFF2-40B4-BE49-F238E27FC236}">
                      <a16:creationId xmlns:a16="http://schemas.microsoft.com/office/drawing/2014/main" id="{85035CD0-3AC1-7B4A-8A5C-4565E187438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4747" name="Text Box 43">
                  <a:extLst>
                    <a:ext uri="{FF2B5EF4-FFF2-40B4-BE49-F238E27FC236}">
                      <a16:creationId xmlns:a16="http://schemas.microsoft.com/office/drawing/2014/main" id="{EF33A043-FAEB-5641-BC3B-53DF36D4F70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sp>
              <p:nvSpPr>
                <p:cNvPr id="244748" name="Text Box 45">
                  <a:extLst>
                    <a:ext uri="{FF2B5EF4-FFF2-40B4-BE49-F238E27FC236}">
                      <a16:creationId xmlns:a16="http://schemas.microsoft.com/office/drawing/2014/main" id="{6EEF9A5B-E364-0847-AB07-FC1395AF073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959</a:t>
                  </a:r>
                  <a:endParaRPr lang="en-US" altLang="en-US" sz="1800" i="0" dirty="0">
                    <a:ea typeface="ＭＳ Ｐゴシック" panose="020B0600070205080204" pitchFamily="34" charset="-128"/>
                  </a:endParaRPr>
                </a:p>
              </p:txBody>
            </p:sp>
            <p:grpSp>
              <p:nvGrpSpPr>
                <p:cNvPr id="244749" name="Group 63">
                  <a:extLst>
                    <a:ext uri="{FF2B5EF4-FFF2-40B4-BE49-F238E27FC236}">
                      <a16:creationId xmlns:a16="http://schemas.microsoft.com/office/drawing/2014/main" id="{DFEB2BBE-6E3E-2245-8280-F96B8F93E751}"/>
                    </a:ext>
                  </a:extLst>
                </p:cNvPr>
                <p:cNvGrpSpPr>
                  <a:grpSpLocks/>
                </p:cNvGrpSpPr>
                <p:nvPr/>
              </p:nvGrpSpPr>
              <p:grpSpPr bwMode="auto">
                <a:xfrm>
                  <a:off x="1270" y="3671"/>
                  <a:ext cx="620" cy="213"/>
                  <a:chOff x="1270" y="3671"/>
                  <a:chExt cx="620" cy="213"/>
                </a:xfrm>
              </p:grpSpPr>
              <p:sp>
                <p:nvSpPr>
                  <p:cNvPr id="3625024" name="Rectangle 64">
                    <a:extLst>
                      <a:ext uri="{FF2B5EF4-FFF2-40B4-BE49-F238E27FC236}">
                        <a16:creationId xmlns:a16="http://schemas.microsoft.com/office/drawing/2014/main" id="{41910059-C8AC-F441-9626-BC3BFB1CAE5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4751" name="Text Box 65">
                    <a:extLst>
                      <a:ext uri="{FF2B5EF4-FFF2-40B4-BE49-F238E27FC236}">
                        <a16:creationId xmlns:a16="http://schemas.microsoft.com/office/drawing/2014/main" id="{4D08ACD3-C824-FB4F-82F9-3652DC131174}"/>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1006</a:t>
                    </a:r>
                    <a:endParaRPr lang="en-US" altLang="en-US" sz="1800" i="0" dirty="0">
                      <a:ea typeface="ＭＳ Ｐゴシック" panose="020B0600070205080204" pitchFamily="34" charset="-128"/>
                    </a:endParaRPr>
                  </a:p>
                </p:txBody>
              </p:sp>
            </p:grpSp>
          </p:grpSp>
        </p:grpSp>
      </p:gr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5">
            <a:extLst>
              <a:ext uri="{FF2B5EF4-FFF2-40B4-BE49-F238E27FC236}">
                <a16:creationId xmlns:a16="http://schemas.microsoft.com/office/drawing/2014/main" id="{16A0FDC4-B5B3-E74C-9414-EF0AAF36B5C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5C26DD-0F19-184F-B3E0-8DCDF2BAE172}" type="slidenum">
              <a:rPr lang="en-US" altLang="en-US" sz="1400"/>
              <a:pPr>
                <a:spcBef>
                  <a:spcPct val="0"/>
                </a:spcBef>
                <a:buFontTx/>
                <a:buNone/>
              </a:pPr>
              <a:t>121</a:t>
            </a:fld>
            <a:endParaRPr lang="en-US" altLang="en-US" sz="1400" dirty="0"/>
          </a:p>
        </p:txBody>
      </p:sp>
      <p:grpSp>
        <p:nvGrpSpPr>
          <p:cNvPr id="246787" name="Group 46">
            <a:extLst>
              <a:ext uri="{FF2B5EF4-FFF2-40B4-BE49-F238E27FC236}">
                <a16:creationId xmlns:a16="http://schemas.microsoft.com/office/drawing/2014/main" id="{92D746ED-696D-A040-87E9-C7EB4B93219F}"/>
              </a:ext>
            </a:extLst>
          </p:cNvPr>
          <p:cNvGrpSpPr>
            <a:grpSpLocks/>
          </p:cNvGrpSpPr>
          <p:nvPr/>
        </p:nvGrpSpPr>
        <p:grpSpPr bwMode="auto">
          <a:xfrm>
            <a:off x="458788" y="446088"/>
            <a:ext cx="8229600" cy="5719762"/>
            <a:chOff x="289" y="281"/>
            <a:chExt cx="5184" cy="3603"/>
          </a:xfrm>
        </p:grpSpPr>
        <p:sp>
          <p:nvSpPr>
            <p:cNvPr id="246788" name="Rectangle 3">
              <a:extLst>
                <a:ext uri="{FF2B5EF4-FFF2-40B4-BE49-F238E27FC236}">
                  <a16:creationId xmlns:a16="http://schemas.microsoft.com/office/drawing/2014/main" id="{F0AD6858-F21F-3441-B776-740C59990D5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Cecum</a:t>
              </a:r>
            </a:p>
          </p:txBody>
        </p:sp>
        <p:sp>
          <p:nvSpPr>
            <p:cNvPr id="246789" name="Text Box 5">
              <a:extLst>
                <a:ext uri="{FF2B5EF4-FFF2-40B4-BE49-F238E27FC236}">
                  <a16:creationId xmlns:a16="http://schemas.microsoft.com/office/drawing/2014/main" id="{43CF364F-1624-D844-A20E-207CAE9DA905}"/>
                </a:ext>
              </a:extLst>
            </p:cNvPr>
            <p:cNvSpPr txBox="1">
              <a:spLocks noChangeArrowheads="1"/>
            </p:cNvSpPr>
            <p:nvPr/>
          </p:nvSpPr>
          <p:spPr bwMode="auto">
            <a:xfrm>
              <a:off x="519" y="970"/>
              <a:ext cx="477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open end of the cecum merges with a long tube known as the colon.</a:t>
              </a:r>
            </a:p>
            <a:p>
              <a:pPr eaLnBrk="1" hangingPunct="1">
                <a:lnSpc>
                  <a:spcPct val="85000"/>
                </a:lnSpc>
                <a:spcBef>
                  <a:spcPct val="0"/>
                </a:spcBef>
                <a:spcAft>
                  <a:spcPct val="50000"/>
                </a:spcAft>
                <a:buSzPct val="80000"/>
              </a:pPr>
              <a:r>
                <a:rPr lang="en-US" altLang="en-US" sz="1800" i="0" dirty="0"/>
                <a:t>The colon is divided into the ascending, transverse, descending, and sigmoid segments.</a:t>
              </a:r>
            </a:p>
          </p:txBody>
        </p:sp>
        <p:grpSp>
          <p:nvGrpSpPr>
            <p:cNvPr id="246790" name="Group 44">
              <a:extLst>
                <a:ext uri="{FF2B5EF4-FFF2-40B4-BE49-F238E27FC236}">
                  <a16:creationId xmlns:a16="http://schemas.microsoft.com/office/drawing/2014/main" id="{CAE5B1C2-9DB3-A241-92D5-575BEC6D7B49}"/>
                </a:ext>
              </a:extLst>
            </p:cNvPr>
            <p:cNvGrpSpPr>
              <a:grpSpLocks/>
            </p:cNvGrpSpPr>
            <p:nvPr/>
          </p:nvGrpSpPr>
          <p:grpSpPr bwMode="auto">
            <a:xfrm>
              <a:off x="582" y="3671"/>
              <a:ext cx="4601" cy="213"/>
              <a:chOff x="582" y="3671"/>
              <a:chExt cx="4601" cy="213"/>
            </a:xfrm>
          </p:grpSpPr>
          <p:grpSp>
            <p:nvGrpSpPr>
              <p:cNvPr id="246791" name="Group 28">
                <a:extLst>
                  <a:ext uri="{FF2B5EF4-FFF2-40B4-BE49-F238E27FC236}">
                    <a16:creationId xmlns:a16="http://schemas.microsoft.com/office/drawing/2014/main" id="{FA89CE51-0C83-C846-8622-58FC435E2057}"/>
                  </a:ext>
                </a:extLst>
              </p:cNvPr>
              <p:cNvGrpSpPr>
                <a:grpSpLocks/>
              </p:cNvGrpSpPr>
              <p:nvPr/>
            </p:nvGrpSpPr>
            <p:grpSpPr bwMode="auto">
              <a:xfrm>
                <a:off x="2846" y="3671"/>
                <a:ext cx="2337" cy="213"/>
                <a:chOff x="2846" y="3671"/>
                <a:chExt cx="2337" cy="213"/>
              </a:xfrm>
            </p:grpSpPr>
            <p:grpSp>
              <p:nvGrpSpPr>
                <p:cNvPr id="246800" name="Group 29">
                  <a:extLst>
                    <a:ext uri="{FF2B5EF4-FFF2-40B4-BE49-F238E27FC236}">
                      <a16:creationId xmlns:a16="http://schemas.microsoft.com/office/drawing/2014/main" id="{10ED66B3-3713-424D-9713-F6FD0D140ADB}"/>
                    </a:ext>
                  </a:extLst>
                </p:cNvPr>
                <p:cNvGrpSpPr>
                  <a:grpSpLocks/>
                </p:cNvGrpSpPr>
                <p:nvPr/>
              </p:nvGrpSpPr>
              <p:grpSpPr bwMode="auto">
                <a:xfrm>
                  <a:off x="2846" y="3671"/>
                  <a:ext cx="731" cy="213"/>
                  <a:chOff x="3190" y="3671"/>
                  <a:chExt cx="731" cy="213"/>
                </a:xfrm>
              </p:grpSpPr>
              <p:sp>
                <p:nvSpPr>
                  <p:cNvPr id="3708958" name="Rectangle 30">
                    <a:extLst>
                      <a:ext uri="{FF2B5EF4-FFF2-40B4-BE49-F238E27FC236}">
                        <a16:creationId xmlns:a16="http://schemas.microsoft.com/office/drawing/2014/main" id="{3EF9298D-06FD-6644-A715-B9E4D1F2E439}"/>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6808" name="Text Box 31">
                    <a:extLst>
                      <a:ext uri="{FF2B5EF4-FFF2-40B4-BE49-F238E27FC236}">
                        <a16:creationId xmlns:a16="http://schemas.microsoft.com/office/drawing/2014/main" id="{5EDB5977-CDF4-C248-9728-5C6E173922B9}"/>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46801" name="Group 32">
                  <a:extLst>
                    <a:ext uri="{FF2B5EF4-FFF2-40B4-BE49-F238E27FC236}">
                      <a16:creationId xmlns:a16="http://schemas.microsoft.com/office/drawing/2014/main" id="{D8793B79-7346-4A4B-8443-B2B869CEB8C4}"/>
                    </a:ext>
                  </a:extLst>
                </p:cNvPr>
                <p:cNvGrpSpPr>
                  <a:grpSpLocks/>
                </p:cNvGrpSpPr>
                <p:nvPr/>
              </p:nvGrpSpPr>
              <p:grpSpPr bwMode="auto">
                <a:xfrm>
                  <a:off x="3649" y="3671"/>
                  <a:ext cx="731" cy="213"/>
                  <a:chOff x="3190" y="3671"/>
                  <a:chExt cx="731" cy="213"/>
                </a:xfrm>
              </p:grpSpPr>
              <p:sp>
                <p:nvSpPr>
                  <p:cNvPr id="3708961" name="Rectangle 33">
                    <a:extLst>
                      <a:ext uri="{FF2B5EF4-FFF2-40B4-BE49-F238E27FC236}">
                        <a16:creationId xmlns:a16="http://schemas.microsoft.com/office/drawing/2014/main" id="{40960D24-92CB-F946-9B90-095B9328171F}"/>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6806" name="Text Box 34">
                    <a:extLst>
                      <a:ext uri="{FF2B5EF4-FFF2-40B4-BE49-F238E27FC236}">
                        <a16:creationId xmlns:a16="http://schemas.microsoft.com/office/drawing/2014/main" id="{3601E5DF-CB91-9343-90A1-092AE5379E1C}"/>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46802" name="Group 35">
                  <a:extLst>
                    <a:ext uri="{FF2B5EF4-FFF2-40B4-BE49-F238E27FC236}">
                      <a16:creationId xmlns:a16="http://schemas.microsoft.com/office/drawing/2014/main" id="{C3AAFD95-29EC-C746-ACF0-9D948F94A4C8}"/>
                    </a:ext>
                  </a:extLst>
                </p:cNvPr>
                <p:cNvGrpSpPr>
                  <a:grpSpLocks/>
                </p:cNvGrpSpPr>
                <p:nvPr/>
              </p:nvGrpSpPr>
              <p:grpSpPr bwMode="auto">
                <a:xfrm>
                  <a:off x="4452" y="3671"/>
                  <a:ext cx="731" cy="213"/>
                  <a:chOff x="3190" y="3671"/>
                  <a:chExt cx="731" cy="213"/>
                </a:xfrm>
              </p:grpSpPr>
              <p:sp>
                <p:nvSpPr>
                  <p:cNvPr id="3708964" name="Rectangle 36">
                    <a:extLst>
                      <a:ext uri="{FF2B5EF4-FFF2-40B4-BE49-F238E27FC236}">
                        <a16:creationId xmlns:a16="http://schemas.microsoft.com/office/drawing/2014/main" id="{2D86D5AF-32F2-7A43-BCFF-1D6AD7ECFB95}"/>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6804" name="Text Box 37">
                    <a:extLst>
                      <a:ext uri="{FF2B5EF4-FFF2-40B4-BE49-F238E27FC236}">
                        <a16:creationId xmlns:a16="http://schemas.microsoft.com/office/drawing/2014/main" id="{C84CDA57-421A-C848-8C14-08573A761022}"/>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24.22</a:t>
                    </a:r>
                  </a:p>
                </p:txBody>
              </p:sp>
            </p:grpSp>
          </p:grpSp>
          <p:grpSp>
            <p:nvGrpSpPr>
              <p:cNvPr id="246792" name="Group 43">
                <a:extLst>
                  <a:ext uri="{FF2B5EF4-FFF2-40B4-BE49-F238E27FC236}">
                    <a16:creationId xmlns:a16="http://schemas.microsoft.com/office/drawing/2014/main" id="{FB3D7483-20C3-A74F-BE4A-0B8478EAA2CC}"/>
                  </a:ext>
                </a:extLst>
              </p:cNvPr>
              <p:cNvGrpSpPr>
                <a:grpSpLocks/>
              </p:cNvGrpSpPr>
              <p:nvPr/>
            </p:nvGrpSpPr>
            <p:grpSpPr bwMode="auto">
              <a:xfrm>
                <a:off x="582" y="3671"/>
                <a:ext cx="1990" cy="213"/>
                <a:chOff x="582" y="3671"/>
                <a:chExt cx="1990" cy="213"/>
              </a:xfrm>
            </p:grpSpPr>
            <p:sp>
              <p:nvSpPr>
                <p:cNvPr id="3708946" name="Rectangle 18">
                  <a:extLst>
                    <a:ext uri="{FF2B5EF4-FFF2-40B4-BE49-F238E27FC236}">
                      <a16:creationId xmlns:a16="http://schemas.microsoft.com/office/drawing/2014/main" id="{076199B5-C86C-8F41-85A2-4FFAAA4D947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708948" name="Rectangle 20">
                  <a:extLst>
                    <a:ext uri="{FF2B5EF4-FFF2-40B4-BE49-F238E27FC236}">
                      <a16:creationId xmlns:a16="http://schemas.microsoft.com/office/drawing/2014/main" id="{0672F7CE-79E0-A44D-9769-262B638CC2B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6795" name="Text Box 21">
                  <a:extLst>
                    <a:ext uri="{FF2B5EF4-FFF2-40B4-BE49-F238E27FC236}">
                      <a16:creationId xmlns:a16="http://schemas.microsoft.com/office/drawing/2014/main" id="{A3CF5389-B8A7-4F4E-BEBF-E59C2A73C1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925</a:t>
                  </a:r>
                  <a:endParaRPr lang="en-US" altLang="en-US" sz="1800" i="0" dirty="0">
                    <a:ea typeface="ＭＳ Ｐゴシック" panose="020B0600070205080204" pitchFamily="34" charset="-128"/>
                  </a:endParaRPr>
                </a:p>
              </p:txBody>
            </p:sp>
            <p:sp>
              <p:nvSpPr>
                <p:cNvPr id="246796" name="Text Box 23">
                  <a:extLst>
                    <a:ext uri="{FF2B5EF4-FFF2-40B4-BE49-F238E27FC236}">
                      <a16:creationId xmlns:a16="http://schemas.microsoft.com/office/drawing/2014/main" id="{7A140D73-65D0-2249-A290-87EED750ED3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959</a:t>
                  </a:r>
                  <a:endParaRPr lang="en-US" altLang="en-US" sz="1800" i="0" dirty="0">
                    <a:ea typeface="ＭＳ Ｐゴシック" panose="020B0600070205080204" pitchFamily="34" charset="-128"/>
                  </a:endParaRPr>
                </a:p>
              </p:txBody>
            </p:sp>
            <p:grpSp>
              <p:nvGrpSpPr>
                <p:cNvPr id="246797" name="Group 40">
                  <a:extLst>
                    <a:ext uri="{FF2B5EF4-FFF2-40B4-BE49-F238E27FC236}">
                      <a16:creationId xmlns:a16="http://schemas.microsoft.com/office/drawing/2014/main" id="{410AB143-6275-C645-A457-8C0FB1015395}"/>
                    </a:ext>
                  </a:extLst>
                </p:cNvPr>
                <p:cNvGrpSpPr>
                  <a:grpSpLocks/>
                </p:cNvGrpSpPr>
                <p:nvPr/>
              </p:nvGrpSpPr>
              <p:grpSpPr bwMode="auto">
                <a:xfrm>
                  <a:off x="1270" y="3671"/>
                  <a:ext cx="620" cy="213"/>
                  <a:chOff x="1270" y="3671"/>
                  <a:chExt cx="620" cy="213"/>
                </a:xfrm>
              </p:grpSpPr>
              <p:sp>
                <p:nvSpPr>
                  <p:cNvPr id="3708969" name="Rectangle 41">
                    <a:extLst>
                      <a:ext uri="{FF2B5EF4-FFF2-40B4-BE49-F238E27FC236}">
                        <a16:creationId xmlns:a16="http://schemas.microsoft.com/office/drawing/2014/main" id="{F001A575-560E-6D43-B6F9-CB4FF458E39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46799" name="Text Box 42">
                    <a:extLst>
                      <a:ext uri="{FF2B5EF4-FFF2-40B4-BE49-F238E27FC236}">
                        <a16:creationId xmlns:a16="http://schemas.microsoft.com/office/drawing/2014/main" id="{474308F3-D369-7D40-A36D-B20831F9FD75}"/>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1006</a:t>
                    </a:r>
                    <a:endParaRPr lang="en-US" altLang="en-US" sz="1800" i="0" dirty="0">
                      <a:ea typeface="ＭＳ Ｐゴシック" panose="020B0600070205080204" pitchFamily="34" charset="-128"/>
                    </a:endParaRPr>
                  </a:p>
                </p:txBody>
              </p:sp>
            </p:grpSp>
          </p:grpSp>
        </p:grpSp>
      </p:gr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5">
            <a:extLst>
              <a:ext uri="{FF2B5EF4-FFF2-40B4-BE49-F238E27FC236}">
                <a16:creationId xmlns:a16="http://schemas.microsoft.com/office/drawing/2014/main" id="{76506CE7-1500-D442-80C8-5A81E056AC0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BCB4C1-BA3E-A443-97CD-F2A0576F2C7A}" type="slidenum">
              <a:rPr lang="en-US" altLang="en-US" sz="1400"/>
              <a:pPr>
                <a:spcBef>
                  <a:spcPct val="0"/>
                </a:spcBef>
                <a:buFontTx/>
                <a:buNone/>
              </a:pPr>
              <a:t>122</a:t>
            </a:fld>
            <a:endParaRPr lang="en-US" altLang="en-US" sz="1400" dirty="0"/>
          </a:p>
        </p:txBody>
      </p:sp>
      <p:grpSp>
        <p:nvGrpSpPr>
          <p:cNvPr id="248835" name="Group 19">
            <a:extLst>
              <a:ext uri="{FF2B5EF4-FFF2-40B4-BE49-F238E27FC236}">
                <a16:creationId xmlns:a16="http://schemas.microsoft.com/office/drawing/2014/main" id="{72A9B507-FFF1-C44D-95C5-A2C8D70F5AA2}"/>
              </a:ext>
            </a:extLst>
          </p:cNvPr>
          <p:cNvGrpSpPr>
            <a:grpSpLocks/>
          </p:cNvGrpSpPr>
          <p:nvPr/>
        </p:nvGrpSpPr>
        <p:grpSpPr bwMode="auto">
          <a:xfrm>
            <a:off x="458788" y="446088"/>
            <a:ext cx="8229600" cy="4379913"/>
            <a:chOff x="289" y="281"/>
            <a:chExt cx="5184" cy="2759"/>
          </a:xfrm>
        </p:grpSpPr>
        <p:sp>
          <p:nvSpPr>
            <p:cNvPr id="248836" name="Rectangle 2">
              <a:extLst>
                <a:ext uri="{FF2B5EF4-FFF2-40B4-BE49-F238E27FC236}">
                  <a16:creationId xmlns:a16="http://schemas.microsoft.com/office/drawing/2014/main" id="{2FD777F4-C023-D741-BDC8-B887E7A4E1D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Colon</a:t>
              </a:r>
            </a:p>
          </p:txBody>
        </p:sp>
        <p:grpSp>
          <p:nvGrpSpPr>
            <p:cNvPr id="248837" name="Group 16">
              <a:extLst>
                <a:ext uri="{FF2B5EF4-FFF2-40B4-BE49-F238E27FC236}">
                  <a16:creationId xmlns:a16="http://schemas.microsoft.com/office/drawing/2014/main" id="{75418EAC-516F-2649-8783-A6437CE15BF7}"/>
                </a:ext>
              </a:extLst>
            </p:cNvPr>
            <p:cNvGrpSpPr>
              <a:grpSpLocks/>
            </p:cNvGrpSpPr>
            <p:nvPr/>
          </p:nvGrpSpPr>
          <p:grpSpPr bwMode="auto">
            <a:xfrm>
              <a:off x="1706" y="969"/>
              <a:ext cx="2660" cy="2071"/>
              <a:chOff x="1706" y="1093"/>
              <a:chExt cx="2660" cy="2071"/>
            </a:xfrm>
          </p:grpSpPr>
          <p:pic>
            <p:nvPicPr>
              <p:cNvPr id="248838" name="Picture 12" descr="19220">
                <a:extLst>
                  <a:ext uri="{FF2B5EF4-FFF2-40B4-BE49-F238E27FC236}">
                    <a16:creationId xmlns:a16="http://schemas.microsoft.com/office/drawing/2014/main" id="{ED274CBF-2412-8743-B515-E19E9FA26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6" y="1093"/>
                <a:ext cx="2361"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9" name="Text Box 13">
                <a:extLst>
                  <a:ext uri="{FF2B5EF4-FFF2-40B4-BE49-F238E27FC236}">
                    <a16:creationId xmlns:a16="http://schemas.microsoft.com/office/drawing/2014/main" id="{AB43E159-55DF-FA42-BC6C-3D914C2AD409}"/>
                  </a:ext>
                </a:extLst>
              </p:cNvPr>
              <p:cNvSpPr txBox="1">
                <a:spLocks noChangeArrowheads="1"/>
              </p:cNvSpPr>
              <p:nvPr/>
            </p:nvSpPr>
            <p:spPr bwMode="auto">
              <a:xfrm>
                <a:off x="3313" y="2999"/>
                <a:ext cx="105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https://www.nlm.nih.gov</a:t>
                </a:r>
                <a:endParaRPr lang="en-US" altLang="en-US" sz="1800" i="0" dirty="0"/>
              </a:p>
            </p:txBody>
          </p:sp>
        </p:grpSp>
      </p:gr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5">
            <a:extLst>
              <a:ext uri="{FF2B5EF4-FFF2-40B4-BE49-F238E27FC236}">
                <a16:creationId xmlns:a16="http://schemas.microsoft.com/office/drawing/2014/main" id="{5C25216E-23AD-124D-8694-D4A12DB0643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2BB80A9-AF9C-2B4D-910B-81137FF9B4CE}" type="slidenum">
              <a:rPr lang="en-US" altLang="en-US" sz="1400"/>
              <a:pPr>
                <a:spcBef>
                  <a:spcPct val="0"/>
                </a:spcBef>
                <a:buFontTx/>
                <a:buNone/>
              </a:pPr>
              <a:t>123</a:t>
            </a:fld>
            <a:endParaRPr lang="en-US" altLang="en-US" sz="1400" dirty="0"/>
          </a:p>
        </p:txBody>
      </p:sp>
      <p:grpSp>
        <p:nvGrpSpPr>
          <p:cNvPr id="250883" name="Group 53">
            <a:extLst>
              <a:ext uri="{FF2B5EF4-FFF2-40B4-BE49-F238E27FC236}">
                <a16:creationId xmlns:a16="http://schemas.microsoft.com/office/drawing/2014/main" id="{836B7589-CD1E-6540-AF16-E976C221C06B}"/>
              </a:ext>
            </a:extLst>
          </p:cNvPr>
          <p:cNvGrpSpPr>
            <a:grpSpLocks/>
          </p:cNvGrpSpPr>
          <p:nvPr/>
        </p:nvGrpSpPr>
        <p:grpSpPr bwMode="auto">
          <a:xfrm>
            <a:off x="458788" y="446088"/>
            <a:ext cx="8229600" cy="5719762"/>
            <a:chOff x="289" y="281"/>
            <a:chExt cx="5184" cy="3603"/>
          </a:xfrm>
        </p:grpSpPr>
        <p:sp>
          <p:nvSpPr>
            <p:cNvPr id="250884" name="Rectangle 2">
              <a:extLst>
                <a:ext uri="{FF2B5EF4-FFF2-40B4-BE49-F238E27FC236}">
                  <a16:creationId xmlns:a16="http://schemas.microsoft.com/office/drawing/2014/main" id="{B9D82D69-1D4C-A243-BEFA-BAB59FC943A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Rectum and Anal Canal</a:t>
              </a:r>
            </a:p>
          </p:txBody>
        </p:sp>
        <p:sp>
          <p:nvSpPr>
            <p:cNvPr id="250885" name="Text Box 3">
              <a:extLst>
                <a:ext uri="{FF2B5EF4-FFF2-40B4-BE49-F238E27FC236}">
                  <a16:creationId xmlns:a16="http://schemas.microsoft.com/office/drawing/2014/main" id="{F8DB7D24-80BF-0B4C-94D2-9F4789927C10}"/>
                </a:ext>
              </a:extLst>
            </p:cNvPr>
            <p:cNvSpPr txBox="1">
              <a:spLocks noChangeArrowheads="1"/>
            </p:cNvSpPr>
            <p:nvPr/>
          </p:nvSpPr>
          <p:spPr bwMode="auto">
            <a:xfrm>
              <a:off x="519" y="970"/>
              <a:ext cx="4539" cy="1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rectum is the last 20 cm of the GI tract—its terminal 2.0 to 3.0 cm section is known as the anal canal.</a:t>
              </a:r>
            </a:p>
            <a:p>
              <a:pPr eaLnBrk="1" hangingPunct="1">
                <a:lnSpc>
                  <a:spcPct val="85000"/>
                </a:lnSpc>
                <a:spcBef>
                  <a:spcPct val="0"/>
                </a:spcBef>
                <a:spcAft>
                  <a:spcPts val="900"/>
                </a:spcAft>
                <a:buSzPct val="80000"/>
              </a:pPr>
              <a:r>
                <a:rPr lang="en-US" altLang="en-US" sz="1800" i="0" dirty="0"/>
                <a:t>The opening of the anal canal to the exterior of the body is called the anus.</a:t>
              </a:r>
            </a:p>
            <a:p>
              <a:pPr eaLnBrk="1" hangingPunct="1">
                <a:lnSpc>
                  <a:spcPct val="85000"/>
                </a:lnSpc>
                <a:spcBef>
                  <a:spcPct val="0"/>
                </a:spcBef>
                <a:spcAft>
                  <a:spcPts val="900"/>
                </a:spcAft>
                <a:buSzPct val="80000"/>
              </a:pPr>
              <a:r>
                <a:rPr lang="en-US" altLang="en-US" sz="1800" i="0" dirty="0"/>
                <a:t>The internal anal sphincter consists of smooth muscle while the external anal sphincter consists of skeletal muscle.</a:t>
              </a:r>
            </a:p>
            <a:p>
              <a:pPr eaLnBrk="1" hangingPunct="1">
                <a:lnSpc>
                  <a:spcPct val="85000"/>
                </a:lnSpc>
                <a:spcBef>
                  <a:spcPct val="0"/>
                </a:spcBef>
                <a:spcAft>
                  <a:spcPts val="900"/>
                </a:spcAft>
                <a:buSzPct val="80000"/>
              </a:pPr>
              <a:r>
                <a:rPr lang="en-US" altLang="en-US" sz="1800" i="0" dirty="0"/>
                <a:t>Only the external sphincter is under voluntary control.</a:t>
              </a:r>
            </a:p>
            <a:p>
              <a:pPr eaLnBrk="1" hangingPunct="1">
                <a:lnSpc>
                  <a:spcPct val="85000"/>
                </a:lnSpc>
                <a:spcBef>
                  <a:spcPct val="0"/>
                </a:spcBef>
                <a:spcAft>
                  <a:spcPct val="50000"/>
                </a:spcAft>
                <a:buSzPct val="80000"/>
              </a:pPr>
              <a:r>
                <a:rPr lang="en-US" altLang="en-US" sz="1800" i="0" dirty="0"/>
                <a:t>Both anal sphincters are normally closed except during defecation.</a:t>
              </a:r>
            </a:p>
          </p:txBody>
        </p:sp>
        <p:grpSp>
          <p:nvGrpSpPr>
            <p:cNvPr id="250886" name="Group 52">
              <a:extLst>
                <a:ext uri="{FF2B5EF4-FFF2-40B4-BE49-F238E27FC236}">
                  <a16:creationId xmlns:a16="http://schemas.microsoft.com/office/drawing/2014/main" id="{E2703953-5FED-8240-ACCF-9CCE6CDAB886}"/>
                </a:ext>
              </a:extLst>
            </p:cNvPr>
            <p:cNvGrpSpPr>
              <a:grpSpLocks/>
            </p:cNvGrpSpPr>
            <p:nvPr/>
          </p:nvGrpSpPr>
          <p:grpSpPr bwMode="auto">
            <a:xfrm>
              <a:off x="582" y="3671"/>
              <a:ext cx="4601" cy="213"/>
              <a:chOff x="582" y="3671"/>
              <a:chExt cx="4601" cy="213"/>
            </a:xfrm>
          </p:grpSpPr>
          <p:grpSp>
            <p:nvGrpSpPr>
              <p:cNvPr id="250887" name="Group 36">
                <a:extLst>
                  <a:ext uri="{FF2B5EF4-FFF2-40B4-BE49-F238E27FC236}">
                    <a16:creationId xmlns:a16="http://schemas.microsoft.com/office/drawing/2014/main" id="{D5408248-6382-5143-A642-523E8450EAE2}"/>
                  </a:ext>
                </a:extLst>
              </p:cNvPr>
              <p:cNvGrpSpPr>
                <a:grpSpLocks/>
              </p:cNvGrpSpPr>
              <p:nvPr/>
            </p:nvGrpSpPr>
            <p:grpSpPr bwMode="auto">
              <a:xfrm>
                <a:off x="2846" y="3671"/>
                <a:ext cx="2337" cy="213"/>
                <a:chOff x="2846" y="3671"/>
                <a:chExt cx="2337" cy="213"/>
              </a:xfrm>
            </p:grpSpPr>
            <p:grpSp>
              <p:nvGrpSpPr>
                <p:cNvPr id="250896" name="Group 37">
                  <a:extLst>
                    <a:ext uri="{FF2B5EF4-FFF2-40B4-BE49-F238E27FC236}">
                      <a16:creationId xmlns:a16="http://schemas.microsoft.com/office/drawing/2014/main" id="{2C9A7BA5-8B04-3B4C-A464-0B5A6B6746B1}"/>
                    </a:ext>
                  </a:extLst>
                </p:cNvPr>
                <p:cNvGrpSpPr>
                  <a:grpSpLocks/>
                </p:cNvGrpSpPr>
                <p:nvPr/>
              </p:nvGrpSpPr>
              <p:grpSpPr bwMode="auto">
                <a:xfrm>
                  <a:off x="2846" y="3671"/>
                  <a:ext cx="731" cy="213"/>
                  <a:chOff x="3190" y="3671"/>
                  <a:chExt cx="731" cy="213"/>
                </a:xfrm>
              </p:grpSpPr>
              <p:sp>
                <p:nvSpPr>
                  <p:cNvPr id="3627046" name="Rectangle 38">
                    <a:extLst>
                      <a:ext uri="{FF2B5EF4-FFF2-40B4-BE49-F238E27FC236}">
                        <a16:creationId xmlns:a16="http://schemas.microsoft.com/office/drawing/2014/main" id="{B12362E2-A483-434F-AA13-D0C406EBDE54}"/>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0904" name="Text Box 39">
                    <a:extLst>
                      <a:ext uri="{FF2B5EF4-FFF2-40B4-BE49-F238E27FC236}">
                        <a16:creationId xmlns:a16="http://schemas.microsoft.com/office/drawing/2014/main" id="{EEE37912-3C23-BE4A-B9C7-2672DB371C3A}"/>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50897" name="Group 40">
                  <a:extLst>
                    <a:ext uri="{FF2B5EF4-FFF2-40B4-BE49-F238E27FC236}">
                      <a16:creationId xmlns:a16="http://schemas.microsoft.com/office/drawing/2014/main" id="{58320138-AC55-3B42-80EC-C105A94BBE90}"/>
                    </a:ext>
                  </a:extLst>
                </p:cNvPr>
                <p:cNvGrpSpPr>
                  <a:grpSpLocks/>
                </p:cNvGrpSpPr>
                <p:nvPr/>
              </p:nvGrpSpPr>
              <p:grpSpPr bwMode="auto">
                <a:xfrm>
                  <a:off x="3649" y="3671"/>
                  <a:ext cx="731" cy="213"/>
                  <a:chOff x="3190" y="3671"/>
                  <a:chExt cx="731" cy="213"/>
                </a:xfrm>
              </p:grpSpPr>
              <p:sp>
                <p:nvSpPr>
                  <p:cNvPr id="3627049" name="Rectangle 41">
                    <a:extLst>
                      <a:ext uri="{FF2B5EF4-FFF2-40B4-BE49-F238E27FC236}">
                        <a16:creationId xmlns:a16="http://schemas.microsoft.com/office/drawing/2014/main" id="{EB0A3F83-C727-334B-9E70-0B8B595F67CE}"/>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0902" name="Text Box 42">
                    <a:extLst>
                      <a:ext uri="{FF2B5EF4-FFF2-40B4-BE49-F238E27FC236}">
                        <a16:creationId xmlns:a16="http://schemas.microsoft.com/office/drawing/2014/main" id="{01FF6DD4-535D-9840-A493-E0BE4C1B0B2D}"/>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nvGrpSpPr>
                <p:cNvPr id="250898" name="Group 43">
                  <a:extLst>
                    <a:ext uri="{FF2B5EF4-FFF2-40B4-BE49-F238E27FC236}">
                      <a16:creationId xmlns:a16="http://schemas.microsoft.com/office/drawing/2014/main" id="{8C410D24-BBC3-654B-AD1B-147D7F6C942D}"/>
                    </a:ext>
                  </a:extLst>
                </p:cNvPr>
                <p:cNvGrpSpPr>
                  <a:grpSpLocks/>
                </p:cNvGrpSpPr>
                <p:nvPr/>
              </p:nvGrpSpPr>
              <p:grpSpPr bwMode="auto">
                <a:xfrm>
                  <a:off x="4452" y="3671"/>
                  <a:ext cx="731" cy="213"/>
                  <a:chOff x="3190" y="3671"/>
                  <a:chExt cx="731" cy="213"/>
                </a:xfrm>
              </p:grpSpPr>
              <p:sp>
                <p:nvSpPr>
                  <p:cNvPr id="3627052" name="Rectangle 44">
                    <a:extLst>
                      <a:ext uri="{FF2B5EF4-FFF2-40B4-BE49-F238E27FC236}">
                        <a16:creationId xmlns:a16="http://schemas.microsoft.com/office/drawing/2014/main" id="{73D6CEF1-B100-0F4F-965E-C20E061E181D}"/>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0900" name="Text Box 45">
                    <a:extLst>
                      <a:ext uri="{FF2B5EF4-FFF2-40B4-BE49-F238E27FC236}">
                        <a16:creationId xmlns:a16="http://schemas.microsoft.com/office/drawing/2014/main" id="{3CB2FFBD-E93F-9848-98C5-E366BBAAF2EF}"/>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24.22</a:t>
                    </a:r>
                  </a:p>
                </p:txBody>
              </p:sp>
            </p:grpSp>
          </p:grpSp>
          <p:grpSp>
            <p:nvGrpSpPr>
              <p:cNvPr id="250888" name="Group 51">
                <a:extLst>
                  <a:ext uri="{FF2B5EF4-FFF2-40B4-BE49-F238E27FC236}">
                    <a16:creationId xmlns:a16="http://schemas.microsoft.com/office/drawing/2014/main" id="{13C01A7D-93A4-1A47-817C-0213CCD94B4D}"/>
                  </a:ext>
                </a:extLst>
              </p:cNvPr>
              <p:cNvGrpSpPr>
                <a:grpSpLocks/>
              </p:cNvGrpSpPr>
              <p:nvPr/>
            </p:nvGrpSpPr>
            <p:grpSpPr bwMode="auto">
              <a:xfrm>
                <a:off x="582" y="3671"/>
                <a:ext cx="1990" cy="213"/>
                <a:chOff x="582" y="3671"/>
                <a:chExt cx="1990" cy="213"/>
              </a:xfrm>
            </p:grpSpPr>
            <p:sp>
              <p:nvSpPr>
                <p:cNvPr id="3627034" name="Rectangle 26">
                  <a:extLst>
                    <a:ext uri="{FF2B5EF4-FFF2-40B4-BE49-F238E27FC236}">
                      <a16:creationId xmlns:a16="http://schemas.microsoft.com/office/drawing/2014/main" id="{AC429D63-570F-6544-8B27-2AAAAD043D7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27036" name="Rectangle 28">
                  <a:extLst>
                    <a:ext uri="{FF2B5EF4-FFF2-40B4-BE49-F238E27FC236}">
                      <a16:creationId xmlns:a16="http://schemas.microsoft.com/office/drawing/2014/main" id="{244E82B9-8798-224D-8D9A-5ED14049E4C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0891" name="Text Box 29">
                  <a:extLst>
                    <a:ext uri="{FF2B5EF4-FFF2-40B4-BE49-F238E27FC236}">
                      <a16:creationId xmlns:a16="http://schemas.microsoft.com/office/drawing/2014/main" id="{C76B0325-E62D-BF41-9C45-E1DF7E210A0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926</a:t>
                  </a:r>
                  <a:endParaRPr lang="en-US" altLang="en-US" sz="1800" i="0" dirty="0">
                    <a:ea typeface="ＭＳ Ｐゴシック" panose="020B0600070205080204" pitchFamily="34" charset="-128"/>
                  </a:endParaRPr>
                </a:p>
              </p:txBody>
            </p:sp>
            <p:sp>
              <p:nvSpPr>
                <p:cNvPr id="250892" name="Text Box 31">
                  <a:extLst>
                    <a:ext uri="{FF2B5EF4-FFF2-40B4-BE49-F238E27FC236}">
                      <a16:creationId xmlns:a16="http://schemas.microsoft.com/office/drawing/2014/main" id="{9EB76902-535F-4B4F-85F9-11DBC552B96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959</a:t>
                  </a:r>
                  <a:endParaRPr lang="en-US" altLang="en-US" sz="1800" i="0" dirty="0">
                    <a:ea typeface="ＭＳ Ｐゴシック" panose="020B0600070205080204" pitchFamily="34" charset="-128"/>
                  </a:endParaRPr>
                </a:p>
              </p:txBody>
            </p:sp>
            <p:grpSp>
              <p:nvGrpSpPr>
                <p:cNvPr id="250893" name="Group 48">
                  <a:extLst>
                    <a:ext uri="{FF2B5EF4-FFF2-40B4-BE49-F238E27FC236}">
                      <a16:creationId xmlns:a16="http://schemas.microsoft.com/office/drawing/2014/main" id="{479625B7-079E-5445-B5A9-7D19F947364D}"/>
                    </a:ext>
                  </a:extLst>
                </p:cNvPr>
                <p:cNvGrpSpPr>
                  <a:grpSpLocks/>
                </p:cNvGrpSpPr>
                <p:nvPr/>
              </p:nvGrpSpPr>
              <p:grpSpPr bwMode="auto">
                <a:xfrm>
                  <a:off x="1270" y="3671"/>
                  <a:ext cx="620" cy="213"/>
                  <a:chOff x="1270" y="3671"/>
                  <a:chExt cx="620" cy="213"/>
                </a:xfrm>
              </p:grpSpPr>
              <p:sp>
                <p:nvSpPr>
                  <p:cNvPr id="3627057" name="Rectangle 49">
                    <a:extLst>
                      <a:ext uri="{FF2B5EF4-FFF2-40B4-BE49-F238E27FC236}">
                        <a16:creationId xmlns:a16="http://schemas.microsoft.com/office/drawing/2014/main" id="{F436250F-F7F6-1347-946E-3C4781C375A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0895" name="Text Box 50">
                    <a:extLst>
                      <a:ext uri="{FF2B5EF4-FFF2-40B4-BE49-F238E27FC236}">
                        <a16:creationId xmlns:a16="http://schemas.microsoft.com/office/drawing/2014/main" id="{34BD2FCB-007D-FC48-ACC7-C0A0E57DCF72}"/>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1006</a:t>
                    </a:r>
                    <a:endParaRPr lang="en-US" altLang="en-US" sz="1800" i="0" dirty="0">
                      <a:ea typeface="ＭＳ Ｐゴシック" panose="020B0600070205080204" pitchFamily="34" charset="-128"/>
                    </a:endParaRPr>
                  </a:p>
                </p:txBody>
              </p:sp>
            </p:grpSp>
          </p:grpSp>
        </p:grpSp>
      </p:gr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Number Placeholder 5">
            <a:extLst>
              <a:ext uri="{FF2B5EF4-FFF2-40B4-BE49-F238E27FC236}">
                <a16:creationId xmlns:a16="http://schemas.microsoft.com/office/drawing/2014/main" id="{63ED2AF7-A52D-594B-886A-24D67221282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194AE6A-FA76-4948-BC32-32A1E9309E55}" type="slidenum">
              <a:rPr lang="en-US" altLang="en-US" sz="1400"/>
              <a:pPr>
                <a:spcBef>
                  <a:spcPct val="0"/>
                </a:spcBef>
                <a:buFontTx/>
                <a:buNone/>
              </a:pPr>
              <a:t>124</a:t>
            </a:fld>
            <a:endParaRPr lang="en-US" altLang="en-US" sz="1400" dirty="0"/>
          </a:p>
        </p:txBody>
      </p:sp>
      <p:grpSp>
        <p:nvGrpSpPr>
          <p:cNvPr id="252931" name="Group 51">
            <a:extLst>
              <a:ext uri="{FF2B5EF4-FFF2-40B4-BE49-F238E27FC236}">
                <a16:creationId xmlns:a16="http://schemas.microsoft.com/office/drawing/2014/main" id="{9662E992-38A5-114D-B961-DF62C451268E}"/>
              </a:ext>
            </a:extLst>
          </p:cNvPr>
          <p:cNvGrpSpPr>
            <a:grpSpLocks/>
          </p:cNvGrpSpPr>
          <p:nvPr/>
        </p:nvGrpSpPr>
        <p:grpSpPr bwMode="auto">
          <a:xfrm>
            <a:off x="458788" y="446088"/>
            <a:ext cx="8229600" cy="5719762"/>
            <a:chOff x="289" y="281"/>
            <a:chExt cx="5184" cy="3603"/>
          </a:xfrm>
        </p:grpSpPr>
        <p:sp>
          <p:nvSpPr>
            <p:cNvPr id="252932" name="Rectangle 2">
              <a:extLst>
                <a:ext uri="{FF2B5EF4-FFF2-40B4-BE49-F238E27FC236}">
                  <a16:creationId xmlns:a16="http://schemas.microsoft.com/office/drawing/2014/main" id="{C1BA32BE-1984-9443-9EF1-A0EC7C167AA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Tissue Layers</a:t>
              </a:r>
            </a:p>
          </p:txBody>
        </p:sp>
        <p:sp>
          <p:nvSpPr>
            <p:cNvPr id="252933" name="Text Box 3">
              <a:extLst>
                <a:ext uri="{FF2B5EF4-FFF2-40B4-BE49-F238E27FC236}">
                  <a16:creationId xmlns:a16="http://schemas.microsoft.com/office/drawing/2014/main" id="{ADE8E023-B72C-F845-8D24-B80DD4EFE000}"/>
                </a:ext>
              </a:extLst>
            </p:cNvPr>
            <p:cNvSpPr txBox="1">
              <a:spLocks noChangeArrowheads="1"/>
            </p:cNvSpPr>
            <p:nvPr/>
          </p:nvSpPr>
          <p:spPr bwMode="auto">
            <a:xfrm>
              <a:off x="519" y="970"/>
              <a:ext cx="4738"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large intestine has the typical four layers found in the other sec-tions of the GI tract.</a:t>
              </a:r>
            </a:p>
            <a:p>
              <a:pPr eaLnBrk="1" hangingPunct="1">
                <a:lnSpc>
                  <a:spcPct val="85000"/>
                </a:lnSpc>
                <a:spcBef>
                  <a:spcPct val="0"/>
                </a:spcBef>
                <a:spcAft>
                  <a:spcPts val="900"/>
                </a:spcAft>
                <a:buSzPct val="80000"/>
              </a:pPr>
              <a:r>
                <a:rPr lang="en-US" altLang="en-US" sz="1800" i="0" dirty="0"/>
                <a:t>The primary function of the absorptive cells in the large intestine is absorption of water from the lumen.</a:t>
              </a:r>
            </a:p>
            <a:p>
              <a:pPr eaLnBrk="1" hangingPunct="1">
                <a:lnSpc>
                  <a:spcPct val="85000"/>
                </a:lnSpc>
                <a:spcBef>
                  <a:spcPct val="0"/>
                </a:spcBef>
                <a:spcAft>
                  <a:spcPts val="900"/>
                </a:spcAft>
                <a:buSzPct val="80000"/>
              </a:pPr>
              <a:r>
                <a:rPr lang="en-US" altLang="en-US" sz="1800" i="0" dirty="0"/>
                <a:t>Goblet cells secrete mucus that lubricates the passage of the colonic contents.</a:t>
              </a:r>
            </a:p>
            <a:p>
              <a:pPr eaLnBrk="1" hangingPunct="1">
                <a:lnSpc>
                  <a:spcPct val="85000"/>
                </a:lnSpc>
                <a:spcBef>
                  <a:spcPct val="0"/>
                </a:spcBef>
                <a:spcAft>
                  <a:spcPct val="50000"/>
                </a:spcAft>
                <a:buSzPct val="80000"/>
              </a:pPr>
              <a:r>
                <a:rPr lang="en-US" altLang="en-US" sz="1800" i="0" dirty="0"/>
                <a:t>Circular folds and villi are not found in the large intestine, but microvilli are present to handle the small amount of absorption that takes place.</a:t>
              </a:r>
            </a:p>
          </p:txBody>
        </p:sp>
        <p:grpSp>
          <p:nvGrpSpPr>
            <p:cNvPr id="252934" name="Group 50">
              <a:extLst>
                <a:ext uri="{FF2B5EF4-FFF2-40B4-BE49-F238E27FC236}">
                  <a16:creationId xmlns:a16="http://schemas.microsoft.com/office/drawing/2014/main" id="{96CAF2E1-A43D-4749-8490-284D98284010}"/>
                </a:ext>
              </a:extLst>
            </p:cNvPr>
            <p:cNvGrpSpPr>
              <a:grpSpLocks/>
            </p:cNvGrpSpPr>
            <p:nvPr/>
          </p:nvGrpSpPr>
          <p:grpSpPr bwMode="auto">
            <a:xfrm>
              <a:off x="582" y="3671"/>
              <a:ext cx="4601" cy="213"/>
              <a:chOff x="582" y="3671"/>
              <a:chExt cx="4601" cy="213"/>
            </a:xfrm>
          </p:grpSpPr>
          <p:grpSp>
            <p:nvGrpSpPr>
              <p:cNvPr id="252935" name="Group 34">
                <a:extLst>
                  <a:ext uri="{FF2B5EF4-FFF2-40B4-BE49-F238E27FC236}">
                    <a16:creationId xmlns:a16="http://schemas.microsoft.com/office/drawing/2014/main" id="{39DA96F9-04E0-6240-89FC-AC1FFA107387}"/>
                  </a:ext>
                </a:extLst>
              </p:cNvPr>
              <p:cNvGrpSpPr>
                <a:grpSpLocks/>
              </p:cNvGrpSpPr>
              <p:nvPr/>
            </p:nvGrpSpPr>
            <p:grpSpPr bwMode="auto">
              <a:xfrm>
                <a:off x="2846" y="3671"/>
                <a:ext cx="2337" cy="213"/>
                <a:chOff x="2846" y="3671"/>
                <a:chExt cx="2337" cy="213"/>
              </a:xfrm>
            </p:grpSpPr>
            <p:grpSp>
              <p:nvGrpSpPr>
                <p:cNvPr id="252944" name="Group 35">
                  <a:extLst>
                    <a:ext uri="{FF2B5EF4-FFF2-40B4-BE49-F238E27FC236}">
                      <a16:creationId xmlns:a16="http://schemas.microsoft.com/office/drawing/2014/main" id="{7F68A765-4650-3742-AFB8-B8B263F56A5F}"/>
                    </a:ext>
                  </a:extLst>
                </p:cNvPr>
                <p:cNvGrpSpPr>
                  <a:grpSpLocks/>
                </p:cNvGrpSpPr>
                <p:nvPr/>
              </p:nvGrpSpPr>
              <p:grpSpPr bwMode="auto">
                <a:xfrm>
                  <a:off x="2846" y="3671"/>
                  <a:ext cx="731" cy="213"/>
                  <a:chOff x="3190" y="3671"/>
                  <a:chExt cx="731" cy="213"/>
                </a:xfrm>
              </p:grpSpPr>
              <p:sp>
                <p:nvSpPr>
                  <p:cNvPr id="3629092" name="Rectangle 36">
                    <a:extLst>
                      <a:ext uri="{FF2B5EF4-FFF2-40B4-BE49-F238E27FC236}">
                        <a16:creationId xmlns:a16="http://schemas.microsoft.com/office/drawing/2014/main" id="{69C35DC6-A6E8-954B-8986-ED2A1C876F08}"/>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2952" name="Text Box 37">
                    <a:extLst>
                      <a:ext uri="{FF2B5EF4-FFF2-40B4-BE49-F238E27FC236}">
                        <a16:creationId xmlns:a16="http://schemas.microsoft.com/office/drawing/2014/main" id="{21664F60-0698-2646-89D2-BB33C90BAA22}"/>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24.24</a:t>
                    </a:r>
                  </a:p>
                </p:txBody>
              </p:sp>
            </p:grpSp>
            <p:grpSp>
              <p:nvGrpSpPr>
                <p:cNvPr id="252945" name="Group 38">
                  <a:extLst>
                    <a:ext uri="{FF2B5EF4-FFF2-40B4-BE49-F238E27FC236}">
                      <a16:creationId xmlns:a16="http://schemas.microsoft.com/office/drawing/2014/main" id="{15A481EC-8CB7-594A-B26B-2289B635DEEA}"/>
                    </a:ext>
                  </a:extLst>
                </p:cNvPr>
                <p:cNvGrpSpPr>
                  <a:grpSpLocks/>
                </p:cNvGrpSpPr>
                <p:nvPr/>
              </p:nvGrpSpPr>
              <p:grpSpPr bwMode="auto">
                <a:xfrm>
                  <a:off x="3649" y="3671"/>
                  <a:ext cx="731" cy="213"/>
                  <a:chOff x="3190" y="3671"/>
                  <a:chExt cx="731" cy="213"/>
                </a:xfrm>
              </p:grpSpPr>
              <p:sp>
                <p:nvSpPr>
                  <p:cNvPr id="3629095" name="Rectangle 39">
                    <a:extLst>
                      <a:ext uri="{FF2B5EF4-FFF2-40B4-BE49-F238E27FC236}">
                        <a16:creationId xmlns:a16="http://schemas.microsoft.com/office/drawing/2014/main" id="{AFD9499C-ABC1-A24C-AC95-6FFF7A154998}"/>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2950" name="Text Box 40">
                    <a:extLst>
                      <a:ext uri="{FF2B5EF4-FFF2-40B4-BE49-F238E27FC236}">
                        <a16:creationId xmlns:a16="http://schemas.microsoft.com/office/drawing/2014/main" id="{05137CC5-49BD-064B-BE8B-90D0D7DE62E3}"/>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24.24</a:t>
                    </a:r>
                  </a:p>
                </p:txBody>
              </p:sp>
            </p:grpSp>
            <p:grpSp>
              <p:nvGrpSpPr>
                <p:cNvPr id="252946" name="Group 41">
                  <a:extLst>
                    <a:ext uri="{FF2B5EF4-FFF2-40B4-BE49-F238E27FC236}">
                      <a16:creationId xmlns:a16="http://schemas.microsoft.com/office/drawing/2014/main" id="{EA3AA80D-ECB0-274E-B3E6-5870138D769A}"/>
                    </a:ext>
                  </a:extLst>
                </p:cNvPr>
                <p:cNvGrpSpPr>
                  <a:grpSpLocks/>
                </p:cNvGrpSpPr>
                <p:nvPr/>
              </p:nvGrpSpPr>
              <p:grpSpPr bwMode="auto">
                <a:xfrm>
                  <a:off x="4452" y="3671"/>
                  <a:ext cx="731" cy="213"/>
                  <a:chOff x="3190" y="3671"/>
                  <a:chExt cx="731" cy="213"/>
                </a:xfrm>
              </p:grpSpPr>
              <p:sp>
                <p:nvSpPr>
                  <p:cNvPr id="3629098" name="Rectangle 42">
                    <a:extLst>
                      <a:ext uri="{FF2B5EF4-FFF2-40B4-BE49-F238E27FC236}">
                        <a16:creationId xmlns:a16="http://schemas.microsoft.com/office/drawing/2014/main" id="{8EDB121E-EEA8-4444-8B3D-7E464C89897C}"/>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2948" name="Text Box 43">
                    <a:extLst>
                      <a:ext uri="{FF2B5EF4-FFF2-40B4-BE49-F238E27FC236}">
                        <a16:creationId xmlns:a16="http://schemas.microsoft.com/office/drawing/2014/main" id="{E45FCEEA-61DA-5D4D-880E-19C36088D046}"/>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24.23</a:t>
                    </a:r>
                  </a:p>
                </p:txBody>
              </p:sp>
            </p:grpSp>
          </p:grpSp>
          <p:grpSp>
            <p:nvGrpSpPr>
              <p:cNvPr id="252936" name="Group 49">
                <a:extLst>
                  <a:ext uri="{FF2B5EF4-FFF2-40B4-BE49-F238E27FC236}">
                    <a16:creationId xmlns:a16="http://schemas.microsoft.com/office/drawing/2014/main" id="{B5EF0139-8403-AB4D-99E9-E8A98EE6F588}"/>
                  </a:ext>
                </a:extLst>
              </p:cNvPr>
              <p:cNvGrpSpPr>
                <a:grpSpLocks/>
              </p:cNvGrpSpPr>
              <p:nvPr/>
            </p:nvGrpSpPr>
            <p:grpSpPr bwMode="auto">
              <a:xfrm>
                <a:off x="582" y="3671"/>
                <a:ext cx="1990" cy="213"/>
                <a:chOff x="582" y="3671"/>
                <a:chExt cx="1990" cy="213"/>
              </a:xfrm>
            </p:grpSpPr>
            <p:sp>
              <p:nvSpPr>
                <p:cNvPr id="3629080" name="Rectangle 24">
                  <a:extLst>
                    <a:ext uri="{FF2B5EF4-FFF2-40B4-BE49-F238E27FC236}">
                      <a16:creationId xmlns:a16="http://schemas.microsoft.com/office/drawing/2014/main" id="{29954AF9-512C-0740-A852-E060FE4AB0A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29082" name="Rectangle 26">
                  <a:extLst>
                    <a:ext uri="{FF2B5EF4-FFF2-40B4-BE49-F238E27FC236}">
                      <a16:creationId xmlns:a16="http://schemas.microsoft.com/office/drawing/2014/main" id="{A4EFF90F-AEC9-CF49-B0DB-0094CB84CC3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2939" name="Text Box 27">
                  <a:extLst>
                    <a:ext uri="{FF2B5EF4-FFF2-40B4-BE49-F238E27FC236}">
                      <a16:creationId xmlns:a16="http://schemas.microsoft.com/office/drawing/2014/main" id="{64DD26B9-B563-D246-91DF-F1BE34B2869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926</a:t>
                  </a:r>
                  <a:endParaRPr lang="en-US" altLang="en-US" sz="1800" i="0" dirty="0">
                    <a:ea typeface="ＭＳ Ｐゴシック" panose="020B0600070205080204" pitchFamily="34" charset="-128"/>
                  </a:endParaRPr>
                </a:p>
              </p:txBody>
            </p:sp>
            <p:sp>
              <p:nvSpPr>
                <p:cNvPr id="252940" name="Text Box 29">
                  <a:extLst>
                    <a:ext uri="{FF2B5EF4-FFF2-40B4-BE49-F238E27FC236}">
                      <a16:creationId xmlns:a16="http://schemas.microsoft.com/office/drawing/2014/main" id="{A4B116C0-3694-5544-8961-5A415A41E61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961</a:t>
                  </a:r>
                  <a:endParaRPr lang="en-US" altLang="en-US" sz="1800" i="0" dirty="0">
                    <a:ea typeface="ＭＳ Ｐゴシック" panose="020B0600070205080204" pitchFamily="34" charset="-128"/>
                  </a:endParaRPr>
                </a:p>
              </p:txBody>
            </p:sp>
            <p:grpSp>
              <p:nvGrpSpPr>
                <p:cNvPr id="252941" name="Group 46">
                  <a:extLst>
                    <a:ext uri="{FF2B5EF4-FFF2-40B4-BE49-F238E27FC236}">
                      <a16:creationId xmlns:a16="http://schemas.microsoft.com/office/drawing/2014/main" id="{2214D4C8-D847-7F4F-AD01-E8C2785C5BE2}"/>
                    </a:ext>
                  </a:extLst>
                </p:cNvPr>
                <p:cNvGrpSpPr>
                  <a:grpSpLocks/>
                </p:cNvGrpSpPr>
                <p:nvPr/>
              </p:nvGrpSpPr>
              <p:grpSpPr bwMode="auto">
                <a:xfrm>
                  <a:off x="1270" y="3671"/>
                  <a:ext cx="620" cy="213"/>
                  <a:chOff x="1270" y="3671"/>
                  <a:chExt cx="620" cy="213"/>
                </a:xfrm>
              </p:grpSpPr>
              <p:sp>
                <p:nvSpPr>
                  <p:cNvPr id="3629103" name="Rectangle 47">
                    <a:extLst>
                      <a:ext uri="{FF2B5EF4-FFF2-40B4-BE49-F238E27FC236}">
                        <a16:creationId xmlns:a16="http://schemas.microsoft.com/office/drawing/2014/main" id="{E3508E64-B40E-F047-B676-67ED2D82A40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2943" name="Text Box 48">
                    <a:extLst>
                      <a:ext uri="{FF2B5EF4-FFF2-40B4-BE49-F238E27FC236}">
                        <a16:creationId xmlns:a16="http://schemas.microsoft.com/office/drawing/2014/main" id="{0EFC8368-2140-3348-9EB6-E06E4C0F55F5}"/>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1006</a:t>
                    </a:r>
                    <a:endParaRPr lang="en-US" altLang="en-US" sz="1800" i="0" dirty="0">
                      <a:ea typeface="ＭＳ Ｐゴシック" panose="020B0600070205080204" pitchFamily="34" charset="-128"/>
                    </a:endParaRPr>
                  </a:p>
                </p:txBody>
              </p:sp>
            </p:grpSp>
          </p:grpSp>
        </p:grpSp>
      </p:gr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Number Placeholder 5">
            <a:extLst>
              <a:ext uri="{FF2B5EF4-FFF2-40B4-BE49-F238E27FC236}">
                <a16:creationId xmlns:a16="http://schemas.microsoft.com/office/drawing/2014/main" id="{62A1554B-79F2-E54B-81C9-413373343CC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C8FA68F-C4FF-E84B-A950-5FA3F14C7E2B}" type="slidenum">
              <a:rPr lang="en-US" altLang="en-US" sz="1400"/>
              <a:pPr>
                <a:spcBef>
                  <a:spcPct val="0"/>
                </a:spcBef>
                <a:buFontTx/>
                <a:buNone/>
              </a:pPr>
              <a:t>125</a:t>
            </a:fld>
            <a:endParaRPr lang="en-US" altLang="en-US" sz="1400" dirty="0"/>
          </a:p>
        </p:txBody>
      </p:sp>
      <p:grpSp>
        <p:nvGrpSpPr>
          <p:cNvPr id="254979" name="Group 17">
            <a:extLst>
              <a:ext uri="{FF2B5EF4-FFF2-40B4-BE49-F238E27FC236}">
                <a16:creationId xmlns:a16="http://schemas.microsoft.com/office/drawing/2014/main" id="{487D30E2-4FC7-C94A-8889-2D180CAF923B}"/>
              </a:ext>
            </a:extLst>
          </p:cNvPr>
          <p:cNvGrpSpPr>
            <a:grpSpLocks/>
          </p:cNvGrpSpPr>
          <p:nvPr/>
        </p:nvGrpSpPr>
        <p:grpSpPr bwMode="auto">
          <a:xfrm>
            <a:off x="458788" y="446088"/>
            <a:ext cx="8229600" cy="5719762"/>
            <a:chOff x="289" y="281"/>
            <a:chExt cx="5184" cy="3603"/>
          </a:xfrm>
        </p:grpSpPr>
        <p:sp>
          <p:nvSpPr>
            <p:cNvPr id="254980" name="Rectangle 2">
              <a:extLst>
                <a:ext uri="{FF2B5EF4-FFF2-40B4-BE49-F238E27FC236}">
                  <a16:creationId xmlns:a16="http://schemas.microsoft.com/office/drawing/2014/main" id="{F0309ADE-BF3B-4446-B32B-DFE5A707ED2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Mechanical Digestion</a:t>
              </a:r>
            </a:p>
          </p:txBody>
        </p:sp>
        <p:grpSp>
          <p:nvGrpSpPr>
            <p:cNvPr id="254981" name="Group 16">
              <a:extLst>
                <a:ext uri="{FF2B5EF4-FFF2-40B4-BE49-F238E27FC236}">
                  <a16:creationId xmlns:a16="http://schemas.microsoft.com/office/drawing/2014/main" id="{3204EAF8-9E6C-C14C-A443-DA53EB6483E3}"/>
                </a:ext>
              </a:extLst>
            </p:cNvPr>
            <p:cNvGrpSpPr>
              <a:grpSpLocks/>
            </p:cNvGrpSpPr>
            <p:nvPr/>
          </p:nvGrpSpPr>
          <p:grpSpPr bwMode="auto">
            <a:xfrm>
              <a:off x="519" y="970"/>
              <a:ext cx="4607" cy="2327"/>
              <a:chOff x="519" y="970"/>
              <a:chExt cx="4607" cy="2327"/>
            </a:xfrm>
          </p:grpSpPr>
          <p:sp>
            <p:nvSpPr>
              <p:cNvPr id="254990" name="Text Box 3">
                <a:extLst>
                  <a:ext uri="{FF2B5EF4-FFF2-40B4-BE49-F238E27FC236}">
                    <a16:creationId xmlns:a16="http://schemas.microsoft.com/office/drawing/2014/main" id="{AE5E84ED-0F4B-C44E-9384-D5C7CD4553FC}"/>
                  </a:ext>
                </a:extLst>
              </p:cNvPr>
              <p:cNvSpPr txBox="1">
                <a:spLocks noChangeArrowheads="1"/>
              </p:cNvSpPr>
              <p:nvPr/>
            </p:nvSpPr>
            <p:spPr bwMode="auto">
              <a:xfrm>
                <a:off x="519" y="970"/>
                <a:ext cx="460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passage of chyme from the ileum of the small intestine into the cecum of the large intestine is regulated by the ileocecal sphincter.</a:t>
                </a:r>
              </a:p>
              <a:p>
                <a:pPr eaLnBrk="1" hangingPunct="1">
                  <a:lnSpc>
                    <a:spcPct val="85000"/>
                  </a:lnSpc>
                  <a:spcBef>
                    <a:spcPct val="0"/>
                  </a:spcBef>
                  <a:spcAft>
                    <a:spcPts val="900"/>
                  </a:spcAft>
                  <a:buSzPct val="80000"/>
                </a:pPr>
                <a:r>
                  <a:rPr lang="en-US" altLang="en-US" sz="1800" i="0" dirty="0"/>
                  <a:t>The sphincter is usually partially closed to slow the entry of chyme from the small intestine.</a:t>
                </a:r>
              </a:p>
              <a:p>
                <a:pPr eaLnBrk="1" hangingPunct="1">
                  <a:lnSpc>
                    <a:spcPct val="85000"/>
                  </a:lnSpc>
                  <a:spcBef>
                    <a:spcPct val="0"/>
                  </a:spcBef>
                  <a:spcAft>
                    <a:spcPts val="900"/>
                  </a:spcAft>
                  <a:buSzPct val="80000"/>
                </a:pPr>
                <a:r>
                  <a:rPr lang="en-US" altLang="en-US" sz="1800" i="0" dirty="0"/>
                  <a:t>The gastroileal reflex intensifies peristalsis in the ileum of the small intestine and forces the chyme into the cecum immediately after a meal.</a:t>
                </a:r>
              </a:p>
              <a:p>
                <a:pPr eaLnBrk="1" hangingPunct="1">
                  <a:lnSpc>
                    <a:spcPct val="85000"/>
                  </a:lnSpc>
                  <a:spcBef>
                    <a:spcPct val="0"/>
                  </a:spcBef>
                  <a:spcAft>
                    <a:spcPct val="50000"/>
                  </a:spcAft>
                  <a:buSzPct val="80000"/>
                </a:pPr>
                <a:r>
                  <a:rPr lang="en-US" altLang="en-US" sz="1800" i="0" dirty="0"/>
                  <a:t>A peptide hormone, gastrin, secreted into the pyloric antrum helps to relax the ileocecal sphincter.</a:t>
                </a:r>
              </a:p>
            </p:txBody>
          </p:sp>
          <p:sp>
            <p:nvSpPr>
              <p:cNvPr id="254991" name="Text Box 18">
                <a:extLst>
                  <a:ext uri="{FF2B5EF4-FFF2-40B4-BE49-F238E27FC236}">
                    <a16:creationId xmlns:a16="http://schemas.microsoft.com/office/drawing/2014/main" id="{AC03ED57-9DDB-524A-8212-5CE7959FE206}"/>
                  </a:ext>
                </a:extLst>
              </p:cNvPr>
              <p:cNvSpPr txBox="1">
                <a:spLocks noChangeArrowheads="1"/>
              </p:cNvSpPr>
              <p:nvPr/>
            </p:nvSpPr>
            <p:spPr bwMode="auto">
              <a:xfrm>
                <a:off x="1018" y="2625"/>
                <a:ext cx="373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Gastroileal reflex = increase in motility in the ileum and opening of the ileocecal sphincter when food enters the empty stomach.</a:t>
                </a:r>
              </a:p>
              <a:p>
                <a:pPr algn="ctr" eaLnBrk="1" hangingPunct="1">
                  <a:lnSpc>
                    <a:spcPts val="1860"/>
                  </a:lnSpc>
                  <a:spcBef>
                    <a:spcPct val="0"/>
                  </a:spcBef>
                  <a:spcAft>
                    <a:spcPct val="30000"/>
                  </a:spcAft>
                  <a:buFontTx/>
                  <a:buNone/>
                </a:pPr>
                <a:r>
                  <a:rPr lang="en-US" altLang="en-US" sz="1800" i="0" dirty="0">
                    <a:solidFill>
                      <a:srgbClr val="941100"/>
                    </a:solidFill>
                  </a:rPr>
                  <a:t> (https://www.medical-dictionary.thefreedictionary.com)</a:t>
                </a:r>
              </a:p>
            </p:txBody>
          </p:sp>
        </p:grpSp>
        <p:grpSp>
          <p:nvGrpSpPr>
            <p:cNvPr id="254982" name="Group 42">
              <a:extLst>
                <a:ext uri="{FF2B5EF4-FFF2-40B4-BE49-F238E27FC236}">
                  <a16:creationId xmlns:a16="http://schemas.microsoft.com/office/drawing/2014/main" id="{0EEC956F-DD1A-214F-ADA3-0180708E38FF}"/>
                </a:ext>
              </a:extLst>
            </p:cNvPr>
            <p:cNvGrpSpPr>
              <a:grpSpLocks/>
            </p:cNvGrpSpPr>
            <p:nvPr/>
          </p:nvGrpSpPr>
          <p:grpSpPr bwMode="auto">
            <a:xfrm>
              <a:off x="582" y="3671"/>
              <a:ext cx="1990" cy="213"/>
              <a:chOff x="582" y="3671"/>
              <a:chExt cx="1990" cy="213"/>
            </a:xfrm>
          </p:grpSpPr>
          <p:sp>
            <p:nvSpPr>
              <p:cNvPr id="3631133" name="Rectangle 29">
                <a:extLst>
                  <a:ext uri="{FF2B5EF4-FFF2-40B4-BE49-F238E27FC236}">
                    <a16:creationId xmlns:a16="http://schemas.microsoft.com/office/drawing/2014/main" id="{F2E274C0-FF60-244C-B2EC-40B591E9FCF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31135" name="Rectangle 31">
                <a:extLst>
                  <a:ext uri="{FF2B5EF4-FFF2-40B4-BE49-F238E27FC236}">
                    <a16:creationId xmlns:a16="http://schemas.microsoft.com/office/drawing/2014/main" id="{FA06E9D8-2586-0A4A-97E9-8FB7843787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4985" name="Text Box 32">
                <a:extLst>
                  <a:ext uri="{FF2B5EF4-FFF2-40B4-BE49-F238E27FC236}">
                    <a16:creationId xmlns:a16="http://schemas.microsoft.com/office/drawing/2014/main" id="{E874E094-117E-734B-8C46-C587CCE7EA4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927</a:t>
                </a:r>
                <a:endParaRPr lang="en-US" altLang="en-US" sz="1800" i="0" dirty="0">
                  <a:ea typeface="ＭＳ Ｐゴシック" panose="020B0600070205080204" pitchFamily="34" charset="-128"/>
                </a:endParaRPr>
              </a:p>
            </p:txBody>
          </p:sp>
          <p:sp>
            <p:nvSpPr>
              <p:cNvPr id="254986" name="Text Box 34">
                <a:extLst>
                  <a:ext uri="{FF2B5EF4-FFF2-40B4-BE49-F238E27FC236}">
                    <a16:creationId xmlns:a16="http://schemas.microsoft.com/office/drawing/2014/main" id="{105ECA3A-83DC-9042-B1AD-EB0A9EF11BE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962</a:t>
                </a:r>
                <a:endParaRPr lang="en-US" altLang="en-US" sz="1800" i="0" dirty="0">
                  <a:ea typeface="ＭＳ Ｐゴシック" panose="020B0600070205080204" pitchFamily="34" charset="-128"/>
                </a:endParaRPr>
              </a:p>
            </p:txBody>
          </p:sp>
          <p:grpSp>
            <p:nvGrpSpPr>
              <p:cNvPr id="254987" name="Group 39">
                <a:extLst>
                  <a:ext uri="{FF2B5EF4-FFF2-40B4-BE49-F238E27FC236}">
                    <a16:creationId xmlns:a16="http://schemas.microsoft.com/office/drawing/2014/main" id="{2D6C74D1-6BA2-F840-9DCF-326A86D6B395}"/>
                  </a:ext>
                </a:extLst>
              </p:cNvPr>
              <p:cNvGrpSpPr>
                <a:grpSpLocks/>
              </p:cNvGrpSpPr>
              <p:nvPr/>
            </p:nvGrpSpPr>
            <p:grpSpPr bwMode="auto">
              <a:xfrm>
                <a:off x="1270" y="3671"/>
                <a:ext cx="620" cy="213"/>
                <a:chOff x="1270" y="3671"/>
                <a:chExt cx="620" cy="213"/>
              </a:xfrm>
            </p:grpSpPr>
            <p:sp>
              <p:nvSpPr>
                <p:cNvPr id="3631144" name="Rectangle 40">
                  <a:extLst>
                    <a:ext uri="{FF2B5EF4-FFF2-40B4-BE49-F238E27FC236}">
                      <a16:creationId xmlns:a16="http://schemas.microsoft.com/office/drawing/2014/main" id="{A4E8BF6C-0EEC-144F-B353-54AB919E414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4989" name="Text Box 41">
                  <a:extLst>
                    <a:ext uri="{FF2B5EF4-FFF2-40B4-BE49-F238E27FC236}">
                      <a16:creationId xmlns:a16="http://schemas.microsoft.com/office/drawing/2014/main" id="{DE986515-2F33-0B4E-AFB3-DD43CA3647BE}"/>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1009</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Number Placeholder 5">
            <a:extLst>
              <a:ext uri="{FF2B5EF4-FFF2-40B4-BE49-F238E27FC236}">
                <a16:creationId xmlns:a16="http://schemas.microsoft.com/office/drawing/2014/main" id="{1D780104-A73E-E241-8A2A-39BB3F33C20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6E4D39C-741E-1B4C-9A91-6F33BD303A4E}" type="slidenum">
              <a:rPr lang="en-US" altLang="en-US" sz="1400"/>
              <a:pPr>
                <a:spcBef>
                  <a:spcPct val="0"/>
                </a:spcBef>
                <a:buFontTx/>
                <a:buNone/>
              </a:pPr>
              <a:t>126</a:t>
            </a:fld>
            <a:endParaRPr lang="en-US" altLang="en-US" sz="1400" dirty="0"/>
          </a:p>
        </p:txBody>
      </p:sp>
      <p:grpSp>
        <p:nvGrpSpPr>
          <p:cNvPr id="257027" name="Group 29">
            <a:extLst>
              <a:ext uri="{FF2B5EF4-FFF2-40B4-BE49-F238E27FC236}">
                <a16:creationId xmlns:a16="http://schemas.microsoft.com/office/drawing/2014/main" id="{99445967-4C73-E942-B802-C268B6D364F3}"/>
              </a:ext>
            </a:extLst>
          </p:cNvPr>
          <p:cNvGrpSpPr>
            <a:grpSpLocks/>
          </p:cNvGrpSpPr>
          <p:nvPr/>
        </p:nvGrpSpPr>
        <p:grpSpPr bwMode="auto">
          <a:xfrm>
            <a:off x="458788" y="446088"/>
            <a:ext cx="8229600" cy="5719762"/>
            <a:chOff x="289" y="281"/>
            <a:chExt cx="5184" cy="3603"/>
          </a:xfrm>
        </p:grpSpPr>
        <p:sp>
          <p:nvSpPr>
            <p:cNvPr id="257028" name="Rectangle 2">
              <a:extLst>
                <a:ext uri="{FF2B5EF4-FFF2-40B4-BE49-F238E27FC236}">
                  <a16:creationId xmlns:a16="http://schemas.microsoft.com/office/drawing/2014/main" id="{23781DB7-71F6-1F43-9628-A498D7B204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Mechanical Digestion </a:t>
              </a:r>
              <a:r>
                <a:rPr lang="en-US" altLang="en-US" sz="2200" i="0" dirty="0">
                  <a:solidFill>
                    <a:srgbClr val="333333"/>
                  </a:solidFill>
                </a:rPr>
                <a:t>(continued)</a:t>
              </a:r>
              <a:endParaRPr lang="en-US" altLang="en-US" sz="2800" i="0" dirty="0">
                <a:solidFill>
                  <a:srgbClr val="333333"/>
                </a:solidFill>
              </a:endParaRPr>
            </a:p>
          </p:txBody>
        </p:sp>
        <p:sp>
          <p:nvSpPr>
            <p:cNvPr id="257029" name="Text Box 3">
              <a:extLst>
                <a:ext uri="{FF2B5EF4-FFF2-40B4-BE49-F238E27FC236}">
                  <a16:creationId xmlns:a16="http://schemas.microsoft.com/office/drawing/2014/main" id="{1FC32B6F-690E-494E-AF4D-8FC9255121AC}"/>
                </a:ext>
              </a:extLst>
            </p:cNvPr>
            <p:cNvSpPr txBox="1">
              <a:spLocks noChangeArrowheads="1"/>
            </p:cNvSpPr>
            <p:nvPr/>
          </p:nvSpPr>
          <p:spPr bwMode="auto">
            <a:xfrm>
              <a:off x="519" y="970"/>
              <a:ext cx="4686"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Movements of the colon begin when chyme passes through the ileo-cecal sphincter, fills the cecum, and accumulates in the ascending colon.</a:t>
              </a:r>
            </a:p>
            <a:p>
              <a:pPr eaLnBrk="1" hangingPunct="1">
                <a:lnSpc>
                  <a:spcPct val="85000"/>
                </a:lnSpc>
                <a:spcBef>
                  <a:spcPct val="0"/>
                </a:spcBef>
                <a:spcAft>
                  <a:spcPts val="900"/>
                </a:spcAft>
                <a:buSzPct val="80000"/>
              </a:pPr>
              <a:r>
                <a:rPr lang="en-US" altLang="en-US" sz="1800" i="0" dirty="0"/>
                <a:t>Churning motions, called haustral churning, and peristalsis occur in the large intestine.</a:t>
              </a:r>
            </a:p>
            <a:p>
              <a:pPr eaLnBrk="1" hangingPunct="1">
                <a:lnSpc>
                  <a:spcPct val="85000"/>
                </a:lnSpc>
                <a:spcBef>
                  <a:spcPct val="0"/>
                </a:spcBef>
                <a:spcAft>
                  <a:spcPct val="50000"/>
                </a:spcAft>
                <a:buSzPct val="80000"/>
              </a:pPr>
              <a:r>
                <a:rPr lang="en-US" altLang="en-US" sz="1800" i="0" dirty="0"/>
                <a:t>Mass peristalsis begins in the transverse colon and rapidly pushes the contents of the colon into the rectum about three to four times per day.</a:t>
              </a:r>
            </a:p>
          </p:txBody>
        </p:sp>
        <p:grpSp>
          <p:nvGrpSpPr>
            <p:cNvPr id="257030" name="Group 28">
              <a:extLst>
                <a:ext uri="{FF2B5EF4-FFF2-40B4-BE49-F238E27FC236}">
                  <a16:creationId xmlns:a16="http://schemas.microsoft.com/office/drawing/2014/main" id="{223632F1-1DCE-F04A-8F49-BB1E4B25BFF5}"/>
                </a:ext>
              </a:extLst>
            </p:cNvPr>
            <p:cNvGrpSpPr>
              <a:grpSpLocks/>
            </p:cNvGrpSpPr>
            <p:nvPr/>
          </p:nvGrpSpPr>
          <p:grpSpPr bwMode="auto">
            <a:xfrm>
              <a:off x="582" y="3671"/>
              <a:ext cx="1990" cy="213"/>
              <a:chOff x="582" y="3671"/>
              <a:chExt cx="1990" cy="213"/>
            </a:xfrm>
          </p:grpSpPr>
          <p:sp>
            <p:nvSpPr>
              <p:cNvPr id="3633167" name="Rectangle 15">
                <a:extLst>
                  <a:ext uri="{FF2B5EF4-FFF2-40B4-BE49-F238E27FC236}">
                    <a16:creationId xmlns:a16="http://schemas.microsoft.com/office/drawing/2014/main" id="{55BE2AF4-F24C-EA41-8439-00A0F5616C5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33169" name="Rectangle 17">
                <a:extLst>
                  <a:ext uri="{FF2B5EF4-FFF2-40B4-BE49-F238E27FC236}">
                    <a16:creationId xmlns:a16="http://schemas.microsoft.com/office/drawing/2014/main" id="{60DEEDB3-CB18-8441-802C-3F37B289EE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7033" name="Text Box 18">
                <a:extLst>
                  <a:ext uri="{FF2B5EF4-FFF2-40B4-BE49-F238E27FC236}">
                    <a16:creationId xmlns:a16="http://schemas.microsoft.com/office/drawing/2014/main" id="{D0787093-CBE1-324B-A118-EF26F5A615C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sp>
            <p:nvSpPr>
              <p:cNvPr id="257034" name="Text Box 20">
                <a:extLst>
                  <a:ext uri="{FF2B5EF4-FFF2-40B4-BE49-F238E27FC236}">
                    <a16:creationId xmlns:a16="http://schemas.microsoft.com/office/drawing/2014/main" id="{7CDA8E8D-4892-1845-A5D5-BA7760DA7D8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57035" name="Group 25">
                <a:extLst>
                  <a:ext uri="{FF2B5EF4-FFF2-40B4-BE49-F238E27FC236}">
                    <a16:creationId xmlns:a16="http://schemas.microsoft.com/office/drawing/2014/main" id="{8E862951-9415-554C-8F78-BF6ACCBFB720}"/>
                  </a:ext>
                </a:extLst>
              </p:cNvPr>
              <p:cNvGrpSpPr>
                <a:grpSpLocks/>
              </p:cNvGrpSpPr>
              <p:nvPr/>
            </p:nvGrpSpPr>
            <p:grpSpPr bwMode="auto">
              <a:xfrm>
                <a:off x="1270" y="3671"/>
                <a:ext cx="620" cy="213"/>
                <a:chOff x="1270" y="3671"/>
                <a:chExt cx="620" cy="213"/>
              </a:xfrm>
            </p:grpSpPr>
            <p:sp>
              <p:nvSpPr>
                <p:cNvPr id="3633178" name="Rectangle 26">
                  <a:extLst>
                    <a:ext uri="{FF2B5EF4-FFF2-40B4-BE49-F238E27FC236}">
                      <a16:creationId xmlns:a16="http://schemas.microsoft.com/office/drawing/2014/main" id="{88210D46-94EB-4D45-942C-33E0A604BA1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7037" name="Text Box 27">
                  <a:extLst>
                    <a:ext uri="{FF2B5EF4-FFF2-40B4-BE49-F238E27FC236}">
                      <a16:creationId xmlns:a16="http://schemas.microsoft.com/office/drawing/2014/main" id="{DFABB858-EE1F-1A49-8DFF-CB659034D154}"/>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1009</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Number Placeholder 5">
            <a:extLst>
              <a:ext uri="{FF2B5EF4-FFF2-40B4-BE49-F238E27FC236}">
                <a16:creationId xmlns:a16="http://schemas.microsoft.com/office/drawing/2014/main" id="{FCD71A86-05A5-9843-81E2-A00EE6474A6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635B682-DF9B-704C-BBF3-69D32596111E}" type="slidenum">
              <a:rPr lang="en-US" altLang="en-US" sz="1400"/>
              <a:pPr>
                <a:spcBef>
                  <a:spcPct val="0"/>
                </a:spcBef>
                <a:buFontTx/>
                <a:buNone/>
              </a:pPr>
              <a:t>127</a:t>
            </a:fld>
            <a:endParaRPr lang="en-US" altLang="en-US" sz="1400" dirty="0"/>
          </a:p>
        </p:txBody>
      </p:sp>
      <p:grpSp>
        <p:nvGrpSpPr>
          <p:cNvPr id="259075" name="Group 30">
            <a:extLst>
              <a:ext uri="{FF2B5EF4-FFF2-40B4-BE49-F238E27FC236}">
                <a16:creationId xmlns:a16="http://schemas.microsoft.com/office/drawing/2014/main" id="{75CE2533-662A-8448-B823-C9E2854F775D}"/>
              </a:ext>
            </a:extLst>
          </p:cNvPr>
          <p:cNvGrpSpPr>
            <a:grpSpLocks/>
          </p:cNvGrpSpPr>
          <p:nvPr/>
        </p:nvGrpSpPr>
        <p:grpSpPr bwMode="auto">
          <a:xfrm>
            <a:off x="458788" y="446088"/>
            <a:ext cx="8229600" cy="5719762"/>
            <a:chOff x="289" y="281"/>
            <a:chExt cx="5184" cy="3603"/>
          </a:xfrm>
        </p:grpSpPr>
        <p:sp>
          <p:nvSpPr>
            <p:cNvPr id="259076" name="Rectangle 2">
              <a:extLst>
                <a:ext uri="{FF2B5EF4-FFF2-40B4-BE49-F238E27FC236}">
                  <a16:creationId xmlns:a16="http://schemas.microsoft.com/office/drawing/2014/main" id="{E9A67E78-EC51-4B42-9BBE-12E6FA0AF26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Chemical Digestion</a:t>
              </a:r>
            </a:p>
          </p:txBody>
        </p:sp>
        <p:sp>
          <p:nvSpPr>
            <p:cNvPr id="259077" name="Text Box 3">
              <a:extLst>
                <a:ext uri="{FF2B5EF4-FFF2-40B4-BE49-F238E27FC236}">
                  <a16:creationId xmlns:a16="http://schemas.microsoft.com/office/drawing/2014/main" id="{82D80CBD-33EA-3049-ABBF-A7BED4CB91CA}"/>
                </a:ext>
              </a:extLst>
            </p:cNvPr>
            <p:cNvSpPr txBox="1">
              <a:spLocks noChangeArrowheads="1"/>
            </p:cNvSpPr>
            <p:nvPr/>
          </p:nvSpPr>
          <p:spPr bwMode="auto">
            <a:xfrm>
              <a:off x="519" y="970"/>
              <a:ext cx="4601"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Mucus (but no enzymes) is secreted by cells in the wall of the large intestine.</a:t>
              </a:r>
            </a:p>
            <a:p>
              <a:pPr eaLnBrk="1" hangingPunct="1">
                <a:lnSpc>
                  <a:spcPct val="85000"/>
                </a:lnSpc>
                <a:spcBef>
                  <a:spcPct val="0"/>
                </a:spcBef>
                <a:spcAft>
                  <a:spcPts val="900"/>
                </a:spcAft>
                <a:buSzPct val="80000"/>
              </a:pPr>
              <a:r>
                <a:rPr lang="en-US" altLang="en-US" sz="1800" i="0" dirty="0"/>
                <a:t>The final stage of digestion occurs due to bacteria in the lumen of the colon.</a:t>
              </a:r>
            </a:p>
            <a:p>
              <a:pPr eaLnBrk="1" hangingPunct="1">
                <a:lnSpc>
                  <a:spcPct val="85000"/>
                </a:lnSpc>
                <a:spcBef>
                  <a:spcPct val="0"/>
                </a:spcBef>
                <a:spcAft>
                  <a:spcPts val="900"/>
                </a:spcAft>
                <a:buSzPct val="80000"/>
              </a:pPr>
              <a:r>
                <a:rPr lang="en-US" altLang="en-US" sz="1800" i="0" dirty="0"/>
                <a:t>Chyme is prepared for elimination from the body by the activity of the bacteria that ferment the remaining carbohydrates that entered from the small intestine.</a:t>
              </a:r>
            </a:p>
            <a:p>
              <a:pPr eaLnBrk="1" hangingPunct="1">
                <a:lnSpc>
                  <a:spcPct val="85000"/>
                </a:lnSpc>
                <a:spcBef>
                  <a:spcPct val="0"/>
                </a:spcBef>
                <a:spcAft>
                  <a:spcPct val="50000"/>
                </a:spcAft>
                <a:buSzPct val="80000"/>
              </a:pPr>
              <a:r>
                <a:rPr lang="en-US" altLang="en-US" sz="1800" i="0" dirty="0"/>
                <a:t>The product of fermentation is a mixture of oxygen, carbon dioxide, and methane gases that produces flatulence, commonly known as “passing gas.”</a:t>
              </a:r>
            </a:p>
          </p:txBody>
        </p:sp>
        <p:grpSp>
          <p:nvGrpSpPr>
            <p:cNvPr id="259078" name="Group 29">
              <a:extLst>
                <a:ext uri="{FF2B5EF4-FFF2-40B4-BE49-F238E27FC236}">
                  <a16:creationId xmlns:a16="http://schemas.microsoft.com/office/drawing/2014/main" id="{23A6B1EC-CAA9-134A-BB6C-DD858B22224D}"/>
                </a:ext>
              </a:extLst>
            </p:cNvPr>
            <p:cNvGrpSpPr>
              <a:grpSpLocks/>
            </p:cNvGrpSpPr>
            <p:nvPr/>
          </p:nvGrpSpPr>
          <p:grpSpPr bwMode="auto">
            <a:xfrm>
              <a:off x="582" y="3671"/>
              <a:ext cx="1990" cy="213"/>
              <a:chOff x="582" y="3671"/>
              <a:chExt cx="1990" cy="213"/>
            </a:xfrm>
          </p:grpSpPr>
          <p:sp>
            <p:nvSpPr>
              <p:cNvPr id="3635216" name="Rectangle 16">
                <a:extLst>
                  <a:ext uri="{FF2B5EF4-FFF2-40B4-BE49-F238E27FC236}">
                    <a16:creationId xmlns:a16="http://schemas.microsoft.com/office/drawing/2014/main" id="{17E4E3CC-1E8E-264F-B9FE-B71AABEFE1A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35218" name="Rectangle 18">
                <a:extLst>
                  <a:ext uri="{FF2B5EF4-FFF2-40B4-BE49-F238E27FC236}">
                    <a16:creationId xmlns:a16="http://schemas.microsoft.com/office/drawing/2014/main" id="{C3EBB975-4019-8F4C-ACB0-D4E3D6FB163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9081" name="Text Box 19">
                <a:extLst>
                  <a:ext uri="{FF2B5EF4-FFF2-40B4-BE49-F238E27FC236}">
                    <a16:creationId xmlns:a16="http://schemas.microsoft.com/office/drawing/2014/main" id="{5B4C4995-0DF8-2C4E-8B7F-932CA895384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sp>
            <p:nvSpPr>
              <p:cNvPr id="259082" name="Text Box 21">
                <a:extLst>
                  <a:ext uri="{FF2B5EF4-FFF2-40B4-BE49-F238E27FC236}">
                    <a16:creationId xmlns:a16="http://schemas.microsoft.com/office/drawing/2014/main" id="{6924EBAA-6A30-2B43-9826-C40FF9A9CD3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59083" name="Group 26">
                <a:extLst>
                  <a:ext uri="{FF2B5EF4-FFF2-40B4-BE49-F238E27FC236}">
                    <a16:creationId xmlns:a16="http://schemas.microsoft.com/office/drawing/2014/main" id="{BC64D397-D745-1449-81BD-B8C53830C832}"/>
                  </a:ext>
                </a:extLst>
              </p:cNvPr>
              <p:cNvGrpSpPr>
                <a:grpSpLocks/>
              </p:cNvGrpSpPr>
              <p:nvPr/>
            </p:nvGrpSpPr>
            <p:grpSpPr bwMode="auto">
              <a:xfrm>
                <a:off x="1270" y="3671"/>
                <a:ext cx="620" cy="213"/>
                <a:chOff x="1270" y="3671"/>
                <a:chExt cx="620" cy="213"/>
              </a:xfrm>
            </p:grpSpPr>
            <p:sp>
              <p:nvSpPr>
                <p:cNvPr id="3635227" name="Rectangle 27">
                  <a:extLst>
                    <a:ext uri="{FF2B5EF4-FFF2-40B4-BE49-F238E27FC236}">
                      <a16:creationId xmlns:a16="http://schemas.microsoft.com/office/drawing/2014/main" id="{29E88518-295F-8A4F-81AB-48F114C8384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59085" name="Text Box 28">
                  <a:extLst>
                    <a:ext uri="{FF2B5EF4-FFF2-40B4-BE49-F238E27FC236}">
                      <a16:creationId xmlns:a16="http://schemas.microsoft.com/office/drawing/2014/main" id="{DF2BC53C-CC4B-FC4A-8197-261EB41E34C4}"/>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1009</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Number Placeholder 5">
            <a:extLst>
              <a:ext uri="{FF2B5EF4-FFF2-40B4-BE49-F238E27FC236}">
                <a16:creationId xmlns:a16="http://schemas.microsoft.com/office/drawing/2014/main" id="{138AC29E-5804-C74C-8E58-C5F153A4E95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6F40C8-B411-0344-8E45-7388C024E18B}" type="slidenum">
              <a:rPr lang="en-US" altLang="en-US" sz="1400"/>
              <a:pPr>
                <a:spcBef>
                  <a:spcPct val="0"/>
                </a:spcBef>
                <a:buFontTx/>
                <a:buNone/>
              </a:pPr>
              <a:t>128</a:t>
            </a:fld>
            <a:endParaRPr lang="en-US" altLang="en-US" sz="1400" dirty="0"/>
          </a:p>
        </p:txBody>
      </p:sp>
      <p:grpSp>
        <p:nvGrpSpPr>
          <p:cNvPr id="261123" name="Group 31">
            <a:extLst>
              <a:ext uri="{FF2B5EF4-FFF2-40B4-BE49-F238E27FC236}">
                <a16:creationId xmlns:a16="http://schemas.microsoft.com/office/drawing/2014/main" id="{51AA036F-B8A0-324A-8B0D-CB2E283E00D0}"/>
              </a:ext>
            </a:extLst>
          </p:cNvPr>
          <p:cNvGrpSpPr>
            <a:grpSpLocks/>
          </p:cNvGrpSpPr>
          <p:nvPr/>
        </p:nvGrpSpPr>
        <p:grpSpPr bwMode="auto">
          <a:xfrm>
            <a:off x="458788" y="446088"/>
            <a:ext cx="8229600" cy="5719762"/>
            <a:chOff x="289" y="281"/>
            <a:chExt cx="5184" cy="3603"/>
          </a:xfrm>
        </p:grpSpPr>
        <p:sp>
          <p:nvSpPr>
            <p:cNvPr id="261124" name="Rectangle 2">
              <a:extLst>
                <a:ext uri="{FF2B5EF4-FFF2-40B4-BE49-F238E27FC236}">
                  <a16:creationId xmlns:a16="http://schemas.microsoft.com/office/drawing/2014/main" id="{9527B522-E9C4-6648-856A-CAC6F6CABDF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Chemical Digestion </a:t>
              </a:r>
              <a:r>
                <a:rPr lang="en-US" altLang="en-US" sz="2200" i="0" dirty="0">
                  <a:solidFill>
                    <a:srgbClr val="333333"/>
                  </a:solidFill>
                </a:rPr>
                <a:t>(continued)</a:t>
              </a:r>
              <a:endParaRPr lang="en-US" altLang="en-US" sz="2800" i="0" dirty="0">
                <a:solidFill>
                  <a:srgbClr val="333333"/>
                </a:solidFill>
              </a:endParaRPr>
            </a:p>
          </p:txBody>
        </p:sp>
        <p:sp>
          <p:nvSpPr>
            <p:cNvPr id="261125" name="Text Box 3">
              <a:extLst>
                <a:ext uri="{FF2B5EF4-FFF2-40B4-BE49-F238E27FC236}">
                  <a16:creationId xmlns:a16="http://schemas.microsoft.com/office/drawing/2014/main" id="{48AE79B9-E1C2-9140-838E-28D57908A944}"/>
                </a:ext>
              </a:extLst>
            </p:cNvPr>
            <p:cNvSpPr txBox="1">
              <a:spLocks noChangeArrowheads="1"/>
            </p:cNvSpPr>
            <p:nvPr/>
          </p:nvSpPr>
          <p:spPr bwMode="auto">
            <a:xfrm>
              <a:off x="519" y="970"/>
              <a:ext cx="4762"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Bacteria convert any remaining proteins or polypeptides into amino acids.</a:t>
              </a:r>
            </a:p>
            <a:p>
              <a:pPr eaLnBrk="1" hangingPunct="1">
                <a:lnSpc>
                  <a:spcPct val="85000"/>
                </a:lnSpc>
                <a:spcBef>
                  <a:spcPct val="0"/>
                </a:spcBef>
                <a:spcAft>
                  <a:spcPts val="900"/>
                </a:spcAft>
                <a:buSzPct val="80000"/>
              </a:pPr>
              <a:r>
                <a:rPr lang="en-US" altLang="en-US" sz="1800" i="0" dirty="0"/>
                <a:t>They also break-down amino acids into simpler molecules including indole, skatole, and hydrogen sulfide.</a:t>
              </a:r>
            </a:p>
            <a:p>
              <a:pPr eaLnBrk="1" hangingPunct="1">
                <a:lnSpc>
                  <a:spcPct val="85000"/>
                </a:lnSpc>
                <a:spcBef>
                  <a:spcPct val="0"/>
                </a:spcBef>
                <a:spcAft>
                  <a:spcPts val="900"/>
                </a:spcAft>
                <a:buSzPct val="80000"/>
              </a:pPr>
              <a:r>
                <a:rPr lang="en-US" altLang="en-US" sz="1800" i="0" dirty="0"/>
                <a:t>Some of the indole and skatole molecules are eliminated in feces that contributes to their odor.</a:t>
              </a:r>
            </a:p>
            <a:p>
              <a:pPr eaLnBrk="1" hangingPunct="1">
                <a:lnSpc>
                  <a:spcPct val="85000"/>
                </a:lnSpc>
                <a:spcBef>
                  <a:spcPct val="0"/>
                </a:spcBef>
                <a:spcAft>
                  <a:spcPct val="50000"/>
                </a:spcAft>
                <a:buSzPct val="80000"/>
              </a:pPr>
              <a:r>
                <a:rPr lang="en-US" altLang="en-US" sz="1800" i="0" dirty="0"/>
                <a:t>The remainder of these two molecules is absorbed and transported to the liver and converted to less toxic compounds and eliminated in the urine.</a:t>
              </a:r>
            </a:p>
          </p:txBody>
        </p:sp>
        <p:grpSp>
          <p:nvGrpSpPr>
            <p:cNvPr id="261126" name="Group 30">
              <a:extLst>
                <a:ext uri="{FF2B5EF4-FFF2-40B4-BE49-F238E27FC236}">
                  <a16:creationId xmlns:a16="http://schemas.microsoft.com/office/drawing/2014/main" id="{87E4C979-602B-9848-9E13-4CA92EF5A768}"/>
                </a:ext>
              </a:extLst>
            </p:cNvPr>
            <p:cNvGrpSpPr>
              <a:grpSpLocks/>
            </p:cNvGrpSpPr>
            <p:nvPr/>
          </p:nvGrpSpPr>
          <p:grpSpPr bwMode="auto">
            <a:xfrm>
              <a:off x="582" y="3671"/>
              <a:ext cx="1990" cy="213"/>
              <a:chOff x="582" y="3671"/>
              <a:chExt cx="1990" cy="213"/>
            </a:xfrm>
          </p:grpSpPr>
          <p:sp>
            <p:nvSpPr>
              <p:cNvPr id="3637265" name="Rectangle 17">
                <a:extLst>
                  <a:ext uri="{FF2B5EF4-FFF2-40B4-BE49-F238E27FC236}">
                    <a16:creationId xmlns:a16="http://schemas.microsoft.com/office/drawing/2014/main" id="{C05C61F6-9B23-5743-A513-C0C3B12354C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37267" name="Rectangle 19">
                <a:extLst>
                  <a:ext uri="{FF2B5EF4-FFF2-40B4-BE49-F238E27FC236}">
                    <a16:creationId xmlns:a16="http://schemas.microsoft.com/office/drawing/2014/main" id="{5BBE32D1-84DF-AC48-9357-E93042CEB7F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1129" name="Text Box 20">
                <a:extLst>
                  <a:ext uri="{FF2B5EF4-FFF2-40B4-BE49-F238E27FC236}">
                    <a16:creationId xmlns:a16="http://schemas.microsoft.com/office/drawing/2014/main" id="{46343C6F-42B9-4A4C-828D-5789427C069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sp>
            <p:nvSpPr>
              <p:cNvPr id="261130" name="Text Box 22">
                <a:extLst>
                  <a:ext uri="{FF2B5EF4-FFF2-40B4-BE49-F238E27FC236}">
                    <a16:creationId xmlns:a16="http://schemas.microsoft.com/office/drawing/2014/main" id="{0EFD7AB0-61CF-D345-A610-88BC2272E58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61131" name="Group 27">
                <a:extLst>
                  <a:ext uri="{FF2B5EF4-FFF2-40B4-BE49-F238E27FC236}">
                    <a16:creationId xmlns:a16="http://schemas.microsoft.com/office/drawing/2014/main" id="{40A2ACEC-2917-6F4D-AEB5-A776AC5A9ACB}"/>
                  </a:ext>
                </a:extLst>
              </p:cNvPr>
              <p:cNvGrpSpPr>
                <a:grpSpLocks/>
              </p:cNvGrpSpPr>
              <p:nvPr/>
            </p:nvGrpSpPr>
            <p:grpSpPr bwMode="auto">
              <a:xfrm>
                <a:off x="1270" y="3671"/>
                <a:ext cx="620" cy="213"/>
                <a:chOff x="1270" y="3671"/>
                <a:chExt cx="620" cy="213"/>
              </a:xfrm>
            </p:grpSpPr>
            <p:sp>
              <p:nvSpPr>
                <p:cNvPr id="3637276" name="Rectangle 28">
                  <a:extLst>
                    <a:ext uri="{FF2B5EF4-FFF2-40B4-BE49-F238E27FC236}">
                      <a16:creationId xmlns:a16="http://schemas.microsoft.com/office/drawing/2014/main" id="{049ED934-5BC2-F346-B5EB-88574D05B92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1133" name="Text Box 29">
                  <a:extLst>
                    <a:ext uri="{FF2B5EF4-FFF2-40B4-BE49-F238E27FC236}">
                      <a16:creationId xmlns:a16="http://schemas.microsoft.com/office/drawing/2014/main" id="{D6DEB8EE-BA2F-DB43-B51A-55AAB0EF9E65}"/>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1009</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Number Placeholder 5">
            <a:extLst>
              <a:ext uri="{FF2B5EF4-FFF2-40B4-BE49-F238E27FC236}">
                <a16:creationId xmlns:a16="http://schemas.microsoft.com/office/drawing/2014/main" id="{43A323A4-4611-6749-A60D-D26433218CF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6B9B5B5-C171-274B-ACD4-F32547E69A66}" type="slidenum">
              <a:rPr lang="en-US" altLang="en-US" sz="1400"/>
              <a:pPr>
                <a:spcBef>
                  <a:spcPct val="0"/>
                </a:spcBef>
                <a:buFontTx/>
                <a:buNone/>
              </a:pPr>
              <a:t>129</a:t>
            </a:fld>
            <a:endParaRPr lang="en-US" altLang="en-US" sz="1400" dirty="0"/>
          </a:p>
        </p:txBody>
      </p:sp>
      <p:grpSp>
        <p:nvGrpSpPr>
          <p:cNvPr id="263171" name="Group 14">
            <a:extLst>
              <a:ext uri="{FF2B5EF4-FFF2-40B4-BE49-F238E27FC236}">
                <a16:creationId xmlns:a16="http://schemas.microsoft.com/office/drawing/2014/main" id="{45DA1850-0854-F646-A308-2789B3641956}"/>
              </a:ext>
            </a:extLst>
          </p:cNvPr>
          <p:cNvGrpSpPr>
            <a:grpSpLocks/>
          </p:cNvGrpSpPr>
          <p:nvPr/>
        </p:nvGrpSpPr>
        <p:grpSpPr bwMode="auto">
          <a:xfrm>
            <a:off x="458788" y="446088"/>
            <a:ext cx="8229600" cy="5719762"/>
            <a:chOff x="289" y="281"/>
            <a:chExt cx="5184" cy="3603"/>
          </a:xfrm>
        </p:grpSpPr>
        <p:sp>
          <p:nvSpPr>
            <p:cNvPr id="263172" name="Rectangle 2">
              <a:extLst>
                <a:ext uri="{FF2B5EF4-FFF2-40B4-BE49-F238E27FC236}">
                  <a16:creationId xmlns:a16="http://schemas.microsoft.com/office/drawing/2014/main" id="{F2CB6D2F-3CA6-CF4D-8A27-B92BD9CA8F4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Chemical Digestion </a:t>
              </a:r>
              <a:r>
                <a:rPr lang="en-US" altLang="en-US" sz="2200" i="0" dirty="0">
                  <a:solidFill>
                    <a:srgbClr val="333333"/>
                  </a:solidFill>
                </a:rPr>
                <a:t>(continued)</a:t>
              </a:r>
              <a:endParaRPr lang="en-US" altLang="en-US" sz="2800" i="0" dirty="0">
                <a:solidFill>
                  <a:srgbClr val="333333"/>
                </a:solidFill>
              </a:endParaRPr>
            </a:p>
          </p:txBody>
        </p:sp>
        <p:sp>
          <p:nvSpPr>
            <p:cNvPr id="263173" name="Text Box 3">
              <a:extLst>
                <a:ext uri="{FF2B5EF4-FFF2-40B4-BE49-F238E27FC236}">
                  <a16:creationId xmlns:a16="http://schemas.microsoft.com/office/drawing/2014/main" id="{D392981F-94EB-4649-8A56-8959655E8272}"/>
                </a:ext>
              </a:extLst>
            </p:cNvPr>
            <p:cNvSpPr txBox="1">
              <a:spLocks noChangeArrowheads="1"/>
            </p:cNvSpPr>
            <p:nvPr/>
          </p:nvSpPr>
          <p:spPr bwMode="auto">
            <a:xfrm>
              <a:off x="519" y="970"/>
              <a:ext cx="4496"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Other byproducts are absorbed and transported to the liver where they are converted to less toxic substances, and then excreted in the urine.</a:t>
              </a:r>
            </a:p>
            <a:p>
              <a:pPr eaLnBrk="1" hangingPunct="1">
                <a:lnSpc>
                  <a:spcPct val="85000"/>
                </a:lnSpc>
                <a:spcBef>
                  <a:spcPct val="0"/>
                </a:spcBef>
                <a:spcAft>
                  <a:spcPts val="900"/>
                </a:spcAft>
                <a:buSzPct val="80000"/>
              </a:pPr>
              <a:r>
                <a:rPr lang="en-US" altLang="en-US" sz="1800" i="0" dirty="0"/>
                <a:t>Bacterial products absorbed in the large intestine include vitamin K and some B vitamins, which are needed for cellular metabolism.</a:t>
              </a:r>
            </a:p>
            <a:p>
              <a:pPr eaLnBrk="1" hangingPunct="1">
                <a:lnSpc>
                  <a:spcPct val="85000"/>
                </a:lnSpc>
                <a:spcBef>
                  <a:spcPct val="0"/>
                </a:spcBef>
                <a:spcAft>
                  <a:spcPct val="50000"/>
                </a:spcAft>
                <a:buSzPct val="80000"/>
              </a:pPr>
              <a:r>
                <a:rPr lang="en-US" altLang="en-US" sz="1800" i="0" dirty="0"/>
                <a:t>Bacteria decompose bilirubin resulting from the breakdown of red blood cells into stercobilin to give feces their characteristic brown color.</a:t>
              </a:r>
            </a:p>
          </p:txBody>
        </p:sp>
        <p:grpSp>
          <p:nvGrpSpPr>
            <p:cNvPr id="263174" name="Group 32">
              <a:extLst>
                <a:ext uri="{FF2B5EF4-FFF2-40B4-BE49-F238E27FC236}">
                  <a16:creationId xmlns:a16="http://schemas.microsoft.com/office/drawing/2014/main" id="{DA7BF941-EE85-7245-BC2C-7B2E12C02A9F}"/>
                </a:ext>
              </a:extLst>
            </p:cNvPr>
            <p:cNvGrpSpPr>
              <a:grpSpLocks/>
            </p:cNvGrpSpPr>
            <p:nvPr/>
          </p:nvGrpSpPr>
          <p:grpSpPr bwMode="auto">
            <a:xfrm>
              <a:off x="582" y="3671"/>
              <a:ext cx="1990" cy="213"/>
              <a:chOff x="582" y="3671"/>
              <a:chExt cx="1990" cy="213"/>
            </a:xfrm>
          </p:grpSpPr>
          <p:sp>
            <p:nvSpPr>
              <p:cNvPr id="3639315" name="Rectangle 19">
                <a:extLst>
                  <a:ext uri="{FF2B5EF4-FFF2-40B4-BE49-F238E27FC236}">
                    <a16:creationId xmlns:a16="http://schemas.microsoft.com/office/drawing/2014/main" id="{F7B3ED95-A76B-7F42-934C-BE9C44E0BC5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39317" name="Rectangle 21">
                <a:extLst>
                  <a:ext uri="{FF2B5EF4-FFF2-40B4-BE49-F238E27FC236}">
                    <a16:creationId xmlns:a16="http://schemas.microsoft.com/office/drawing/2014/main" id="{DE73AC1C-F114-A44F-A6D7-51690FD2E04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3177" name="Text Box 22">
                <a:extLst>
                  <a:ext uri="{FF2B5EF4-FFF2-40B4-BE49-F238E27FC236}">
                    <a16:creationId xmlns:a16="http://schemas.microsoft.com/office/drawing/2014/main" id="{D01B8F30-16FA-9C48-B4D3-C4BBDABCA54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sp>
            <p:nvSpPr>
              <p:cNvPr id="263178" name="Text Box 24">
                <a:extLst>
                  <a:ext uri="{FF2B5EF4-FFF2-40B4-BE49-F238E27FC236}">
                    <a16:creationId xmlns:a16="http://schemas.microsoft.com/office/drawing/2014/main" id="{E4728CFE-A146-1846-AF2F-02EA51F7945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63179" name="Group 29">
                <a:extLst>
                  <a:ext uri="{FF2B5EF4-FFF2-40B4-BE49-F238E27FC236}">
                    <a16:creationId xmlns:a16="http://schemas.microsoft.com/office/drawing/2014/main" id="{C7571741-10D2-6F42-BC4B-D8C4E5ACEE5F}"/>
                  </a:ext>
                </a:extLst>
              </p:cNvPr>
              <p:cNvGrpSpPr>
                <a:grpSpLocks/>
              </p:cNvGrpSpPr>
              <p:nvPr/>
            </p:nvGrpSpPr>
            <p:grpSpPr bwMode="auto">
              <a:xfrm>
                <a:off x="1270" y="3671"/>
                <a:ext cx="620" cy="213"/>
                <a:chOff x="1270" y="3671"/>
                <a:chExt cx="620" cy="213"/>
              </a:xfrm>
            </p:grpSpPr>
            <p:sp>
              <p:nvSpPr>
                <p:cNvPr id="3639326" name="Rectangle 30">
                  <a:extLst>
                    <a:ext uri="{FF2B5EF4-FFF2-40B4-BE49-F238E27FC236}">
                      <a16:creationId xmlns:a16="http://schemas.microsoft.com/office/drawing/2014/main" id="{7EDFB9C4-A78B-B74C-A48A-95ED886459D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3181" name="Text Box 31">
                  <a:extLst>
                    <a:ext uri="{FF2B5EF4-FFF2-40B4-BE49-F238E27FC236}">
                      <a16:creationId xmlns:a16="http://schemas.microsoft.com/office/drawing/2014/main" id="{428337D3-B7BA-B542-9003-62D5E4885CEE}"/>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1009</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Number Placeholder 5">
            <a:extLst>
              <a:ext uri="{FF2B5EF4-FFF2-40B4-BE49-F238E27FC236}">
                <a16:creationId xmlns:a16="http://schemas.microsoft.com/office/drawing/2014/main" id="{B95546E0-60FF-E843-82EA-6C60F6EE37F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3C0D56D-F9BF-3D4D-BE61-5E2F1BDB25ED}" type="slidenum">
              <a:rPr lang="en-US" altLang="en-US" sz="1400"/>
              <a:pPr>
                <a:spcBef>
                  <a:spcPct val="0"/>
                </a:spcBef>
                <a:buFontTx/>
                <a:buNone/>
              </a:pPr>
              <a:t>130</a:t>
            </a:fld>
            <a:endParaRPr lang="en-US" altLang="en-US" sz="1400" dirty="0"/>
          </a:p>
        </p:txBody>
      </p:sp>
      <p:grpSp>
        <p:nvGrpSpPr>
          <p:cNvPr id="265219" name="Group 33">
            <a:extLst>
              <a:ext uri="{FF2B5EF4-FFF2-40B4-BE49-F238E27FC236}">
                <a16:creationId xmlns:a16="http://schemas.microsoft.com/office/drawing/2014/main" id="{A6299DC0-1122-8D43-ACCD-99A0DFB3883F}"/>
              </a:ext>
            </a:extLst>
          </p:cNvPr>
          <p:cNvGrpSpPr>
            <a:grpSpLocks/>
          </p:cNvGrpSpPr>
          <p:nvPr/>
        </p:nvGrpSpPr>
        <p:grpSpPr bwMode="auto">
          <a:xfrm>
            <a:off x="458788" y="446088"/>
            <a:ext cx="8229600" cy="5719762"/>
            <a:chOff x="289" y="281"/>
            <a:chExt cx="5184" cy="3603"/>
          </a:xfrm>
        </p:grpSpPr>
        <p:sp>
          <p:nvSpPr>
            <p:cNvPr id="265220" name="Rectangle 2">
              <a:extLst>
                <a:ext uri="{FF2B5EF4-FFF2-40B4-BE49-F238E27FC236}">
                  <a16:creationId xmlns:a16="http://schemas.microsoft.com/office/drawing/2014/main" id="{594FDAF8-01CA-A14A-8E78-AE6D399724F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Absorption </a:t>
              </a:r>
            </a:p>
          </p:txBody>
        </p:sp>
        <p:sp>
          <p:nvSpPr>
            <p:cNvPr id="265221" name="Text Box 3">
              <a:extLst>
                <a:ext uri="{FF2B5EF4-FFF2-40B4-BE49-F238E27FC236}">
                  <a16:creationId xmlns:a16="http://schemas.microsoft.com/office/drawing/2014/main" id="{46FA8F68-DE02-744C-AE55-34B6F1BE8E25}"/>
                </a:ext>
              </a:extLst>
            </p:cNvPr>
            <p:cNvSpPr txBox="1">
              <a:spLocks noChangeArrowheads="1"/>
            </p:cNvSpPr>
            <p:nvPr/>
          </p:nvSpPr>
          <p:spPr bwMode="auto">
            <a:xfrm>
              <a:off x="519" y="970"/>
              <a:ext cx="4565"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About 90 percent of water absorption occurs in the small intestine.</a:t>
              </a:r>
            </a:p>
            <a:p>
              <a:pPr eaLnBrk="1" hangingPunct="1">
                <a:lnSpc>
                  <a:spcPct val="85000"/>
                </a:lnSpc>
                <a:spcBef>
                  <a:spcPct val="0"/>
                </a:spcBef>
                <a:spcAft>
                  <a:spcPts val="900"/>
                </a:spcAft>
                <a:buSzPct val="80000"/>
              </a:pPr>
              <a:r>
                <a:rPr lang="en-US" altLang="en-US" sz="1800" i="0" dirty="0"/>
                <a:t>The large intestine absorbs enough water to help maintain water balance.</a:t>
              </a:r>
            </a:p>
            <a:p>
              <a:pPr eaLnBrk="1" hangingPunct="1">
                <a:lnSpc>
                  <a:spcPct val="85000"/>
                </a:lnSpc>
                <a:spcBef>
                  <a:spcPct val="0"/>
                </a:spcBef>
                <a:spcAft>
                  <a:spcPts val="900"/>
                </a:spcAft>
                <a:buSzPct val="80000"/>
              </a:pPr>
              <a:r>
                <a:rPr lang="en-US" altLang="en-US" sz="1800" i="0" dirty="0">
                  <a:solidFill>
                    <a:srgbClr val="000000"/>
                  </a:solidFill>
                </a:rPr>
                <a:t>Of the 0.5 to 1.0 liter of water that enters the large intestine each day, normally all but 100 to 200 mL is reabsorbed via osmosis.</a:t>
              </a:r>
            </a:p>
            <a:p>
              <a:pPr eaLnBrk="1" hangingPunct="1">
                <a:lnSpc>
                  <a:spcPct val="85000"/>
                </a:lnSpc>
                <a:spcBef>
                  <a:spcPct val="0"/>
                </a:spcBef>
                <a:spcAft>
                  <a:spcPct val="50000"/>
                </a:spcAft>
                <a:buSzPct val="80000"/>
              </a:pPr>
              <a:r>
                <a:rPr lang="en-US" altLang="en-US" sz="1800" i="0" dirty="0">
                  <a:solidFill>
                    <a:srgbClr val="000000"/>
                  </a:solidFill>
                </a:rPr>
                <a:t>Ions, including Na</a:t>
              </a:r>
              <a:r>
                <a:rPr lang="en-US" altLang="en-US" sz="1800" i="0" baseline="26000" dirty="0">
                  <a:solidFill>
                    <a:srgbClr val="000000"/>
                  </a:solidFill>
                </a:rPr>
                <a:t>+</a:t>
              </a:r>
              <a:r>
                <a:rPr lang="en-US" altLang="en-US" sz="1800" i="0" dirty="0">
                  <a:solidFill>
                    <a:srgbClr val="000000"/>
                  </a:solidFill>
                </a:rPr>
                <a:t> and Cl</a:t>
              </a:r>
              <a:r>
                <a:rPr lang="en-US" altLang="en-US" sz="1800" i="0" baseline="26000" dirty="0">
                  <a:solidFill>
                    <a:srgbClr val="000000"/>
                  </a:solidFill>
                </a:rPr>
                <a:t>-</a:t>
              </a:r>
              <a:r>
                <a:rPr lang="en-US" altLang="en-US" sz="1800" i="0" dirty="0">
                  <a:solidFill>
                    <a:srgbClr val="000000"/>
                  </a:solidFill>
                </a:rPr>
                <a:t>, and some vitamins are reabsorbed by the large intestine.</a:t>
              </a:r>
            </a:p>
          </p:txBody>
        </p:sp>
        <p:grpSp>
          <p:nvGrpSpPr>
            <p:cNvPr id="265222" name="Group 32">
              <a:extLst>
                <a:ext uri="{FF2B5EF4-FFF2-40B4-BE49-F238E27FC236}">
                  <a16:creationId xmlns:a16="http://schemas.microsoft.com/office/drawing/2014/main" id="{61009049-BAFC-2748-8DBC-BA5956A9FCA0}"/>
                </a:ext>
              </a:extLst>
            </p:cNvPr>
            <p:cNvGrpSpPr>
              <a:grpSpLocks/>
            </p:cNvGrpSpPr>
            <p:nvPr/>
          </p:nvGrpSpPr>
          <p:grpSpPr bwMode="auto">
            <a:xfrm>
              <a:off x="582" y="3671"/>
              <a:ext cx="1990" cy="213"/>
              <a:chOff x="582" y="3671"/>
              <a:chExt cx="1990" cy="213"/>
            </a:xfrm>
          </p:grpSpPr>
          <p:sp>
            <p:nvSpPr>
              <p:cNvPr id="3641362" name="Rectangle 18">
                <a:extLst>
                  <a:ext uri="{FF2B5EF4-FFF2-40B4-BE49-F238E27FC236}">
                    <a16:creationId xmlns:a16="http://schemas.microsoft.com/office/drawing/2014/main" id="{9C7BE847-D4EF-5345-A927-CA5DAF7EA3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41364" name="Rectangle 20">
                <a:extLst>
                  <a:ext uri="{FF2B5EF4-FFF2-40B4-BE49-F238E27FC236}">
                    <a16:creationId xmlns:a16="http://schemas.microsoft.com/office/drawing/2014/main" id="{C4B00138-6CAC-6E40-AD4C-D85E6F5FA90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5225" name="Text Box 21">
                <a:extLst>
                  <a:ext uri="{FF2B5EF4-FFF2-40B4-BE49-F238E27FC236}">
                    <a16:creationId xmlns:a16="http://schemas.microsoft.com/office/drawing/2014/main" id="{A1B7BC44-9E94-A74F-8ABE-12FFEBBD12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sp>
            <p:nvSpPr>
              <p:cNvPr id="265226" name="Text Box 23">
                <a:extLst>
                  <a:ext uri="{FF2B5EF4-FFF2-40B4-BE49-F238E27FC236}">
                    <a16:creationId xmlns:a16="http://schemas.microsoft.com/office/drawing/2014/main" id="{1686B823-F6DF-A349-8E4E-53FA6DB52E2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65227" name="Group 29">
                <a:extLst>
                  <a:ext uri="{FF2B5EF4-FFF2-40B4-BE49-F238E27FC236}">
                    <a16:creationId xmlns:a16="http://schemas.microsoft.com/office/drawing/2014/main" id="{6415641E-CD1D-7B45-9107-160EE5F563D2}"/>
                  </a:ext>
                </a:extLst>
              </p:cNvPr>
              <p:cNvGrpSpPr>
                <a:grpSpLocks/>
              </p:cNvGrpSpPr>
              <p:nvPr/>
            </p:nvGrpSpPr>
            <p:grpSpPr bwMode="auto">
              <a:xfrm>
                <a:off x="1270" y="3671"/>
                <a:ext cx="620" cy="213"/>
                <a:chOff x="1270" y="3671"/>
                <a:chExt cx="620" cy="213"/>
              </a:xfrm>
            </p:grpSpPr>
            <p:sp>
              <p:nvSpPr>
                <p:cNvPr id="3641374" name="Rectangle 30">
                  <a:extLst>
                    <a:ext uri="{FF2B5EF4-FFF2-40B4-BE49-F238E27FC236}">
                      <a16:creationId xmlns:a16="http://schemas.microsoft.com/office/drawing/2014/main" id="{DA91EE21-7415-CA44-A747-1BC530A515A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5229" name="Text Box 31">
                  <a:extLst>
                    <a:ext uri="{FF2B5EF4-FFF2-40B4-BE49-F238E27FC236}">
                      <a16:creationId xmlns:a16="http://schemas.microsoft.com/office/drawing/2014/main" id="{A13FCB58-06B9-774C-896B-5B664861156D}"/>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Number Placeholder 5">
            <a:extLst>
              <a:ext uri="{FF2B5EF4-FFF2-40B4-BE49-F238E27FC236}">
                <a16:creationId xmlns:a16="http://schemas.microsoft.com/office/drawing/2014/main" id="{3AD55E62-0F94-A04E-AAC3-2E1DD76D18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13ED3C-F074-9144-A1B3-54F91BC0BC88}" type="slidenum">
              <a:rPr lang="en-US" altLang="en-US" sz="1400"/>
              <a:pPr>
                <a:spcBef>
                  <a:spcPct val="0"/>
                </a:spcBef>
                <a:buFontTx/>
                <a:buNone/>
              </a:pPr>
              <a:t>131</a:t>
            </a:fld>
            <a:endParaRPr lang="en-US" altLang="en-US" sz="1400" dirty="0"/>
          </a:p>
        </p:txBody>
      </p:sp>
      <p:grpSp>
        <p:nvGrpSpPr>
          <p:cNvPr id="267267" name="Group 31">
            <a:extLst>
              <a:ext uri="{FF2B5EF4-FFF2-40B4-BE49-F238E27FC236}">
                <a16:creationId xmlns:a16="http://schemas.microsoft.com/office/drawing/2014/main" id="{2D9C1449-DCD4-3747-94EC-802346F755D0}"/>
              </a:ext>
            </a:extLst>
          </p:cNvPr>
          <p:cNvGrpSpPr>
            <a:grpSpLocks/>
          </p:cNvGrpSpPr>
          <p:nvPr/>
        </p:nvGrpSpPr>
        <p:grpSpPr bwMode="auto">
          <a:xfrm>
            <a:off x="458788" y="446088"/>
            <a:ext cx="8229600" cy="5719762"/>
            <a:chOff x="289" y="281"/>
            <a:chExt cx="5184" cy="3603"/>
          </a:xfrm>
        </p:grpSpPr>
        <p:sp>
          <p:nvSpPr>
            <p:cNvPr id="267268" name="Rectangle 2">
              <a:extLst>
                <a:ext uri="{FF2B5EF4-FFF2-40B4-BE49-F238E27FC236}">
                  <a16:creationId xmlns:a16="http://schemas.microsoft.com/office/drawing/2014/main" id="{9F704CD7-2081-7A46-A8EA-C34FCD5C185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Feces Formation</a:t>
              </a:r>
            </a:p>
          </p:txBody>
        </p:sp>
        <p:sp>
          <p:nvSpPr>
            <p:cNvPr id="267269" name="Text Box 3">
              <a:extLst>
                <a:ext uri="{FF2B5EF4-FFF2-40B4-BE49-F238E27FC236}">
                  <a16:creationId xmlns:a16="http://schemas.microsoft.com/office/drawing/2014/main" id="{4A91B022-3028-1647-B6C8-3644964267F0}"/>
                </a:ext>
              </a:extLst>
            </p:cNvPr>
            <p:cNvSpPr txBox="1">
              <a:spLocks noChangeArrowheads="1"/>
            </p:cNvSpPr>
            <p:nvPr/>
          </p:nvSpPr>
          <p:spPr bwMode="auto">
            <a:xfrm>
              <a:off x="519" y="970"/>
              <a:ext cx="4568"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Chyme becomes a solid or semisolid material due to water reab-sorption once it has been in the large intestine for about three to ten hours.</a:t>
              </a:r>
            </a:p>
            <a:p>
              <a:pPr eaLnBrk="1" hangingPunct="1">
                <a:lnSpc>
                  <a:spcPct val="85000"/>
                </a:lnSpc>
                <a:spcBef>
                  <a:spcPct val="0"/>
                </a:spcBef>
                <a:spcAft>
                  <a:spcPts val="900"/>
                </a:spcAft>
                <a:buSzPct val="80000"/>
              </a:pPr>
              <a:r>
                <a:rPr lang="en-US" altLang="en-US" sz="1800" i="0" dirty="0"/>
                <a:t>This mass of waste material is known as feces.</a:t>
              </a:r>
            </a:p>
            <a:p>
              <a:pPr eaLnBrk="1" hangingPunct="1">
                <a:lnSpc>
                  <a:spcPct val="85000"/>
                </a:lnSpc>
                <a:spcBef>
                  <a:spcPct val="0"/>
                </a:spcBef>
                <a:spcAft>
                  <a:spcPct val="50000"/>
                </a:spcAft>
                <a:buSzPct val="80000"/>
              </a:pPr>
              <a:r>
                <a:rPr lang="en-US" altLang="en-US" sz="1800" i="0" dirty="0"/>
                <a:t>Feces consist of water, inorganic salts, epithelial cells, bacteria, bacterial products, unabsorbed digested materials, and soluble and insoluble fiber.</a:t>
              </a:r>
            </a:p>
          </p:txBody>
        </p:sp>
        <p:grpSp>
          <p:nvGrpSpPr>
            <p:cNvPr id="267270" name="Group 30">
              <a:extLst>
                <a:ext uri="{FF2B5EF4-FFF2-40B4-BE49-F238E27FC236}">
                  <a16:creationId xmlns:a16="http://schemas.microsoft.com/office/drawing/2014/main" id="{86D3592B-A74F-D04F-89D5-85070AE972B9}"/>
                </a:ext>
              </a:extLst>
            </p:cNvPr>
            <p:cNvGrpSpPr>
              <a:grpSpLocks/>
            </p:cNvGrpSpPr>
            <p:nvPr/>
          </p:nvGrpSpPr>
          <p:grpSpPr bwMode="auto">
            <a:xfrm>
              <a:off x="582" y="3671"/>
              <a:ext cx="1990" cy="213"/>
              <a:chOff x="582" y="3671"/>
              <a:chExt cx="1990" cy="213"/>
            </a:xfrm>
          </p:grpSpPr>
          <p:sp>
            <p:nvSpPr>
              <p:cNvPr id="3643409" name="Rectangle 17">
                <a:extLst>
                  <a:ext uri="{FF2B5EF4-FFF2-40B4-BE49-F238E27FC236}">
                    <a16:creationId xmlns:a16="http://schemas.microsoft.com/office/drawing/2014/main" id="{71486960-71B3-4547-909A-C26A502A5CD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43411" name="Rectangle 19">
                <a:extLst>
                  <a:ext uri="{FF2B5EF4-FFF2-40B4-BE49-F238E27FC236}">
                    <a16:creationId xmlns:a16="http://schemas.microsoft.com/office/drawing/2014/main" id="{FE9CF090-6944-FD4E-BB8F-C2D38F69C80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7273" name="Text Box 20">
                <a:extLst>
                  <a:ext uri="{FF2B5EF4-FFF2-40B4-BE49-F238E27FC236}">
                    <a16:creationId xmlns:a16="http://schemas.microsoft.com/office/drawing/2014/main" id="{E0DD6774-55BF-5546-8A51-3938FFC3800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sp>
            <p:nvSpPr>
              <p:cNvPr id="267274" name="Text Box 22">
                <a:extLst>
                  <a:ext uri="{FF2B5EF4-FFF2-40B4-BE49-F238E27FC236}">
                    <a16:creationId xmlns:a16="http://schemas.microsoft.com/office/drawing/2014/main" id="{32A12C50-C350-964B-94C9-94D95EA188A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67275" name="Group 27">
                <a:extLst>
                  <a:ext uri="{FF2B5EF4-FFF2-40B4-BE49-F238E27FC236}">
                    <a16:creationId xmlns:a16="http://schemas.microsoft.com/office/drawing/2014/main" id="{251556FA-60D7-9A48-8A1F-3617EC2C4E25}"/>
                  </a:ext>
                </a:extLst>
              </p:cNvPr>
              <p:cNvGrpSpPr>
                <a:grpSpLocks/>
              </p:cNvGrpSpPr>
              <p:nvPr/>
            </p:nvGrpSpPr>
            <p:grpSpPr bwMode="auto">
              <a:xfrm>
                <a:off x="1270" y="3671"/>
                <a:ext cx="620" cy="213"/>
                <a:chOff x="1270" y="3671"/>
                <a:chExt cx="620" cy="213"/>
              </a:xfrm>
            </p:grpSpPr>
            <p:sp>
              <p:nvSpPr>
                <p:cNvPr id="3643420" name="Rectangle 28">
                  <a:extLst>
                    <a:ext uri="{FF2B5EF4-FFF2-40B4-BE49-F238E27FC236}">
                      <a16:creationId xmlns:a16="http://schemas.microsoft.com/office/drawing/2014/main" id="{EB7C5EB1-6899-B345-8B33-B2EA40838F4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7277" name="Text Box 29">
                  <a:extLst>
                    <a:ext uri="{FF2B5EF4-FFF2-40B4-BE49-F238E27FC236}">
                      <a16:creationId xmlns:a16="http://schemas.microsoft.com/office/drawing/2014/main" id="{6C09C4B5-183A-084D-BF59-554E3FA9D740}"/>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Number Placeholder 5">
            <a:extLst>
              <a:ext uri="{FF2B5EF4-FFF2-40B4-BE49-F238E27FC236}">
                <a16:creationId xmlns:a16="http://schemas.microsoft.com/office/drawing/2014/main" id="{FC9E5DEE-8537-C14C-AE8E-8A299F5249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9EABDFF-D0EB-2540-9734-012B7622FAB6}" type="slidenum">
              <a:rPr lang="en-US" altLang="en-US" sz="1400"/>
              <a:pPr>
                <a:spcBef>
                  <a:spcPct val="0"/>
                </a:spcBef>
                <a:buFontTx/>
                <a:buNone/>
              </a:pPr>
              <a:t>132</a:t>
            </a:fld>
            <a:endParaRPr lang="en-US" altLang="en-US" sz="1400" dirty="0"/>
          </a:p>
        </p:txBody>
      </p:sp>
      <p:grpSp>
        <p:nvGrpSpPr>
          <p:cNvPr id="269315" name="Group 31">
            <a:extLst>
              <a:ext uri="{FF2B5EF4-FFF2-40B4-BE49-F238E27FC236}">
                <a16:creationId xmlns:a16="http://schemas.microsoft.com/office/drawing/2014/main" id="{6E03F759-531F-F34A-BA34-8B0048BFBEA0}"/>
              </a:ext>
            </a:extLst>
          </p:cNvPr>
          <p:cNvGrpSpPr>
            <a:grpSpLocks/>
          </p:cNvGrpSpPr>
          <p:nvPr/>
        </p:nvGrpSpPr>
        <p:grpSpPr bwMode="auto">
          <a:xfrm>
            <a:off x="458788" y="446088"/>
            <a:ext cx="8229600" cy="5719762"/>
            <a:chOff x="289" y="281"/>
            <a:chExt cx="5184" cy="3603"/>
          </a:xfrm>
        </p:grpSpPr>
        <p:sp>
          <p:nvSpPr>
            <p:cNvPr id="269316" name="Rectangle 2">
              <a:extLst>
                <a:ext uri="{FF2B5EF4-FFF2-40B4-BE49-F238E27FC236}">
                  <a16:creationId xmlns:a16="http://schemas.microsoft.com/office/drawing/2014/main" id="{DC7D7C98-FCAA-D34E-AB82-752FBF399BE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Defecation Reflex</a:t>
              </a:r>
            </a:p>
          </p:txBody>
        </p:sp>
        <p:sp>
          <p:nvSpPr>
            <p:cNvPr id="269317" name="Text Box 3">
              <a:extLst>
                <a:ext uri="{FF2B5EF4-FFF2-40B4-BE49-F238E27FC236}">
                  <a16:creationId xmlns:a16="http://schemas.microsoft.com/office/drawing/2014/main" id="{76A118A1-1283-0243-9336-A67D7121AEB1}"/>
                </a:ext>
              </a:extLst>
            </p:cNvPr>
            <p:cNvSpPr txBox="1">
              <a:spLocks noChangeArrowheads="1"/>
            </p:cNvSpPr>
            <p:nvPr/>
          </p:nvSpPr>
          <p:spPr bwMode="auto">
            <a:xfrm>
              <a:off x="519" y="970"/>
              <a:ext cx="457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Mass peristalsis pushes the fecal material from the sigmoid colon into the rectum.</a:t>
              </a:r>
            </a:p>
            <a:p>
              <a:pPr eaLnBrk="1" hangingPunct="1">
                <a:lnSpc>
                  <a:spcPct val="85000"/>
                </a:lnSpc>
                <a:spcBef>
                  <a:spcPct val="0"/>
                </a:spcBef>
                <a:spcAft>
                  <a:spcPts val="900"/>
                </a:spcAft>
                <a:buSzPct val="80000"/>
              </a:pPr>
              <a:r>
                <a:rPr lang="en-US" altLang="en-US" sz="1800" i="0" dirty="0"/>
                <a:t>The distension (stretching) of the rectal wall stimulates stretch sensory receptors that initiate the defecation reflex to empty the rectum.</a:t>
              </a:r>
            </a:p>
            <a:p>
              <a:pPr eaLnBrk="1" hangingPunct="1">
                <a:lnSpc>
                  <a:spcPct val="85000"/>
                </a:lnSpc>
                <a:spcBef>
                  <a:spcPct val="0"/>
                </a:spcBef>
                <a:spcAft>
                  <a:spcPts val="900"/>
                </a:spcAft>
                <a:buSzPct val="80000"/>
              </a:pPr>
              <a:r>
                <a:rPr lang="en-US" altLang="en-US" sz="1800" i="0" dirty="0"/>
                <a:t>The reflex involves the parasympathetic division and internal anal sphincter (smooth muscle).</a:t>
              </a:r>
            </a:p>
            <a:p>
              <a:pPr eaLnBrk="1" hangingPunct="1">
                <a:lnSpc>
                  <a:spcPct val="85000"/>
                </a:lnSpc>
                <a:spcBef>
                  <a:spcPct val="0"/>
                </a:spcBef>
                <a:spcAft>
                  <a:spcPct val="50000"/>
                </a:spcAft>
                <a:buSzPct val="80000"/>
              </a:pPr>
              <a:r>
                <a:rPr lang="en-US" altLang="en-US" sz="1800" i="0" dirty="0"/>
                <a:t>The external anal sphincter, which is a skeletal muscle, enables the voluntary control of defecation.</a:t>
              </a:r>
            </a:p>
          </p:txBody>
        </p:sp>
        <p:grpSp>
          <p:nvGrpSpPr>
            <p:cNvPr id="269318" name="Group 29">
              <a:extLst>
                <a:ext uri="{FF2B5EF4-FFF2-40B4-BE49-F238E27FC236}">
                  <a16:creationId xmlns:a16="http://schemas.microsoft.com/office/drawing/2014/main" id="{F4FD2272-E007-1746-9E0C-2BD6E1D08E52}"/>
                </a:ext>
              </a:extLst>
            </p:cNvPr>
            <p:cNvGrpSpPr>
              <a:grpSpLocks/>
            </p:cNvGrpSpPr>
            <p:nvPr/>
          </p:nvGrpSpPr>
          <p:grpSpPr bwMode="auto">
            <a:xfrm>
              <a:off x="582" y="3671"/>
              <a:ext cx="1990" cy="213"/>
              <a:chOff x="582" y="3671"/>
              <a:chExt cx="1990" cy="213"/>
            </a:xfrm>
          </p:grpSpPr>
          <p:sp>
            <p:nvSpPr>
              <p:cNvPr id="3645456" name="Rectangle 16">
                <a:extLst>
                  <a:ext uri="{FF2B5EF4-FFF2-40B4-BE49-F238E27FC236}">
                    <a16:creationId xmlns:a16="http://schemas.microsoft.com/office/drawing/2014/main" id="{E1AD139E-F723-7A43-8C2F-DF7D87DEB7B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45458" name="Rectangle 18">
                <a:extLst>
                  <a:ext uri="{FF2B5EF4-FFF2-40B4-BE49-F238E27FC236}">
                    <a16:creationId xmlns:a16="http://schemas.microsoft.com/office/drawing/2014/main" id="{F1A81E2D-E90A-EF4A-8122-01AF881F511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9321" name="Text Box 19">
                <a:extLst>
                  <a:ext uri="{FF2B5EF4-FFF2-40B4-BE49-F238E27FC236}">
                    <a16:creationId xmlns:a16="http://schemas.microsoft.com/office/drawing/2014/main" id="{FDA48F63-B02E-7642-9884-E94CC888839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928</a:t>
                </a:r>
                <a:endParaRPr lang="en-US" altLang="en-US" sz="1800" i="0" dirty="0">
                  <a:ea typeface="ＭＳ Ｐゴシック" panose="020B0600070205080204" pitchFamily="34" charset="-128"/>
                </a:endParaRPr>
              </a:p>
            </p:txBody>
          </p:sp>
          <p:sp>
            <p:nvSpPr>
              <p:cNvPr id="269322" name="Text Box 21">
                <a:extLst>
                  <a:ext uri="{FF2B5EF4-FFF2-40B4-BE49-F238E27FC236}">
                    <a16:creationId xmlns:a16="http://schemas.microsoft.com/office/drawing/2014/main" id="{129B7226-2AC1-4E43-947B-A6B7E3EC893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69323" name="Group 26">
                <a:extLst>
                  <a:ext uri="{FF2B5EF4-FFF2-40B4-BE49-F238E27FC236}">
                    <a16:creationId xmlns:a16="http://schemas.microsoft.com/office/drawing/2014/main" id="{C77E1C0B-9043-A249-9EDB-A18C2B839CF4}"/>
                  </a:ext>
                </a:extLst>
              </p:cNvPr>
              <p:cNvGrpSpPr>
                <a:grpSpLocks/>
              </p:cNvGrpSpPr>
              <p:nvPr/>
            </p:nvGrpSpPr>
            <p:grpSpPr bwMode="auto">
              <a:xfrm>
                <a:off x="1270" y="3671"/>
                <a:ext cx="620" cy="213"/>
                <a:chOff x="1270" y="3671"/>
                <a:chExt cx="620" cy="213"/>
              </a:xfrm>
            </p:grpSpPr>
            <p:sp>
              <p:nvSpPr>
                <p:cNvPr id="3645467" name="Rectangle 27">
                  <a:extLst>
                    <a:ext uri="{FF2B5EF4-FFF2-40B4-BE49-F238E27FC236}">
                      <a16:creationId xmlns:a16="http://schemas.microsoft.com/office/drawing/2014/main" id="{929321DA-0C12-8B44-8CDA-38D2A574B9A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69325" name="Text Box 28">
                  <a:extLst>
                    <a:ext uri="{FF2B5EF4-FFF2-40B4-BE49-F238E27FC236}">
                      <a16:creationId xmlns:a16="http://schemas.microsoft.com/office/drawing/2014/main" id="{EAF7137C-0A61-A64F-9162-0D35C0256335}"/>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Number Placeholder 5">
            <a:extLst>
              <a:ext uri="{FF2B5EF4-FFF2-40B4-BE49-F238E27FC236}">
                <a16:creationId xmlns:a16="http://schemas.microsoft.com/office/drawing/2014/main" id="{C21FF58F-5FC6-9143-A9C5-33FE3A589F2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DF19C1F-9179-8548-BE56-7D14286A19F5}" type="slidenum">
              <a:rPr lang="en-US" altLang="en-US" sz="1400"/>
              <a:pPr>
                <a:spcBef>
                  <a:spcPct val="0"/>
                </a:spcBef>
                <a:buFontTx/>
                <a:buNone/>
              </a:pPr>
              <a:t>133</a:t>
            </a:fld>
            <a:endParaRPr lang="en-US" altLang="en-US" sz="1400" dirty="0"/>
          </a:p>
        </p:txBody>
      </p:sp>
      <p:grpSp>
        <p:nvGrpSpPr>
          <p:cNvPr id="271363" name="Group 29">
            <a:extLst>
              <a:ext uri="{FF2B5EF4-FFF2-40B4-BE49-F238E27FC236}">
                <a16:creationId xmlns:a16="http://schemas.microsoft.com/office/drawing/2014/main" id="{9C9F1050-B2D8-0143-A66D-CC32DE196B8E}"/>
              </a:ext>
            </a:extLst>
          </p:cNvPr>
          <p:cNvGrpSpPr>
            <a:grpSpLocks/>
          </p:cNvGrpSpPr>
          <p:nvPr/>
        </p:nvGrpSpPr>
        <p:grpSpPr bwMode="auto">
          <a:xfrm>
            <a:off x="458788" y="446088"/>
            <a:ext cx="8229600" cy="5719762"/>
            <a:chOff x="289" y="281"/>
            <a:chExt cx="5184" cy="3603"/>
          </a:xfrm>
        </p:grpSpPr>
        <p:sp>
          <p:nvSpPr>
            <p:cNvPr id="271364" name="Rectangle 2">
              <a:extLst>
                <a:ext uri="{FF2B5EF4-FFF2-40B4-BE49-F238E27FC236}">
                  <a16:creationId xmlns:a16="http://schemas.microsoft.com/office/drawing/2014/main" id="{33987AB8-C28F-AF4E-B157-46E0569DBAB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Bowel Movements</a:t>
              </a:r>
            </a:p>
          </p:txBody>
        </p:sp>
        <p:sp>
          <p:nvSpPr>
            <p:cNvPr id="271365" name="Text Box 3">
              <a:extLst>
                <a:ext uri="{FF2B5EF4-FFF2-40B4-BE49-F238E27FC236}">
                  <a16:creationId xmlns:a16="http://schemas.microsoft.com/office/drawing/2014/main" id="{66EEB6D3-3A14-F749-91C5-EA162394C7BE}"/>
                </a:ext>
              </a:extLst>
            </p:cNvPr>
            <p:cNvSpPr txBox="1">
              <a:spLocks noChangeArrowheads="1"/>
            </p:cNvSpPr>
            <p:nvPr/>
          </p:nvSpPr>
          <p:spPr bwMode="auto">
            <a:xfrm>
              <a:off x="519" y="970"/>
              <a:ext cx="454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frequency of bowel movements depends on a number of fac-tors including diet, health, and stress.</a:t>
              </a:r>
            </a:p>
            <a:p>
              <a:pPr eaLnBrk="1" hangingPunct="1">
                <a:lnSpc>
                  <a:spcPct val="85000"/>
                </a:lnSpc>
                <a:spcBef>
                  <a:spcPct val="0"/>
                </a:spcBef>
                <a:spcAft>
                  <a:spcPct val="50000"/>
                </a:spcAft>
                <a:buSzPct val="80000"/>
              </a:pPr>
              <a:r>
                <a:rPr lang="en-US" altLang="en-US" sz="1800" i="0" dirty="0"/>
                <a:t>The typical range of bowel movements varies from two to three per day to three to four per week.</a:t>
              </a:r>
            </a:p>
          </p:txBody>
        </p:sp>
        <p:grpSp>
          <p:nvGrpSpPr>
            <p:cNvPr id="271366" name="Group 28">
              <a:extLst>
                <a:ext uri="{FF2B5EF4-FFF2-40B4-BE49-F238E27FC236}">
                  <a16:creationId xmlns:a16="http://schemas.microsoft.com/office/drawing/2014/main" id="{B9E06FAF-B0BF-FE46-86BC-3DB464264A67}"/>
                </a:ext>
              </a:extLst>
            </p:cNvPr>
            <p:cNvGrpSpPr>
              <a:grpSpLocks/>
            </p:cNvGrpSpPr>
            <p:nvPr/>
          </p:nvGrpSpPr>
          <p:grpSpPr bwMode="auto">
            <a:xfrm>
              <a:off x="582" y="3671"/>
              <a:ext cx="1990" cy="213"/>
              <a:chOff x="582" y="3671"/>
              <a:chExt cx="1990" cy="213"/>
            </a:xfrm>
          </p:grpSpPr>
          <p:sp>
            <p:nvSpPr>
              <p:cNvPr id="3647503" name="Rectangle 15">
                <a:extLst>
                  <a:ext uri="{FF2B5EF4-FFF2-40B4-BE49-F238E27FC236}">
                    <a16:creationId xmlns:a16="http://schemas.microsoft.com/office/drawing/2014/main" id="{32585B74-9912-564D-939F-473D82C5DE8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47505" name="Rectangle 17">
                <a:extLst>
                  <a:ext uri="{FF2B5EF4-FFF2-40B4-BE49-F238E27FC236}">
                    <a16:creationId xmlns:a16="http://schemas.microsoft.com/office/drawing/2014/main" id="{7522BA1C-2A14-0B4F-82C5-C7CA1212368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1369" name="Text Box 18">
                <a:extLst>
                  <a:ext uri="{FF2B5EF4-FFF2-40B4-BE49-F238E27FC236}">
                    <a16:creationId xmlns:a16="http://schemas.microsoft.com/office/drawing/2014/main" id="{8985256B-F67D-AE47-874D-CE602940F83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929</a:t>
                </a:r>
                <a:endParaRPr lang="en-US" altLang="en-US" sz="1800" i="0" dirty="0">
                  <a:ea typeface="ＭＳ Ｐゴシック" panose="020B0600070205080204" pitchFamily="34" charset="-128"/>
                </a:endParaRPr>
              </a:p>
            </p:txBody>
          </p:sp>
          <p:sp>
            <p:nvSpPr>
              <p:cNvPr id="271370" name="Text Box 20">
                <a:extLst>
                  <a:ext uri="{FF2B5EF4-FFF2-40B4-BE49-F238E27FC236}">
                    <a16:creationId xmlns:a16="http://schemas.microsoft.com/office/drawing/2014/main" id="{F388BEF6-33CE-7D4A-B23A-1E8B68F795F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71371" name="Group 25">
                <a:extLst>
                  <a:ext uri="{FF2B5EF4-FFF2-40B4-BE49-F238E27FC236}">
                    <a16:creationId xmlns:a16="http://schemas.microsoft.com/office/drawing/2014/main" id="{6DBAD003-F14D-B249-9406-F56134476ABA}"/>
                  </a:ext>
                </a:extLst>
              </p:cNvPr>
              <p:cNvGrpSpPr>
                <a:grpSpLocks/>
              </p:cNvGrpSpPr>
              <p:nvPr/>
            </p:nvGrpSpPr>
            <p:grpSpPr bwMode="auto">
              <a:xfrm>
                <a:off x="1270" y="3671"/>
                <a:ext cx="620" cy="213"/>
                <a:chOff x="1270" y="3671"/>
                <a:chExt cx="620" cy="213"/>
              </a:xfrm>
            </p:grpSpPr>
            <p:sp>
              <p:nvSpPr>
                <p:cNvPr id="3647514" name="Rectangle 26">
                  <a:extLst>
                    <a:ext uri="{FF2B5EF4-FFF2-40B4-BE49-F238E27FC236}">
                      <a16:creationId xmlns:a16="http://schemas.microsoft.com/office/drawing/2014/main" id="{C700A7EF-EE65-7447-9FD8-A74CC724AD8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1373" name="Text Box 27">
                  <a:extLst>
                    <a:ext uri="{FF2B5EF4-FFF2-40B4-BE49-F238E27FC236}">
                      <a16:creationId xmlns:a16="http://schemas.microsoft.com/office/drawing/2014/main" id="{2F62EBC0-10D3-A64D-B2B9-C0398A791E34}"/>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Number Placeholder 5">
            <a:extLst>
              <a:ext uri="{FF2B5EF4-FFF2-40B4-BE49-F238E27FC236}">
                <a16:creationId xmlns:a16="http://schemas.microsoft.com/office/drawing/2014/main" id="{B12FD902-5891-9045-B32D-D387B798D6C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A77C3AE-E12A-7B4F-A622-24068632FDAA}" type="slidenum">
              <a:rPr lang="en-US" altLang="en-US" sz="1400"/>
              <a:pPr>
                <a:spcBef>
                  <a:spcPct val="0"/>
                </a:spcBef>
                <a:buFontTx/>
                <a:buNone/>
              </a:pPr>
              <a:t>134</a:t>
            </a:fld>
            <a:endParaRPr lang="en-US" altLang="en-US" sz="1400" dirty="0"/>
          </a:p>
        </p:txBody>
      </p:sp>
      <p:grpSp>
        <p:nvGrpSpPr>
          <p:cNvPr id="273425" name="Group 17">
            <a:extLst>
              <a:ext uri="{FF2B5EF4-FFF2-40B4-BE49-F238E27FC236}">
                <a16:creationId xmlns:a16="http://schemas.microsoft.com/office/drawing/2014/main" id="{6A1FC75F-8A29-8044-B947-5D3F3DDAF350}"/>
              </a:ext>
            </a:extLst>
          </p:cNvPr>
          <p:cNvGrpSpPr>
            <a:grpSpLocks/>
          </p:cNvGrpSpPr>
          <p:nvPr/>
        </p:nvGrpSpPr>
        <p:grpSpPr bwMode="auto">
          <a:xfrm>
            <a:off x="458788" y="446088"/>
            <a:ext cx="8229600" cy="5719762"/>
            <a:chOff x="289" y="281"/>
            <a:chExt cx="5184" cy="3603"/>
          </a:xfrm>
        </p:grpSpPr>
        <p:sp>
          <p:nvSpPr>
            <p:cNvPr id="273412" name="Rectangle 2">
              <a:extLst>
                <a:ext uri="{FF2B5EF4-FFF2-40B4-BE49-F238E27FC236}">
                  <a16:creationId xmlns:a16="http://schemas.microsoft.com/office/drawing/2014/main" id="{3938937D-EA25-4E4C-BDDF-CBA6AAC0D18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Diarrhea</a:t>
              </a:r>
            </a:p>
          </p:txBody>
        </p:sp>
        <p:grpSp>
          <p:nvGrpSpPr>
            <p:cNvPr id="273424" name="Group 16">
              <a:extLst>
                <a:ext uri="{FF2B5EF4-FFF2-40B4-BE49-F238E27FC236}">
                  <a16:creationId xmlns:a16="http://schemas.microsoft.com/office/drawing/2014/main" id="{2A1A1060-682F-234E-9FEA-923E31ADF9DA}"/>
                </a:ext>
              </a:extLst>
            </p:cNvPr>
            <p:cNvGrpSpPr>
              <a:grpSpLocks/>
            </p:cNvGrpSpPr>
            <p:nvPr/>
          </p:nvGrpSpPr>
          <p:grpSpPr bwMode="auto">
            <a:xfrm>
              <a:off x="519" y="970"/>
              <a:ext cx="4512" cy="2043"/>
              <a:chOff x="519" y="970"/>
              <a:chExt cx="4512" cy="2043"/>
            </a:xfrm>
          </p:grpSpPr>
          <p:sp>
            <p:nvSpPr>
              <p:cNvPr id="273422" name="Text Box 3">
                <a:extLst>
                  <a:ext uri="{FF2B5EF4-FFF2-40B4-BE49-F238E27FC236}">
                    <a16:creationId xmlns:a16="http://schemas.microsoft.com/office/drawing/2014/main" id="{6445D0CF-2E31-804C-8F1C-4813F9224660}"/>
                  </a:ext>
                </a:extLst>
              </p:cNvPr>
              <p:cNvSpPr txBox="1">
                <a:spLocks noChangeArrowheads="1"/>
              </p:cNvSpPr>
              <p:nvPr/>
            </p:nvSpPr>
            <p:spPr bwMode="auto">
              <a:xfrm>
                <a:off x="519" y="970"/>
                <a:ext cx="4512"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Diarrhea is characterized by increased frequency, volume, and fluid content of the feces.</a:t>
                </a:r>
              </a:p>
              <a:p>
                <a:pPr eaLnBrk="1" hangingPunct="1">
                  <a:lnSpc>
                    <a:spcPct val="85000"/>
                  </a:lnSpc>
                  <a:spcBef>
                    <a:spcPct val="0"/>
                  </a:spcBef>
                  <a:spcAft>
                    <a:spcPts val="900"/>
                  </a:spcAft>
                  <a:buSzPct val="80000"/>
                </a:pPr>
                <a:r>
                  <a:rPr lang="en-US" altLang="en-US" sz="1800" i="0" dirty="0"/>
                  <a:t>Insufficient time is available for absorption if chyme passes too quickly through the small intestine and large intestine due to excessive motility such as from a bacterial or parasitic infection.</a:t>
                </a:r>
              </a:p>
              <a:p>
                <a:pPr eaLnBrk="1" hangingPunct="1">
                  <a:lnSpc>
                    <a:spcPct val="85000"/>
                  </a:lnSpc>
                  <a:spcBef>
                    <a:spcPct val="0"/>
                  </a:spcBef>
                  <a:spcAft>
                    <a:spcPts val="900"/>
                  </a:spcAft>
                  <a:buSzPct val="80000"/>
                </a:pPr>
                <a:r>
                  <a:rPr lang="en-US" altLang="en-US" sz="1800" i="0" dirty="0"/>
                  <a:t>Frequent bouts of diarrhea can result in dehydration and electro-lyte imbalances.</a:t>
                </a:r>
              </a:p>
              <a:p>
                <a:pPr eaLnBrk="1" hangingPunct="1">
                  <a:lnSpc>
                    <a:spcPct val="85000"/>
                  </a:lnSpc>
                  <a:spcBef>
                    <a:spcPct val="0"/>
                  </a:spcBef>
                  <a:spcAft>
                    <a:spcPct val="50000"/>
                  </a:spcAft>
                  <a:buSzPct val="80000"/>
                </a:pPr>
                <a:r>
                  <a:rPr lang="en-US" altLang="en-US" sz="1800" i="0" dirty="0"/>
                  <a:t>Excessive motility can be caused by lactose intolerance, stress, and microbes that irritate the mucosa of the small and large intes-tines.</a:t>
                </a:r>
              </a:p>
            </p:txBody>
          </p:sp>
          <p:sp>
            <p:nvSpPr>
              <p:cNvPr id="273423" name="Text Box 13">
                <a:extLst>
                  <a:ext uri="{FF2B5EF4-FFF2-40B4-BE49-F238E27FC236}">
                    <a16:creationId xmlns:a16="http://schemas.microsoft.com/office/drawing/2014/main" id="{B45990D0-9F45-D143-95B7-8B9D70A92402}"/>
                  </a:ext>
                </a:extLst>
              </p:cNvPr>
              <p:cNvSpPr txBox="1">
                <a:spLocks noChangeArrowheads="1"/>
              </p:cNvSpPr>
              <p:nvPr/>
            </p:nvSpPr>
            <p:spPr bwMode="auto">
              <a:xfrm>
                <a:off x="1932" y="2648"/>
                <a:ext cx="190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Motility = in this context, bowel motions.</a:t>
                </a:r>
              </a:p>
            </p:txBody>
          </p:sp>
        </p:grpSp>
        <p:grpSp>
          <p:nvGrpSpPr>
            <p:cNvPr id="273414" name="Group 34">
              <a:extLst>
                <a:ext uri="{FF2B5EF4-FFF2-40B4-BE49-F238E27FC236}">
                  <a16:creationId xmlns:a16="http://schemas.microsoft.com/office/drawing/2014/main" id="{217F05D6-100A-EF4B-8C41-BAB392730411}"/>
                </a:ext>
              </a:extLst>
            </p:cNvPr>
            <p:cNvGrpSpPr>
              <a:grpSpLocks/>
            </p:cNvGrpSpPr>
            <p:nvPr/>
          </p:nvGrpSpPr>
          <p:grpSpPr bwMode="auto">
            <a:xfrm>
              <a:off x="582" y="3671"/>
              <a:ext cx="1990" cy="213"/>
              <a:chOff x="582" y="3671"/>
              <a:chExt cx="1990" cy="213"/>
            </a:xfrm>
          </p:grpSpPr>
          <p:sp>
            <p:nvSpPr>
              <p:cNvPr id="3649556" name="Rectangle 20">
                <a:extLst>
                  <a:ext uri="{FF2B5EF4-FFF2-40B4-BE49-F238E27FC236}">
                    <a16:creationId xmlns:a16="http://schemas.microsoft.com/office/drawing/2014/main" id="{086F2CFF-0D80-3447-8CF4-295CBC0CBF8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49558" name="Rectangle 22">
                <a:extLst>
                  <a:ext uri="{FF2B5EF4-FFF2-40B4-BE49-F238E27FC236}">
                    <a16:creationId xmlns:a16="http://schemas.microsoft.com/office/drawing/2014/main" id="{915106F7-49A5-3D49-8620-34021428AF9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3417" name="Text Box 23">
                <a:extLst>
                  <a:ext uri="{FF2B5EF4-FFF2-40B4-BE49-F238E27FC236}">
                    <a16:creationId xmlns:a16="http://schemas.microsoft.com/office/drawing/2014/main" id="{79136C3B-1B04-2841-90DE-B7ABD30FD34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929</a:t>
                </a:r>
                <a:endParaRPr lang="en-US" altLang="en-US" sz="1800" i="0" dirty="0">
                  <a:ea typeface="ＭＳ Ｐゴシック" panose="020B0600070205080204" pitchFamily="34" charset="-128"/>
                </a:endParaRPr>
              </a:p>
            </p:txBody>
          </p:sp>
          <p:sp>
            <p:nvSpPr>
              <p:cNvPr id="273418" name="Text Box 25">
                <a:extLst>
                  <a:ext uri="{FF2B5EF4-FFF2-40B4-BE49-F238E27FC236}">
                    <a16:creationId xmlns:a16="http://schemas.microsoft.com/office/drawing/2014/main" id="{9654CB7A-CDF0-3449-8858-2C93D3CA957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73419" name="Group 31">
                <a:extLst>
                  <a:ext uri="{FF2B5EF4-FFF2-40B4-BE49-F238E27FC236}">
                    <a16:creationId xmlns:a16="http://schemas.microsoft.com/office/drawing/2014/main" id="{A32E02AF-C074-4B43-A473-338A36DA8578}"/>
                  </a:ext>
                </a:extLst>
              </p:cNvPr>
              <p:cNvGrpSpPr>
                <a:grpSpLocks/>
              </p:cNvGrpSpPr>
              <p:nvPr/>
            </p:nvGrpSpPr>
            <p:grpSpPr bwMode="auto">
              <a:xfrm>
                <a:off x="1270" y="3671"/>
                <a:ext cx="620" cy="213"/>
                <a:chOff x="1270" y="3671"/>
                <a:chExt cx="620" cy="213"/>
              </a:xfrm>
            </p:grpSpPr>
            <p:sp>
              <p:nvSpPr>
                <p:cNvPr id="3649568" name="Rectangle 32">
                  <a:extLst>
                    <a:ext uri="{FF2B5EF4-FFF2-40B4-BE49-F238E27FC236}">
                      <a16:creationId xmlns:a16="http://schemas.microsoft.com/office/drawing/2014/main" id="{C93CE77F-E51E-3042-B484-F43D42C2D07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3421" name="Text Box 33">
                  <a:extLst>
                    <a:ext uri="{FF2B5EF4-FFF2-40B4-BE49-F238E27FC236}">
                      <a16:creationId xmlns:a16="http://schemas.microsoft.com/office/drawing/2014/main" id="{EEB73C2E-6419-EF44-9F63-C8525E619ABA}"/>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Number Placeholder 5">
            <a:extLst>
              <a:ext uri="{FF2B5EF4-FFF2-40B4-BE49-F238E27FC236}">
                <a16:creationId xmlns:a16="http://schemas.microsoft.com/office/drawing/2014/main" id="{DF72C580-DD00-EA4C-8149-B80DF318119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021FCB6-F21A-BB4B-AEBA-1C49AEDC5213}" type="slidenum">
              <a:rPr lang="en-US" altLang="en-US" sz="1400"/>
              <a:pPr>
                <a:spcBef>
                  <a:spcPct val="0"/>
                </a:spcBef>
                <a:buFontTx/>
                <a:buNone/>
              </a:pPr>
              <a:t>135</a:t>
            </a:fld>
            <a:endParaRPr lang="en-US" altLang="en-US" sz="1400" dirty="0"/>
          </a:p>
        </p:txBody>
      </p:sp>
      <p:grpSp>
        <p:nvGrpSpPr>
          <p:cNvPr id="275459" name="Group 14">
            <a:extLst>
              <a:ext uri="{FF2B5EF4-FFF2-40B4-BE49-F238E27FC236}">
                <a16:creationId xmlns:a16="http://schemas.microsoft.com/office/drawing/2014/main" id="{618A4F21-9EBE-4541-B8A9-171D7B52E792}"/>
              </a:ext>
            </a:extLst>
          </p:cNvPr>
          <p:cNvGrpSpPr>
            <a:grpSpLocks/>
          </p:cNvGrpSpPr>
          <p:nvPr/>
        </p:nvGrpSpPr>
        <p:grpSpPr bwMode="auto">
          <a:xfrm>
            <a:off x="458788" y="446088"/>
            <a:ext cx="8229600" cy="5719762"/>
            <a:chOff x="289" y="281"/>
            <a:chExt cx="5184" cy="3603"/>
          </a:xfrm>
        </p:grpSpPr>
        <p:sp>
          <p:nvSpPr>
            <p:cNvPr id="275460" name="Rectangle 2">
              <a:extLst>
                <a:ext uri="{FF2B5EF4-FFF2-40B4-BE49-F238E27FC236}">
                  <a16:creationId xmlns:a16="http://schemas.microsoft.com/office/drawing/2014/main" id="{8676C1A1-012E-4C4B-B029-5EC507B028E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Constipation</a:t>
              </a:r>
            </a:p>
          </p:txBody>
        </p:sp>
        <p:sp>
          <p:nvSpPr>
            <p:cNvPr id="275461" name="Text Box 3">
              <a:extLst>
                <a:ext uri="{FF2B5EF4-FFF2-40B4-BE49-F238E27FC236}">
                  <a16:creationId xmlns:a16="http://schemas.microsoft.com/office/drawing/2014/main" id="{5B8810CD-B492-0749-83ED-87A82EDED158}"/>
                </a:ext>
              </a:extLst>
            </p:cNvPr>
            <p:cNvSpPr txBox="1">
              <a:spLocks noChangeArrowheads="1"/>
            </p:cNvSpPr>
            <p:nvPr/>
          </p:nvSpPr>
          <p:spPr bwMode="auto">
            <a:xfrm>
              <a:off x="519" y="970"/>
              <a:ext cx="446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Constipation involves either infrequent or difficult defecation due to decreased motility of the intestines.</a:t>
              </a:r>
            </a:p>
            <a:p>
              <a:pPr eaLnBrk="1" hangingPunct="1">
                <a:lnSpc>
                  <a:spcPct val="85000"/>
                </a:lnSpc>
                <a:spcBef>
                  <a:spcPct val="0"/>
                </a:spcBef>
                <a:spcAft>
                  <a:spcPts val="900"/>
                </a:spcAft>
                <a:buSzPct val="80000"/>
              </a:pPr>
              <a:r>
                <a:rPr lang="en-US" altLang="en-US" sz="1800" i="0" dirty="0"/>
                <a:t>Excessive water reabsorption occurs when the feces remain in the colon for a prolonged period of time.</a:t>
              </a:r>
            </a:p>
            <a:p>
              <a:pPr eaLnBrk="1" hangingPunct="1">
                <a:lnSpc>
                  <a:spcPct val="85000"/>
                </a:lnSpc>
                <a:spcBef>
                  <a:spcPct val="0"/>
                </a:spcBef>
                <a:spcAft>
                  <a:spcPct val="50000"/>
                </a:spcAft>
                <a:buSzPct val="80000"/>
              </a:pPr>
              <a:r>
                <a:rPr lang="en-US" altLang="en-US" sz="1800" i="0" dirty="0"/>
                <a:t>The feces become dry and hard and can be difficult to eliminate from the body.</a:t>
              </a:r>
            </a:p>
          </p:txBody>
        </p:sp>
        <p:grpSp>
          <p:nvGrpSpPr>
            <p:cNvPr id="275462" name="Group 28">
              <a:extLst>
                <a:ext uri="{FF2B5EF4-FFF2-40B4-BE49-F238E27FC236}">
                  <a16:creationId xmlns:a16="http://schemas.microsoft.com/office/drawing/2014/main" id="{BD45609C-ECB9-B440-8C3F-D426846A5FEF}"/>
                </a:ext>
              </a:extLst>
            </p:cNvPr>
            <p:cNvGrpSpPr>
              <a:grpSpLocks/>
            </p:cNvGrpSpPr>
            <p:nvPr/>
          </p:nvGrpSpPr>
          <p:grpSpPr bwMode="auto">
            <a:xfrm>
              <a:off x="582" y="3671"/>
              <a:ext cx="1990" cy="213"/>
              <a:chOff x="582" y="3671"/>
              <a:chExt cx="1990" cy="213"/>
            </a:xfrm>
          </p:grpSpPr>
          <p:sp>
            <p:nvSpPr>
              <p:cNvPr id="3651599" name="Rectangle 15">
                <a:extLst>
                  <a:ext uri="{FF2B5EF4-FFF2-40B4-BE49-F238E27FC236}">
                    <a16:creationId xmlns:a16="http://schemas.microsoft.com/office/drawing/2014/main" id="{C5AFA39B-8783-7647-A320-AC48E9E9E7E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51601" name="Rectangle 17">
                <a:extLst>
                  <a:ext uri="{FF2B5EF4-FFF2-40B4-BE49-F238E27FC236}">
                    <a16:creationId xmlns:a16="http://schemas.microsoft.com/office/drawing/2014/main" id="{55B80CD1-E80F-1840-8FCA-528DB3C1F43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5465" name="Text Box 18">
                <a:extLst>
                  <a:ext uri="{FF2B5EF4-FFF2-40B4-BE49-F238E27FC236}">
                    <a16:creationId xmlns:a16="http://schemas.microsoft.com/office/drawing/2014/main" id="{1EA42E88-22A4-3B40-BFED-8A614690BE6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929</a:t>
                </a:r>
                <a:endParaRPr lang="en-US" altLang="en-US" sz="1800" i="0" dirty="0">
                  <a:ea typeface="ＭＳ Ｐゴシック" panose="020B0600070205080204" pitchFamily="34" charset="-128"/>
                </a:endParaRPr>
              </a:p>
            </p:txBody>
          </p:sp>
          <p:sp>
            <p:nvSpPr>
              <p:cNvPr id="275466" name="Text Box 20">
                <a:extLst>
                  <a:ext uri="{FF2B5EF4-FFF2-40B4-BE49-F238E27FC236}">
                    <a16:creationId xmlns:a16="http://schemas.microsoft.com/office/drawing/2014/main" id="{E474FDB5-231E-D040-9919-2E1C1398CC2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963</a:t>
                </a:r>
                <a:endParaRPr lang="en-US" altLang="en-US" sz="1800" i="0" dirty="0">
                  <a:ea typeface="ＭＳ Ｐゴシック" panose="020B0600070205080204" pitchFamily="34" charset="-128"/>
                </a:endParaRPr>
              </a:p>
            </p:txBody>
          </p:sp>
          <p:grpSp>
            <p:nvGrpSpPr>
              <p:cNvPr id="275467" name="Group 25">
                <a:extLst>
                  <a:ext uri="{FF2B5EF4-FFF2-40B4-BE49-F238E27FC236}">
                    <a16:creationId xmlns:a16="http://schemas.microsoft.com/office/drawing/2014/main" id="{2DD6FADB-CCAE-6B49-B3FC-9C6B2B66D08C}"/>
                  </a:ext>
                </a:extLst>
              </p:cNvPr>
              <p:cNvGrpSpPr>
                <a:grpSpLocks/>
              </p:cNvGrpSpPr>
              <p:nvPr/>
            </p:nvGrpSpPr>
            <p:grpSpPr bwMode="auto">
              <a:xfrm>
                <a:off x="1270" y="3671"/>
                <a:ext cx="620" cy="213"/>
                <a:chOff x="1270" y="3671"/>
                <a:chExt cx="620" cy="213"/>
              </a:xfrm>
            </p:grpSpPr>
            <p:sp>
              <p:nvSpPr>
                <p:cNvPr id="3651610" name="Rectangle 26">
                  <a:extLst>
                    <a:ext uri="{FF2B5EF4-FFF2-40B4-BE49-F238E27FC236}">
                      <a16:creationId xmlns:a16="http://schemas.microsoft.com/office/drawing/2014/main" id="{9FBFB4B7-FADA-0C4C-B953-8D62561D44C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5469" name="Text Box 27">
                  <a:extLst>
                    <a:ext uri="{FF2B5EF4-FFF2-40B4-BE49-F238E27FC236}">
                      <a16:creationId xmlns:a16="http://schemas.microsoft.com/office/drawing/2014/main" id="{5304428E-7727-F640-ADB2-E9C94CC295F8}"/>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Number Placeholder 5">
            <a:extLst>
              <a:ext uri="{FF2B5EF4-FFF2-40B4-BE49-F238E27FC236}">
                <a16:creationId xmlns:a16="http://schemas.microsoft.com/office/drawing/2014/main" id="{A44AFE9A-B193-7441-BC67-032A8E99170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2771994-32B2-0F49-8E99-A55CDE6519BF}" type="slidenum">
              <a:rPr lang="en-US" altLang="en-US" sz="1400"/>
              <a:pPr>
                <a:spcBef>
                  <a:spcPct val="0"/>
                </a:spcBef>
                <a:buFontTx/>
                <a:buNone/>
              </a:pPr>
              <a:t>136</a:t>
            </a:fld>
            <a:endParaRPr lang="en-US" altLang="en-US" sz="1400" dirty="0"/>
          </a:p>
        </p:txBody>
      </p:sp>
      <p:grpSp>
        <p:nvGrpSpPr>
          <p:cNvPr id="277518" name="Group 14">
            <a:extLst>
              <a:ext uri="{FF2B5EF4-FFF2-40B4-BE49-F238E27FC236}">
                <a16:creationId xmlns:a16="http://schemas.microsoft.com/office/drawing/2014/main" id="{E382E8EF-0C12-EF46-8525-014953DF6AF2}"/>
              </a:ext>
            </a:extLst>
          </p:cNvPr>
          <p:cNvGrpSpPr>
            <a:grpSpLocks/>
          </p:cNvGrpSpPr>
          <p:nvPr/>
        </p:nvGrpSpPr>
        <p:grpSpPr bwMode="auto">
          <a:xfrm>
            <a:off x="458788" y="446088"/>
            <a:ext cx="8229600" cy="5719762"/>
            <a:chOff x="289" y="281"/>
            <a:chExt cx="5184" cy="3603"/>
          </a:xfrm>
        </p:grpSpPr>
        <p:sp>
          <p:nvSpPr>
            <p:cNvPr id="277508" name="Rectangle 2">
              <a:extLst>
                <a:ext uri="{FF2B5EF4-FFF2-40B4-BE49-F238E27FC236}">
                  <a16:creationId xmlns:a16="http://schemas.microsoft.com/office/drawing/2014/main" id="{53FB21EE-534C-7B43-AFA5-E7E685548B0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Constipation </a:t>
              </a:r>
              <a:r>
                <a:rPr lang="en-US" altLang="en-US" sz="2200" i="0" dirty="0">
                  <a:solidFill>
                    <a:srgbClr val="333333"/>
                  </a:solidFill>
                </a:rPr>
                <a:t>(continued)</a:t>
              </a:r>
              <a:endParaRPr lang="en-US" altLang="en-US" sz="2800" i="0" dirty="0">
                <a:solidFill>
                  <a:srgbClr val="333333"/>
                </a:solidFill>
              </a:endParaRPr>
            </a:p>
          </p:txBody>
        </p:sp>
        <p:sp>
          <p:nvSpPr>
            <p:cNvPr id="277509" name="Text Box 3">
              <a:extLst>
                <a:ext uri="{FF2B5EF4-FFF2-40B4-BE49-F238E27FC236}">
                  <a16:creationId xmlns:a16="http://schemas.microsoft.com/office/drawing/2014/main" id="{9BA7D607-CEC9-A447-A077-33034598AA86}"/>
                </a:ext>
              </a:extLst>
            </p:cNvPr>
            <p:cNvSpPr txBox="1">
              <a:spLocks noChangeArrowheads="1"/>
            </p:cNvSpPr>
            <p:nvPr/>
          </p:nvSpPr>
          <p:spPr bwMode="auto">
            <a:xfrm>
              <a:off x="519" y="970"/>
              <a:ext cx="469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Constipation can be caused by delaying defecation, spasms of the colon, not enough dietary fiber, inadequate fluid intake, lack of exer-cise, emotional stress, and some drugs.</a:t>
              </a:r>
            </a:p>
            <a:p>
              <a:pPr eaLnBrk="1" hangingPunct="1">
                <a:lnSpc>
                  <a:spcPct val="85000"/>
                </a:lnSpc>
                <a:spcBef>
                  <a:spcPct val="0"/>
                </a:spcBef>
                <a:spcAft>
                  <a:spcPts val="900"/>
                </a:spcAft>
                <a:buSzPct val="80000"/>
              </a:pPr>
              <a:r>
                <a:rPr lang="en-US" altLang="en-US" sz="1800" i="0" dirty="0"/>
                <a:t>One treatment involves giving a mild laxative; however, this practice can be habit-forming.</a:t>
              </a:r>
            </a:p>
            <a:p>
              <a:pPr eaLnBrk="1" hangingPunct="1">
                <a:lnSpc>
                  <a:spcPct val="85000"/>
                </a:lnSpc>
                <a:spcBef>
                  <a:spcPct val="0"/>
                </a:spcBef>
                <a:spcAft>
                  <a:spcPct val="50000"/>
                </a:spcAft>
                <a:buSzPct val="80000"/>
              </a:pPr>
              <a:r>
                <a:rPr lang="en-US" altLang="en-US" sz="1800" i="0" dirty="0"/>
                <a:t>Other approaches include adding dietary fiber, using a stool softener, increasing fluid intake, or physical exercise.</a:t>
              </a:r>
            </a:p>
          </p:txBody>
        </p:sp>
        <p:grpSp>
          <p:nvGrpSpPr>
            <p:cNvPr id="277510" name="Group 29">
              <a:extLst>
                <a:ext uri="{FF2B5EF4-FFF2-40B4-BE49-F238E27FC236}">
                  <a16:creationId xmlns:a16="http://schemas.microsoft.com/office/drawing/2014/main" id="{81BAD93D-3762-8544-82A6-DA9A30DDF6A3}"/>
                </a:ext>
              </a:extLst>
            </p:cNvPr>
            <p:cNvGrpSpPr>
              <a:grpSpLocks/>
            </p:cNvGrpSpPr>
            <p:nvPr/>
          </p:nvGrpSpPr>
          <p:grpSpPr bwMode="auto">
            <a:xfrm>
              <a:off x="582" y="3671"/>
              <a:ext cx="1990" cy="213"/>
              <a:chOff x="582" y="3671"/>
              <a:chExt cx="1990" cy="213"/>
            </a:xfrm>
          </p:grpSpPr>
          <p:sp>
            <p:nvSpPr>
              <p:cNvPr id="3653648" name="Rectangle 16">
                <a:extLst>
                  <a:ext uri="{FF2B5EF4-FFF2-40B4-BE49-F238E27FC236}">
                    <a16:creationId xmlns:a16="http://schemas.microsoft.com/office/drawing/2014/main" id="{304929DC-B755-A842-B923-94532D23CC2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53650" name="Rectangle 18">
                <a:extLst>
                  <a:ext uri="{FF2B5EF4-FFF2-40B4-BE49-F238E27FC236}">
                    <a16:creationId xmlns:a16="http://schemas.microsoft.com/office/drawing/2014/main" id="{621E2759-86AA-C549-BB3F-7315B27419D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7513" name="Text Box 19">
                <a:extLst>
                  <a:ext uri="{FF2B5EF4-FFF2-40B4-BE49-F238E27FC236}">
                    <a16:creationId xmlns:a16="http://schemas.microsoft.com/office/drawing/2014/main" id="{FFEE307F-9FF5-4B4C-BFDB-4F081F5DF4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929</a:t>
                </a:r>
                <a:endParaRPr lang="en-US" altLang="en-US" sz="1800" i="0" dirty="0">
                  <a:ea typeface="ＭＳ Ｐゴシック" panose="020B0600070205080204" pitchFamily="34" charset="-128"/>
                </a:endParaRPr>
              </a:p>
            </p:txBody>
          </p:sp>
          <p:sp>
            <p:nvSpPr>
              <p:cNvPr id="277514" name="Text Box 21">
                <a:extLst>
                  <a:ext uri="{FF2B5EF4-FFF2-40B4-BE49-F238E27FC236}">
                    <a16:creationId xmlns:a16="http://schemas.microsoft.com/office/drawing/2014/main" id="{213DB250-54C6-684F-95BB-05E290AA039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964</a:t>
                </a:r>
                <a:endParaRPr lang="en-US" altLang="en-US" sz="1800" i="0" dirty="0">
                  <a:ea typeface="ＭＳ Ｐゴシック" panose="020B0600070205080204" pitchFamily="34" charset="-128"/>
                </a:endParaRPr>
              </a:p>
            </p:txBody>
          </p:sp>
          <p:grpSp>
            <p:nvGrpSpPr>
              <p:cNvPr id="277515" name="Group 26">
                <a:extLst>
                  <a:ext uri="{FF2B5EF4-FFF2-40B4-BE49-F238E27FC236}">
                    <a16:creationId xmlns:a16="http://schemas.microsoft.com/office/drawing/2014/main" id="{52966419-867D-C543-B3E1-B1FD859EF83A}"/>
                  </a:ext>
                </a:extLst>
              </p:cNvPr>
              <p:cNvGrpSpPr>
                <a:grpSpLocks/>
              </p:cNvGrpSpPr>
              <p:nvPr/>
            </p:nvGrpSpPr>
            <p:grpSpPr bwMode="auto">
              <a:xfrm>
                <a:off x="1270" y="3671"/>
                <a:ext cx="620" cy="213"/>
                <a:chOff x="1270" y="3671"/>
                <a:chExt cx="620" cy="213"/>
              </a:xfrm>
            </p:grpSpPr>
            <p:sp>
              <p:nvSpPr>
                <p:cNvPr id="3653659" name="Rectangle 27">
                  <a:extLst>
                    <a:ext uri="{FF2B5EF4-FFF2-40B4-BE49-F238E27FC236}">
                      <a16:creationId xmlns:a16="http://schemas.microsoft.com/office/drawing/2014/main" id="{2EC942A8-192D-FE41-A513-6B78D2864DF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77517" name="Text Box 28">
                  <a:extLst>
                    <a:ext uri="{FF2B5EF4-FFF2-40B4-BE49-F238E27FC236}">
                      <a16:creationId xmlns:a16="http://schemas.microsoft.com/office/drawing/2014/main" id="{FE51D182-BB7E-764C-84B3-A11F55054A00}"/>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1010</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Number Placeholder 5">
            <a:extLst>
              <a:ext uri="{FF2B5EF4-FFF2-40B4-BE49-F238E27FC236}">
                <a16:creationId xmlns:a16="http://schemas.microsoft.com/office/drawing/2014/main" id="{D3884853-D815-D742-95B5-B58D94D4F77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57EC1C0-702D-1546-9C30-5851D1110AD2}" type="slidenum">
              <a:rPr lang="en-US" altLang="en-US" sz="1400"/>
              <a:pPr>
                <a:spcBef>
                  <a:spcPct val="0"/>
                </a:spcBef>
                <a:buFontTx/>
                <a:buNone/>
              </a:pPr>
              <a:t>137</a:t>
            </a:fld>
            <a:endParaRPr lang="en-US" altLang="en-US" sz="1400" dirty="0"/>
          </a:p>
        </p:txBody>
      </p:sp>
      <p:sp>
        <p:nvSpPr>
          <p:cNvPr id="279555" name="Rectangle 2">
            <a:extLst>
              <a:ext uri="{FF2B5EF4-FFF2-40B4-BE49-F238E27FC236}">
                <a16:creationId xmlns:a16="http://schemas.microsoft.com/office/drawing/2014/main" id="{9A46DD99-AC5C-9D4D-96A8-982E93E2F75B}"/>
              </a:ext>
            </a:extLst>
          </p:cNvPr>
          <p:cNvSpPr>
            <a:spLocks noGrp="1" noChangeArrowheads="1"/>
          </p:cNvSpPr>
          <p:nvPr>
            <p:ph type="body" idx="1"/>
          </p:nvPr>
        </p:nvSpPr>
        <p:spPr>
          <a:xfrm>
            <a:off x="1271588" y="885825"/>
            <a:ext cx="6588125" cy="4516438"/>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Phases of Digestion</a:t>
            </a:r>
            <a:endParaRPr lang="en-US" altLang="en-US" dirty="0"/>
          </a:p>
        </p:txBody>
      </p:sp>
    </p:spTree>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Number Placeholder 5">
            <a:extLst>
              <a:ext uri="{FF2B5EF4-FFF2-40B4-BE49-F238E27FC236}">
                <a16:creationId xmlns:a16="http://schemas.microsoft.com/office/drawing/2014/main" id="{4C146BA5-1AA2-0A47-8F46-E03AFAE0E7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DACD9F6-D50A-D34C-8A6D-65DC5E5BB5DE}" type="slidenum">
              <a:rPr lang="en-US" altLang="en-US" sz="1400"/>
              <a:pPr>
                <a:spcBef>
                  <a:spcPct val="0"/>
                </a:spcBef>
                <a:buFontTx/>
                <a:buNone/>
              </a:pPr>
              <a:t>138</a:t>
            </a:fld>
            <a:endParaRPr lang="en-US" altLang="en-US" sz="1400" dirty="0"/>
          </a:p>
        </p:txBody>
      </p:sp>
      <p:grpSp>
        <p:nvGrpSpPr>
          <p:cNvPr id="281617" name="Group 17">
            <a:extLst>
              <a:ext uri="{FF2B5EF4-FFF2-40B4-BE49-F238E27FC236}">
                <a16:creationId xmlns:a16="http://schemas.microsoft.com/office/drawing/2014/main" id="{7400C8D6-317F-0E45-ACFF-8A2FADFD1F49}"/>
              </a:ext>
            </a:extLst>
          </p:cNvPr>
          <p:cNvGrpSpPr>
            <a:grpSpLocks/>
          </p:cNvGrpSpPr>
          <p:nvPr/>
        </p:nvGrpSpPr>
        <p:grpSpPr bwMode="auto">
          <a:xfrm>
            <a:off x="458788" y="446088"/>
            <a:ext cx="8229600" cy="5719762"/>
            <a:chOff x="289" y="281"/>
            <a:chExt cx="5184" cy="3603"/>
          </a:xfrm>
        </p:grpSpPr>
        <p:sp>
          <p:nvSpPr>
            <p:cNvPr id="281604" name="Rectangle 2">
              <a:extLst>
                <a:ext uri="{FF2B5EF4-FFF2-40B4-BE49-F238E27FC236}">
                  <a16:creationId xmlns:a16="http://schemas.microsoft.com/office/drawing/2014/main" id="{3F95A8E6-E612-A84C-A85A-622137D9B1C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Cephalic Phase</a:t>
              </a:r>
            </a:p>
          </p:txBody>
        </p:sp>
        <p:grpSp>
          <p:nvGrpSpPr>
            <p:cNvPr id="281616" name="Group 16">
              <a:extLst>
                <a:ext uri="{FF2B5EF4-FFF2-40B4-BE49-F238E27FC236}">
                  <a16:creationId xmlns:a16="http://schemas.microsoft.com/office/drawing/2014/main" id="{E42B0D3B-0C91-B94A-B8C0-C54B65B91331}"/>
                </a:ext>
              </a:extLst>
            </p:cNvPr>
            <p:cNvGrpSpPr>
              <a:grpSpLocks/>
            </p:cNvGrpSpPr>
            <p:nvPr/>
          </p:nvGrpSpPr>
          <p:grpSpPr bwMode="auto">
            <a:xfrm>
              <a:off x="519" y="970"/>
              <a:ext cx="4613" cy="1629"/>
              <a:chOff x="519" y="970"/>
              <a:chExt cx="4613" cy="1629"/>
            </a:xfrm>
          </p:grpSpPr>
          <p:sp>
            <p:nvSpPr>
              <p:cNvPr id="281614" name="Text Box 3">
                <a:extLst>
                  <a:ext uri="{FF2B5EF4-FFF2-40B4-BE49-F238E27FC236}">
                    <a16:creationId xmlns:a16="http://schemas.microsoft.com/office/drawing/2014/main" id="{EFA3EA1A-7DDF-1543-805F-3698A509B570}"/>
                  </a:ext>
                </a:extLst>
              </p:cNvPr>
              <p:cNvSpPr txBox="1">
                <a:spLocks noChangeArrowheads="1"/>
              </p:cNvSpPr>
              <p:nvPr/>
            </p:nvSpPr>
            <p:spPr bwMode="auto">
              <a:xfrm>
                <a:off x="519" y="970"/>
                <a:ext cx="461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Digestion involves three overlapping phases—cephalic, gastric, and intestinal.</a:t>
                </a:r>
              </a:p>
              <a:p>
                <a:pPr eaLnBrk="1" hangingPunct="1">
                  <a:lnSpc>
                    <a:spcPct val="85000"/>
                  </a:lnSpc>
                  <a:spcBef>
                    <a:spcPct val="0"/>
                  </a:spcBef>
                  <a:spcAft>
                    <a:spcPts val="900"/>
                  </a:spcAft>
                  <a:buSzPct val="80000"/>
                </a:pPr>
                <a:r>
                  <a:rPr lang="en-US" altLang="en-US" sz="1800" i="0" dirty="0"/>
                  <a:t>In the cephalic phase, the smell, sight, initial taste, or even thought of food activates centers in the cerebral cortex, hypothalamus, and brainstem.</a:t>
                </a:r>
              </a:p>
              <a:p>
                <a:pPr eaLnBrk="1" hangingPunct="1">
                  <a:lnSpc>
                    <a:spcPct val="85000"/>
                  </a:lnSpc>
                  <a:spcBef>
                    <a:spcPct val="0"/>
                  </a:spcBef>
                  <a:spcAft>
                    <a:spcPct val="50000"/>
                  </a:spcAft>
                  <a:buSzPct val="80000"/>
                </a:pPr>
                <a:r>
                  <a:rPr lang="en-US" altLang="en-US" sz="1800" i="0" dirty="0"/>
                  <a:t>The cephalic phase prepares the mouth and stomach for food that is about to be eaten.</a:t>
                </a:r>
              </a:p>
            </p:txBody>
          </p:sp>
          <p:sp>
            <p:nvSpPr>
              <p:cNvPr id="281615" name="Text Box 11">
                <a:extLst>
                  <a:ext uri="{FF2B5EF4-FFF2-40B4-BE49-F238E27FC236}">
                    <a16:creationId xmlns:a16="http://schemas.microsoft.com/office/drawing/2014/main" id="{24D8E342-317C-9B42-AE90-4D9EA19635FB}"/>
                  </a:ext>
                </a:extLst>
              </p:cNvPr>
              <p:cNvSpPr txBox="1">
                <a:spLocks noChangeArrowheads="1"/>
              </p:cNvSpPr>
              <p:nvPr/>
            </p:nvSpPr>
            <p:spPr bwMode="auto">
              <a:xfrm>
                <a:off x="1765" y="2234"/>
                <a:ext cx="224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i="0" dirty="0">
                    <a:solidFill>
                      <a:srgbClr val="941100"/>
                    </a:solidFill>
                  </a:rPr>
                  <a:t>Cephalic = relating to the head; in this instance, the brain.</a:t>
                </a:r>
              </a:p>
            </p:txBody>
          </p:sp>
        </p:grpSp>
        <p:grpSp>
          <p:nvGrpSpPr>
            <p:cNvPr id="281606" name="Group 43">
              <a:extLst>
                <a:ext uri="{FF2B5EF4-FFF2-40B4-BE49-F238E27FC236}">
                  <a16:creationId xmlns:a16="http://schemas.microsoft.com/office/drawing/2014/main" id="{27B36E41-208E-3843-A814-428A73A5408F}"/>
                </a:ext>
              </a:extLst>
            </p:cNvPr>
            <p:cNvGrpSpPr>
              <a:grpSpLocks/>
            </p:cNvGrpSpPr>
            <p:nvPr/>
          </p:nvGrpSpPr>
          <p:grpSpPr bwMode="auto">
            <a:xfrm>
              <a:off x="582" y="3671"/>
              <a:ext cx="1990" cy="213"/>
              <a:chOff x="582" y="3671"/>
              <a:chExt cx="1990" cy="213"/>
            </a:xfrm>
          </p:grpSpPr>
          <p:sp>
            <p:nvSpPr>
              <p:cNvPr id="3657758" name="Rectangle 30">
                <a:extLst>
                  <a:ext uri="{FF2B5EF4-FFF2-40B4-BE49-F238E27FC236}">
                    <a16:creationId xmlns:a16="http://schemas.microsoft.com/office/drawing/2014/main" id="{3FE8ED69-3FE4-D546-8F1B-71ED020BB11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57760" name="Rectangle 32">
                <a:extLst>
                  <a:ext uri="{FF2B5EF4-FFF2-40B4-BE49-F238E27FC236}">
                    <a16:creationId xmlns:a16="http://schemas.microsoft.com/office/drawing/2014/main" id="{2D81D3D9-2563-6F4F-8AEE-746CCE3B26D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1609" name="Text Box 33">
                <a:extLst>
                  <a:ext uri="{FF2B5EF4-FFF2-40B4-BE49-F238E27FC236}">
                    <a16:creationId xmlns:a16="http://schemas.microsoft.com/office/drawing/2014/main" id="{E92FC9B6-8B91-BE42-AF05-4EDC648A0DD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930</a:t>
                </a:r>
                <a:endParaRPr lang="en-US" altLang="en-US" sz="1800" i="0" dirty="0">
                  <a:ea typeface="ＭＳ Ｐゴシック" panose="020B0600070205080204" pitchFamily="34" charset="-128"/>
                </a:endParaRPr>
              </a:p>
            </p:txBody>
          </p:sp>
          <p:sp>
            <p:nvSpPr>
              <p:cNvPr id="281610" name="Text Box 35">
                <a:extLst>
                  <a:ext uri="{FF2B5EF4-FFF2-40B4-BE49-F238E27FC236}">
                    <a16:creationId xmlns:a16="http://schemas.microsoft.com/office/drawing/2014/main" id="{D4AE406B-4082-104C-9F8B-B1E22A018C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965</a:t>
                </a:r>
                <a:endParaRPr lang="en-US" altLang="en-US" sz="1800" i="0" dirty="0">
                  <a:ea typeface="ＭＳ Ｐゴシック" panose="020B0600070205080204" pitchFamily="34" charset="-128"/>
                </a:endParaRPr>
              </a:p>
            </p:txBody>
          </p:sp>
          <p:grpSp>
            <p:nvGrpSpPr>
              <p:cNvPr id="281611" name="Group 40">
                <a:extLst>
                  <a:ext uri="{FF2B5EF4-FFF2-40B4-BE49-F238E27FC236}">
                    <a16:creationId xmlns:a16="http://schemas.microsoft.com/office/drawing/2014/main" id="{768A3270-5943-5940-B750-39E3293FC60F}"/>
                  </a:ext>
                </a:extLst>
              </p:cNvPr>
              <p:cNvGrpSpPr>
                <a:grpSpLocks/>
              </p:cNvGrpSpPr>
              <p:nvPr/>
            </p:nvGrpSpPr>
            <p:grpSpPr bwMode="auto">
              <a:xfrm>
                <a:off x="1270" y="3671"/>
                <a:ext cx="620" cy="213"/>
                <a:chOff x="1270" y="3671"/>
                <a:chExt cx="620" cy="213"/>
              </a:xfrm>
            </p:grpSpPr>
            <p:sp>
              <p:nvSpPr>
                <p:cNvPr id="3657769" name="Rectangle 41">
                  <a:extLst>
                    <a:ext uri="{FF2B5EF4-FFF2-40B4-BE49-F238E27FC236}">
                      <a16:creationId xmlns:a16="http://schemas.microsoft.com/office/drawing/2014/main" id="{63905C29-03B3-6643-BCDD-C34974A1883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1613" name="Text Box 42">
                  <a:extLst>
                    <a:ext uri="{FF2B5EF4-FFF2-40B4-BE49-F238E27FC236}">
                      <a16:creationId xmlns:a16="http://schemas.microsoft.com/office/drawing/2014/main" id="{5167BD83-9B8D-3743-BDD4-8970DA0B93B5}"/>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1011</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Number Placeholder 5">
            <a:extLst>
              <a:ext uri="{FF2B5EF4-FFF2-40B4-BE49-F238E27FC236}">
                <a16:creationId xmlns:a16="http://schemas.microsoft.com/office/drawing/2014/main" id="{4C644307-1C49-4746-ACF9-6C339B59011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101AA98-35C9-2844-AAF1-42574E7A774E}" type="slidenum">
              <a:rPr lang="en-US" altLang="en-US" sz="1400"/>
              <a:pPr>
                <a:spcBef>
                  <a:spcPct val="0"/>
                </a:spcBef>
                <a:buFontTx/>
                <a:buNone/>
              </a:pPr>
              <a:t>139</a:t>
            </a:fld>
            <a:endParaRPr lang="en-US" altLang="en-US" sz="1400" dirty="0"/>
          </a:p>
        </p:txBody>
      </p:sp>
      <p:grpSp>
        <p:nvGrpSpPr>
          <p:cNvPr id="283651" name="Group 50">
            <a:extLst>
              <a:ext uri="{FF2B5EF4-FFF2-40B4-BE49-F238E27FC236}">
                <a16:creationId xmlns:a16="http://schemas.microsoft.com/office/drawing/2014/main" id="{A3E6A11F-D261-6D4A-A231-179372306255}"/>
              </a:ext>
            </a:extLst>
          </p:cNvPr>
          <p:cNvGrpSpPr>
            <a:grpSpLocks/>
          </p:cNvGrpSpPr>
          <p:nvPr/>
        </p:nvGrpSpPr>
        <p:grpSpPr bwMode="auto">
          <a:xfrm>
            <a:off x="458788" y="446088"/>
            <a:ext cx="8229600" cy="5719762"/>
            <a:chOff x="289" y="281"/>
            <a:chExt cx="5184" cy="3603"/>
          </a:xfrm>
        </p:grpSpPr>
        <p:sp>
          <p:nvSpPr>
            <p:cNvPr id="283652" name="Rectangle 2">
              <a:extLst>
                <a:ext uri="{FF2B5EF4-FFF2-40B4-BE49-F238E27FC236}">
                  <a16:creationId xmlns:a16="http://schemas.microsoft.com/office/drawing/2014/main" id="{0EEC1DDD-1332-2A4A-8C70-29B882C62B3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Gastric and Intestinal Phases</a:t>
              </a:r>
            </a:p>
          </p:txBody>
        </p:sp>
        <p:sp>
          <p:nvSpPr>
            <p:cNvPr id="283653" name="Text Box 3">
              <a:extLst>
                <a:ext uri="{FF2B5EF4-FFF2-40B4-BE49-F238E27FC236}">
                  <a16:creationId xmlns:a16="http://schemas.microsoft.com/office/drawing/2014/main" id="{96F468A8-A367-034A-9243-FA6C17C108C8}"/>
                </a:ext>
              </a:extLst>
            </p:cNvPr>
            <p:cNvSpPr txBox="1">
              <a:spLocks noChangeArrowheads="1"/>
            </p:cNvSpPr>
            <p:nvPr/>
          </p:nvSpPr>
          <p:spPr bwMode="auto">
            <a:xfrm>
              <a:off x="519" y="970"/>
              <a:ext cx="455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The gastric phase of digestion begins once the bolus of food enters the stomach.</a:t>
              </a:r>
            </a:p>
            <a:p>
              <a:pPr eaLnBrk="1" hangingPunct="1">
                <a:lnSpc>
                  <a:spcPct val="85000"/>
                </a:lnSpc>
                <a:spcBef>
                  <a:spcPct val="0"/>
                </a:spcBef>
                <a:spcAft>
                  <a:spcPts val="900"/>
                </a:spcAft>
                <a:buSzPct val="80000"/>
              </a:pPr>
              <a:r>
                <a:rPr lang="en-US" altLang="en-US" sz="1800" i="0" dirty="0"/>
                <a:t>Neural and hormonal activity increases gastric secretions and gas-tric motility.</a:t>
              </a:r>
            </a:p>
            <a:p>
              <a:pPr eaLnBrk="1" hangingPunct="1">
                <a:lnSpc>
                  <a:spcPct val="85000"/>
                </a:lnSpc>
                <a:spcBef>
                  <a:spcPct val="0"/>
                </a:spcBef>
                <a:spcAft>
                  <a:spcPts val="900"/>
                </a:spcAft>
                <a:buSzPct val="80000"/>
              </a:pPr>
              <a:r>
                <a:rPr lang="en-US" altLang="en-US" sz="1800" i="0" dirty="0"/>
                <a:t>The intestinal phase begins once chyme enters the small intestine.</a:t>
              </a:r>
            </a:p>
            <a:p>
              <a:pPr eaLnBrk="1" hangingPunct="1">
                <a:lnSpc>
                  <a:spcPct val="85000"/>
                </a:lnSpc>
                <a:spcBef>
                  <a:spcPct val="0"/>
                </a:spcBef>
                <a:spcAft>
                  <a:spcPct val="50000"/>
                </a:spcAft>
                <a:buSzPct val="80000"/>
              </a:pPr>
              <a:r>
                <a:rPr lang="en-US" altLang="en-US" sz="1800" i="0" dirty="0"/>
                <a:t>Neural and hormonal activity regulates the exit of chyme from the stomach and promote the digestion and absorption of food in the small intestine.</a:t>
              </a:r>
            </a:p>
          </p:txBody>
        </p:sp>
        <p:grpSp>
          <p:nvGrpSpPr>
            <p:cNvPr id="283654" name="Group 49">
              <a:extLst>
                <a:ext uri="{FF2B5EF4-FFF2-40B4-BE49-F238E27FC236}">
                  <a16:creationId xmlns:a16="http://schemas.microsoft.com/office/drawing/2014/main" id="{6B2CFDF7-9D1C-C140-835C-0F8990A5FAFF}"/>
                </a:ext>
              </a:extLst>
            </p:cNvPr>
            <p:cNvGrpSpPr>
              <a:grpSpLocks/>
            </p:cNvGrpSpPr>
            <p:nvPr/>
          </p:nvGrpSpPr>
          <p:grpSpPr bwMode="auto">
            <a:xfrm>
              <a:off x="582" y="3671"/>
              <a:ext cx="4601" cy="213"/>
              <a:chOff x="582" y="3671"/>
              <a:chExt cx="4601" cy="213"/>
            </a:xfrm>
          </p:grpSpPr>
          <p:grpSp>
            <p:nvGrpSpPr>
              <p:cNvPr id="283655" name="Group 33">
                <a:extLst>
                  <a:ext uri="{FF2B5EF4-FFF2-40B4-BE49-F238E27FC236}">
                    <a16:creationId xmlns:a16="http://schemas.microsoft.com/office/drawing/2014/main" id="{F4DCB704-FF57-9547-884F-053B9ECE3923}"/>
                  </a:ext>
                </a:extLst>
              </p:cNvPr>
              <p:cNvGrpSpPr>
                <a:grpSpLocks/>
              </p:cNvGrpSpPr>
              <p:nvPr/>
            </p:nvGrpSpPr>
            <p:grpSpPr bwMode="auto">
              <a:xfrm>
                <a:off x="2846" y="3671"/>
                <a:ext cx="2337" cy="213"/>
                <a:chOff x="2846" y="3671"/>
                <a:chExt cx="2337" cy="213"/>
              </a:xfrm>
            </p:grpSpPr>
            <p:grpSp>
              <p:nvGrpSpPr>
                <p:cNvPr id="283664" name="Group 34">
                  <a:extLst>
                    <a:ext uri="{FF2B5EF4-FFF2-40B4-BE49-F238E27FC236}">
                      <a16:creationId xmlns:a16="http://schemas.microsoft.com/office/drawing/2014/main" id="{29D61778-FC9E-5D41-851D-02A9C2515409}"/>
                    </a:ext>
                  </a:extLst>
                </p:cNvPr>
                <p:cNvGrpSpPr>
                  <a:grpSpLocks/>
                </p:cNvGrpSpPr>
                <p:nvPr/>
              </p:nvGrpSpPr>
              <p:grpSpPr bwMode="auto">
                <a:xfrm>
                  <a:off x="2846" y="3671"/>
                  <a:ext cx="731" cy="213"/>
                  <a:chOff x="3190" y="3671"/>
                  <a:chExt cx="731" cy="213"/>
                </a:xfrm>
              </p:grpSpPr>
              <p:sp>
                <p:nvSpPr>
                  <p:cNvPr id="3659811" name="Rectangle 35">
                    <a:extLst>
                      <a:ext uri="{FF2B5EF4-FFF2-40B4-BE49-F238E27FC236}">
                        <a16:creationId xmlns:a16="http://schemas.microsoft.com/office/drawing/2014/main" id="{73902B0B-F8DD-DF4E-8D42-1D01EB1D6F1D}"/>
                      </a:ext>
                    </a:extLst>
                  </p:cNvPr>
                  <p:cNvSpPr>
                    <a:spLocks noChangeArrowheads="1"/>
                  </p:cNvSpPr>
                  <p:nvPr/>
                </p:nvSpPr>
                <p:spPr bwMode="auto">
                  <a:xfrm>
                    <a:off x="3190" y="3671"/>
                    <a:ext cx="731" cy="213"/>
                  </a:xfrm>
                  <a:prstGeom prst="rect">
                    <a:avLst/>
                  </a:prstGeom>
                  <a:solidFill>
                    <a:schemeClr val="bg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3672" name="Text Box 36">
                    <a:extLst>
                      <a:ext uri="{FF2B5EF4-FFF2-40B4-BE49-F238E27FC236}">
                        <a16:creationId xmlns:a16="http://schemas.microsoft.com/office/drawing/2014/main" id="{23757C62-960D-C64C-97CE-344D07853B99}"/>
                      </a:ext>
                    </a:extLst>
                  </p:cNvPr>
                  <p:cNvSpPr txBox="1">
                    <a:spLocks noChangeArrowheads="1"/>
                  </p:cNvSpPr>
                  <p:nvPr/>
                </p:nvSpPr>
                <p:spPr bwMode="auto">
                  <a:xfrm>
                    <a:off x="3212" y="3687"/>
                    <a:ext cx="700" cy="1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24.25</a:t>
                    </a:r>
                  </a:p>
                </p:txBody>
              </p:sp>
            </p:grpSp>
            <p:grpSp>
              <p:nvGrpSpPr>
                <p:cNvPr id="283665" name="Group 37">
                  <a:extLst>
                    <a:ext uri="{FF2B5EF4-FFF2-40B4-BE49-F238E27FC236}">
                      <a16:creationId xmlns:a16="http://schemas.microsoft.com/office/drawing/2014/main" id="{02CFFF14-6E8D-174D-A40D-55DCE5501158}"/>
                    </a:ext>
                  </a:extLst>
                </p:cNvPr>
                <p:cNvGrpSpPr>
                  <a:grpSpLocks/>
                </p:cNvGrpSpPr>
                <p:nvPr/>
              </p:nvGrpSpPr>
              <p:grpSpPr bwMode="auto">
                <a:xfrm>
                  <a:off x="3649" y="3671"/>
                  <a:ext cx="731" cy="213"/>
                  <a:chOff x="3190" y="3671"/>
                  <a:chExt cx="731" cy="213"/>
                </a:xfrm>
              </p:grpSpPr>
              <p:sp>
                <p:nvSpPr>
                  <p:cNvPr id="3659814" name="Rectangle 38">
                    <a:extLst>
                      <a:ext uri="{FF2B5EF4-FFF2-40B4-BE49-F238E27FC236}">
                        <a16:creationId xmlns:a16="http://schemas.microsoft.com/office/drawing/2014/main" id="{790CB7D0-B93D-A947-BDF8-5BD4530BC4C5}"/>
                      </a:ext>
                    </a:extLst>
                  </p:cNvPr>
                  <p:cNvSpPr>
                    <a:spLocks noChangeArrowheads="1"/>
                  </p:cNvSpPr>
                  <p:nvPr/>
                </p:nvSpPr>
                <p:spPr bwMode="auto">
                  <a:xfrm>
                    <a:off x="3190" y="3671"/>
                    <a:ext cx="731"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3670" name="Text Box 39">
                    <a:extLst>
                      <a:ext uri="{FF2B5EF4-FFF2-40B4-BE49-F238E27FC236}">
                        <a16:creationId xmlns:a16="http://schemas.microsoft.com/office/drawing/2014/main" id="{DEBE8C75-E801-184F-8998-552C39495C94}"/>
                      </a:ext>
                    </a:extLst>
                  </p:cNvPr>
                  <p:cNvSpPr txBox="1">
                    <a:spLocks noChangeArrowheads="1"/>
                  </p:cNvSpPr>
                  <p:nvPr/>
                </p:nvSpPr>
                <p:spPr bwMode="auto">
                  <a:xfrm>
                    <a:off x="3212" y="3687"/>
                    <a:ext cx="700" cy="183"/>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24.25</a:t>
                    </a:r>
                  </a:p>
                </p:txBody>
              </p:sp>
            </p:grpSp>
            <p:grpSp>
              <p:nvGrpSpPr>
                <p:cNvPr id="283666" name="Group 40">
                  <a:extLst>
                    <a:ext uri="{FF2B5EF4-FFF2-40B4-BE49-F238E27FC236}">
                      <a16:creationId xmlns:a16="http://schemas.microsoft.com/office/drawing/2014/main" id="{8FE45545-EC47-D24E-9BD2-358A6DC5105B}"/>
                    </a:ext>
                  </a:extLst>
                </p:cNvPr>
                <p:cNvGrpSpPr>
                  <a:grpSpLocks/>
                </p:cNvGrpSpPr>
                <p:nvPr/>
              </p:nvGrpSpPr>
              <p:grpSpPr bwMode="auto">
                <a:xfrm>
                  <a:off x="4452" y="3671"/>
                  <a:ext cx="731" cy="213"/>
                  <a:chOff x="3190" y="3671"/>
                  <a:chExt cx="731" cy="213"/>
                </a:xfrm>
              </p:grpSpPr>
              <p:sp>
                <p:nvSpPr>
                  <p:cNvPr id="3659817" name="Rectangle 41">
                    <a:extLst>
                      <a:ext uri="{FF2B5EF4-FFF2-40B4-BE49-F238E27FC236}">
                        <a16:creationId xmlns:a16="http://schemas.microsoft.com/office/drawing/2014/main" id="{58A2267E-7CE8-E649-8E02-7E2BACE23ECC}"/>
                      </a:ext>
                    </a:extLst>
                  </p:cNvPr>
                  <p:cNvSpPr>
                    <a:spLocks noChangeArrowheads="1"/>
                  </p:cNvSpPr>
                  <p:nvPr/>
                </p:nvSpPr>
                <p:spPr bwMode="auto">
                  <a:xfrm>
                    <a:off x="3190" y="3671"/>
                    <a:ext cx="731"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3668" name="Text Box 42">
                    <a:extLst>
                      <a:ext uri="{FF2B5EF4-FFF2-40B4-BE49-F238E27FC236}">
                        <a16:creationId xmlns:a16="http://schemas.microsoft.com/office/drawing/2014/main" id="{6D95C21A-67B9-7245-A86B-DB6FE0A7C928}"/>
                      </a:ext>
                    </a:extLst>
                  </p:cNvPr>
                  <p:cNvSpPr txBox="1">
                    <a:spLocks noChangeArrowheads="1"/>
                  </p:cNvSpPr>
                  <p:nvPr/>
                </p:nvSpPr>
                <p:spPr bwMode="auto">
                  <a:xfrm>
                    <a:off x="3212" y="3687"/>
                    <a:ext cx="700" cy="183"/>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Figure 24.24</a:t>
                    </a:r>
                  </a:p>
                </p:txBody>
              </p:sp>
            </p:grpSp>
          </p:grpSp>
          <p:grpSp>
            <p:nvGrpSpPr>
              <p:cNvPr id="283656" name="Group 48">
                <a:extLst>
                  <a:ext uri="{FF2B5EF4-FFF2-40B4-BE49-F238E27FC236}">
                    <a16:creationId xmlns:a16="http://schemas.microsoft.com/office/drawing/2014/main" id="{F2F47E7C-0045-7943-A5AC-1B5BD53CE968}"/>
                  </a:ext>
                </a:extLst>
              </p:cNvPr>
              <p:cNvGrpSpPr>
                <a:grpSpLocks/>
              </p:cNvGrpSpPr>
              <p:nvPr/>
            </p:nvGrpSpPr>
            <p:grpSpPr bwMode="auto">
              <a:xfrm>
                <a:off x="582" y="3671"/>
                <a:ext cx="1990" cy="213"/>
                <a:chOff x="582" y="3671"/>
                <a:chExt cx="1990" cy="213"/>
              </a:xfrm>
            </p:grpSpPr>
            <p:sp>
              <p:nvSpPr>
                <p:cNvPr id="3659799" name="Rectangle 23">
                  <a:extLst>
                    <a:ext uri="{FF2B5EF4-FFF2-40B4-BE49-F238E27FC236}">
                      <a16:creationId xmlns:a16="http://schemas.microsoft.com/office/drawing/2014/main" id="{23792BA8-4054-744B-B093-647D5B20BDD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59801" name="Rectangle 25">
                  <a:extLst>
                    <a:ext uri="{FF2B5EF4-FFF2-40B4-BE49-F238E27FC236}">
                      <a16:creationId xmlns:a16="http://schemas.microsoft.com/office/drawing/2014/main" id="{19850112-79CF-044D-B0C4-FD54E015FE0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3659" name="Text Box 26">
                  <a:extLst>
                    <a:ext uri="{FF2B5EF4-FFF2-40B4-BE49-F238E27FC236}">
                      <a16:creationId xmlns:a16="http://schemas.microsoft.com/office/drawing/2014/main" id="{443D7943-0655-874B-A7DF-99BFD67CBB2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930</a:t>
                  </a:r>
                  <a:endParaRPr lang="en-US" altLang="en-US" sz="1800" i="0" dirty="0">
                    <a:ea typeface="ＭＳ Ｐゴシック" panose="020B0600070205080204" pitchFamily="34" charset="-128"/>
                  </a:endParaRPr>
                </a:p>
              </p:txBody>
            </p:sp>
            <p:sp>
              <p:nvSpPr>
                <p:cNvPr id="283660" name="Text Box 28">
                  <a:extLst>
                    <a:ext uri="{FF2B5EF4-FFF2-40B4-BE49-F238E27FC236}">
                      <a16:creationId xmlns:a16="http://schemas.microsoft.com/office/drawing/2014/main" id="{7EBDFACA-3DF4-914E-AA2F-10F63E44DE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965</a:t>
                  </a:r>
                  <a:endParaRPr lang="en-US" altLang="en-US" sz="1800" i="0" dirty="0">
                    <a:ea typeface="ＭＳ Ｐゴシック" panose="020B0600070205080204" pitchFamily="34" charset="-128"/>
                  </a:endParaRPr>
                </a:p>
              </p:txBody>
            </p:sp>
            <p:grpSp>
              <p:nvGrpSpPr>
                <p:cNvPr id="283661" name="Group 45">
                  <a:extLst>
                    <a:ext uri="{FF2B5EF4-FFF2-40B4-BE49-F238E27FC236}">
                      <a16:creationId xmlns:a16="http://schemas.microsoft.com/office/drawing/2014/main" id="{8B24F472-D2E6-DE43-8F81-E1123C18EF10}"/>
                    </a:ext>
                  </a:extLst>
                </p:cNvPr>
                <p:cNvGrpSpPr>
                  <a:grpSpLocks/>
                </p:cNvGrpSpPr>
                <p:nvPr/>
              </p:nvGrpSpPr>
              <p:grpSpPr bwMode="auto">
                <a:xfrm>
                  <a:off x="1270" y="3671"/>
                  <a:ext cx="620" cy="213"/>
                  <a:chOff x="1270" y="3671"/>
                  <a:chExt cx="620" cy="213"/>
                </a:xfrm>
              </p:grpSpPr>
              <p:sp>
                <p:nvSpPr>
                  <p:cNvPr id="3659822" name="Rectangle 46">
                    <a:extLst>
                      <a:ext uri="{FF2B5EF4-FFF2-40B4-BE49-F238E27FC236}">
                        <a16:creationId xmlns:a16="http://schemas.microsoft.com/office/drawing/2014/main" id="{183CAA83-61DF-F74F-A1D9-0739CE31719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3663" name="Text Box 47">
                    <a:extLst>
                      <a:ext uri="{FF2B5EF4-FFF2-40B4-BE49-F238E27FC236}">
                        <a16:creationId xmlns:a16="http://schemas.microsoft.com/office/drawing/2014/main" id="{45C80B3B-8393-B741-B972-EDC3E85505B0}"/>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1012</a:t>
                    </a:r>
                    <a:endParaRPr lang="en-US" altLang="en-US" sz="1800" i="0" dirty="0">
                      <a:ea typeface="ＭＳ Ｐゴシック" panose="020B0600070205080204" pitchFamily="34" charset="-128"/>
                    </a:endParaRPr>
                  </a:p>
                </p:txBody>
              </p:sp>
            </p:grpSp>
          </p:grpSp>
        </p:grpSp>
      </p:grpSp>
    </p:spTree>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Number Placeholder 5">
            <a:extLst>
              <a:ext uri="{FF2B5EF4-FFF2-40B4-BE49-F238E27FC236}">
                <a16:creationId xmlns:a16="http://schemas.microsoft.com/office/drawing/2014/main" id="{136043E4-8C18-0D4C-AEAE-89738AC14B4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1A3F1F-D56A-6047-A13F-CFE97D6E033C}" type="slidenum">
              <a:rPr lang="en-US" altLang="en-US" sz="1400"/>
              <a:pPr>
                <a:spcBef>
                  <a:spcPct val="0"/>
                </a:spcBef>
                <a:buFontTx/>
                <a:buNone/>
              </a:pPr>
              <a:t>140</a:t>
            </a:fld>
            <a:endParaRPr lang="en-US" altLang="en-US" sz="1400" dirty="0"/>
          </a:p>
        </p:txBody>
      </p:sp>
      <p:sp>
        <p:nvSpPr>
          <p:cNvPr id="285699" name="Rectangle 2">
            <a:extLst>
              <a:ext uri="{FF2B5EF4-FFF2-40B4-BE49-F238E27FC236}">
                <a16:creationId xmlns:a16="http://schemas.microsoft.com/office/drawing/2014/main" id="{038C4782-9B11-5E42-BFBA-27C032DCDE0C}"/>
              </a:ext>
            </a:extLst>
          </p:cNvPr>
          <p:cNvSpPr>
            <a:spLocks noGrp="1" noChangeArrowheads="1"/>
          </p:cNvSpPr>
          <p:nvPr>
            <p:ph type="body" idx="1"/>
          </p:nvPr>
        </p:nvSpPr>
        <p:spPr>
          <a:xfrm>
            <a:off x="1271588" y="885825"/>
            <a:ext cx="6588125" cy="4516438"/>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Aging</a:t>
            </a:r>
            <a:endParaRPr lang="en-US" altLang="en-US" dirty="0"/>
          </a:p>
        </p:txBody>
      </p:sp>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Number Placeholder 5">
            <a:extLst>
              <a:ext uri="{FF2B5EF4-FFF2-40B4-BE49-F238E27FC236}">
                <a16:creationId xmlns:a16="http://schemas.microsoft.com/office/drawing/2014/main" id="{84D7D3F7-8575-FD44-8332-E850E83C91F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7ADD08-A48F-FF47-908B-604882060422}" type="slidenum">
              <a:rPr lang="en-US" altLang="en-US" sz="1400"/>
              <a:pPr>
                <a:spcBef>
                  <a:spcPct val="0"/>
                </a:spcBef>
                <a:buFontTx/>
                <a:buNone/>
              </a:pPr>
              <a:t>141</a:t>
            </a:fld>
            <a:endParaRPr lang="en-US" altLang="en-US" sz="1400" dirty="0"/>
          </a:p>
        </p:txBody>
      </p:sp>
      <p:grpSp>
        <p:nvGrpSpPr>
          <p:cNvPr id="287747" name="Group 30">
            <a:extLst>
              <a:ext uri="{FF2B5EF4-FFF2-40B4-BE49-F238E27FC236}">
                <a16:creationId xmlns:a16="http://schemas.microsoft.com/office/drawing/2014/main" id="{E342BCB8-2B3B-E941-8642-DB872250E30B}"/>
              </a:ext>
            </a:extLst>
          </p:cNvPr>
          <p:cNvGrpSpPr>
            <a:grpSpLocks/>
          </p:cNvGrpSpPr>
          <p:nvPr/>
        </p:nvGrpSpPr>
        <p:grpSpPr bwMode="auto">
          <a:xfrm>
            <a:off x="458788" y="446088"/>
            <a:ext cx="8229600" cy="5719762"/>
            <a:chOff x="289" y="281"/>
            <a:chExt cx="5184" cy="3603"/>
          </a:xfrm>
        </p:grpSpPr>
        <p:sp>
          <p:nvSpPr>
            <p:cNvPr id="287748" name="Rectangle 3">
              <a:extLst>
                <a:ext uri="{FF2B5EF4-FFF2-40B4-BE49-F238E27FC236}">
                  <a16:creationId xmlns:a16="http://schemas.microsoft.com/office/drawing/2014/main" id="{0B49EF33-E8F3-0544-A96A-FB425B7BFA0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Aging Effects</a:t>
              </a:r>
            </a:p>
          </p:txBody>
        </p:sp>
        <p:sp>
          <p:nvSpPr>
            <p:cNvPr id="287749" name="Text Box 4">
              <a:extLst>
                <a:ext uri="{FF2B5EF4-FFF2-40B4-BE49-F238E27FC236}">
                  <a16:creationId xmlns:a16="http://schemas.microsoft.com/office/drawing/2014/main" id="{BC74F836-12CA-F64E-A150-4E87D0D602B8}"/>
                </a:ext>
              </a:extLst>
            </p:cNvPr>
            <p:cNvSpPr txBox="1">
              <a:spLocks noChangeArrowheads="1"/>
            </p:cNvSpPr>
            <p:nvPr/>
          </p:nvSpPr>
          <p:spPr bwMode="auto">
            <a:xfrm>
              <a:off x="519" y="970"/>
              <a:ext cx="446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Changes in the digestive system associated with aging include:</a:t>
              </a:r>
            </a:p>
            <a:p>
              <a:pPr lvl="1" eaLnBrk="1" hangingPunct="1">
                <a:lnSpc>
                  <a:spcPct val="85000"/>
                </a:lnSpc>
                <a:spcBef>
                  <a:spcPct val="0"/>
                </a:spcBef>
                <a:spcAft>
                  <a:spcPts val="500"/>
                </a:spcAft>
                <a:buSzPct val="80000"/>
                <a:buFontTx/>
                <a:buChar char="-"/>
              </a:pPr>
              <a:r>
                <a:rPr lang="en-US" altLang="en-US" sz="1800" i="0" dirty="0"/>
                <a:t>Decreased secretions from exocrine glands into the stomach and small intestine.</a:t>
              </a:r>
            </a:p>
            <a:p>
              <a:pPr lvl="1" eaLnBrk="1" hangingPunct="1">
                <a:lnSpc>
                  <a:spcPct val="85000"/>
                </a:lnSpc>
                <a:spcBef>
                  <a:spcPct val="0"/>
                </a:spcBef>
                <a:spcAft>
                  <a:spcPts val="500"/>
                </a:spcAft>
                <a:buSzPct val="80000"/>
                <a:buFontTx/>
                <a:buChar char="-"/>
              </a:pPr>
              <a:r>
                <a:rPr lang="en-US" altLang="en-US" sz="1800" i="0" dirty="0"/>
                <a:t>Decreased strength, tone, and motility of muscle tissues in the wall of the GI tract.</a:t>
              </a:r>
            </a:p>
            <a:p>
              <a:pPr lvl="1" eaLnBrk="1" hangingPunct="1">
                <a:lnSpc>
                  <a:spcPct val="85000"/>
                </a:lnSpc>
                <a:spcBef>
                  <a:spcPct val="0"/>
                </a:spcBef>
                <a:spcAft>
                  <a:spcPts val="500"/>
                </a:spcAft>
                <a:buSzPct val="80000"/>
                <a:buFontTx/>
                <a:buChar char="-"/>
              </a:pPr>
              <a:r>
                <a:rPr lang="en-US" altLang="en-US" sz="1800" i="0" dirty="0"/>
                <a:t>Changes in sensory feedback that help regulate enzyme and hormone release.</a:t>
              </a:r>
            </a:p>
            <a:p>
              <a:pPr lvl="1" eaLnBrk="1" hangingPunct="1">
                <a:lnSpc>
                  <a:spcPct val="85000"/>
                </a:lnSpc>
                <a:spcBef>
                  <a:spcPct val="0"/>
                </a:spcBef>
                <a:spcAft>
                  <a:spcPct val="30000"/>
                </a:spcAft>
                <a:buSzPct val="80000"/>
                <a:buFontTx/>
                <a:buChar char="-"/>
              </a:pPr>
              <a:r>
                <a:rPr lang="en-US" altLang="en-US" sz="1800" i="0" dirty="0"/>
                <a:t>Diminished responses to internal sensations including pain in the GI tract.</a:t>
              </a:r>
            </a:p>
          </p:txBody>
        </p:sp>
        <p:grpSp>
          <p:nvGrpSpPr>
            <p:cNvPr id="287750" name="Group 29">
              <a:extLst>
                <a:ext uri="{FF2B5EF4-FFF2-40B4-BE49-F238E27FC236}">
                  <a16:creationId xmlns:a16="http://schemas.microsoft.com/office/drawing/2014/main" id="{C1B3C3B8-6119-B24C-A181-521FBCE1AD3E}"/>
                </a:ext>
              </a:extLst>
            </p:cNvPr>
            <p:cNvGrpSpPr>
              <a:grpSpLocks/>
            </p:cNvGrpSpPr>
            <p:nvPr/>
          </p:nvGrpSpPr>
          <p:grpSpPr bwMode="auto">
            <a:xfrm>
              <a:off x="582" y="3671"/>
              <a:ext cx="1990" cy="213"/>
              <a:chOff x="582" y="3671"/>
              <a:chExt cx="1990" cy="213"/>
            </a:xfrm>
          </p:grpSpPr>
          <p:sp>
            <p:nvSpPr>
              <p:cNvPr id="3692560" name="Rectangle 16">
                <a:extLst>
                  <a:ext uri="{FF2B5EF4-FFF2-40B4-BE49-F238E27FC236}">
                    <a16:creationId xmlns:a16="http://schemas.microsoft.com/office/drawing/2014/main" id="{8168C564-B37C-874F-8E3C-DED24472576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92562" name="Rectangle 18">
                <a:extLst>
                  <a:ext uri="{FF2B5EF4-FFF2-40B4-BE49-F238E27FC236}">
                    <a16:creationId xmlns:a16="http://schemas.microsoft.com/office/drawing/2014/main" id="{09D67EA7-006E-134D-9656-17FDC745FEC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7753" name="Text Box 19">
                <a:extLst>
                  <a:ext uri="{FF2B5EF4-FFF2-40B4-BE49-F238E27FC236}">
                    <a16:creationId xmlns:a16="http://schemas.microsoft.com/office/drawing/2014/main" id="{B91ACD0A-B351-204E-A0A4-63CD21E4AAB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932</a:t>
                </a:r>
                <a:endParaRPr lang="en-US" altLang="en-US" sz="1800" i="0" dirty="0">
                  <a:ea typeface="ＭＳ Ｐゴシック" panose="020B0600070205080204" pitchFamily="34" charset="-128"/>
                </a:endParaRPr>
              </a:p>
            </p:txBody>
          </p:sp>
          <p:sp>
            <p:nvSpPr>
              <p:cNvPr id="287754" name="Text Box 21">
                <a:extLst>
                  <a:ext uri="{FF2B5EF4-FFF2-40B4-BE49-F238E27FC236}">
                    <a16:creationId xmlns:a16="http://schemas.microsoft.com/office/drawing/2014/main" id="{9ACA35F1-B730-A044-AABB-E7B1E951DC3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967</a:t>
                </a:r>
                <a:endParaRPr lang="en-US" altLang="en-US" sz="1800" i="0" dirty="0">
                  <a:ea typeface="ＭＳ Ｐゴシック" panose="020B0600070205080204" pitchFamily="34" charset="-128"/>
                </a:endParaRPr>
              </a:p>
            </p:txBody>
          </p:sp>
          <p:grpSp>
            <p:nvGrpSpPr>
              <p:cNvPr id="287755" name="Group 26">
                <a:extLst>
                  <a:ext uri="{FF2B5EF4-FFF2-40B4-BE49-F238E27FC236}">
                    <a16:creationId xmlns:a16="http://schemas.microsoft.com/office/drawing/2014/main" id="{D24C8560-DD89-9F49-9BF5-F15FCD5414FD}"/>
                  </a:ext>
                </a:extLst>
              </p:cNvPr>
              <p:cNvGrpSpPr>
                <a:grpSpLocks/>
              </p:cNvGrpSpPr>
              <p:nvPr/>
            </p:nvGrpSpPr>
            <p:grpSpPr bwMode="auto">
              <a:xfrm>
                <a:off x="1270" y="3671"/>
                <a:ext cx="620" cy="213"/>
                <a:chOff x="1270" y="3671"/>
                <a:chExt cx="620" cy="213"/>
              </a:xfrm>
            </p:grpSpPr>
            <p:sp>
              <p:nvSpPr>
                <p:cNvPr id="3692571" name="Rectangle 27">
                  <a:extLst>
                    <a:ext uri="{FF2B5EF4-FFF2-40B4-BE49-F238E27FC236}">
                      <a16:creationId xmlns:a16="http://schemas.microsoft.com/office/drawing/2014/main" id="{22344E6A-F891-8B45-B389-B620AC2B599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7757" name="Text Box 28">
                  <a:extLst>
                    <a:ext uri="{FF2B5EF4-FFF2-40B4-BE49-F238E27FC236}">
                      <a16:creationId xmlns:a16="http://schemas.microsoft.com/office/drawing/2014/main" id="{F7358927-BF95-A642-818F-0568AD4E7F77}"/>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1014</a:t>
                  </a:r>
                  <a:endParaRPr lang="en-US" altLang="en-US" sz="1800" i="0" dirty="0">
                    <a:ea typeface="ＭＳ Ｐゴシック" panose="020B0600070205080204" pitchFamily="34" charset="-128"/>
                  </a:endParaRPr>
                </a:p>
              </p:txBody>
            </p:sp>
          </p:grpSp>
        </p:grpSp>
      </p:grpSp>
    </p:spTree>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Number Placeholder 5">
            <a:extLst>
              <a:ext uri="{FF2B5EF4-FFF2-40B4-BE49-F238E27FC236}">
                <a16:creationId xmlns:a16="http://schemas.microsoft.com/office/drawing/2014/main" id="{6DFFE3FD-690C-AD44-A72A-7D3C7B5F455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C150FEC-66EC-334B-9CD6-CC295156AB92}" type="slidenum">
              <a:rPr lang="en-US" altLang="en-US" sz="1400"/>
              <a:pPr>
                <a:spcBef>
                  <a:spcPct val="0"/>
                </a:spcBef>
                <a:buFontTx/>
                <a:buNone/>
              </a:pPr>
              <a:t>142</a:t>
            </a:fld>
            <a:endParaRPr lang="en-US" altLang="en-US" sz="1400" dirty="0"/>
          </a:p>
        </p:txBody>
      </p:sp>
      <p:grpSp>
        <p:nvGrpSpPr>
          <p:cNvPr id="289795" name="Group 26">
            <a:extLst>
              <a:ext uri="{FF2B5EF4-FFF2-40B4-BE49-F238E27FC236}">
                <a16:creationId xmlns:a16="http://schemas.microsoft.com/office/drawing/2014/main" id="{5B5E46C5-5D59-8047-8408-F4305F274CD8}"/>
              </a:ext>
            </a:extLst>
          </p:cNvPr>
          <p:cNvGrpSpPr>
            <a:grpSpLocks/>
          </p:cNvGrpSpPr>
          <p:nvPr/>
        </p:nvGrpSpPr>
        <p:grpSpPr bwMode="auto">
          <a:xfrm>
            <a:off x="458788" y="446088"/>
            <a:ext cx="8229600" cy="5719762"/>
            <a:chOff x="289" y="281"/>
            <a:chExt cx="5184" cy="3603"/>
          </a:xfrm>
        </p:grpSpPr>
        <p:sp>
          <p:nvSpPr>
            <p:cNvPr id="289796" name="Rectangle 3">
              <a:extLst>
                <a:ext uri="{FF2B5EF4-FFF2-40B4-BE49-F238E27FC236}">
                  <a16:creationId xmlns:a16="http://schemas.microsoft.com/office/drawing/2014/main" id="{384799C8-1049-D740-A89F-F1F176C152C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Aging Effects </a:t>
              </a:r>
              <a:r>
                <a:rPr lang="en-US" altLang="en-US" sz="2200" i="0" dirty="0">
                  <a:solidFill>
                    <a:srgbClr val="333333"/>
                  </a:solidFill>
                </a:rPr>
                <a:t>(continued)</a:t>
              </a:r>
              <a:endParaRPr lang="en-US" altLang="en-US" sz="2800" i="0" dirty="0">
                <a:solidFill>
                  <a:srgbClr val="333333"/>
                </a:solidFill>
              </a:endParaRPr>
            </a:p>
          </p:txBody>
        </p:sp>
        <p:sp>
          <p:nvSpPr>
            <p:cNvPr id="289797" name="Text Box 4">
              <a:extLst>
                <a:ext uri="{FF2B5EF4-FFF2-40B4-BE49-F238E27FC236}">
                  <a16:creationId xmlns:a16="http://schemas.microsoft.com/office/drawing/2014/main" id="{85B09816-A5CB-B94B-B6F2-CD540B7742FE}"/>
                </a:ext>
              </a:extLst>
            </p:cNvPr>
            <p:cNvSpPr txBox="1">
              <a:spLocks noChangeArrowheads="1"/>
            </p:cNvSpPr>
            <p:nvPr/>
          </p:nvSpPr>
          <p:spPr bwMode="auto">
            <a:xfrm>
              <a:off x="519" y="970"/>
              <a:ext cx="4733" cy="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0" dirty="0"/>
                <a:t>Changes in the upper GI tract with aging can include:  </a:t>
              </a:r>
            </a:p>
            <a:p>
              <a:pPr lvl="1" eaLnBrk="1" hangingPunct="1">
                <a:lnSpc>
                  <a:spcPct val="85000"/>
                </a:lnSpc>
                <a:spcBef>
                  <a:spcPct val="0"/>
                </a:spcBef>
                <a:spcAft>
                  <a:spcPts val="500"/>
                </a:spcAft>
                <a:buSzPct val="80000"/>
                <a:buFontTx/>
                <a:buChar char="-"/>
              </a:pPr>
              <a:r>
                <a:rPr lang="en-US" altLang="en-US" sz="1800" i="0" dirty="0"/>
                <a:t>Reduced sensitivity to irritations and sores in the mouth</a:t>
              </a:r>
            </a:p>
            <a:p>
              <a:pPr lvl="1" eaLnBrk="1" hangingPunct="1">
                <a:lnSpc>
                  <a:spcPct val="85000"/>
                </a:lnSpc>
                <a:spcBef>
                  <a:spcPct val="0"/>
                </a:spcBef>
                <a:spcAft>
                  <a:spcPts val="500"/>
                </a:spcAft>
                <a:buSzPct val="80000"/>
                <a:buFontTx/>
                <a:buChar char="-"/>
              </a:pPr>
              <a:r>
                <a:rPr lang="en-US" altLang="en-US" sz="1800" i="0" dirty="0"/>
                <a:t>Loss of taste </a:t>
              </a:r>
            </a:p>
            <a:p>
              <a:pPr lvl="1" eaLnBrk="1" hangingPunct="1">
                <a:lnSpc>
                  <a:spcPct val="85000"/>
                </a:lnSpc>
                <a:spcBef>
                  <a:spcPct val="0"/>
                </a:spcBef>
                <a:spcAft>
                  <a:spcPts val="500"/>
                </a:spcAft>
                <a:buSzPct val="80000"/>
                <a:buFontTx/>
                <a:buChar char="-"/>
              </a:pPr>
              <a:r>
                <a:rPr lang="en-US" altLang="en-US" sz="1800" i="0" dirty="0"/>
                <a:t>Periodontal (gum) disease </a:t>
              </a:r>
            </a:p>
            <a:p>
              <a:pPr lvl="1" eaLnBrk="1" hangingPunct="1">
                <a:lnSpc>
                  <a:spcPct val="85000"/>
                </a:lnSpc>
                <a:spcBef>
                  <a:spcPct val="0"/>
                </a:spcBef>
                <a:spcAft>
                  <a:spcPts val="500"/>
                </a:spcAft>
                <a:buSzPct val="80000"/>
                <a:buFontTx/>
                <a:buChar char="-"/>
              </a:pPr>
              <a:r>
                <a:rPr lang="en-US" altLang="en-US" sz="1800" i="0" dirty="0"/>
                <a:t>Difficulty in swallowing</a:t>
              </a:r>
            </a:p>
            <a:p>
              <a:pPr lvl="1" eaLnBrk="1" hangingPunct="1">
                <a:lnSpc>
                  <a:spcPct val="85000"/>
                </a:lnSpc>
                <a:spcBef>
                  <a:spcPct val="0"/>
                </a:spcBef>
                <a:spcAft>
                  <a:spcPts val="500"/>
                </a:spcAft>
                <a:buSzPct val="80000"/>
                <a:buFontTx/>
                <a:buChar char="-"/>
              </a:pPr>
              <a:r>
                <a:rPr lang="en-US" altLang="en-US" sz="1800" i="0" dirty="0"/>
                <a:t>Hiatal hernia</a:t>
              </a:r>
            </a:p>
            <a:p>
              <a:pPr lvl="1" eaLnBrk="1" hangingPunct="1">
                <a:lnSpc>
                  <a:spcPct val="85000"/>
                </a:lnSpc>
                <a:spcBef>
                  <a:spcPct val="0"/>
                </a:spcBef>
                <a:spcAft>
                  <a:spcPts val="500"/>
                </a:spcAft>
                <a:buSzPct val="80000"/>
                <a:buFontTx/>
                <a:buChar char="-"/>
              </a:pPr>
              <a:r>
                <a:rPr lang="en-US" altLang="en-US" sz="1800" i="0" dirty="0"/>
                <a:t>Gastritis</a:t>
              </a:r>
            </a:p>
            <a:p>
              <a:pPr lvl="1" eaLnBrk="1" hangingPunct="1">
                <a:lnSpc>
                  <a:spcPct val="85000"/>
                </a:lnSpc>
                <a:spcBef>
                  <a:spcPct val="0"/>
                </a:spcBef>
                <a:spcAft>
                  <a:spcPct val="50000"/>
                </a:spcAft>
                <a:buSzPct val="80000"/>
                <a:buFontTx/>
                <a:buChar char="-"/>
              </a:pPr>
              <a:r>
                <a:rPr lang="en-US" altLang="en-US" sz="1800" i="0" dirty="0"/>
                <a:t>Peptic ulcer disease</a:t>
              </a:r>
            </a:p>
          </p:txBody>
        </p:sp>
        <p:grpSp>
          <p:nvGrpSpPr>
            <p:cNvPr id="289798" name="Group 25">
              <a:extLst>
                <a:ext uri="{FF2B5EF4-FFF2-40B4-BE49-F238E27FC236}">
                  <a16:creationId xmlns:a16="http://schemas.microsoft.com/office/drawing/2014/main" id="{89573511-04C4-7E4C-A5D9-C7EBD6B13DF6}"/>
                </a:ext>
              </a:extLst>
            </p:cNvPr>
            <p:cNvGrpSpPr>
              <a:grpSpLocks/>
            </p:cNvGrpSpPr>
            <p:nvPr/>
          </p:nvGrpSpPr>
          <p:grpSpPr bwMode="auto">
            <a:xfrm>
              <a:off x="582" y="3671"/>
              <a:ext cx="1990" cy="213"/>
              <a:chOff x="582" y="3671"/>
              <a:chExt cx="1990" cy="213"/>
            </a:xfrm>
          </p:grpSpPr>
          <p:sp>
            <p:nvSpPr>
              <p:cNvPr id="3696652" name="Rectangle 12">
                <a:extLst>
                  <a:ext uri="{FF2B5EF4-FFF2-40B4-BE49-F238E27FC236}">
                    <a16:creationId xmlns:a16="http://schemas.microsoft.com/office/drawing/2014/main" id="{6094D73B-F52D-5848-B532-E08FE8E3440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696654" name="Rectangle 14">
                <a:extLst>
                  <a:ext uri="{FF2B5EF4-FFF2-40B4-BE49-F238E27FC236}">
                    <a16:creationId xmlns:a16="http://schemas.microsoft.com/office/drawing/2014/main" id="{FA6C36E5-DE5C-C548-AEBB-81B85510467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9801" name="Text Box 15">
                <a:extLst>
                  <a:ext uri="{FF2B5EF4-FFF2-40B4-BE49-F238E27FC236}">
                    <a16:creationId xmlns:a16="http://schemas.microsoft.com/office/drawing/2014/main" id="{7E35ABB4-1F14-754B-BF33-0431EEBFA46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932</a:t>
                </a:r>
                <a:endParaRPr lang="en-US" altLang="en-US" sz="1800" i="0" dirty="0">
                  <a:ea typeface="ＭＳ Ｐゴシック" panose="020B0600070205080204" pitchFamily="34" charset="-128"/>
                </a:endParaRPr>
              </a:p>
            </p:txBody>
          </p:sp>
          <p:sp>
            <p:nvSpPr>
              <p:cNvPr id="289802" name="Text Box 17">
                <a:extLst>
                  <a:ext uri="{FF2B5EF4-FFF2-40B4-BE49-F238E27FC236}">
                    <a16:creationId xmlns:a16="http://schemas.microsoft.com/office/drawing/2014/main" id="{445CC7FC-6495-DA47-AFDF-B4571A6488C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967</a:t>
                </a:r>
                <a:endParaRPr lang="en-US" altLang="en-US" sz="1800" i="0" dirty="0">
                  <a:ea typeface="ＭＳ Ｐゴシック" panose="020B0600070205080204" pitchFamily="34" charset="-128"/>
                </a:endParaRPr>
              </a:p>
            </p:txBody>
          </p:sp>
          <p:grpSp>
            <p:nvGrpSpPr>
              <p:cNvPr id="289803" name="Group 22">
                <a:extLst>
                  <a:ext uri="{FF2B5EF4-FFF2-40B4-BE49-F238E27FC236}">
                    <a16:creationId xmlns:a16="http://schemas.microsoft.com/office/drawing/2014/main" id="{89A00E7A-473A-0B44-A66E-33403BC92905}"/>
                  </a:ext>
                </a:extLst>
              </p:cNvPr>
              <p:cNvGrpSpPr>
                <a:grpSpLocks/>
              </p:cNvGrpSpPr>
              <p:nvPr/>
            </p:nvGrpSpPr>
            <p:grpSpPr bwMode="auto">
              <a:xfrm>
                <a:off x="1270" y="3671"/>
                <a:ext cx="620" cy="213"/>
                <a:chOff x="1270" y="3671"/>
                <a:chExt cx="620" cy="213"/>
              </a:xfrm>
            </p:grpSpPr>
            <p:sp>
              <p:nvSpPr>
                <p:cNvPr id="3696663" name="Rectangle 23">
                  <a:extLst>
                    <a:ext uri="{FF2B5EF4-FFF2-40B4-BE49-F238E27FC236}">
                      <a16:creationId xmlns:a16="http://schemas.microsoft.com/office/drawing/2014/main" id="{2DB91394-4E23-C14D-B6B8-B4B01A75B9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89805" name="Text Box 24">
                  <a:extLst>
                    <a:ext uri="{FF2B5EF4-FFF2-40B4-BE49-F238E27FC236}">
                      <a16:creationId xmlns:a16="http://schemas.microsoft.com/office/drawing/2014/main" id="{3DAB61E8-D657-3F4D-BA1D-C53AD95AE225}"/>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1014</a:t>
                  </a:r>
                  <a:endParaRPr lang="en-US" altLang="en-US" sz="1800" i="0" dirty="0">
                    <a:ea typeface="ＭＳ Ｐゴシック" panose="020B0600070205080204" pitchFamily="34" charset="-128"/>
                  </a:endParaRPr>
                </a:p>
              </p:txBody>
            </p:sp>
          </p:grpSp>
        </p:grpSp>
      </p:grpSp>
      <p:sp>
        <p:nvSpPr>
          <p:cNvPr id="2" name="TextBox 1">
            <a:extLst>
              <a:ext uri="{FF2B5EF4-FFF2-40B4-BE49-F238E27FC236}">
                <a16:creationId xmlns:a16="http://schemas.microsoft.com/office/drawing/2014/main" id="{D1E02A59-024F-BC74-D518-1516B4A08EE0}"/>
              </a:ext>
            </a:extLst>
          </p:cNvPr>
          <p:cNvSpPr txBox="1"/>
          <p:nvPr/>
        </p:nvSpPr>
        <p:spPr>
          <a:xfrm>
            <a:off x="1751682" y="4106994"/>
            <a:ext cx="5651653" cy="1464503"/>
          </a:xfrm>
          <a:prstGeom prst="rect">
            <a:avLst/>
          </a:prstGeom>
          <a:noFill/>
        </p:spPr>
        <p:txBody>
          <a:bodyPr wrap="square" rtlCol="0">
            <a:spAutoFit/>
          </a:bodyPr>
          <a:lstStyle/>
          <a:p>
            <a:pPr algn="ctr">
              <a:lnSpc>
                <a:spcPts val="1860"/>
              </a:lnSpc>
            </a:pPr>
            <a:r>
              <a:rPr lang="en-US" i="0" dirty="0">
                <a:solidFill>
                  <a:srgbClr val="941100"/>
                </a:solidFill>
              </a:rPr>
              <a:t>Hiatal hernia = occurs when the upper part of your stomach bulges through the large muscle (diaphragm) separating the abdomen and chest. </a:t>
            </a:r>
          </a:p>
          <a:p>
            <a:pPr algn="ctr">
              <a:lnSpc>
                <a:spcPts val="1860"/>
              </a:lnSpc>
              <a:spcBef>
                <a:spcPts val="600"/>
              </a:spcBef>
            </a:pPr>
            <a:r>
              <a:rPr lang="en-US" i="0" dirty="0">
                <a:solidFill>
                  <a:srgbClr val="941100"/>
                </a:solidFill>
              </a:rPr>
              <a:t>Gastritis = inflammation of the lining of the stomach. </a:t>
            </a:r>
          </a:p>
          <a:p>
            <a:pPr algn="ctr">
              <a:lnSpc>
                <a:spcPts val="1860"/>
              </a:lnSpc>
              <a:spcBef>
                <a:spcPts val="300"/>
              </a:spcBef>
            </a:pPr>
            <a:r>
              <a:rPr lang="en-US" i="0" dirty="0">
                <a:solidFill>
                  <a:srgbClr val="941100"/>
                </a:solidFill>
              </a:rPr>
              <a:t>(Both definitions are from https://www.mayoclinic.org)</a:t>
            </a:r>
          </a:p>
        </p:txBody>
      </p:sp>
    </p:spTree>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Number Placeholder 5">
            <a:extLst>
              <a:ext uri="{FF2B5EF4-FFF2-40B4-BE49-F238E27FC236}">
                <a16:creationId xmlns:a16="http://schemas.microsoft.com/office/drawing/2014/main" id="{63414C95-A98D-8342-B1BF-CC585C87DA0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C2E52E-905A-204B-884C-FBA87EC0F9FD}" type="slidenum">
              <a:rPr lang="en-US" altLang="en-US" sz="1400"/>
              <a:pPr>
                <a:spcBef>
                  <a:spcPct val="0"/>
                </a:spcBef>
                <a:buFontTx/>
                <a:buNone/>
              </a:pPr>
              <a:t>143</a:t>
            </a:fld>
            <a:endParaRPr lang="en-US" altLang="en-US" sz="1400" dirty="0"/>
          </a:p>
        </p:txBody>
      </p:sp>
      <p:grpSp>
        <p:nvGrpSpPr>
          <p:cNvPr id="291843" name="Group 25">
            <a:extLst>
              <a:ext uri="{FF2B5EF4-FFF2-40B4-BE49-F238E27FC236}">
                <a16:creationId xmlns:a16="http://schemas.microsoft.com/office/drawing/2014/main" id="{FCE22A37-3909-644D-8444-E6D27FBDD46E}"/>
              </a:ext>
            </a:extLst>
          </p:cNvPr>
          <p:cNvGrpSpPr>
            <a:grpSpLocks/>
          </p:cNvGrpSpPr>
          <p:nvPr/>
        </p:nvGrpSpPr>
        <p:grpSpPr bwMode="auto">
          <a:xfrm>
            <a:off x="458788" y="446088"/>
            <a:ext cx="8229600" cy="5719762"/>
            <a:chOff x="289" y="281"/>
            <a:chExt cx="5184" cy="3603"/>
          </a:xfrm>
        </p:grpSpPr>
        <p:sp>
          <p:nvSpPr>
            <p:cNvPr id="291844" name="Text Box 3">
              <a:extLst>
                <a:ext uri="{FF2B5EF4-FFF2-40B4-BE49-F238E27FC236}">
                  <a16:creationId xmlns:a16="http://schemas.microsoft.com/office/drawing/2014/main" id="{2D7F50EC-BF82-FA41-B718-005A88341680}"/>
                </a:ext>
              </a:extLst>
            </p:cNvPr>
            <p:cNvSpPr txBox="1">
              <a:spLocks noChangeArrowheads="1"/>
            </p:cNvSpPr>
            <p:nvPr/>
          </p:nvSpPr>
          <p:spPr bwMode="auto">
            <a:xfrm>
              <a:off x="519" y="970"/>
              <a:ext cx="4733"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i="0" dirty="0"/>
                <a:t>Changes in the small intestine can include duodenal ulcers, maldi-gestion, and malabsorption.</a:t>
              </a:r>
            </a:p>
            <a:p>
              <a:pPr eaLnBrk="1" hangingPunct="1">
                <a:lnSpc>
                  <a:spcPct val="85000"/>
                </a:lnSpc>
                <a:spcBef>
                  <a:spcPct val="0"/>
                </a:spcBef>
                <a:spcAft>
                  <a:spcPct val="50000"/>
                </a:spcAft>
                <a:buSzPct val="80000"/>
              </a:pPr>
              <a:r>
                <a:rPr lang="en-US" altLang="en-US" sz="1800" i="0" dirty="0"/>
                <a:t>Changes in the large intestine can include constipation, hemorrhoids, and diverticular disease.</a:t>
              </a:r>
            </a:p>
            <a:p>
              <a:pPr eaLnBrk="1" hangingPunct="1">
                <a:lnSpc>
                  <a:spcPct val="85000"/>
                </a:lnSpc>
                <a:spcBef>
                  <a:spcPct val="0"/>
                </a:spcBef>
                <a:spcAft>
                  <a:spcPct val="50000"/>
                </a:spcAft>
                <a:buSzPct val="80000"/>
              </a:pPr>
              <a:r>
                <a:rPr lang="en-US" altLang="en-US" sz="1800" i="0" dirty="0"/>
                <a:t>Bowel obstructions, impactions, and colon cancer are more common in older persons.</a:t>
              </a:r>
            </a:p>
            <a:p>
              <a:pPr eaLnBrk="1" hangingPunct="1">
                <a:lnSpc>
                  <a:spcPct val="85000"/>
                </a:lnSpc>
                <a:spcBef>
                  <a:spcPct val="0"/>
                </a:spcBef>
                <a:spcAft>
                  <a:spcPct val="50000"/>
                </a:spcAft>
                <a:buSzPct val="80000"/>
              </a:pPr>
              <a:r>
                <a:rPr lang="en-US" altLang="en-US" sz="1800" i="0" dirty="0"/>
                <a:t>Other disorders more likely to occur with aging include appendicitis, gall bladder problems, jaundice, cirrhosis, and acute pancreatitis.</a:t>
              </a:r>
            </a:p>
          </p:txBody>
        </p:sp>
        <p:sp>
          <p:nvSpPr>
            <p:cNvPr id="291845" name="Rectangle 9">
              <a:extLst>
                <a:ext uri="{FF2B5EF4-FFF2-40B4-BE49-F238E27FC236}">
                  <a16:creationId xmlns:a16="http://schemas.microsoft.com/office/drawing/2014/main" id="{B7E89474-CD88-904E-B94D-5049760890A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Aging Effects </a:t>
              </a:r>
              <a:r>
                <a:rPr lang="en-US" altLang="en-US" sz="2200" i="0" dirty="0">
                  <a:solidFill>
                    <a:srgbClr val="333333"/>
                  </a:solidFill>
                </a:rPr>
                <a:t>(continued)</a:t>
              </a:r>
              <a:endParaRPr lang="en-US" altLang="en-US" sz="2800" i="0" dirty="0">
                <a:solidFill>
                  <a:srgbClr val="333333"/>
                </a:solidFill>
              </a:endParaRPr>
            </a:p>
          </p:txBody>
        </p:sp>
        <p:grpSp>
          <p:nvGrpSpPr>
            <p:cNvPr id="291846" name="Group 23">
              <a:extLst>
                <a:ext uri="{FF2B5EF4-FFF2-40B4-BE49-F238E27FC236}">
                  <a16:creationId xmlns:a16="http://schemas.microsoft.com/office/drawing/2014/main" id="{F8283E3E-33E1-5040-AAC9-885A8F0C8D4E}"/>
                </a:ext>
              </a:extLst>
            </p:cNvPr>
            <p:cNvGrpSpPr>
              <a:grpSpLocks/>
            </p:cNvGrpSpPr>
            <p:nvPr/>
          </p:nvGrpSpPr>
          <p:grpSpPr bwMode="auto">
            <a:xfrm>
              <a:off x="582" y="3671"/>
              <a:ext cx="1990" cy="213"/>
              <a:chOff x="582" y="3671"/>
              <a:chExt cx="1990" cy="213"/>
            </a:xfrm>
          </p:grpSpPr>
          <p:sp>
            <p:nvSpPr>
              <p:cNvPr id="3700749" name="Rectangle 13">
                <a:extLst>
                  <a:ext uri="{FF2B5EF4-FFF2-40B4-BE49-F238E27FC236}">
                    <a16:creationId xmlns:a16="http://schemas.microsoft.com/office/drawing/2014/main" id="{A87A9BE1-BF50-DE4A-B351-46B22FE6D40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3700751" name="Rectangle 15">
                <a:extLst>
                  <a:ext uri="{FF2B5EF4-FFF2-40B4-BE49-F238E27FC236}">
                    <a16:creationId xmlns:a16="http://schemas.microsoft.com/office/drawing/2014/main" id="{637FFF44-7BC5-BA4B-B488-3061327B6C5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91849" name="Text Box 16">
                <a:extLst>
                  <a:ext uri="{FF2B5EF4-FFF2-40B4-BE49-F238E27FC236}">
                    <a16:creationId xmlns:a16="http://schemas.microsoft.com/office/drawing/2014/main" id="{D87385EC-56A2-C84F-9B67-CCBE1352DFE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932</a:t>
                </a:r>
                <a:endParaRPr lang="en-US" altLang="en-US" sz="1800" i="0" dirty="0">
                  <a:ea typeface="ＭＳ Ｐゴシック" panose="020B0600070205080204" pitchFamily="34" charset="-128"/>
                </a:endParaRPr>
              </a:p>
            </p:txBody>
          </p:sp>
          <p:sp>
            <p:nvSpPr>
              <p:cNvPr id="291850" name="Text Box 18">
                <a:extLst>
                  <a:ext uri="{FF2B5EF4-FFF2-40B4-BE49-F238E27FC236}">
                    <a16:creationId xmlns:a16="http://schemas.microsoft.com/office/drawing/2014/main" id="{3E40BCC5-3A85-6345-84B0-A4FB02538E1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967</a:t>
                </a:r>
                <a:endParaRPr lang="en-US" altLang="en-US" sz="1800" i="0" dirty="0">
                  <a:ea typeface="ＭＳ Ｐゴシック" panose="020B0600070205080204" pitchFamily="34" charset="-128"/>
                </a:endParaRPr>
              </a:p>
            </p:txBody>
          </p:sp>
          <p:grpSp>
            <p:nvGrpSpPr>
              <p:cNvPr id="291851" name="Group 20">
                <a:extLst>
                  <a:ext uri="{FF2B5EF4-FFF2-40B4-BE49-F238E27FC236}">
                    <a16:creationId xmlns:a16="http://schemas.microsoft.com/office/drawing/2014/main" id="{08F54AAF-45A0-1D48-B4AC-BEF5B7A37BCE}"/>
                  </a:ext>
                </a:extLst>
              </p:cNvPr>
              <p:cNvGrpSpPr>
                <a:grpSpLocks/>
              </p:cNvGrpSpPr>
              <p:nvPr/>
            </p:nvGrpSpPr>
            <p:grpSpPr bwMode="auto">
              <a:xfrm>
                <a:off x="1270" y="3671"/>
                <a:ext cx="620" cy="213"/>
                <a:chOff x="1270" y="3671"/>
                <a:chExt cx="620" cy="213"/>
              </a:xfrm>
            </p:grpSpPr>
            <p:sp>
              <p:nvSpPr>
                <p:cNvPr id="3700757" name="Rectangle 21">
                  <a:extLst>
                    <a:ext uri="{FF2B5EF4-FFF2-40B4-BE49-F238E27FC236}">
                      <a16:creationId xmlns:a16="http://schemas.microsoft.com/office/drawing/2014/main" id="{C6EF20BD-EEFF-F54B-B750-5418A045C0B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effectLst>
                      <a:outerShdw blurRad="38100" dist="38100" dir="2700000" algn="tl">
                        <a:srgbClr val="000000">
                          <a:alpha val="43137"/>
                        </a:srgbClr>
                      </a:outerShdw>
                    </a:effectLst>
                  </a:endParaRPr>
                </a:p>
              </p:txBody>
            </p:sp>
            <p:sp>
              <p:nvSpPr>
                <p:cNvPr id="291853" name="Text Box 22">
                  <a:extLst>
                    <a:ext uri="{FF2B5EF4-FFF2-40B4-BE49-F238E27FC236}">
                      <a16:creationId xmlns:a16="http://schemas.microsoft.com/office/drawing/2014/main" id="{83BFDF06-C9AF-034A-80FD-42A81A52B9DA}"/>
                    </a:ext>
                  </a:extLst>
                </p:cNvPr>
                <p:cNvSpPr txBox="1">
                  <a:spLocks noChangeArrowheads="1"/>
                </p:cNvSpPr>
                <p:nvPr/>
              </p:nvSpPr>
              <p:spPr bwMode="auto">
                <a:xfrm>
                  <a:off x="1271"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i="0" dirty="0">
                      <a:ea typeface="ＭＳ Ｐゴシック" panose="020B0600070205080204" pitchFamily="34" charset="-128"/>
                    </a:rPr>
                    <a:t>Page 1014</a:t>
                  </a:r>
                  <a:endParaRPr lang="en-US" altLang="en-US" sz="1800" i="0" dirty="0">
                    <a:ea typeface="ＭＳ Ｐゴシック" panose="020B0600070205080204" pitchFamily="34" charset="-128"/>
                  </a:endParaRPr>
                </a:p>
              </p:txBody>
            </p:sp>
          </p:grpSp>
        </p:grpSp>
      </p:grpSp>
      <p:sp>
        <p:nvSpPr>
          <p:cNvPr id="2" name="TextBox 1">
            <a:extLst>
              <a:ext uri="{FF2B5EF4-FFF2-40B4-BE49-F238E27FC236}">
                <a16:creationId xmlns:a16="http://schemas.microsoft.com/office/drawing/2014/main" id="{D34AE013-37EE-E891-5E7F-19B14EEAA477}"/>
              </a:ext>
            </a:extLst>
          </p:cNvPr>
          <p:cNvSpPr txBox="1"/>
          <p:nvPr/>
        </p:nvSpPr>
        <p:spPr>
          <a:xfrm>
            <a:off x="1835723" y="4021153"/>
            <a:ext cx="5479475" cy="1477328"/>
          </a:xfrm>
          <a:prstGeom prst="rect">
            <a:avLst/>
          </a:prstGeom>
          <a:noFill/>
        </p:spPr>
        <p:txBody>
          <a:bodyPr wrap="square" rtlCol="0">
            <a:spAutoFit/>
          </a:bodyPr>
          <a:lstStyle/>
          <a:p>
            <a:pPr algn="ctr">
              <a:lnSpc>
                <a:spcPts val="1820"/>
              </a:lnSpc>
            </a:pPr>
            <a:r>
              <a:rPr lang="en-US" sz="1700" i="0" dirty="0">
                <a:solidFill>
                  <a:srgbClr val="941100"/>
                </a:solidFill>
              </a:rPr>
              <a:t>Diverticular disease = an infection in the tiny pouches that some people get in their colon.  The pouches are called diverticula.  These pouches bulge out through weak spots in your colon.  The pouches can become inflamed (red, swollen) or infected.</a:t>
            </a:r>
          </a:p>
          <a:p>
            <a:pPr algn="ctr">
              <a:lnSpc>
                <a:spcPts val="1820"/>
              </a:lnSpc>
            </a:pPr>
            <a:r>
              <a:rPr lang="en-US" sz="1700" i="0" dirty="0">
                <a:solidFill>
                  <a:srgbClr val="941100"/>
                </a:solidFill>
              </a:rPr>
              <a:t>(https://</a:t>
            </a:r>
            <a:r>
              <a:rPr lang="en-US" sz="1700" i="0" dirty="0" err="1">
                <a:solidFill>
                  <a:srgbClr val="941100"/>
                </a:solidFill>
              </a:rPr>
              <a:t>www.hopkinsmedicine.org</a:t>
            </a:r>
            <a:r>
              <a:rPr lang="en-US" sz="1700" i="0">
                <a:solidFill>
                  <a:srgbClr val="941100"/>
                </a:solidFill>
              </a:rPr>
              <a:t>)</a:t>
            </a:r>
            <a:endParaRPr lang="en-US" sz="1700" i="0" dirty="0">
              <a:solidFill>
                <a:srgbClr val="941100"/>
              </a:solidFill>
            </a:endParaRP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1"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1" u="none" strike="noStrike" cap="none" normalizeH="0" baseline="0" smtClean="0">
            <a:ln>
              <a:noFill/>
            </a:ln>
            <a:solidFill>
              <a:schemeClr val="tx1"/>
            </a:solidFill>
            <a:effectLst>
              <a:outerShdw blurRad="38100" dist="38100" dir="2700000" algn="tl">
                <a:srgbClr val="000000">
                  <a:alpha val="43137"/>
                </a:srgbClr>
              </a:outerShdw>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22482</TotalTime>
  <Words>10102</Words>
  <Application>Microsoft Macintosh PowerPoint</Application>
  <PresentationFormat>On-screen Show (4:3)</PresentationFormat>
  <Paragraphs>1410</Paragraphs>
  <Slides>143</Slides>
  <Notes>143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143</vt:i4>
      </vt:variant>
    </vt:vector>
  </HeadingPairs>
  <TitlesOfParts>
    <vt:vector size="145" baseType="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1733</cp:revision>
  <cp:lastPrinted>2007-09-02T16:52:17Z</cp:lastPrinted>
  <dcterms:created xsi:type="dcterms:W3CDTF">2007-08-12T19:19:03Z</dcterms:created>
  <dcterms:modified xsi:type="dcterms:W3CDTF">2022-12-11T18:19:39Z</dcterms:modified>
</cp:coreProperties>
</file>