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7"/>
  </p:notesMasterIdLst>
  <p:sldIdLst>
    <p:sldId id="256" r:id="rId2"/>
    <p:sldId id="367" r:id="rId3"/>
    <p:sldId id="838" r:id="rId4"/>
    <p:sldId id="832" r:id="rId5"/>
    <p:sldId id="396" r:id="rId6"/>
    <p:sldId id="900" r:id="rId7"/>
    <p:sldId id="1099" r:id="rId8"/>
    <p:sldId id="870" r:id="rId9"/>
    <p:sldId id="398" r:id="rId10"/>
    <p:sldId id="852" r:id="rId11"/>
    <p:sldId id="400" r:id="rId12"/>
    <p:sldId id="897" r:id="rId13"/>
    <p:sldId id="401" r:id="rId14"/>
    <p:sldId id="893" r:id="rId15"/>
    <p:sldId id="407" r:id="rId16"/>
    <p:sldId id="409" r:id="rId17"/>
    <p:sldId id="875" r:id="rId18"/>
    <p:sldId id="403" r:id="rId19"/>
    <p:sldId id="402" r:id="rId20"/>
    <p:sldId id="404" r:id="rId21"/>
    <p:sldId id="405" r:id="rId22"/>
    <p:sldId id="406" r:id="rId23"/>
    <p:sldId id="892" r:id="rId24"/>
    <p:sldId id="871" r:id="rId25"/>
    <p:sldId id="312" r:id="rId26"/>
    <p:sldId id="882" r:id="rId27"/>
    <p:sldId id="883" r:id="rId28"/>
    <p:sldId id="843" r:id="rId29"/>
    <p:sldId id="878" r:id="rId30"/>
    <p:sldId id="854" r:id="rId31"/>
    <p:sldId id="876" r:id="rId32"/>
    <p:sldId id="802" r:id="rId33"/>
    <p:sldId id="410" r:id="rId34"/>
    <p:sldId id="776" r:id="rId35"/>
    <p:sldId id="860" r:id="rId36"/>
    <p:sldId id="901" r:id="rId37"/>
    <p:sldId id="855" r:id="rId38"/>
    <p:sldId id="856" r:id="rId39"/>
    <p:sldId id="777" r:id="rId40"/>
    <p:sldId id="857" r:id="rId41"/>
    <p:sldId id="775" r:id="rId42"/>
    <p:sldId id="778" r:id="rId43"/>
    <p:sldId id="859" r:id="rId44"/>
    <p:sldId id="779" r:id="rId45"/>
    <p:sldId id="858" r:id="rId46"/>
    <p:sldId id="781" r:id="rId47"/>
    <p:sldId id="868" r:id="rId48"/>
    <p:sldId id="782" r:id="rId49"/>
    <p:sldId id="861" r:id="rId50"/>
    <p:sldId id="862" r:id="rId51"/>
    <p:sldId id="784" r:id="rId52"/>
    <p:sldId id="785" r:id="rId53"/>
    <p:sldId id="863" r:id="rId54"/>
    <p:sldId id="872" r:id="rId55"/>
    <p:sldId id="879" r:id="rId56"/>
    <p:sldId id="881" r:id="rId57"/>
    <p:sldId id="786" r:id="rId58"/>
    <p:sldId id="787" r:id="rId59"/>
    <p:sldId id="873" r:id="rId60"/>
    <p:sldId id="788" r:id="rId61"/>
    <p:sldId id="789" r:id="rId62"/>
    <p:sldId id="1098" r:id="rId63"/>
    <p:sldId id="790" r:id="rId64"/>
    <p:sldId id="867" r:id="rId65"/>
    <p:sldId id="791" r:id="rId66"/>
    <p:sldId id="793" r:id="rId67"/>
    <p:sldId id="792" r:id="rId68"/>
    <p:sldId id="877" r:id="rId69"/>
    <p:sldId id="884" r:id="rId70"/>
    <p:sldId id="886" r:id="rId71"/>
    <p:sldId id="894" r:id="rId72"/>
    <p:sldId id="888" r:id="rId73"/>
    <p:sldId id="891" r:id="rId74"/>
    <p:sldId id="890" r:id="rId75"/>
    <p:sldId id="905" r:id="rId7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5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100"/>
    <a:srgbClr val="01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673"/>
  </p:normalViewPr>
  <p:slideViewPr>
    <p:cSldViewPr snapToGrid="0" showGuides="1">
      <p:cViewPr varScale="1">
        <p:scale>
          <a:sx n="111" d="100"/>
          <a:sy n="111" d="100"/>
        </p:scale>
        <p:origin x="3120" y="200"/>
      </p:cViewPr>
      <p:guideLst>
        <p:guide orient="horz" pos="295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82855F28-44C0-8843-B269-6742293D6E9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i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9BFD9D65-D6CA-E34A-AA2A-64B152AE10B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i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DDBFF73A-95D2-7845-B73C-1CC8848826B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14B737F1-93B1-1D48-BAA6-9C08FFADE09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4132E99C-2C90-9A48-A21D-5E95EF5A733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i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2775" name="Rectangle 7">
            <a:extLst>
              <a:ext uri="{FF2B5EF4-FFF2-40B4-BE49-F238E27FC236}">
                <a16:creationId xmlns:a16="http://schemas.microsoft.com/office/drawing/2014/main" id="{344A1A59-5105-6C47-8EBD-27FCC7C04F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i="0"/>
            </a:lvl1pPr>
          </a:lstStyle>
          <a:p>
            <a:pPr>
              <a:defRPr/>
            </a:pPr>
            <a:fld id="{17663A88-CD6A-6244-BCBA-A49941ECFF4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04A0890B-FA9B-9B48-A5F2-C8348A0D91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A24AA5B-AD68-2642-A3A9-94C2C2C1A0D0}" type="slidenum">
              <a:rPr lang="en-US" altLang="en-US" i="0" smtClean="0"/>
              <a:pPr/>
              <a:t>1</a:t>
            </a:fld>
            <a:endParaRPr lang="en-US" altLang="en-US" i="0" dirty="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16DAC60C-86E7-C04E-8AEB-216C6BED60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BCE83500-5455-0C4C-8E4A-AE2757B0D1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>
            <a:extLst>
              <a:ext uri="{FF2B5EF4-FFF2-40B4-BE49-F238E27FC236}">
                <a16:creationId xmlns:a16="http://schemas.microsoft.com/office/drawing/2014/main" id="{D7277B94-E832-6A44-9FC4-0A70BB57352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177" tIns="46589" rIns="93177" bIns="46589" anchor="b"/>
          <a:lstStyle>
            <a:lvl1pPr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21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3363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363" indent="-233363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7088" indent="-233363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4288" indent="-233363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1488" indent="-233363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8688" indent="-233363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5888" indent="-233363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2D834142-0407-0C44-BE01-98CC4E2C936E}" type="slidenum">
              <a:rPr lang="en-US" altLang="en-US" sz="1200"/>
              <a:pPr algn="r" eaLnBrk="1" hangingPunct="1"/>
              <a:t>2</a:t>
            </a:fld>
            <a:endParaRPr lang="en-US" altLang="en-US" sz="1200" dirty="0"/>
          </a:p>
        </p:txBody>
      </p:sp>
      <p:sp>
        <p:nvSpPr>
          <p:cNvPr id="220163" name="Rectangle 1026">
            <a:extLst>
              <a:ext uri="{FF2B5EF4-FFF2-40B4-BE49-F238E27FC236}">
                <a16:creationId xmlns:a16="http://schemas.microsoft.com/office/drawing/2014/main" id="{0C5D758C-D18C-5A4A-8AC1-ECD6C65A31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0164" name="Rectangle 1027">
            <a:extLst>
              <a:ext uri="{FF2B5EF4-FFF2-40B4-BE49-F238E27FC236}">
                <a16:creationId xmlns:a16="http://schemas.microsoft.com/office/drawing/2014/main" id="{B5A8D238-F7F9-9C40-B91B-52049F145E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3177" tIns="46589" rIns="93177" bIns="46589"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0446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537D0C71-D9CD-EE44-8CA3-AA39C05F62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163832F-A6D1-144A-B5C0-8D7E51956725}" type="slidenum">
              <a:rPr lang="en-US" altLang="en-US" i="0" smtClean="0"/>
              <a:pPr/>
              <a:t>3</a:t>
            </a:fld>
            <a:endParaRPr lang="en-US" altLang="en-US" i="0" dirty="0"/>
          </a:p>
        </p:txBody>
      </p:sp>
      <p:sp>
        <p:nvSpPr>
          <p:cNvPr id="18434" name="Rectangle 1026">
            <a:extLst>
              <a:ext uri="{FF2B5EF4-FFF2-40B4-BE49-F238E27FC236}">
                <a16:creationId xmlns:a16="http://schemas.microsoft.com/office/drawing/2014/main" id="{74EB714B-29CF-354E-B073-B032ECB908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5" name="Rectangle 1027">
            <a:extLst>
              <a:ext uri="{FF2B5EF4-FFF2-40B4-BE49-F238E27FC236}">
                <a16:creationId xmlns:a16="http://schemas.microsoft.com/office/drawing/2014/main" id="{6724B7BF-72D1-9545-99EA-F12D9EEE75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CEBD1B73-D572-8741-99A5-96FB02DD7C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17B9A14-EFAC-184E-9F8B-1F568C009D25}" type="slidenum">
              <a:rPr lang="en-US" altLang="en-US" i="0" smtClean="0"/>
              <a:pPr/>
              <a:t>4</a:t>
            </a:fld>
            <a:endParaRPr lang="en-US" altLang="en-US" i="0" dirty="0"/>
          </a:p>
        </p:txBody>
      </p:sp>
      <p:sp>
        <p:nvSpPr>
          <p:cNvPr id="20482" name="Rectangle 1026">
            <a:extLst>
              <a:ext uri="{FF2B5EF4-FFF2-40B4-BE49-F238E27FC236}">
                <a16:creationId xmlns:a16="http://schemas.microsoft.com/office/drawing/2014/main" id="{C88079E1-F673-844E-853A-80D45CC5C3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3" name="Rectangle 1027">
            <a:extLst>
              <a:ext uri="{FF2B5EF4-FFF2-40B4-BE49-F238E27FC236}">
                <a16:creationId xmlns:a16="http://schemas.microsoft.com/office/drawing/2014/main" id="{FBEE9FBB-90AD-4A4F-9A0E-9FA81EDBEE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EAA62909-7FEC-D040-B125-8DB2BCACD2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A500752-D570-034D-8E11-286DE8630D78}" type="slidenum">
              <a:rPr lang="en-US" altLang="en-US" i="0" smtClean="0"/>
              <a:pPr/>
              <a:t>5</a:t>
            </a:fld>
            <a:endParaRPr lang="en-US" altLang="en-US" i="0" dirty="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FD096586-BCCF-F845-8040-4E17D93B44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1609912C-185B-D341-821C-B1BEE09BFC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8F960647-31BD-DD4F-A07C-2CC4C3C13B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B3DC503-6C4F-364A-B6A3-CA6350B17E8B}" type="slidenum">
              <a:rPr lang="en-US" altLang="en-US" i="0"/>
              <a:pPr/>
              <a:t>6</a:t>
            </a:fld>
            <a:endParaRPr lang="en-US" altLang="en-US" i="0" dirty="0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783000AF-5240-404D-B365-C17911AE2E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8E17A326-217C-7043-916F-43FB228B5A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766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D9C89CDA-571B-8B47-A19B-5BFBBC044B8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5" tIns="45718" rIns="91435" bIns="45718" anchor="b"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8663" indent="-2794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22363" indent="-225425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70038" indent="-223838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19300" indent="-225425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76500" indent="-22542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33700" indent="-22542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90900" indent="-22542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48100" indent="-22542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AB5B7BF-D56E-6945-B0D5-446C720E7247}" type="slidenum">
              <a:rPr lang="en-US" altLang="en-US" sz="1200"/>
              <a:pPr algn="r" eaLnBrk="1" hangingPunct="1"/>
              <a:t>7</a:t>
            </a:fld>
            <a:endParaRPr lang="en-US" altLang="en-US" sz="1200" dirty="0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510B7953-0752-8845-BCC9-72D2F8D2D2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6824AD0C-1B3F-3545-AA18-52FAA8A431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5" tIns="45718" rIns="91435" bIns="45718"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28161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>
            <a:extLst>
              <a:ext uri="{FF2B5EF4-FFF2-40B4-BE49-F238E27FC236}">
                <a16:creationId xmlns:a16="http://schemas.microsoft.com/office/drawing/2014/main" id="{781348E2-8EC2-884A-B352-DB9CF9ECE1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93A623E-7177-A241-883F-6E8D3FEE92EE}" type="slidenum">
              <a:rPr lang="en-US" altLang="en-US" i="0" smtClean="0"/>
              <a:pPr/>
              <a:t>8</a:t>
            </a:fld>
            <a:endParaRPr lang="en-US" altLang="en-US" i="0" dirty="0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2528C1EE-B2DA-A24D-B9C1-BE67082ADF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9040841F-2D6A-BF41-8B5E-76A2B054A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id="{7F59230F-EAFB-4E46-9794-60538E3230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B5DB617-FC52-D941-A5D5-5CFC794FF05A}" type="slidenum">
              <a:rPr lang="en-US" altLang="en-US" i="0" smtClean="0"/>
              <a:pPr/>
              <a:t>9</a:t>
            </a:fld>
            <a:endParaRPr lang="en-US" altLang="en-US" i="0" dirty="0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E6CB66DA-F142-744D-A7B5-3611ED8251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71796347-2510-1144-B976-7D814DA981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1C6A0FCF-8F1A-1643-A9A0-86EC00B5EB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0E2A72F-2C31-744F-8AA9-2D7D93429C77}" type="slidenum">
              <a:rPr lang="en-US" altLang="en-US" i="0" smtClean="0"/>
              <a:pPr/>
              <a:t>10</a:t>
            </a:fld>
            <a:endParaRPr lang="en-US" altLang="en-US" i="0" dirty="0"/>
          </a:p>
        </p:txBody>
      </p:sp>
      <p:sp>
        <p:nvSpPr>
          <p:cNvPr id="32770" name="Rectangle 1026">
            <a:extLst>
              <a:ext uri="{FF2B5EF4-FFF2-40B4-BE49-F238E27FC236}">
                <a16:creationId xmlns:a16="http://schemas.microsoft.com/office/drawing/2014/main" id="{67F2D626-2D44-7D4D-A1F4-6E96612873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1" name="Rectangle 1027">
            <a:extLst>
              <a:ext uri="{FF2B5EF4-FFF2-40B4-BE49-F238E27FC236}">
                <a16:creationId xmlns:a16="http://schemas.microsoft.com/office/drawing/2014/main" id="{400C08A0-51E2-494F-8398-A1C7BB180B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728AFFB1-63C1-8A4F-9223-1A51249EA4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82164DA-BC15-4347-8379-98DF14F7462C}" type="slidenum">
              <a:rPr lang="en-US" altLang="en-US" i="0" smtClean="0"/>
              <a:pPr/>
              <a:t>11</a:t>
            </a:fld>
            <a:endParaRPr lang="en-US" altLang="en-US" i="0" dirty="0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DC9C9EFC-CFE7-6D44-8825-5AA4A1EBAE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31C97B5D-3238-A945-8CB4-543C34DFF6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18B2836A-FC04-324F-8510-7CACAFD3E3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6" name="Rectangle 3">
            <a:extLst>
              <a:ext uri="{FF2B5EF4-FFF2-40B4-BE49-F238E27FC236}">
                <a16:creationId xmlns:a16="http://schemas.microsoft.com/office/drawing/2014/main" id="{AD18E4C1-BB98-8D4B-B5D4-E2FAB36A8B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FEA81396-1301-F249-B599-247305EE16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CCC3EB3-6CA8-B844-B8A2-75FB80AD5B2E}" type="slidenum">
              <a:rPr lang="en-US" altLang="en-US" i="0" smtClean="0"/>
              <a:pPr/>
              <a:t>13</a:t>
            </a:fld>
            <a:endParaRPr lang="en-US" altLang="en-US" i="0" dirty="0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9EAE86A-3116-EE45-A88B-DB861B65CC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024E8134-A071-8445-BB9F-002D6049D0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031">
            <a:extLst>
              <a:ext uri="{FF2B5EF4-FFF2-40B4-BE49-F238E27FC236}">
                <a16:creationId xmlns:a16="http://schemas.microsoft.com/office/drawing/2014/main" id="{137FEBC2-2F66-C84D-9D0B-D0CB89196EE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C5BFB481-3CC0-C349-87BF-8EB92AE22707}" type="slidenum">
              <a:rPr lang="en-US" altLang="en-US" sz="1200" i="0"/>
              <a:pPr algn="r" eaLnBrk="1" hangingPunct="1"/>
              <a:t>14</a:t>
            </a:fld>
            <a:endParaRPr lang="en-US" altLang="en-US" sz="1200" i="0" dirty="0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FC9DBA26-689E-9D46-8B94-0A8F2A877A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BE03934D-11AB-484B-8B29-F9F923C4F3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E15A2EC1-9168-964C-B51E-64B2755A22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DD57BA-EEEB-0543-845B-325B71E831A6}" type="slidenum">
              <a:rPr lang="en-US" altLang="en-US" i="0" smtClean="0"/>
              <a:pPr/>
              <a:t>15</a:t>
            </a:fld>
            <a:endParaRPr lang="en-US" altLang="en-US" i="0" dirty="0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EC654A83-1970-D24E-BCA2-98B0E6BCDC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B4BE1050-4669-414D-9C46-B5B550350F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4181F8CF-9032-6D43-8BD9-0E1EF99EFF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54D11D-1486-0140-9CF6-3DC22592ACC0}" type="slidenum">
              <a:rPr lang="en-US" altLang="en-US" i="0" smtClean="0"/>
              <a:pPr/>
              <a:t>16</a:t>
            </a:fld>
            <a:endParaRPr lang="en-US" altLang="en-US" i="0" dirty="0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00F9CA80-D503-CE4B-BBB1-A718995882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1685A5A6-CEA3-074E-B96A-C9D5D424D4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>
            <a:extLst>
              <a:ext uri="{FF2B5EF4-FFF2-40B4-BE49-F238E27FC236}">
                <a16:creationId xmlns:a16="http://schemas.microsoft.com/office/drawing/2014/main" id="{C4832688-EA3F-9943-B74A-78E1EF0487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662E663-1769-BB49-A5BE-354F2E81A36F}" type="slidenum">
              <a:rPr lang="en-US" altLang="en-US" i="0" smtClean="0"/>
              <a:pPr/>
              <a:t>17</a:t>
            </a:fld>
            <a:endParaRPr lang="en-US" altLang="en-US" i="0" dirty="0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6A85FD31-8D3F-2C47-B171-20BA25B4A2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EC93C662-AB46-0943-A987-56CBC8EBB5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A7324774-625C-B54C-A21A-F09DB64F2C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0431C3-24EA-D644-BA8D-728ABCE4BB28}" type="slidenum">
              <a:rPr lang="en-US" altLang="en-US" i="0" smtClean="0"/>
              <a:pPr/>
              <a:t>18</a:t>
            </a:fld>
            <a:endParaRPr lang="en-US" altLang="en-US" i="0" dirty="0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045A6CEA-B95E-F845-ABD2-A51225DC29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2DBDCEFC-7975-E540-A59A-50D461E52C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7F7D37E6-945C-D34D-9D0F-E79765C6F8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FAE76F-CB34-EA44-AE5B-58F7A144B688}" type="slidenum">
              <a:rPr lang="en-US" altLang="en-US" i="0" smtClean="0"/>
              <a:pPr/>
              <a:t>19</a:t>
            </a:fld>
            <a:endParaRPr lang="en-US" altLang="en-US" i="0" dirty="0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C1366960-3341-3A40-B1F7-EB383F07A6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241BE66A-76C6-D948-A750-F130AAED9D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FED505A9-8275-FF47-90D2-78E2E73F49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801AA4-C051-5441-849F-C40D782FDAE3}" type="slidenum">
              <a:rPr lang="en-US" altLang="en-US" i="0" smtClean="0"/>
              <a:pPr/>
              <a:t>20</a:t>
            </a:fld>
            <a:endParaRPr lang="en-US" altLang="en-US" i="0" dirty="0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451BB37E-196B-DE49-81E9-FA61CE2379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0B94944F-49FB-D74A-81B2-7D157F4822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4130C439-9B50-A14A-95E4-4E576A14EA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CCE7164-D13C-0B44-AC61-41D731AFD1AB}" type="slidenum">
              <a:rPr lang="en-US" altLang="en-US" i="0" smtClean="0"/>
              <a:pPr/>
              <a:t>21</a:t>
            </a:fld>
            <a:endParaRPr lang="en-US" altLang="en-US" i="0" dirty="0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715842C0-F4B6-0042-B34C-756996E9C9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434604FE-4D6E-2C4D-AA55-F031FC5771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BD06567B-57A1-7D46-9E0E-5E253C1BBB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11801A9-3BC9-E64C-AE7F-D4B68002E489}" type="slidenum">
              <a:rPr lang="en-US" altLang="en-US" i="0" smtClean="0"/>
              <a:pPr/>
              <a:t>22</a:t>
            </a:fld>
            <a:endParaRPr lang="en-US" altLang="en-US" i="0" dirty="0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4C8C0566-CAEA-2F45-A9C7-BC4E5E8ED6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19FEE5C9-566F-1247-A576-F2891927E9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031">
            <a:extLst>
              <a:ext uri="{FF2B5EF4-FFF2-40B4-BE49-F238E27FC236}">
                <a16:creationId xmlns:a16="http://schemas.microsoft.com/office/drawing/2014/main" id="{6369E43C-BC9C-BF46-9292-D3F4B37C778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65BAFE60-528B-8B43-AC45-C8AB754090EF}" type="slidenum">
              <a:rPr lang="en-US" altLang="en-US" sz="1200" i="0"/>
              <a:pPr algn="r" eaLnBrk="1" hangingPunct="1"/>
              <a:t>23</a:t>
            </a:fld>
            <a:endParaRPr lang="en-US" altLang="en-US" sz="1200" i="0" dirty="0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FA6F865B-ACA6-1842-A98D-D7EFA7E2DE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B266ADF-73B0-4A44-B731-C62E5BFFFB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>
            <a:extLst>
              <a:ext uri="{FF2B5EF4-FFF2-40B4-BE49-F238E27FC236}">
                <a16:creationId xmlns:a16="http://schemas.microsoft.com/office/drawing/2014/main" id="{59FAF28D-11F7-B14E-B6D7-E1B22B14E4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A227509-AA4C-594D-8924-78037A6FF13F}" type="slidenum">
              <a:rPr lang="en-US" altLang="en-US" i="0" smtClean="0"/>
              <a:pPr/>
              <a:t>24</a:t>
            </a:fld>
            <a:endParaRPr lang="en-US" altLang="en-US" i="0" dirty="0"/>
          </a:p>
        </p:txBody>
      </p:sp>
      <p:sp>
        <p:nvSpPr>
          <p:cNvPr id="61442" name="Rectangle 1026">
            <a:extLst>
              <a:ext uri="{FF2B5EF4-FFF2-40B4-BE49-F238E27FC236}">
                <a16:creationId xmlns:a16="http://schemas.microsoft.com/office/drawing/2014/main" id="{D8EF09E7-6DB9-8949-969B-20EEC2447E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3" name="Rectangle 1027">
            <a:extLst>
              <a:ext uri="{FF2B5EF4-FFF2-40B4-BE49-F238E27FC236}">
                <a16:creationId xmlns:a16="http://schemas.microsoft.com/office/drawing/2014/main" id="{4B54F1EE-72AD-4F48-B2A7-5DCD746491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>
            <a:extLst>
              <a:ext uri="{FF2B5EF4-FFF2-40B4-BE49-F238E27FC236}">
                <a16:creationId xmlns:a16="http://schemas.microsoft.com/office/drawing/2014/main" id="{4AF9B865-C6F3-7445-BDEE-CE197FDBEA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F03754D-B408-8741-8C1D-09A0F4BEF470}" type="slidenum">
              <a:rPr lang="en-US" altLang="en-US" i="0" smtClean="0"/>
              <a:pPr/>
              <a:t>25</a:t>
            </a:fld>
            <a:endParaRPr lang="en-US" altLang="en-US" i="0" dirty="0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D77EC7E9-8577-674E-8E62-036B5403D2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07BACF3D-1605-5244-8A89-70BB8EA70C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031">
            <a:extLst>
              <a:ext uri="{FF2B5EF4-FFF2-40B4-BE49-F238E27FC236}">
                <a16:creationId xmlns:a16="http://schemas.microsoft.com/office/drawing/2014/main" id="{3DCCE6E3-AEE8-8645-B138-969B7D8BBC0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F03F4ED8-4048-754E-9BD3-36DDF5297C97}" type="slidenum">
              <a:rPr lang="en-US" altLang="en-US" sz="1200" i="0"/>
              <a:pPr algn="r" eaLnBrk="1" hangingPunct="1"/>
              <a:t>26</a:t>
            </a:fld>
            <a:endParaRPr lang="en-US" altLang="en-US" sz="1200" i="0" dirty="0"/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50E700B9-1620-EC40-95E8-8639C2C5C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D3FE33C5-664A-F943-AA1F-736746ABD7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031">
            <a:extLst>
              <a:ext uri="{FF2B5EF4-FFF2-40B4-BE49-F238E27FC236}">
                <a16:creationId xmlns:a16="http://schemas.microsoft.com/office/drawing/2014/main" id="{FBFA67EC-B23F-CF48-A49B-94124773E2E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2E600459-A268-1040-8A74-5E8ECA1F488F}" type="slidenum">
              <a:rPr lang="en-US" altLang="en-US" sz="1200" i="0"/>
              <a:pPr algn="r" eaLnBrk="1" hangingPunct="1"/>
              <a:t>27</a:t>
            </a:fld>
            <a:endParaRPr lang="en-US" altLang="en-US" sz="1200" i="0" dirty="0"/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2A883C33-3023-644B-A94E-8ECE035995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B3EA17FC-53CE-F046-A12B-334BF96AA0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>
            <a:extLst>
              <a:ext uri="{FF2B5EF4-FFF2-40B4-BE49-F238E27FC236}">
                <a16:creationId xmlns:a16="http://schemas.microsoft.com/office/drawing/2014/main" id="{630526C0-D6E6-1B41-9E79-9048E8D3F6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76DCF5F-7480-8E47-BE72-C459207AC40C}" type="slidenum">
              <a:rPr lang="en-US" altLang="en-US" i="0" smtClean="0"/>
              <a:pPr/>
              <a:t>28</a:t>
            </a:fld>
            <a:endParaRPr lang="en-US" altLang="en-US" i="0" dirty="0"/>
          </a:p>
        </p:txBody>
      </p:sp>
      <p:sp>
        <p:nvSpPr>
          <p:cNvPr id="69634" name="Rectangle 1026">
            <a:extLst>
              <a:ext uri="{FF2B5EF4-FFF2-40B4-BE49-F238E27FC236}">
                <a16:creationId xmlns:a16="http://schemas.microsoft.com/office/drawing/2014/main" id="{06087369-FB47-2F47-8517-1EBED24880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5" name="Rectangle 1027">
            <a:extLst>
              <a:ext uri="{FF2B5EF4-FFF2-40B4-BE49-F238E27FC236}">
                <a16:creationId xmlns:a16="http://schemas.microsoft.com/office/drawing/2014/main" id="{652C4F0F-6FD5-5748-B1F2-311DEB61F6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>
            <a:extLst>
              <a:ext uri="{FF2B5EF4-FFF2-40B4-BE49-F238E27FC236}">
                <a16:creationId xmlns:a16="http://schemas.microsoft.com/office/drawing/2014/main" id="{5A00D0FF-B79C-3142-930B-9A999469C22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B964F06-2F33-A848-818C-C9E078CED657}" type="slidenum">
              <a:rPr lang="en-US" altLang="en-US" sz="1200" i="0"/>
              <a:pPr algn="r" eaLnBrk="1" hangingPunct="1"/>
              <a:t>29</a:t>
            </a:fld>
            <a:endParaRPr lang="en-US" altLang="en-US" sz="1200" i="0" dirty="0"/>
          </a:p>
        </p:txBody>
      </p:sp>
      <p:sp>
        <p:nvSpPr>
          <p:cNvPr id="71682" name="Rectangle 1026">
            <a:extLst>
              <a:ext uri="{FF2B5EF4-FFF2-40B4-BE49-F238E27FC236}">
                <a16:creationId xmlns:a16="http://schemas.microsoft.com/office/drawing/2014/main" id="{D9AB8F0C-AD04-CB43-9280-2DA680A6EA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3" name="Rectangle 1027">
            <a:extLst>
              <a:ext uri="{FF2B5EF4-FFF2-40B4-BE49-F238E27FC236}">
                <a16:creationId xmlns:a16="http://schemas.microsoft.com/office/drawing/2014/main" id="{89545D26-8AFB-CA4D-8CF9-FCDA9FB12B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>
            <a:extLst>
              <a:ext uri="{FF2B5EF4-FFF2-40B4-BE49-F238E27FC236}">
                <a16:creationId xmlns:a16="http://schemas.microsoft.com/office/drawing/2014/main" id="{F16433CB-3A3B-9B49-9D6A-6913642028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199970C-093E-B146-BD90-B654E044C0FB}" type="slidenum">
              <a:rPr lang="en-US" altLang="en-US" i="0" smtClean="0"/>
              <a:pPr/>
              <a:t>30</a:t>
            </a:fld>
            <a:endParaRPr lang="en-US" altLang="en-US" i="0" dirty="0"/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86036631-7D55-AF4D-B099-23E474462C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07A1092E-C67F-D246-AAE9-ADF679AB20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>
            <a:extLst>
              <a:ext uri="{FF2B5EF4-FFF2-40B4-BE49-F238E27FC236}">
                <a16:creationId xmlns:a16="http://schemas.microsoft.com/office/drawing/2014/main" id="{F54D9123-C8C1-024C-A11B-9D378D09FC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EF7AD29-88D7-294D-B9B3-19E84BA39F66}" type="slidenum">
              <a:rPr lang="en-US" altLang="en-US" i="0" smtClean="0"/>
              <a:pPr/>
              <a:t>31</a:t>
            </a:fld>
            <a:endParaRPr lang="en-US" altLang="en-US" i="0" dirty="0"/>
          </a:p>
        </p:txBody>
      </p:sp>
      <p:sp>
        <p:nvSpPr>
          <p:cNvPr id="75778" name="Rectangle 1026">
            <a:extLst>
              <a:ext uri="{FF2B5EF4-FFF2-40B4-BE49-F238E27FC236}">
                <a16:creationId xmlns:a16="http://schemas.microsoft.com/office/drawing/2014/main" id="{B109ADC3-1EFE-C64F-9E3E-EF4D62FD94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5779" name="Rectangle 1027">
            <a:extLst>
              <a:ext uri="{FF2B5EF4-FFF2-40B4-BE49-F238E27FC236}">
                <a16:creationId xmlns:a16="http://schemas.microsoft.com/office/drawing/2014/main" id="{9A1DDD82-D6B0-8141-AB51-FC71530664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>
            <a:extLst>
              <a:ext uri="{FF2B5EF4-FFF2-40B4-BE49-F238E27FC236}">
                <a16:creationId xmlns:a16="http://schemas.microsoft.com/office/drawing/2014/main" id="{50F02E48-D8B8-CC4E-BC1C-818685CA3F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AF4EB20-6036-354E-A677-19BD14A378F7}" type="slidenum">
              <a:rPr lang="en-US" altLang="en-US" i="0" smtClean="0"/>
              <a:pPr/>
              <a:t>32</a:t>
            </a:fld>
            <a:endParaRPr lang="en-US" altLang="en-US" i="0" dirty="0"/>
          </a:p>
        </p:txBody>
      </p:sp>
      <p:sp>
        <p:nvSpPr>
          <p:cNvPr id="77826" name="Rectangle 1026">
            <a:extLst>
              <a:ext uri="{FF2B5EF4-FFF2-40B4-BE49-F238E27FC236}">
                <a16:creationId xmlns:a16="http://schemas.microsoft.com/office/drawing/2014/main" id="{57459C43-5084-E148-A6B5-29E7FAEA2C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7827" name="Rectangle 1027">
            <a:extLst>
              <a:ext uri="{FF2B5EF4-FFF2-40B4-BE49-F238E27FC236}">
                <a16:creationId xmlns:a16="http://schemas.microsoft.com/office/drawing/2014/main" id="{2D6E4340-F290-1D4C-9B3E-F3A46F80A4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30" tIns="44865" rIns="89730" bIns="44865"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>
            <a:extLst>
              <a:ext uri="{FF2B5EF4-FFF2-40B4-BE49-F238E27FC236}">
                <a16:creationId xmlns:a16="http://schemas.microsoft.com/office/drawing/2014/main" id="{84BBF6B8-46EF-204B-86CB-736A0D37A4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4360616-63DF-E74B-93EE-E8F97662CCEF}" type="slidenum">
              <a:rPr lang="en-US" altLang="en-US" i="0" smtClean="0"/>
              <a:pPr/>
              <a:t>33</a:t>
            </a:fld>
            <a:endParaRPr lang="en-US" altLang="en-US" i="0" dirty="0"/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7F7BCE9D-3835-1345-B2C5-6A052AA770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C09FFF7A-2246-164D-A40D-CDA998F7E5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>
            <a:extLst>
              <a:ext uri="{FF2B5EF4-FFF2-40B4-BE49-F238E27FC236}">
                <a16:creationId xmlns:a16="http://schemas.microsoft.com/office/drawing/2014/main" id="{7BBE8519-41B5-5443-BD99-60D0D7AD10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4BE6444-833A-2448-8EC7-F8D17B1EBB6D}" type="slidenum">
              <a:rPr lang="en-US" altLang="en-US" i="0" smtClean="0"/>
              <a:pPr/>
              <a:t>34</a:t>
            </a:fld>
            <a:endParaRPr lang="en-US" altLang="en-US" i="0" dirty="0"/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911AB819-A296-7046-955D-600733FBE3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ECA4E42B-83FC-084C-9BAB-B96C904EBC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>
            <a:extLst>
              <a:ext uri="{FF2B5EF4-FFF2-40B4-BE49-F238E27FC236}">
                <a16:creationId xmlns:a16="http://schemas.microsoft.com/office/drawing/2014/main" id="{5CF18919-26C0-C04B-A3ED-C711640065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EBE51FC-CF2B-CA44-980B-27BBF29B3C4E}" type="slidenum">
              <a:rPr lang="en-US" altLang="en-US" i="0" smtClean="0"/>
              <a:pPr/>
              <a:t>35</a:t>
            </a:fld>
            <a:endParaRPr lang="en-US" altLang="en-US" i="0" dirty="0"/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E56FF6E3-F200-8B40-8E8F-438F3EA5B1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7E8E4F9D-D8B2-4845-B32F-EE3F132316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>
            <a:extLst>
              <a:ext uri="{FF2B5EF4-FFF2-40B4-BE49-F238E27FC236}">
                <a16:creationId xmlns:a16="http://schemas.microsoft.com/office/drawing/2014/main" id="{5CF18919-26C0-C04B-A3ED-C711640065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EBE51FC-CF2B-CA44-980B-27BBF29B3C4E}" type="slidenum">
              <a:rPr lang="en-US" altLang="en-US" i="0" smtClean="0"/>
              <a:pPr/>
              <a:t>36</a:t>
            </a:fld>
            <a:endParaRPr lang="en-US" altLang="en-US" i="0" dirty="0"/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E56FF6E3-F200-8B40-8E8F-438F3EA5B1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7E8E4F9D-D8B2-4845-B32F-EE3F132316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481332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>
            <a:extLst>
              <a:ext uri="{FF2B5EF4-FFF2-40B4-BE49-F238E27FC236}">
                <a16:creationId xmlns:a16="http://schemas.microsoft.com/office/drawing/2014/main" id="{CA96C06D-2BF0-4A47-9487-252C937026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9D15657-EC85-2545-A986-49BC71B2691C}" type="slidenum">
              <a:rPr lang="en-US" altLang="en-US" i="0" smtClean="0"/>
              <a:pPr/>
              <a:t>37</a:t>
            </a:fld>
            <a:endParaRPr lang="en-US" altLang="en-US" i="0" dirty="0"/>
          </a:p>
        </p:txBody>
      </p:sp>
      <p:sp>
        <p:nvSpPr>
          <p:cNvPr id="86018" name="Rectangle 1026">
            <a:extLst>
              <a:ext uri="{FF2B5EF4-FFF2-40B4-BE49-F238E27FC236}">
                <a16:creationId xmlns:a16="http://schemas.microsoft.com/office/drawing/2014/main" id="{1E58E77F-67B7-CB4B-A991-FC685890CE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6019" name="Rectangle 1027">
            <a:extLst>
              <a:ext uri="{FF2B5EF4-FFF2-40B4-BE49-F238E27FC236}">
                <a16:creationId xmlns:a16="http://schemas.microsoft.com/office/drawing/2014/main" id="{63B1A09C-4C18-4244-B968-6094FAB56E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>
            <a:extLst>
              <a:ext uri="{FF2B5EF4-FFF2-40B4-BE49-F238E27FC236}">
                <a16:creationId xmlns:a16="http://schemas.microsoft.com/office/drawing/2014/main" id="{B8FF455F-1AC7-7245-9BC3-A17747ED99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6DF8389-88D3-8245-B57B-008F8DD347D4}" type="slidenum">
              <a:rPr lang="en-US" altLang="en-US" i="0" smtClean="0"/>
              <a:pPr/>
              <a:t>38</a:t>
            </a:fld>
            <a:endParaRPr lang="en-US" altLang="en-US" i="0" dirty="0"/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92AC6939-4F9A-BB4E-9B9F-93F3849952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D1E7C01F-D6F0-3747-8090-8A6E411E10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>
            <a:extLst>
              <a:ext uri="{FF2B5EF4-FFF2-40B4-BE49-F238E27FC236}">
                <a16:creationId xmlns:a16="http://schemas.microsoft.com/office/drawing/2014/main" id="{B42F5151-B8D3-D24D-85B3-AB8770439D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5FB7586-4BD6-9842-9D67-F78A829D0F65}" type="slidenum">
              <a:rPr lang="en-US" altLang="en-US" i="0" smtClean="0"/>
              <a:pPr/>
              <a:t>39</a:t>
            </a:fld>
            <a:endParaRPr lang="en-US" altLang="en-US" i="0" dirty="0"/>
          </a:p>
        </p:txBody>
      </p:sp>
      <p:sp>
        <p:nvSpPr>
          <p:cNvPr id="90114" name="Rectangle 2">
            <a:extLst>
              <a:ext uri="{FF2B5EF4-FFF2-40B4-BE49-F238E27FC236}">
                <a16:creationId xmlns:a16="http://schemas.microsoft.com/office/drawing/2014/main" id="{10476F2E-0860-4F42-A560-A505E8332E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7CD5DF08-672C-E249-8376-311513CEF2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>
            <a:extLst>
              <a:ext uri="{FF2B5EF4-FFF2-40B4-BE49-F238E27FC236}">
                <a16:creationId xmlns:a16="http://schemas.microsoft.com/office/drawing/2014/main" id="{43DB3227-3F89-F44F-A55E-B1BFE140C7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173D1DA-B81B-A14C-A450-AC3B3B045189}" type="slidenum">
              <a:rPr lang="en-US" altLang="en-US" i="0" smtClean="0"/>
              <a:pPr/>
              <a:t>40</a:t>
            </a:fld>
            <a:endParaRPr lang="en-US" altLang="en-US" i="0" dirty="0"/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DE0F8D59-694D-B241-AAB1-BAB8E02453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B0D3DBF2-3186-CC4D-9DCA-6FFAA71EF5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>
            <a:extLst>
              <a:ext uri="{FF2B5EF4-FFF2-40B4-BE49-F238E27FC236}">
                <a16:creationId xmlns:a16="http://schemas.microsoft.com/office/drawing/2014/main" id="{DFDC3020-F2EF-DC44-8D10-4D15AF619F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62B1A9E-A359-4B49-8D63-E885DEC43FD9}" type="slidenum">
              <a:rPr lang="en-US" altLang="en-US" i="0" smtClean="0"/>
              <a:pPr/>
              <a:t>41</a:t>
            </a:fld>
            <a:endParaRPr lang="en-US" altLang="en-US" i="0" dirty="0"/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A239168D-0F2F-244E-8EA0-FB97DDDF5F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338DD60A-1022-9045-ADF1-1C3DA42DCD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>
            <a:extLst>
              <a:ext uri="{FF2B5EF4-FFF2-40B4-BE49-F238E27FC236}">
                <a16:creationId xmlns:a16="http://schemas.microsoft.com/office/drawing/2014/main" id="{8287DE8D-E76A-1C45-84E1-68D25BB9AF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AD9D19-6EBD-834E-84CC-2077FE9CC14B}" type="slidenum">
              <a:rPr lang="en-US" altLang="en-US" i="0" smtClean="0"/>
              <a:pPr/>
              <a:t>42</a:t>
            </a:fld>
            <a:endParaRPr lang="en-US" altLang="en-US" i="0" dirty="0"/>
          </a:p>
        </p:txBody>
      </p:sp>
      <p:sp>
        <p:nvSpPr>
          <p:cNvPr id="96258" name="Rectangle 2">
            <a:extLst>
              <a:ext uri="{FF2B5EF4-FFF2-40B4-BE49-F238E27FC236}">
                <a16:creationId xmlns:a16="http://schemas.microsoft.com/office/drawing/2014/main" id="{02F21633-754A-D94A-AC97-E652871A31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B0D2BDCE-639F-FE45-845E-D486C61E02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>
            <a:extLst>
              <a:ext uri="{FF2B5EF4-FFF2-40B4-BE49-F238E27FC236}">
                <a16:creationId xmlns:a16="http://schemas.microsoft.com/office/drawing/2014/main" id="{CAC40CF4-29A8-D448-B78B-2CA1877C52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FF3E417-1DDE-8B4F-A685-F1483694064C}" type="slidenum">
              <a:rPr lang="en-US" altLang="en-US" i="0" smtClean="0"/>
              <a:pPr/>
              <a:t>43</a:t>
            </a:fld>
            <a:endParaRPr lang="en-US" altLang="en-US" i="0" dirty="0"/>
          </a:p>
        </p:txBody>
      </p:sp>
      <p:sp>
        <p:nvSpPr>
          <p:cNvPr id="98306" name="Rectangle 2">
            <a:extLst>
              <a:ext uri="{FF2B5EF4-FFF2-40B4-BE49-F238E27FC236}">
                <a16:creationId xmlns:a16="http://schemas.microsoft.com/office/drawing/2014/main" id="{0F198DE5-246E-0941-B70B-7D262DEED7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8BD5C4FF-50AF-184B-9A3F-A756E491FB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>
            <a:extLst>
              <a:ext uri="{FF2B5EF4-FFF2-40B4-BE49-F238E27FC236}">
                <a16:creationId xmlns:a16="http://schemas.microsoft.com/office/drawing/2014/main" id="{4C30BCFF-329C-5849-9D2C-A4A3F3951A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F102EE6-589E-7D41-A4B1-17B70DC62B5A}" type="slidenum">
              <a:rPr lang="en-US" altLang="en-US" i="0" smtClean="0"/>
              <a:pPr/>
              <a:t>44</a:t>
            </a:fld>
            <a:endParaRPr lang="en-US" altLang="en-US" i="0" dirty="0"/>
          </a:p>
        </p:txBody>
      </p:sp>
      <p:sp>
        <p:nvSpPr>
          <p:cNvPr id="100354" name="Rectangle 2">
            <a:extLst>
              <a:ext uri="{FF2B5EF4-FFF2-40B4-BE49-F238E27FC236}">
                <a16:creationId xmlns:a16="http://schemas.microsoft.com/office/drawing/2014/main" id="{8B71BFD2-9A7F-AE4B-A5A6-4FB5DBAC38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39BFC283-2743-4E43-A9AD-0EB8602176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>
            <a:extLst>
              <a:ext uri="{FF2B5EF4-FFF2-40B4-BE49-F238E27FC236}">
                <a16:creationId xmlns:a16="http://schemas.microsoft.com/office/drawing/2014/main" id="{D4072BBE-E0A5-5F48-B355-FEA4D8E1D0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B587C7B-17C2-134D-A7A7-3922B6DFD32E}" type="slidenum">
              <a:rPr lang="en-US" altLang="en-US" i="0" smtClean="0"/>
              <a:pPr/>
              <a:t>45</a:t>
            </a:fld>
            <a:endParaRPr lang="en-US" altLang="en-US" i="0" dirty="0"/>
          </a:p>
        </p:txBody>
      </p:sp>
      <p:sp>
        <p:nvSpPr>
          <p:cNvPr id="102402" name="Rectangle 2">
            <a:extLst>
              <a:ext uri="{FF2B5EF4-FFF2-40B4-BE49-F238E27FC236}">
                <a16:creationId xmlns:a16="http://schemas.microsoft.com/office/drawing/2014/main" id="{2C06540B-C182-6146-8CC5-3B8546A605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512F5AD0-B6D6-FF4B-99E4-59D8A38E9F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>
            <a:extLst>
              <a:ext uri="{FF2B5EF4-FFF2-40B4-BE49-F238E27FC236}">
                <a16:creationId xmlns:a16="http://schemas.microsoft.com/office/drawing/2014/main" id="{7B244977-D603-624F-AF24-A06471E4C0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6960050-8297-8045-BBF9-5E54881DE22F}" type="slidenum">
              <a:rPr lang="en-US" altLang="en-US" i="0" smtClean="0"/>
              <a:pPr/>
              <a:t>46</a:t>
            </a:fld>
            <a:endParaRPr lang="en-US" altLang="en-US" i="0" dirty="0"/>
          </a:p>
        </p:txBody>
      </p:sp>
      <p:sp>
        <p:nvSpPr>
          <p:cNvPr id="104450" name="Rectangle 2">
            <a:extLst>
              <a:ext uri="{FF2B5EF4-FFF2-40B4-BE49-F238E27FC236}">
                <a16:creationId xmlns:a16="http://schemas.microsoft.com/office/drawing/2014/main" id="{E1E6087D-216C-A340-BF72-06E33B47FE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379622A3-0DE9-5447-8F26-5C47070308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>
            <a:extLst>
              <a:ext uri="{FF2B5EF4-FFF2-40B4-BE49-F238E27FC236}">
                <a16:creationId xmlns:a16="http://schemas.microsoft.com/office/drawing/2014/main" id="{3B2FB0AD-FDF3-A84C-8E31-D1099BD89E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7DE1C3C-59CE-E844-9468-0B70982EA18C}" type="slidenum">
              <a:rPr lang="en-US" altLang="en-US" i="0" smtClean="0"/>
              <a:pPr/>
              <a:t>47</a:t>
            </a:fld>
            <a:endParaRPr lang="en-US" altLang="en-US" i="0" dirty="0"/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07464CD8-9908-EB48-9F61-1A8EB01CDB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028AB947-579B-1441-92A5-43B4D0351C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>
            <a:extLst>
              <a:ext uri="{FF2B5EF4-FFF2-40B4-BE49-F238E27FC236}">
                <a16:creationId xmlns:a16="http://schemas.microsoft.com/office/drawing/2014/main" id="{56BEBE73-C043-2540-AB6F-47AD521518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1778D7C-3F14-0F4B-B75D-EC40CD6FDDD4}" type="slidenum">
              <a:rPr lang="en-US" altLang="en-US" i="0" smtClean="0"/>
              <a:pPr/>
              <a:t>48</a:t>
            </a:fld>
            <a:endParaRPr lang="en-US" altLang="en-US" i="0" dirty="0"/>
          </a:p>
        </p:txBody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AE05F3FD-2393-9C4A-9DD2-5523C1E74E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FAA47B2E-7790-9443-9ED2-2C3DE844EA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>
            <a:extLst>
              <a:ext uri="{FF2B5EF4-FFF2-40B4-BE49-F238E27FC236}">
                <a16:creationId xmlns:a16="http://schemas.microsoft.com/office/drawing/2014/main" id="{666B9A44-83A8-EA46-B996-18C2C2C01F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2835590-C1A8-6341-8923-C549F775A5CE}" type="slidenum">
              <a:rPr lang="en-US" altLang="en-US" i="0" smtClean="0"/>
              <a:pPr/>
              <a:t>49</a:t>
            </a:fld>
            <a:endParaRPr lang="en-US" altLang="en-US" i="0" dirty="0"/>
          </a:p>
        </p:txBody>
      </p:sp>
      <p:sp>
        <p:nvSpPr>
          <p:cNvPr id="110594" name="Rectangle 2">
            <a:extLst>
              <a:ext uri="{FF2B5EF4-FFF2-40B4-BE49-F238E27FC236}">
                <a16:creationId xmlns:a16="http://schemas.microsoft.com/office/drawing/2014/main" id="{B6DFD1EE-88DE-CC44-ACD9-5C8424A4D7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3E947905-750B-B144-BA83-2CF87E2E7D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>
            <a:extLst>
              <a:ext uri="{FF2B5EF4-FFF2-40B4-BE49-F238E27FC236}">
                <a16:creationId xmlns:a16="http://schemas.microsoft.com/office/drawing/2014/main" id="{4F42BE77-4483-8A4D-8A48-F40B15E0A9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E613B6-9BFD-E745-A108-88C55D97746B}" type="slidenum">
              <a:rPr lang="en-US" altLang="en-US" i="0" smtClean="0"/>
              <a:pPr/>
              <a:t>50</a:t>
            </a:fld>
            <a:endParaRPr lang="en-US" altLang="en-US" i="0" dirty="0"/>
          </a:p>
        </p:txBody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18A8AC93-ECC7-234A-A979-BCFB38FF86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8B8B3923-2330-CC41-9DFD-3CCD64CBB1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>
            <a:extLst>
              <a:ext uri="{FF2B5EF4-FFF2-40B4-BE49-F238E27FC236}">
                <a16:creationId xmlns:a16="http://schemas.microsoft.com/office/drawing/2014/main" id="{E4284321-36CB-9044-8A75-17ECEC1C17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A440676-03C4-8E44-96B6-37EE2BAD35B3}" type="slidenum">
              <a:rPr lang="en-US" altLang="en-US" i="0" smtClean="0"/>
              <a:pPr/>
              <a:t>51</a:t>
            </a:fld>
            <a:endParaRPr lang="en-US" altLang="en-US" i="0" dirty="0"/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488F150D-EDC0-F04D-B50B-4287A831D1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41CD6E4B-277C-1241-98AB-5A4B838374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>
            <a:extLst>
              <a:ext uri="{FF2B5EF4-FFF2-40B4-BE49-F238E27FC236}">
                <a16:creationId xmlns:a16="http://schemas.microsoft.com/office/drawing/2014/main" id="{792370D8-380E-9149-81D9-8587589F40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3D3EC99-73C6-1841-8B66-7C1C338ED1E0}" type="slidenum">
              <a:rPr lang="en-US" altLang="en-US" i="0" smtClean="0"/>
              <a:pPr/>
              <a:t>52</a:t>
            </a:fld>
            <a:endParaRPr lang="en-US" altLang="en-US" i="0" dirty="0"/>
          </a:p>
        </p:txBody>
      </p:sp>
      <p:sp>
        <p:nvSpPr>
          <p:cNvPr id="116738" name="Rectangle 2">
            <a:extLst>
              <a:ext uri="{FF2B5EF4-FFF2-40B4-BE49-F238E27FC236}">
                <a16:creationId xmlns:a16="http://schemas.microsoft.com/office/drawing/2014/main" id="{E9C9F306-9F34-D349-89CE-5DEAAE3C6C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2D31B8D8-A081-3A4E-9B64-B1335B2E1C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>
            <a:extLst>
              <a:ext uri="{FF2B5EF4-FFF2-40B4-BE49-F238E27FC236}">
                <a16:creationId xmlns:a16="http://schemas.microsoft.com/office/drawing/2014/main" id="{C9CB6938-21C1-DC4D-BF35-38FBAE4855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1245232-25DB-DD47-9EC9-E3BEDF064E15}" type="slidenum">
              <a:rPr lang="en-US" altLang="en-US" i="0" smtClean="0"/>
              <a:pPr/>
              <a:t>53</a:t>
            </a:fld>
            <a:endParaRPr lang="en-US" altLang="en-US" i="0" dirty="0"/>
          </a:p>
        </p:txBody>
      </p:sp>
      <p:sp>
        <p:nvSpPr>
          <p:cNvPr id="118786" name="Rectangle 2">
            <a:extLst>
              <a:ext uri="{FF2B5EF4-FFF2-40B4-BE49-F238E27FC236}">
                <a16:creationId xmlns:a16="http://schemas.microsoft.com/office/drawing/2014/main" id="{F0B40537-72EC-014C-83A2-2E169496AC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F0144760-4EEC-444C-9A7E-5D3B94668D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>
            <a:extLst>
              <a:ext uri="{FF2B5EF4-FFF2-40B4-BE49-F238E27FC236}">
                <a16:creationId xmlns:a16="http://schemas.microsoft.com/office/drawing/2014/main" id="{9DBAE7A8-DC8B-4342-AFA5-4FFA8DFDEA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A3F7203-D673-0B4E-8C98-8E0B21E13605}" type="slidenum">
              <a:rPr lang="en-US" altLang="en-US" i="0" smtClean="0"/>
              <a:pPr/>
              <a:t>54</a:t>
            </a:fld>
            <a:endParaRPr lang="en-US" altLang="en-US" i="0" dirty="0"/>
          </a:p>
        </p:txBody>
      </p:sp>
      <p:sp>
        <p:nvSpPr>
          <p:cNvPr id="120834" name="Rectangle 2">
            <a:extLst>
              <a:ext uri="{FF2B5EF4-FFF2-40B4-BE49-F238E27FC236}">
                <a16:creationId xmlns:a16="http://schemas.microsoft.com/office/drawing/2014/main" id="{44B84018-FF4B-FD4F-8A1A-34EC8F01E5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1EDD8DDE-BE26-FF47-92C5-E0D75F15E1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>
            <a:extLst>
              <a:ext uri="{FF2B5EF4-FFF2-40B4-BE49-F238E27FC236}">
                <a16:creationId xmlns:a16="http://schemas.microsoft.com/office/drawing/2014/main" id="{B8B6F104-CD45-9E49-9A5F-A1D496A0462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BEAC6E59-4484-1C49-BDBB-263B5D30EF28}" type="slidenum">
              <a:rPr lang="en-US" altLang="en-US" sz="1200" i="0"/>
              <a:pPr algn="r" eaLnBrk="1" hangingPunct="1"/>
              <a:t>55</a:t>
            </a:fld>
            <a:endParaRPr lang="en-US" altLang="en-US" sz="1200" i="0" dirty="0"/>
          </a:p>
        </p:txBody>
      </p:sp>
      <p:sp>
        <p:nvSpPr>
          <p:cNvPr id="122882" name="Rectangle 2">
            <a:extLst>
              <a:ext uri="{FF2B5EF4-FFF2-40B4-BE49-F238E27FC236}">
                <a16:creationId xmlns:a16="http://schemas.microsoft.com/office/drawing/2014/main" id="{6BA40321-958F-A84E-A8A7-5A82801F19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6DECAF15-8466-BA44-85B3-EDE10C9500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7">
            <a:extLst>
              <a:ext uri="{FF2B5EF4-FFF2-40B4-BE49-F238E27FC236}">
                <a16:creationId xmlns:a16="http://schemas.microsoft.com/office/drawing/2014/main" id="{9289EE70-DDBF-F940-AF8E-A52D3AB4716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74FA38A5-4713-B344-85C3-D162BE10D7B3}" type="slidenum">
              <a:rPr lang="en-US" altLang="en-US" sz="1200" i="0"/>
              <a:pPr algn="r" eaLnBrk="1" hangingPunct="1"/>
              <a:t>56</a:t>
            </a:fld>
            <a:endParaRPr lang="en-US" altLang="en-US" sz="1200" i="0" dirty="0"/>
          </a:p>
        </p:txBody>
      </p:sp>
      <p:sp>
        <p:nvSpPr>
          <p:cNvPr id="124930" name="Rectangle 2">
            <a:extLst>
              <a:ext uri="{FF2B5EF4-FFF2-40B4-BE49-F238E27FC236}">
                <a16:creationId xmlns:a16="http://schemas.microsoft.com/office/drawing/2014/main" id="{0B901922-B6BE-384B-9C33-31A2CC8622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B871C635-07FB-084C-B6D0-EC9E2B0E17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>
            <a:extLst>
              <a:ext uri="{FF2B5EF4-FFF2-40B4-BE49-F238E27FC236}">
                <a16:creationId xmlns:a16="http://schemas.microsoft.com/office/drawing/2014/main" id="{5A78B666-4891-BF4C-8D5E-FE51893934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8A3623F-D834-2F44-B695-8134812D2A77}" type="slidenum">
              <a:rPr lang="en-US" altLang="en-US" i="0" smtClean="0"/>
              <a:pPr/>
              <a:t>57</a:t>
            </a:fld>
            <a:endParaRPr lang="en-US" altLang="en-US" i="0" dirty="0"/>
          </a:p>
        </p:txBody>
      </p:sp>
      <p:sp>
        <p:nvSpPr>
          <p:cNvPr id="126978" name="Rectangle 2">
            <a:extLst>
              <a:ext uri="{FF2B5EF4-FFF2-40B4-BE49-F238E27FC236}">
                <a16:creationId xmlns:a16="http://schemas.microsoft.com/office/drawing/2014/main" id="{982CA2BA-95C5-3F49-9146-F473C97404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A61F3090-AC0E-8440-ADFC-25B02BA236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>
            <a:extLst>
              <a:ext uri="{FF2B5EF4-FFF2-40B4-BE49-F238E27FC236}">
                <a16:creationId xmlns:a16="http://schemas.microsoft.com/office/drawing/2014/main" id="{A909B432-868C-C94C-8A05-754DF3FE58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5934DA9-E4FD-D540-BA50-B632E478BF3C}" type="slidenum">
              <a:rPr lang="en-US" altLang="en-US" i="0" smtClean="0"/>
              <a:pPr/>
              <a:t>58</a:t>
            </a:fld>
            <a:endParaRPr lang="en-US" altLang="en-US" i="0" dirty="0"/>
          </a:p>
        </p:txBody>
      </p:sp>
      <p:sp>
        <p:nvSpPr>
          <p:cNvPr id="129026" name="Rectangle 2">
            <a:extLst>
              <a:ext uri="{FF2B5EF4-FFF2-40B4-BE49-F238E27FC236}">
                <a16:creationId xmlns:a16="http://schemas.microsoft.com/office/drawing/2014/main" id="{05BECFEF-9436-1444-AD7C-10FAFDDCB7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8316DB74-9AAC-E048-BD5E-DA279ECB0D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7">
            <a:extLst>
              <a:ext uri="{FF2B5EF4-FFF2-40B4-BE49-F238E27FC236}">
                <a16:creationId xmlns:a16="http://schemas.microsoft.com/office/drawing/2014/main" id="{D81C26D2-7CD6-0148-874F-8F11B7D275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C55EED6-42A0-0B4B-9EE0-88F221654440}" type="slidenum">
              <a:rPr lang="en-US" altLang="en-US" i="0" smtClean="0"/>
              <a:pPr/>
              <a:t>59</a:t>
            </a:fld>
            <a:endParaRPr lang="en-US" altLang="en-US" i="0" dirty="0"/>
          </a:p>
        </p:txBody>
      </p:sp>
      <p:sp>
        <p:nvSpPr>
          <p:cNvPr id="131074" name="Rectangle 2">
            <a:extLst>
              <a:ext uri="{FF2B5EF4-FFF2-40B4-BE49-F238E27FC236}">
                <a16:creationId xmlns:a16="http://schemas.microsoft.com/office/drawing/2014/main" id="{666A13E6-22E2-6743-9832-1E36930AB1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7705A2C5-81BE-7147-A14D-3B1BDE9FC0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7">
            <a:extLst>
              <a:ext uri="{FF2B5EF4-FFF2-40B4-BE49-F238E27FC236}">
                <a16:creationId xmlns:a16="http://schemas.microsoft.com/office/drawing/2014/main" id="{4CE3CDA4-D51D-DC41-AE29-5AEE535047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257670E-B004-4A42-82C0-40AE0AC0CF58}" type="slidenum">
              <a:rPr lang="en-US" altLang="en-US" i="0" smtClean="0"/>
              <a:pPr/>
              <a:t>60</a:t>
            </a:fld>
            <a:endParaRPr lang="en-US" altLang="en-US" i="0" dirty="0"/>
          </a:p>
        </p:txBody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44A86B3C-CDC5-AD44-9B52-E1C7B45A3D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E5E153B8-C493-8045-AD2A-B8F6D4706D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7">
            <a:extLst>
              <a:ext uri="{FF2B5EF4-FFF2-40B4-BE49-F238E27FC236}">
                <a16:creationId xmlns:a16="http://schemas.microsoft.com/office/drawing/2014/main" id="{73BE3AA8-2719-7648-9589-0BF13747F5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DE0604-B07A-0A40-BC42-D0B69270E190}" type="slidenum">
              <a:rPr lang="en-US" altLang="en-US" i="0" smtClean="0"/>
              <a:pPr/>
              <a:t>61</a:t>
            </a:fld>
            <a:endParaRPr lang="en-US" altLang="en-US" i="0" dirty="0"/>
          </a:p>
        </p:txBody>
      </p:sp>
      <p:sp>
        <p:nvSpPr>
          <p:cNvPr id="135170" name="Rectangle 2">
            <a:extLst>
              <a:ext uri="{FF2B5EF4-FFF2-40B4-BE49-F238E27FC236}">
                <a16:creationId xmlns:a16="http://schemas.microsoft.com/office/drawing/2014/main" id="{5B7D11DE-1CC7-614D-B418-3330300E53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359D44C5-1461-394A-A56A-63AD4E79BE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7">
            <a:extLst>
              <a:ext uri="{FF2B5EF4-FFF2-40B4-BE49-F238E27FC236}">
                <a16:creationId xmlns:a16="http://schemas.microsoft.com/office/drawing/2014/main" id="{C5448A75-B7AC-1342-A809-D8AB1CDDBBD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24F6B909-E288-B849-8280-33307FE679E9}" type="slidenum">
              <a:rPr lang="en-US" altLang="en-US" sz="1200" i="0"/>
              <a:pPr algn="r" eaLnBrk="1" hangingPunct="1"/>
              <a:t>62</a:t>
            </a:fld>
            <a:endParaRPr lang="en-US" altLang="en-US" sz="1200" i="0" dirty="0"/>
          </a:p>
        </p:txBody>
      </p:sp>
      <p:sp>
        <p:nvSpPr>
          <p:cNvPr id="137218" name="Rectangle 2">
            <a:extLst>
              <a:ext uri="{FF2B5EF4-FFF2-40B4-BE49-F238E27FC236}">
                <a16:creationId xmlns:a16="http://schemas.microsoft.com/office/drawing/2014/main" id="{CADF8B82-EA9A-B541-BDEB-F630A8E467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063316D4-7573-7347-B649-0C7F84F7C4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>
            <a:extLst>
              <a:ext uri="{FF2B5EF4-FFF2-40B4-BE49-F238E27FC236}">
                <a16:creationId xmlns:a16="http://schemas.microsoft.com/office/drawing/2014/main" id="{91926170-A304-D34E-803A-E210C5A1F6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B8FD56B-0037-8146-91A9-860B11168465}" type="slidenum">
              <a:rPr lang="en-US" altLang="en-US" i="0" smtClean="0"/>
              <a:pPr/>
              <a:t>63</a:t>
            </a:fld>
            <a:endParaRPr lang="en-US" altLang="en-US" i="0" dirty="0"/>
          </a:p>
        </p:txBody>
      </p:sp>
      <p:sp>
        <p:nvSpPr>
          <p:cNvPr id="139266" name="Rectangle 2">
            <a:extLst>
              <a:ext uri="{FF2B5EF4-FFF2-40B4-BE49-F238E27FC236}">
                <a16:creationId xmlns:a16="http://schemas.microsoft.com/office/drawing/2014/main" id="{ECCFFB78-3685-9D45-B58E-189D0CDDD9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E44E3A79-DE82-DD4C-AEBA-2A301D8555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7">
            <a:extLst>
              <a:ext uri="{FF2B5EF4-FFF2-40B4-BE49-F238E27FC236}">
                <a16:creationId xmlns:a16="http://schemas.microsoft.com/office/drawing/2014/main" id="{A0D07B2B-05FB-1848-B108-D201AE152D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DC33A4-C321-DD44-8C0C-9C99159FB55A}" type="slidenum">
              <a:rPr lang="en-US" altLang="en-US" i="0" smtClean="0"/>
              <a:pPr/>
              <a:t>64</a:t>
            </a:fld>
            <a:endParaRPr lang="en-US" altLang="en-US" i="0" dirty="0"/>
          </a:p>
        </p:txBody>
      </p:sp>
      <p:sp>
        <p:nvSpPr>
          <p:cNvPr id="141314" name="Rectangle 2">
            <a:extLst>
              <a:ext uri="{FF2B5EF4-FFF2-40B4-BE49-F238E27FC236}">
                <a16:creationId xmlns:a16="http://schemas.microsoft.com/office/drawing/2014/main" id="{D0797CC4-90F1-0E4D-BD6B-9DE46E16DF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C448A0AB-5A2B-9A4A-857D-0578F2726D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7">
            <a:extLst>
              <a:ext uri="{FF2B5EF4-FFF2-40B4-BE49-F238E27FC236}">
                <a16:creationId xmlns:a16="http://schemas.microsoft.com/office/drawing/2014/main" id="{2D7F04FB-DDF5-FA48-B90C-AD0E2430CF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9606A45-3849-2E44-9F95-ADD61ADDEE94}" type="slidenum">
              <a:rPr lang="en-US" altLang="en-US" i="0" smtClean="0"/>
              <a:pPr/>
              <a:t>65</a:t>
            </a:fld>
            <a:endParaRPr lang="en-US" altLang="en-US" i="0" dirty="0"/>
          </a:p>
        </p:txBody>
      </p:sp>
      <p:sp>
        <p:nvSpPr>
          <p:cNvPr id="143362" name="Rectangle 2">
            <a:extLst>
              <a:ext uri="{FF2B5EF4-FFF2-40B4-BE49-F238E27FC236}">
                <a16:creationId xmlns:a16="http://schemas.microsoft.com/office/drawing/2014/main" id="{6445B9D3-03BA-E64C-8611-04BF981784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D0433F2E-6EED-6B4F-97DF-FC27CE2E71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7">
            <a:extLst>
              <a:ext uri="{FF2B5EF4-FFF2-40B4-BE49-F238E27FC236}">
                <a16:creationId xmlns:a16="http://schemas.microsoft.com/office/drawing/2014/main" id="{D8169F6C-29C3-694C-BE8E-E7830F03B4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C65AA43-2649-6742-9D49-B8C9AB4F623F}" type="slidenum">
              <a:rPr lang="en-US" altLang="en-US" i="0" smtClean="0"/>
              <a:pPr/>
              <a:t>66</a:t>
            </a:fld>
            <a:endParaRPr lang="en-US" altLang="en-US" i="0" dirty="0"/>
          </a:p>
        </p:txBody>
      </p:sp>
      <p:sp>
        <p:nvSpPr>
          <p:cNvPr id="145410" name="Rectangle 2">
            <a:extLst>
              <a:ext uri="{FF2B5EF4-FFF2-40B4-BE49-F238E27FC236}">
                <a16:creationId xmlns:a16="http://schemas.microsoft.com/office/drawing/2014/main" id="{F949B6A2-BA8E-CD4C-818F-069042BF69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5411" name="Rectangle 3">
            <a:extLst>
              <a:ext uri="{FF2B5EF4-FFF2-40B4-BE49-F238E27FC236}">
                <a16:creationId xmlns:a16="http://schemas.microsoft.com/office/drawing/2014/main" id="{CCBF8A67-5586-1749-B971-F78A0A8186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7">
            <a:extLst>
              <a:ext uri="{FF2B5EF4-FFF2-40B4-BE49-F238E27FC236}">
                <a16:creationId xmlns:a16="http://schemas.microsoft.com/office/drawing/2014/main" id="{8BB0F728-028B-FD49-AD30-380191FB89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86908B3-8E40-254C-BB72-3CEF807480B2}" type="slidenum">
              <a:rPr lang="en-US" altLang="en-US" i="0" smtClean="0"/>
              <a:pPr/>
              <a:t>67</a:t>
            </a:fld>
            <a:endParaRPr lang="en-US" altLang="en-US" i="0" dirty="0"/>
          </a:p>
        </p:txBody>
      </p:sp>
      <p:sp>
        <p:nvSpPr>
          <p:cNvPr id="147458" name="Rectangle 2">
            <a:extLst>
              <a:ext uri="{FF2B5EF4-FFF2-40B4-BE49-F238E27FC236}">
                <a16:creationId xmlns:a16="http://schemas.microsoft.com/office/drawing/2014/main" id="{77772B7D-BB83-DA43-BC63-705D32ADF7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CA7F521B-64A5-FB4F-B1C7-5A7B74A47F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7">
            <a:extLst>
              <a:ext uri="{FF2B5EF4-FFF2-40B4-BE49-F238E27FC236}">
                <a16:creationId xmlns:a16="http://schemas.microsoft.com/office/drawing/2014/main" id="{196E3B9C-4A84-1E49-B45E-C28B75C989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C148075-395D-2648-BDE8-48AE015B70A0}" type="slidenum">
              <a:rPr lang="en-US" altLang="en-US" i="0" smtClean="0"/>
              <a:pPr/>
              <a:t>68</a:t>
            </a:fld>
            <a:endParaRPr lang="en-US" altLang="en-US" i="0" dirty="0"/>
          </a:p>
        </p:txBody>
      </p:sp>
      <p:sp>
        <p:nvSpPr>
          <p:cNvPr id="149506" name="Rectangle 2">
            <a:extLst>
              <a:ext uri="{FF2B5EF4-FFF2-40B4-BE49-F238E27FC236}">
                <a16:creationId xmlns:a16="http://schemas.microsoft.com/office/drawing/2014/main" id="{6EE1DA5F-5369-6741-A707-DF0A9E614A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9507" name="Rectangle 3">
            <a:extLst>
              <a:ext uri="{FF2B5EF4-FFF2-40B4-BE49-F238E27FC236}">
                <a16:creationId xmlns:a16="http://schemas.microsoft.com/office/drawing/2014/main" id="{0BC4D922-EE8D-3547-810B-76AF4930BC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1031">
            <a:extLst>
              <a:ext uri="{FF2B5EF4-FFF2-40B4-BE49-F238E27FC236}">
                <a16:creationId xmlns:a16="http://schemas.microsoft.com/office/drawing/2014/main" id="{A38324DF-4D1E-C345-8EDB-2E13405873A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9B8B08B8-F44B-2049-B2C4-236899117ADD}" type="slidenum">
              <a:rPr lang="en-US" altLang="en-US" sz="1200" i="0"/>
              <a:pPr algn="r" eaLnBrk="1" hangingPunct="1"/>
              <a:t>69</a:t>
            </a:fld>
            <a:endParaRPr lang="en-US" altLang="en-US" sz="1200" i="0" dirty="0"/>
          </a:p>
        </p:txBody>
      </p:sp>
      <p:sp>
        <p:nvSpPr>
          <p:cNvPr id="151554" name="Rectangle 2">
            <a:extLst>
              <a:ext uri="{FF2B5EF4-FFF2-40B4-BE49-F238E27FC236}">
                <a16:creationId xmlns:a16="http://schemas.microsoft.com/office/drawing/2014/main" id="{2C7546D9-BA65-1744-90B1-58C10EB2D6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1555" name="Rectangle 3">
            <a:extLst>
              <a:ext uri="{FF2B5EF4-FFF2-40B4-BE49-F238E27FC236}">
                <a16:creationId xmlns:a16="http://schemas.microsoft.com/office/drawing/2014/main" id="{5C28840A-3BAD-D24B-892A-2620AF3E85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1031">
            <a:extLst>
              <a:ext uri="{FF2B5EF4-FFF2-40B4-BE49-F238E27FC236}">
                <a16:creationId xmlns:a16="http://schemas.microsoft.com/office/drawing/2014/main" id="{5640642E-944B-344A-B68A-BCAF3E1F2E0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C17CCBC6-D032-FE47-9FEF-2B5232E6E4D3}" type="slidenum">
              <a:rPr lang="en-US" altLang="en-US" sz="1200" i="0"/>
              <a:pPr algn="r" eaLnBrk="1" hangingPunct="1"/>
              <a:t>70</a:t>
            </a:fld>
            <a:endParaRPr lang="en-US" altLang="en-US" sz="1200" i="0" dirty="0"/>
          </a:p>
        </p:txBody>
      </p:sp>
      <p:sp>
        <p:nvSpPr>
          <p:cNvPr id="153602" name="Rectangle 2">
            <a:extLst>
              <a:ext uri="{FF2B5EF4-FFF2-40B4-BE49-F238E27FC236}">
                <a16:creationId xmlns:a16="http://schemas.microsoft.com/office/drawing/2014/main" id="{857A64FF-3287-5442-BC61-71FE46F3DA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CBCD170B-6EAD-F54C-90D8-33E0336224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Rectangle 1031">
            <a:extLst>
              <a:ext uri="{FF2B5EF4-FFF2-40B4-BE49-F238E27FC236}">
                <a16:creationId xmlns:a16="http://schemas.microsoft.com/office/drawing/2014/main" id="{8F25F2C7-1EBA-B94A-8196-DAF7065F5FE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B92A95B8-BD1D-4548-9702-3043E0F2C967}" type="slidenum">
              <a:rPr lang="en-US" altLang="en-US" sz="1200" i="0"/>
              <a:pPr algn="r" eaLnBrk="1" hangingPunct="1"/>
              <a:t>71</a:t>
            </a:fld>
            <a:endParaRPr lang="en-US" altLang="en-US" sz="1200" i="0" dirty="0"/>
          </a:p>
        </p:txBody>
      </p:sp>
      <p:sp>
        <p:nvSpPr>
          <p:cNvPr id="155650" name="Rectangle 2">
            <a:extLst>
              <a:ext uri="{FF2B5EF4-FFF2-40B4-BE49-F238E27FC236}">
                <a16:creationId xmlns:a16="http://schemas.microsoft.com/office/drawing/2014/main" id="{5823B52A-DE88-DD44-994A-294E54B55D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5651" name="Rectangle 3">
            <a:extLst>
              <a:ext uri="{FF2B5EF4-FFF2-40B4-BE49-F238E27FC236}">
                <a16:creationId xmlns:a16="http://schemas.microsoft.com/office/drawing/2014/main" id="{5B3BEC57-5457-0148-B20D-7668FE29A5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1031">
            <a:extLst>
              <a:ext uri="{FF2B5EF4-FFF2-40B4-BE49-F238E27FC236}">
                <a16:creationId xmlns:a16="http://schemas.microsoft.com/office/drawing/2014/main" id="{76240A1D-0706-5140-9545-EA0D3C86587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2D5FC583-078F-5A4F-9840-4A529B51FF0A}" type="slidenum">
              <a:rPr lang="en-US" altLang="en-US" sz="1200" i="0"/>
              <a:pPr algn="r" eaLnBrk="1" hangingPunct="1"/>
              <a:t>72</a:t>
            </a:fld>
            <a:endParaRPr lang="en-US" altLang="en-US" sz="1200" i="0" dirty="0"/>
          </a:p>
        </p:txBody>
      </p:sp>
      <p:sp>
        <p:nvSpPr>
          <p:cNvPr id="157698" name="Rectangle 2">
            <a:extLst>
              <a:ext uri="{FF2B5EF4-FFF2-40B4-BE49-F238E27FC236}">
                <a16:creationId xmlns:a16="http://schemas.microsoft.com/office/drawing/2014/main" id="{B9D1A88D-9BFA-C04C-9FB9-5740088584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7699" name="Rectangle 3">
            <a:extLst>
              <a:ext uri="{FF2B5EF4-FFF2-40B4-BE49-F238E27FC236}">
                <a16:creationId xmlns:a16="http://schemas.microsoft.com/office/drawing/2014/main" id="{72222671-80A4-6E4C-82E3-1E8776A7C1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1031">
            <a:extLst>
              <a:ext uri="{FF2B5EF4-FFF2-40B4-BE49-F238E27FC236}">
                <a16:creationId xmlns:a16="http://schemas.microsoft.com/office/drawing/2014/main" id="{AAB7F358-1350-7C44-95DE-BE579E42795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7DD221B8-BD89-B34C-A12B-CF6583F36DF2}" type="slidenum">
              <a:rPr lang="en-US" altLang="en-US" sz="1200" i="0"/>
              <a:pPr algn="r" eaLnBrk="1" hangingPunct="1"/>
              <a:t>73</a:t>
            </a:fld>
            <a:endParaRPr lang="en-US" altLang="en-US" sz="1200" i="0" dirty="0"/>
          </a:p>
        </p:txBody>
      </p:sp>
      <p:sp>
        <p:nvSpPr>
          <p:cNvPr id="159746" name="Rectangle 2">
            <a:extLst>
              <a:ext uri="{FF2B5EF4-FFF2-40B4-BE49-F238E27FC236}">
                <a16:creationId xmlns:a16="http://schemas.microsoft.com/office/drawing/2014/main" id="{F41B4F29-551D-FB44-A857-4465E211D9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512A8AB3-4A3B-4743-936E-C11788BC4B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1031">
            <a:extLst>
              <a:ext uri="{FF2B5EF4-FFF2-40B4-BE49-F238E27FC236}">
                <a16:creationId xmlns:a16="http://schemas.microsoft.com/office/drawing/2014/main" id="{66D5CD15-AFF6-D64D-BE39-CDC65F802B6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3E4F7C56-C5C4-8B46-9109-681AEEE1F086}" type="slidenum">
              <a:rPr lang="en-US" altLang="en-US" sz="1200" i="0"/>
              <a:pPr algn="r" eaLnBrk="1" hangingPunct="1"/>
              <a:t>74</a:t>
            </a:fld>
            <a:endParaRPr lang="en-US" altLang="en-US" sz="1200" i="0" dirty="0"/>
          </a:p>
        </p:txBody>
      </p:sp>
      <p:sp>
        <p:nvSpPr>
          <p:cNvPr id="161794" name="Rectangle 2">
            <a:extLst>
              <a:ext uri="{FF2B5EF4-FFF2-40B4-BE49-F238E27FC236}">
                <a16:creationId xmlns:a16="http://schemas.microsoft.com/office/drawing/2014/main" id="{D0587B98-92D2-834E-94AB-001E92EF94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id="{2B9D949D-1708-FE4A-904C-6B1B73F902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Rectangle 7">
            <a:extLst>
              <a:ext uri="{FF2B5EF4-FFF2-40B4-BE49-F238E27FC236}">
                <a16:creationId xmlns:a16="http://schemas.microsoft.com/office/drawing/2014/main" id="{5498AE12-FB11-9640-BFBC-5E371D7124D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82A7304-315F-A443-A60C-63AB56AE0718}" type="slidenum">
              <a:rPr lang="en-US" altLang="en-US" sz="1200">
                <a:ea typeface="ＭＳ Ｐゴシック" panose="020B0600070205080204" pitchFamily="34" charset="-128"/>
              </a:rPr>
              <a:pPr algn="r" eaLnBrk="1" hangingPunct="1"/>
              <a:t>75</a:t>
            </a:fld>
            <a:endParaRPr lang="en-US" altLang="en-US" sz="1200" dirty="0">
              <a:ea typeface="ＭＳ Ｐゴシック" panose="020B0600070205080204" pitchFamily="34" charset="-128"/>
            </a:endParaRPr>
          </a:p>
        </p:txBody>
      </p:sp>
      <p:sp>
        <p:nvSpPr>
          <p:cNvPr id="163842" name="Rectangle 2">
            <a:extLst>
              <a:ext uri="{FF2B5EF4-FFF2-40B4-BE49-F238E27FC236}">
                <a16:creationId xmlns:a16="http://schemas.microsoft.com/office/drawing/2014/main" id="{9205DCEA-BC9C-AD43-A7DC-0E870B59EF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F65F314A-780C-8544-8D9F-69A92A8C39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07BBC67-949D-9249-935E-5AE01DA287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E7F4E7-6287-E144-83F5-C843D12C79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3B228E5-7E3E-9E48-9E85-32C1B1EA0B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AA208-37A6-3945-BFF8-8E04A347D1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4289425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562E577-C539-2948-8165-9E26F0F42E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3F3955-3B2F-0342-83E9-45B03A8E10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C5FAFA8-3397-7D43-8D6E-F37E7C9088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B5461-8D39-944C-A022-F9E8792C91B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911980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F531FB2-7E44-8C4B-A749-742169C684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FB554E-D6B6-474C-93A4-E602EBDDBE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7D521CF-5EC8-D640-9AD3-27F82BD5D8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19EEC7-F3CC-1B43-B7AD-4667B3F4AC5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772443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71D69D-72A6-4D47-844E-70E4AFFDDE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766D08-AE94-E84B-8069-3F22328492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E312A4-AF73-0F49-843C-FD4660FE80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92F85B-6E48-6C4D-91C4-2212694277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24734434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28D598D-4249-194B-B9BD-07EAB6AAF5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20F29CA-7A8F-4E45-A41C-D7A1B9A202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8FE400E-B13A-DA4C-9B5B-0BB07D5557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699BB3-82AD-B74D-9317-A6B677AEAF6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33944165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FC744A1-315C-D445-8B53-53FE26584A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8541DC8-2015-474C-BDB2-8D07E93E6B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9627B3F-6658-3744-800F-1165C17A75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58E437-5B69-2049-B6EB-0958BBC5D26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278628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789A072-1E6A-1F49-BC9B-EDE2967889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773BD8A-E6E0-8647-9674-D5085E13C4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918C9E3-01D0-0B4B-BD8B-E80721DF04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D9908-E417-F84D-9D3C-C406C88BA80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88881140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55BC4A-DFE2-6E4D-AC01-CC757EB2AA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7A2A4C-3A05-8847-B4C7-9755B92C11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D475E7-CEB1-3A49-81DC-FAB71D4B99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CDB20-4419-B741-9C9F-3F31247F686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22413452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7AF350-E042-3448-B27E-A33EA4E05B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988BF0-1312-D049-81BC-2C31BF7F93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FE5F65-C7A6-EF4E-B7B5-8A18EAE761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7DD448-E2AF-BB42-98CD-81377A359B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4086854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B8C728F-9FB7-8E42-9591-4212511B7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7DDB228-D304-D947-B3E8-3556EAA21D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F4968F0-1EBA-DA45-A5E1-D0713E1599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FE61E-C0EE-5C4B-8838-1215E070D29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51297991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F297E2D-130D-1348-B0C7-4CE34AF782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D60B49-C81C-0143-8A2B-B07276E2A2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3FE9EDF-72FD-F949-854D-B97B8F47CE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3BB293-8EA2-5242-9CB4-CAA1369521F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1561166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AE35B2-EA92-8B47-B4BB-B374EE2E50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E840A0-2976-A346-8F78-84B05131E4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FB43E7-5074-FF49-9C19-3EAA5AE86A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CC0BC-1D8B-6544-9555-1135B48C5F1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3556070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44E1321-4B72-A847-87B7-A8BED1FD0E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76DCE33-240F-5941-8FF0-9A701294D6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8FB762D-994B-3B40-89A3-32888B0C078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i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F269DBC-3957-4F48-8E9B-CEA644BED8A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i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6D9E50B-4C52-7C46-922A-770B2B7945A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i="0"/>
            </a:lvl1pPr>
          </a:lstStyle>
          <a:p>
            <a:pPr>
              <a:defRPr/>
            </a:pPr>
            <a:fld id="{D54261C3-4CA9-DA4B-8F39-9BDD8348E39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1" name="Group 8">
            <a:extLst>
              <a:ext uri="{FF2B5EF4-FFF2-40B4-BE49-F238E27FC236}">
                <a16:creationId xmlns:a16="http://schemas.microsoft.com/office/drawing/2014/main" id="{CEA9DFA1-7DA8-7740-AA32-B93B177E8920}"/>
              </a:ext>
            </a:extLst>
          </p:cNvPr>
          <p:cNvGrpSpPr>
            <a:grpSpLocks/>
          </p:cNvGrpSpPr>
          <p:nvPr/>
        </p:nvGrpSpPr>
        <p:grpSpPr bwMode="auto">
          <a:xfrm>
            <a:off x="3414715" y="2000250"/>
            <a:ext cx="2411413" cy="3794126"/>
            <a:chOff x="2151" y="1260"/>
            <a:chExt cx="1519" cy="2390"/>
          </a:xfrm>
        </p:grpSpPr>
        <p:grpSp>
          <p:nvGrpSpPr>
            <p:cNvPr id="15362" name="Group 7">
              <a:extLst>
                <a:ext uri="{FF2B5EF4-FFF2-40B4-BE49-F238E27FC236}">
                  <a16:creationId xmlns:a16="http://schemas.microsoft.com/office/drawing/2014/main" id="{6D19C93C-2430-064A-827E-08614FD76A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76" y="2186"/>
              <a:ext cx="1494" cy="1464"/>
              <a:chOff x="2176" y="2186"/>
              <a:chExt cx="1494" cy="1464"/>
            </a:xfrm>
          </p:grpSpPr>
          <p:pic>
            <p:nvPicPr>
              <p:cNvPr id="15364" name="Picture 88" descr="eukaryotic cell">
                <a:extLst>
                  <a:ext uri="{FF2B5EF4-FFF2-40B4-BE49-F238E27FC236}">
                    <a16:creationId xmlns:a16="http://schemas.microsoft.com/office/drawing/2014/main" id="{807FE106-1BAA-4D4D-AE5B-789601B5A2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6" y="2186"/>
                <a:ext cx="1418" cy="1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365" name="Text Box 89">
                <a:extLst>
                  <a:ext uri="{FF2B5EF4-FFF2-40B4-BE49-F238E27FC236}">
                    <a16:creationId xmlns:a16="http://schemas.microsoft.com/office/drawing/2014/main" id="{414659C1-27CA-FD44-8B6F-746655AEA1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50" y="3485"/>
                <a:ext cx="1420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i="0" dirty="0"/>
                  <a:t>https://www.visualsunlimited.com</a:t>
                </a:r>
              </a:p>
            </p:txBody>
          </p:sp>
        </p:grpSp>
        <p:sp>
          <p:nvSpPr>
            <p:cNvPr id="15363" name="Rectangle 92">
              <a:extLst>
                <a:ext uri="{FF2B5EF4-FFF2-40B4-BE49-F238E27FC236}">
                  <a16:creationId xmlns:a16="http://schemas.microsoft.com/office/drawing/2014/main" id="{329CA440-596B-6B4F-821C-FDE103E9E0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260"/>
              <a:ext cx="1468" cy="5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20000"/>
                </a:spcAft>
                <a:buFontTx/>
                <a:buNone/>
              </a:pPr>
              <a:r>
                <a:rPr lang="en-US" altLang="en-US" i="0" dirty="0">
                  <a:solidFill>
                    <a:srgbClr val="333333"/>
                  </a:solidFill>
                </a:rPr>
                <a:t>Cell Biology</a:t>
              </a:r>
              <a:br>
                <a:rPr lang="en-US" altLang="en-US" sz="1800" i="0" dirty="0">
                  <a:solidFill>
                    <a:srgbClr val="333333"/>
                  </a:solidFill>
                </a:rPr>
              </a:br>
              <a:endParaRPr lang="en-US" altLang="en-US" sz="1800" i="0" dirty="0"/>
            </a:p>
          </p:txBody>
        </p: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Slide Number Placeholder 5">
            <a:extLst>
              <a:ext uri="{FF2B5EF4-FFF2-40B4-BE49-F238E27FC236}">
                <a16:creationId xmlns:a16="http://schemas.microsoft.com/office/drawing/2014/main" id="{631FFCB5-A659-674B-944E-9220C8EFC4E5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DAF6F48-9D03-4044-92DB-491EBBEBD6A7}" type="slidenum">
              <a:rPr lang="en-US" altLang="en-US" sz="1400" i="0"/>
              <a:pPr algn="r"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i="0" dirty="0"/>
          </a:p>
        </p:txBody>
      </p:sp>
      <p:grpSp>
        <p:nvGrpSpPr>
          <p:cNvPr id="219139" name="Group 3">
            <a:extLst>
              <a:ext uri="{FF2B5EF4-FFF2-40B4-BE49-F238E27FC236}">
                <a16:creationId xmlns:a16="http://schemas.microsoft.com/office/drawing/2014/main" id="{269D38A5-1CD0-3A4F-84D8-3B5520C1D0B8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2132013"/>
            <a:chOff x="288" y="281"/>
            <a:chExt cx="5184" cy="1343"/>
          </a:xfrm>
        </p:grpSpPr>
        <p:sp>
          <p:nvSpPr>
            <p:cNvPr id="219140" name="Rectangle 1027">
              <a:extLst>
                <a:ext uri="{FF2B5EF4-FFF2-40B4-BE49-F238E27FC236}">
                  <a16:creationId xmlns:a16="http://schemas.microsoft.com/office/drawing/2014/main" id="{4238537E-FA49-9E47-92F7-3D76570BDF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973"/>
              <a:ext cx="4618" cy="6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i="0" dirty="0"/>
                <a:t>Much of the text material is from, “Essential Biology with Physiology” by Neil A. Campbell, Jane B. Reece, and Eric J. Simon (2004 and 2008).  I don’t claim authorship.  Other sources are noted when they are used.</a:t>
              </a:r>
            </a:p>
          </p:txBody>
        </p:sp>
        <p:sp>
          <p:nvSpPr>
            <p:cNvPr id="219141" name="Rectangle 1028">
              <a:extLst>
                <a:ext uri="{FF2B5EF4-FFF2-40B4-BE49-F238E27FC236}">
                  <a16:creationId xmlns:a16="http://schemas.microsoft.com/office/drawing/2014/main" id="{404F9525-F799-D04A-BC56-FE56565669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Note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212336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Number Placeholder 5">
            <a:extLst>
              <a:ext uri="{FF2B5EF4-FFF2-40B4-BE49-F238E27FC236}">
                <a16:creationId xmlns:a16="http://schemas.microsoft.com/office/drawing/2014/main" id="{50576731-AE0A-BF44-AAE0-9BFB8389A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169246-C104-F448-A027-9592CAFD487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grpSp>
        <p:nvGrpSpPr>
          <p:cNvPr id="17410" name="Group 1029">
            <a:extLst>
              <a:ext uri="{FF2B5EF4-FFF2-40B4-BE49-F238E27FC236}">
                <a16:creationId xmlns:a16="http://schemas.microsoft.com/office/drawing/2014/main" id="{B8ECC849-B557-8C45-8B3C-420C0905EC22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9263"/>
            <a:ext cx="8229600" cy="2055813"/>
            <a:chOff x="288" y="283"/>
            <a:chExt cx="5184" cy="1295"/>
          </a:xfrm>
        </p:grpSpPr>
        <p:sp>
          <p:nvSpPr>
            <p:cNvPr id="17411" name="Rectangle 1027">
              <a:extLst>
                <a:ext uri="{FF2B5EF4-FFF2-40B4-BE49-F238E27FC236}">
                  <a16:creationId xmlns:a16="http://schemas.microsoft.com/office/drawing/2014/main" id="{62460FD6-0514-584C-BB03-3C5314E48D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Outline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17412" name="Text Box 1028">
              <a:extLst>
                <a:ext uri="{FF2B5EF4-FFF2-40B4-BE49-F238E27FC236}">
                  <a16:creationId xmlns:a16="http://schemas.microsoft.com/office/drawing/2014/main" id="{F7594AD7-607C-4245-A358-D9CB9C7877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8"/>
              <a:ext cx="4647" cy="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</a:pPr>
              <a:r>
                <a:rPr lang="en-US" altLang="en-US" sz="1800" i="0" dirty="0"/>
                <a:t>Cell theory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</a:pPr>
              <a:r>
                <a:rPr lang="en-US" altLang="en-US" sz="1800" i="0" dirty="0"/>
                <a:t>Microscopy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30000"/>
                </a:spcAft>
                <a:buSzPct val="80000"/>
              </a:pPr>
              <a:r>
                <a:rPr lang="en-US" altLang="en-US" sz="1800" i="0" dirty="0"/>
                <a:t>Cells and their components</a:t>
              </a:r>
            </a:p>
          </p:txBody>
        </p:sp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Number Placeholder 5">
            <a:extLst>
              <a:ext uri="{FF2B5EF4-FFF2-40B4-BE49-F238E27FC236}">
                <a16:creationId xmlns:a16="http://schemas.microsoft.com/office/drawing/2014/main" id="{348A36AD-69C9-3D4F-93A2-9D8CD7D5F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E9BD8A-7A20-D94D-88EE-2467398BA97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  <p:sp>
        <p:nvSpPr>
          <p:cNvPr id="19458" name="Rectangle 5">
            <a:extLst>
              <a:ext uri="{FF2B5EF4-FFF2-40B4-BE49-F238E27FC236}">
                <a16:creationId xmlns:a16="http://schemas.microsoft.com/office/drawing/2014/main" id="{55079E85-F338-4D43-B478-870C5E9ED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388" y="1716088"/>
            <a:ext cx="77724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altLang="en-US" sz="2800" i="0" dirty="0">
                <a:solidFill>
                  <a:srgbClr val="333333"/>
                </a:solidFill>
              </a:rPr>
              <a:t>Cell Theory</a:t>
            </a:r>
            <a:br>
              <a:rPr lang="en-US" altLang="en-US" i="0" dirty="0">
                <a:solidFill>
                  <a:srgbClr val="333333"/>
                </a:solidFill>
              </a:rPr>
            </a:br>
            <a:endParaRPr lang="en-US" altLang="en-US" sz="2800" i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Number Placeholder 5">
            <a:extLst>
              <a:ext uri="{FF2B5EF4-FFF2-40B4-BE49-F238E27FC236}">
                <a16:creationId xmlns:a16="http://schemas.microsoft.com/office/drawing/2014/main" id="{F77B56BF-877E-C34D-8B21-15BCC68A1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97DCB7C-6B1E-7149-B496-CEDE2001F34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  <p:grpSp>
        <p:nvGrpSpPr>
          <p:cNvPr id="21506" name="Group 14">
            <a:extLst>
              <a:ext uri="{FF2B5EF4-FFF2-40B4-BE49-F238E27FC236}">
                <a16:creationId xmlns:a16="http://schemas.microsoft.com/office/drawing/2014/main" id="{54DB195E-D92A-704F-A2E6-E1647C9FFAEC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444500"/>
            <a:ext cx="8229600" cy="3890963"/>
            <a:chOff x="290" y="280"/>
            <a:chExt cx="5184" cy="2451"/>
          </a:xfrm>
        </p:grpSpPr>
        <p:sp>
          <p:nvSpPr>
            <p:cNvPr id="21507" name="Rectangle 3">
              <a:extLst>
                <a:ext uri="{FF2B5EF4-FFF2-40B4-BE49-F238E27FC236}">
                  <a16:creationId xmlns:a16="http://schemas.microsoft.com/office/drawing/2014/main" id="{BB61DABA-BBDD-7840-80E8-D387856D3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280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Cell Theory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21508" name="Text Box 5">
              <a:extLst>
                <a:ext uri="{FF2B5EF4-FFF2-40B4-BE49-F238E27FC236}">
                  <a16:creationId xmlns:a16="http://schemas.microsoft.com/office/drawing/2014/main" id="{E772782A-9345-454D-AD82-96447402C1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72"/>
              <a:ext cx="4948" cy="17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tabLst>
                  <a:tab pos="225425" algn="l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225425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225425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Cells were first described in 1665 by the British scientist, Robert Hooke, from microscopic examination of thin slices of cork from Mediterranean oak trees.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Over the next two centuries, cells have been found in all organisms that were examined.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accumulation of evidence led to cell theory:</a:t>
              </a:r>
              <a:r>
                <a:rPr lang="en-US" altLang="en-US" sz="1800" dirty="0"/>
                <a:t> </a:t>
              </a:r>
              <a:r>
                <a:rPr lang="en-US" altLang="en-US" sz="1800" i="0" dirty="0"/>
                <a:t>all organisms are com-posed of cells.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Cell theory was later expanded to encompass observations that cells arise from existing cells—that is, cells do not spontaneously form from inanimate materials.</a:t>
              </a:r>
            </a:p>
          </p:txBody>
        </p: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>
            <a:extLst>
              <a:ext uri="{FF2B5EF4-FFF2-40B4-BE49-F238E27FC236}">
                <a16:creationId xmlns:a16="http://schemas.microsoft.com/office/drawing/2014/main" id="{0A2812BE-EB66-6449-800A-AAF453DFA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1E628B-5575-C041-A547-1D5A2BA5845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/>
          </a:p>
        </p:txBody>
      </p:sp>
      <p:grpSp>
        <p:nvGrpSpPr>
          <p:cNvPr id="13315" name="Group 26">
            <a:extLst>
              <a:ext uri="{FF2B5EF4-FFF2-40B4-BE49-F238E27FC236}">
                <a16:creationId xmlns:a16="http://schemas.microsoft.com/office/drawing/2014/main" id="{E300A1A3-90E5-FA4E-BBEC-A49D04FF7FF0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450850"/>
            <a:ext cx="8229600" cy="5330825"/>
            <a:chOff x="290" y="284"/>
            <a:chExt cx="5184" cy="3358"/>
          </a:xfrm>
        </p:grpSpPr>
        <p:sp>
          <p:nvSpPr>
            <p:cNvPr id="13316" name="Rectangle 3">
              <a:extLst>
                <a:ext uri="{FF2B5EF4-FFF2-40B4-BE49-F238E27FC236}">
                  <a16:creationId xmlns:a16="http://schemas.microsoft.com/office/drawing/2014/main" id="{CC54D0F0-C64B-1E4B-BC3A-617224B09D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284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Cork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grpSp>
          <p:nvGrpSpPr>
            <p:cNvPr id="13317" name="Group 25">
              <a:extLst>
                <a:ext uri="{FF2B5EF4-FFF2-40B4-BE49-F238E27FC236}">
                  <a16:creationId xmlns:a16="http://schemas.microsoft.com/office/drawing/2014/main" id="{428B7F22-C76D-454A-B54E-572591FDC3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6" y="961"/>
              <a:ext cx="4719" cy="2681"/>
              <a:chOff x="566" y="961"/>
              <a:chExt cx="4719" cy="2681"/>
            </a:xfrm>
          </p:grpSpPr>
          <p:grpSp>
            <p:nvGrpSpPr>
              <p:cNvPr id="13318" name="Group 23">
                <a:extLst>
                  <a:ext uri="{FF2B5EF4-FFF2-40B4-BE49-F238E27FC236}">
                    <a16:creationId xmlns:a16="http://schemas.microsoft.com/office/drawing/2014/main" id="{87E3A040-A573-E94D-ABD6-7395230826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64" y="961"/>
                <a:ext cx="1721" cy="2418"/>
                <a:chOff x="3564" y="961"/>
                <a:chExt cx="1721" cy="2418"/>
              </a:xfrm>
            </p:grpSpPr>
            <p:pic>
              <p:nvPicPr>
                <p:cNvPr id="13326" name="Picture 5" descr="farm1_static_flickr">
                  <a:hlinkClick r:id="rId3" action="ppaction://hlinksldjump"/>
                  <a:extLst>
                    <a:ext uri="{FF2B5EF4-FFF2-40B4-BE49-F238E27FC236}">
                      <a16:creationId xmlns:a16="http://schemas.microsoft.com/office/drawing/2014/main" id="{C46898AB-A330-FC47-83B6-CB90317663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1" y="961"/>
                  <a:ext cx="1432" cy="20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327" name="Text Box 6">
                  <a:extLst>
                    <a:ext uri="{FF2B5EF4-FFF2-40B4-BE49-F238E27FC236}">
                      <a16:creationId xmlns:a16="http://schemas.microsoft.com/office/drawing/2014/main" id="{23570E96-8A99-C346-9D4D-5414D323D96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91" y="2992"/>
                  <a:ext cx="116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100" i="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3328" name="Text Box 7">
                  <a:extLst>
                    <a:ext uri="{FF2B5EF4-FFF2-40B4-BE49-F238E27FC236}">
                      <a16:creationId xmlns:a16="http://schemas.microsoft.com/office/drawing/2014/main" id="{9688AF96-5531-D745-B2B9-006BCB18399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564" y="3033"/>
                  <a:ext cx="1721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 i="0" dirty="0">
                      <a:solidFill>
                        <a:schemeClr val="accent6"/>
                      </a:solidFill>
                      <a:ea typeface="ＭＳ Ｐゴシック" panose="020B0600070205080204" pitchFamily="34" charset="-128"/>
                    </a:rPr>
                    <a:t>Robert Hooke’s drawing</a:t>
                  </a:r>
                </a:p>
                <a:p>
                  <a:pPr algn="ctr">
                    <a:lnSpc>
                      <a:spcPct val="85000"/>
                    </a:lnSpc>
                    <a:spcBef>
                      <a:spcPts val="600"/>
                    </a:spcBef>
                    <a:buNone/>
                  </a:pPr>
                  <a:r>
                    <a:rPr lang="en-US" altLang="en-US" sz="1100" i="0" dirty="0">
                      <a:ea typeface="ＭＳ Ｐゴシック" panose="020B0600070205080204" pitchFamily="34" charset="-128"/>
                    </a:rPr>
                    <a:t>https://www.farm1.static.flickr.com</a:t>
                  </a:r>
                </a:p>
              </p:txBody>
            </p:sp>
          </p:grpSp>
          <p:grpSp>
            <p:nvGrpSpPr>
              <p:cNvPr id="13319" name="Group 24">
                <a:extLst>
                  <a:ext uri="{FF2B5EF4-FFF2-40B4-BE49-F238E27FC236}">
                    <a16:creationId xmlns:a16="http://schemas.microsoft.com/office/drawing/2014/main" id="{EDC6673B-7AA0-E84E-ADB5-4F3479D554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6" y="1010"/>
                <a:ext cx="2822" cy="2632"/>
                <a:chOff x="566" y="1010"/>
                <a:chExt cx="2822" cy="2632"/>
              </a:xfrm>
            </p:grpSpPr>
            <p:grpSp>
              <p:nvGrpSpPr>
                <p:cNvPr id="13320" name="Group 22">
                  <a:extLst>
                    <a:ext uri="{FF2B5EF4-FFF2-40B4-BE49-F238E27FC236}">
                      <a16:creationId xmlns:a16="http://schemas.microsoft.com/office/drawing/2014/main" id="{AFD09A35-C577-5049-BD7B-F77BE68635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6" y="1010"/>
                  <a:ext cx="1980" cy="1568"/>
                  <a:chOff x="566" y="1010"/>
                  <a:chExt cx="1980" cy="1568"/>
                </a:xfrm>
              </p:grpSpPr>
              <p:pic>
                <p:nvPicPr>
                  <p:cNvPr id="13324" name="Picture 18" descr="www_isa_utl_pt coak oak grove">
                    <a:extLst>
                      <a:ext uri="{FF2B5EF4-FFF2-40B4-BE49-F238E27FC236}">
                        <a16:creationId xmlns:a16="http://schemas.microsoft.com/office/drawing/2014/main" id="{26735C84-D9FB-F349-AB58-3FCE3AEFF44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22" y="1010"/>
                    <a:ext cx="1924" cy="14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3325" name="Text Box 19">
                    <a:extLst>
                      <a:ext uri="{FF2B5EF4-FFF2-40B4-BE49-F238E27FC236}">
                        <a16:creationId xmlns:a16="http://schemas.microsoft.com/office/drawing/2014/main" id="{EA0CDCBD-BC74-F543-906E-2630DB41603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66" y="2423"/>
                    <a:ext cx="914" cy="15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000" i="0" dirty="0">
                        <a:ea typeface="ＭＳ Ｐゴシック" panose="020B0600070205080204" pitchFamily="34" charset="-128"/>
                      </a:rPr>
                      <a:t>https://www.isa.utl.pt</a:t>
                    </a:r>
                    <a:endParaRPr lang="en-US" altLang="en-US" sz="1100" i="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3321" name="Group 21">
                  <a:extLst>
                    <a:ext uri="{FF2B5EF4-FFF2-40B4-BE49-F238E27FC236}">
                      <a16:creationId xmlns:a16="http://schemas.microsoft.com/office/drawing/2014/main" id="{0C848079-22D9-9447-AFCB-02A6F0387E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80" y="2125"/>
                  <a:ext cx="1908" cy="1517"/>
                  <a:chOff x="1480" y="2117"/>
                  <a:chExt cx="1908" cy="1517"/>
                </a:xfrm>
              </p:grpSpPr>
              <p:sp>
                <p:nvSpPr>
                  <p:cNvPr id="13322" name="Text Box 15">
                    <a:extLst>
                      <a:ext uri="{FF2B5EF4-FFF2-40B4-BE49-F238E27FC236}">
                        <a16:creationId xmlns:a16="http://schemas.microsoft.com/office/drawing/2014/main" id="{2537A6FE-E6D3-E442-8AEA-36D799F4E8E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61" y="3469"/>
                    <a:ext cx="1227" cy="16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100" i="0" dirty="0">
                        <a:ea typeface="ＭＳ Ｐゴシック" panose="020B0600070205080204" pitchFamily="34" charset="-128"/>
                      </a:rPr>
                      <a:t>https://www.cache.eb.com</a:t>
                    </a:r>
                  </a:p>
                </p:txBody>
              </p:sp>
              <p:pic>
                <p:nvPicPr>
                  <p:cNvPr id="13323" name="Picture 14" descr="cache_eb_com cork oak bark">
                    <a:extLst>
                      <a:ext uri="{FF2B5EF4-FFF2-40B4-BE49-F238E27FC236}">
                        <a16:creationId xmlns:a16="http://schemas.microsoft.com/office/drawing/2014/main" id="{3C058AB3-560F-B241-8752-7300C804654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480" y="2117"/>
                    <a:ext cx="1758" cy="138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</p:spTree>
    <p:extLst>
      <p:ext uri="{BB962C8B-B14F-4D97-AF65-F5344CB8AC3E}">
        <p14:creationId xmlns:p14="http://schemas.microsoft.com/office/powerpoint/2010/main" val="116389755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Number Placeholder 5">
            <a:extLst>
              <a:ext uri="{FF2B5EF4-FFF2-40B4-BE49-F238E27FC236}">
                <a16:creationId xmlns:a16="http://schemas.microsoft.com/office/drawing/2014/main" id="{01D1B0BA-47AC-4544-8BBD-C88130753A99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6F3910B-37F7-F14E-BF52-491706ABE935}" type="slidenum">
              <a:rPr lang="en-US" altLang="en-US" sz="1400" b="0" i="0"/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b="0" i="0" dirty="0"/>
          </a:p>
        </p:txBody>
      </p:sp>
      <p:grpSp>
        <p:nvGrpSpPr>
          <p:cNvPr id="20482" name="Group 6">
            <a:extLst>
              <a:ext uri="{FF2B5EF4-FFF2-40B4-BE49-F238E27FC236}">
                <a16:creationId xmlns:a16="http://schemas.microsoft.com/office/drawing/2014/main" id="{23772641-6247-F345-B1DA-7F65D51D45EE}"/>
              </a:ext>
            </a:extLst>
          </p:cNvPr>
          <p:cNvGrpSpPr>
            <a:grpSpLocks/>
          </p:cNvGrpSpPr>
          <p:nvPr/>
        </p:nvGrpSpPr>
        <p:grpSpPr bwMode="auto">
          <a:xfrm>
            <a:off x="450850" y="449263"/>
            <a:ext cx="8229600" cy="2855911"/>
            <a:chOff x="284" y="283"/>
            <a:chExt cx="5184" cy="1799"/>
          </a:xfrm>
        </p:grpSpPr>
        <p:sp>
          <p:nvSpPr>
            <p:cNvPr id="20483" name="Rectangle 4">
              <a:extLst>
                <a:ext uri="{FF2B5EF4-FFF2-40B4-BE49-F238E27FC236}">
                  <a16:creationId xmlns:a16="http://schemas.microsoft.com/office/drawing/2014/main" id="{A6FFA274-BC8B-C04C-9238-E7F1F4DC22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" y="28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b="0" i="0" dirty="0">
                  <a:solidFill>
                    <a:srgbClr val="333333"/>
                  </a:solidFill>
                </a:rPr>
                <a:t>What is Life?</a:t>
              </a:r>
              <a:endParaRPr lang="en-US" altLang="en-US" sz="2800" b="0" i="0" dirty="0">
                <a:solidFill>
                  <a:schemeClr val="tx2"/>
                </a:solidFill>
              </a:endParaRPr>
            </a:p>
          </p:txBody>
        </p:sp>
        <p:sp>
          <p:nvSpPr>
            <p:cNvPr id="20484" name="Text Box 6">
              <a:extLst>
                <a:ext uri="{FF2B5EF4-FFF2-40B4-BE49-F238E27FC236}">
                  <a16:creationId xmlns:a16="http://schemas.microsoft.com/office/drawing/2014/main" id="{D9682EC7-4976-EF4A-8973-EC3E451678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0" y="991"/>
              <a:ext cx="3902" cy="10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800100" indent="-342900"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257300" indent="-342900"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342900"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71700" indent="-342900"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628900" indent="-3429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86100" indent="-3429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543300" indent="-3429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000500" indent="-3429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Font typeface="Arial" panose="020B0604020202020204" pitchFamily="34" charset="0"/>
                <a:buAutoNum type="arabicPeriod"/>
              </a:pPr>
              <a:r>
                <a:rPr lang="en-US" altLang="en-US" sz="1800" b="0" i="0" dirty="0"/>
                <a:t>Regenerate or produce offspring (asexually or sexually)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Font typeface="Arial" panose="020B0604020202020204" pitchFamily="34" charset="0"/>
                <a:buAutoNum type="arabicPeriod"/>
              </a:pPr>
              <a:r>
                <a:rPr lang="en-US" altLang="en-US" sz="1800" b="0" i="0" dirty="0"/>
                <a:t>Self-sustainable (produce energy for metabolism)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Font typeface="Arial" panose="020B0604020202020204" pitchFamily="34" charset="0"/>
                <a:buAutoNum type="arabicPeriod"/>
              </a:pPr>
              <a:r>
                <a:rPr lang="en-US" altLang="en-US" sz="1800" b="0" i="0" dirty="0"/>
                <a:t>Genetic instructions for development and growth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Font typeface="Arial" panose="020B0604020202020204" pitchFamily="34" charset="0"/>
                <a:buAutoNum type="arabicPeriod"/>
              </a:pPr>
              <a:r>
                <a:rPr lang="en-US" altLang="en-US" sz="1800" b="0" i="0" dirty="0"/>
                <a:t>Complex and well-ordered structure  </a:t>
              </a:r>
            </a:p>
            <a:p>
              <a:pPr eaLnBrk="1" hangingPunct="1">
                <a:lnSpc>
                  <a:spcPct val="85000"/>
                </a:lnSpc>
                <a:spcAft>
                  <a:spcPct val="30000"/>
                </a:spcAft>
                <a:buFont typeface="Arial" panose="020B0604020202020204" pitchFamily="34" charset="0"/>
                <a:buAutoNum type="arabicPeriod"/>
              </a:pPr>
              <a:r>
                <a:rPr lang="en-US" altLang="en-US" sz="1800" b="0" i="0" dirty="0"/>
                <a:t>Carbon-based (which is not exclusive to life or viruses)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3EF23F-9F3B-8E48-84CA-0EF960562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CB6132-3A99-E94B-B696-D6CB35D3C044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827235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Number Placeholder 5">
            <a:extLst>
              <a:ext uri="{FF2B5EF4-FFF2-40B4-BE49-F238E27FC236}">
                <a16:creationId xmlns:a16="http://schemas.microsoft.com/office/drawing/2014/main" id="{350EA462-0AAA-FE4B-9D36-739CAC113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338D82-7F29-4043-8DE5-61906CCCA33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/>
          </a:p>
        </p:txBody>
      </p:sp>
      <p:sp>
        <p:nvSpPr>
          <p:cNvPr id="27650" name="Rectangle 1027">
            <a:extLst>
              <a:ext uri="{FF2B5EF4-FFF2-40B4-BE49-F238E27FC236}">
                <a16:creationId xmlns:a16="http://schemas.microsoft.com/office/drawing/2014/main" id="{ECE3A257-3719-8142-ACB9-377E7C3D2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088" y="1716088"/>
            <a:ext cx="77724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altLang="en-US" sz="2800" i="0" dirty="0">
                <a:solidFill>
                  <a:srgbClr val="333333"/>
                </a:solidFill>
              </a:rPr>
              <a:t>Microscopy</a:t>
            </a:r>
            <a:br>
              <a:rPr lang="en-US" altLang="en-US" i="0" dirty="0">
                <a:solidFill>
                  <a:srgbClr val="333333"/>
                </a:solidFill>
              </a:rPr>
            </a:br>
            <a:endParaRPr lang="en-US" altLang="en-US" sz="2800" i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Number Placeholder 5">
            <a:extLst>
              <a:ext uri="{FF2B5EF4-FFF2-40B4-BE49-F238E27FC236}">
                <a16:creationId xmlns:a16="http://schemas.microsoft.com/office/drawing/2014/main" id="{E5C14A0F-0DD7-6842-A7D5-E585E5AD0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725658-2E7B-5E40-A2A2-BB2474D06A4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  <p:grpSp>
        <p:nvGrpSpPr>
          <p:cNvPr id="29698" name="Group 6">
            <a:extLst>
              <a:ext uri="{FF2B5EF4-FFF2-40B4-BE49-F238E27FC236}">
                <a16:creationId xmlns:a16="http://schemas.microsoft.com/office/drawing/2014/main" id="{6D3B853E-2D04-934F-9CE4-12F79D7B4208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450850"/>
            <a:ext cx="8229600" cy="2827338"/>
            <a:chOff x="290" y="284"/>
            <a:chExt cx="5184" cy="1781"/>
          </a:xfrm>
        </p:grpSpPr>
        <p:sp>
          <p:nvSpPr>
            <p:cNvPr id="29699" name="Rectangle 3">
              <a:extLst>
                <a:ext uri="{FF2B5EF4-FFF2-40B4-BE49-F238E27FC236}">
                  <a16:creationId xmlns:a16="http://schemas.microsoft.com/office/drawing/2014/main" id="{91ADE5DD-CC7F-CD4C-A644-62E95706F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284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Microscopic World of Cells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29700" name="Text Box 4">
              <a:extLst>
                <a:ext uri="{FF2B5EF4-FFF2-40B4-BE49-F238E27FC236}">
                  <a16:creationId xmlns:a16="http://schemas.microsoft.com/office/drawing/2014/main" id="{6AC2B0CF-A328-5542-BA89-364D7E4744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72"/>
              <a:ext cx="4601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tabLst>
                  <a:tab pos="225425" algn="l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225425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225425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Every cell in a living organism is intricate and extremely complex in its structure and functions.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most elaborate machine, if it were reduced to the size of a cell, would seem simple in comparison.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Cells must be very small for materials to efficiently move in and out to meet their metabolic needs.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B3257CE-7AD6-CE1B-B4F8-BA469F688C53}"/>
              </a:ext>
            </a:extLst>
          </p:cNvPr>
          <p:cNvSpPr txBox="1"/>
          <p:nvPr/>
        </p:nvSpPr>
        <p:spPr>
          <a:xfrm>
            <a:off x="1807028" y="3385454"/>
            <a:ext cx="5540830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i="0" dirty="0">
                <a:solidFill>
                  <a:srgbClr val="941100"/>
                </a:solidFill>
              </a:rPr>
              <a:t>Metabolism = the chemical changes that take place in a cell or an organism.  These changes make energy and the materials cells and organisms need to grow, reproduce, and stay healthy.  Metabolism also helps get rid of toxic substances. </a:t>
            </a:r>
          </a:p>
          <a:p>
            <a:pPr algn="ctr">
              <a:lnSpc>
                <a:spcPts val="1860"/>
              </a:lnSpc>
            </a:pPr>
            <a:r>
              <a:rPr lang="en-US" i="0" dirty="0">
                <a:solidFill>
                  <a:srgbClr val="941100"/>
                </a:solidFill>
              </a:rPr>
              <a:t>(https://www.cancer.gov)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Number Placeholder 5">
            <a:extLst>
              <a:ext uri="{FF2B5EF4-FFF2-40B4-BE49-F238E27FC236}">
                <a16:creationId xmlns:a16="http://schemas.microsoft.com/office/drawing/2014/main" id="{67398C33-F65B-E240-BD17-09A01172C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A7C4CAD-B4EB-4740-8C02-67702C50909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  <p:grpSp>
        <p:nvGrpSpPr>
          <p:cNvPr id="31746" name="Group 1029">
            <a:extLst>
              <a:ext uri="{FF2B5EF4-FFF2-40B4-BE49-F238E27FC236}">
                <a16:creationId xmlns:a16="http://schemas.microsoft.com/office/drawing/2014/main" id="{6E6FA7D9-DDE4-C545-94BE-1C59D6BCE943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450850"/>
            <a:ext cx="8229600" cy="2500313"/>
            <a:chOff x="290" y="284"/>
            <a:chExt cx="5184" cy="1575"/>
          </a:xfrm>
        </p:grpSpPr>
        <p:sp>
          <p:nvSpPr>
            <p:cNvPr id="31747" name="Rectangle 1027">
              <a:extLst>
                <a:ext uri="{FF2B5EF4-FFF2-40B4-BE49-F238E27FC236}">
                  <a16:creationId xmlns:a16="http://schemas.microsoft.com/office/drawing/2014/main" id="{7E10C0A5-BBF0-F741-81BC-E98784E648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284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Microscopic World of Cells </a:t>
              </a:r>
              <a:r>
                <a:rPr lang="en-US" altLang="en-US" sz="2200" i="0" dirty="0">
                  <a:solidFill>
                    <a:srgbClr val="333333"/>
                  </a:solidFill>
                </a:rPr>
                <a:t>(continued)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31748" name="Text Box 1028">
              <a:extLst>
                <a:ext uri="{FF2B5EF4-FFF2-40B4-BE49-F238E27FC236}">
                  <a16:creationId xmlns:a16="http://schemas.microsoft.com/office/drawing/2014/main" id="{0FD7D1DF-7920-9D40-9627-C710A0E013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72"/>
              <a:ext cx="4599" cy="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tabLst>
                  <a:tab pos="225425" algn="l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225425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225425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Organisms are single-cellular (bacteria, archaea, and some pro-tists) or multicellular (other protists, fungi, plants, and animals).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human body has many trillions of cells that work cooperatively to perform their functions, which is a focus of this course on human physiology.</a:t>
              </a:r>
            </a:p>
          </p:txBody>
        </p:sp>
      </p:grp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Number Placeholder 5">
            <a:extLst>
              <a:ext uri="{FF2B5EF4-FFF2-40B4-BE49-F238E27FC236}">
                <a16:creationId xmlns:a16="http://schemas.microsoft.com/office/drawing/2014/main" id="{2B247850-72FF-8246-AD2C-E641B606D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211C29E-EA3C-D642-9F24-8BEE8CB43A9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  <p:grpSp>
        <p:nvGrpSpPr>
          <p:cNvPr id="33794" name="Group 7">
            <a:extLst>
              <a:ext uri="{FF2B5EF4-FFF2-40B4-BE49-F238E27FC236}">
                <a16:creationId xmlns:a16="http://schemas.microsoft.com/office/drawing/2014/main" id="{9486EAB1-0C1A-AB46-84C9-79971339211E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450850"/>
            <a:ext cx="8229600" cy="3298825"/>
            <a:chOff x="290" y="284"/>
            <a:chExt cx="5184" cy="2078"/>
          </a:xfrm>
        </p:grpSpPr>
        <p:sp>
          <p:nvSpPr>
            <p:cNvPr id="33795" name="Rectangle 3">
              <a:extLst>
                <a:ext uri="{FF2B5EF4-FFF2-40B4-BE49-F238E27FC236}">
                  <a16:creationId xmlns:a16="http://schemas.microsoft.com/office/drawing/2014/main" id="{65DE7A82-1F53-E94D-B523-C1F42A3002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284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Light Microscopes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33796" name="Text Box 4">
              <a:extLst>
                <a:ext uri="{FF2B5EF4-FFF2-40B4-BE49-F238E27FC236}">
                  <a16:creationId xmlns:a16="http://schemas.microsoft.com/office/drawing/2014/main" id="{3039B5B8-50FD-284D-9D4F-6AAF80A670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72"/>
              <a:ext cx="4834" cy="13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tabLst>
                  <a:tab pos="225425" algn="l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225425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225425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light microscope was invented during the Renaissance period, about 400 years ago. 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Visible light passes through a specimen</a:t>
              </a:r>
              <a:r>
                <a:rPr lang="en-US" altLang="en-US" sz="1800" dirty="0"/>
                <a:t>—</a:t>
              </a:r>
              <a:r>
                <a:rPr lang="en-US" altLang="en-US" sz="1800" i="0" dirty="0"/>
                <a:t>the lens enlarges the image and projects it onto the retina of the human eye, camera, or electronic sensing device.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Modern light microscopes have compound lenses to reduce chromatic (color) aberration and spherical aberration to improve the quality of the viewed images.</a:t>
              </a:r>
            </a:p>
          </p:txBody>
        </p:sp>
      </p:grp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1" name="Group 16">
            <a:extLst>
              <a:ext uri="{FF2B5EF4-FFF2-40B4-BE49-F238E27FC236}">
                <a16:creationId xmlns:a16="http://schemas.microsoft.com/office/drawing/2014/main" id="{10895368-2200-4143-BCB2-459739941551}"/>
              </a:ext>
            </a:extLst>
          </p:cNvPr>
          <p:cNvGrpSpPr>
            <a:grpSpLocks/>
          </p:cNvGrpSpPr>
          <p:nvPr/>
        </p:nvGrpSpPr>
        <p:grpSpPr bwMode="auto">
          <a:xfrm>
            <a:off x="1490662" y="1603375"/>
            <a:ext cx="6457950" cy="4171950"/>
            <a:chOff x="939" y="1010"/>
            <a:chExt cx="4068" cy="2628"/>
          </a:xfrm>
        </p:grpSpPr>
        <p:grpSp>
          <p:nvGrpSpPr>
            <p:cNvPr id="35844" name="Group 15">
              <a:extLst>
                <a:ext uri="{FF2B5EF4-FFF2-40B4-BE49-F238E27FC236}">
                  <a16:creationId xmlns:a16="http://schemas.microsoft.com/office/drawing/2014/main" id="{43DBCEE5-8D6F-654C-813C-99BE90C03D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90" y="1388"/>
              <a:ext cx="1917" cy="2250"/>
              <a:chOff x="3090" y="1388"/>
              <a:chExt cx="1917" cy="2250"/>
            </a:xfrm>
          </p:grpSpPr>
          <p:sp>
            <p:nvSpPr>
              <p:cNvPr id="35850" name="Text Box 6">
                <a:extLst>
                  <a:ext uri="{FF2B5EF4-FFF2-40B4-BE49-F238E27FC236}">
                    <a16:creationId xmlns:a16="http://schemas.microsoft.com/office/drawing/2014/main" id="{DC07E145-504E-0F4E-8592-36A0621160C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90" y="1388"/>
                <a:ext cx="1917" cy="6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i="0" dirty="0">
                    <a:solidFill>
                      <a:schemeClr val="accent6"/>
                    </a:solidFill>
                    <a:ea typeface="ＭＳ Ｐゴシック" panose="020B0600070205080204" pitchFamily="34" charset="-128"/>
                  </a:rPr>
                  <a:t>A portable microscope similar to the one Charles Darwin used on the H.M.S. Beagle (1831-36).</a:t>
                </a:r>
                <a:endParaRPr lang="en-US" altLang="en-US" sz="1800" dirty="0">
                  <a:solidFill>
                    <a:schemeClr val="accent6"/>
                  </a:solidFill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35851" name="Group 7">
                <a:extLst>
                  <a:ext uri="{FF2B5EF4-FFF2-40B4-BE49-F238E27FC236}">
                    <a16:creationId xmlns:a16="http://schemas.microsoft.com/office/drawing/2014/main" id="{46FDCA97-5332-7447-8757-15684C8FFB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" y="2172"/>
                <a:ext cx="1502" cy="1466"/>
                <a:chOff x="3357" y="2156"/>
                <a:chExt cx="1502" cy="1466"/>
              </a:xfrm>
            </p:grpSpPr>
            <p:pic>
              <p:nvPicPr>
                <p:cNvPr id="35852" name="Picture 8">
                  <a:extLst>
                    <a:ext uri="{FF2B5EF4-FFF2-40B4-BE49-F238E27FC236}">
                      <a16:creationId xmlns:a16="http://schemas.microsoft.com/office/drawing/2014/main" id="{BFC2B9FB-B1B1-6D47-859B-0439D5577A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7" y="2156"/>
                  <a:ext cx="1368" cy="13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5853" name="Text Box 9">
                  <a:extLst>
                    <a:ext uri="{FF2B5EF4-FFF2-40B4-BE49-F238E27FC236}">
                      <a16:creationId xmlns:a16="http://schemas.microsoft.com/office/drawing/2014/main" id="{E30A3D75-2DEE-4842-8C4F-9FFDE5B3A54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21" y="3457"/>
                  <a:ext cx="1238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i="0" dirty="0">
                      <a:ea typeface="ＭＳ Ｐゴシック" panose="020B0600070205080204" pitchFamily="34" charset="-128"/>
                    </a:rPr>
                    <a:t>https://www.hps.cam.ac.uk</a:t>
                  </a:r>
                </a:p>
              </p:txBody>
            </p:sp>
          </p:grpSp>
        </p:grpSp>
        <p:grpSp>
          <p:nvGrpSpPr>
            <p:cNvPr id="35845" name="Group 10">
              <a:extLst>
                <a:ext uri="{FF2B5EF4-FFF2-40B4-BE49-F238E27FC236}">
                  <a16:creationId xmlns:a16="http://schemas.microsoft.com/office/drawing/2014/main" id="{F586D443-6915-2C40-9199-6CF036AAB1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9" y="1010"/>
              <a:ext cx="1585" cy="2256"/>
              <a:chOff x="939" y="1010"/>
              <a:chExt cx="1585" cy="2256"/>
            </a:xfrm>
          </p:grpSpPr>
          <p:grpSp>
            <p:nvGrpSpPr>
              <p:cNvPr id="35846" name="Group 11">
                <a:extLst>
                  <a:ext uri="{FF2B5EF4-FFF2-40B4-BE49-F238E27FC236}">
                    <a16:creationId xmlns:a16="http://schemas.microsoft.com/office/drawing/2014/main" id="{F907F5A8-A7FB-0744-BF13-F1773418B6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39" y="1010"/>
                <a:ext cx="1585" cy="1863"/>
                <a:chOff x="939" y="1010"/>
                <a:chExt cx="1585" cy="1863"/>
              </a:xfrm>
            </p:grpSpPr>
            <p:pic>
              <p:nvPicPr>
                <p:cNvPr id="35848" name="Picture 12">
                  <a:extLst>
                    <a:ext uri="{FF2B5EF4-FFF2-40B4-BE49-F238E27FC236}">
                      <a16:creationId xmlns:a16="http://schemas.microsoft.com/office/drawing/2014/main" id="{552820F3-FFEE-0A44-8925-F980381AE9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9" y="1010"/>
                  <a:ext cx="1515" cy="17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5849" name="Text Box 13">
                  <a:extLst>
                    <a:ext uri="{FF2B5EF4-FFF2-40B4-BE49-F238E27FC236}">
                      <a16:creationId xmlns:a16="http://schemas.microsoft.com/office/drawing/2014/main" id="{03478F22-4656-5042-9F0A-868A76FFFD2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83" y="2708"/>
                  <a:ext cx="1241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i="0" dirty="0">
                      <a:ea typeface="ＭＳ Ｐゴシック" panose="020B0600070205080204" pitchFamily="34" charset="-128"/>
                    </a:rPr>
                    <a:t>https://www.meijitechno.com</a:t>
                  </a:r>
                </a:p>
              </p:txBody>
            </p:sp>
          </p:grpSp>
          <p:sp>
            <p:nvSpPr>
              <p:cNvPr id="35847" name="Text Box 14">
                <a:extLst>
                  <a:ext uri="{FF2B5EF4-FFF2-40B4-BE49-F238E27FC236}">
                    <a16:creationId xmlns:a16="http://schemas.microsoft.com/office/drawing/2014/main" id="{3ED51F23-99C0-C44E-959D-002281BD23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0" y="2914"/>
                <a:ext cx="1418" cy="3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i="0" dirty="0">
                    <a:solidFill>
                      <a:schemeClr val="accent6"/>
                    </a:solidFill>
                    <a:ea typeface="ＭＳ Ｐゴシック" panose="020B0600070205080204" pitchFamily="34" charset="-128"/>
                  </a:rPr>
                  <a:t>Modern lab and classroom version.</a:t>
                </a:r>
                <a:endParaRPr lang="en-US" altLang="en-US" sz="1800" dirty="0">
                  <a:solidFill>
                    <a:schemeClr val="accent6"/>
                  </a:solidFill>
                  <a:ea typeface="ＭＳ Ｐゴシック" panose="020B0600070205080204" pitchFamily="34" charset="-128"/>
                </a:endParaRPr>
              </a:p>
            </p:txBody>
          </p:sp>
        </p:grpSp>
      </p:grpSp>
      <p:sp>
        <p:nvSpPr>
          <p:cNvPr id="35842" name="Slide Number Placeholder 5">
            <a:extLst>
              <a:ext uri="{FF2B5EF4-FFF2-40B4-BE49-F238E27FC236}">
                <a16:creationId xmlns:a16="http://schemas.microsoft.com/office/drawing/2014/main" id="{2AFF947B-AFD9-7946-83E6-C9B40EE61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F43412-DD7A-0A4C-BA03-843F9D399EF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7AE7E509-CF33-4846-9821-6CBFFEDBF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75" y="4508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i="0" dirty="0">
                <a:solidFill>
                  <a:srgbClr val="333333"/>
                </a:solidFill>
              </a:rPr>
              <a:t>Light Microscope </a:t>
            </a:r>
            <a:r>
              <a:rPr lang="en-US" altLang="en-US" sz="2200" i="0" dirty="0">
                <a:solidFill>
                  <a:srgbClr val="333333"/>
                </a:solidFill>
              </a:rPr>
              <a:t>(continued)</a:t>
            </a:r>
            <a:endParaRPr lang="en-US" altLang="en-US" sz="2200" i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Number Placeholder 5">
            <a:extLst>
              <a:ext uri="{FF2B5EF4-FFF2-40B4-BE49-F238E27FC236}">
                <a16:creationId xmlns:a16="http://schemas.microsoft.com/office/drawing/2014/main" id="{50C0A1B6-AE9F-AB45-9E2D-ED1A4C668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4A36D0F-67B9-0640-8766-42E87C744E7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/>
          </a:p>
        </p:txBody>
      </p:sp>
      <p:grpSp>
        <p:nvGrpSpPr>
          <p:cNvPr id="37890" name="Group 13">
            <a:extLst>
              <a:ext uri="{FF2B5EF4-FFF2-40B4-BE49-F238E27FC236}">
                <a16:creationId xmlns:a16="http://schemas.microsoft.com/office/drawing/2014/main" id="{281AEAE8-5F33-684B-A828-37306D902BFD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50850"/>
            <a:ext cx="8229600" cy="3719513"/>
            <a:chOff x="286" y="284"/>
            <a:chExt cx="5184" cy="2343"/>
          </a:xfrm>
        </p:grpSpPr>
        <p:sp>
          <p:nvSpPr>
            <p:cNvPr id="37891" name="Rectangle 3">
              <a:extLst>
                <a:ext uri="{FF2B5EF4-FFF2-40B4-BE49-F238E27FC236}">
                  <a16:creationId xmlns:a16="http://schemas.microsoft.com/office/drawing/2014/main" id="{5CA98555-6689-484A-BCB1-48B1092C8C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4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Magnification and Resolving Power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37892" name="Text Box 5">
              <a:extLst>
                <a:ext uri="{FF2B5EF4-FFF2-40B4-BE49-F238E27FC236}">
                  <a16:creationId xmlns:a16="http://schemas.microsoft.com/office/drawing/2014/main" id="{50162A4C-C7E5-CE45-B8A9-02F87E2C7F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72"/>
              <a:ext cx="4652" cy="16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tabLst>
                  <a:tab pos="225425" algn="l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225425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225425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Two critical aspects of microscopes are magnification and resolving power.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Magnification is the increase in an object’s apparent size compared to its actual size.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Resolving power is the ability to show two or more objects as distinct entities.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Due to limitations in resolving power (about 0.2 </a:t>
              </a:r>
              <a:r>
                <a:rPr lang="en-US" altLang="en-US" sz="1800" i="0" dirty="0">
                  <a:sym typeface="Symbol" pitchFamily="2" charset="2"/>
                </a:rPr>
                <a:t>m</a:t>
              </a:r>
              <a:r>
                <a:rPr lang="en-US" altLang="en-US" sz="1800" i="0" dirty="0"/>
                <a:t>), the maximum useful magnification of light microscopes ranges between X400 and X1000.</a:t>
              </a:r>
            </a:p>
          </p:txBody>
        </p:sp>
      </p:grp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Number Placeholder 5">
            <a:extLst>
              <a:ext uri="{FF2B5EF4-FFF2-40B4-BE49-F238E27FC236}">
                <a16:creationId xmlns:a16="http://schemas.microsoft.com/office/drawing/2014/main" id="{22D3E820-C554-6840-86FB-7F8681DA5F33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9FAED60-37EF-3A42-8287-4FC27EC2450D}" type="slidenum">
              <a:rPr lang="en-US" altLang="en-US" sz="1400" i="0"/>
              <a:pPr algn="r"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i="0" dirty="0"/>
          </a:p>
        </p:txBody>
      </p:sp>
      <p:grpSp>
        <p:nvGrpSpPr>
          <p:cNvPr id="39938" name="Group 13">
            <a:extLst>
              <a:ext uri="{FF2B5EF4-FFF2-40B4-BE49-F238E27FC236}">
                <a16:creationId xmlns:a16="http://schemas.microsoft.com/office/drawing/2014/main" id="{9877FFA2-E841-CB44-B4E1-F2BF2458383F}"/>
              </a:ext>
            </a:extLst>
          </p:cNvPr>
          <p:cNvGrpSpPr>
            <a:grpSpLocks/>
          </p:cNvGrpSpPr>
          <p:nvPr/>
        </p:nvGrpSpPr>
        <p:grpSpPr bwMode="auto">
          <a:xfrm>
            <a:off x="466725" y="446088"/>
            <a:ext cx="8229600" cy="4292600"/>
            <a:chOff x="294" y="281"/>
            <a:chExt cx="5184" cy="2704"/>
          </a:xfrm>
        </p:grpSpPr>
        <p:sp>
          <p:nvSpPr>
            <p:cNvPr id="39939" name="Rectangle 1028">
              <a:extLst>
                <a:ext uri="{FF2B5EF4-FFF2-40B4-BE49-F238E27FC236}">
                  <a16:creationId xmlns:a16="http://schemas.microsoft.com/office/drawing/2014/main" id="{ED898021-F606-334C-9171-5500155486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Light Micrograph</a:t>
              </a:r>
              <a:endParaRPr lang="en-US" altLang="en-US" sz="2400" i="0" dirty="0">
                <a:solidFill>
                  <a:schemeClr val="tx2"/>
                </a:solidFill>
              </a:endParaRPr>
            </a:p>
          </p:txBody>
        </p:sp>
        <p:grpSp>
          <p:nvGrpSpPr>
            <p:cNvPr id="39940" name="Group 12">
              <a:extLst>
                <a:ext uri="{FF2B5EF4-FFF2-40B4-BE49-F238E27FC236}">
                  <a16:creationId xmlns:a16="http://schemas.microsoft.com/office/drawing/2014/main" id="{218BF85F-07CF-6247-8C09-769D640BFC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88" y="820"/>
              <a:ext cx="3141" cy="2165"/>
              <a:chOff x="1388" y="820"/>
              <a:chExt cx="3141" cy="2165"/>
            </a:xfrm>
          </p:grpSpPr>
          <p:sp>
            <p:nvSpPr>
              <p:cNvPr id="39941" name="Text Box 1035">
                <a:extLst>
                  <a:ext uri="{FF2B5EF4-FFF2-40B4-BE49-F238E27FC236}">
                    <a16:creationId xmlns:a16="http://schemas.microsoft.com/office/drawing/2014/main" id="{63E6B750-9677-C84A-B9EB-1B3B0D2610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62" y="2754"/>
                <a:ext cx="1637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i="0" dirty="0">
                    <a:solidFill>
                      <a:schemeClr val="accent6"/>
                    </a:solidFill>
                  </a:rPr>
                  <a:t>Cell structure of elodea.</a:t>
                </a:r>
                <a:endParaRPr lang="en-US" altLang="en-US" sz="18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9942" name="Group 11">
                <a:extLst>
                  <a:ext uri="{FF2B5EF4-FFF2-40B4-BE49-F238E27FC236}">
                    <a16:creationId xmlns:a16="http://schemas.microsoft.com/office/drawing/2014/main" id="{738E4FE2-EB04-C84E-9CD0-4570376D84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88" y="820"/>
                <a:ext cx="3141" cy="1907"/>
                <a:chOff x="1388" y="820"/>
                <a:chExt cx="3141" cy="1907"/>
              </a:xfrm>
            </p:grpSpPr>
            <p:pic>
              <p:nvPicPr>
                <p:cNvPr id="39943" name="Picture 1032" descr="marbyonline_org_elodea_leaf">
                  <a:extLst>
                    <a:ext uri="{FF2B5EF4-FFF2-40B4-BE49-F238E27FC236}">
                      <a16:creationId xmlns:a16="http://schemas.microsoft.com/office/drawing/2014/main" id="{98EABB58-BC19-8B4A-8BFF-B62205EA73E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5" y="839"/>
                  <a:ext cx="1915" cy="17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9944" name="Text Box 1033">
                  <a:extLst>
                    <a:ext uri="{FF2B5EF4-FFF2-40B4-BE49-F238E27FC236}">
                      <a16:creationId xmlns:a16="http://schemas.microsoft.com/office/drawing/2014/main" id="{B36A9D61-BEFB-D245-B7F5-5CE77B3086B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619" y="2562"/>
                  <a:ext cx="1300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i="0" dirty="0"/>
                    <a:t>https://www.marby.online.com</a:t>
                  </a:r>
                  <a:endParaRPr lang="en-US" altLang="en-US" sz="1300" i="0" dirty="0"/>
                </a:p>
              </p:txBody>
            </p:sp>
            <p:sp>
              <p:nvSpPr>
                <p:cNvPr id="39945" name="Rectangle 1034">
                  <a:extLst>
                    <a:ext uri="{FF2B5EF4-FFF2-40B4-BE49-F238E27FC236}">
                      <a16:creationId xmlns:a16="http://schemas.microsoft.com/office/drawing/2014/main" id="{3C53662E-BE1D-2240-AFB7-3B6416951F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88" y="820"/>
                  <a:ext cx="3141" cy="18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i="0" dirty="0"/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Number Placeholder 5">
            <a:extLst>
              <a:ext uri="{FF2B5EF4-FFF2-40B4-BE49-F238E27FC236}">
                <a16:creationId xmlns:a16="http://schemas.microsoft.com/office/drawing/2014/main" id="{3011D75C-71C0-E541-8715-EA34A75CC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19924C6-FDFD-0E4E-8F71-06672C25B7F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/>
          </a:p>
        </p:txBody>
      </p:sp>
      <p:grpSp>
        <p:nvGrpSpPr>
          <p:cNvPr id="41986" name="Group 11">
            <a:extLst>
              <a:ext uri="{FF2B5EF4-FFF2-40B4-BE49-F238E27FC236}">
                <a16:creationId xmlns:a16="http://schemas.microsoft.com/office/drawing/2014/main" id="{0FE70DC1-D3CB-0047-BC9B-DE4B6533E71A}"/>
              </a:ext>
            </a:extLst>
          </p:cNvPr>
          <p:cNvGrpSpPr>
            <a:grpSpLocks/>
          </p:cNvGrpSpPr>
          <p:nvPr/>
        </p:nvGrpSpPr>
        <p:grpSpPr bwMode="auto">
          <a:xfrm>
            <a:off x="2141538" y="1592263"/>
            <a:ext cx="4873625" cy="3157538"/>
            <a:chOff x="1349" y="1003"/>
            <a:chExt cx="3070" cy="1989"/>
          </a:xfrm>
        </p:grpSpPr>
        <p:sp>
          <p:nvSpPr>
            <p:cNvPr id="41988" name="Text Box 4">
              <a:extLst>
                <a:ext uri="{FF2B5EF4-FFF2-40B4-BE49-F238E27FC236}">
                  <a16:creationId xmlns:a16="http://schemas.microsoft.com/office/drawing/2014/main" id="{9A1F81DB-18E2-F145-992B-31FFF3FC1C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9" y="2761"/>
              <a:ext cx="307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0" dirty="0">
                  <a:solidFill>
                    <a:schemeClr val="accent6"/>
                  </a:solidFill>
                </a:rPr>
                <a:t>Red blood cells and a stained white blood cell.</a:t>
              </a:r>
            </a:p>
          </p:txBody>
        </p:sp>
        <p:grpSp>
          <p:nvGrpSpPr>
            <p:cNvPr id="41989" name="Group 10">
              <a:extLst>
                <a:ext uri="{FF2B5EF4-FFF2-40B4-BE49-F238E27FC236}">
                  <a16:creationId xmlns:a16="http://schemas.microsoft.com/office/drawing/2014/main" id="{E952C9B5-CEAB-1043-9C6A-911BF26642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0" y="1003"/>
              <a:ext cx="2184" cy="1739"/>
              <a:chOff x="1830" y="1003"/>
              <a:chExt cx="2184" cy="1739"/>
            </a:xfrm>
          </p:grpSpPr>
          <p:pic>
            <p:nvPicPr>
              <p:cNvPr id="41990" name="Picture 6" descr="www_uwosh_edu_reb_blood_cells_with_white_blood_cell">
                <a:extLst>
                  <a:ext uri="{FF2B5EF4-FFF2-40B4-BE49-F238E27FC236}">
                    <a16:creationId xmlns:a16="http://schemas.microsoft.com/office/drawing/2014/main" id="{BE1E0CF3-5A8A-6D45-B762-4E0FAAB382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0" y="1003"/>
                <a:ext cx="2111" cy="15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991" name="Text Box 7">
                <a:extLst>
                  <a:ext uri="{FF2B5EF4-FFF2-40B4-BE49-F238E27FC236}">
                    <a16:creationId xmlns:a16="http://schemas.microsoft.com/office/drawing/2014/main" id="{AD2C0102-D28E-584F-8D4E-1602FD59F7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85" y="2577"/>
                <a:ext cx="1029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i="0" dirty="0"/>
                  <a:t>https://www.uwash.edu</a:t>
                </a:r>
              </a:p>
            </p:txBody>
          </p:sp>
        </p:grpSp>
      </p:grpSp>
      <p:sp>
        <p:nvSpPr>
          <p:cNvPr id="41987" name="Rectangle 1028">
            <a:extLst>
              <a:ext uri="{FF2B5EF4-FFF2-40B4-BE49-F238E27FC236}">
                <a16:creationId xmlns:a16="http://schemas.microsoft.com/office/drawing/2014/main" id="{62AF882A-86B1-2F4C-9604-D65972A01C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44608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i="0" dirty="0">
                <a:solidFill>
                  <a:srgbClr val="333333"/>
                </a:solidFill>
              </a:rPr>
              <a:t>Light Micrograph</a:t>
            </a:r>
            <a:endParaRPr lang="en-US" altLang="en-US" sz="2400" i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Number Placeholder 5">
            <a:extLst>
              <a:ext uri="{FF2B5EF4-FFF2-40B4-BE49-F238E27FC236}">
                <a16:creationId xmlns:a16="http://schemas.microsoft.com/office/drawing/2014/main" id="{98951556-753E-BA48-B4D8-F5D5988C2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A4F0ED-BD4D-3946-9B6D-F71E9D79939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/>
          </a:p>
        </p:txBody>
      </p:sp>
      <p:sp>
        <p:nvSpPr>
          <p:cNvPr id="44034" name="Text Box 5">
            <a:extLst>
              <a:ext uri="{FF2B5EF4-FFF2-40B4-BE49-F238E27FC236}">
                <a16:creationId xmlns:a16="http://schemas.microsoft.com/office/drawing/2014/main" id="{2805BB9C-8A86-044B-A3E4-2917EE26EE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7246" y="4378048"/>
            <a:ext cx="5321754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altLang="en-US" sz="1800" i="0" dirty="0">
                <a:solidFill>
                  <a:schemeClr val="accent6"/>
                </a:solidFill>
              </a:rPr>
              <a:t>Coronal cross sectional cut of a rat brain using low-power magnification (about X10).</a:t>
            </a:r>
            <a:endParaRPr lang="en-US" altLang="en-US" sz="1800" dirty="0">
              <a:solidFill>
                <a:schemeClr val="accent6"/>
              </a:solidFill>
            </a:endParaRPr>
          </a:p>
        </p:txBody>
      </p:sp>
      <p:grpSp>
        <p:nvGrpSpPr>
          <p:cNvPr id="44035" name="Group 10">
            <a:extLst>
              <a:ext uri="{FF2B5EF4-FFF2-40B4-BE49-F238E27FC236}">
                <a16:creationId xmlns:a16="http://schemas.microsoft.com/office/drawing/2014/main" id="{94A9497B-644C-0F40-B5A7-B9BE06DB0EAF}"/>
              </a:ext>
            </a:extLst>
          </p:cNvPr>
          <p:cNvGrpSpPr>
            <a:grpSpLocks/>
          </p:cNvGrpSpPr>
          <p:nvPr/>
        </p:nvGrpSpPr>
        <p:grpSpPr bwMode="auto">
          <a:xfrm>
            <a:off x="2827342" y="1585913"/>
            <a:ext cx="3740154" cy="2703513"/>
            <a:chOff x="1781" y="999"/>
            <a:chExt cx="2356" cy="1703"/>
          </a:xfrm>
        </p:grpSpPr>
        <p:pic>
          <p:nvPicPr>
            <p:cNvPr id="44037" name="Picture 7" descr="www_emsdiasum_com_rat_brain">
              <a:extLst>
                <a:ext uri="{FF2B5EF4-FFF2-40B4-BE49-F238E27FC236}">
                  <a16:creationId xmlns:a16="http://schemas.microsoft.com/office/drawing/2014/main" id="{BBDB074B-9F84-6442-A9BF-43B500F9F2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1" y="999"/>
              <a:ext cx="2204" cy="1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38" name="Text Box 8">
              <a:extLst>
                <a:ext uri="{FF2B5EF4-FFF2-40B4-BE49-F238E27FC236}">
                  <a16:creationId xmlns:a16="http://schemas.microsoft.com/office/drawing/2014/main" id="{3BF02337-6E61-344E-A39C-FB32210AE1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90" y="2537"/>
              <a:ext cx="1245" cy="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i="0" dirty="0"/>
                <a:t>https://www.emsdiasum.com</a:t>
              </a:r>
              <a:endParaRPr lang="en-US" altLang="en-US" sz="1800" i="0" dirty="0"/>
            </a:p>
          </p:txBody>
        </p:sp>
        <p:sp>
          <p:nvSpPr>
            <p:cNvPr id="44039" name="Rectangle 9">
              <a:extLst>
                <a:ext uri="{FF2B5EF4-FFF2-40B4-BE49-F238E27FC236}">
                  <a16:creationId xmlns:a16="http://schemas.microsoft.com/office/drawing/2014/main" id="{8D26E5F4-546E-EB4A-BADC-3A557B10A6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7" y="1215"/>
              <a:ext cx="70" cy="11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</p:grpSp>
      <p:sp>
        <p:nvSpPr>
          <p:cNvPr id="44036" name="Rectangle 1028">
            <a:extLst>
              <a:ext uri="{FF2B5EF4-FFF2-40B4-BE49-F238E27FC236}">
                <a16:creationId xmlns:a16="http://schemas.microsoft.com/office/drawing/2014/main" id="{EDBF9406-D670-6D4A-A10F-8CE574B556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44608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i="0" dirty="0">
                <a:solidFill>
                  <a:srgbClr val="333333"/>
                </a:solidFill>
              </a:rPr>
              <a:t>Light Micrograph</a:t>
            </a:r>
            <a:endParaRPr lang="en-US" altLang="en-US" sz="2400" i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Number Placeholder 5">
            <a:extLst>
              <a:ext uri="{FF2B5EF4-FFF2-40B4-BE49-F238E27FC236}">
                <a16:creationId xmlns:a16="http://schemas.microsoft.com/office/drawing/2014/main" id="{F3530CCD-9582-E543-B1BA-649F2C545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5E1A4F-5E25-B141-A5AC-B1D1283CF48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46082" name="Text Box 2">
            <a:extLst>
              <a:ext uri="{FF2B5EF4-FFF2-40B4-BE49-F238E27FC236}">
                <a16:creationId xmlns:a16="http://schemas.microsoft.com/office/drawing/2014/main" id="{A9F9342F-3D01-BB40-ACBA-B05AABF72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1113" y="2203450"/>
            <a:ext cx="6589712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altLang="en-US" sz="2000" i="0" dirty="0"/>
              <a:t>Do you have experience using a light microscope?  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altLang="en-US" sz="2000" i="0" dirty="0"/>
              <a:t>If so, what did you discover?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Number Placeholder 5">
            <a:extLst>
              <a:ext uri="{FF2B5EF4-FFF2-40B4-BE49-F238E27FC236}">
                <a16:creationId xmlns:a16="http://schemas.microsoft.com/office/drawing/2014/main" id="{330209E3-E2C2-164D-B288-299D02582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438E884-27E8-7A43-A88E-422C64C4596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/>
          </a:p>
        </p:txBody>
      </p:sp>
      <p:grpSp>
        <p:nvGrpSpPr>
          <p:cNvPr id="48130" name="Group 7">
            <a:extLst>
              <a:ext uri="{FF2B5EF4-FFF2-40B4-BE49-F238E27FC236}">
                <a16:creationId xmlns:a16="http://schemas.microsoft.com/office/drawing/2014/main" id="{35A17CC3-5A15-1340-8A5C-CAF4944B31F6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50850"/>
            <a:ext cx="8229600" cy="3414713"/>
            <a:chOff x="286" y="284"/>
            <a:chExt cx="5184" cy="2151"/>
          </a:xfrm>
        </p:grpSpPr>
        <p:sp>
          <p:nvSpPr>
            <p:cNvPr id="48131" name="Rectangle 3">
              <a:extLst>
                <a:ext uri="{FF2B5EF4-FFF2-40B4-BE49-F238E27FC236}">
                  <a16:creationId xmlns:a16="http://schemas.microsoft.com/office/drawing/2014/main" id="{03A8969B-176D-174D-8660-20C50FFF7F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4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Electron Microscopes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48132" name="Text Box 4">
              <a:extLst>
                <a:ext uri="{FF2B5EF4-FFF2-40B4-BE49-F238E27FC236}">
                  <a16:creationId xmlns:a16="http://schemas.microsoft.com/office/drawing/2014/main" id="{3EF8BDD5-813E-D342-B3F7-2BF241F2EA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72"/>
              <a:ext cx="4712" cy="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tabLst>
                  <a:tab pos="225425" algn="l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225425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225425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Electron microscopes use electron beams rather than light to access a very small world.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Resolving power is much higher than for light microscopes, allowing for much higher useful magnifications.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Electron micrographs can be produced at magnifications of X100,000 or higher.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study of cells advanced rapidly once electron microscopes were developed in the early-1950s.</a:t>
              </a:r>
            </a:p>
          </p:txBody>
        </p:sp>
      </p:grp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Number Placeholder 5">
            <a:extLst>
              <a:ext uri="{FF2B5EF4-FFF2-40B4-BE49-F238E27FC236}">
                <a16:creationId xmlns:a16="http://schemas.microsoft.com/office/drawing/2014/main" id="{CB358D17-DAB0-D34F-9E77-4D770DDD6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9387BC2-C525-364D-9100-01125357783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/>
          </a:p>
        </p:txBody>
      </p:sp>
      <p:grpSp>
        <p:nvGrpSpPr>
          <p:cNvPr id="50178" name="Group 25">
            <a:extLst>
              <a:ext uri="{FF2B5EF4-FFF2-40B4-BE49-F238E27FC236}">
                <a16:creationId xmlns:a16="http://schemas.microsoft.com/office/drawing/2014/main" id="{F31F5069-58D7-0C4B-9CF4-D0959499C777}"/>
              </a:ext>
            </a:extLst>
          </p:cNvPr>
          <p:cNvGrpSpPr>
            <a:grpSpLocks/>
          </p:cNvGrpSpPr>
          <p:nvPr/>
        </p:nvGrpSpPr>
        <p:grpSpPr bwMode="auto">
          <a:xfrm>
            <a:off x="492125" y="450850"/>
            <a:ext cx="8153400" cy="4360863"/>
            <a:chOff x="310" y="284"/>
            <a:chExt cx="5136" cy="2747"/>
          </a:xfrm>
        </p:grpSpPr>
        <p:sp>
          <p:nvSpPr>
            <p:cNvPr id="50179" name="Rectangle 3">
              <a:extLst>
                <a:ext uri="{FF2B5EF4-FFF2-40B4-BE49-F238E27FC236}">
                  <a16:creationId xmlns:a16="http://schemas.microsoft.com/office/drawing/2014/main" id="{73129665-7A8E-0342-80E3-080F99A3C8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" y="284"/>
              <a:ext cx="5136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Electron Microscope </a:t>
              </a:r>
              <a:r>
                <a:rPr lang="en-US" altLang="en-US" sz="2200" i="0" dirty="0">
                  <a:solidFill>
                    <a:srgbClr val="333333"/>
                  </a:solidFill>
                </a:rPr>
                <a:t>(continued)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grpSp>
          <p:nvGrpSpPr>
            <p:cNvPr id="50180" name="Group 24">
              <a:extLst>
                <a:ext uri="{FF2B5EF4-FFF2-40B4-BE49-F238E27FC236}">
                  <a16:creationId xmlns:a16="http://schemas.microsoft.com/office/drawing/2014/main" id="{8A4B1208-A6F4-1246-9C63-FF1E59BAF5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11" y="1012"/>
              <a:ext cx="2739" cy="2019"/>
              <a:chOff x="1511" y="1012"/>
              <a:chExt cx="2739" cy="2019"/>
            </a:xfrm>
          </p:grpSpPr>
          <p:grpSp>
            <p:nvGrpSpPr>
              <p:cNvPr id="50181" name="Group 21">
                <a:extLst>
                  <a:ext uri="{FF2B5EF4-FFF2-40B4-BE49-F238E27FC236}">
                    <a16:creationId xmlns:a16="http://schemas.microsoft.com/office/drawing/2014/main" id="{8688D04A-D963-1F4A-9B9F-64D067BCF1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3" y="1012"/>
                <a:ext cx="2142" cy="1748"/>
                <a:chOff x="1823" y="1012"/>
                <a:chExt cx="2142" cy="1748"/>
              </a:xfrm>
            </p:grpSpPr>
            <p:pic>
              <p:nvPicPr>
                <p:cNvPr id="50183" name="Picture 6" descr="electron_microscope">
                  <a:extLst>
                    <a:ext uri="{FF2B5EF4-FFF2-40B4-BE49-F238E27FC236}">
                      <a16:creationId xmlns:a16="http://schemas.microsoft.com/office/drawing/2014/main" id="{DA4F4A82-14B7-1A47-BF63-18720CB41F06}"/>
                    </a:ext>
                  </a:extLst>
                </p:cNvPr>
                <p:cNvPicPr preferRelativeResize="0">
                  <a:picLocks noChangeAspect="1" noChangeArrowheads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23" y="1012"/>
                  <a:ext cx="2119" cy="15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0184" name="Text Box 7">
                  <a:extLst>
                    <a:ext uri="{FF2B5EF4-FFF2-40B4-BE49-F238E27FC236}">
                      <a16:creationId xmlns:a16="http://schemas.microsoft.com/office/drawing/2014/main" id="{56DADA4E-2D07-6E42-965C-F5D2416D71B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80" y="2573"/>
                  <a:ext cx="985" cy="1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i="0" dirty="0">
                      <a:ea typeface="ＭＳ Ｐゴシック" panose="020B0600070205080204" pitchFamily="34" charset="-128"/>
                    </a:rPr>
                    <a:t>https://www.usaft.af.mil</a:t>
                  </a:r>
                  <a:endParaRPr lang="en-US" altLang="en-US" sz="1300" i="0" dirty="0">
                    <a:ea typeface="ＭＳ Ｐゴシック" panose="020B0600070205080204" pitchFamily="34" charset="-128"/>
                  </a:endParaRPr>
                </a:p>
              </p:txBody>
            </p:sp>
          </p:grpSp>
          <p:sp>
            <p:nvSpPr>
              <p:cNvPr id="50182" name="Text Box 8">
                <a:extLst>
                  <a:ext uri="{FF2B5EF4-FFF2-40B4-BE49-F238E27FC236}">
                    <a16:creationId xmlns:a16="http://schemas.microsoft.com/office/drawing/2014/main" id="{210B4CBC-76C6-044C-8F20-642E10E6A4A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11" y="2798"/>
                <a:ext cx="2739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i="0" dirty="0">
                    <a:solidFill>
                      <a:srgbClr val="011893"/>
                    </a:solidFill>
                  </a:rPr>
                  <a:t>An older electron microscopy laboratory.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Number Placeholder 5">
            <a:extLst>
              <a:ext uri="{FF2B5EF4-FFF2-40B4-BE49-F238E27FC236}">
                <a16:creationId xmlns:a16="http://schemas.microsoft.com/office/drawing/2014/main" id="{C9A02F40-8BE9-F545-B943-156D1650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9200F24-3A6D-6247-8DE0-54C69EAB824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/>
          </a:p>
        </p:txBody>
      </p:sp>
      <p:grpSp>
        <p:nvGrpSpPr>
          <p:cNvPr id="52226" name="Group 6">
            <a:extLst>
              <a:ext uri="{FF2B5EF4-FFF2-40B4-BE49-F238E27FC236}">
                <a16:creationId xmlns:a16="http://schemas.microsoft.com/office/drawing/2014/main" id="{A896F140-EEA6-B24E-BEFA-442203B1B6DB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450850"/>
            <a:ext cx="8229600" cy="3109913"/>
            <a:chOff x="290" y="284"/>
            <a:chExt cx="5184" cy="1959"/>
          </a:xfrm>
        </p:grpSpPr>
        <p:sp>
          <p:nvSpPr>
            <p:cNvPr id="52227" name="Rectangle 3">
              <a:extLst>
                <a:ext uri="{FF2B5EF4-FFF2-40B4-BE49-F238E27FC236}">
                  <a16:creationId xmlns:a16="http://schemas.microsoft.com/office/drawing/2014/main" id="{0E9EE6D7-3C69-294F-B63D-4D35763DF8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284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Types of Electron Microscopes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52228" name="Text Box 4">
              <a:extLst>
                <a:ext uri="{FF2B5EF4-FFF2-40B4-BE49-F238E27FC236}">
                  <a16:creationId xmlns:a16="http://schemas.microsoft.com/office/drawing/2014/main" id="{8CD31630-22B0-3148-9EF6-36659E3FBB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72"/>
              <a:ext cx="4554" cy="1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tabLst>
                  <a:tab pos="225425" algn="l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225425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225425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2542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Scanning electron microscopes (SEMs) are used to study the sur-face features of cells. 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Transmission electron microscopes (TEMs) are used to explore the inter-nal structures of cells.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Electron microscopes are used with prepared (dead) specimens, while light microscopes are suited for either live or prepared speci-mens.</a:t>
              </a:r>
            </a:p>
          </p:txBody>
        </p:sp>
      </p:grp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lide Number Placeholder 5">
            <a:extLst>
              <a:ext uri="{FF2B5EF4-FFF2-40B4-BE49-F238E27FC236}">
                <a16:creationId xmlns:a16="http://schemas.microsoft.com/office/drawing/2014/main" id="{A0EDC2FA-20E2-AA4D-B629-EE183E52A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1C5805-0B2D-2244-999B-D7AA1C018F8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/>
          </a:p>
        </p:txBody>
      </p:sp>
      <p:grpSp>
        <p:nvGrpSpPr>
          <p:cNvPr id="54274" name="Group 10">
            <a:extLst>
              <a:ext uri="{FF2B5EF4-FFF2-40B4-BE49-F238E27FC236}">
                <a16:creationId xmlns:a16="http://schemas.microsoft.com/office/drawing/2014/main" id="{B52B4728-D7A6-0C48-B63C-5D0D30D3E59A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449263"/>
            <a:ext cx="8229600" cy="4316413"/>
            <a:chOff x="290" y="283"/>
            <a:chExt cx="5184" cy="2719"/>
          </a:xfrm>
        </p:grpSpPr>
        <p:sp>
          <p:nvSpPr>
            <p:cNvPr id="54275" name="Rectangle 3">
              <a:extLst>
                <a:ext uri="{FF2B5EF4-FFF2-40B4-BE49-F238E27FC236}">
                  <a16:creationId xmlns:a16="http://schemas.microsoft.com/office/drawing/2014/main" id="{42B121A0-009C-264C-90C2-05E8688524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28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Electron Micrograph</a:t>
              </a:r>
              <a:endParaRPr lang="en-US" altLang="en-US" sz="2400" i="0" dirty="0">
                <a:solidFill>
                  <a:schemeClr val="tx2"/>
                </a:solidFill>
              </a:endParaRPr>
            </a:p>
          </p:txBody>
        </p:sp>
        <p:grpSp>
          <p:nvGrpSpPr>
            <p:cNvPr id="54276" name="Group 25">
              <a:extLst>
                <a:ext uri="{FF2B5EF4-FFF2-40B4-BE49-F238E27FC236}">
                  <a16:creationId xmlns:a16="http://schemas.microsoft.com/office/drawing/2014/main" id="{8BE63898-49F2-D94D-8C78-18B0D943A4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43" y="1018"/>
              <a:ext cx="2085" cy="1984"/>
              <a:chOff x="1843" y="1018"/>
              <a:chExt cx="2085" cy="1984"/>
            </a:xfrm>
          </p:grpSpPr>
          <p:grpSp>
            <p:nvGrpSpPr>
              <p:cNvPr id="54277" name="Group 22">
                <a:extLst>
                  <a:ext uri="{FF2B5EF4-FFF2-40B4-BE49-F238E27FC236}">
                    <a16:creationId xmlns:a16="http://schemas.microsoft.com/office/drawing/2014/main" id="{B573C936-B62D-1340-8315-0B9C91B931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43" y="1018"/>
                <a:ext cx="2085" cy="1771"/>
                <a:chOff x="1843" y="1018"/>
                <a:chExt cx="2085" cy="1771"/>
              </a:xfrm>
            </p:grpSpPr>
            <p:pic>
              <p:nvPicPr>
                <p:cNvPr id="54279" name="Picture 6" descr="pollen-electron-microscope-allergy-causing">
                  <a:extLst>
                    <a:ext uri="{FF2B5EF4-FFF2-40B4-BE49-F238E27FC236}">
                      <a16:creationId xmlns:a16="http://schemas.microsoft.com/office/drawing/2014/main" id="{12149886-49D1-DC4E-9089-58053FA34557}"/>
                    </a:ext>
                  </a:extLst>
                </p:cNvPr>
                <p:cNvPicPr preferRelativeResize="0">
                  <a:picLocks noChangeAspect="1" noChangeArrowheads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3" y="1018"/>
                  <a:ext cx="2085" cy="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4280" name="Text Box 7">
                  <a:extLst>
                    <a:ext uri="{FF2B5EF4-FFF2-40B4-BE49-F238E27FC236}">
                      <a16:creationId xmlns:a16="http://schemas.microsoft.com/office/drawing/2014/main" id="{47B1A606-13C6-514A-8B77-C9DDBB5538E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667" y="2575"/>
                  <a:ext cx="1255" cy="2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i="0" dirty="0">
                      <a:ea typeface="ＭＳ Ｐゴシック" panose="020B0600070205080204" pitchFamily="34" charset="-128"/>
                    </a:rPr>
                    <a:t>https://www.allergy-details.com</a:t>
                  </a:r>
                  <a:endParaRPr lang="en-US" altLang="en-US" sz="1300" i="0" dirty="0">
                    <a:ea typeface="ＭＳ Ｐゴシック" panose="020B0600070205080204" pitchFamily="34" charset="-128"/>
                  </a:endParaRPr>
                </a:p>
              </p:txBody>
            </p:sp>
          </p:grpSp>
          <p:sp>
            <p:nvSpPr>
              <p:cNvPr id="54278" name="Text Box 8">
                <a:extLst>
                  <a:ext uri="{FF2B5EF4-FFF2-40B4-BE49-F238E27FC236}">
                    <a16:creationId xmlns:a16="http://schemas.microsoft.com/office/drawing/2014/main" id="{0217041A-747A-0B46-B098-EC09CD3CB3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11" y="2771"/>
                <a:ext cx="154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i="0" dirty="0">
                    <a:solidFill>
                      <a:schemeClr val="accent6"/>
                    </a:solidFill>
                  </a:rPr>
                  <a:t>A collection of pollens.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Number Placeholder 5">
            <a:extLst>
              <a:ext uri="{FF2B5EF4-FFF2-40B4-BE49-F238E27FC236}">
                <a16:creationId xmlns:a16="http://schemas.microsoft.com/office/drawing/2014/main" id="{6549A950-8972-0B4F-B0F3-293458FDD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0DC3F10-610E-4C42-B4F2-9E44C625334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  <p:grpSp>
        <p:nvGrpSpPr>
          <p:cNvPr id="56322" name="Group 12">
            <a:extLst>
              <a:ext uri="{FF2B5EF4-FFF2-40B4-BE49-F238E27FC236}">
                <a16:creationId xmlns:a16="http://schemas.microsoft.com/office/drawing/2014/main" id="{BE36721D-E179-CF47-ACFF-0FD3BF0AA4F3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449263"/>
            <a:ext cx="8229600" cy="4306888"/>
            <a:chOff x="290" y="283"/>
            <a:chExt cx="5184" cy="2713"/>
          </a:xfrm>
        </p:grpSpPr>
        <p:grpSp>
          <p:nvGrpSpPr>
            <p:cNvPr id="56323" name="Group 18">
              <a:extLst>
                <a:ext uri="{FF2B5EF4-FFF2-40B4-BE49-F238E27FC236}">
                  <a16:creationId xmlns:a16="http://schemas.microsoft.com/office/drawing/2014/main" id="{A032AE8E-AC95-524F-815C-D21390045C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44" y="1013"/>
              <a:ext cx="2051" cy="1983"/>
              <a:chOff x="1944" y="1013"/>
              <a:chExt cx="2051" cy="1983"/>
            </a:xfrm>
          </p:grpSpPr>
          <p:grpSp>
            <p:nvGrpSpPr>
              <p:cNvPr id="56325" name="Group 15">
                <a:extLst>
                  <a:ext uri="{FF2B5EF4-FFF2-40B4-BE49-F238E27FC236}">
                    <a16:creationId xmlns:a16="http://schemas.microsoft.com/office/drawing/2014/main" id="{B8B3FFA1-7C3B-8A49-8873-233781A406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44" y="1013"/>
                <a:ext cx="2051" cy="1728"/>
                <a:chOff x="1944" y="1013"/>
                <a:chExt cx="2051" cy="1728"/>
              </a:xfrm>
            </p:grpSpPr>
            <p:sp>
              <p:nvSpPr>
                <p:cNvPr id="56327" name="Text Box 6">
                  <a:extLst>
                    <a:ext uri="{FF2B5EF4-FFF2-40B4-BE49-F238E27FC236}">
                      <a16:creationId xmlns:a16="http://schemas.microsoft.com/office/drawing/2014/main" id="{68655B33-041E-4444-8CA4-8F29D2E7BC8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799" y="2576"/>
                  <a:ext cx="1196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i="0" dirty="0"/>
                    <a:t>https://www.niaid.nih.gov</a:t>
                  </a:r>
                  <a:endParaRPr lang="en-US" altLang="en-US" sz="1300" i="0" dirty="0"/>
                </a:p>
              </p:txBody>
            </p:sp>
            <p:pic>
              <p:nvPicPr>
                <p:cNvPr id="56328" name="Picture 7" descr="www3_niaid">
                  <a:extLst>
                    <a:ext uri="{FF2B5EF4-FFF2-40B4-BE49-F238E27FC236}">
                      <a16:creationId xmlns:a16="http://schemas.microsoft.com/office/drawing/2014/main" id="{362149FC-B88B-FE48-A68C-DD06D1EDB6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44" y="1013"/>
                  <a:ext cx="1883" cy="15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56326" name="Text Box 8">
                <a:extLst>
                  <a:ext uri="{FF2B5EF4-FFF2-40B4-BE49-F238E27FC236}">
                    <a16:creationId xmlns:a16="http://schemas.microsoft.com/office/drawing/2014/main" id="{C1B62B46-7734-B04C-B9DB-A2BC4499CD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08" y="2763"/>
                <a:ext cx="1740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chemeClr val="accent6"/>
                    </a:solidFill>
                  </a:rPr>
                  <a:t>Escherichia coli (E. coli)</a:t>
                </a:r>
                <a:r>
                  <a:rPr lang="en-US" altLang="en-US" sz="1800" i="0" dirty="0">
                    <a:solidFill>
                      <a:schemeClr val="accent6"/>
                    </a:solidFill>
                  </a:rPr>
                  <a:t>.</a:t>
                </a:r>
              </a:p>
            </p:txBody>
          </p:sp>
        </p:grpSp>
        <p:sp>
          <p:nvSpPr>
            <p:cNvPr id="56324" name="Rectangle 3">
              <a:extLst>
                <a:ext uri="{FF2B5EF4-FFF2-40B4-BE49-F238E27FC236}">
                  <a16:creationId xmlns:a16="http://schemas.microsoft.com/office/drawing/2014/main" id="{A0A6B52D-7DF6-5442-B5E9-A720203B4C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28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Electron Micrograph</a:t>
              </a:r>
              <a:endParaRPr lang="en-US" altLang="en-US" sz="2400" i="0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Number Placeholder 5">
            <a:extLst>
              <a:ext uri="{FF2B5EF4-FFF2-40B4-BE49-F238E27FC236}">
                <a16:creationId xmlns:a16="http://schemas.microsoft.com/office/drawing/2014/main" id="{BEF70822-9FE8-4C43-9992-00B92DBEF87C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82946E4-9E3A-A341-819D-56484EA239BC}" type="slidenum">
              <a:rPr lang="en-US" altLang="en-US" sz="1400" i="0"/>
              <a:pPr algn="r"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i="0" dirty="0"/>
          </a:p>
        </p:txBody>
      </p:sp>
      <p:grpSp>
        <p:nvGrpSpPr>
          <p:cNvPr id="58370" name="Group 13">
            <a:extLst>
              <a:ext uri="{FF2B5EF4-FFF2-40B4-BE49-F238E27FC236}">
                <a16:creationId xmlns:a16="http://schemas.microsoft.com/office/drawing/2014/main" id="{BF5E0DFE-D720-DF48-B331-F235C2BFFED1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449263"/>
            <a:ext cx="8229600" cy="4351338"/>
            <a:chOff x="290" y="283"/>
            <a:chExt cx="5184" cy="2741"/>
          </a:xfrm>
        </p:grpSpPr>
        <p:grpSp>
          <p:nvGrpSpPr>
            <p:cNvPr id="58371" name="Group 10">
              <a:extLst>
                <a:ext uri="{FF2B5EF4-FFF2-40B4-BE49-F238E27FC236}">
                  <a16:creationId xmlns:a16="http://schemas.microsoft.com/office/drawing/2014/main" id="{20831372-2FAD-F14D-868B-F9B6A4EE0D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29" y="1012"/>
              <a:ext cx="3299" cy="2012"/>
              <a:chOff x="1229" y="1012"/>
              <a:chExt cx="3299" cy="2012"/>
            </a:xfrm>
          </p:grpSpPr>
          <p:grpSp>
            <p:nvGrpSpPr>
              <p:cNvPr id="58373" name="Group 1042">
                <a:extLst>
                  <a:ext uri="{FF2B5EF4-FFF2-40B4-BE49-F238E27FC236}">
                    <a16:creationId xmlns:a16="http://schemas.microsoft.com/office/drawing/2014/main" id="{73090329-251C-294D-83D0-4A0EE4A13F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88" y="1012"/>
                <a:ext cx="2056" cy="1728"/>
                <a:chOff x="1888" y="1012"/>
                <a:chExt cx="2056" cy="1728"/>
              </a:xfrm>
            </p:grpSpPr>
            <p:pic>
              <p:nvPicPr>
                <p:cNvPr id="58375" name="Picture 1029" descr="images_spaceref_com_1">
                  <a:extLst>
                    <a:ext uri="{FF2B5EF4-FFF2-40B4-BE49-F238E27FC236}">
                      <a16:creationId xmlns:a16="http://schemas.microsoft.com/office/drawing/2014/main" id="{FF02FD56-A023-E542-B4E8-B10A5A2F581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88" y="1012"/>
                  <a:ext cx="1987" cy="158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8376" name="Text Box 1030">
                  <a:extLst>
                    <a:ext uri="{FF2B5EF4-FFF2-40B4-BE49-F238E27FC236}">
                      <a16:creationId xmlns:a16="http://schemas.microsoft.com/office/drawing/2014/main" id="{349D618B-290D-1648-AF57-064AD11FDFC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13" y="2575"/>
                  <a:ext cx="1131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i="0" dirty="0"/>
                    <a:t>https://www.spaceref.com</a:t>
                  </a:r>
                </a:p>
              </p:txBody>
            </p:sp>
          </p:grpSp>
          <p:sp>
            <p:nvSpPr>
              <p:cNvPr id="58374" name="Text Box 1031">
                <a:extLst>
                  <a:ext uri="{FF2B5EF4-FFF2-40B4-BE49-F238E27FC236}">
                    <a16:creationId xmlns:a16="http://schemas.microsoft.com/office/drawing/2014/main" id="{75CA88B1-6CD8-4148-8095-3C700E0B3B5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29" y="2791"/>
                <a:ext cx="3299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i="0" dirty="0">
                    <a:solidFill>
                      <a:schemeClr val="accent6"/>
                    </a:solidFill>
                  </a:rPr>
                  <a:t>Microbes—specifically archaea (“extremophiles”).</a:t>
                </a:r>
              </a:p>
            </p:txBody>
          </p:sp>
        </p:grpSp>
        <p:sp>
          <p:nvSpPr>
            <p:cNvPr id="58372" name="Rectangle 3">
              <a:extLst>
                <a:ext uri="{FF2B5EF4-FFF2-40B4-BE49-F238E27FC236}">
                  <a16:creationId xmlns:a16="http://schemas.microsoft.com/office/drawing/2014/main" id="{53FB39FF-1A1F-954B-A87F-7DFBF151E6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28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Electron Micrograph</a:t>
              </a:r>
              <a:endParaRPr lang="en-US" altLang="en-US" sz="2400" i="0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Number Placeholder 5">
            <a:extLst>
              <a:ext uri="{FF2B5EF4-FFF2-40B4-BE49-F238E27FC236}">
                <a16:creationId xmlns:a16="http://schemas.microsoft.com/office/drawing/2014/main" id="{6816CBA2-0645-5041-A5E8-9619214FF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48D8206-699C-384A-B26D-76A74F5A283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dirty="0"/>
          </a:p>
        </p:txBody>
      </p:sp>
      <p:grpSp>
        <p:nvGrpSpPr>
          <p:cNvPr id="60418" name="Group 1035">
            <a:extLst>
              <a:ext uri="{FF2B5EF4-FFF2-40B4-BE49-F238E27FC236}">
                <a16:creationId xmlns:a16="http://schemas.microsoft.com/office/drawing/2014/main" id="{AE783685-A151-4247-82BF-9D983513F3B3}"/>
              </a:ext>
            </a:extLst>
          </p:cNvPr>
          <p:cNvGrpSpPr>
            <a:grpSpLocks/>
          </p:cNvGrpSpPr>
          <p:nvPr/>
        </p:nvGrpSpPr>
        <p:grpSpPr bwMode="auto">
          <a:xfrm>
            <a:off x="700088" y="1716088"/>
            <a:ext cx="7772400" cy="4083049"/>
            <a:chOff x="441" y="1081"/>
            <a:chExt cx="4896" cy="2572"/>
          </a:xfrm>
        </p:grpSpPr>
        <p:sp>
          <p:nvSpPr>
            <p:cNvPr id="60419" name="Rectangle 1027">
              <a:extLst>
                <a:ext uri="{FF2B5EF4-FFF2-40B4-BE49-F238E27FC236}">
                  <a16:creationId xmlns:a16="http://schemas.microsoft.com/office/drawing/2014/main" id="{8AE4084E-CCEC-6242-9C20-9934D84EB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" y="1081"/>
              <a:ext cx="4896" cy="9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Cells and Their Components</a:t>
              </a:r>
              <a:br>
                <a:rPr lang="en-US" altLang="en-US" i="0" dirty="0">
                  <a:solidFill>
                    <a:srgbClr val="333333"/>
                  </a:solidFill>
                </a:rPr>
              </a:b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grpSp>
          <p:nvGrpSpPr>
            <p:cNvPr id="60420" name="Group 1028">
              <a:extLst>
                <a:ext uri="{FF2B5EF4-FFF2-40B4-BE49-F238E27FC236}">
                  <a16:creationId xmlns:a16="http://schemas.microsoft.com/office/drawing/2014/main" id="{553ECDEA-D643-5748-85F5-53C0BCBF66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9" y="2048"/>
              <a:ext cx="2529" cy="1605"/>
              <a:chOff x="1929" y="2048"/>
              <a:chExt cx="2529" cy="1605"/>
            </a:xfrm>
          </p:grpSpPr>
          <p:sp>
            <p:nvSpPr>
              <p:cNvPr id="60421" name="Text Box 1029">
                <a:extLst>
                  <a:ext uri="{FF2B5EF4-FFF2-40B4-BE49-F238E27FC236}">
                    <a16:creationId xmlns:a16="http://schemas.microsoft.com/office/drawing/2014/main" id="{1D8024F3-F4DE-C744-8BA6-6830415F39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29" y="3488"/>
                <a:ext cx="1126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i="0" dirty="0"/>
                  <a:t>https://www.steve.gb.com</a:t>
                </a:r>
              </a:p>
            </p:txBody>
          </p:sp>
          <p:sp>
            <p:nvSpPr>
              <p:cNvPr id="60422" name="Rectangle 1030">
                <a:extLst>
                  <a:ext uri="{FF2B5EF4-FFF2-40B4-BE49-F238E27FC236}">
                    <a16:creationId xmlns:a16="http://schemas.microsoft.com/office/drawing/2014/main" id="{6FC94070-51D8-E744-82A4-AB82F7950C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42" y="3345"/>
                <a:ext cx="116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i="0" baseline="-25000" dirty="0"/>
              </a:p>
            </p:txBody>
          </p:sp>
          <p:grpSp>
            <p:nvGrpSpPr>
              <p:cNvPr id="60423" name="Group 1031">
                <a:extLst>
                  <a:ext uri="{FF2B5EF4-FFF2-40B4-BE49-F238E27FC236}">
                    <a16:creationId xmlns:a16="http://schemas.microsoft.com/office/drawing/2014/main" id="{96F57176-83B5-9F4D-9385-91306D4EF8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9" y="2048"/>
                <a:ext cx="2036" cy="1426"/>
                <a:chOff x="1929" y="2174"/>
                <a:chExt cx="2036" cy="1426"/>
              </a:xfrm>
            </p:grpSpPr>
            <p:pic>
              <p:nvPicPr>
                <p:cNvPr id="60424" name="Picture 1032" descr="www_steve_gb_com_eukaryote_cell">
                  <a:extLst>
                    <a:ext uri="{FF2B5EF4-FFF2-40B4-BE49-F238E27FC236}">
                      <a16:creationId xmlns:a16="http://schemas.microsoft.com/office/drawing/2014/main" id="{A192161D-DCE4-2042-A879-098C3B80BA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55" y="2396"/>
                  <a:ext cx="1668" cy="12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0425" name="Rectangle 1033">
                  <a:extLst>
                    <a:ext uri="{FF2B5EF4-FFF2-40B4-BE49-F238E27FC236}">
                      <a16:creationId xmlns:a16="http://schemas.microsoft.com/office/drawing/2014/main" id="{C7287C85-F638-5041-95D0-C131A37AA9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29" y="2412"/>
                  <a:ext cx="324" cy="20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60426" name="Rectangle 1034">
                  <a:extLst>
                    <a:ext uri="{FF2B5EF4-FFF2-40B4-BE49-F238E27FC236}">
                      <a16:creationId xmlns:a16="http://schemas.microsoft.com/office/drawing/2014/main" id="{878E9858-5DCD-6942-8E1C-C38EF8E93D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94" y="2174"/>
                  <a:ext cx="471" cy="24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Number Placeholder 5">
            <a:extLst>
              <a:ext uri="{FF2B5EF4-FFF2-40B4-BE49-F238E27FC236}">
                <a16:creationId xmlns:a16="http://schemas.microsoft.com/office/drawing/2014/main" id="{BA100E61-7C61-BE4B-9567-ADE17A5D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45BB0A-C471-B943-8B53-EC5D948A352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/>
          </a:p>
        </p:txBody>
      </p:sp>
      <p:grpSp>
        <p:nvGrpSpPr>
          <p:cNvPr id="62466" name="Group 20">
            <a:extLst>
              <a:ext uri="{FF2B5EF4-FFF2-40B4-BE49-F238E27FC236}">
                <a16:creationId xmlns:a16="http://schemas.microsoft.com/office/drawing/2014/main" id="{BF7D7189-8C38-E644-8925-E8A62083F95B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359400"/>
            <a:chOff x="288" y="281"/>
            <a:chExt cx="5184" cy="3376"/>
          </a:xfrm>
        </p:grpSpPr>
        <p:sp>
          <p:nvSpPr>
            <p:cNvPr id="62467" name="Rectangle 2">
              <a:extLst>
                <a:ext uri="{FF2B5EF4-FFF2-40B4-BE49-F238E27FC236}">
                  <a16:creationId xmlns:a16="http://schemas.microsoft.com/office/drawing/2014/main" id="{E2CE4DE5-6917-A842-BC0C-A3DA8533B6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Prokaryotic and Eukaryotic Cells 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grpSp>
          <p:nvGrpSpPr>
            <p:cNvPr id="62468" name="Group 19">
              <a:extLst>
                <a:ext uri="{FF2B5EF4-FFF2-40B4-BE49-F238E27FC236}">
                  <a16:creationId xmlns:a16="http://schemas.microsoft.com/office/drawing/2014/main" id="{F79F7D9A-45DE-E94E-A732-6CFC5DBD4A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3" y="1012"/>
              <a:ext cx="4559" cy="2645"/>
              <a:chOff x="493" y="1012"/>
              <a:chExt cx="4559" cy="2645"/>
            </a:xfrm>
          </p:grpSpPr>
          <p:grpSp>
            <p:nvGrpSpPr>
              <p:cNvPr id="62469" name="Group 18">
                <a:extLst>
                  <a:ext uri="{FF2B5EF4-FFF2-40B4-BE49-F238E27FC236}">
                    <a16:creationId xmlns:a16="http://schemas.microsoft.com/office/drawing/2014/main" id="{B072120E-98B1-F84F-91EE-27D5AB80DD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77" y="1012"/>
                <a:ext cx="1875" cy="2417"/>
                <a:chOff x="3177" y="1012"/>
                <a:chExt cx="1875" cy="2417"/>
              </a:xfrm>
            </p:grpSpPr>
            <p:grpSp>
              <p:nvGrpSpPr>
                <p:cNvPr id="62477" name="Group 48">
                  <a:extLst>
                    <a:ext uri="{FF2B5EF4-FFF2-40B4-BE49-F238E27FC236}">
                      <a16:creationId xmlns:a16="http://schemas.microsoft.com/office/drawing/2014/main" id="{7288EF47-D17F-2246-B4F3-7799528E7E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22" y="1012"/>
                  <a:ext cx="1830" cy="1766"/>
                  <a:chOff x="3222" y="1012"/>
                  <a:chExt cx="1830" cy="1766"/>
                </a:xfrm>
              </p:grpSpPr>
              <p:pic>
                <p:nvPicPr>
                  <p:cNvPr id="62479" name="Picture 5" descr="eukaryotic cell">
                    <a:extLst>
                      <a:ext uri="{FF2B5EF4-FFF2-40B4-BE49-F238E27FC236}">
                        <a16:creationId xmlns:a16="http://schemas.microsoft.com/office/drawing/2014/main" id="{26218FE0-9C78-5340-A57B-732371B02D2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222" y="1012"/>
                    <a:ext cx="1743" cy="162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62480" name="Text Box 6">
                    <a:extLst>
                      <a:ext uri="{FF2B5EF4-FFF2-40B4-BE49-F238E27FC236}">
                        <a16:creationId xmlns:a16="http://schemas.microsoft.com/office/drawing/2014/main" id="{5EF2BD53-9469-044F-8F28-63467AAFA1E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32" y="2613"/>
                    <a:ext cx="1420" cy="16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100" i="0" dirty="0"/>
                      <a:t>https://www.visualsunlimited.com</a:t>
                    </a:r>
                  </a:p>
                </p:txBody>
              </p:sp>
            </p:grpSp>
            <p:sp>
              <p:nvSpPr>
                <p:cNvPr id="62478" name="Text Box 7">
                  <a:extLst>
                    <a:ext uri="{FF2B5EF4-FFF2-40B4-BE49-F238E27FC236}">
                      <a16:creationId xmlns:a16="http://schemas.microsoft.com/office/drawing/2014/main" id="{F6327536-9AE6-9749-AC01-AF248CC157A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77" y="2878"/>
                  <a:ext cx="1863" cy="55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 i="0" dirty="0"/>
                    <a:t>Eukaryotic cells</a:t>
                  </a:r>
                </a:p>
                <a:p>
                  <a:pPr algn="ctr" eaLnBrk="1" hangingPunct="1">
                    <a:lnSpc>
                      <a:spcPct val="85000"/>
                    </a:lnSpc>
                    <a:spcBef>
                      <a:spcPct val="30000"/>
                    </a:spcBef>
                    <a:buFontTx/>
                    <a:buNone/>
                  </a:pPr>
                  <a:r>
                    <a:rPr lang="en-US" altLang="en-US" sz="1800" i="0" dirty="0">
                      <a:solidFill>
                        <a:schemeClr val="accent6"/>
                      </a:solidFill>
                    </a:rPr>
                    <a:t>Animals, plants, fungi, and protists (animal cell shown)</a:t>
                  </a:r>
                </a:p>
              </p:txBody>
            </p:sp>
          </p:grpSp>
          <p:grpSp>
            <p:nvGrpSpPr>
              <p:cNvPr id="62470" name="Group 51">
                <a:extLst>
                  <a:ext uri="{FF2B5EF4-FFF2-40B4-BE49-F238E27FC236}">
                    <a16:creationId xmlns:a16="http://schemas.microsoft.com/office/drawing/2014/main" id="{257D74A3-0BE3-9D43-A227-3F76A7BB25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3" y="1015"/>
                <a:ext cx="2133" cy="2642"/>
                <a:chOff x="493" y="1015"/>
                <a:chExt cx="2133" cy="2642"/>
              </a:xfrm>
            </p:grpSpPr>
            <p:grpSp>
              <p:nvGrpSpPr>
                <p:cNvPr id="62471" name="Group 50">
                  <a:extLst>
                    <a:ext uri="{FF2B5EF4-FFF2-40B4-BE49-F238E27FC236}">
                      <a16:creationId xmlns:a16="http://schemas.microsoft.com/office/drawing/2014/main" id="{9AC978C6-9A43-BA4E-9FBB-CB5F517E96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48" y="1015"/>
                  <a:ext cx="1702" cy="1466"/>
                  <a:chOff x="748" y="1015"/>
                  <a:chExt cx="1702" cy="1466"/>
                </a:xfrm>
              </p:grpSpPr>
              <p:pic>
                <p:nvPicPr>
                  <p:cNvPr id="62475" name="Picture 9" descr="prokaryotic cell 3">
                    <a:extLst>
                      <a:ext uri="{FF2B5EF4-FFF2-40B4-BE49-F238E27FC236}">
                        <a16:creationId xmlns:a16="http://schemas.microsoft.com/office/drawing/2014/main" id="{F14A9A9B-B1E9-BC4F-A7F1-6C869043182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8" y="1015"/>
                    <a:ext cx="1624" cy="132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62476" name="Text Box 10">
                    <a:extLst>
                      <a:ext uri="{FF2B5EF4-FFF2-40B4-BE49-F238E27FC236}">
                        <a16:creationId xmlns:a16="http://schemas.microsoft.com/office/drawing/2014/main" id="{76B46E6D-205B-B344-97B9-AB8EC9349FB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30" y="2316"/>
                    <a:ext cx="1420" cy="16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100" i="0" dirty="0"/>
                      <a:t>https://www.visualsunlimited.com</a:t>
                    </a:r>
                  </a:p>
                </p:txBody>
              </p:sp>
            </p:grpSp>
            <p:grpSp>
              <p:nvGrpSpPr>
                <p:cNvPr id="62472" name="Group 44">
                  <a:extLst>
                    <a:ext uri="{FF2B5EF4-FFF2-40B4-BE49-F238E27FC236}">
                      <a16:creationId xmlns:a16="http://schemas.microsoft.com/office/drawing/2014/main" id="{65D07983-A735-B648-B8D9-613F9C5309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93" y="2589"/>
                  <a:ext cx="2133" cy="1068"/>
                  <a:chOff x="493" y="2589"/>
                  <a:chExt cx="2133" cy="1068"/>
                </a:xfrm>
              </p:grpSpPr>
              <p:sp>
                <p:nvSpPr>
                  <p:cNvPr id="62473" name="Text Box 11">
                    <a:extLst>
                      <a:ext uri="{FF2B5EF4-FFF2-40B4-BE49-F238E27FC236}">
                        <a16:creationId xmlns:a16="http://schemas.microsoft.com/office/drawing/2014/main" id="{0ABD8675-D5C5-F74D-95D4-94C3D8FFACC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01" y="2589"/>
                    <a:ext cx="2117" cy="55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lnSpc>
                        <a:spcPct val="85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800" i="0" dirty="0"/>
                      <a:t>Prokaryotic cells</a:t>
                    </a:r>
                  </a:p>
                  <a:p>
                    <a:pPr algn="ctr" eaLnBrk="1" hangingPunct="1">
                      <a:lnSpc>
                        <a:spcPct val="85000"/>
                      </a:lnSpc>
                      <a:spcBef>
                        <a:spcPct val="30000"/>
                      </a:spcBef>
                      <a:buFontTx/>
                      <a:buNone/>
                    </a:pPr>
                    <a:r>
                      <a:rPr lang="en-US" altLang="en-US" sz="1800" i="0" dirty="0">
                        <a:solidFill>
                          <a:schemeClr val="accent6"/>
                        </a:solidFill>
                      </a:rPr>
                      <a:t>Bacteria and archaea (bacterium shown)</a:t>
                    </a:r>
                    <a:endParaRPr lang="en-US" altLang="en-US" sz="1600" i="0" dirty="0">
                      <a:solidFill>
                        <a:schemeClr val="accent6"/>
                      </a:solidFill>
                    </a:endParaRPr>
                  </a:p>
                </p:txBody>
              </p:sp>
              <p:sp>
                <p:nvSpPr>
                  <p:cNvPr id="62474" name="Text Box 12">
                    <a:extLst>
                      <a:ext uri="{FF2B5EF4-FFF2-40B4-BE49-F238E27FC236}">
                        <a16:creationId xmlns:a16="http://schemas.microsoft.com/office/drawing/2014/main" id="{121D849C-29E2-154E-8ED8-466BC76D721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3" y="3206"/>
                    <a:ext cx="2133" cy="45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lnSpc>
                        <a:spcPct val="85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600" i="0" dirty="0">
                        <a:solidFill>
                          <a:srgbClr val="941100"/>
                        </a:solidFill>
                      </a:rPr>
                      <a:t>Not to scale:  A prokaryotic cell is about 1000 times smaller in volume than a eukaryotic cell.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lide Number Placeholder 5">
            <a:extLst>
              <a:ext uri="{FF2B5EF4-FFF2-40B4-BE49-F238E27FC236}">
                <a16:creationId xmlns:a16="http://schemas.microsoft.com/office/drawing/2014/main" id="{86E25387-48A4-5E4B-B281-3E2862AA0FF5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4FBD91D-1756-0445-8D9B-1C8E2E12C1C7}" type="slidenum">
              <a:rPr lang="en-US" altLang="en-US" sz="1400" i="0"/>
              <a:pPr algn="r"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i="0" dirty="0"/>
          </a:p>
        </p:txBody>
      </p:sp>
      <p:grpSp>
        <p:nvGrpSpPr>
          <p:cNvPr id="64514" name="Group 22">
            <a:extLst>
              <a:ext uri="{FF2B5EF4-FFF2-40B4-BE49-F238E27FC236}">
                <a16:creationId xmlns:a16="http://schemas.microsoft.com/office/drawing/2014/main" id="{FCC36B43-CE89-A142-A435-40E1744F1E3B}"/>
              </a:ext>
            </a:extLst>
          </p:cNvPr>
          <p:cNvGrpSpPr>
            <a:grpSpLocks/>
          </p:cNvGrpSpPr>
          <p:nvPr/>
        </p:nvGrpSpPr>
        <p:grpSpPr bwMode="auto">
          <a:xfrm>
            <a:off x="466725" y="450850"/>
            <a:ext cx="8229600" cy="5237163"/>
            <a:chOff x="294" y="284"/>
            <a:chExt cx="5184" cy="3299"/>
          </a:xfrm>
        </p:grpSpPr>
        <p:sp>
          <p:nvSpPr>
            <p:cNvPr id="64515" name="Rectangle 4">
              <a:extLst>
                <a:ext uri="{FF2B5EF4-FFF2-40B4-BE49-F238E27FC236}">
                  <a16:creationId xmlns:a16="http://schemas.microsoft.com/office/drawing/2014/main" id="{9A6734D1-1018-6A4E-96B6-42E599082A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" y="284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Prokaryotic Cell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grpSp>
          <p:nvGrpSpPr>
            <p:cNvPr id="64516" name="Group 21">
              <a:extLst>
                <a:ext uri="{FF2B5EF4-FFF2-40B4-BE49-F238E27FC236}">
                  <a16:creationId xmlns:a16="http://schemas.microsoft.com/office/drawing/2014/main" id="{4ED32D61-BA88-704F-889A-134F027118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91" y="972"/>
              <a:ext cx="4295" cy="2611"/>
              <a:chOff x="791" y="972"/>
              <a:chExt cx="4295" cy="2611"/>
            </a:xfrm>
          </p:grpSpPr>
          <p:grpSp>
            <p:nvGrpSpPr>
              <p:cNvPr id="64517" name="Group 20">
                <a:extLst>
                  <a:ext uri="{FF2B5EF4-FFF2-40B4-BE49-F238E27FC236}">
                    <a16:creationId xmlns:a16="http://schemas.microsoft.com/office/drawing/2014/main" id="{9CF625EB-038C-A949-8249-F9CBF03EC0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33" y="1569"/>
                <a:ext cx="1953" cy="2014"/>
                <a:chOff x="3133" y="1569"/>
                <a:chExt cx="1953" cy="2014"/>
              </a:xfrm>
            </p:grpSpPr>
            <p:pic>
              <p:nvPicPr>
                <p:cNvPr id="64524" name="Picture 8" descr="www_bio_mtu_edu_prokaryotic_cell_dividing">
                  <a:extLst>
                    <a:ext uri="{FF2B5EF4-FFF2-40B4-BE49-F238E27FC236}">
                      <a16:creationId xmlns:a16="http://schemas.microsoft.com/office/drawing/2014/main" id="{F8004924-9DB6-2742-A7AB-C059CD6336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0" y="2033"/>
                  <a:ext cx="1287" cy="14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4525" name="Text Box 9">
                  <a:extLst>
                    <a:ext uri="{FF2B5EF4-FFF2-40B4-BE49-F238E27FC236}">
                      <a16:creationId xmlns:a16="http://schemas.microsoft.com/office/drawing/2014/main" id="{420AAC5A-EE50-5C4C-9D8C-C1411901CEC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33" y="1569"/>
                  <a:ext cx="1953" cy="3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 i="0" dirty="0">
                      <a:solidFill>
                        <a:schemeClr val="accent6"/>
                      </a:solidFill>
                    </a:rPr>
                    <a:t>Electron micrograph of a bacterium </a:t>
                  </a:r>
                  <a:r>
                    <a:rPr lang="en-US" altLang="en-US" sz="1800" dirty="0">
                      <a:solidFill>
                        <a:schemeClr val="accent6"/>
                      </a:solidFill>
                    </a:rPr>
                    <a:t>E. coli</a:t>
                  </a:r>
                  <a:r>
                    <a:rPr lang="en-US" altLang="en-US" sz="1800" i="0" dirty="0">
                      <a:solidFill>
                        <a:schemeClr val="accent6"/>
                      </a:solidFill>
                    </a:rPr>
                    <a:t> dividing.</a:t>
                  </a:r>
                  <a:endParaRPr lang="en-US" altLang="en-US" sz="18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4526" name="Text Box 10">
                  <a:extLst>
                    <a:ext uri="{FF2B5EF4-FFF2-40B4-BE49-F238E27FC236}">
                      <a16:creationId xmlns:a16="http://schemas.microsoft.com/office/drawing/2014/main" id="{3DEE8276-B610-F54D-8256-9D7BEC5A8A1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13" y="3418"/>
                  <a:ext cx="1062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i="0" dirty="0"/>
                    <a:t>https://www.bio.mtu.edu</a:t>
                  </a:r>
                </a:p>
              </p:txBody>
            </p:sp>
          </p:grpSp>
          <p:grpSp>
            <p:nvGrpSpPr>
              <p:cNvPr id="64518" name="Group 17">
                <a:extLst>
                  <a:ext uri="{FF2B5EF4-FFF2-40B4-BE49-F238E27FC236}">
                    <a16:creationId xmlns:a16="http://schemas.microsoft.com/office/drawing/2014/main" id="{D4C97E5F-659E-534B-9497-4192F02872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91" y="972"/>
                <a:ext cx="1867" cy="2003"/>
                <a:chOff x="791" y="972"/>
                <a:chExt cx="1867" cy="2003"/>
              </a:xfrm>
            </p:grpSpPr>
            <p:sp>
              <p:nvSpPr>
                <p:cNvPr id="64519" name="Text Box 7">
                  <a:extLst>
                    <a:ext uri="{FF2B5EF4-FFF2-40B4-BE49-F238E27FC236}">
                      <a16:creationId xmlns:a16="http://schemas.microsoft.com/office/drawing/2014/main" id="{984F7669-B101-D642-B8B8-7AB49DE7C20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33" y="2620"/>
                  <a:ext cx="1797" cy="35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 i="0" dirty="0">
                      <a:solidFill>
                        <a:schemeClr val="accent6"/>
                      </a:solidFill>
                    </a:rPr>
                    <a:t>A stylized representation of a prokaryotic cell.</a:t>
                  </a:r>
                </a:p>
              </p:txBody>
            </p:sp>
            <p:grpSp>
              <p:nvGrpSpPr>
                <p:cNvPr id="64520" name="Group 12">
                  <a:extLst>
                    <a:ext uri="{FF2B5EF4-FFF2-40B4-BE49-F238E27FC236}">
                      <a16:creationId xmlns:a16="http://schemas.microsoft.com/office/drawing/2014/main" id="{D9749E4C-ADD9-CE49-914A-80DCED2F9B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91" y="972"/>
                  <a:ext cx="1867" cy="1670"/>
                  <a:chOff x="545" y="972"/>
                  <a:chExt cx="1867" cy="1669"/>
                </a:xfrm>
              </p:grpSpPr>
              <p:pic>
                <p:nvPicPr>
                  <p:cNvPr id="64521" name="Picture 5" descr="www_cod_edu_prokaryotic_cell">
                    <a:extLst>
                      <a:ext uri="{FF2B5EF4-FFF2-40B4-BE49-F238E27FC236}">
                        <a16:creationId xmlns:a16="http://schemas.microsoft.com/office/drawing/2014/main" id="{A8069C78-364F-CC4C-8944-2B8C4A49335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45" y="972"/>
                    <a:ext cx="1867" cy="15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64522" name="Rectangle 11">
                    <a:extLst>
                      <a:ext uri="{FF2B5EF4-FFF2-40B4-BE49-F238E27FC236}">
                        <a16:creationId xmlns:a16="http://schemas.microsoft.com/office/drawing/2014/main" id="{913358D2-90C6-5447-9AFE-0E7EEE8808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99" y="2347"/>
                    <a:ext cx="1542" cy="29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i="0" dirty="0"/>
                  </a:p>
                </p:txBody>
              </p:sp>
              <p:sp>
                <p:nvSpPr>
                  <p:cNvPr id="64523" name="Text Box 6">
                    <a:extLst>
                      <a:ext uri="{FF2B5EF4-FFF2-40B4-BE49-F238E27FC236}">
                        <a16:creationId xmlns:a16="http://schemas.microsoft.com/office/drawing/2014/main" id="{E48F06EC-BE38-5847-BC16-F272DDD8ADE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33" y="2386"/>
                    <a:ext cx="915" cy="16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100" i="0" dirty="0"/>
                      <a:t>https://www.cod.edu</a:t>
                    </a:r>
                    <a:endParaRPr lang="en-US" altLang="en-US" sz="1300" i="0" dirty="0"/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lide Number Placeholder 5">
            <a:extLst>
              <a:ext uri="{FF2B5EF4-FFF2-40B4-BE49-F238E27FC236}">
                <a16:creationId xmlns:a16="http://schemas.microsoft.com/office/drawing/2014/main" id="{4E453895-08C5-FC47-B529-ADF5C54CA7F6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B66051E-4E94-B641-9C46-5E94C0D9EBD2}" type="slidenum">
              <a:rPr lang="en-US" altLang="en-US" sz="1400" i="0"/>
              <a:pPr algn="r"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i="0" dirty="0"/>
          </a:p>
        </p:txBody>
      </p:sp>
      <p:grpSp>
        <p:nvGrpSpPr>
          <p:cNvPr id="66562" name="Group 1047">
            <a:extLst>
              <a:ext uri="{FF2B5EF4-FFF2-40B4-BE49-F238E27FC236}">
                <a16:creationId xmlns:a16="http://schemas.microsoft.com/office/drawing/2014/main" id="{4DD5DFF0-357F-8549-AFA1-D9C3B48118F5}"/>
              </a:ext>
            </a:extLst>
          </p:cNvPr>
          <p:cNvGrpSpPr>
            <a:grpSpLocks/>
          </p:cNvGrpSpPr>
          <p:nvPr/>
        </p:nvGrpSpPr>
        <p:grpSpPr bwMode="auto">
          <a:xfrm>
            <a:off x="466725" y="450850"/>
            <a:ext cx="8229600" cy="5000626"/>
            <a:chOff x="294" y="284"/>
            <a:chExt cx="5184" cy="3150"/>
          </a:xfrm>
        </p:grpSpPr>
        <p:sp>
          <p:nvSpPr>
            <p:cNvPr id="66563" name="Rectangle 1028">
              <a:extLst>
                <a:ext uri="{FF2B5EF4-FFF2-40B4-BE49-F238E27FC236}">
                  <a16:creationId xmlns:a16="http://schemas.microsoft.com/office/drawing/2014/main" id="{68611C83-3686-9945-AC6A-0097B2AF6C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" y="284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Eukaryotic Cell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grpSp>
          <p:nvGrpSpPr>
            <p:cNvPr id="66564" name="Group 1045">
              <a:extLst>
                <a:ext uri="{FF2B5EF4-FFF2-40B4-BE49-F238E27FC236}">
                  <a16:creationId xmlns:a16="http://schemas.microsoft.com/office/drawing/2014/main" id="{5729BECB-2AD2-6B4A-860C-A4739ADE4D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5" y="989"/>
              <a:ext cx="4678" cy="2445"/>
              <a:chOff x="715" y="995"/>
              <a:chExt cx="4678" cy="2445"/>
            </a:xfrm>
          </p:grpSpPr>
          <p:grpSp>
            <p:nvGrpSpPr>
              <p:cNvPr id="66565" name="Group 1035">
                <a:extLst>
                  <a:ext uri="{FF2B5EF4-FFF2-40B4-BE49-F238E27FC236}">
                    <a16:creationId xmlns:a16="http://schemas.microsoft.com/office/drawing/2014/main" id="{85FEEE90-A320-4D41-987E-8D4FD82C24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15" y="995"/>
                <a:ext cx="1789" cy="2182"/>
                <a:chOff x="457" y="989"/>
                <a:chExt cx="1789" cy="2182"/>
              </a:xfrm>
            </p:grpSpPr>
            <p:pic>
              <p:nvPicPr>
                <p:cNvPr id="66571" name="Picture 1029" descr="www_cod_edu_eukaryotic_cell">
                  <a:extLst>
                    <a:ext uri="{FF2B5EF4-FFF2-40B4-BE49-F238E27FC236}">
                      <a16:creationId xmlns:a16="http://schemas.microsoft.com/office/drawing/2014/main" id="{A335EC7E-7992-7348-B0E1-4784BE59A0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" y="989"/>
                  <a:ext cx="1600" cy="1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6572" name="Text Box 1030">
                  <a:extLst>
                    <a:ext uri="{FF2B5EF4-FFF2-40B4-BE49-F238E27FC236}">
                      <a16:creationId xmlns:a16="http://schemas.microsoft.com/office/drawing/2014/main" id="{18C5E094-E0F3-4B40-B4B8-7C9EB80968D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98" y="2584"/>
                  <a:ext cx="915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i="0" dirty="0"/>
                    <a:t>https://www.cod.edu</a:t>
                  </a:r>
                </a:p>
              </p:txBody>
            </p:sp>
            <p:sp>
              <p:nvSpPr>
                <p:cNvPr id="66573" name="Text Box 1031">
                  <a:extLst>
                    <a:ext uri="{FF2B5EF4-FFF2-40B4-BE49-F238E27FC236}">
                      <a16:creationId xmlns:a16="http://schemas.microsoft.com/office/drawing/2014/main" id="{1A1A1855-6ECA-8342-936A-CC19943A8EA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57" y="2816"/>
                  <a:ext cx="1789" cy="35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 i="0" dirty="0">
                      <a:solidFill>
                        <a:schemeClr val="accent6"/>
                      </a:solidFill>
                    </a:rPr>
                    <a:t>A stylized representation of a eukaryotic cell.</a:t>
                  </a:r>
                </a:p>
              </p:txBody>
            </p:sp>
          </p:grpSp>
          <p:grpSp>
            <p:nvGrpSpPr>
              <p:cNvPr id="66566" name="Group 1044">
                <a:extLst>
                  <a:ext uri="{FF2B5EF4-FFF2-40B4-BE49-F238E27FC236}">
                    <a16:creationId xmlns:a16="http://schemas.microsoft.com/office/drawing/2014/main" id="{B93AD72A-E24F-0C4A-9BE5-ECA0DAFEB1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12" y="1496"/>
                <a:ext cx="2681" cy="1944"/>
                <a:chOff x="2712" y="1496"/>
                <a:chExt cx="2681" cy="1944"/>
              </a:xfrm>
            </p:grpSpPr>
            <p:pic>
              <p:nvPicPr>
                <p:cNvPr id="66567" name="Picture 1032" descr="www_steve_gb_com_eukaryote_cell">
                  <a:extLst>
                    <a:ext uri="{FF2B5EF4-FFF2-40B4-BE49-F238E27FC236}">
                      <a16:creationId xmlns:a16="http://schemas.microsoft.com/office/drawing/2014/main" id="{BFC34A16-43C9-D040-828E-C37CDE48A8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31" y="2167"/>
                  <a:ext cx="1506" cy="10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6568" name="Text Box 1033">
                  <a:extLst>
                    <a:ext uri="{FF2B5EF4-FFF2-40B4-BE49-F238E27FC236}">
                      <a16:creationId xmlns:a16="http://schemas.microsoft.com/office/drawing/2014/main" id="{687D0193-7F90-E446-8563-94A1EBDECE2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712" y="1496"/>
                  <a:ext cx="2552" cy="5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 i="0" dirty="0">
                      <a:solidFill>
                        <a:schemeClr val="accent6"/>
                      </a:solidFill>
                    </a:rPr>
                    <a:t>Transmission electron micrograph—the nucleus and endoplasmic reticulum are prominent.</a:t>
                  </a:r>
                  <a:r>
                    <a:rPr lang="en-US" altLang="en-US" sz="1800" i="0" dirty="0">
                      <a:solidFill>
                        <a:srgbClr val="011893"/>
                      </a:solidFill>
                    </a:rPr>
                    <a:t>.</a:t>
                  </a:r>
                </a:p>
              </p:txBody>
            </p:sp>
            <p:sp>
              <p:nvSpPr>
                <p:cNvPr id="66569" name="Text Box 1034">
                  <a:extLst>
                    <a:ext uri="{FF2B5EF4-FFF2-40B4-BE49-F238E27FC236}">
                      <a16:creationId xmlns:a16="http://schemas.microsoft.com/office/drawing/2014/main" id="{408B6852-A89E-E64D-A4C1-925762FD2AD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447" y="3276"/>
                  <a:ext cx="1075" cy="16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i="0" dirty="0"/>
                    <a:t>http://www.steve.gb.com</a:t>
                  </a:r>
                  <a:endParaRPr lang="en-US" altLang="en-US" sz="1300" i="0" dirty="0"/>
                </a:p>
              </p:txBody>
            </p:sp>
            <p:sp>
              <p:nvSpPr>
                <p:cNvPr id="66570" name="Rectangle 1036">
                  <a:extLst>
                    <a:ext uri="{FF2B5EF4-FFF2-40B4-BE49-F238E27FC236}">
                      <a16:creationId xmlns:a16="http://schemas.microsoft.com/office/drawing/2014/main" id="{0B208D97-CEFD-EA4D-BEB7-3FDE71BF1C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16" y="1915"/>
                  <a:ext cx="677" cy="329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i="0" dirty="0"/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Slide Number Placeholder 5">
            <a:extLst>
              <a:ext uri="{FF2B5EF4-FFF2-40B4-BE49-F238E27FC236}">
                <a16:creationId xmlns:a16="http://schemas.microsoft.com/office/drawing/2014/main" id="{9C9C640A-3ECE-3F47-9896-FCF3D75BB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DA96D8-FBCA-D64B-BA2C-9E0F1FDBCAE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dirty="0"/>
          </a:p>
        </p:txBody>
      </p:sp>
      <p:grpSp>
        <p:nvGrpSpPr>
          <p:cNvPr id="68610" name="Group 16">
            <a:extLst>
              <a:ext uri="{FF2B5EF4-FFF2-40B4-BE49-F238E27FC236}">
                <a16:creationId xmlns:a16="http://schemas.microsoft.com/office/drawing/2014/main" id="{507ACA87-10CB-5945-A5ED-FEE20FEDA605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4125913"/>
            <a:chOff x="288" y="281"/>
            <a:chExt cx="5184" cy="2599"/>
          </a:xfrm>
        </p:grpSpPr>
        <p:sp>
          <p:nvSpPr>
            <p:cNvPr id="68611" name="Rectangle 3">
              <a:extLst>
                <a:ext uri="{FF2B5EF4-FFF2-40B4-BE49-F238E27FC236}">
                  <a16:creationId xmlns:a16="http://schemas.microsoft.com/office/drawing/2014/main" id="{7F4006A8-116F-D044-8B75-9F29E7310D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Cell Comparisons 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68612" name="Text Box 15">
              <a:extLst>
                <a:ext uri="{FF2B5EF4-FFF2-40B4-BE49-F238E27FC236}">
                  <a16:creationId xmlns:a16="http://schemas.microsoft.com/office/drawing/2014/main" id="{2DC788A6-6F73-B646-B019-87BFCAFA03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72"/>
              <a:ext cx="4626" cy="19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Prokaryotic cells first appeared about 3 billion years ago</a:t>
              </a:r>
              <a:r>
                <a:rPr lang="en-US" altLang="en-US" sz="1800" dirty="0"/>
                <a:t>—</a:t>
              </a:r>
              <a:r>
                <a:rPr lang="en-US" altLang="en-US" sz="1800" i="0" dirty="0"/>
                <a:t>eukar-yotic cells as single-cell organisms appeared about 1.8 billion years later.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Eukaryotic cells are much larger</a:t>
              </a:r>
              <a:r>
                <a:rPr lang="en-US" altLang="en-US" sz="1800" dirty="0"/>
                <a:t>—</a:t>
              </a:r>
              <a:r>
                <a:rPr lang="en-US" altLang="en-US" sz="1800" i="0" dirty="0"/>
                <a:t>they are about ten times the dia-meter of prokaryotic cells and their volume is even greater (about a thousand times).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DNA in eukaryotic cells is located in the nucleus surrounded by a membrane, while the DNA in prokaryotic cells is in an unenclosed central region.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Prokaryotic and eukaryotic use different processes for copying their DNA.</a:t>
              </a:r>
            </a:p>
          </p:txBody>
        </p:sp>
      </p:grp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Slide Number Placeholder 5">
            <a:extLst>
              <a:ext uri="{FF2B5EF4-FFF2-40B4-BE49-F238E27FC236}">
                <a16:creationId xmlns:a16="http://schemas.microsoft.com/office/drawing/2014/main" id="{5A072244-7473-0F40-A169-123AFA8A0630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427A2FA-28A4-7247-BBF4-58B313319C9A}" type="slidenum">
              <a:rPr lang="en-US" altLang="en-US" sz="1400" i="0"/>
              <a:pPr algn="r"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i="0" dirty="0"/>
          </a:p>
        </p:txBody>
      </p:sp>
      <p:grpSp>
        <p:nvGrpSpPr>
          <p:cNvPr id="70658" name="Group 8">
            <a:extLst>
              <a:ext uri="{FF2B5EF4-FFF2-40B4-BE49-F238E27FC236}">
                <a16:creationId xmlns:a16="http://schemas.microsoft.com/office/drawing/2014/main" id="{FEDE5B9B-462A-1849-A2C5-081320F44F14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3487737"/>
            <a:chOff x="288" y="281"/>
            <a:chExt cx="5184" cy="2197"/>
          </a:xfrm>
        </p:grpSpPr>
        <p:sp>
          <p:nvSpPr>
            <p:cNvPr id="70659" name="Rectangle 3">
              <a:extLst>
                <a:ext uri="{FF2B5EF4-FFF2-40B4-BE49-F238E27FC236}">
                  <a16:creationId xmlns:a16="http://schemas.microsoft.com/office/drawing/2014/main" id="{D8D87FBE-B688-AE49-924E-5B32FF05D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Cell Comparisons </a:t>
              </a:r>
              <a:r>
                <a:rPr lang="en-US" altLang="en-US" sz="2200" i="0" dirty="0">
                  <a:solidFill>
                    <a:srgbClr val="333333"/>
                  </a:solidFill>
                </a:rPr>
                <a:t>(continued)</a:t>
              </a:r>
              <a:r>
                <a:rPr lang="en-US" altLang="en-US" sz="2800" i="0" dirty="0">
                  <a:solidFill>
                    <a:srgbClr val="333333"/>
                  </a:solidFill>
                </a:rPr>
                <a:t> 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70660" name="Text Box 15">
              <a:extLst>
                <a:ext uri="{FF2B5EF4-FFF2-40B4-BE49-F238E27FC236}">
                  <a16:creationId xmlns:a16="http://schemas.microsoft.com/office/drawing/2014/main" id="{CA0F27EF-A907-E44D-9BDA-7A830CBCB4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72"/>
              <a:ext cx="4452" cy="15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Prokaryotic and eukaryotic cells have some components in com-mon including the ribosomes, cytoplasm, and plasma membrane.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Prokaryotic cells also have a cell wall to provide rigidity and pro-tection.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Bacteria are also sheathed in peptidoglycan, a polymer of sugars and amino acids. 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We will return to bacterial cell walls when we discuss antibiotics in the next lecture module.</a:t>
              </a:r>
            </a:p>
          </p:txBody>
        </p:sp>
      </p:grp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Slide Number Placeholder 5">
            <a:extLst>
              <a:ext uri="{FF2B5EF4-FFF2-40B4-BE49-F238E27FC236}">
                <a16:creationId xmlns:a16="http://schemas.microsoft.com/office/drawing/2014/main" id="{1794D456-004F-FE48-AF02-ED85FB698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4B95E5-DB74-1F45-A7CF-2FF43571782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/>
          </a:p>
        </p:txBody>
      </p:sp>
      <p:grpSp>
        <p:nvGrpSpPr>
          <p:cNvPr id="72706" name="Group 9">
            <a:extLst>
              <a:ext uri="{FF2B5EF4-FFF2-40B4-BE49-F238E27FC236}">
                <a16:creationId xmlns:a16="http://schemas.microsoft.com/office/drawing/2014/main" id="{F0B32B09-BD4B-824C-AB3D-31010DFD8CE4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046664"/>
            <a:chOff x="288" y="281"/>
            <a:chExt cx="5184" cy="3179"/>
          </a:xfrm>
        </p:grpSpPr>
        <p:sp>
          <p:nvSpPr>
            <p:cNvPr id="72707" name="Rectangle 2">
              <a:extLst>
                <a:ext uri="{FF2B5EF4-FFF2-40B4-BE49-F238E27FC236}">
                  <a16:creationId xmlns:a16="http://schemas.microsoft.com/office/drawing/2014/main" id="{300A9D04-5680-ED45-86A4-BFB63C54B3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Cell Comparisons </a:t>
              </a:r>
              <a:r>
                <a:rPr lang="en-US" altLang="en-US" sz="2200" i="0" dirty="0">
                  <a:solidFill>
                    <a:srgbClr val="333333"/>
                  </a:solidFill>
                </a:rPr>
                <a:t>(continued)</a:t>
              </a:r>
              <a:r>
                <a:rPr lang="en-US" altLang="en-US" sz="2800" i="0" dirty="0">
                  <a:solidFill>
                    <a:srgbClr val="333333"/>
                  </a:solidFill>
                </a:rPr>
                <a:t> 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grpSp>
          <p:nvGrpSpPr>
            <p:cNvPr id="72708" name="Group 8">
              <a:extLst>
                <a:ext uri="{FF2B5EF4-FFF2-40B4-BE49-F238E27FC236}">
                  <a16:creationId xmlns:a16="http://schemas.microsoft.com/office/drawing/2014/main" id="{036ECA53-CA44-5742-894B-CFED24BCA5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6" y="972"/>
              <a:ext cx="4533" cy="2488"/>
              <a:chOff x="516" y="972"/>
              <a:chExt cx="4533" cy="2488"/>
            </a:xfrm>
          </p:grpSpPr>
          <p:sp>
            <p:nvSpPr>
              <p:cNvPr id="72709" name="Text Box 3">
                <a:extLst>
                  <a:ext uri="{FF2B5EF4-FFF2-40B4-BE49-F238E27FC236}">
                    <a16:creationId xmlns:a16="http://schemas.microsoft.com/office/drawing/2014/main" id="{67EDA61A-CFD3-8845-98CB-0FD2AA9206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6" y="972"/>
                <a:ext cx="4533" cy="10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5425" indent="-22542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Eukaryotic cells have several types of membrane-enclosed organ-elles with specialized functions, while prokaryotic cells have much fewer.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Eukaryotic cells use aerobic respiration and anaerobic respiration for chemical energy production, while prokaryotic cells only use an-aerobic respiration.</a:t>
                </a:r>
              </a:p>
            </p:txBody>
          </p:sp>
          <p:sp>
            <p:nvSpPr>
              <p:cNvPr id="72710" name="Text Box 5">
                <a:extLst>
                  <a:ext uri="{FF2B5EF4-FFF2-40B4-BE49-F238E27FC236}">
                    <a16:creationId xmlns:a16="http://schemas.microsoft.com/office/drawing/2014/main" id="{0C0FF21E-A273-AD46-BC91-00727B1308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6" y="2053"/>
                <a:ext cx="3268" cy="14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i="0" dirty="0">
                    <a:solidFill>
                      <a:srgbClr val="941100"/>
                    </a:solidFill>
                  </a:rPr>
                  <a:t>Organelle = a compartment within a cell that has a specialized function, for example, ribosome, lysosome, Golgi apparatus, or mitochondrion. 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i="0" dirty="0">
                    <a:solidFill>
                      <a:srgbClr val="941100"/>
                    </a:solidFill>
                  </a:rPr>
                  <a:t>(https://www.sis.nlm.nih.gov)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ts val="60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i="0" dirty="0">
                    <a:solidFill>
                      <a:srgbClr val="941100"/>
                    </a:solidFill>
                  </a:rPr>
                  <a:t>Aerobic = requires oxygen; the suffix an- = without.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ts val="90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i="0" dirty="0">
                    <a:solidFill>
                      <a:srgbClr val="011893"/>
                    </a:solidFill>
                  </a:rPr>
                  <a:t>Many of these membrane-enclosed organelles, as we will discuss, are unique to eukaryotic cells.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Slide Number Placeholder 5">
            <a:extLst>
              <a:ext uri="{FF2B5EF4-FFF2-40B4-BE49-F238E27FC236}">
                <a16:creationId xmlns:a16="http://schemas.microsoft.com/office/drawing/2014/main" id="{550A90E8-CF66-EB43-938F-F8BFC717F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81011DB-8041-494B-9B28-4AF4BA0BAFF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 dirty="0"/>
          </a:p>
        </p:txBody>
      </p:sp>
      <p:sp>
        <p:nvSpPr>
          <p:cNvPr id="74754" name="Text Box 2">
            <a:extLst>
              <a:ext uri="{FF2B5EF4-FFF2-40B4-BE49-F238E27FC236}">
                <a16:creationId xmlns:a16="http://schemas.microsoft.com/office/drawing/2014/main" id="{1DCDA32B-D498-CB41-A91F-8B2E8B556F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635" y="2208213"/>
            <a:ext cx="558736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altLang="en-US" sz="2000" i="0" dirty="0"/>
              <a:t>How do some types of prokaryotic cells affect our lives?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lide Number Placeholder 5">
            <a:extLst>
              <a:ext uri="{FF2B5EF4-FFF2-40B4-BE49-F238E27FC236}">
                <a16:creationId xmlns:a16="http://schemas.microsoft.com/office/drawing/2014/main" id="{53815CFA-B937-204B-B031-9F1681346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E238D5-A383-E543-94C0-D11407D0D32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 dirty="0"/>
          </a:p>
        </p:txBody>
      </p:sp>
      <p:grpSp>
        <p:nvGrpSpPr>
          <p:cNvPr id="76802" name="Group 21">
            <a:extLst>
              <a:ext uri="{FF2B5EF4-FFF2-40B4-BE49-F238E27FC236}">
                <a16:creationId xmlns:a16="http://schemas.microsoft.com/office/drawing/2014/main" id="{8E1933AF-15AC-2541-8807-99D08BE6C3C1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9263"/>
            <a:ext cx="8229600" cy="5329237"/>
            <a:chOff x="286" y="283"/>
            <a:chExt cx="5184" cy="3357"/>
          </a:xfrm>
        </p:grpSpPr>
        <p:sp>
          <p:nvSpPr>
            <p:cNvPr id="76803" name="Rectangle 3">
              <a:extLst>
                <a:ext uri="{FF2B5EF4-FFF2-40B4-BE49-F238E27FC236}">
                  <a16:creationId xmlns:a16="http://schemas.microsoft.com/office/drawing/2014/main" id="{776A505A-6EB4-B64F-A6A1-4B6953118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A Few (of Many) Animal Cell Types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grpSp>
          <p:nvGrpSpPr>
            <p:cNvPr id="76804" name="Group 20">
              <a:extLst>
                <a:ext uri="{FF2B5EF4-FFF2-40B4-BE49-F238E27FC236}">
                  <a16:creationId xmlns:a16="http://schemas.microsoft.com/office/drawing/2014/main" id="{A039B3E8-A1E1-6D44-AB4C-C2FCA3753D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7" y="1010"/>
              <a:ext cx="4677" cy="2630"/>
              <a:chOff x="597" y="1010"/>
              <a:chExt cx="4677" cy="2630"/>
            </a:xfrm>
          </p:grpSpPr>
          <p:pic>
            <p:nvPicPr>
              <p:cNvPr id="76805" name="Picture 5" descr="focus_hms_harvard_edu mouse_intestine">
                <a:extLst>
                  <a:ext uri="{FF2B5EF4-FFF2-40B4-BE49-F238E27FC236}">
                    <a16:creationId xmlns:a16="http://schemas.microsoft.com/office/drawing/2014/main" id="{C2990D05-78D2-D445-B13B-02BE669AF8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86" y="1638"/>
                <a:ext cx="1555" cy="1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6806" name="Picture 6" descr="www_proteinpower_com human-adipose-tissue">
                <a:extLst>
                  <a:ext uri="{FF2B5EF4-FFF2-40B4-BE49-F238E27FC236}">
                    <a16:creationId xmlns:a16="http://schemas.microsoft.com/office/drawing/2014/main" id="{BA78B5F3-9160-874A-B53C-121EDA0828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99" y="1010"/>
                <a:ext cx="1670" cy="1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6807" name="Text Box 9">
                <a:extLst>
                  <a:ext uri="{FF2B5EF4-FFF2-40B4-BE49-F238E27FC236}">
                    <a16:creationId xmlns:a16="http://schemas.microsoft.com/office/drawing/2014/main" id="{E3691BA2-EE08-2846-BDCD-72841073220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6" y="2606"/>
                <a:ext cx="590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0" dirty="0">
                    <a:solidFill>
                      <a:schemeClr val="accent6"/>
                    </a:solidFill>
                  </a:rPr>
                  <a:t>1. Blood</a:t>
                </a:r>
              </a:p>
            </p:txBody>
          </p:sp>
          <p:sp>
            <p:nvSpPr>
              <p:cNvPr id="76808" name="Text Box 10">
                <a:extLst>
                  <a:ext uri="{FF2B5EF4-FFF2-40B4-BE49-F238E27FC236}">
                    <a16:creationId xmlns:a16="http://schemas.microsoft.com/office/drawing/2014/main" id="{414C118F-BBA8-F048-B8EE-6BFB09C557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41" y="3416"/>
                <a:ext cx="1481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0" dirty="0">
                    <a:solidFill>
                      <a:schemeClr val="accent6"/>
                    </a:solidFill>
                  </a:rPr>
                  <a:t>2. Purkinje (cerebellum)</a:t>
                </a:r>
              </a:p>
            </p:txBody>
          </p:sp>
          <p:sp>
            <p:nvSpPr>
              <p:cNvPr id="76809" name="Text Box 11">
                <a:extLst>
                  <a:ext uri="{FF2B5EF4-FFF2-40B4-BE49-F238E27FC236}">
                    <a16:creationId xmlns:a16="http://schemas.microsoft.com/office/drawing/2014/main" id="{1D6FBE3A-9CDD-5E46-8BDA-1E0BD26B88E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71" y="3262"/>
                <a:ext cx="1803" cy="3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i="0" dirty="0"/>
                  <a:t>Images 1 and 2, https://www.wikimedia.org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i="0" dirty="0"/>
                  <a:t>Image 3, https://www.proteinpower.com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i="0" dirty="0"/>
                  <a:t>Image 4, https://www.focus.harvard.edu</a:t>
                </a:r>
              </a:p>
            </p:txBody>
          </p:sp>
          <p:sp>
            <p:nvSpPr>
              <p:cNvPr id="76810" name="Text Box 12">
                <a:extLst>
                  <a:ext uri="{FF2B5EF4-FFF2-40B4-BE49-F238E27FC236}">
                    <a16:creationId xmlns:a16="http://schemas.microsoft.com/office/drawing/2014/main" id="{FDAE9D0B-FD72-D44F-BBF7-088C452F59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19" y="1252"/>
                <a:ext cx="719" cy="1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600" i="0" dirty="0">
                    <a:solidFill>
                      <a:schemeClr val="accent6"/>
                    </a:solidFill>
                  </a:rPr>
                  <a:t>3. Adipose</a:t>
                </a:r>
              </a:p>
            </p:txBody>
          </p:sp>
          <p:sp>
            <p:nvSpPr>
              <p:cNvPr id="76811" name="Text Box 13">
                <a:extLst>
                  <a:ext uri="{FF2B5EF4-FFF2-40B4-BE49-F238E27FC236}">
                    <a16:creationId xmlns:a16="http://schemas.microsoft.com/office/drawing/2014/main" id="{4251CD26-6540-8E43-B079-B9C0698EBD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74" y="2926"/>
                <a:ext cx="778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0" dirty="0">
                    <a:solidFill>
                      <a:schemeClr val="accent6"/>
                    </a:solidFill>
                  </a:rPr>
                  <a:t>4. Intestinal</a:t>
                </a:r>
              </a:p>
            </p:txBody>
          </p:sp>
          <p:pic>
            <p:nvPicPr>
              <p:cNvPr id="76812" name="Picture 14" descr="PurkinjeCell">
                <a:extLst>
                  <a:ext uri="{FF2B5EF4-FFF2-40B4-BE49-F238E27FC236}">
                    <a16:creationId xmlns:a16="http://schemas.microsoft.com/office/drawing/2014/main" id="{BACE677C-43A8-0C4E-B797-550EABDCA9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52" y="1837"/>
                <a:ext cx="1329" cy="1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6813" name="Picture 8" descr="upload_wikimedia_org SEM_blood_cells">
                <a:extLst>
                  <a:ext uri="{FF2B5EF4-FFF2-40B4-BE49-F238E27FC236}">
                    <a16:creationId xmlns:a16="http://schemas.microsoft.com/office/drawing/2014/main" id="{792AD307-07FD-C94C-AA43-1B3411BF24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7" y="1010"/>
                <a:ext cx="1251" cy="1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Slide Number Placeholder 6">
            <a:extLst>
              <a:ext uri="{FF2B5EF4-FFF2-40B4-BE49-F238E27FC236}">
                <a16:creationId xmlns:a16="http://schemas.microsoft.com/office/drawing/2014/main" id="{9C82CB0B-653B-FF46-BFC7-16F90E978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BE5A7F-CDC3-5F46-91FD-EB49C628DA2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 dirty="0"/>
          </a:p>
        </p:txBody>
      </p:sp>
      <p:grpSp>
        <p:nvGrpSpPr>
          <p:cNvPr id="78850" name="Group 6">
            <a:extLst>
              <a:ext uri="{FF2B5EF4-FFF2-40B4-BE49-F238E27FC236}">
                <a16:creationId xmlns:a16="http://schemas.microsoft.com/office/drawing/2014/main" id="{E30ADCD6-83BD-F745-99CF-7526521A73F0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446088"/>
            <a:ext cx="8229600" cy="5467350"/>
            <a:chOff x="290" y="281"/>
            <a:chExt cx="5184" cy="3444"/>
          </a:xfrm>
        </p:grpSpPr>
        <p:sp>
          <p:nvSpPr>
            <p:cNvPr id="78851" name="Rectangle 3">
              <a:extLst>
                <a:ext uri="{FF2B5EF4-FFF2-40B4-BE49-F238E27FC236}">
                  <a16:creationId xmlns:a16="http://schemas.microsoft.com/office/drawing/2014/main" id="{3009A388-F4CE-174C-8444-8A199D3AB2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Organelles and Components of Eukaryotic Cells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78852" name="Text Box 4">
              <a:extLst>
                <a:ext uri="{FF2B5EF4-FFF2-40B4-BE49-F238E27FC236}">
                  <a16:creationId xmlns:a16="http://schemas.microsoft.com/office/drawing/2014/main" id="{7C7C8959-E6B9-8C4F-8601-E5C8ADF052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0" y="949"/>
              <a:ext cx="4217" cy="2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2970213" algn="l"/>
                  <a:tab pos="4575175" algn="l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2970213" algn="l"/>
                  <a:tab pos="4575175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2970213" algn="l"/>
                  <a:tab pos="4575175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2970213" algn="l"/>
                  <a:tab pos="457517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2970213" algn="l"/>
                  <a:tab pos="457517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970213" algn="l"/>
                  <a:tab pos="457517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970213" algn="l"/>
                  <a:tab pos="457517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970213" algn="l"/>
                  <a:tab pos="457517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970213" algn="l"/>
                  <a:tab pos="4575175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50000"/>
                </a:spcAft>
                <a:buFontTx/>
                <a:buNone/>
              </a:pPr>
              <a:r>
                <a:rPr lang="en-US" altLang="en-US" sz="1800" i="0" dirty="0"/>
                <a:t>Organelles and Components	      </a:t>
              </a:r>
              <a:r>
                <a:rPr lang="en-US" altLang="en-US" sz="1800" i="0" dirty="0">
                  <a:solidFill>
                    <a:srgbClr val="7030A0"/>
                  </a:solidFill>
                </a:rPr>
                <a:t>Animal Cells      </a:t>
              </a:r>
              <a:r>
                <a:rPr lang="en-US" altLang="en-US" sz="1800" i="0" dirty="0">
                  <a:solidFill>
                    <a:srgbClr val="4E8F00"/>
                  </a:solidFill>
                </a:rPr>
                <a:t>Plant Cells</a:t>
              </a:r>
            </a:p>
            <a:p>
              <a:pPr eaLnBrk="1" hangingPunct="1">
                <a:lnSpc>
                  <a:spcPts val="1863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i="0" dirty="0"/>
                <a:t>Plasma membrane	              </a:t>
              </a:r>
              <a:r>
                <a:rPr lang="en-US" altLang="en-US" sz="1800" i="0" dirty="0">
                  <a:solidFill>
                    <a:srgbClr val="7030A0"/>
                  </a:solidFill>
                </a:rPr>
                <a:t>x</a:t>
              </a:r>
              <a:r>
                <a:rPr lang="en-US" altLang="en-US" sz="1800" i="0" dirty="0"/>
                <a:t>	            </a:t>
              </a:r>
              <a:r>
                <a:rPr lang="en-US" altLang="en-US" sz="1800" i="0" dirty="0">
                  <a:solidFill>
                    <a:srgbClr val="4E8F00"/>
                  </a:solidFill>
                </a:rPr>
                <a:t>x</a:t>
              </a:r>
            </a:p>
            <a:p>
              <a:pPr eaLnBrk="1" hangingPunct="1">
                <a:lnSpc>
                  <a:spcPts val="1863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i="0" dirty="0"/>
                <a:t>Nucleus	              </a:t>
              </a:r>
              <a:r>
                <a:rPr lang="en-US" altLang="en-US" sz="1800" i="0" dirty="0">
                  <a:solidFill>
                    <a:srgbClr val="7030A0"/>
                  </a:solidFill>
                </a:rPr>
                <a:t>x</a:t>
              </a:r>
              <a:r>
                <a:rPr lang="en-US" altLang="en-US" sz="1800" i="0" dirty="0"/>
                <a:t>	            </a:t>
              </a:r>
              <a:r>
                <a:rPr lang="en-US" altLang="en-US" sz="1800" i="0" dirty="0">
                  <a:solidFill>
                    <a:srgbClr val="4E8F00"/>
                  </a:solidFill>
                </a:rPr>
                <a:t>x</a:t>
              </a:r>
            </a:p>
            <a:p>
              <a:pPr eaLnBrk="1" hangingPunct="1">
                <a:lnSpc>
                  <a:spcPts val="1863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i="0" dirty="0"/>
                <a:t>Chromosomes	              </a:t>
              </a:r>
              <a:r>
                <a:rPr lang="en-US" altLang="en-US" sz="1800" i="0" dirty="0">
                  <a:solidFill>
                    <a:srgbClr val="7030A0"/>
                  </a:solidFill>
                </a:rPr>
                <a:t>x</a:t>
              </a:r>
              <a:r>
                <a:rPr lang="en-US" altLang="en-US" sz="1800" i="0" dirty="0"/>
                <a:t>	            </a:t>
              </a:r>
              <a:r>
                <a:rPr lang="en-US" altLang="en-US" sz="1800" i="0" dirty="0">
                  <a:solidFill>
                    <a:srgbClr val="4E8F00"/>
                  </a:solidFill>
                </a:rPr>
                <a:t>x</a:t>
              </a:r>
            </a:p>
            <a:p>
              <a:pPr eaLnBrk="1" hangingPunct="1">
                <a:lnSpc>
                  <a:spcPts val="1863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i="0" dirty="0"/>
                <a:t>Cytoplasm	              </a:t>
              </a:r>
              <a:r>
                <a:rPr lang="en-US" altLang="en-US" sz="1800" i="0" dirty="0">
                  <a:solidFill>
                    <a:srgbClr val="7030A0"/>
                  </a:solidFill>
                </a:rPr>
                <a:t>x</a:t>
              </a:r>
              <a:r>
                <a:rPr lang="en-US" altLang="en-US" sz="1800" i="0" dirty="0"/>
                <a:t>	            </a:t>
              </a:r>
              <a:r>
                <a:rPr lang="en-US" altLang="en-US" sz="1800" i="0" dirty="0">
                  <a:solidFill>
                    <a:srgbClr val="4E8F00"/>
                  </a:solidFill>
                </a:rPr>
                <a:t>x</a:t>
              </a:r>
            </a:p>
            <a:p>
              <a:pPr eaLnBrk="1" hangingPunct="1">
                <a:lnSpc>
                  <a:spcPts val="1863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i="0" dirty="0"/>
                <a:t>Ribosomes	              </a:t>
              </a:r>
              <a:r>
                <a:rPr lang="en-US" altLang="en-US" sz="1800" i="0" dirty="0">
                  <a:solidFill>
                    <a:srgbClr val="7030A0"/>
                  </a:solidFill>
                </a:rPr>
                <a:t>x</a:t>
              </a:r>
              <a:r>
                <a:rPr lang="en-US" altLang="en-US" sz="1800" i="0" dirty="0"/>
                <a:t>	            </a:t>
              </a:r>
              <a:r>
                <a:rPr lang="en-US" altLang="en-US" sz="1800" i="0" dirty="0">
                  <a:solidFill>
                    <a:srgbClr val="4E8F00"/>
                  </a:solidFill>
                </a:rPr>
                <a:t>x</a:t>
              </a:r>
            </a:p>
            <a:p>
              <a:pPr eaLnBrk="1" hangingPunct="1">
                <a:lnSpc>
                  <a:spcPts val="1863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i="0" dirty="0"/>
                <a:t>Endoplasmic reticulum	              </a:t>
              </a:r>
              <a:r>
                <a:rPr lang="en-US" altLang="en-US" sz="1800" i="0" dirty="0">
                  <a:solidFill>
                    <a:srgbClr val="7030A0"/>
                  </a:solidFill>
                </a:rPr>
                <a:t>x</a:t>
              </a:r>
              <a:r>
                <a:rPr lang="en-US" altLang="en-US" sz="1800" i="0" dirty="0"/>
                <a:t>	            </a:t>
              </a:r>
              <a:r>
                <a:rPr lang="en-US" altLang="en-US" sz="1800" i="0" dirty="0">
                  <a:solidFill>
                    <a:srgbClr val="4E8F00"/>
                  </a:solidFill>
                </a:rPr>
                <a:t>x</a:t>
              </a:r>
            </a:p>
            <a:p>
              <a:pPr eaLnBrk="1" hangingPunct="1">
                <a:lnSpc>
                  <a:spcPts val="1863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i="0" dirty="0"/>
                <a:t>Golgi apparatus	              </a:t>
              </a:r>
              <a:r>
                <a:rPr lang="en-US" altLang="en-US" sz="1800" i="0" dirty="0">
                  <a:solidFill>
                    <a:srgbClr val="7030A0"/>
                  </a:solidFill>
                </a:rPr>
                <a:t>x</a:t>
              </a:r>
              <a:r>
                <a:rPr lang="en-US" altLang="en-US" sz="1800" i="0" dirty="0"/>
                <a:t>	            </a:t>
              </a:r>
              <a:r>
                <a:rPr lang="en-US" altLang="en-US" sz="1800" i="0" dirty="0">
                  <a:solidFill>
                    <a:srgbClr val="4E8F00"/>
                  </a:solidFill>
                </a:rPr>
                <a:t>x</a:t>
              </a:r>
            </a:p>
            <a:p>
              <a:pPr eaLnBrk="1" hangingPunct="1">
                <a:lnSpc>
                  <a:spcPts val="1863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i="0" dirty="0"/>
                <a:t>Lysosomes	              </a:t>
              </a:r>
              <a:r>
                <a:rPr lang="en-US" altLang="en-US" sz="1800" i="0" dirty="0">
                  <a:solidFill>
                    <a:srgbClr val="7030A0"/>
                  </a:solidFill>
                </a:rPr>
                <a:t>x</a:t>
              </a:r>
              <a:r>
                <a:rPr lang="en-US" altLang="en-US" sz="1800" i="0" dirty="0"/>
                <a:t>	         </a:t>
              </a:r>
              <a:r>
                <a:rPr lang="en-US" altLang="en-US" sz="1600" i="0" dirty="0">
                  <a:solidFill>
                    <a:srgbClr val="4E8F00"/>
                  </a:solidFill>
                </a:rPr>
                <a:t>Rare</a:t>
              </a:r>
            </a:p>
            <a:p>
              <a:pPr eaLnBrk="1" hangingPunct="1">
                <a:lnSpc>
                  <a:spcPts val="1863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i="0" dirty="0"/>
                <a:t>Mitochondria	              </a:t>
              </a:r>
              <a:r>
                <a:rPr lang="en-US" altLang="en-US" sz="1800" i="0" dirty="0">
                  <a:solidFill>
                    <a:srgbClr val="7030A0"/>
                  </a:solidFill>
                </a:rPr>
                <a:t>x</a:t>
              </a:r>
              <a:r>
                <a:rPr lang="en-US" altLang="en-US" sz="1800" i="0" dirty="0"/>
                <a:t>	            </a:t>
              </a:r>
              <a:r>
                <a:rPr lang="en-US" altLang="en-US" sz="1800" i="0" dirty="0">
                  <a:solidFill>
                    <a:srgbClr val="4E8F00"/>
                  </a:solidFill>
                </a:rPr>
                <a:t>x</a:t>
              </a:r>
            </a:p>
            <a:p>
              <a:pPr eaLnBrk="1" hangingPunct="1">
                <a:lnSpc>
                  <a:spcPts val="1863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i="0" dirty="0"/>
                <a:t>Cytoskeleton	              </a:t>
              </a:r>
              <a:r>
                <a:rPr lang="en-US" altLang="en-US" sz="1800" i="0" dirty="0">
                  <a:solidFill>
                    <a:srgbClr val="7030A0"/>
                  </a:solidFill>
                </a:rPr>
                <a:t>x</a:t>
              </a:r>
              <a:r>
                <a:rPr lang="en-US" altLang="en-US" sz="1800" i="0" dirty="0"/>
                <a:t>	            </a:t>
              </a:r>
              <a:r>
                <a:rPr lang="en-US" altLang="en-US" sz="1800" i="0" dirty="0">
                  <a:solidFill>
                    <a:srgbClr val="4E8F00"/>
                  </a:solidFill>
                </a:rPr>
                <a:t>x</a:t>
              </a:r>
            </a:p>
            <a:p>
              <a:pPr eaLnBrk="1" hangingPunct="1">
                <a:lnSpc>
                  <a:spcPts val="1863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i="0" dirty="0"/>
                <a:t>Vacuoles and vesicles	              </a:t>
              </a:r>
              <a:r>
                <a:rPr lang="en-US" altLang="en-US" sz="1800" i="0" dirty="0">
                  <a:solidFill>
                    <a:srgbClr val="7030A0"/>
                  </a:solidFill>
                </a:rPr>
                <a:t>x</a:t>
              </a:r>
              <a:r>
                <a:rPr lang="en-US" altLang="en-US" sz="1800" i="0" dirty="0"/>
                <a:t>	            </a:t>
              </a:r>
              <a:r>
                <a:rPr lang="en-US" altLang="en-US" sz="1800" i="0" dirty="0">
                  <a:solidFill>
                    <a:srgbClr val="4E8F00"/>
                  </a:solidFill>
                </a:rPr>
                <a:t>x</a:t>
              </a:r>
            </a:p>
            <a:p>
              <a:pPr eaLnBrk="1" hangingPunct="1">
                <a:lnSpc>
                  <a:spcPts val="1863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i="0" dirty="0"/>
                <a:t>Flagella and cilia	              </a:t>
              </a:r>
              <a:r>
                <a:rPr lang="en-US" altLang="en-US" sz="1800" i="0" dirty="0">
                  <a:solidFill>
                    <a:srgbClr val="7030A0"/>
                  </a:solidFill>
                </a:rPr>
                <a:t>x</a:t>
              </a:r>
              <a:r>
                <a:rPr lang="en-US" altLang="en-US" sz="1800" i="0" dirty="0"/>
                <a:t>	            </a:t>
              </a:r>
              <a:r>
                <a:rPr lang="en-US" altLang="en-US" sz="1600" i="0" dirty="0">
                  <a:solidFill>
                    <a:srgbClr val="4E8F00"/>
                  </a:solidFill>
                </a:rPr>
                <a:t>x</a:t>
              </a:r>
              <a:endParaRPr lang="en-US" altLang="en-US" sz="1800" i="0" dirty="0">
                <a:solidFill>
                  <a:srgbClr val="4E8F00"/>
                </a:solidFill>
              </a:endParaRPr>
            </a:p>
            <a:p>
              <a:pPr eaLnBrk="1" hangingPunct="1">
                <a:lnSpc>
                  <a:spcPts val="1863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i="0" dirty="0"/>
                <a:t>Centrioles	              </a:t>
              </a:r>
              <a:r>
                <a:rPr lang="en-US" altLang="en-US" sz="1800" i="0" dirty="0">
                  <a:solidFill>
                    <a:srgbClr val="7030A0"/>
                  </a:solidFill>
                </a:rPr>
                <a:t>x</a:t>
              </a:r>
              <a:r>
                <a:rPr lang="en-US" altLang="en-US" sz="1800" i="0" dirty="0"/>
                <a:t>	            </a:t>
              </a:r>
              <a:r>
                <a:rPr lang="en-US" altLang="en-US" sz="1800" i="0" dirty="0">
                  <a:solidFill>
                    <a:srgbClr val="4E8F00"/>
                  </a:solidFill>
                </a:rPr>
                <a:t>x</a:t>
              </a:r>
            </a:p>
            <a:p>
              <a:pPr eaLnBrk="1" hangingPunct="1">
                <a:lnSpc>
                  <a:spcPts val="1863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i="0" dirty="0"/>
                <a:t>Cell wall	              </a:t>
              </a:r>
              <a:r>
                <a:rPr lang="en-US" altLang="en-US" sz="1800" i="0" dirty="0">
                  <a:solidFill>
                    <a:srgbClr val="7030A0"/>
                  </a:solidFill>
                </a:rPr>
                <a:t>--</a:t>
              </a:r>
              <a:r>
                <a:rPr lang="en-US" altLang="en-US" sz="1800" i="0" dirty="0"/>
                <a:t>	            </a:t>
              </a:r>
              <a:r>
                <a:rPr lang="en-US" altLang="en-US" sz="1800" i="0" dirty="0">
                  <a:solidFill>
                    <a:srgbClr val="4E8F00"/>
                  </a:solidFill>
                </a:rPr>
                <a:t>x</a:t>
              </a:r>
            </a:p>
            <a:p>
              <a:pPr eaLnBrk="1" hangingPunct="1">
                <a:lnSpc>
                  <a:spcPts val="1863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i="0" dirty="0"/>
                <a:t>Chloroplasts	              </a:t>
              </a:r>
              <a:r>
                <a:rPr lang="en-US" altLang="en-US" sz="1800" i="0" dirty="0">
                  <a:solidFill>
                    <a:srgbClr val="7030A0"/>
                  </a:solidFill>
                </a:rPr>
                <a:t>--</a:t>
              </a:r>
              <a:r>
                <a:rPr lang="en-US" altLang="en-US" sz="1800" i="0" dirty="0"/>
                <a:t>	            </a:t>
              </a:r>
              <a:r>
                <a:rPr lang="en-US" altLang="en-US" sz="1800" i="0" dirty="0">
                  <a:solidFill>
                    <a:srgbClr val="4E8F00"/>
                  </a:solidFill>
                </a:rPr>
                <a:t>x</a:t>
              </a:r>
            </a:p>
            <a:p>
              <a:pPr eaLnBrk="1" hangingPunct="1">
                <a:lnSpc>
                  <a:spcPts val="1863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i="0" dirty="0"/>
                <a:t>Central vacuole	              </a:t>
              </a:r>
              <a:r>
                <a:rPr lang="en-US" altLang="en-US" sz="1800" i="0" dirty="0">
                  <a:solidFill>
                    <a:srgbClr val="7030A0"/>
                  </a:solidFill>
                </a:rPr>
                <a:t>--</a:t>
              </a:r>
              <a:r>
                <a:rPr lang="en-US" altLang="en-US" sz="1600" i="0" dirty="0"/>
                <a:t>	             </a:t>
              </a:r>
              <a:r>
                <a:rPr lang="en-US" altLang="en-US" sz="1800" i="0" dirty="0">
                  <a:solidFill>
                    <a:srgbClr val="4E8F00"/>
                  </a:solidFill>
                </a:rPr>
                <a:t>x</a:t>
              </a:r>
              <a:endParaRPr lang="en-US" altLang="en-US" sz="1800" i="0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9C2629E-1EFA-59F9-093B-9F7AF4E0B0AD}"/>
              </a:ext>
            </a:extLst>
          </p:cNvPr>
          <p:cNvSpPr txBox="1"/>
          <p:nvPr/>
        </p:nvSpPr>
        <p:spPr>
          <a:xfrm>
            <a:off x="3037115" y="5952442"/>
            <a:ext cx="3070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0" dirty="0">
                <a:solidFill>
                  <a:schemeClr val="accent6"/>
                </a:solidFill>
              </a:rPr>
              <a:t>Our focus is on animal cells.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Slide Number Placeholder 5">
            <a:extLst>
              <a:ext uri="{FF2B5EF4-FFF2-40B4-BE49-F238E27FC236}">
                <a16:creationId xmlns:a16="http://schemas.microsoft.com/office/drawing/2014/main" id="{AFDB49F4-0863-DA45-BBCC-95BC91BDC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6F165D0-7BD6-3740-889A-0E58B004E09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 dirty="0"/>
          </a:p>
        </p:txBody>
      </p:sp>
      <p:grpSp>
        <p:nvGrpSpPr>
          <p:cNvPr id="80898" name="Group 17">
            <a:extLst>
              <a:ext uri="{FF2B5EF4-FFF2-40B4-BE49-F238E27FC236}">
                <a16:creationId xmlns:a16="http://schemas.microsoft.com/office/drawing/2014/main" id="{AB75EB0E-D8EB-0142-8EE4-D8EE93375A1D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6088"/>
            <a:ext cx="8229600" cy="4918074"/>
            <a:chOff x="286" y="281"/>
            <a:chExt cx="5184" cy="3098"/>
          </a:xfrm>
        </p:grpSpPr>
        <p:sp>
          <p:nvSpPr>
            <p:cNvPr id="80899" name="Rectangle 3">
              <a:extLst>
                <a:ext uri="{FF2B5EF4-FFF2-40B4-BE49-F238E27FC236}">
                  <a16:creationId xmlns:a16="http://schemas.microsoft.com/office/drawing/2014/main" id="{AE4E6FCB-28E4-9D44-BA5F-B6A838335B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Plasma Membrane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grpSp>
          <p:nvGrpSpPr>
            <p:cNvPr id="80900" name="Group 16">
              <a:extLst>
                <a:ext uri="{FF2B5EF4-FFF2-40B4-BE49-F238E27FC236}">
                  <a16:creationId xmlns:a16="http://schemas.microsoft.com/office/drawing/2014/main" id="{261B4ED1-79BF-FA4D-BEF1-79EBEB5BC1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6" y="972"/>
              <a:ext cx="4702" cy="2407"/>
              <a:chOff x="496" y="972"/>
              <a:chExt cx="4702" cy="2407"/>
            </a:xfrm>
          </p:grpSpPr>
          <p:sp>
            <p:nvSpPr>
              <p:cNvPr id="80901" name="Text Box 4">
                <a:extLst>
                  <a:ext uri="{FF2B5EF4-FFF2-40B4-BE49-F238E27FC236}">
                    <a16:creationId xmlns:a16="http://schemas.microsoft.com/office/drawing/2014/main" id="{397C8E57-957B-4E45-8DE2-E90D5147DBB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" y="990"/>
                <a:ext cx="116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30000"/>
                  </a:spcAft>
                  <a:buFontTx/>
                  <a:buNone/>
                </a:pPr>
                <a:endParaRPr lang="en-US" altLang="en-US" sz="1800" i="0" dirty="0"/>
              </a:p>
            </p:txBody>
          </p:sp>
          <p:sp>
            <p:nvSpPr>
              <p:cNvPr id="80902" name="Text Box 5">
                <a:extLst>
                  <a:ext uri="{FF2B5EF4-FFF2-40B4-BE49-F238E27FC236}">
                    <a16:creationId xmlns:a16="http://schemas.microsoft.com/office/drawing/2014/main" id="{4AAD4852-8CA5-2346-A5CE-F313BA85DE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6" y="972"/>
                <a:ext cx="4682" cy="7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5425" indent="-22542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The plasma membrane of a cell separates its intracellular space from the surrounding extracellular space.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Thus, the plasma membrane defines the cell boundary.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The membrane is a bilayer (double layer) of phospholipid molecules.</a:t>
                </a:r>
              </a:p>
            </p:txBody>
          </p:sp>
          <p:grpSp>
            <p:nvGrpSpPr>
              <p:cNvPr id="80903" name="Group 15">
                <a:extLst>
                  <a:ext uri="{FF2B5EF4-FFF2-40B4-BE49-F238E27FC236}">
                    <a16:creationId xmlns:a16="http://schemas.microsoft.com/office/drawing/2014/main" id="{570C985F-CD79-E44E-A30F-E06925B06F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87" y="2106"/>
                <a:ext cx="3311" cy="1273"/>
                <a:chOff x="1287" y="2106"/>
                <a:chExt cx="3311" cy="1273"/>
              </a:xfrm>
            </p:grpSpPr>
            <p:pic>
              <p:nvPicPr>
                <p:cNvPr id="80904" name="Picture 12" descr="sci_design_com_periplasmic_space">
                  <a:extLst>
                    <a:ext uri="{FF2B5EF4-FFF2-40B4-BE49-F238E27FC236}">
                      <a16:creationId xmlns:a16="http://schemas.microsoft.com/office/drawing/2014/main" id="{592F21F8-256D-6743-92B4-6972EF8183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87" y="2106"/>
                  <a:ext cx="1593" cy="12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0905" name="Text Box 13">
                  <a:extLst>
                    <a:ext uri="{FF2B5EF4-FFF2-40B4-BE49-F238E27FC236}">
                      <a16:creationId xmlns:a16="http://schemas.microsoft.com/office/drawing/2014/main" id="{A4CBAF16-545C-1848-92F2-0E28F3AC4AA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21" y="2538"/>
                  <a:ext cx="1677" cy="4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600" i="0" dirty="0"/>
                    <a:t>Computer-generated graphic</a:t>
                  </a:r>
                  <a:endParaRPr lang="en-US" altLang="en-US" sz="1600" dirty="0"/>
                </a:p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i="0" dirty="0"/>
                    <a:t>https://www.sci-design.com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45" name="Group 12">
            <a:extLst>
              <a:ext uri="{FF2B5EF4-FFF2-40B4-BE49-F238E27FC236}">
                <a16:creationId xmlns:a16="http://schemas.microsoft.com/office/drawing/2014/main" id="{424D49E9-8C99-D84F-8244-118F2037C6C5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6088"/>
            <a:ext cx="8229600" cy="4103689"/>
            <a:chOff x="286" y="281"/>
            <a:chExt cx="5184" cy="2585"/>
          </a:xfrm>
        </p:grpSpPr>
        <p:sp>
          <p:nvSpPr>
            <p:cNvPr id="82947" name="Rectangle 3">
              <a:extLst>
                <a:ext uri="{FF2B5EF4-FFF2-40B4-BE49-F238E27FC236}">
                  <a16:creationId xmlns:a16="http://schemas.microsoft.com/office/drawing/2014/main" id="{EA4D2D6D-6204-9540-AD14-EC6BEA503A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Plasma Membrane </a:t>
              </a:r>
              <a:r>
                <a:rPr lang="en-US" altLang="en-US" sz="2200" i="0" dirty="0">
                  <a:solidFill>
                    <a:srgbClr val="333333"/>
                  </a:solidFill>
                </a:rPr>
                <a:t>(continued)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grpSp>
          <p:nvGrpSpPr>
            <p:cNvPr id="82948" name="Group 11">
              <a:extLst>
                <a:ext uri="{FF2B5EF4-FFF2-40B4-BE49-F238E27FC236}">
                  <a16:creationId xmlns:a16="http://schemas.microsoft.com/office/drawing/2014/main" id="{39FF086F-CA10-CB44-A70D-8CB5FFA439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6" y="984"/>
              <a:ext cx="4966" cy="1882"/>
              <a:chOff x="496" y="984"/>
              <a:chExt cx="4966" cy="1882"/>
            </a:xfrm>
          </p:grpSpPr>
          <p:sp>
            <p:nvSpPr>
              <p:cNvPr id="82949" name="Text Box 4">
                <a:extLst>
                  <a:ext uri="{FF2B5EF4-FFF2-40B4-BE49-F238E27FC236}">
                    <a16:creationId xmlns:a16="http://schemas.microsoft.com/office/drawing/2014/main" id="{A293E97A-8EFC-1D4D-B8CB-0C91E2B9D8D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" y="990"/>
                <a:ext cx="116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30000"/>
                  </a:spcAft>
                  <a:buFontTx/>
                  <a:buNone/>
                </a:pPr>
                <a:endParaRPr lang="en-US" altLang="en-US" sz="1800" i="0" dirty="0"/>
              </a:p>
            </p:txBody>
          </p:sp>
          <p:sp>
            <p:nvSpPr>
              <p:cNvPr id="82950" name="Text Box 5">
                <a:extLst>
                  <a:ext uri="{FF2B5EF4-FFF2-40B4-BE49-F238E27FC236}">
                    <a16:creationId xmlns:a16="http://schemas.microsoft.com/office/drawing/2014/main" id="{9B8936F6-B62A-674D-BD48-38F52A46AF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6" y="984"/>
                <a:ext cx="4946" cy="1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5425" indent="-22542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The glycerol head of a phospholipid, with its attached phosphate group, orient toward the watery fluids of the intracellular and extracellular spaces because they are hydrophilic.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The two lipid (fatty acid) tails attached to the glycerol head orient inward since they are hydrophobic.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The plasma membranes of cells are self-organizing (based on physical principles alone) because of their hydrophilic and hydrophobic properties.</a:t>
                </a:r>
              </a:p>
            </p:txBody>
          </p:sp>
          <p:sp>
            <p:nvSpPr>
              <p:cNvPr id="82951" name="Text Box 8">
                <a:extLst>
                  <a:ext uri="{FF2B5EF4-FFF2-40B4-BE49-F238E27FC236}">
                    <a16:creationId xmlns:a16="http://schemas.microsoft.com/office/drawing/2014/main" id="{14B3C98A-E2F8-3B4D-866D-B68C807C60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16" y="2299"/>
                <a:ext cx="3138" cy="5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lnSpc>
                    <a:spcPts val="1860"/>
                  </a:lnSpc>
                  <a:spcBef>
                    <a:spcPct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i="0" dirty="0">
                    <a:solidFill>
                      <a:srgbClr val="941100"/>
                    </a:solidFill>
                  </a:rPr>
                  <a:t>Hydrophilic = having a strong affinity for water.</a:t>
                </a:r>
              </a:p>
              <a:p>
                <a:pPr algn="ctr">
                  <a:lnSpc>
                    <a:spcPts val="1860"/>
                  </a:lnSpc>
                  <a:spcBef>
                    <a:spcPts val="60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i="0" dirty="0">
                    <a:solidFill>
                      <a:srgbClr val="941100"/>
                    </a:solidFill>
                  </a:rPr>
                  <a:t>Hydrophobic = tending to repel or fail to mix with water.</a:t>
                </a:r>
                <a:endParaRPr lang="en-US" altLang="en-US" sz="1800" dirty="0">
                  <a:solidFill>
                    <a:srgbClr val="941100"/>
                  </a:solidFill>
                </a:endParaRPr>
              </a:p>
            </p:txBody>
          </p:sp>
        </p:grpSp>
      </p:grpSp>
      <p:sp>
        <p:nvSpPr>
          <p:cNvPr id="82946" name="Slide Number Placeholder 5">
            <a:extLst>
              <a:ext uri="{FF2B5EF4-FFF2-40B4-BE49-F238E27FC236}">
                <a16:creationId xmlns:a16="http://schemas.microsoft.com/office/drawing/2014/main" id="{C2B1748E-55AF-684A-A57A-7846214EB495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BF78C1E-9330-3E40-8D0C-D9871792D933}" type="slidenum">
              <a:rPr lang="en-US" altLang="en-US" sz="1400" i="0"/>
              <a:pPr algn="r"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 i="0" dirty="0"/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45" name="Group 12">
            <a:extLst>
              <a:ext uri="{FF2B5EF4-FFF2-40B4-BE49-F238E27FC236}">
                <a16:creationId xmlns:a16="http://schemas.microsoft.com/office/drawing/2014/main" id="{424D49E9-8C99-D84F-8244-118F2037C6C5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6088"/>
            <a:ext cx="8229600" cy="1533525"/>
            <a:chOff x="286" y="281"/>
            <a:chExt cx="5184" cy="966"/>
          </a:xfrm>
        </p:grpSpPr>
        <p:sp>
          <p:nvSpPr>
            <p:cNvPr id="82947" name="Rectangle 3">
              <a:extLst>
                <a:ext uri="{FF2B5EF4-FFF2-40B4-BE49-F238E27FC236}">
                  <a16:creationId xmlns:a16="http://schemas.microsoft.com/office/drawing/2014/main" id="{EA4D2D6D-6204-9540-AD14-EC6BEA503A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Plasma Membrane </a:t>
              </a:r>
              <a:r>
                <a:rPr lang="en-US" altLang="en-US" sz="2200" i="0" dirty="0">
                  <a:solidFill>
                    <a:srgbClr val="333333"/>
                  </a:solidFill>
                </a:rPr>
                <a:t>(continued)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82949" name="Text Box 4">
              <a:extLst>
                <a:ext uri="{FF2B5EF4-FFF2-40B4-BE49-F238E27FC236}">
                  <a16:creationId xmlns:a16="http://schemas.microsoft.com/office/drawing/2014/main" id="{A293E97A-8EFC-1D4D-B8CB-0C91E2B9D8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" y="990"/>
              <a:ext cx="116" cy="2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30000"/>
                </a:spcAft>
                <a:buFontTx/>
                <a:buNone/>
              </a:pPr>
              <a:endParaRPr lang="en-US" altLang="en-US" sz="1800" i="0" dirty="0"/>
            </a:p>
          </p:txBody>
        </p:sp>
      </p:grpSp>
      <p:sp>
        <p:nvSpPr>
          <p:cNvPr id="82946" name="Slide Number Placeholder 5">
            <a:extLst>
              <a:ext uri="{FF2B5EF4-FFF2-40B4-BE49-F238E27FC236}">
                <a16:creationId xmlns:a16="http://schemas.microsoft.com/office/drawing/2014/main" id="{C2B1748E-55AF-684A-A57A-7846214EB495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BF78C1E-9330-3E40-8D0C-D9871792D933}" type="slidenum">
              <a:rPr lang="en-US" altLang="en-US" sz="1400" i="0"/>
              <a:pPr algn="r"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 i="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4968CEB-22C9-7A44-8C31-B1C6C593F3F5}"/>
              </a:ext>
            </a:extLst>
          </p:cNvPr>
          <p:cNvGrpSpPr/>
          <p:nvPr/>
        </p:nvGrpSpPr>
        <p:grpSpPr>
          <a:xfrm>
            <a:off x="674624" y="1505119"/>
            <a:ext cx="4608358" cy="2217001"/>
            <a:chOff x="966724" y="1505119"/>
            <a:chExt cx="4608358" cy="2217001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A6D350D-E6DD-B449-97AA-FB5A8CC174F7}"/>
                </a:ext>
              </a:extLst>
            </p:cNvPr>
            <p:cNvGrpSpPr/>
            <p:nvPr/>
          </p:nvGrpSpPr>
          <p:grpSpPr>
            <a:xfrm>
              <a:off x="966724" y="1505119"/>
              <a:ext cx="2826340" cy="2217001"/>
              <a:chOff x="966724" y="1623655"/>
              <a:chExt cx="2826340" cy="2217001"/>
            </a:xfrm>
          </p:grpSpPr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id="{2E8C5DDE-DBB4-8349-AB73-5E076DAD3A00}"/>
                  </a:ext>
                </a:extLst>
              </p:cNvPr>
              <p:cNvSpPr/>
              <p:nvPr/>
            </p:nvSpPr>
            <p:spPr bwMode="auto">
              <a:xfrm>
                <a:off x="1286933" y="2030785"/>
                <a:ext cx="1097280" cy="1097280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80EBC3E8-D761-E741-A2F4-DC4AE7B48E4D}"/>
                  </a:ext>
                </a:extLst>
              </p:cNvPr>
              <p:cNvCxnSpPr/>
              <p:nvPr/>
            </p:nvCxnSpPr>
            <p:spPr bwMode="auto">
              <a:xfrm>
                <a:off x="2455333" y="2386384"/>
                <a:ext cx="1097280" cy="0"/>
              </a:xfrm>
              <a:prstGeom prst="line">
                <a:avLst/>
              </a:prstGeom>
              <a:solidFill>
                <a:schemeClr val="accent1"/>
              </a:solidFill>
              <a:ln w="95250" cap="flat" cmpd="sng" algn="ctr">
                <a:solidFill>
                  <a:srgbClr val="9411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DB978A1E-9879-2B48-AC48-6CDDEEB7E0E2}"/>
                  </a:ext>
                </a:extLst>
              </p:cNvPr>
              <p:cNvCxnSpPr/>
              <p:nvPr/>
            </p:nvCxnSpPr>
            <p:spPr bwMode="auto">
              <a:xfrm>
                <a:off x="2455863" y="2792786"/>
                <a:ext cx="1097280" cy="0"/>
              </a:xfrm>
              <a:prstGeom prst="line">
                <a:avLst/>
              </a:prstGeom>
              <a:solidFill>
                <a:schemeClr val="accent1"/>
              </a:solidFill>
              <a:ln w="95250" cap="flat" cmpd="sng" algn="ctr">
                <a:solidFill>
                  <a:srgbClr val="9411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A728D46-B9B0-6843-B5A1-E52A4CE98B28}"/>
                  </a:ext>
                </a:extLst>
              </p:cNvPr>
              <p:cNvSpPr txBox="1"/>
              <p:nvPr/>
            </p:nvSpPr>
            <p:spPr>
              <a:xfrm>
                <a:off x="966724" y="1623655"/>
                <a:ext cx="1721104" cy="297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560"/>
                  </a:lnSpc>
                </a:pPr>
                <a:r>
                  <a:rPr lang="en-US" sz="1500" i="0" dirty="0"/>
                  <a:t>Glycerol head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CF923FB-0CB2-954E-8F7A-01D9FDAEA4B5}"/>
                  </a:ext>
                </a:extLst>
              </p:cNvPr>
              <p:cNvSpPr txBox="1"/>
              <p:nvPr/>
            </p:nvSpPr>
            <p:spPr>
              <a:xfrm>
                <a:off x="2247897" y="2978882"/>
                <a:ext cx="1545167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520"/>
                  </a:lnSpc>
                </a:pPr>
                <a:r>
                  <a:rPr lang="en-US" sz="1500" i="0" dirty="0"/>
                  <a:t>Two fatty acid tails covalently bond to the glycerol head.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A68657D-9DFA-F243-83A1-2A7313B2B601}"/>
                </a:ext>
              </a:extLst>
            </p:cNvPr>
            <p:cNvSpPr txBox="1"/>
            <p:nvPr/>
          </p:nvSpPr>
          <p:spPr>
            <a:xfrm>
              <a:off x="3608696" y="2049156"/>
              <a:ext cx="1966386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520"/>
                </a:lnSpc>
              </a:pPr>
              <a:r>
                <a:rPr lang="en-US" sz="1600" i="0" dirty="0"/>
                <a:t>The glycerol head is hydrophilic and the fatty acid tails are hydrophobic.</a:t>
              </a:r>
            </a:p>
          </p:txBody>
        </p:sp>
      </p:grpSp>
      <p:pic>
        <p:nvPicPr>
          <p:cNvPr id="43" name="Picture 42" descr="A glass of water&#10;&#10;Description automatically generated">
            <a:extLst>
              <a:ext uri="{FF2B5EF4-FFF2-40B4-BE49-F238E27FC236}">
                <a16:creationId xmlns:a16="http://schemas.microsoft.com/office/drawing/2014/main" id="{9633FBD1-79E2-884A-9A1F-B520F483CF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730" y="4353382"/>
            <a:ext cx="2423319" cy="1365250"/>
          </a:xfrm>
          <a:prstGeom prst="rect">
            <a:avLst/>
          </a:prstGeom>
        </p:spPr>
      </p:pic>
      <p:grpSp>
        <p:nvGrpSpPr>
          <p:cNvPr id="82955" name="Group 82954">
            <a:extLst>
              <a:ext uri="{FF2B5EF4-FFF2-40B4-BE49-F238E27FC236}">
                <a16:creationId xmlns:a16="http://schemas.microsoft.com/office/drawing/2014/main" id="{D52C4681-18B8-AB4F-AA49-DB846C75D671}"/>
              </a:ext>
            </a:extLst>
          </p:cNvPr>
          <p:cNvGrpSpPr/>
          <p:nvPr/>
        </p:nvGrpSpPr>
        <p:grpSpPr>
          <a:xfrm>
            <a:off x="988482" y="3982356"/>
            <a:ext cx="3507319" cy="1812793"/>
            <a:chOff x="988482" y="3976006"/>
            <a:chExt cx="3507319" cy="1812793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DEBE342-D3EC-544E-81B7-ADF777EB5386}"/>
                </a:ext>
              </a:extLst>
            </p:cNvPr>
            <p:cNvGrpSpPr/>
            <p:nvPr/>
          </p:nvGrpSpPr>
          <p:grpSpPr>
            <a:xfrm>
              <a:off x="988482" y="5086350"/>
              <a:ext cx="3507319" cy="419100"/>
              <a:chOff x="1286932" y="5295900"/>
              <a:chExt cx="3507319" cy="41910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BC7A6AC-B70B-B744-9AB8-91D201D7718D}"/>
                  </a:ext>
                </a:extLst>
              </p:cNvPr>
              <p:cNvGrpSpPr/>
              <p:nvPr/>
            </p:nvGrpSpPr>
            <p:grpSpPr>
              <a:xfrm>
                <a:off x="1286932" y="5295900"/>
                <a:ext cx="1119719" cy="419100"/>
                <a:chOff x="1286932" y="5295900"/>
                <a:chExt cx="1119719" cy="419100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92E4A139-7D6B-6E43-B598-F3FBD385D29A}"/>
                    </a:ext>
                  </a:extLst>
                </p:cNvPr>
                <p:cNvGrpSpPr/>
                <p:nvPr/>
              </p:nvGrpSpPr>
              <p:grpSpPr>
                <a:xfrm>
                  <a:off x="1286932" y="5299075"/>
                  <a:ext cx="220133" cy="407460"/>
                  <a:chOff x="1286932" y="5299075"/>
                  <a:chExt cx="220133" cy="407460"/>
                </a:xfrm>
              </p:grpSpPr>
              <p:sp>
                <p:nvSpPr>
                  <p:cNvPr id="13" name="Oval 12">
                    <a:extLst>
                      <a:ext uri="{FF2B5EF4-FFF2-40B4-BE49-F238E27FC236}">
                        <a16:creationId xmlns:a16="http://schemas.microsoft.com/office/drawing/2014/main" id="{C52BAABA-7DD3-F143-B42B-9534B26BF18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86932" y="5494869"/>
                    <a:ext cx="220133" cy="211666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1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</a:endParaRPr>
                  </a:p>
                </p:txBody>
              </p: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FE9046FE-579C-214A-A0F2-C9D7F4BC9BB8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354667" y="5299075"/>
                    <a:ext cx="0" cy="1554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31750" cap="flat" cmpd="sng" algn="ctr">
                    <a:solidFill>
                      <a:srgbClr val="9411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19" name="Straight Connector 18">
                    <a:extLst>
                      <a:ext uri="{FF2B5EF4-FFF2-40B4-BE49-F238E27FC236}">
                        <a16:creationId xmlns:a16="http://schemas.microsoft.com/office/drawing/2014/main" id="{75979578-B1B9-6740-B9CC-DB304447EA9C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428743" y="5305424"/>
                    <a:ext cx="0" cy="1554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31750" cap="flat" cmpd="sng" algn="ctr">
                    <a:solidFill>
                      <a:srgbClr val="9411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CF2E57E8-CA51-2840-A6DB-BE49DC114834}"/>
                    </a:ext>
                  </a:extLst>
                </p:cNvPr>
                <p:cNvGrpSpPr/>
                <p:nvPr/>
              </p:nvGrpSpPr>
              <p:grpSpPr>
                <a:xfrm>
                  <a:off x="1587498" y="5305422"/>
                  <a:ext cx="220133" cy="401111"/>
                  <a:chOff x="1286932" y="5305424"/>
                  <a:chExt cx="220133" cy="401111"/>
                </a:xfrm>
              </p:grpSpPr>
              <p:sp>
                <p:nvSpPr>
                  <p:cNvPr id="34" name="Oval 33">
                    <a:extLst>
                      <a:ext uri="{FF2B5EF4-FFF2-40B4-BE49-F238E27FC236}">
                        <a16:creationId xmlns:a16="http://schemas.microsoft.com/office/drawing/2014/main" id="{9051284D-6F14-EF41-B26D-A5DB2B0C8CF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86932" y="5494869"/>
                    <a:ext cx="220133" cy="211666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1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</a:endParaRPr>
                  </a:p>
                </p:txBody>
              </p:sp>
              <p:cxnSp>
                <p:nvCxnSpPr>
                  <p:cNvPr id="35" name="Straight Connector 34">
                    <a:extLst>
                      <a:ext uri="{FF2B5EF4-FFF2-40B4-BE49-F238E27FC236}">
                        <a16:creationId xmlns:a16="http://schemas.microsoft.com/office/drawing/2014/main" id="{3BDE98C3-60A3-574E-991D-70B28CFEAAA4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354667" y="5305425"/>
                    <a:ext cx="0" cy="1554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31750" cap="flat" cmpd="sng" algn="ctr">
                    <a:solidFill>
                      <a:srgbClr val="9411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36" name="Straight Connector 35">
                    <a:extLst>
                      <a:ext uri="{FF2B5EF4-FFF2-40B4-BE49-F238E27FC236}">
                        <a16:creationId xmlns:a16="http://schemas.microsoft.com/office/drawing/2014/main" id="{7C4302B5-9BCD-1C4D-AAAA-0AD8988CE576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428743" y="5305424"/>
                    <a:ext cx="0" cy="1554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31750" cap="flat" cmpd="sng" algn="ctr">
                    <a:solidFill>
                      <a:srgbClr val="9411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40016C22-8BBD-B146-B132-0561995086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/>
                <a:stretch>
                  <a:fillRect/>
                </a:stretch>
              </p:blipFill>
              <p:spPr>
                <a:xfrm>
                  <a:off x="1879601" y="5295900"/>
                  <a:ext cx="228600" cy="419100"/>
                </a:xfrm>
                <a:prstGeom prst="rect">
                  <a:avLst/>
                </a:prstGeom>
              </p:spPr>
            </p:pic>
            <p:pic>
              <p:nvPicPr>
                <p:cNvPr id="42" name="Picture 41">
                  <a:extLst>
                    <a:ext uri="{FF2B5EF4-FFF2-40B4-BE49-F238E27FC236}">
                      <a16:creationId xmlns:a16="http://schemas.microsoft.com/office/drawing/2014/main" id="{C39AEE8C-345E-894E-8286-061C144A70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/>
                <a:stretch>
                  <a:fillRect/>
                </a:stretch>
              </p:blipFill>
              <p:spPr>
                <a:xfrm>
                  <a:off x="2178051" y="5295900"/>
                  <a:ext cx="228600" cy="419100"/>
                </a:xfrm>
                <a:prstGeom prst="rect">
                  <a:avLst/>
                </a:prstGeom>
              </p:spPr>
            </p:pic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8917023F-F6FB-6A4D-BBC3-F395C87FF7D8}"/>
                  </a:ext>
                </a:extLst>
              </p:cNvPr>
              <p:cNvGrpSpPr/>
              <p:nvPr/>
            </p:nvGrpSpPr>
            <p:grpSpPr>
              <a:xfrm>
                <a:off x="2480732" y="5295900"/>
                <a:ext cx="1119719" cy="419100"/>
                <a:chOff x="1286932" y="5295900"/>
                <a:chExt cx="1119719" cy="419100"/>
              </a:xfrm>
            </p:grpSpPr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144AEF0B-FC00-524A-8E33-3D890E1507B0}"/>
                    </a:ext>
                  </a:extLst>
                </p:cNvPr>
                <p:cNvGrpSpPr/>
                <p:nvPr/>
              </p:nvGrpSpPr>
              <p:grpSpPr>
                <a:xfrm>
                  <a:off x="1286932" y="5299075"/>
                  <a:ext cx="220133" cy="407460"/>
                  <a:chOff x="1286932" y="5299075"/>
                  <a:chExt cx="220133" cy="407460"/>
                </a:xfrm>
              </p:grpSpPr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01AF8106-5366-514E-AD1F-0B191A3A900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86932" y="5494869"/>
                    <a:ext cx="220133" cy="211666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1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</a:endParaRPr>
                  </a:p>
                </p:txBody>
              </p:sp>
              <p:cxnSp>
                <p:nvCxnSpPr>
                  <p:cNvPr id="53" name="Straight Connector 52">
                    <a:extLst>
                      <a:ext uri="{FF2B5EF4-FFF2-40B4-BE49-F238E27FC236}">
                        <a16:creationId xmlns:a16="http://schemas.microsoft.com/office/drawing/2014/main" id="{8149459C-BF45-5E44-AA17-79C02C026FE7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354667" y="5299075"/>
                    <a:ext cx="0" cy="1554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31750" cap="flat" cmpd="sng" algn="ctr">
                    <a:solidFill>
                      <a:srgbClr val="9411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54" name="Straight Connector 53">
                    <a:extLst>
                      <a:ext uri="{FF2B5EF4-FFF2-40B4-BE49-F238E27FC236}">
                        <a16:creationId xmlns:a16="http://schemas.microsoft.com/office/drawing/2014/main" id="{4AD9C1B1-59CC-9B4F-B3D6-6D0A7B5BBA4F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428743" y="5305424"/>
                    <a:ext cx="0" cy="1554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31750" cap="flat" cmpd="sng" algn="ctr">
                    <a:solidFill>
                      <a:srgbClr val="9411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580563B6-2A29-4146-B061-B9F2200DA68A}"/>
                    </a:ext>
                  </a:extLst>
                </p:cNvPr>
                <p:cNvGrpSpPr/>
                <p:nvPr/>
              </p:nvGrpSpPr>
              <p:grpSpPr>
                <a:xfrm>
                  <a:off x="1587498" y="5305422"/>
                  <a:ext cx="220133" cy="401111"/>
                  <a:chOff x="1286932" y="5305424"/>
                  <a:chExt cx="220133" cy="401111"/>
                </a:xfrm>
              </p:grpSpPr>
              <p:sp>
                <p:nvSpPr>
                  <p:cNvPr id="49" name="Oval 48">
                    <a:extLst>
                      <a:ext uri="{FF2B5EF4-FFF2-40B4-BE49-F238E27FC236}">
                        <a16:creationId xmlns:a16="http://schemas.microsoft.com/office/drawing/2014/main" id="{F4CF8BB7-6872-CB44-A285-F522BC173C8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86932" y="5494869"/>
                    <a:ext cx="220133" cy="211666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1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</a:endParaRPr>
                  </a:p>
                </p:txBody>
              </p:sp>
              <p:cxnSp>
                <p:nvCxnSpPr>
                  <p:cNvPr id="50" name="Straight Connector 49">
                    <a:extLst>
                      <a:ext uri="{FF2B5EF4-FFF2-40B4-BE49-F238E27FC236}">
                        <a16:creationId xmlns:a16="http://schemas.microsoft.com/office/drawing/2014/main" id="{7F6506AD-AB26-484B-86AE-FFFF01F6C112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354667" y="5305425"/>
                    <a:ext cx="0" cy="1554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31750" cap="flat" cmpd="sng" algn="ctr">
                    <a:solidFill>
                      <a:srgbClr val="9411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51" name="Straight Connector 50">
                    <a:extLst>
                      <a:ext uri="{FF2B5EF4-FFF2-40B4-BE49-F238E27FC236}">
                        <a16:creationId xmlns:a16="http://schemas.microsoft.com/office/drawing/2014/main" id="{BD529F87-C7A2-784C-A0C0-9B0208CBBDB2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428743" y="5305424"/>
                    <a:ext cx="0" cy="1554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31750" cap="flat" cmpd="sng" algn="ctr">
                    <a:solidFill>
                      <a:srgbClr val="9411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pic>
              <p:nvPicPr>
                <p:cNvPr id="47" name="Picture 46">
                  <a:extLst>
                    <a:ext uri="{FF2B5EF4-FFF2-40B4-BE49-F238E27FC236}">
                      <a16:creationId xmlns:a16="http://schemas.microsoft.com/office/drawing/2014/main" id="{149CE350-2198-4B43-8FF5-C301B8B694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/>
                <a:stretch>
                  <a:fillRect/>
                </a:stretch>
              </p:blipFill>
              <p:spPr>
                <a:xfrm>
                  <a:off x="1879601" y="5295900"/>
                  <a:ext cx="228600" cy="419100"/>
                </a:xfrm>
                <a:prstGeom prst="rect">
                  <a:avLst/>
                </a:prstGeom>
              </p:spPr>
            </p:pic>
            <p:pic>
              <p:nvPicPr>
                <p:cNvPr id="48" name="Picture 47">
                  <a:extLst>
                    <a:ext uri="{FF2B5EF4-FFF2-40B4-BE49-F238E27FC236}">
                      <a16:creationId xmlns:a16="http://schemas.microsoft.com/office/drawing/2014/main" id="{8DA2C45E-8A4D-7048-B780-8C5773017A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/>
                <a:stretch>
                  <a:fillRect/>
                </a:stretch>
              </p:blipFill>
              <p:spPr>
                <a:xfrm>
                  <a:off x="2178051" y="5295900"/>
                  <a:ext cx="228600" cy="419100"/>
                </a:xfrm>
                <a:prstGeom prst="rect">
                  <a:avLst/>
                </a:prstGeom>
              </p:spPr>
            </p:pic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A953D92B-90C5-774F-BE9B-39F7628F2BE8}"/>
                  </a:ext>
                </a:extLst>
              </p:cNvPr>
              <p:cNvGrpSpPr/>
              <p:nvPr/>
            </p:nvGrpSpPr>
            <p:grpSpPr>
              <a:xfrm>
                <a:off x="3674532" y="5295900"/>
                <a:ext cx="1119719" cy="419100"/>
                <a:chOff x="1286932" y="5295900"/>
                <a:chExt cx="1119719" cy="419100"/>
              </a:xfrm>
            </p:grpSpPr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83DE6025-04C4-CF42-A635-5180EDCF8A42}"/>
                    </a:ext>
                  </a:extLst>
                </p:cNvPr>
                <p:cNvGrpSpPr/>
                <p:nvPr/>
              </p:nvGrpSpPr>
              <p:grpSpPr>
                <a:xfrm>
                  <a:off x="1286932" y="5299075"/>
                  <a:ext cx="220133" cy="407460"/>
                  <a:chOff x="1286932" y="5299075"/>
                  <a:chExt cx="220133" cy="407460"/>
                </a:xfrm>
              </p:grpSpPr>
              <p:sp>
                <p:nvSpPr>
                  <p:cNvPr id="75" name="Oval 74">
                    <a:extLst>
                      <a:ext uri="{FF2B5EF4-FFF2-40B4-BE49-F238E27FC236}">
                        <a16:creationId xmlns:a16="http://schemas.microsoft.com/office/drawing/2014/main" id="{EE3E94B5-012E-4A44-BDC5-F360A309841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86932" y="5494869"/>
                    <a:ext cx="220133" cy="211666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1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</a:endParaRPr>
                  </a:p>
                </p:txBody>
              </p:sp>
              <p:cxnSp>
                <p:nvCxnSpPr>
                  <p:cNvPr id="76" name="Straight Connector 75">
                    <a:extLst>
                      <a:ext uri="{FF2B5EF4-FFF2-40B4-BE49-F238E27FC236}">
                        <a16:creationId xmlns:a16="http://schemas.microsoft.com/office/drawing/2014/main" id="{A5B6DC6A-8024-DC43-9A35-BF02AE2F8C4C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354667" y="5299075"/>
                    <a:ext cx="0" cy="1554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31750" cap="flat" cmpd="sng" algn="ctr">
                    <a:solidFill>
                      <a:srgbClr val="9411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77" name="Straight Connector 76">
                    <a:extLst>
                      <a:ext uri="{FF2B5EF4-FFF2-40B4-BE49-F238E27FC236}">
                        <a16:creationId xmlns:a16="http://schemas.microsoft.com/office/drawing/2014/main" id="{64820DA5-1A00-F84A-AD36-12BE4EC439E8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428743" y="5305424"/>
                    <a:ext cx="0" cy="1554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31750" cap="flat" cmpd="sng" algn="ctr">
                    <a:solidFill>
                      <a:srgbClr val="9411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grpSp>
              <p:nvGrpSpPr>
                <p:cNvPr id="69" name="Group 68">
                  <a:extLst>
                    <a:ext uri="{FF2B5EF4-FFF2-40B4-BE49-F238E27FC236}">
                      <a16:creationId xmlns:a16="http://schemas.microsoft.com/office/drawing/2014/main" id="{68BB9B80-53F0-F14A-A1B0-275C969FCFE8}"/>
                    </a:ext>
                  </a:extLst>
                </p:cNvPr>
                <p:cNvGrpSpPr/>
                <p:nvPr/>
              </p:nvGrpSpPr>
              <p:grpSpPr>
                <a:xfrm>
                  <a:off x="1587498" y="5305422"/>
                  <a:ext cx="220133" cy="401111"/>
                  <a:chOff x="1286932" y="5305424"/>
                  <a:chExt cx="220133" cy="401111"/>
                </a:xfrm>
              </p:grpSpPr>
              <p:sp>
                <p:nvSpPr>
                  <p:cNvPr id="72" name="Oval 71">
                    <a:extLst>
                      <a:ext uri="{FF2B5EF4-FFF2-40B4-BE49-F238E27FC236}">
                        <a16:creationId xmlns:a16="http://schemas.microsoft.com/office/drawing/2014/main" id="{154E2044-20FC-C346-8A39-9E49FDB4E47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86932" y="5494869"/>
                    <a:ext cx="220133" cy="211666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1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</a:endParaRPr>
                  </a:p>
                </p:txBody>
              </p:sp>
              <p:cxnSp>
                <p:nvCxnSpPr>
                  <p:cNvPr id="73" name="Straight Connector 72">
                    <a:extLst>
                      <a:ext uri="{FF2B5EF4-FFF2-40B4-BE49-F238E27FC236}">
                        <a16:creationId xmlns:a16="http://schemas.microsoft.com/office/drawing/2014/main" id="{88E3D3E9-2FCC-324C-BF9F-628F9E601862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354667" y="5305425"/>
                    <a:ext cx="0" cy="1554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31750" cap="flat" cmpd="sng" algn="ctr">
                    <a:solidFill>
                      <a:srgbClr val="9411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74" name="Straight Connector 73">
                    <a:extLst>
                      <a:ext uri="{FF2B5EF4-FFF2-40B4-BE49-F238E27FC236}">
                        <a16:creationId xmlns:a16="http://schemas.microsoft.com/office/drawing/2014/main" id="{5158E951-579E-4347-AF01-F785A6EBD974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428743" y="5305424"/>
                    <a:ext cx="0" cy="1554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31750" cap="flat" cmpd="sng" algn="ctr">
                    <a:solidFill>
                      <a:srgbClr val="9411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pic>
              <p:nvPicPr>
                <p:cNvPr id="70" name="Picture 69">
                  <a:extLst>
                    <a:ext uri="{FF2B5EF4-FFF2-40B4-BE49-F238E27FC236}">
                      <a16:creationId xmlns:a16="http://schemas.microsoft.com/office/drawing/2014/main" id="{13B00F1A-8E7E-274C-8D87-F76DBA588F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/>
                <a:stretch>
                  <a:fillRect/>
                </a:stretch>
              </p:blipFill>
              <p:spPr>
                <a:xfrm>
                  <a:off x="1879601" y="5295900"/>
                  <a:ext cx="228600" cy="419100"/>
                </a:xfrm>
                <a:prstGeom prst="rect">
                  <a:avLst/>
                </a:prstGeom>
              </p:spPr>
            </p:pic>
            <p:pic>
              <p:nvPicPr>
                <p:cNvPr id="71" name="Picture 70">
                  <a:extLst>
                    <a:ext uri="{FF2B5EF4-FFF2-40B4-BE49-F238E27FC236}">
                      <a16:creationId xmlns:a16="http://schemas.microsoft.com/office/drawing/2014/main" id="{2D57ADDA-FEF3-6641-AA91-7B7469F264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/>
                <a:stretch>
                  <a:fillRect/>
                </a:stretch>
              </p:blipFill>
              <p:spPr>
                <a:xfrm>
                  <a:off x="2178051" y="5295900"/>
                  <a:ext cx="228600" cy="4191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CE56C76E-BBF2-9C45-B6E6-B2DDD3C3EF20}"/>
                </a:ext>
              </a:extLst>
            </p:cNvPr>
            <p:cNvGrpSpPr/>
            <p:nvPr/>
          </p:nvGrpSpPr>
          <p:grpSpPr>
            <a:xfrm flipV="1">
              <a:off x="988482" y="4635500"/>
              <a:ext cx="3507319" cy="419100"/>
              <a:chOff x="1286932" y="5295900"/>
              <a:chExt cx="3507319" cy="419100"/>
            </a:xfrm>
          </p:grpSpPr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C3310750-7066-CE48-8E54-FB14B76EA6C7}"/>
                  </a:ext>
                </a:extLst>
              </p:cNvPr>
              <p:cNvGrpSpPr/>
              <p:nvPr/>
            </p:nvGrpSpPr>
            <p:grpSpPr>
              <a:xfrm>
                <a:off x="1286932" y="5295900"/>
                <a:ext cx="1119719" cy="419100"/>
                <a:chOff x="1286932" y="5295900"/>
                <a:chExt cx="1119719" cy="419100"/>
              </a:xfrm>
            </p:grpSpPr>
            <p:grpSp>
              <p:nvGrpSpPr>
                <p:cNvPr id="103" name="Group 102">
                  <a:extLst>
                    <a:ext uri="{FF2B5EF4-FFF2-40B4-BE49-F238E27FC236}">
                      <a16:creationId xmlns:a16="http://schemas.microsoft.com/office/drawing/2014/main" id="{E193F9D2-12EF-0E4D-AD9C-548BA37FCE72}"/>
                    </a:ext>
                  </a:extLst>
                </p:cNvPr>
                <p:cNvGrpSpPr/>
                <p:nvPr/>
              </p:nvGrpSpPr>
              <p:grpSpPr>
                <a:xfrm>
                  <a:off x="1286932" y="5299075"/>
                  <a:ext cx="220133" cy="407460"/>
                  <a:chOff x="1286932" y="5299075"/>
                  <a:chExt cx="220133" cy="407460"/>
                </a:xfrm>
              </p:grpSpPr>
              <p:sp>
                <p:nvSpPr>
                  <p:cNvPr id="110" name="Oval 109">
                    <a:extLst>
                      <a:ext uri="{FF2B5EF4-FFF2-40B4-BE49-F238E27FC236}">
                        <a16:creationId xmlns:a16="http://schemas.microsoft.com/office/drawing/2014/main" id="{E7A63F7F-C46B-1342-8C90-76D3D211C32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86932" y="5494869"/>
                    <a:ext cx="220133" cy="211666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1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</a:endParaRPr>
                  </a:p>
                </p:txBody>
              </p:sp>
              <p:cxnSp>
                <p:nvCxnSpPr>
                  <p:cNvPr id="111" name="Straight Connector 110">
                    <a:extLst>
                      <a:ext uri="{FF2B5EF4-FFF2-40B4-BE49-F238E27FC236}">
                        <a16:creationId xmlns:a16="http://schemas.microsoft.com/office/drawing/2014/main" id="{9B458F03-6532-5C4B-9822-FE58C62A0E89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354667" y="5299075"/>
                    <a:ext cx="0" cy="1554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31750" cap="flat" cmpd="sng" algn="ctr">
                    <a:solidFill>
                      <a:srgbClr val="9411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112" name="Straight Connector 111">
                    <a:extLst>
                      <a:ext uri="{FF2B5EF4-FFF2-40B4-BE49-F238E27FC236}">
                        <a16:creationId xmlns:a16="http://schemas.microsoft.com/office/drawing/2014/main" id="{6D460EAA-CFED-4842-9E40-BF08AACC1A02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428743" y="5305424"/>
                    <a:ext cx="0" cy="1554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31750" cap="flat" cmpd="sng" algn="ctr">
                    <a:solidFill>
                      <a:srgbClr val="9411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402F7D27-9BE3-D24F-9BBF-968A982B3122}"/>
                    </a:ext>
                  </a:extLst>
                </p:cNvPr>
                <p:cNvGrpSpPr/>
                <p:nvPr/>
              </p:nvGrpSpPr>
              <p:grpSpPr>
                <a:xfrm>
                  <a:off x="1587498" y="5305422"/>
                  <a:ext cx="220133" cy="401111"/>
                  <a:chOff x="1286932" y="5305424"/>
                  <a:chExt cx="220133" cy="401111"/>
                </a:xfrm>
              </p:grpSpPr>
              <p:sp>
                <p:nvSpPr>
                  <p:cNvPr id="107" name="Oval 106">
                    <a:extLst>
                      <a:ext uri="{FF2B5EF4-FFF2-40B4-BE49-F238E27FC236}">
                        <a16:creationId xmlns:a16="http://schemas.microsoft.com/office/drawing/2014/main" id="{A7D4FF00-4012-FB46-BDDB-6797CD9186C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86932" y="5494869"/>
                    <a:ext cx="220133" cy="211666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1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</a:endParaRPr>
                  </a:p>
                </p:txBody>
              </p:sp>
              <p:cxnSp>
                <p:nvCxnSpPr>
                  <p:cNvPr id="108" name="Straight Connector 107">
                    <a:extLst>
                      <a:ext uri="{FF2B5EF4-FFF2-40B4-BE49-F238E27FC236}">
                        <a16:creationId xmlns:a16="http://schemas.microsoft.com/office/drawing/2014/main" id="{DD60BA7D-C951-844C-8E11-278B2FE641C8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354667" y="5305425"/>
                    <a:ext cx="0" cy="1554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31750" cap="flat" cmpd="sng" algn="ctr">
                    <a:solidFill>
                      <a:srgbClr val="9411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109" name="Straight Connector 108">
                    <a:extLst>
                      <a:ext uri="{FF2B5EF4-FFF2-40B4-BE49-F238E27FC236}">
                        <a16:creationId xmlns:a16="http://schemas.microsoft.com/office/drawing/2014/main" id="{20E12F35-C75B-E145-8810-1B39AF90E073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428743" y="5305424"/>
                    <a:ext cx="0" cy="1554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31750" cap="flat" cmpd="sng" algn="ctr">
                    <a:solidFill>
                      <a:srgbClr val="9411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pic>
              <p:nvPicPr>
                <p:cNvPr id="105" name="Picture 104">
                  <a:extLst>
                    <a:ext uri="{FF2B5EF4-FFF2-40B4-BE49-F238E27FC236}">
                      <a16:creationId xmlns:a16="http://schemas.microsoft.com/office/drawing/2014/main" id="{27EDA269-2AA9-754A-9ADD-681135DD37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/>
                <a:stretch>
                  <a:fillRect/>
                </a:stretch>
              </p:blipFill>
              <p:spPr>
                <a:xfrm>
                  <a:off x="1879601" y="5295900"/>
                  <a:ext cx="228600" cy="419100"/>
                </a:xfrm>
                <a:prstGeom prst="rect">
                  <a:avLst/>
                </a:prstGeom>
              </p:spPr>
            </p:pic>
            <p:pic>
              <p:nvPicPr>
                <p:cNvPr id="106" name="Picture 105">
                  <a:extLst>
                    <a:ext uri="{FF2B5EF4-FFF2-40B4-BE49-F238E27FC236}">
                      <a16:creationId xmlns:a16="http://schemas.microsoft.com/office/drawing/2014/main" id="{63024349-88B1-AC45-8623-59F6D5448D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/>
                <a:stretch>
                  <a:fillRect/>
                </a:stretch>
              </p:blipFill>
              <p:spPr>
                <a:xfrm>
                  <a:off x="2178051" y="5295900"/>
                  <a:ext cx="228600" cy="419100"/>
                </a:xfrm>
                <a:prstGeom prst="rect">
                  <a:avLst/>
                </a:prstGeom>
              </p:spPr>
            </p:pic>
          </p:grp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AA532566-30D5-B74E-BB7D-E3268F02217E}"/>
                  </a:ext>
                </a:extLst>
              </p:cNvPr>
              <p:cNvGrpSpPr/>
              <p:nvPr/>
            </p:nvGrpSpPr>
            <p:grpSpPr>
              <a:xfrm>
                <a:off x="2480732" y="5295900"/>
                <a:ext cx="1119719" cy="419100"/>
                <a:chOff x="1286932" y="5295900"/>
                <a:chExt cx="1119719" cy="419100"/>
              </a:xfrm>
            </p:grpSpPr>
            <p:grpSp>
              <p:nvGrpSpPr>
                <p:cNvPr id="93" name="Group 92">
                  <a:extLst>
                    <a:ext uri="{FF2B5EF4-FFF2-40B4-BE49-F238E27FC236}">
                      <a16:creationId xmlns:a16="http://schemas.microsoft.com/office/drawing/2014/main" id="{F303978D-0204-104E-BEF5-6D935AEF72BF}"/>
                    </a:ext>
                  </a:extLst>
                </p:cNvPr>
                <p:cNvGrpSpPr/>
                <p:nvPr/>
              </p:nvGrpSpPr>
              <p:grpSpPr>
                <a:xfrm>
                  <a:off x="1286932" y="5305424"/>
                  <a:ext cx="220133" cy="401111"/>
                  <a:chOff x="1286932" y="5305424"/>
                  <a:chExt cx="220133" cy="401111"/>
                </a:xfrm>
              </p:grpSpPr>
              <p:sp>
                <p:nvSpPr>
                  <p:cNvPr id="100" name="Oval 99">
                    <a:extLst>
                      <a:ext uri="{FF2B5EF4-FFF2-40B4-BE49-F238E27FC236}">
                        <a16:creationId xmlns:a16="http://schemas.microsoft.com/office/drawing/2014/main" id="{834C64A9-D011-BA46-A2BA-AA4766BBC63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86932" y="5494869"/>
                    <a:ext cx="220133" cy="211666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1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</a:endParaRPr>
                  </a:p>
                </p:txBody>
              </p:sp>
              <p:cxnSp>
                <p:nvCxnSpPr>
                  <p:cNvPr id="101" name="Straight Connector 100">
                    <a:extLst>
                      <a:ext uri="{FF2B5EF4-FFF2-40B4-BE49-F238E27FC236}">
                        <a16:creationId xmlns:a16="http://schemas.microsoft.com/office/drawing/2014/main" id="{C982682F-06B4-2B41-B618-AD633F4F3C9C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354667" y="5305425"/>
                    <a:ext cx="0" cy="1554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31750" cap="flat" cmpd="sng" algn="ctr">
                    <a:solidFill>
                      <a:srgbClr val="9411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102" name="Straight Connector 101">
                    <a:extLst>
                      <a:ext uri="{FF2B5EF4-FFF2-40B4-BE49-F238E27FC236}">
                        <a16:creationId xmlns:a16="http://schemas.microsoft.com/office/drawing/2014/main" id="{EDE42114-950A-4B4C-930B-9BFD5E641295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428743" y="5305424"/>
                    <a:ext cx="0" cy="1554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31750" cap="flat" cmpd="sng" algn="ctr">
                    <a:solidFill>
                      <a:srgbClr val="9411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B55AE912-CE28-A049-B3F0-7AF8DD2E3736}"/>
                    </a:ext>
                  </a:extLst>
                </p:cNvPr>
                <p:cNvGrpSpPr/>
                <p:nvPr/>
              </p:nvGrpSpPr>
              <p:grpSpPr>
                <a:xfrm>
                  <a:off x="1587498" y="5305422"/>
                  <a:ext cx="220133" cy="401111"/>
                  <a:chOff x="1286932" y="5305424"/>
                  <a:chExt cx="220133" cy="401111"/>
                </a:xfrm>
              </p:grpSpPr>
              <p:sp>
                <p:nvSpPr>
                  <p:cNvPr id="97" name="Oval 96">
                    <a:extLst>
                      <a:ext uri="{FF2B5EF4-FFF2-40B4-BE49-F238E27FC236}">
                        <a16:creationId xmlns:a16="http://schemas.microsoft.com/office/drawing/2014/main" id="{509A37C9-F59A-1742-BF66-802297C7C65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86932" y="5494869"/>
                    <a:ext cx="220133" cy="211666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1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</a:endParaRPr>
                  </a:p>
                </p:txBody>
              </p:sp>
              <p:cxnSp>
                <p:nvCxnSpPr>
                  <p:cNvPr id="98" name="Straight Connector 97">
                    <a:extLst>
                      <a:ext uri="{FF2B5EF4-FFF2-40B4-BE49-F238E27FC236}">
                        <a16:creationId xmlns:a16="http://schemas.microsoft.com/office/drawing/2014/main" id="{EABB822A-E326-9A42-A5BE-2C28781B2B6E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354667" y="5305425"/>
                    <a:ext cx="0" cy="1554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31750" cap="flat" cmpd="sng" algn="ctr">
                    <a:solidFill>
                      <a:srgbClr val="9411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99" name="Straight Connector 98">
                    <a:extLst>
                      <a:ext uri="{FF2B5EF4-FFF2-40B4-BE49-F238E27FC236}">
                        <a16:creationId xmlns:a16="http://schemas.microsoft.com/office/drawing/2014/main" id="{18DCE097-0208-D64A-B374-E89E88C3CFA9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428743" y="5305424"/>
                    <a:ext cx="0" cy="1554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31750" cap="flat" cmpd="sng" algn="ctr">
                    <a:solidFill>
                      <a:srgbClr val="9411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pic>
              <p:nvPicPr>
                <p:cNvPr id="95" name="Picture 94">
                  <a:extLst>
                    <a:ext uri="{FF2B5EF4-FFF2-40B4-BE49-F238E27FC236}">
                      <a16:creationId xmlns:a16="http://schemas.microsoft.com/office/drawing/2014/main" id="{373851DC-A627-FA46-B461-DE528815E6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/>
                <a:stretch>
                  <a:fillRect/>
                </a:stretch>
              </p:blipFill>
              <p:spPr>
                <a:xfrm>
                  <a:off x="1879601" y="5295900"/>
                  <a:ext cx="228600" cy="419100"/>
                </a:xfrm>
                <a:prstGeom prst="rect">
                  <a:avLst/>
                </a:prstGeom>
              </p:spPr>
            </p:pic>
            <p:pic>
              <p:nvPicPr>
                <p:cNvPr id="96" name="Picture 95">
                  <a:extLst>
                    <a:ext uri="{FF2B5EF4-FFF2-40B4-BE49-F238E27FC236}">
                      <a16:creationId xmlns:a16="http://schemas.microsoft.com/office/drawing/2014/main" id="{695436BE-3C7E-F14B-991C-56F22DFB4F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/>
                <a:stretch>
                  <a:fillRect/>
                </a:stretch>
              </p:blipFill>
              <p:spPr>
                <a:xfrm>
                  <a:off x="2178051" y="5295900"/>
                  <a:ext cx="228600" cy="419100"/>
                </a:xfrm>
                <a:prstGeom prst="rect">
                  <a:avLst/>
                </a:prstGeom>
              </p:spPr>
            </p:pic>
          </p:grp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A01DCC64-9F79-0B4B-AAA1-479203DD8E06}"/>
                  </a:ext>
                </a:extLst>
              </p:cNvPr>
              <p:cNvGrpSpPr/>
              <p:nvPr/>
            </p:nvGrpSpPr>
            <p:grpSpPr>
              <a:xfrm>
                <a:off x="3674532" y="5295900"/>
                <a:ext cx="1119719" cy="419100"/>
                <a:chOff x="1286932" y="5295900"/>
                <a:chExt cx="1119719" cy="419100"/>
              </a:xfrm>
            </p:grpSpPr>
            <p:grpSp>
              <p:nvGrpSpPr>
                <p:cNvPr id="83" name="Group 82">
                  <a:extLst>
                    <a:ext uri="{FF2B5EF4-FFF2-40B4-BE49-F238E27FC236}">
                      <a16:creationId xmlns:a16="http://schemas.microsoft.com/office/drawing/2014/main" id="{ECABB6AD-5805-8E4F-956A-F31D22BBE5D4}"/>
                    </a:ext>
                  </a:extLst>
                </p:cNvPr>
                <p:cNvGrpSpPr/>
                <p:nvPr/>
              </p:nvGrpSpPr>
              <p:grpSpPr>
                <a:xfrm>
                  <a:off x="1286932" y="5305424"/>
                  <a:ext cx="220133" cy="401111"/>
                  <a:chOff x="1286932" y="5305424"/>
                  <a:chExt cx="220133" cy="401111"/>
                </a:xfrm>
              </p:grpSpPr>
              <p:sp>
                <p:nvSpPr>
                  <p:cNvPr id="90" name="Oval 89">
                    <a:extLst>
                      <a:ext uri="{FF2B5EF4-FFF2-40B4-BE49-F238E27FC236}">
                        <a16:creationId xmlns:a16="http://schemas.microsoft.com/office/drawing/2014/main" id="{619774E2-ED4C-3447-9848-9D3BE563EB7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86932" y="5494869"/>
                    <a:ext cx="220133" cy="211666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1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</a:endParaRPr>
                  </a:p>
                </p:txBody>
              </p:sp>
              <p:cxnSp>
                <p:nvCxnSpPr>
                  <p:cNvPr id="91" name="Straight Connector 90">
                    <a:extLst>
                      <a:ext uri="{FF2B5EF4-FFF2-40B4-BE49-F238E27FC236}">
                        <a16:creationId xmlns:a16="http://schemas.microsoft.com/office/drawing/2014/main" id="{6488EB51-F675-8746-9307-F8C59CE87C9C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354667" y="5305425"/>
                    <a:ext cx="0" cy="1554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31750" cap="flat" cmpd="sng" algn="ctr">
                    <a:solidFill>
                      <a:srgbClr val="9411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92" name="Straight Connector 91">
                    <a:extLst>
                      <a:ext uri="{FF2B5EF4-FFF2-40B4-BE49-F238E27FC236}">
                        <a16:creationId xmlns:a16="http://schemas.microsoft.com/office/drawing/2014/main" id="{98E4B4F8-A2FB-A94E-AE24-EE92FAD3F792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428743" y="5305424"/>
                    <a:ext cx="0" cy="1554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31750" cap="flat" cmpd="sng" algn="ctr">
                    <a:solidFill>
                      <a:srgbClr val="9411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grpSp>
              <p:nvGrpSpPr>
                <p:cNvPr id="84" name="Group 83">
                  <a:extLst>
                    <a:ext uri="{FF2B5EF4-FFF2-40B4-BE49-F238E27FC236}">
                      <a16:creationId xmlns:a16="http://schemas.microsoft.com/office/drawing/2014/main" id="{456CFC88-4ADC-204D-B6DC-DD6FE2285659}"/>
                    </a:ext>
                  </a:extLst>
                </p:cNvPr>
                <p:cNvGrpSpPr/>
                <p:nvPr/>
              </p:nvGrpSpPr>
              <p:grpSpPr>
                <a:xfrm>
                  <a:off x="1587498" y="5305422"/>
                  <a:ext cx="220133" cy="401111"/>
                  <a:chOff x="1286932" y="5305424"/>
                  <a:chExt cx="220133" cy="401111"/>
                </a:xfrm>
              </p:grpSpPr>
              <p:sp>
                <p:nvSpPr>
                  <p:cNvPr id="87" name="Oval 86">
                    <a:extLst>
                      <a:ext uri="{FF2B5EF4-FFF2-40B4-BE49-F238E27FC236}">
                        <a16:creationId xmlns:a16="http://schemas.microsoft.com/office/drawing/2014/main" id="{DC97D591-4F97-5C4D-A76E-EBF1CCE46A4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86932" y="5494869"/>
                    <a:ext cx="220133" cy="211666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1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</a:endParaRPr>
                  </a:p>
                </p:txBody>
              </p:sp>
              <p:cxnSp>
                <p:nvCxnSpPr>
                  <p:cNvPr id="88" name="Straight Connector 87">
                    <a:extLst>
                      <a:ext uri="{FF2B5EF4-FFF2-40B4-BE49-F238E27FC236}">
                        <a16:creationId xmlns:a16="http://schemas.microsoft.com/office/drawing/2014/main" id="{4CF2233B-5D5A-A447-B36D-6A0A42554995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354667" y="5305425"/>
                    <a:ext cx="0" cy="1554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31750" cap="flat" cmpd="sng" algn="ctr">
                    <a:solidFill>
                      <a:srgbClr val="9411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9" name="Straight Connector 88">
                    <a:extLst>
                      <a:ext uri="{FF2B5EF4-FFF2-40B4-BE49-F238E27FC236}">
                        <a16:creationId xmlns:a16="http://schemas.microsoft.com/office/drawing/2014/main" id="{72A853A6-B95A-1547-935D-0B4B2E0E307F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428743" y="5305424"/>
                    <a:ext cx="0" cy="1554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31750" cap="flat" cmpd="sng" algn="ctr">
                    <a:solidFill>
                      <a:srgbClr val="9411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pic>
              <p:nvPicPr>
                <p:cNvPr id="85" name="Picture 84">
                  <a:extLst>
                    <a:ext uri="{FF2B5EF4-FFF2-40B4-BE49-F238E27FC236}">
                      <a16:creationId xmlns:a16="http://schemas.microsoft.com/office/drawing/2014/main" id="{93674BFF-BF80-6B42-878B-9570C86F46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/>
                <a:stretch>
                  <a:fillRect/>
                </a:stretch>
              </p:blipFill>
              <p:spPr>
                <a:xfrm>
                  <a:off x="1879601" y="5295900"/>
                  <a:ext cx="228600" cy="419100"/>
                </a:xfrm>
                <a:prstGeom prst="rect">
                  <a:avLst/>
                </a:prstGeom>
              </p:spPr>
            </p:pic>
            <p:pic>
              <p:nvPicPr>
                <p:cNvPr id="86" name="Picture 85">
                  <a:extLst>
                    <a:ext uri="{FF2B5EF4-FFF2-40B4-BE49-F238E27FC236}">
                      <a16:creationId xmlns:a16="http://schemas.microsoft.com/office/drawing/2014/main" id="{D6B092BC-39EB-D24E-84BD-327BFBF8B4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/>
                <a:stretch>
                  <a:fillRect/>
                </a:stretch>
              </p:blipFill>
              <p:spPr>
                <a:xfrm>
                  <a:off x="2178051" y="5295900"/>
                  <a:ext cx="228600" cy="419100"/>
                </a:xfrm>
                <a:prstGeom prst="rect">
                  <a:avLst/>
                </a:prstGeom>
              </p:spPr>
            </p:pic>
          </p:grp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9C0DCDD-1B0E-ED43-A913-B1605B09AD14}"/>
                </a:ext>
              </a:extLst>
            </p:cNvPr>
            <p:cNvSpPr txBox="1"/>
            <p:nvPr/>
          </p:nvSpPr>
          <p:spPr>
            <a:xfrm>
              <a:off x="1682750" y="3976006"/>
              <a:ext cx="21210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0" dirty="0">
                  <a:solidFill>
                    <a:schemeClr val="accent6"/>
                  </a:solidFill>
                </a:rPr>
                <a:t>Plasma membrane</a:t>
              </a:r>
            </a:p>
          </p:txBody>
        </p:sp>
        <p:sp>
          <p:nvSpPr>
            <p:cNvPr id="82954" name="TextBox 82953">
              <a:extLst>
                <a:ext uri="{FF2B5EF4-FFF2-40B4-BE49-F238E27FC236}">
                  <a16:creationId xmlns:a16="http://schemas.microsoft.com/office/drawing/2014/main" id="{6CF62146-D02B-6E4B-B81F-C2AD23982605}"/>
                </a:ext>
              </a:extLst>
            </p:cNvPr>
            <p:cNvSpPr txBox="1"/>
            <p:nvPr/>
          </p:nvSpPr>
          <p:spPr>
            <a:xfrm>
              <a:off x="1504950" y="4349750"/>
              <a:ext cx="24881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0" dirty="0">
                  <a:solidFill>
                    <a:srgbClr val="7030A0"/>
                  </a:solidFill>
                </a:rPr>
                <a:t>Extracellular space (mostly water)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7913413-3369-704F-B3DF-5A591D328803}"/>
                </a:ext>
              </a:extLst>
            </p:cNvPr>
            <p:cNvSpPr txBox="1"/>
            <p:nvPr/>
          </p:nvSpPr>
          <p:spPr>
            <a:xfrm>
              <a:off x="1492250" y="5511800"/>
              <a:ext cx="25138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0" dirty="0">
                  <a:solidFill>
                    <a:srgbClr val="7030A0"/>
                  </a:solidFill>
                </a:rPr>
                <a:t>Intracellular space (mostly water)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1B5C7D8-7523-D811-66EA-7AD7602B64EB}"/>
              </a:ext>
            </a:extLst>
          </p:cNvPr>
          <p:cNvSpPr txBox="1"/>
          <p:nvPr/>
        </p:nvSpPr>
        <p:spPr>
          <a:xfrm>
            <a:off x="5413613" y="3690832"/>
            <a:ext cx="2862942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20"/>
              </a:lnSpc>
            </a:pPr>
            <a:r>
              <a:rPr lang="en-US" sz="1600" i="0" dirty="0"/>
              <a:t>Add phospholipid molecules to a beaker of distilled water.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B3071BB-D529-EEAF-50CD-7656128A88E3}"/>
              </a:ext>
            </a:extLst>
          </p:cNvPr>
          <p:cNvCxnSpPr/>
          <p:nvPr/>
        </p:nvCxnSpPr>
        <p:spPr bwMode="auto">
          <a:xfrm>
            <a:off x="4691740" y="5069564"/>
            <a:ext cx="685800" cy="0"/>
          </a:xfrm>
          <a:prstGeom prst="line">
            <a:avLst/>
          </a:prstGeom>
          <a:solidFill>
            <a:schemeClr val="accent1"/>
          </a:solidFill>
          <a:ln w="114300" cap="flat" cmpd="sng" algn="ctr">
            <a:solidFill>
              <a:schemeClr val="accent6">
                <a:alpha val="73563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C4C1626-A90D-A526-5EE6-0011BD940BE9}"/>
              </a:ext>
            </a:extLst>
          </p:cNvPr>
          <p:cNvSpPr txBox="1"/>
          <p:nvPr/>
        </p:nvSpPr>
        <p:spPr>
          <a:xfrm>
            <a:off x="2451400" y="1599000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0" dirty="0">
                <a:solidFill>
                  <a:schemeClr val="accent6"/>
                </a:solidFill>
              </a:rPr>
              <a:t>Phospholipid</a:t>
            </a:r>
          </a:p>
        </p:txBody>
      </p:sp>
    </p:spTree>
    <p:extLst>
      <p:ext uri="{BB962C8B-B14F-4D97-AF65-F5344CB8AC3E}">
        <p14:creationId xmlns:p14="http://schemas.microsoft.com/office/powerpoint/2010/main" val="4248288054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Slide Number Placeholder 5">
            <a:extLst>
              <a:ext uri="{FF2B5EF4-FFF2-40B4-BE49-F238E27FC236}">
                <a16:creationId xmlns:a16="http://schemas.microsoft.com/office/drawing/2014/main" id="{C789150D-EAFF-3340-A761-BE7BD9E49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5D9EFB-78D1-8646-8E73-BB7A815C742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 dirty="0"/>
          </a:p>
        </p:txBody>
      </p:sp>
      <p:grpSp>
        <p:nvGrpSpPr>
          <p:cNvPr id="84994" name="Group 8">
            <a:extLst>
              <a:ext uri="{FF2B5EF4-FFF2-40B4-BE49-F238E27FC236}">
                <a16:creationId xmlns:a16="http://schemas.microsoft.com/office/drawing/2014/main" id="{1C6CE525-2376-2D49-9CD5-8285C22698DD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6088"/>
            <a:ext cx="8229600" cy="3419474"/>
            <a:chOff x="286" y="281"/>
            <a:chExt cx="5184" cy="2154"/>
          </a:xfrm>
        </p:grpSpPr>
        <p:sp>
          <p:nvSpPr>
            <p:cNvPr id="84995" name="Rectangle 2">
              <a:extLst>
                <a:ext uri="{FF2B5EF4-FFF2-40B4-BE49-F238E27FC236}">
                  <a16:creationId xmlns:a16="http://schemas.microsoft.com/office/drawing/2014/main" id="{55284070-EC2B-014F-9BD8-13B72F71F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Plasma Membrane </a:t>
              </a:r>
              <a:r>
                <a:rPr lang="en-US" altLang="en-US" sz="2200" i="0" dirty="0">
                  <a:solidFill>
                    <a:srgbClr val="333333"/>
                  </a:solidFill>
                </a:rPr>
                <a:t>(continued)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84996" name="Text Box 3">
              <a:extLst>
                <a:ext uri="{FF2B5EF4-FFF2-40B4-BE49-F238E27FC236}">
                  <a16:creationId xmlns:a16="http://schemas.microsoft.com/office/drawing/2014/main" id="{B9B58D80-0750-4D43-9027-A20D596B3E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" y="990"/>
              <a:ext cx="116" cy="2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30000"/>
                </a:spcAft>
                <a:buFontTx/>
                <a:buNone/>
              </a:pPr>
              <a:endParaRPr lang="en-US" altLang="en-US" sz="1800" i="0" dirty="0"/>
            </a:p>
          </p:txBody>
        </p:sp>
        <p:sp>
          <p:nvSpPr>
            <p:cNvPr id="84997" name="Text Box 4">
              <a:extLst>
                <a:ext uri="{FF2B5EF4-FFF2-40B4-BE49-F238E27FC236}">
                  <a16:creationId xmlns:a16="http://schemas.microsoft.com/office/drawing/2014/main" id="{6993AAFB-D48B-734B-9BAF-309C817B82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72"/>
              <a:ext cx="4648" cy="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Ion channels, cell receptors, cell identity markers, and other protein molecules are embedded in the plasma membrane. 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plasma membrane is not a static structure of proteins fixed in place.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Most proteins can “drift” about in the plane of the membrane, some-what like icebergs floating in high-latitude oceans.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plasma membrane is described as a fluid mosaic to represent this behavior.</a:t>
              </a:r>
            </a:p>
          </p:txBody>
        </p:sp>
      </p:grp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Slide Number Placeholder 5">
            <a:extLst>
              <a:ext uri="{FF2B5EF4-FFF2-40B4-BE49-F238E27FC236}">
                <a16:creationId xmlns:a16="http://schemas.microsoft.com/office/drawing/2014/main" id="{9821399C-F363-8246-9145-21108DCF0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D98133D-258A-3146-BBCC-2F7E6EEB2DA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 dirty="0"/>
          </a:p>
        </p:txBody>
      </p:sp>
      <p:grpSp>
        <p:nvGrpSpPr>
          <p:cNvPr id="87042" name="Group 6">
            <a:extLst>
              <a:ext uri="{FF2B5EF4-FFF2-40B4-BE49-F238E27FC236}">
                <a16:creationId xmlns:a16="http://schemas.microsoft.com/office/drawing/2014/main" id="{64F3B30D-06FA-6E43-9878-ECA5FA5B50EC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6088"/>
            <a:ext cx="8229600" cy="4240213"/>
            <a:chOff x="286" y="281"/>
            <a:chExt cx="5184" cy="2671"/>
          </a:xfrm>
        </p:grpSpPr>
        <p:sp>
          <p:nvSpPr>
            <p:cNvPr id="87043" name="Rectangle 3">
              <a:extLst>
                <a:ext uri="{FF2B5EF4-FFF2-40B4-BE49-F238E27FC236}">
                  <a16:creationId xmlns:a16="http://schemas.microsoft.com/office/drawing/2014/main" id="{EEB95A5B-6335-1B43-9CE0-C5EAE9CDCE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Membrane Transport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87044" name="Text Box 4">
              <a:extLst>
                <a:ext uri="{FF2B5EF4-FFF2-40B4-BE49-F238E27FC236}">
                  <a16:creationId xmlns:a16="http://schemas.microsoft.com/office/drawing/2014/main" id="{7638CB7D-14A1-9B4A-A1B1-ADB85DD291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" y="990"/>
              <a:ext cx="116" cy="2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30000"/>
                </a:spcAft>
                <a:buFontTx/>
                <a:buNone/>
              </a:pPr>
              <a:endParaRPr lang="en-US" altLang="en-US" sz="1800" i="0" dirty="0"/>
            </a:p>
          </p:txBody>
        </p:sp>
        <p:sp>
          <p:nvSpPr>
            <p:cNvPr id="87045" name="Text Box 5">
              <a:extLst>
                <a:ext uri="{FF2B5EF4-FFF2-40B4-BE49-F238E27FC236}">
                  <a16:creationId xmlns:a16="http://schemas.microsoft.com/office/drawing/2014/main" id="{987304ED-1BE5-3845-9D85-6C973D4CF4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72"/>
              <a:ext cx="4794" cy="1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plasma membrane and phospholipid membranes that enclose organelles are selectively permeable.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membranes allow some substances to pass while preventing others from entering a cell.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Lipid-soluble substances can diffuse across the plasma membrane including O</a:t>
              </a:r>
              <a:r>
                <a:rPr lang="en-US" altLang="en-US" sz="1800" i="0" baseline="-17000" dirty="0"/>
                <a:t>2</a:t>
              </a:r>
              <a:r>
                <a:rPr lang="en-US" altLang="en-US" sz="1800" i="0" dirty="0"/>
                <a:t>, CO</a:t>
              </a:r>
              <a:r>
                <a:rPr lang="en-US" altLang="en-US" sz="1800" i="0" baseline="-17000" dirty="0"/>
                <a:t>2</a:t>
              </a:r>
              <a:r>
                <a:rPr lang="en-US" altLang="en-US" sz="1800" i="0" dirty="0"/>
                <a:t>, and some hormones (such as steroids) and nutri-ents.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passage of water-soluble substances requires the use of transport proteins.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Glucose, a major source for cellular energy, is attached to a transport protein to enter cells.</a:t>
              </a:r>
            </a:p>
          </p:txBody>
        </p:sp>
      </p:grp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Slide Number Placeholder 5">
            <a:extLst>
              <a:ext uri="{FF2B5EF4-FFF2-40B4-BE49-F238E27FC236}">
                <a16:creationId xmlns:a16="http://schemas.microsoft.com/office/drawing/2014/main" id="{10CA1EFC-5D9F-E44C-90B3-1FE6851F4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CEC7DDC-2DB3-4341-A82B-2B863816935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 dirty="0"/>
          </a:p>
        </p:txBody>
      </p:sp>
      <p:grpSp>
        <p:nvGrpSpPr>
          <p:cNvPr id="89090" name="Group 16">
            <a:extLst>
              <a:ext uri="{FF2B5EF4-FFF2-40B4-BE49-F238E27FC236}">
                <a16:creationId xmlns:a16="http://schemas.microsoft.com/office/drawing/2014/main" id="{56492EEC-F307-224E-92E4-5459450723D3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446088"/>
            <a:ext cx="8229600" cy="5788025"/>
            <a:chOff x="290" y="281"/>
            <a:chExt cx="5184" cy="3646"/>
          </a:xfrm>
        </p:grpSpPr>
        <p:sp>
          <p:nvSpPr>
            <p:cNvPr id="89091" name="Rectangle 3">
              <a:extLst>
                <a:ext uri="{FF2B5EF4-FFF2-40B4-BE49-F238E27FC236}">
                  <a16:creationId xmlns:a16="http://schemas.microsoft.com/office/drawing/2014/main" id="{DBF295EE-C800-364C-9998-7925D6356D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Cell Nucleus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grpSp>
          <p:nvGrpSpPr>
            <p:cNvPr id="89092" name="Group 15">
              <a:extLst>
                <a:ext uri="{FF2B5EF4-FFF2-40B4-BE49-F238E27FC236}">
                  <a16:creationId xmlns:a16="http://schemas.microsoft.com/office/drawing/2014/main" id="{129EA7A2-03E9-A64B-B350-A1C329C3AB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6" y="972"/>
              <a:ext cx="4861" cy="2955"/>
              <a:chOff x="516" y="972"/>
              <a:chExt cx="4861" cy="2955"/>
            </a:xfrm>
          </p:grpSpPr>
          <p:sp>
            <p:nvSpPr>
              <p:cNvPr id="89093" name="Text Box 4">
                <a:extLst>
                  <a:ext uri="{FF2B5EF4-FFF2-40B4-BE49-F238E27FC236}">
                    <a16:creationId xmlns:a16="http://schemas.microsoft.com/office/drawing/2014/main" id="{BC477DA0-9784-FA45-AC2F-315FD7D48FF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6" y="972"/>
                <a:ext cx="4861" cy="14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5425" indent="-22542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The nucleus of a cell contains the genetic code of life in the form of DNA.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The nucleus is enclosed in a double membrane known as the nuclear envelope</a:t>
                </a:r>
                <a:r>
                  <a:rPr lang="en-US" altLang="en-US" sz="1800" dirty="0"/>
                  <a:t>—</a:t>
                </a:r>
                <a:r>
                  <a:rPr lang="en-US" altLang="en-US" sz="1800" i="0" dirty="0"/>
                  <a:t>it is similar in molecular structure to the cell’s plasma mem-brane.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Pores in the nuclear envelope permit the passage of material between the nucleus and cytoplasm (messenger RNA and components of ribo-somes).</a:t>
                </a:r>
              </a:p>
            </p:txBody>
          </p:sp>
          <p:grpSp>
            <p:nvGrpSpPr>
              <p:cNvPr id="89094" name="Group 14">
                <a:extLst>
                  <a:ext uri="{FF2B5EF4-FFF2-40B4-BE49-F238E27FC236}">
                    <a16:creationId xmlns:a16="http://schemas.microsoft.com/office/drawing/2014/main" id="{18BE87A6-FC28-DD4D-94BC-721DA91230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24" y="2353"/>
                <a:ext cx="3419" cy="1574"/>
                <a:chOff x="1024" y="2353"/>
                <a:chExt cx="3419" cy="1574"/>
              </a:xfrm>
            </p:grpSpPr>
            <p:pic>
              <p:nvPicPr>
                <p:cNvPr id="89095" name="Picture 10" descr="www_science_org_au_cell_nucleus">
                  <a:extLst>
                    <a:ext uri="{FF2B5EF4-FFF2-40B4-BE49-F238E27FC236}">
                      <a16:creationId xmlns:a16="http://schemas.microsoft.com/office/drawing/2014/main" id="{4C927D6B-A0C4-A445-AB10-85D381E1863C}"/>
                    </a:ext>
                  </a:extLst>
                </p:cNvPr>
                <p:cNvPicPr preferRelativeResize="0">
                  <a:picLocks noChangeAspect="1" noChangeArrowheads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7" y="2353"/>
                  <a:ext cx="2016" cy="15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9096" name="Rectangle 11">
                  <a:extLst>
                    <a:ext uri="{FF2B5EF4-FFF2-40B4-BE49-F238E27FC236}">
                      <a16:creationId xmlns:a16="http://schemas.microsoft.com/office/drawing/2014/main" id="{55B97CFF-9481-3741-B573-06E8B85198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23" y="2678"/>
                  <a:ext cx="764" cy="56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89097" name="Rectangle 12">
                  <a:extLst>
                    <a:ext uri="{FF2B5EF4-FFF2-40B4-BE49-F238E27FC236}">
                      <a16:creationId xmlns:a16="http://schemas.microsoft.com/office/drawing/2014/main" id="{08988DFF-00DC-7841-802D-FAAD21AEA7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6" y="3622"/>
                  <a:ext cx="865" cy="305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89098" name="Text Box 13">
                  <a:extLst>
                    <a:ext uri="{FF2B5EF4-FFF2-40B4-BE49-F238E27FC236}">
                      <a16:creationId xmlns:a16="http://schemas.microsoft.com/office/drawing/2014/main" id="{0792C2EE-8A29-214B-AFFF-4756EEDDE46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24" y="2901"/>
                  <a:ext cx="1440" cy="4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600" i="0" dirty="0"/>
                    <a:t>Transmission electron micrograph</a:t>
                  </a:r>
                  <a:endParaRPr lang="en-US" altLang="en-US" sz="1600" dirty="0"/>
                </a:p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i="0" dirty="0"/>
                    <a:t>https://www.science.org.au</a:t>
                  </a:r>
                  <a:endParaRPr lang="en-US" altLang="en-US" sz="1800" dirty="0"/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Slide Number Placeholder 5">
            <a:extLst>
              <a:ext uri="{FF2B5EF4-FFF2-40B4-BE49-F238E27FC236}">
                <a16:creationId xmlns:a16="http://schemas.microsoft.com/office/drawing/2014/main" id="{F091ADDD-95D2-C142-8D6A-F25CE7F4B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709BC1-666F-F440-8F3F-9F0472A6D6C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 dirty="0"/>
          </a:p>
        </p:txBody>
      </p:sp>
      <p:grpSp>
        <p:nvGrpSpPr>
          <p:cNvPr id="91138" name="Group 5">
            <a:extLst>
              <a:ext uri="{FF2B5EF4-FFF2-40B4-BE49-F238E27FC236}">
                <a16:creationId xmlns:a16="http://schemas.microsoft.com/office/drawing/2014/main" id="{291F252C-9388-184F-9768-B262905BBFBF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446088"/>
            <a:ext cx="8229600" cy="2832100"/>
            <a:chOff x="290" y="281"/>
            <a:chExt cx="5184" cy="1784"/>
          </a:xfrm>
        </p:grpSpPr>
        <p:sp>
          <p:nvSpPr>
            <p:cNvPr id="91139" name="Rectangle 2">
              <a:extLst>
                <a:ext uri="{FF2B5EF4-FFF2-40B4-BE49-F238E27FC236}">
                  <a16:creationId xmlns:a16="http://schemas.microsoft.com/office/drawing/2014/main" id="{EDB94677-C928-7A46-A7B1-08B9420CCD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Cell Nucleus </a:t>
              </a:r>
              <a:r>
                <a:rPr lang="en-US" altLang="en-US" sz="2200" i="0" dirty="0">
                  <a:solidFill>
                    <a:srgbClr val="333333"/>
                  </a:solidFill>
                </a:rPr>
                <a:t>(continued)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91140" name="Text Box 3">
              <a:extLst>
                <a:ext uri="{FF2B5EF4-FFF2-40B4-BE49-F238E27FC236}">
                  <a16:creationId xmlns:a16="http://schemas.microsoft.com/office/drawing/2014/main" id="{68B13524-FCA2-D947-8E59-5109878C78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72"/>
              <a:ext cx="4579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DNA molecules and proteins in the nucleus form long fibers called chromatin.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Each fiber makes-up one chromosome</a:t>
              </a:r>
              <a:r>
                <a:rPr lang="en-US" altLang="en-US" sz="1800" dirty="0"/>
                <a:t>—</a:t>
              </a:r>
              <a:r>
                <a:rPr lang="en-US" altLang="en-US" sz="1800" i="0" dirty="0"/>
                <a:t>humans usually (but not always) have 46 chromosomes in their somatic cells.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A ball-like mass in the nucleus, called the nucleolus, synthesizes the components of ribosomes.</a:t>
              </a:r>
            </a:p>
          </p:txBody>
        </p:sp>
      </p:grp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Slide Number Placeholder 5">
            <a:extLst>
              <a:ext uri="{FF2B5EF4-FFF2-40B4-BE49-F238E27FC236}">
                <a16:creationId xmlns:a16="http://schemas.microsoft.com/office/drawing/2014/main" id="{F7880C14-8B5D-E446-BEF7-342FA994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26E169-07AA-2744-BA49-0B26F1FA942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 dirty="0"/>
          </a:p>
        </p:txBody>
      </p:sp>
      <p:grpSp>
        <p:nvGrpSpPr>
          <p:cNvPr id="93186" name="Group 15">
            <a:extLst>
              <a:ext uri="{FF2B5EF4-FFF2-40B4-BE49-F238E27FC236}">
                <a16:creationId xmlns:a16="http://schemas.microsoft.com/office/drawing/2014/main" id="{B23DE565-813B-5F4B-B5B1-F13C3EDDC207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61962"/>
            <a:ext cx="8229600" cy="4892677"/>
            <a:chOff x="286" y="283"/>
            <a:chExt cx="5184" cy="3082"/>
          </a:xfrm>
        </p:grpSpPr>
        <p:sp>
          <p:nvSpPr>
            <p:cNvPr id="93187" name="Rectangle 3">
              <a:extLst>
                <a:ext uri="{FF2B5EF4-FFF2-40B4-BE49-F238E27FC236}">
                  <a16:creationId xmlns:a16="http://schemas.microsoft.com/office/drawing/2014/main" id="{0498D7D2-81FC-4F4D-A45F-AD9C406E8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Cytoplasm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grpSp>
          <p:nvGrpSpPr>
            <p:cNvPr id="93188" name="Group 14">
              <a:extLst>
                <a:ext uri="{FF2B5EF4-FFF2-40B4-BE49-F238E27FC236}">
                  <a16:creationId xmlns:a16="http://schemas.microsoft.com/office/drawing/2014/main" id="{2ACB60EB-FF45-C14C-8238-55CFE6B502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6" y="972"/>
              <a:ext cx="4906" cy="2393"/>
              <a:chOff x="496" y="972"/>
              <a:chExt cx="4906" cy="2393"/>
            </a:xfrm>
          </p:grpSpPr>
          <p:sp>
            <p:nvSpPr>
              <p:cNvPr id="93189" name="Text Box 4">
                <a:extLst>
                  <a:ext uri="{FF2B5EF4-FFF2-40B4-BE49-F238E27FC236}">
                    <a16:creationId xmlns:a16="http://schemas.microsoft.com/office/drawing/2014/main" id="{212DAB5E-B52E-EE47-B884-0B312F37DB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" y="1001"/>
                <a:ext cx="116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30000"/>
                  </a:spcAft>
                  <a:buFontTx/>
                  <a:buNone/>
                </a:pPr>
                <a:endParaRPr lang="en-US" altLang="en-US" sz="1800" i="0" dirty="0"/>
              </a:p>
            </p:txBody>
          </p:sp>
          <p:sp>
            <p:nvSpPr>
              <p:cNvPr id="93190" name="Text Box 5">
                <a:extLst>
                  <a:ext uri="{FF2B5EF4-FFF2-40B4-BE49-F238E27FC236}">
                    <a16:creationId xmlns:a16="http://schemas.microsoft.com/office/drawing/2014/main" id="{1F5E7B47-7498-1F4A-9BF8-71B2D5CD511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9" y="1012"/>
                <a:ext cx="116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i="0" baseline="-25000" dirty="0"/>
              </a:p>
            </p:txBody>
          </p:sp>
          <p:sp>
            <p:nvSpPr>
              <p:cNvPr id="93191" name="Text Box 6">
                <a:extLst>
                  <a:ext uri="{FF2B5EF4-FFF2-40B4-BE49-F238E27FC236}">
                    <a16:creationId xmlns:a16="http://schemas.microsoft.com/office/drawing/2014/main" id="{6D77B5CB-555B-EE44-A09D-2C013D22F2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9" y="1012"/>
                <a:ext cx="116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i="0" baseline="-25000" dirty="0"/>
              </a:p>
            </p:txBody>
          </p:sp>
          <p:sp>
            <p:nvSpPr>
              <p:cNvPr id="93192" name="Text Box 7">
                <a:extLst>
                  <a:ext uri="{FF2B5EF4-FFF2-40B4-BE49-F238E27FC236}">
                    <a16:creationId xmlns:a16="http://schemas.microsoft.com/office/drawing/2014/main" id="{947BE0C6-1DA7-5A4A-BBE0-02AC2679D2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6" y="972"/>
                <a:ext cx="4886" cy="7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5425" indent="-22542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The cytoplasm is the region between the cell’s plasma membrane and its nucleus.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It contains organelles suspended in a watery fluid known as cytosol.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Each type of organelle performs specific functions, as we will discuss. </a:t>
                </a:r>
              </a:p>
            </p:txBody>
          </p:sp>
          <p:grpSp>
            <p:nvGrpSpPr>
              <p:cNvPr id="93193" name="Group 13">
                <a:extLst>
                  <a:ext uri="{FF2B5EF4-FFF2-40B4-BE49-F238E27FC236}">
                    <a16:creationId xmlns:a16="http://schemas.microsoft.com/office/drawing/2014/main" id="{D6BF0A88-99BE-E646-9394-8A000A72B2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81" y="2072"/>
                <a:ext cx="2962" cy="1293"/>
                <a:chOff x="1581" y="2072"/>
                <a:chExt cx="2962" cy="1293"/>
              </a:xfrm>
            </p:grpSpPr>
            <p:pic>
              <p:nvPicPr>
                <p:cNvPr id="93194" name="Picture 24" descr="www_danforthcenter_org_cytoplasm">
                  <a:extLst>
                    <a:ext uri="{FF2B5EF4-FFF2-40B4-BE49-F238E27FC236}">
                      <a16:creationId xmlns:a16="http://schemas.microsoft.com/office/drawing/2014/main" id="{87110A03-F2A9-3B47-8914-648CD717D5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1" y="2072"/>
                  <a:ext cx="1293" cy="12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93195" name="Text Box 25">
                  <a:extLst>
                    <a:ext uri="{FF2B5EF4-FFF2-40B4-BE49-F238E27FC236}">
                      <a16:creationId xmlns:a16="http://schemas.microsoft.com/office/drawing/2014/main" id="{A51BEC2B-1C10-A549-BAF4-F67A418E9DD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053" y="2508"/>
                  <a:ext cx="1490" cy="4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600" i="0" dirty="0"/>
                    <a:t>Transmission electron micrograph</a:t>
                  </a:r>
                  <a:endParaRPr lang="en-US" altLang="en-US" sz="1600" dirty="0"/>
                </a:p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i="0" dirty="0"/>
                    <a:t>https://www.danforthcenter.org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Slide Number Placeholder 5">
            <a:extLst>
              <a:ext uri="{FF2B5EF4-FFF2-40B4-BE49-F238E27FC236}">
                <a16:creationId xmlns:a16="http://schemas.microsoft.com/office/drawing/2014/main" id="{40ADB68D-4942-6648-B4B5-DEB292551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221C072-8220-7544-9DA2-38F86A6AF83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 dirty="0"/>
          </a:p>
        </p:txBody>
      </p:sp>
      <p:grpSp>
        <p:nvGrpSpPr>
          <p:cNvPr id="95234" name="Group 15">
            <a:extLst>
              <a:ext uri="{FF2B5EF4-FFF2-40B4-BE49-F238E27FC236}">
                <a16:creationId xmlns:a16="http://schemas.microsoft.com/office/drawing/2014/main" id="{FEF03777-98A2-6240-98C8-718DE62E489A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6088"/>
            <a:ext cx="8229600" cy="4705347"/>
            <a:chOff x="286" y="281"/>
            <a:chExt cx="5184" cy="2964"/>
          </a:xfrm>
        </p:grpSpPr>
        <p:sp>
          <p:nvSpPr>
            <p:cNvPr id="95235" name="Rectangle 3">
              <a:extLst>
                <a:ext uri="{FF2B5EF4-FFF2-40B4-BE49-F238E27FC236}">
                  <a16:creationId xmlns:a16="http://schemas.microsoft.com/office/drawing/2014/main" id="{B62D44D1-9728-8844-B87E-433575508A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Ribosomes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grpSp>
          <p:nvGrpSpPr>
            <p:cNvPr id="95236" name="Group 14">
              <a:extLst>
                <a:ext uri="{FF2B5EF4-FFF2-40B4-BE49-F238E27FC236}">
                  <a16:creationId xmlns:a16="http://schemas.microsoft.com/office/drawing/2014/main" id="{43B53478-48FE-EE45-95A3-E47625FAB4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6" y="969"/>
              <a:ext cx="4653" cy="2276"/>
              <a:chOff x="516" y="969"/>
              <a:chExt cx="4653" cy="2276"/>
            </a:xfrm>
          </p:grpSpPr>
          <p:sp>
            <p:nvSpPr>
              <p:cNvPr id="95237" name="Text Box 4">
                <a:extLst>
                  <a:ext uri="{FF2B5EF4-FFF2-40B4-BE49-F238E27FC236}">
                    <a16:creationId xmlns:a16="http://schemas.microsoft.com/office/drawing/2014/main" id="{DE5C1709-3925-D948-8D64-164D437DBA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6" y="969"/>
                <a:ext cx="4653" cy="72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5425" indent="-22542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Ribosomes are found in the cytoplasm, and often in close proximity to the cell nucleus.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These organelles synthesize the polypeptides from amino acids that make up proteins.</a:t>
                </a:r>
              </a:p>
            </p:txBody>
          </p:sp>
          <p:grpSp>
            <p:nvGrpSpPr>
              <p:cNvPr id="95238" name="Group 13">
                <a:extLst>
                  <a:ext uri="{FF2B5EF4-FFF2-40B4-BE49-F238E27FC236}">
                    <a16:creationId xmlns:a16="http://schemas.microsoft.com/office/drawing/2014/main" id="{58F77E6B-F79E-8140-87A1-EFA2CCACBB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97" y="1928"/>
                <a:ext cx="3108" cy="1317"/>
                <a:chOff x="1297" y="1928"/>
                <a:chExt cx="3108" cy="1317"/>
              </a:xfrm>
            </p:grpSpPr>
            <p:pic>
              <p:nvPicPr>
                <p:cNvPr id="95239" name="Picture 9" descr="rna_ucsc_edu_ribosomes">
                  <a:extLst>
                    <a:ext uri="{FF2B5EF4-FFF2-40B4-BE49-F238E27FC236}">
                      <a16:creationId xmlns:a16="http://schemas.microsoft.com/office/drawing/2014/main" id="{1AFC70D6-A13D-A847-B183-CCFC485389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2" y="1928"/>
                  <a:ext cx="1513" cy="131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95240" name="Text Box 10">
                  <a:extLst>
                    <a:ext uri="{FF2B5EF4-FFF2-40B4-BE49-F238E27FC236}">
                      <a16:creationId xmlns:a16="http://schemas.microsoft.com/office/drawing/2014/main" id="{047ED1DF-0F5E-2843-AC17-87A1CA0B076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7" y="2391"/>
                  <a:ext cx="1433" cy="4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600" i="0" dirty="0"/>
                    <a:t>Computer-generated graphic</a:t>
                  </a:r>
                </a:p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i="0" dirty="0"/>
                    <a:t>https://www.rna.ucsc.edu</a:t>
                  </a:r>
                  <a:endParaRPr lang="en-US" altLang="en-US" sz="1800" i="0" dirty="0"/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Slide Number Placeholder 5">
            <a:extLst>
              <a:ext uri="{FF2B5EF4-FFF2-40B4-BE49-F238E27FC236}">
                <a16:creationId xmlns:a16="http://schemas.microsoft.com/office/drawing/2014/main" id="{7202C2AB-8EB7-CB4C-AD30-F3ACC8CF6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20D49E9-D3B5-F347-B287-C13F99E0D18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 dirty="0"/>
          </a:p>
        </p:txBody>
      </p:sp>
      <p:grpSp>
        <p:nvGrpSpPr>
          <p:cNvPr id="97282" name="Group 5">
            <a:extLst>
              <a:ext uri="{FF2B5EF4-FFF2-40B4-BE49-F238E27FC236}">
                <a16:creationId xmlns:a16="http://schemas.microsoft.com/office/drawing/2014/main" id="{BCCC5229-3C64-AD4F-8036-9B84EA6138D2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6088"/>
            <a:ext cx="8229600" cy="3063875"/>
            <a:chOff x="286" y="281"/>
            <a:chExt cx="5184" cy="1930"/>
          </a:xfrm>
        </p:grpSpPr>
        <p:sp>
          <p:nvSpPr>
            <p:cNvPr id="97283" name="Rectangle 3">
              <a:extLst>
                <a:ext uri="{FF2B5EF4-FFF2-40B4-BE49-F238E27FC236}">
                  <a16:creationId xmlns:a16="http://schemas.microsoft.com/office/drawing/2014/main" id="{376964F7-4E76-B341-9B22-19FDACAA6B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Ribosomes </a:t>
              </a:r>
              <a:r>
                <a:rPr lang="en-US" altLang="en-US" sz="2200" i="0" dirty="0">
                  <a:solidFill>
                    <a:srgbClr val="333333"/>
                  </a:solidFill>
                </a:rPr>
                <a:t>(continued)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97284" name="Text Box 4">
              <a:extLst>
                <a:ext uri="{FF2B5EF4-FFF2-40B4-BE49-F238E27FC236}">
                  <a16:creationId xmlns:a16="http://schemas.microsoft.com/office/drawing/2014/main" id="{13C6CD79-DCA9-4846-9692-3261DAAAEC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69"/>
              <a:ext cx="4539" cy="1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genetic information of DNA is translated via messenger RNA (mRNA) in the ribosomes to provide instructions for the synthesis of polypeptides that form proteins.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Some ribosomes synthesize proteins for use in the cytoplasm or plasma membrane.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Other ribosomes synthesize proteins (hormones) for secretion by the cell to target other cells.</a:t>
              </a:r>
            </a:p>
          </p:txBody>
        </p:sp>
      </p:grp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Slide Number Placeholder 5">
            <a:extLst>
              <a:ext uri="{FF2B5EF4-FFF2-40B4-BE49-F238E27FC236}">
                <a16:creationId xmlns:a16="http://schemas.microsoft.com/office/drawing/2014/main" id="{F593D238-2CB2-0545-957B-D548E0EB8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608775-50A3-854C-88CA-5C40283C7B9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 dirty="0"/>
          </a:p>
        </p:txBody>
      </p:sp>
      <p:sp>
        <p:nvSpPr>
          <p:cNvPr id="99330" name="Rectangle 3">
            <a:extLst>
              <a:ext uri="{FF2B5EF4-FFF2-40B4-BE49-F238E27FC236}">
                <a16:creationId xmlns:a16="http://schemas.microsoft.com/office/drawing/2014/main" id="{9E3EFB21-CAAE-7B49-A874-825D74AC0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75" y="44608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i="0" dirty="0">
                <a:solidFill>
                  <a:srgbClr val="333333"/>
                </a:solidFill>
              </a:rPr>
              <a:t>Endoplasmic Reticulum</a:t>
            </a:r>
            <a:endParaRPr lang="en-US" altLang="en-US" sz="2800" i="0" dirty="0">
              <a:solidFill>
                <a:schemeClr val="tx2"/>
              </a:solidFill>
            </a:endParaRPr>
          </a:p>
        </p:txBody>
      </p:sp>
      <p:grpSp>
        <p:nvGrpSpPr>
          <p:cNvPr id="99331" name="Group 17">
            <a:extLst>
              <a:ext uri="{FF2B5EF4-FFF2-40B4-BE49-F238E27FC236}">
                <a16:creationId xmlns:a16="http://schemas.microsoft.com/office/drawing/2014/main" id="{D01E2B54-6B93-DD48-89AF-F5AA023910FC}"/>
              </a:ext>
            </a:extLst>
          </p:cNvPr>
          <p:cNvGrpSpPr>
            <a:grpSpLocks/>
          </p:cNvGrpSpPr>
          <p:nvPr/>
        </p:nvGrpSpPr>
        <p:grpSpPr bwMode="auto">
          <a:xfrm>
            <a:off x="819150" y="1538288"/>
            <a:ext cx="7958138" cy="3871914"/>
            <a:chOff x="516" y="969"/>
            <a:chExt cx="5013" cy="2439"/>
          </a:xfrm>
        </p:grpSpPr>
        <p:sp>
          <p:nvSpPr>
            <p:cNvPr id="99332" name="Text Box 4">
              <a:extLst>
                <a:ext uri="{FF2B5EF4-FFF2-40B4-BE49-F238E27FC236}">
                  <a16:creationId xmlns:a16="http://schemas.microsoft.com/office/drawing/2014/main" id="{906EDAA6-F306-4844-B381-E5F937400B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69"/>
              <a:ext cx="5013" cy="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endoplasmic reticulum (ER) synthesizes many types of biological molecules.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ER is made-up of an elaborate system of tubes and sacs in the cyto-plasm.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two types of endoplasmic reticulum are rough ER and smooth ER.</a:t>
              </a:r>
            </a:p>
          </p:txBody>
        </p:sp>
        <p:grpSp>
          <p:nvGrpSpPr>
            <p:cNvPr id="99333" name="Group 16">
              <a:extLst>
                <a:ext uri="{FF2B5EF4-FFF2-40B4-BE49-F238E27FC236}">
                  <a16:creationId xmlns:a16="http://schemas.microsoft.com/office/drawing/2014/main" id="{509396F4-F508-BD43-A068-7430D3731D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18" y="2232"/>
              <a:ext cx="3474" cy="1176"/>
              <a:chOff x="1218" y="2232"/>
              <a:chExt cx="3474" cy="1176"/>
            </a:xfrm>
          </p:grpSpPr>
          <p:pic>
            <p:nvPicPr>
              <p:cNvPr id="99334" name="Picture 8" descr="www_bu_edu_rough_endoplasmic_reticulum">
                <a:extLst>
                  <a:ext uri="{FF2B5EF4-FFF2-40B4-BE49-F238E27FC236}">
                    <a16:creationId xmlns:a16="http://schemas.microsoft.com/office/drawing/2014/main" id="{DE4B45EC-93BC-8342-9191-7E7F84CEF7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7" y="2232"/>
                <a:ext cx="1805" cy="11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9335" name="Rectangle 9">
                <a:extLst>
                  <a:ext uri="{FF2B5EF4-FFF2-40B4-BE49-F238E27FC236}">
                    <a16:creationId xmlns:a16="http://schemas.microsoft.com/office/drawing/2014/main" id="{25363A5A-6A76-464A-805C-089CD263A0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8" y="2611"/>
                <a:ext cx="1524" cy="4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600" i="0" dirty="0"/>
                  <a:t>Transmission electron micrograph</a:t>
                </a:r>
                <a:endParaRPr lang="en-US" altLang="en-US" sz="1600" dirty="0"/>
              </a:p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100" i="0" dirty="0"/>
                  <a:t>https://www.bu.edu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Slide Number Placeholder 5">
            <a:extLst>
              <a:ext uri="{FF2B5EF4-FFF2-40B4-BE49-F238E27FC236}">
                <a16:creationId xmlns:a16="http://schemas.microsoft.com/office/drawing/2014/main" id="{A24EE834-3FB6-C84A-A8F0-3C3C62B61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A33F1AF-3EAA-AA4E-BA1F-14926F7F38D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 dirty="0"/>
          </a:p>
        </p:txBody>
      </p:sp>
      <p:grpSp>
        <p:nvGrpSpPr>
          <p:cNvPr id="101378" name="Group 7">
            <a:extLst>
              <a:ext uri="{FF2B5EF4-FFF2-40B4-BE49-F238E27FC236}">
                <a16:creationId xmlns:a16="http://schemas.microsoft.com/office/drawing/2014/main" id="{B2F16F37-9601-904F-BA46-EC584DCCE6D1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446088"/>
            <a:ext cx="8245475" cy="3884612"/>
            <a:chOff x="290" y="281"/>
            <a:chExt cx="5194" cy="2447"/>
          </a:xfrm>
        </p:grpSpPr>
        <p:sp>
          <p:nvSpPr>
            <p:cNvPr id="101379" name="Rectangle 3">
              <a:extLst>
                <a:ext uri="{FF2B5EF4-FFF2-40B4-BE49-F238E27FC236}">
                  <a16:creationId xmlns:a16="http://schemas.microsoft.com/office/drawing/2014/main" id="{7B11FAEA-14F9-B945-AA25-0F67C0A138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Rough ER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101380" name="Text Box 4">
              <a:extLst>
                <a:ext uri="{FF2B5EF4-FFF2-40B4-BE49-F238E27FC236}">
                  <a16:creationId xmlns:a16="http://schemas.microsoft.com/office/drawing/2014/main" id="{64AFC9F9-3257-664E-BE38-22EBFF1DA1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69"/>
              <a:ext cx="4968" cy="17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Rough ER has the appearance of roughness when viewed with an elec-tron microscope due to the ribosomes that stud the surface of the plasma membrane. 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Rough ER synthesizes proteins found in the plasma membranes of cells and organelles and for secretion by the cell.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Cells that secrete substantial amounts of proteins, including the salivary glands of the mouth, are rich in rough ER.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products are sent to other locations in the cell in membrane covered packages called transport vesicles</a:t>
              </a:r>
              <a:r>
                <a:rPr lang="en-US" altLang="en-US" sz="1800" dirty="0"/>
                <a:t>—</a:t>
              </a:r>
              <a:r>
                <a:rPr lang="en-US" altLang="en-US" sz="1800" i="0" dirty="0"/>
                <a:t>the vesicles bud and separate from the ER.</a:t>
              </a:r>
            </a:p>
          </p:txBody>
        </p:sp>
      </p:grp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Slide Number Placeholder 5">
            <a:extLst>
              <a:ext uri="{FF2B5EF4-FFF2-40B4-BE49-F238E27FC236}">
                <a16:creationId xmlns:a16="http://schemas.microsoft.com/office/drawing/2014/main" id="{696DAE01-1917-E449-B84D-2226E8859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BB2E2C-D241-FB43-8AFF-A7E6236F978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 dirty="0"/>
          </a:p>
        </p:txBody>
      </p:sp>
      <p:grpSp>
        <p:nvGrpSpPr>
          <p:cNvPr id="103426" name="Group 9">
            <a:extLst>
              <a:ext uri="{FF2B5EF4-FFF2-40B4-BE49-F238E27FC236}">
                <a16:creationId xmlns:a16="http://schemas.microsoft.com/office/drawing/2014/main" id="{36F1A278-59CE-F041-988B-FAC779E7BB85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446088"/>
            <a:ext cx="8229600" cy="2006600"/>
            <a:chOff x="290" y="281"/>
            <a:chExt cx="5184" cy="1264"/>
          </a:xfrm>
        </p:grpSpPr>
        <p:sp>
          <p:nvSpPr>
            <p:cNvPr id="103427" name="Rectangle 3">
              <a:extLst>
                <a:ext uri="{FF2B5EF4-FFF2-40B4-BE49-F238E27FC236}">
                  <a16:creationId xmlns:a16="http://schemas.microsoft.com/office/drawing/2014/main" id="{220ECFF5-F1D7-C64F-8818-4839BDFEA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Smooth ER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103428" name="Text Box 4">
              <a:extLst>
                <a:ext uri="{FF2B5EF4-FFF2-40B4-BE49-F238E27FC236}">
                  <a16:creationId xmlns:a16="http://schemas.microsoft.com/office/drawing/2014/main" id="{80F232A4-89F6-E34B-B410-F51709F281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69"/>
              <a:ext cx="4617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Smooth ER lacks the ribosomes that stud the surface of rough ER.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One function is the synthesis of steroids in the testes, ovaries, and adrenal glands (adrenal cortex). </a:t>
              </a:r>
            </a:p>
          </p:txBody>
        </p:sp>
      </p:grp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Slide Number Placeholder 5">
            <a:extLst>
              <a:ext uri="{FF2B5EF4-FFF2-40B4-BE49-F238E27FC236}">
                <a16:creationId xmlns:a16="http://schemas.microsoft.com/office/drawing/2014/main" id="{A7638536-F79E-4E4B-9501-C790620CB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395AB75-C6E4-1343-9195-C9AD3513DD6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 dirty="0"/>
          </a:p>
        </p:txBody>
      </p:sp>
      <p:grpSp>
        <p:nvGrpSpPr>
          <p:cNvPr id="105474" name="Group 2">
            <a:extLst>
              <a:ext uri="{FF2B5EF4-FFF2-40B4-BE49-F238E27FC236}">
                <a16:creationId xmlns:a16="http://schemas.microsoft.com/office/drawing/2014/main" id="{FA9A317A-8A9C-2648-A9AF-E67CC6D56E4D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446088"/>
            <a:ext cx="8229600" cy="3414713"/>
            <a:chOff x="290" y="281"/>
            <a:chExt cx="5184" cy="2151"/>
          </a:xfrm>
        </p:grpSpPr>
        <p:sp>
          <p:nvSpPr>
            <p:cNvPr id="105475" name="Rectangle 3">
              <a:extLst>
                <a:ext uri="{FF2B5EF4-FFF2-40B4-BE49-F238E27FC236}">
                  <a16:creationId xmlns:a16="http://schemas.microsoft.com/office/drawing/2014/main" id="{88C898F1-6551-384A-AF63-D089D1C9F7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Smooth ER </a:t>
              </a:r>
              <a:r>
                <a:rPr lang="en-US" altLang="en-US" sz="2200" i="0" dirty="0">
                  <a:solidFill>
                    <a:srgbClr val="333333"/>
                  </a:solidFill>
                </a:rPr>
                <a:t>(continued)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105476" name="Text Box 4">
              <a:extLst>
                <a:ext uri="{FF2B5EF4-FFF2-40B4-BE49-F238E27FC236}">
                  <a16:creationId xmlns:a16="http://schemas.microsoft.com/office/drawing/2014/main" id="{EF582D5C-A8B1-CF4D-B06E-ABC888CB4F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69"/>
              <a:ext cx="4675" cy="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Smooth ER in liver cells known as hepatocytes synthesize enzymes that detoxify drugs and poisons in the blood.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amount of smooth ER increases (up-regulates) with exposure to certain drugs.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body increases its tolerance to the drug, which requires higher dosages to achieve the same physiological effect.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A hallmark of addiction is increased drug tolerance (along with psych-ological components).</a:t>
              </a:r>
            </a:p>
          </p:txBody>
        </p:sp>
      </p:grp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Slide Number Placeholder 5">
            <a:extLst>
              <a:ext uri="{FF2B5EF4-FFF2-40B4-BE49-F238E27FC236}">
                <a16:creationId xmlns:a16="http://schemas.microsoft.com/office/drawing/2014/main" id="{17F5659F-EAC0-764F-8F4E-A1D38ABF3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EEE42FB-7D9C-9D4C-85E9-EF65E6985B7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 dirty="0"/>
          </a:p>
        </p:txBody>
      </p:sp>
      <p:grpSp>
        <p:nvGrpSpPr>
          <p:cNvPr id="107522" name="Group 12">
            <a:extLst>
              <a:ext uri="{FF2B5EF4-FFF2-40B4-BE49-F238E27FC236}">
                <a16:creationId xmlns:a16="http://schemas.microsoft.com/office/drawing/2014/main" id="{F749C5B1-5350-A844-A07F-B850552EB233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6088"/>
            <a:ext cx="8229600" cy="5103812"/>
            <a:chOff x="286" y="281"/>
            <a:chExt cx="5184" cy="3215"/>
          </a:xfrm>
        </p:grpSpPr>
        <p:sp>
          <p:nvSpPr>
            <p:cNvPr id="107523" name="Rectangle 3">
              <a:extLst>
                <a:ext uri="{FF2B5EF4-FFF2-40B4-BE49-F238E27FC236}">
                  <a16:creationId xmlns:a16="http://schemas.microsoft.com/office/drawing/2014/main" id="{82F45A60-922B-2E41-A1BB-7C394A20A6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Golgi Apparatus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grpSp>
          <p:nvGrpSpPr>
            <p:cNvPr id="107524" name="Group 11">
              <a:extLst>
                <a:ext uri="{FF2B5EF4-FFF2-40B4-BE49-F238E27FC236}">
                  <a16:creationId xmlns:a16="http://schemas.microsoft.com/office/drawing/2014/main" id="{E500BF61-3DBB-7C40-8AFB-EF58F70FC2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6" y="972"/>
              <a:ext cx="4725" cy="2524"/>
              <a:chOff x="516" y="972"/>
              <a:chExt cx="4725" cy="2524"/>
            </a:xfrm>
          </p:grpSpPr>
          <p:sp>
            <p:nvSpPr>
              <p:cNvPr id="107525" name="Text Box 4">
                <a:extLst>
                  <a:ext uri="{FF2B5EF4-FFF2-40B4-BE49-F238E27FC236}">
                    <a16:creationId xmlns:a16="http://schemas.microsoft.com/office/drawing/2014/main" id="{BAC864F3-DCF0-B84C-82CF-E974C9FACC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6" y="972"/>
                <a:ext cx="4725" cy="112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5425" indent="-22542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The Golgi apparatus works with the endoplasmic reticulum to refine, store, and distribute molecules synthesized by the cell.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Molecular products synthesized in the ER reach the Golgi apparatus via transport vesicles.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Enzymes in the Golgi apparatus modify many of the products synthe-sized by the ER.</a:t>
                </a:r>
              </a:p>
            </p:txBody>
          </p:sp>
          <p:grpSp>
            <p:nvGrpSpPr>
              <p:cNvPr id="107526" name="Group 10">
                <a:extLst>
                  <a:ext uri="{FF2B5EF4-FFF2-40B4-BE49-F238E27FC236}">
                    <a16:creationId xmlns:a16="http://schemas.microsoft.com/office/drawing/2014/main" id="{A2CD39AC-9631-0748-BB3B-0B92460ACC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87" y="2329"/>
                <a:ext cx="3399" cy="1167"/>
                <a:chOff x="1087" y="2329"/>
                <a:chExt cx="3399" cy="1167"/>
              </a:xfrm>
            </p:grpSpPr>
            <p:pic>
              <p:nvPicPr>
                <p:cNvPr id="107527" name="Picture 7" descr="www_bu_edu_golgi_apparatus">
                  <a:extLst>
                    <a:ext uri="{FF2B5EF4-FFF2-40B4-BE49-F238E27FC236}">
                      <a16:creationId xmlns:a16="http://schemas.microsoft.com/office/drawing/2014/main" id="{F82458CC-6299-8045-858A-5FF5C09427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" y="2329"/>
                  <a:ext cx="1793" cy="11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07528" name="Rectangle 8">
                  <a:extLst>
                    <a:ext uri="{FF2B5EF4-FFF2-40B4-BE49-F238E27FC236}">
                      <a16:creationId xmlns:a16="http://schemas.microsoft.com/office/drawing/2014/main" id="{465E0F4A-80B6-4042-9794-5D052BD4EA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09" y="2702"/>
                  <a:ext cx="1377" cy="4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600" i="0" dirty="0"/>
                    <a:t>Transmission electron micrograph</a:t>
                  </a:r>
                  <a:endParaRPr lang="en-US" altLang="en-US" sz="1600" dirty="0"/>
                </a:p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i="0" dirty="0"/>
                    <a:t>https://www.bu.edu</a:t>
                  </a:r>
                  <a:endParaRPr lang="en-US" altLang="en-US" sz="1800" dirty="0"/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Slide Number Placeholder 5">
            <a:extLst>
              <a:ext uri="{FF2B5EF4-FFF2-40B4-BE49-F238E27FC236}">
                <a16:creationId xmlns:a16="http://schemas.microsoft.com/office/drawing/2014/main" id="{ADC8F65C-BA3A-7644-AF3B-0BFA9B218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4AE09C9-490E-1A4D-80CB-7730B1D66EF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 dirty="0"/>
          </a:p>
        </p:txBody>
      </p:sp>
      <p:grpSp>
        <p:nvGrpSpPr>
          <p:cNvPr id="109570" name="Group 6">
            <a:extLst>
              <a:ext uri="{FF2B5EF4-FFF2-40B4-BE49-F238E27FC236}">
                <a16:creationId xmlns:a16="http://schemas.microsoft.com/office/drawing/2014/main" id="{5FE02FB3-A918-674D-974F-4EF34A49562C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6088"/>
            <a:ext cx="8229600" cy="3770313"/>
            <a:chOff x="286" y="281"/>
            <a:chExt cx="5184" cy="2375"/>
          </a:xfrm>
        </p:grpSpPr>
        <p:sp>
          <p:nvSpPr>
            <p:cNvPr id="109571" name="Rectangle 3">
              <a:extLst>
                <a:ext uri="{FF2B5EF4-FFF2-40B4-BE49-F238E27FC236}">
                  <a16:creationId xmlns:a16="http://schemas.microsoft.com/office/drawing/2014/main" id="{12EF62AC-E894-AC48-8384-F67446426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Golgi Apparatus </a:t>
              </a:r>
              <a:r>
                <a:rPr lang="en-US" altLang="en-US" sz="2200" i="0" dirty="0">
                  <a:solidFill>
                    <a:srgbClr val="333333"/>
                  </a:solidFill>
                </a:rPr>
                <a:t>(continued)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109572" name="Text Box 4">
              <a:extLst>
                <a:ext uri="{FF2B5EF4-FFF2-40B4-BE49-F238E27FC236}">
                  <a16:creationId xmlns:a16="http://schemas.microsoft.com/office/drawing/2014/main" id="{A4D59E02-35E7-B64B-804B-BD5A9E59D9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72"/>
              <a:ext cx="4880" cy="16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Golgi apparatus is named for its discoverer, Camillo Golgi.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They work with the ER to refine, store, and distribute molecular prod-ucts.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Golgi apparatus tags proteins with addresses of their destinations within the cell.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Vesicles that bud from the Golgi apparatus distribute products to other organelles.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Other products are sent to the plasma membrane for secretion by the cell.</a:t>
              </a:r>
            </a:p>
          </p:txBody>
        </p:sp>
      </p:grp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Slide Number Placeholder 5">
            <a:extLst>
              <a:ext uri="{FF2B5EF4-FFF2-40B4-BE49-F238E27FC236}">
                <a16:creationId xmlns:a16="http://schemas.microsoft.com/office/drawing/2014/main" id="{4DEDC9EA-3363-F443-9DC5-07E0087C8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C0D757-6799-5848-A0A9-8446A42C498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 dirty="0"/>
          </a:p>
        </p:txBody>
      </p:sp>
      <p:grpSp>
        <p:nvGrpSpPr>
          <p:cNvPr id="111618" name="Group 12">
            <a:extLst>
              <a:ext uri="{FF2B5EF4-FFF2-40B4-BE49-F238E27FC236}">
                <a16:creationId xmlns:a16="http://schemas.microsoft.com/office/drawing/2014/main" id="{B83D130F-6DC3-FE42-AE8A-F7221021F000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446088"/>
            <a:ext cx="8229600" cy="4984750"/>
            <a:chOff x="290" y="281"/>
            <a:chExt cx="5184" cy="3140"/>
          </a:xfrm>
        </p:grpSpPr>
        <p:sp>
          <p:nvSpPr>
            <p:cNvPr id="111619" name="Rectangle 3">
              <a:extLst>
                <a:ext uri="{FF2B5EF4-FFF2-40B4-BE49-F238E27FC236}">
                  <a16:creationId xmlns:a16="http://schemas.microsoft.com/office/drawing/2014/main" id="{4A5B9C82-6150-BB40-ABA7-7858B6C371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Lysosomes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grpSp>
          <p:nvGrpSpPr>
            <p:cNvPr id="111620" name="Group 11">
              <a:extLst>
                <a:ext uri="{FF2B5EF4-FFF2-40B4-BE49-F238E27FC236}">
                  <a16:creationId xmlns:a16="http://schemas.microsoft.com/office/drawing/2014/main" id="{61C007BF-4A5D-7442-BAFB-3FB7C8E537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6" y="972"/>
              <a:ext cx="4845" cy="2449"/>
              <a:chOff x="516" y="972"/>
              <a:chExt cx="4845" cy="2449"/>
            </a:xfrm>
          </p:grpSpPr>
          <p:sp>
            <p:nvSpPr>
              <p:cNvPr id="111621" name="Text Box 4">
                <a:extLst>
                  <a:ext uri="{FF2B5EF4-FFF2-40B4-BE49-F238E27FC236}">
                    <a16:creationId xmlns:a16="http://schemas.microsoft.com/office/drawing/2014/main" id="{AD88A5F0-ABFF-1446-9030-87806265C6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6" y="972"/>
                <a:ext cx="4845" cy="9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5425" indent="-22542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Lysosomes are membrane-enclosed sacs of enzymes for digestion to prevent self-destruction of a cell.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The enzymes breakdown macromolecules including proteins, glycogen, fats, and nucleic acids.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The molecules from this process nourish the cell.</a:t>
                </a:r>
              </a:p>
            </p:txBody>
          </p:sp>
          <p:grpSp>
            <p:nvGrpSpPr>
              <p:cNvPr id="111622" name="Group 10">
                <a:extLst>
                  <a:ext uri="{FF2B5EF4-FFF2-40B4-BE49-F238E27FC236}">
                    <a16:creationId xmlns:a16="http://schemas.microsoft.com/office/drawing/2014/main" id="{C321B1A7-8161-3E4F-ACB6-FDD309CF8E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50" y="2170"/>
                <a:ext cx="2920" cy="1251"/>
                <a:chOff x="1650" y="2170"/>
                <a:chExt cx="2920" cy="1251"/>
              </a:xfrm>
            </p:grpSpPr>
            <p:pic>
              <p:nvPicPr>
                <p:cNvPr id="111623" name="Picture 5" descr="biology_unm_edu_lysosome">
                  <a:extLst>
                    <a:ext uri="{FF2B5EF4-FFF2-40B4-BE49-F238E27FC236}">
                      <a16:creationId xmlns:a16="http://schemas.microsoft.com/office/drawing/2014/main" id="{E9252E94-79C0-DE49-9E8D-8175D22282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50" y="2170"/>
                  <a:ext cx="1230" cy="12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1624" name="Rectangle 6">
                  <a:extLst>
                    <a:ext uri="{FF2B5EF4-FFF2-40B4-BE49-F238E27FC236}">
                      <a16:creationId xmlns:a16="http://schemas.microsoft.com/office/drawing/2014/main" id="{DEAD35E0-E3B2-484D-A892-16F12FC59A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24" y="2595"/>
                  <a:ext cx="1546" cy="4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600" i="0" dirty="0"/>
                    <a:t>Transmission electron micrograph</a:t>
                  </a:r>
                  <a:endParaRPr lang="en-US" altLang="en-US" sz="1600" dirty="0"/>
                </a:p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i="0" dirty="0"/>
                    <a:t>https://www.biology.unm.edu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Slide Number Placeholder 5">
            <a:extLst>
              <a:ext uri="{FF2B5EF4-FFF2-40B4-BE49-F238E27FC236}">
                <a16:creationId xmlns:a16="http://schemas.microsoft.com/office/drawing/2014/main" id="{B657A557-905E-2A4A-828A-D9C0A187C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63123B8-32D6-A74D-BB26-5A43CC8CD0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 dirty="0"/>
          </a:p>
        </p:txBody>
      </p:sp>
      <p:grpSp>
        <p:nvGrpSpPr>
          <p:cNvPr id="113666" name="Group 15">
            <a:extLst>
              <a:ext uri="{FF2B5EF4-FFF2-40B4-BE49-F238E27FC236}">
                <a16:creationId xmlns:a16="http://schemas.microsoft.com/office/drawing/2014/main" id="{B1BCC502-035B-524D-AA30-DE2374A6025D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446088"/>
            <a:ext cx="8229600" cy="5203826"/>
            <a:chOff x="290" y="281"/>
            <a:chExt cx="5184" cy="3278"/>
          </a:xfrm>
        </p:grpSpPr>
        <p:sp>
          <p:nvSpPr>
            <p:cNvPr id="113667" name="Rectangle 3">
              <a:extLst>
                <a:ext uri="{FF2B5EF4-FFF2-40B4-BE49-F238E27FC236}">
                  <a16:creationId xmlns:a16="http://schemas.microsoft.com/office/drawing/2014/main" id="{0DC0747E-F85C-7746-ADA1-35DE0E433C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Lysosomes </a:t>
              </a:r>
              <a:r>
                <a:rPr lang="en-US" altLang="en-US" sz="2200" i="0" dirty="0">
                  <a:solidFill>
                    <a:srgbClr val="333333"/>
                  </a:solidFill>
                </a:rPr>
                <a:t>(continued)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grpSp>
          <p:nvGrpSpPr>
            <p:cNvPr id="113668" name="Group 14">
              <a:extLst>
                <a:ext uri="{FF2B5EF4-FFF2-40B4-BE49-F238E27FC236}">
                  <a16:creationId xmlns:a16="http://schemas.microsoft.com/office/drawing/2014/main" id="{28DC9C2C-5F92-0148-8C0E-DA4F40521A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6" y="969"/>
              <a:ext cx="4893" cy="2590"/>
              <a:chOff x="516" y="969"/>
              <a:chExt cx="4893" cy="2590"/>
            </a:xfrm>
          </p:grpSpPr>
          <p:sp>
            <p:nvSpPr>
              <p:cNvPr id="113669" name="Text Box 4">
                <a:extLst>
                  <a:ext uri="{FF2B5EF4-FFF2-40B4-BE49-F238E27FC236}">
                    <a16:creationId xmlns:a16="http://schemas.microsoft.com/office/drawing/2014/main" id="{13F395A1-C273-1D4C-A7FD-38423D68B0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6" y="969"/>
                <a:ext cx="4893" cy="12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5425" indent="-22542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Other lysosomes function as recycling centers by engulfing and digest-ing damaged organelles and making some of these molecules available for the synthesis of new organelles.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Lysosomes in white blood cells ingest bacteria, and their enzymes de-stroy bacterial cell walls.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Other lysosomes destroy the webbing that joins the fingers and toes in human fetuses prior to birth.</a:t>
                </a:r>
              </a:p>
            </p:txBody>
          </p:sp>
          <p:grpSp>
            <p:nvGrpSpPr>
              <p:cNvPr id="113670" name="Group 13">
                <a:extLst>
                  <a:ext uri="{FF2B5EF4-FFF2-40B4-BE49-F238E27FC236}">
                    <a16:creationId xmlns:a16="http://schemas.microsoft.com/office/drawing/2014/main" id="{B227215D-D0F7-D043-8147-F89C9F5638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20" y="2375"/>
                <a:ext cx="3041" cy="1184"/>
                <a:chOff x="1420" y="2375"/>
                <a:chExt cx="3041" cy="1184"/>
              </a:xfrm>
            </p:grpSpPr>
            <p:pic>
              <p:nvPicPr>
                <p:cNvPr id="113671" name="Picture 6" descr="IMG_0108">
                  <a:extLst>
                    <a:ext uri="{FF2B5EF4-FFF2-40B4-BE49-F238E27FC236}">
                      <a16:creationId xmlns:a16="http://schemas.microsoft.com/office/drawing/2014/main" id="{A4FFD50B-413B-B345-A48B-166802BF7D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80" y="2375"/>
                  <a:ext cx="1581" cy="1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3672" name="Text Box 8">
                  <a:extLst>
                    <a:ext uri="{FF2B5EF4-FFF2-40B4-BE49-F238E27FC236}">
                      <a16:creationId xmlns:a16="http://schemas.microsoft.com/office/drawing/2014/main" id="{C6A95E07-57DC-4C4C-AD89-CDD09EB8146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420" y="2776"/>
                  <a:ext cx="1340" cy="3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lnSpc>
                      <a:spcPts val="186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600" i="0" dirty="0"/>
                    <a:t>Webbing between the toes.</a:t>
                  </a:r>
                  <a:endParaRPr lang="en-US" altLang="en-US" sz="1800" dirty="0"/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Slide Number Placeholder 5">
            <a:extLst>
              <a:ext uri="{FF2B5EF4-FFF2-40B4-BE49-F238E27FC236}">
                <a16:creationId xmlns:a16="http://schemas.microsoft.com/office/drawing/2014/main" id="{BB203D4D-E626-7241-95F8-C5EE1338C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2F7DA95-124F-3C48-BC78-E320DEE6A84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 dirty="0"/>
          </a:p>
        </p:txBody>
      </p:sp>
      <p:grpSp>
        <p:nvGrpSpPr>
          <p:cNvPr id="115714" name="Group 12">
            <a:extLst>
              <a:ext uri="{FF2B5EF4-FFF2-40B4-BE49-F238E27FC236}">
                <a16:creationId xmlns:a16="http://schemas.microsoft.com/office/drawing/2014/main" id="{39499796-CB16-314B-A210-C3996A0A0413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56973"/>
            <a:ext cx="8229600" cy="5438781"/>
            <a:chOff x="290" y="281"/>
            <a:chExt cx="5184" cy="3426"/>
          </a:xfrm>
        </p:grpSpPr>
        <p:sp>
          <p:nvSpPr>
            <p:cNvPr id="115715" name="Rectangle 3">
              <a:extLst>
                <a:ext uri="{FF2B5EF4-FFF2-40B4-BE49-F238E27FC236}">
                  <a16:creationId xmlns:a16="http://schemas.microsoft.com/office/drawing/2014/main" id="{FDBC17F5-90B7-294F-8BB3-0F56D4DE60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Mitochondria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grpSp>
          <p:nvGrpSpPr>
            <p:cNvPr id="115716" name="Group 11">
              <a:extLst>
                <a:ext uri="{FF2B5EF4-FFF2-40B4-BE49-F238E27FC236}">
                  <a16:creationId xmlns:a16="http://schemas.microsoft.com/office/drawing/2014/main" id="{CCB1257A-63FF-734E-A6F9-EC80E2DAFD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6" y="968"/>
              <a:ext cx="4702" cy="2739"/>
              <a:chOff x="516" y="968"/>
              <a:chExt cx="4702" cy="2739"/>
            </a:xfrm>
          </p:grpSpPr>
          <p:sp>
            <p:nvSpPr>
              <p:cNvPr id="115717" name="Text Box 5">
                <a:extLst>
                  <a:ext uri="{FF2B5EF4-FFF2-40B4-BE49-F238E27FC236}">
                    <a16:creationId xmlns:a16="http://schemas.microsoft.com/office/drawing/2014/main" id="{2480C5BD-3362-1842-B2D6-4E4DFF4613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6" y="968"/>
                <a:ext cx="4702" cy="1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225425" indent="-22542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Mitochondria perform cellular respiration to harvest chemical energy for cellular work.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The processes, known as the Krebs cycle (or citric acid cycle) and the electron transport chain, are aerobic since they require a contin-uing supply of oxygen molecules.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Sugars and other food molecules are converted to a form of energy known as ATP (along with other high energy molecules).</a:t>
                </a:r>
              </a:p>
            </p:txBody>
          </p:sp>
          <p:grpSp>
            <p:nvGrpSpPr>
              <p:cNvPr id="115718" name="Group 10">
                <a:extLst>
                  <a:ext uri="{FF2B5EF4-FFF2-40B4-BE49-F238E27FC236}">
                    <a16:creationId xmlns:a16="http://schemas.microsoft.com/office/drawing/2014/main" id="{C901A88D-F439-5B48-B833-30AF1C9349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01" y="2485"/>
                <a:ext cx="3077" cy="1222"/>
                <a:chOff x="1301" y="2485"/>
                <a:chExt cx="3077" cy="1222"/>
              </a:xfrm>
            </p:grpSpPr>
            <p:pic>
              <p:nvPicPr>
                <p:cNvPr id="115719" name="Picture 25" descr="is2_okcupid_com_mitochondrian">
                  <a:extLst>
                    <a:ext uri="{FF2B5EF4-FFF2-40B4-BE49-F238E27FC236}">
                      <a16:creationId xmlns:a16="http://schemas.microsoft.com/office/drawing/2014/main" id="{3CD7175A-26E8-7C41-A0EC-23CCD8BA1F7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2" y="2485"/>
                  <a:ext cx="1486" cy="12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5720" name="Rectangle 26">
                  <a:extLst>
                    <a:ext uri="{FF2B5EF4-FFF2-40B4-BE49-F238E27FC236}">
                      <a16:creationId xmlns:a16="http://schemas.microsoft.com/office/drawing/2014/main" id="{FFE760FF-68DF-0648-9E3B-E982D37BEF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01" y="2893"/>
                  <a:ext cx="1363" cy="4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600" i="0" dirty="0"/>
                    <a:t>Transmission electron micrograph</a:t>
                  </a:r>
                  <a:endParaRPr lang="en-US" altLang="en-US" sz="1600" dirty="0"/>
                </a:p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i="0" dirty="0"/>
                    <a:t>https://www.is2.okcupid.com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Slide Number Placeholder 5">
            <a:extLst>
              <a:ext uri="{FF2B5EF4-FFF2-40B4-BE49-F238E27FC236}">
                <a16:creationId xmlns:a16="http://schemas.microsoft.com/office/drawing/2014/main" id="{CD455FC8-AA93-FD43-B3BA-8442474DB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122BD7C-30CE-1A49-9624-103A879D04E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 dirty="0"/>
          </a:p>
        </p:txBody>
      </p:sp>
      <p:grpSp>
        <p:nvGrpSpPr>
          <p:cNvPr id="117762" name="Group 9">
            <a:extLst>
              <a:ext uri="{FF2B5EF4-FFF2-40B4-BE49-F238E27FC236}">
                <a16:creationId xmlns:a16="http://schemas.microsoft.com/office/drawing/2014/main" id="{ACACA615-798C-9C4E-9BF5-0C3B05A45510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446088"/>
            <a:ext cx="8229600" cy="4406900"/>
            <a:chOff x="290" y="281"/>
            <a:chExt cx="5184" cy="2776"/>
          </a:xfrm>
        </p:grpSpPr>
        <p:sp>
          <p:nvSpPr>
            <p:cNvPr id="117763" name="Rectangle 3">
              <a:extLst>
                <a:ext uri="{FF2B5EF4-FFF2-40B4-BE49-F238E27FC236}">
                  <a16:creationId xmlns:a16="http://schemas.microsoft.com/office/drawing/2014/main" id="{6F83472B-8F2F-E542-919B-7CBEC94EAF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Mitochondria </a:t>
              </a:r>
              <a:r>
                <a:rPr lang="en-US" altLang="en-US" sz="2200" i="0" dirty="0">
                  <a:solidFill>
                    <a:srgbClr val="333333"/>
                  </a:solidFill>
                </a:rPr>
                <a:t>(continued)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grpSp>
          <p:nvGrpSpPr>
            <p:cNvPr id="117764" name="Group 8">
              <a:extLst>
                <a:ext uri="{FF2B5EF4-FFF2-40B4-BE49-F238E27FC236}">
                  <a16:creationId xmlns:a16="http://schemas.microsoft.com/office/drawing/2014/main" id="{53DE0CDC-2F87-9E49-9959-E3456C7EFA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6" y="968"/>
              <a:ext cx="4785" cy="2089"/>
              <a:chOff x="516" y="968"/>
              <a:chExt cx="4785" cy="2089"/>
            </a:xfrm>
          </p:grpSpPr>
          <p:sp>
            <p:nvSpPr>
              <p:cNvPr id="117765" name="Text Box 5">
                <a:extLst>
                  <a:ext uri="{FF2B5EF4-FFF2-40B4-BE49-F238E27FC236}">
                    <a16:creationId xmlns:a16="http://schemas.microsoft.com/office/drawing/2014/main" id="{7478169B-A135-DC42-8ACE-DAC9011BD9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6" y="968"/>
                <a:ext cx="4785" cy="15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225425" indent="-22542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The inner membrane of a mitochondrion has enzymes and other mole-cules for cellular respiration.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The membrane has many folds to increase its surface area and maxi-mize ATP output.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Mitochondria may have been invaders in prokaryotic cells that evolved into eukaryotic cells.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A mutually symbiotic relationship exists between the mitochondria and eukaryotic cells.</a:t>
                </a:r>
              </a:p>
            </p:txBody>
          </p:sp>
          <p:sp>
            <p:nvSpPr>
              <p:cNvPr id="117766" name="Rectangle 6">
                <a:extLst>
                  <a:ext uri="{FF2B5EF4-FFF2-40B4-BE49-F238E27FC236}">
                    <a16:creationId xmlns:a16="http://schemas.microsoft.com/office/drawing/2014/main" id="{0448E8C4-C9AE-7D4C-BEE3-412079B103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6" y="2471"/>
                <a:ext cx="3471" cy="5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ts val="650"/>
                  </a:spcAft>
                  <a:buFontTx/>
                  <a:buNone/>
                </a:pPr>
                <a:r>
                  <a:rPr lang="en-US" altLang="en-US" sz="1800" i="0" dirty="0">
                    <a:solidFill>
                      <a:srgbClr val="941100"/>
                    </a:solidFill>
                  </a:rPr>
                  <a:t>Mitochondria (plural); mitochondrion (singular).</a:t>
                </a:r>
              </a:p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i="0" dirty="0">
                    <a:solidFill>
                      <a:srgbClr val="941100"/>
                    </a:solidFill>
                  </a:rPr>
                  <a:t>Mutually symbiotic = an interaction between dissimilar organisms where they benefit each other.</a:t>
                </a:r>
                <a:endParaRPr lang="en-US" altLang="en-US" sz="1800" dirty="0">
                  <a:solidFill>
                    <a:srgbClr val="941100"/>
                  </a:solidFill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Slide Number Placeholder 5">
            <a:extLst>
              <a:ext uri="{FF2B5EF4-FFF2-40B4-BE49-F238E27FC236}">
                <a16:creationId xmlns:a16="http://schemas.microsoft.com/office/drawing/2014/main" id="{23950370-43AD-2048-A112-4338D8EB4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68A5BAB-6F6C-214A-A5F3-0A06F262F82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 dirty="0"/>
          </a:p>
        </p:txBody>
      </p:sp>
      <p:grpSp>
        <p:nvGrpSpPr>
          <p:cNvPr id="119810" name="Group 5">
            <a:extLst>
              <a:ext uri="{FF2B5EF4-FFF2-40B4-BE49-F238E27FC236}">
                <a16:creationId xmlns:a16="http://schemas.microsoft.com/office/drawing/2014/main" id="{1F8129C8-7550-0448-B110-AE75F818F4A3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446088"/>
            <a:ext cx="8229600" cy="2873375"/>
            <a:chOff x="290" y="281"/>
            <a:chExt cx="5184" cy="1810"/>
          </a:xfrm>
        </p:grpSpPr>
        <p:sp>
          <p:nvSpPr>
            <p:cNvPr id="119811" name="Rectangle 3">
              <a:extLst>
                <a:ext uri="{FF2B5EF4-FFF2-40B4-BE49-F238E27FC236}">
                  <a16:creationId xmlns:a16="http://schemas.microsoft.com/office/drawing/2014/main" id="{8BDFF509-3716-F943-97B3-86DAA3AF0F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Mitochondria </a:t>
              </a:r>
              <a:r>
                <a:rPr lang="en-US" altLang="en-US" sz="2200" i="0" dirty="0">
                  <a:solidFill>
                    <a:srgbClr val="333333"/>
                  </a:solidFill>
                </a:rPr>
                <a:t>(continued)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119812" name="Text Box 5">
              <a:extLst>
                <a:ext uri="{FF2B5EF4-FFF2-40B4-BE49-F238E27FC236}">
                  <a16:creationId xmlns:a16="http://schemas.microsoft.com/office/drawing/2014/main" id="{BF2EE9FE-CA72-8547-9D6F-572DA790AA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68"/>
              <a:ext cx="4954" cy="11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Mitochondrial DNA is passed through maternal lineage from grandmother to mother to daughter and son.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DNA maintains remarkable stability from generation to generation.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stability enables mitochondrial DNA to be used in tracing population groups as far back as 10,000 years in time as they have migrated across landmasses.</a:t>
              </a:r>
            </a:p>
          </p:txBody>
        </p:sp>
      </p:grpSp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Slide Number Placeholder 5">
            <a:extLst>
              <a:ext uri="{FF2B5EF4-FFF2-40B4-BE49-F238E27FC236}">
                <a16:creationId xmlns:a16="http://schemas.microsoft.com/office/drawing/2014/main" id="{E436EEAB-F4C0-7F45-93B8-6A21A162D022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9F288C7-B1D9-2A44-A0EB-570D52C1666F}" type="slidenum">
              <a:rPr lang="en-US" altLang="en-US" sz="1400" i="0"/>
              <a:pPr algn="r" eaLnBrk="1" hangingPunct="1"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 i="0" dirty="0"/>
          </a:p>
        </p:txBody>
      </p:sp>
      <p:grpSp>
        <p:nvGrpSpPr>
          <p:cNvPr id="121858" name="Group 3">
            <a:extLst>
              <a:ext uri="{FF2B5EF4-FFF2-40B4-BE49-F238E27FC236}">
                <a16:creationId xmlns:a16="http://schemas.microsoft.com/office/drawing/2014/main" id="{DB0C01A3-CB63-C848-9254-60A4D6399A43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446088"/>
            <a:ext cx="8229600" cy="3176588"/>
            <a:chOff x="290" y="281"/>
            <a:chExt cx="5184" cy="2001"/>
          </a:xfrm>
        </p:grpSpPr>
        <p:sp>
          <p:nvSpPr>
            <p:cNvPr id="121859" name="Rectangle 3">
              <a:extLst>
                <a:ext uri="{FF2B5EF4-FFF2-40B4-BE49-F238E27FC236}">
                  <a16:creationId xmlns:a16="http://schemas.microsoft.com/office/drawing/2014/main" id="{7BD9E638-AE3C-0F46-82B0-C462B42DC4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Mitochondrial Disease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121860" name="Text Box 5">
              <a:extLst>
                <a:ext uri="{FF2B5EF4-FFF2-40B4-BE49-F238E27FC236}">
                  <a16:creationId xmlns:a16="http://schemas.microsoft.com/office/drawing/2014/main" id="{8FC511D2-BABA-BE43-970A-A042C567AC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68"/>
              <a:ext cx="4676" cy="13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Mitochondrial disease results from failure of mitochondria to provide sufficient chemical energy for cell metabolism.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Cell death can follow, which can involve entire organ systems.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heart, brain, muscles, and lungs are the most affected due to their high energy requirements.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disease is an inherited disorder, with its symptoms typically first apparent in childhood.</a:t>
              </a:r>
            </a:p>
          </p:txBody>
        </p:sp>
      </p:grpSp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Slide Number Placeholder 5">
            <a:extLst>
              <a:ext uri="{FF2B5EF4-FFF2-40B4-BE49-F238E27FC236}">
                <a16:creationId xmlns:a16="http://schemas.microsoft.com/office/drawing/2014/main" id="{CB7B6193-DF42-C440-AB3B-A8AEBFECA288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24B1B42-2842-7C43-B665-BEAC7509486F}" type="slidenum">
              <a:rPr lang="en-US" altLang="en-US" sz="1400" i="0"/>
              <a:pPr algn="r" eaLnBrk="1" hangingPunct="1"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 i="0" dirty="0"/>
          </a:p>
        </p:txBody>
      </p:sp>
      <p:grpSp>
        <p:nvGrpSpPr>
          <p:cNvPr id="123906" name="Group 8">
            <a:extLst>
              <a:ext uri="{FF2B5EF4-FFF2-40B4-BE49-F238E27FC236}">
                <a16:creationId xmlns:a16="http://schemas.microsoft.com/office/drawing/2014/main" id="{D6A1A69F-9510-DC44-A581-362283879259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446088"/>
            <a:ext cx="8229600" cy="4203700"/>
            <a:chOff x="290" y="281"/>
            <a:chExt cx="5184" cy="2648"/>
          </a:xfrm>
        </p:grpSpPr>
        <p:sp>
          <p:nvSpPr>
            <p:cNvPr id="123907" name="Rectangle 3">
              <a:extLst>
                <a:ext uri="{FF2B5EF4-FFF2-40B4-BE49-F238E27FC236}">
                  <a16:creationId xmlns:a16="http://schemas.microsoft.com/office/drawing/2014/main" id="{C51BFAB3-113D-5442-BB77-10E052E310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Mitochondrial Disease </a:t>
              </a:r>
              <a:r>
                <a:rPr lang="en-US" altLang="en-US" sz="2200" i="0" dirty="0">
                  <a:solidFill>
                    <a:srgbClr val="333333"/>
                  </a:solidFill>
                </a:rPr>
                <a:t>(continued)</a:t>
              </a:r>
              <a:endParaRPr lang="en-US" altLang="en-US" sz="2200" i="0" dirty="0">
                <a:solidFill>
                  <a:schemeClr val="tx2"/>
                </a:solidFill>
              </a:endParaRPr>
            </a:p>
          </p:txBody>
        </p:sp>
        <p:grpSp>
          <p:nvGrpSpPr>
            <p:cNvPr id="123908" name="Group 7">
              <a:extLst>
                <a:ext uri="{FF2B5EF4-FFF2-40B4-BE49-F238E27FC236}">
                  <a16:creationId xmlns:a16="http://schemas.microsoft.com/office/drawing/2014/main" id="{1537A220-EE80-C447-8183-23742F1449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6" y="968"/>
              <a:ext cx="4757" cy="1961"/>
              <a:chOff x="516" y="968"/>
              <a:chExt cx="4757" cy="1961"/>
            </a:xfrm>
          </p:grpSpPr>
          <p:sp>
            <p:nvSpPr>
              <p:cNvPr id="123909" name="Text Box 5">
                <a:extLst>
                  <a:ext uri="{FF2B5EF4-FFF2-40B4-BE49-F238E27FC236}">
                    <a16:creationId xmlns:a16="http://schemas.microsoft.com/office/drawing/2014/main" id="{3BCEDD15-AC8F-D242-8498-E91478410B9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6" y="968"/>
                <a:ext cx="4757" cy="15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5425" indent="-22542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Mitochondrial disease can be difficult to diagnose because it can affect each person differently.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Signs and symptoms include seizures, strokes, severe developmental delays, and a progressing inability to walk, talk, see, or digest food.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There is no cure at this time because the disease has a genetic origin.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Treatment involves alleviating signs and symptoms and slowing down the progression of the disease.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Treatment will not reverse organ damage that has already occurred.</a:t>
                </a:r>
              </a:p>
            </p:txBody>
          </p:sp>
          <p:sp>
            <p:nvSpPr>
              <p:cNvPr id="123910" name="Text Box 6">
                <a:extLst>
                  <a:ext uri="{FF2B5EF4-FFF2-40B4-BE49-F238E27FC236}">
                    <a16:creationId xmlns:a16="http://schemas.microsoft.com/office/drawing/2014/main" id="{340753BB-F263-4A4D-A0C3-1E7C4C1635B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46" y="2577"/>
                <a:ext cx="3475" cy="3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i="0" dirty="0">
                    <a:solidFill>
                      <a:schemeClr val="accent6"/>
                    </a:solidFill>
                  </a:rPr>
                  <a:t>The information is from the United Mitochondrial Disease Foundation: https://www.umdf.org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Slide Number Placeholder 5">
            <a:extLst>
              <a:ext uri="{FF2B5EF4-FFF2-40B4-BE49-F238E27FC236}">
                <a16:creationId xmlns:a16="http://schemas.microsoft.com/office/drawing/2014/main" id="{42AE9C6B-8F7E-B549-87D5-4D652E1E6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4442F00-BA30-F747-8355-07670E33993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 dirty="0"/>
          </a:p>
        </p:txBody>
      </p:sp>
      <p:grpSp>
        <p:nvGrpSpPr>
          <p:cNvPr id="125954" name="Group 12">
            <a:extLst>
              <a:ext uri="{FF2B5EF4-FFF2-40B4-BE49-F238E27FC236}">
                <a16:creationId xmlns:a16="http://schemas.microsoft.com/office/drawing/2014/main" id="{608C64E7-289A-BC4E-B5C1-D29765F7B251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446088"/>
            <a:ext cx="8229600" cy="5089523"/>
            <a:chOff x="290" y="281"/>
            <a:chExt cx="5184" cy="3206"/>
          </a:xfrm>
        </p:grpSpPr>
        <p:sp>
          <p:nvSpPr>
            <p:cNvPr id="125955" name="Rectangle 3">
              <a:extLst>
                <a:ext uri="{FF2B5EF4-FFF2-40B4-BE49-F238E27FC236}">
                  <a16:creationId xmlns:a16="http://schemas.microsoft.com/office/drawing/2014/main" id="{95BC9CE8-57A1-DC42-9FFB-A3A702B215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Cytoskeleton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grpSp>
          <p:nvGrpSpPr>
            <p:cNvPr id="125956" name="Group 11">
              <a:extLst>
                <a:ext uri="{FF2B5EF4-FFF2-40B4-BE49-F238E27FC236}">
                  <a16:creationId xmlns:a16="http://schemas.microsoft.com/office/drawing/2014/main" id="{0A9F195F-8E91-3947-814C-B0C3D1CF1F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6" y="969"/>
              <a:ext cx="4628" cy="2518"/>
              <a:chOff x="516" y="969"/>
              <a:chExt cx="4628" cy="2518"/>
            </a:xfrm>
          </p:grpSpPr>
          <p:sp>
            <p:nvSpPr>
              <p:cNvPr id="125957" name="Text Box 4">
                <a:extLst>
                  <a:ext uri="{FF2B5EF4-FFF2-40B4-BE49-F238E27FC236}">
                    <a16:creationId xmlns:a16="http://schemas.microsoft.com/office/drawing/2014/main" id="{7AC78A7D-EA7E-0B48-B124-73B351828C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6" y="969"/>
                <a:ext cx="4628" cy="9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5425" indent="-22542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Microtubules of several different proteins form a network of fibers known as the cytoskeleton.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The cytoskeleton is found in the cytoplasm.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It provides structural support for a cell and a means for specialized movements.</a:t>
                </a:r>
              </a:p>
            </p:txBody>
          </p:sp>
          <p:grpSp>
            <p:nvGrpSpPr>
              <p:cNvPr id="125958" name="Group 10">
                <a:extLst>
                  <a:ext uri="{FF2B5EF4-FFF2-40B4-BE49-F238E27FC236}">
                    <a16:creationId xmlns:a16="http://schemas.microsoft.com/office/drawing/2014/main" id="{668229E2-1EC2-FF40-8C20-042C5E2CFF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36" y="2149"/>
                <a:ext cx="2939" cy="1338"/>
                <a:chOff x="1536" y="2149"/>
                <a:chExt cx="2939" cy="1338"/>
              </a:xfrm>
            </p:grpSpPr>
            <p:pic>
              <p:nvPicPr>
                <p:cNvPr id="125959" name="Picture 9" descr="www_bcsb_org_cytoskeleton_animal cells">
                  <a:extLst>
                    <a:ext uri="{FF2B5EF4-FFF2-40B4-BE49-F238E27FC236}">
                      <a16:creationId xmlns:a16="http://schemas.microsoft.com/office/drawing/2014/main" id="{52FF4DB2-2B3A-134A-BC08-4527A77F9D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36" y="2149"/>
                  <a:ext cx="1338" cy="1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25960" name="Rectangle 10">
                  <a:extLst>
                    <a:ext uri="{FF2B5EF4-FFF2-40B4-BE49-F238E27FC236}">
                      <a16:creationId xmlns:a16="http://schemas.microsoft.com/office/drawing/2014/main" id="{7FC32969-C5EE-DF42-8ACD-A2A49D54F3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83" y="2556"/>
                  <a:ext cx="1392" cy="54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600" i="0" dirty="0"/>
                    <a:t>Color-enhanced transmission electron micrograph</a:t>
                  </a:r>
                  <a:endParaRPr lang="en-US" altLang="en-US" sz="1600" dirty="0"/>
                </a:p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i="0" dirty="0"/>
                    <a:t>https://www.bcsb.org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Slide Number Placeholder 5">
            <a:extLst>
              <a:ext uri="{FF2B5EF4-FFF2-40B4-BE49-F238E27FC236}">
                <a16:creationId xmlns:a16="http://schemas.microsoft.com/office/drawing/2014/main" id="{8AF9CB8E-D050-8243-AC01-B31590A50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E92161-6A89-6142-9986-4E9209F9EFC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 dirty="0"/>
          </a:p>
        </p:txBody>
      </p:sp>
      <p:grpSp>
        <p:nvGrpSpPr>
          <p:cNvPr id="128002" name="Group 7">
            <a:extLst>
              <a:ext uri="{FF2B5EF4-FFF2-40B4-BE49-F238E27FC236}">
                <a16:creationId xmlns:a16="http://schemas.microsoft.com/office/drawing/2014/main" id="{8B43AC44-55D7-0C43-916F-146CCAAA6F77}"/>
              </a:ext>
            </a:extLst>
          </p:cNvPr>
          <p:cNvGrpSpPr>
            <a:grpSpLocks/>
          </p:cNvGrpSpPr>
          <p:nvPr/>
        </p:nvGrpSpPr>
        <p:grpSpPr bwMode="auto">
          <a:xfrm>
            <a:off x="463550" y="449263"/>
            <a:ext cx="8229600" cy="2473325"/>
            <a:chOff x="292" y="283"/>
            <a:chExt cx="5184" cy="1558"/>
          </a:xfrm>
        </p:grpSpPr>
        <p:sp>
          <p:nvSpPr>
            <p:cNvPr id="128003" name="Rectangle 3">
              <a:extLst>
                <a:ext uri="{FF2B5EF4-FFF2-40B4-BE49-F238E27FC236}">
                  <a16:creationId xmlns:a16="http://schemas.microsoft.com/office/drawing/2014/main" id="{D1AACB13-26B0-3E42-AF82-7DC9EFD01B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" y="28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Cytoskeleton </a:t>
              </a:r>
              <a:r>
                <a:rPr lang="en-US" altLang="en-US" sz="2200" i="0" dirty="0">
                  <a:solidFill>
                    <a:srgbClr val="333333"/>
                  </a:solidFill>
                </a:rPr>
                <a:t>(continued)</a:t>
              </a:r>
              <a:endParaRPr lang="en-US" altLang="en-US" sz="2400" i="0" dirty="0">
                <a:solidFill>
                  <a:srgbClr val="333333"/>
                </a:solidFill>
              </a:endParaRPr>
            </a:p>
          </p:txBody>
        </p:sp>
        <p:sp>
          <p:nvSpPr>
            <p:cNvPr id="128004" name="Text Box 4">
              <a:extLst>
                <a:ext uri="{FF2B5EF4-FFF2-40B4-BE49-F238E27FC236}">
                  <a16:creationId xmlns:a16="http://schemas.microsoft.com/office/drawing/2014/main" id="{14B55DFA-9851-0845-A0EE-3F5FF709D1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69"/>
              <a:ext cx="4677" cy="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Microtubules also hold the organelles in place in the cytoplasm and guide the movement of vesicles.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Other microtubules guide the movement of individual chromosomes when cells divide in the processes of meiosis and mitosis (discussed in another lecture module).</a:t>
              </a:r>
            </a:p>
          </p:txBody>
        </p:sp>
      </p:grpSp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Slide Number Placeholder 5">
            <a:extLst>
              <a:ext uri="{FF2B5EF4-FFF2-40B4-BE49-F238E27FC236}">
                <a16:creationId xmlns:a16="http://schemas.microsoft.com/office/drawing/2014/main" id="{9761B950-822F-254F-89CA-9692CD776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BB71233-0886-FB45-BAFC-2A030760F24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 dirty="0"/>
          </a:p>
        </p:txBody>
      </p:sp>
      <p:grpSp>
        <p:nvGrpSpPr>
          <p:cNvPr id="130050" name="Group 11">
            <a:extLst>
              <a:ext uri="{FF2B5EF4-FFF2-40B4-BE49-F238E27FC236}">
                <a16:creationId xmlns:a16="http://schemas.microsoft.com/office/drawing/2014/main" id="{26E1A0D4-A786-4B46-AD8A-C184440153AD}"/>
              </a:ext>
            </a:extLst>
          </p:cNvPr>
          <p:cNvGrpSpPr>
            <a:grpSpLocks/>
          </p:cNvGrpSpPr>
          <p:nvPr/>
        </p:nvGrpSpPr>
        <p:grpSpPr bwMode="auto">
          <a:xfrm>
            <a:off x="473075" y="449263"/>
            <a:ext cx="8229600" cy="5207000"/>
            <a:chOff x="292" y="283"/>
            <a:chExt cx="5184" cy="3280"/>
          </a:xfrm>
        </p:grpSpPr>
        <p:grpSp>
          <p:nvGrpSpPr>
            <p:cNvPr id="130051" name="Group 9">
              <a:extLst>
                <a:ext uri="{FF2B5EF4-FFF2-40B4-BE49-F238E27FC236}">
                  <a16:creationId xmlns:a16="http://schemas.microsoft.com/office/drawing/2014/main" id="{51128670-6065-F84D-B624-FE655D225F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" y="283"/>
              <a:ext cx="5184" cy="1957"/>
              <a:chOff x="292" y="283"/>
              <a:chExt cx="5184" cy="1957"/>
            </a:xfrm>
          </p:grpSpPr>
          <p:sp>
            <p:nvSpPr>
              <p:cNvPr id="130055" name="Rectangle 3">
                <a:extLst>
                  <a:ext uri="{FF2B5EF4-FFF2-40B4-BE49-F238E27FC236}">
                    <a16:creationId xmlns:a16="http://schemas.microsoft.com/office/drawing/2014/main" id="{0AC70702-E0F6-BA45-ADE2-EB9197D5BA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" y="283"/>
                <a:ext cx="5184" cy="7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800" i="0" dirty="0">
                    <a:solidFill>
                      <a:srgbClr val="333333"/>
                    </a:solidFill>
                  </a:rPr>
                  <a:t>Cytoskeleton </a:t>
                </a:r>
                <a:r>
                  <a:rPr lang="en-US" altLang="en-US" sz="2200" i="0" dirty="0">
                    <a:solidFill>
                      <a:srgbClr val="333333"/>
                    </a:solidFill>
                  </a:rPr>
                  <a:t>(continued)</a:t>
                </a:r>
                <a:endParaRPr lang="en-US" altLang="en-US" sz="2400" i="0" dirty="0">
                  <a:solidFill>
                    <a:srgbClr val="333333"/>
                  </a:solidFill>
                </a:endParaRPr>
              </a:p>
            </p:txBody>
          </p:sp>
          <p:sp>
            <p:nvSpPr>
              <p:cNvPr id="130056" name="Text Box 4">
                <a:extLst>
                  <a:ext uri="{FF2B5EF4-FFF2-40B4-BE49-F238E27FC236}">
                    <a16:creationId xmlns:a16="http://schemas.microsoft.com/office/drawing/2014/main" id="{978BEA8B-C620-6F4E-9033-FB13ED9994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6" y="969"/>
                <a:ext cx="4677" cy="12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5425" indent="-22542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Unlike a bony skeleton, a cytoskeleton can be rapidly dismantled in one location to reform in a new location of the cell.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The process occurs through the removal and replacement of its pro-tein units.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It contributes to the rapid crawling motion of single-cell amoeba and the movement of white blood cells to the site of tissue injury or infec-tion.</a:t>
                </a:r>
              </a:p>
            </p:txBody>
          </p:sp>
        </p:grpSp>
        <p:grpSp>
          <p:nvGrpSpPr>
            <p:cNvPr id="130052" name="Group 10">
              <a:extLst>
                <a:ext uri="{FF2B5EF4-FFF2-40B4-BE49-F238E27FC236}">
                  <a16:creationId xmlns:a16="http://schemas.microsoft.com/office/drawing/2014/main" id="{22185945-48A1-5343-95B3-D089F78151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66" y="2422"/>
              <a:ext cx="2974" cy="1141"/>
              <a:chOff x="1266" y="2422"/>
              <a:chExt cx="2974" cy="1141"/>
            </a:xfrm>
          </p:grpSpPr>
          <p:pic>
            <p:nvPicPr>
              <p:cNvPr id="130053" name="Picture 6" descr="Unknown">
                <a:extLst>
                  <a:ext uri="{FF2B5EF4-FFF2-40B4-BE49-F238E27FC236}">
                    <a16:creationId xmlns:a16="http://schemas.microsoft.com/office/drawing/2014/main" id="{3B264C63-8638-FE46-83B3-12C55B15D2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66" y="2422"/>
                <a:ext cx="1599" cy="1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0054" name="Text Box 11">
                <a:extLst>
                  <a:ext uri="{FF2B5EF4-FFF2-40B4-BE49-F238E27FC236}">
                    <a16:creationId xmlns:a16="http://schemas.microsoft.com/office/drawing/2014/main" id="{9EF036AC-C649-AD4D-AB69-E53FE7E085C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33" y="2841"/>
                <a:ext cx="1207" cy="3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600" i="0" dirty="0"/>
                  <a:t>Light micrograph of an amoeba</a:t>
                </a:r>
                <a:endParaRPr lang="en-US" altLang="en-US" sz="1600" dirty="0"/>
              </a:p>
            </p:txBody>
          </p:sp>
        </p:grpSp>
      </p:grpSp>
    </p:spTree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Slide Number Placeholder 5">
            <a:extLst>
              <a:ext uri="{FF2B5EF4-FFF2-40B4-BE49-F238E27FC236}">
                <a16:creationId xmlns:a16="http://schemas.microsoft.com/office/drawing/2014/main" id="{12899457-A88D-304C-AED7-760273FB3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8DF6EBB-DE62-FC47-BB79-4CCA73BE905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 dirty="0"/>
          </a:p>
        </p:txBody>
      </p:sp>
      <p:grpSp>
        <p:nvGrpSpPr>
          <p:cNvPr id="132098" name="Group 15">
            <a:extLst>
              <a:ext uri="{FF2B5EF4-FFF2-40B4-BE49-F238E27FC236}">
                <a16:creationId xmlns:a16="http://schemas.microsoft.com/office/drawing/2014/main" id="{3CD01014-39BA-4342-A747-6859317EB0F4}"/>
              </a:ext>
            </a:extLst>
          </p:cNvPr>
          <p:cNvGrpSpPr>
            <a:grpSpLocks/>
          </p:cNvGrpSpPr>
          <p:nvPr/>
        </p:nvGrpSpPr>
        <p:grpSpPr bwMode="auto">
          <a:xfrm>
            <a:off x="422275" y="446088"/>
            <a:ext cx="8296275" cy="5351464"/>
            <a:chOff x="266" y="281"/>
            <a:chExt cx="5226" cy="3371"/>
          </a:xfrm>
        </p:grpSpPr>
        <p:sp>
          <p:nvSpPr>
            <p:cNvPr id="132099" name="Rectangle 3">
              <a:extLst>
                <a:ext uri="{FF2B5EF4-FFF2-40B4-BE49-F238E27FC236}">
                  <a16:creationId xmlns:a16="http://schemas.microsoft.com/office/drawing/2014/main" id="{52C18143-973B-9644-9F12-F3B5079720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" y="281"/>
              <a:ext cx="5226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Vacuoles and Vesicles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grpSp>
          <p:nvGrpSpPr>
            <p:cNvPr id="132100" name="Group 14">
              <a:extLst>
                <a:ext uri="{FF2B5EF4-FFF2-40B4-BE49-F238E27FC236}">
                  <a16:creationId xmlns:a16="http://schemas.microsoft.com/office/drawing/2014/main" id="{F1E25F75-0955-A04F-8039-D1D252A357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6" y="972"/>
              <a:ext cx="4604" cy="2680"/>
              <a:chOff x="516" y="972"/>
              <a:chExt cx="4604" cy="2680"/>
            </a:xfrm>
          </p:grpSpPr>
          <p:sp>
            <p:nvSpPr>
              <p:cNvPr id="132101" name="Text Box 4">
                <a:extLst>
                  <a:ext uri="{FF2B5EF4-FFF2-40B4-BE49-F238E27FC236}">
                    <a16:creationId xmlns:a16="http://schemas.microsoft.com/office/drawing/2014/main" id="{9856CF7E-B9ED-864E-B2CC-7687093075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6" y="972"/>
                <a:ext cx="4604" cy="10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5425" indent="-22542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Vacuoles and vesicles are membrane enclosed sacs that bud from a cell’s plasma membrane, endoplasmic reticulum, and Golgi appa-ratus.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They differ in their functions—for example, vacuoles in the plasma membrane of a cell engulf food molecules for transportation to the lysosomes.</a:t>
                </a:r>
              </a:p>
            </p:txBody>
          </p:sp>
          <p:grpSp>
            <p:nvGrpSpPr>
              <p:cNvPr id="132102" name="Group 13">
                <a:extLst>
                  <a:ext uri="{FF2B5EF4-FFF2-40B4-BE49-F238E27FC236}">
                    <a16:creationId xmlns:a16="http://schemas.microsoft.com/office/drawing/2014/main" id="{66F382CB-5F68-CB44-B4FD-A28ECDD96B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17" y="2149"/>
                <a:ext cx="3918" cy="1503"/>
                <a:chOff x="1117" y="2149"/>
                <a:chExt cx="3918" cy="1503"/>
              </a:xfrm>
            </p:grpSpPr>
            <p:grpSp>
              <p:nvGrpSpPr>
                <p:cNvPr id="132103" name="Group 12">
                  <a:extLst>
                    <a:ext uri="{FF2B5EF4-FFF2-40B4-BE49-F238E27FC236}">
                      <a16:creationId xmlns:a16="http://schemas.microsoft.com/office/drawing/2014/main" id="{A234A8C4-E198-B04B-A5F0-AF8D00844A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17" y="2149"/>
                  <a:ext cx="2500" cy="1503"/>
                  <a:chOff x="1117" y="2149"/>
                  <a:chExt cx="2500" cy="1503"/>
                </a:xfrm>
              </p:grpSpPr>
              <p:pic>
                <p:nvPicPr>
                  <p:cNvPr id="132105" name="Picture 9" descr="www_pharmacology2000_com_synaptic vesicles">
                    <a:extLst>
                      <a:ext uri="{FF2B5EF4-FFF2-40B4-BE49-F238E27FC236}">
                        <a16:creationId xmlns:a16="http://schemas.microsoft.com/office/drawing/2014/main" id="{55F2B55D-9062-FE4D-8392-A9A05AD5BFE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7" y="2149"/>
                    <a:ext cx="1027" cy="145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32106" name="Rectangle 10">
                    <a:extLst>
                      <a:ext uri="{FF2B5EF4-FFF2-40B4-BE49-F238E27FC236}">
                        <a16:creationId xmlns:a16="http://schemas.microsoft.com/office/drawing/2014/main" id="{7BC5FD5A-04CA-2540-AEC6-36BDB0B676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233" y="3240"/>
                    <a:ext cx="1384" cy="41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lnSpc>
                        <a:spcPct val="85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600" i="0" dirty="0"/>
                      <a:t>Transmission electron micrograph</a:t>
                    </a:r>
                    <a:endParaRPr lang="en-US" altLang="en-US" sz="1600" dirty="0"/>
                  </a:p>
                  <a:p>
                    <a:pPr algn="ctr" eaLnBrk="1" hangingPunct="1">
                      <a:lnSpc>
                        <a:spcPct val="85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100" i="0" dirty="0"/>
                      <a:t>https://www.pharmacology.com</a:t>
                    </a:r>
                  </a:p>
                </p:txBody>
              </p:sp>
            </p:grpSp>
            <p:sp>
              <p:nvSpPr>
                <p:cNvPr id="132104" name="Text Box 11">
                  <a:extLst>
                    <a:ext uri="{FF2B5EF4-FFF2-40B4-BE49-F238E27FC236}">
                      <a16:creationId xmlns:a16="http://schemas.microsoft.com/office/drawing/2014/main" id="{22C37EA3-BF57-2A4E-9F4D-A7CA59035D6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83" y="2294"/>
                  <a:ext cx="2652" cy="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spcAft>
                      <a:spcPct val="50000"/>
                    </a:spcAft>
                    <a:buSzPct val="80000"/>
                    <a:buFontTx/>
                    <a:buNone/>
                  </a:pPr>
                  <a:r>
                    <a:rPr lang="en-US" altLang="en-US" sz="1800" i="0" dirty="0">
                      <a:solidFill>
                        <a:srgbClr val="011893"/>
                      </a:solidFill>
                    </a:rPr>
                    <a:t>For neurons, vacuoles in the axon terminals called synaptic vesicles store neurotransmitters to communicate with other neurons, muscles, and some glands.</a:t>
                  </a:r>
                  <a:endParaRPr lang="en-US" altLang="en-US" sz="1800" dirty="0">
                    <a:solidFill>
                      <a:srgbClr val="011893"/>
                    </a:solidFill>
                  </a:endParaRP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Slide Number Placeholder 5">
            <a:extLst>
              <a:ext uri="{FF2B5EF4-FFF2-40B4-BE49-F238E27FC236}">
                <a16:creationId xmlns:a16="http://schemas.microsoft.com/office/drawing/2014/main" id="{17FE91E8-0035-C642-8A7C-AEA7B874B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BB7943F-9E5F-114D-A689-7285F0F247E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 dirty="0"/>
          </a:p>
        </p:txBody>
      </p:sp>
      <p:grpSp>
        <p:nvGrpSpPr>
          <p:cNvPr id="134146" name="Group 9">
            <a:extLst>
              <a:ext uri="{FF2B5EF4-FFF2-40B4-BE49-F238E27FC236}">
                <a16:creationId xmlns:a16="http://schemas.microsoft.com/office/drawing/2014/main" id="{E416AF7C-F7D2-6A4A-95D9-FA9BBC2658D9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6088"/>
            <a:ext cx="8229600" cy="3114675"/>
            <a:chOff x="286" y="281"/>
            <a:chExt cx="5184" cy="1962"/>
          </a:xfrm>
        </p:grpSpPr>
        <p:sp>
          <p:nvSpPr>
            <p:cNvPr id="134147" name="Rectangle 4">
              <a:extLst>
                <a:ext uri="{FF2B5EF4-FFF2-40B4-BE49-F238E27FC236}">
                  <a16:creationId xmlns:a16="http://schemas.microsoft.com/office/drawing/2014/main" id="{DFDEA58B-F69D-7F47-9C47-2870D3438C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Flagella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134148" name="Text Box 5">
              <a:extLst>
                <a:ext uri="{FF2B5EF4-FFF2-40B4-BE49-F238E27FC236}">
                  <a16:creationId xmlns:a16="http://schemas.microsoft.com/office/drawing/2014/main" id="{9A59DFF3-EE82-BF48-A6B1-463BF38991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72"/>
              <a:ext cx="4701" cy="1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Some eukaryotic cells have appendages and specialized microtu-bules that enable movement.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Flagella (singular: flagellum) propel cells by an undulating, whip-like motion. 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Flagella usually occur singly</a:t>
              </a:r>
              <a:r>
                <a:rPr lang="en-US" altLang="en-US" sz="1800" dirty="0"/>
                <a:t>—</a:t>
              </a:r>
              <a:r>
                <a:rPr lang="en-US" altLang="en-US" sz="1800" i="0" dirty="0"/>
                <a:t>for example, in sperm that must travel the length of the female reproductive tract to fertilize an egg released by an ovary.</a:t>
              </a:r>
            </a:p>
          </p:txBody>
        </p:sp>
      </p:grpSp>
    </p:spTree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Slide Number Placeholder 5">
            <a:extLst>
              <a:ext uri="{FF2B5EF4-FFF2-40B4-BE49-F238E27FC236}">
                <a16:creationId xmlns:a16="http://schemas.microsoft.com/office/drawing/2014/main" id="{A729EB0A-8812-2744-8A52-C05B8C5296EE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7DA4F22-46D9-C947-8654-C5DF1BC0BD73}" type="slidenum">
              <a:rPr lang="en-US" altLang="en-US" sz="1400" i="0"/>
              <a:pPr algn="r" eaLnBrk="1" hangingPunct="1"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 i="0" dirty="0"/>
          </a:p>
        </p:txBody>
      </p:sp>
      <p:grpSp>
        <p:nvGrpSpPr>
          <p:cNvPr id="136194" name="Group 23">
            <a:extLst>
              <a:ext uri="{FF2B5EF4-FFF2-40B4-BE49-F238E27FC236}">
                <a16:creationId xmlns:a16="http://schemas.microsoft.com/office/drawing/2014/main" id="{CB36249D-D514-A240-B937-8A8406322419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52438"/>
            <a:ext cx="8229602" cy="5757863"/>
            <a:chOff x="288" y="285"/>
            <a:chExt cx="5184" cy="3627"/>
          </a:xfrm>
        </p:grpSpPr>
        <p:sp>
          <p:nvSpPr>
            <p:cNvPr id="136195" name="Rectangle 3">
              <a:extLst>
                <a:ext uri="{FF2B5EF4-FFF2-40B4-BE49-F238E27FC236}">
                  <a16:creationId xmlns:a16="http://schemas.microsoft.com/office/drawing/2014/main" id="{852EA8F6-D7C1-EE4E-89BF-E5E6703528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Sperm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grpSp>
          <p:nvGrpSpPr>
            <p:cNvPr id="136196" name="Group 20">
              <a:extLst>
                <a:ext uri="{FF2B5EF4-FFF2-40B4-BE49-F238E27FC236}">
                  <a16:creationId xmlns:a16="http://schemas.microsoft.com/office/drawing/2014/main" id="{71C1B9C6-FCF6-144B-B409-DB36DC04AD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1" y="1026"/>
              <a:ext cx="1949" cy="2886"/>
              <a:chOff x="641" y="1022"/>
              <a:chExt cx="1949" cy="2886"/>
            </a:xfrm>
          </p:grpSpPr>
          <p:grpSp>
            <p:nvGrpSpPr>
              <p:cNvPr id="136205" name="Group 19">
                <a:extLst>
                  <a:ext uri="{FF2B5EF4-FFF2-40B4-BE49-F238E27FC236}">
                    <a16:creationId xmlns:a16="http://schemas.microsoft.com/office/drawing/2014/main" id="{0BA1D305-242E-E447-A999-C30D049A8E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80" y="1022"/>
                <a:ext cx="1737" cy="1792"/>
                <a:chOff x="780" y="1022"/>
                <a:chExt cx="1737" cy="1792"/>
              </a:xfrm>
            </p:grpSpPr>
            <p:pic>
              <p:nvPicPr>
                <p:cNvPr id="136207" name="Picture 7" descr="spermomax">
                  <a:extLst>
                    <a:ext uri="{FF2B5EF4-FFF2-40B4-BE49-F238E27FC236}">
                      <a16:creationId xmlns:a16="http://schemas.microsoft.com/office/drawing/2014/main" id="{6C89E95D-348E-2743-8EEB-1735A183A1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" y="1022"/>
                  <a:ext cx="1667" cy="16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6208" name="Text Box 8">
                  <a:extLst>
                    <a:ext uri="{FF2B5EF4-FFF2-40B4-BE49-F238E27FC236}">
                      <a16:creationId xmlns:a16="http://schemas.microsoft.com/office/drawing/2014/main" id="{4CE6FED1-5C65-104A-9615-EE0B780843F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307" y="2649"/>
                  <a:ext cx="1210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i="0" dirty="0"/>
                    <a:t>https://www.spermomax.net</a:t>
                  </a:r>
                  <a:endParaRPr lang="en-US" altLang="en-US" sz="1800" i="0" dirty="0"/>
                </a:p>
              </p:txBody>
            </p:sp>
          </p:grpSp>
          <p:sp>
            <p:nvSpPr>
              <p:cNvPr id="136206" name="Text Box 9">
                <a:extLst>
                  <a:ext uri="{FF2B5EF4-FFF2-40B4-BE49-F238E27FC236}">
                    <a16:creationId xmlns:a16="http://schemas.microsoft.com/office/drawing/2014/main" id="{E4FBE623-BD66-2142-874B-A33C60DD75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1" y="2889"/>
                <a:ext cx="1949" cy="10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6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600" i="0" dirty="0">
                    <a:solidFill>
                      <a:schemeClr val="accent6"/>
                    </a:solidFill>
                  </a:rPr>
                  <a:t>Apparently healthy sperm—</a:t>
                </a:r>
              </a:p>
              <a:p>
                <a:pPr algn="ctr" eaLnBrk="1" hangingPunct="1">
                  <a:lnSpc>
                    <a:spcPts val="16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600" i="0" dirty="0">
                    <a:solidFill>
                      <a:schemeClr val="accent6"/>
                    </a:solidFill>
                  </a:rPr>
                  <a:t>the whip-like actions of their tails propels them using ATP produced by the mitochondria their midpiece. The head of a sperm usually has 23 individual chromosomes. </a:t>
                </a:r>
                <a:endParaRPr lang="en-US" altLang="en-US" sz="1600" dirty="0">
                  <a:solidFill>
                    <a:schemeClr val="accent6"/>
                  </a:solidFill>
                </a:endParaRPr>
              </a:p>
            </p:txBody>
          </p:sp>
        </p:grpSp>
        <p:grpSp>
          <p:nvGrpSpPr>
            <p:cNvPr id="136197" name="Group 10">
              <a:extLst>
                <a:ext uri="{FF2B5EF4-FFF2-40B4-BE49-F238E27FC236}">
                  <a16:creationId xmlns:a16="http://schemas.microsoft.com/office/drawing/2014/main" id="{B790D5C0-5435-DB43-8058-56B4F54BB9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15" y="881"/>
              <a:ext cx="2076" cy="2829"/>
              <a:chOff x="3015" y="881"/>
              <a:chExt cx="2076" cy="2829"/>
            </a:xfrm>
          </p:grpSpPr>
          <p:sp>
            <p:nvSpPr>
              <p:cNvPr id="136198" name="Rectangle 11">
                <a:extLst>
                  <a:ext uri="{FF2B5EF4-FFF2-40B4-BE49-F238E27FC236}">
                    <a16:creationId xmlns:a16="http://schemas.microsoft.com/office/drawing/2014/main" id="{735E12A4-378F-5644-8AD3-34943F91D0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19" y="881"/>
                <a:ext cx="1032" cy="1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i="0" dirty="0"/>
              </a:p>
            </p:txBody>
          </p:sp>
          <p:sp>
            <p:nvSpPr>
              <p:cNvPr id="136199" name="Text Box 12">
                <a:extLst>
                  <a:ext uri="{FF2B5EF4-FFF2-40B4-BE49-F238E27FC236}">
                    <a16:creationId xmlns:a16="http://schemas.microsoft.com/office/drawing/2014/main" id="{1198FE7C-EE0F-8445-87A0-738BE86CBE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88" y="1074"/>
                <a:ext cx="1492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72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600" i="0" dirty="0">
                    <a:solidFill>
                      <a:schemeClr val="accent6"/>
                    </a:solidFill>
                  </a:rPr>
                  <a:t>Abnormal shapes of non-viable sperm.</a:t>
                </a:r>
              </a:p>
            </p:txBody>
          </p:sp>
          <p:grpSp>
            <p:nvGrpSpPr>
              <p:cNvPr id="136200" name="Group 13">
                <a:extLst>
                  <a:ext uri="{FF2B5EF4-FFF2-40B4-BE49-F238E27FC236}">
                    <a16:creationId xmlns:a16="http://schemas.microsoft.com/office/drawing/2014/main" id="{B3D8550A-E7C8-4A4C-BFA7-65FBD1C102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15" y="1389"/>
                <a:ext cx="2076" cy="2321"/>
                <a:chOff x="3015" y="1389"/>
                <a:chExt cx="2076" cy="2321"/>
              </a:xfrm>
            </p:grpSpPr>
            <p:pic>
              <p:nvPicPr>
                <p:cNvPr id="136201" name="Picture 14" descr="www_cit_astate_edu normal and abnormal sperm">
                  <a:extLst>
                    <a:ext uri="{FF2B5EF4-FFF2-40B4-BE49-F238E27FC236}">
                      <a16:creationId xmlns:a16="http://schemas.microsoft.com/office/drawing/2014/main" id="{116FFBB6-E467-B241-91AB-75653B6FA4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15" y="1478"/>
                  <a:ext cx="2025" cy="22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6202" name="Text Box 15">
                  <a:extLst>
                    <a:ext uri="{FF2B5EF4-FFF2-40B4-BE49-F238E27FC236}">
                      <a16:creationId xmlns:a16="http://schemas.microsoft.com/office/drawing/2014/main" id="{394728C5-F017-C84F-9ABE-14D2C4B5557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41" y="3472"/>
                  <a:ext cx="1126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i="0" dirty="0"/>
                    <a:t>https://www.cit.astate.edu</a:t>
                  </a:r>
                  <a:endParaRPr lang="en-US" altLang="en-US" sz="1800" i="0" dirty="0"/>
                </a:p>
              </p:txBody>
            </p:sp>
            <p:sp>
              <p:nvSpPr>
                <p:cNvPr id="136204" name="Rectangle 17">
                  <a:extLst>
                    <a:ext uri="{FF2B5EF4-FFF2-40B4-BE49-F238E27FC236}">
                      <a16:creationId xmlns:a16="http://schemas.microsoft.com/office/drawing/2014/main" id="{2DF3D25C-A67A-D245-A0C6-B5FFEAAABB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5" y="1389"/>
                  <a:ext cx="186" cy="703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i="0" dirty="0"/>
                </a:p>
              </p:txBody>
            </p:sp>
          </p:grpSp>
        </p:grpSp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Slide Number Placeholder 5">
            <a:extLst>
              <a:ext uri="{FF2B5EF4-FFF2-40B4-BE49-F238E27FC236}">
                <a16:creationId xmlns:a16="http://schemas.microsoft.com/office/drawing/2014/main" id="{EB7056F6-3D58-2F48-BE2C-570B19F9B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7CD968-9D78-D744-8210-A7976B99DA8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 dirty="0"/>
          </a:p>
        </p:txBody>
      </p:sp>
      <p:grpSp>
        <p:nvGrpSpPr>
          <p:cNvPr id="138242" name="Group 16">
            <a:extLst>
              <a:ext uri="{FF2B5EF4-FFF2-40B4-BE49-F238E27FC236}">
                <a16:creationId xmlns:a16="http://schemas.microsoft.com/office/drawing/2014/main" id="{F7F00D6D-79B8-914C-ADC5-894768A332D8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6088"/>
            <a:ext cx="8229600" cy="5340351"/>
            <a:chOff x="286" y="281"/>
            <a:chExt cx="5184" cy="3364"/>
          </a:xfrm>
        </p:grpSpPr>
        <p:sp>
          <p:nvSpPr>
            <p:cNvPr id="138243" name="Rectangle 3">
              <a:extLst>
                <a:ext uri="{FF2B5EF4-FFF2-40B4-BE49-F238E27FC236}">
                  <a16:creationId xmlns:a16="http://schemas.microsoft.com/office/drawing/2014/main" id="{47326E3F-6826-AF46-8372-46AD2752AB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Cilia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grpSp>
          <p:nvGrpSpPr>
            <p:cNvPr id="138244" name="Group 15">
              <a:extLst>
                <a:ext uri="{FF2B5EF4-FFF2-40B4-BE49-F238E27FC236}">
                  <a16:creationId xmlns:a16="http://schemas.microsoft.com/office/drawing/2014/main" id="{CDA0139C-4878-E34B-81E3-32A8527DFB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6" y="972"/>
              <a:ext cx="4845" cy="2673"/>
              <a:chOff x="516" y="972"/>
              <a:chExt cx="4845" cy="2673"/>
            </a:xfrm>
          </p:grpSpPr>
          <p:sp>
            <p:nvSpPr>
              <p:cNvPr id="138245" name="Text Box 5">
                <a:extLst>
                  <a:ext uri="{FF2B5EF4-FFF2-40B4-BE49-F238E27FC236}">
                    <a16:creationId xmlns:a16="http://schemas.microsoft.com/office/drawing/2014/main" id="{AFE4A5BC-21BA-9740-A93D-89C33C66B01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6" y="972"/>
                <a:ext cx="4845" cy="8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5425" indent="-22542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Cilia, which are usually shorter and more numerous than flagella, pro-duce motion through rhythmic back-and-forth movements</a:t>
                </a:r>
                <a:r>
                  <a:rPr lang="en-US" altLang="en-US" sz="1800" dirty="0"/>
                  <a:t>—</a:t>
                </a:r>
                <a:r>
                  <a:rPr lang="en-US" altLang="en-US" sz="1800" i="0" dirty="0"/>
                  <a:t>think of the rows of oars on an ancient galley ship.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The cilia of the epithelial cells lining the fallopian tubes can sweep a fertilized egg along the reproductive path for implantation in the uterus.</a:t>
                </a:r>
              </a:p>
            </p:txBody>
          </p:sp>
          <p:grpSp>
            <p:nvGrpSpPr>
              <p:cNvPr id="138246" name="Group 14">
                <a:extLst>
                  <a:ext uri="{FF2B5EF4-FFF2-40B4-BE49-F238E27FC236}">
                    <a16:creationId xmlns:a16="http://schemas.microsoft.com/office/drawing/2014/main" id="{E2F95962-4688-0443-A87C-64A7A368A9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87" y="2003"/>
                <a:ext cx="3711" cy="1642"/>
                <a:chOff x="1087" y="2003"/>
                <a:chExt cx="3711" cy="1642"/>
              </a:xfrm>
            </p:grpSpPr>
            <p:grpSp>
              <p:nvGrpSpPr>
                <p:cNvPr id="138247" name="Group 14">
                  <a:extLst>
                    <a:ext uri="{FF2B5EF4-FFF2-40B4-BE49-F238E27FC236}">
                      <a16:creationId xmlns:a16="http://schemas.microsoft.com/office/drawing/2014/main" id="{3EDADB63-5EB6-3D46-806D-9E23DADC0E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87" y="2003"/>
                  <a:ext cx="1432" cy="1299"/>
                  <a:chOff x="3495" y="2113"/>
                  <a:chExt cx="1432" cy="1299"/>
                </a:xfrm>
              </p:grpSpPr>
              <p:pic>
                <p:nvPicPr>
                  <p:cNvPr id="138251" name="Picture 8" descr="www_gibinquirer_net galley ship">
                    <a:extLst>
                      <a:ext uri="{FF2B5EF4-FFF2-40B4-BE49-F238E27FC236}">
                        <a16:creationId xmlns:a16="http://schemas.microsoft.com/office/drawing/2014/main" id="{96B110AC-AAB9-6A40-9D02-1013B16481F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495" y="2113"/>
                    <a:ext cx="1409" cy="110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38252" name="Text Box 9">
                    <a:extLst>
                      <a:ext uri="{FF2B5EF4-FFF2-40B4-BE49-F238E27FC236}">
                        <a16:creationId xmlns:a16="http://schemas.microsoft.com/office/drawing/2014/main" id="{8A9A39A2-351A-B14F-A088-FC101CE6958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807" y="3198"/>
                    <a:ext cx="1120" cy="2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100" i="0" dirty="0">
                        <a:ea typeface="ＭＳ Ｐゴシック" panose="020B0600070205080204" pitchFamily="34" charset="-128"/>
                      </a:rPr>
                      <a:t>https://www.gibinquirer.net</a:t>
                    </a:r>
                    <a:endParaRPr lang="en-US" altLang="en-US" sz="1300" i="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38248" name="Group 26">
                  <a:extLst>
                    <a:ext uri="{FF2B5EF4-FFF2-40B4-BE49-F238E27FC236}">
                      <a16:creationId xmlns:a16="http://schemas.microsoft.com/office/drawing/2014/main" id="{50C6922A-830B-B64D-BC17-8ACE438157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84" y="2130"/>
                  <a:ext cx="1614" cy="1515"/>
                  <a:chOff x="888" y="2060"/>
                  <a:chExt cx="1614" cy="1515"/>
                </a:xfrm>
              </p:grpSpPr>
              <p:pic>
                <p:nvPicPr>
                  <p:cNvPr id="138249" name="Picture 20" descr="www_talbotcentral_ucr_edu_cilia_oviduct">
                    <a:extLst>
                      <a:ext uri="{FF2B5EF4-FFF2-40B4-BE49-F238E27FC236}">
                        <a16:creationId xmlns:a16="http://schemas.microsoft.com/office/drawing/2014/main" id="{5DDF8274-C5D0-834C-87BC-C888CF3E02A1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9" y="2060"/>
                    <a:ext cx="1485" cy="122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38250" name="Rectangle 25">
                    <a:extLst>
                      <a:ext uri="{FF2B5EF4-FFF2-40B4-BE49-F238E27FC236}">
                        <a16:creationId xmlns:a16="http://schemas.microsoft.com/office/drawing/2014/main" id="{D8EAA6A2-6285-E94A-BCDA-E329910DA5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88" y="3311"/>
                    <a:ext cx="1614" cy="26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lnSpc>
                        <a:spcPct val="85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400" i="0" dirty="0"/>
                      <a:t>Scanning electron micrograph</a:t>
                    </a:r>
                    <a:endParaRPr lang="en-US" altLang="en-US" sz="1400" dirty="0"/>
                  </a:p>
                  <a:p>
                    <a:pPr algn="ctr" eaLnBrk="1" hangingPunct="1">
                      <a:lnSpc>
                        <a:spcPct val="85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100" i="0" dirty="0"/>
                      <a:t>https://www.talbotcentral.ucr.edu</a:t>
                    </a:r>
                    <a:endParaRPr lang="en-US" altLang="en-US" sz="1800" dirty="0"/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Slide Number Placeholder 5">
            <a:extLst>
              <a:ext uri="{FF2B5EF4-FFF2-40B4-BE49-F238E27FC236}">
                <a16:creationId xmlns:a16="http://schemas.microsoft.com/office/drawing/2014/main" id="{70ED398F-C1DD-0642-960A-2328C925F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526331E-B2EA-B644-BB78-C88CB2E2232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 dirty="0"/>
          </a:p>
        </p:txBody>
      </p:sp>
      <p:grpSp>
        <p:nvGrpSpPr>
          <p:cNvPr id="140290" name="Group 6">
            <a:extLst>
              <a:ext uri="{FF2B5EF4-FFF2-40B4-BE49-F238E27FC236}">
                <a16:creationId xmlns:a16="http://schemas.microsoft.com/office/drawing/2014/main" id="{74969B76-5AE4-9347-993E-DC7A8EC95FF5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6088"/>
            <a:ext cx="8229600" cy="2481263"/>
            <a:chOff x="286" y="281"/>
            <a:chExt cx="5184" cy="1563"/>
          </a:xfrm>
        </p:grpSpPr>
        <p:sp>
          <p:nvSpPr>
            <p:cNvPr id="140291" name="Rectangle 3">
              <a:extLst>
                <a:ext uri="{FF2B5EF4-FFF2-40B4-BE49-F238E27FC236}">
                  <a16:creationId xmlns:a16="http://schemas.microsoft.com/office/drawing/2014/main" id="{07A33C93-CBFF-964F-80E0-B369ED431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Cilia </a:t>
              </a:r>
              <a:r>
                <a:rPr lang="en-US" altLang="en-US" sz="2200" i="0" dirty="0">
                  <a:solidFill>
                    <a:srgbClr val="333333"/>
                  </a:solidFill>
                </a:rPr>
                <a:t>(continued)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140292" name="Text Box 6">
              <a:extLst>
                <a:ext uri="{FF2B5EF4-FFF2-40B4-BE49-F238E27FC236}">
                  <a16:creationId xmlns:a16="http://schemas.microsoft.com/office/drawing/2014/main" id="{A3540FB4-5702-2F4A-9BD3-CB7EB55B2F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2"/>
              <a:ext cx="4656" cy="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tar in tobacco smoke can damage or destroy the cilia of the epithelial cells lining </a:t>
              </a:r>
              <a:r>
                <a:rPr lang="en-US" altLang="en-US" sz="1800" i="0"/>
                <a:t>the the </a:t>
              </a:r>
              <a:r>
                <a:rPr lang="en-US" altLang="en-US" sz="1800" i="0" dirty="0"/>
                <a:t>respiratory bronchioles, </a:t>
              </a:r>
              <a:r>
                <a:rPr lang="en-US" altLang="en-US" sz="1800" i="0"/>
                <a:t>which interferes </a:t>
              </a:r>
              <a:r>
                <a:rPr lang="en-US" altLang="en-US" sz="1800" i="0" dirty="0"/>
                <a:t>with the body’s normal means for removing pollutants from the lungs.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Smoker’s cough is the body’s compensatory attempt to cleanse the lungs.</a:t>
              </a:r>
              <a:endParaRPr lang="en-US" altLang="en-US" sz="1800" i="0" baseline="-25000" dirty="0"/>
            </a:p>
          </p:txBody>
        </p:sp>
      </p:grpSp>
    </p:spTree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Slide Number Placeholder 5">
            <a:extLst>
              <a:ext uri="{FF2B5EF4-FFF2-40B4-BE49-F238E27FC236}">
                <a16:creationId xmlns:a16="http://schemas.microsoft.com/office/drawing/2014/main" id="{13E2B129-FE4C-9042-8CDF-EBD9211EA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87AED87-602F-B442-A2AA-1F067EA7C80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65</a:t>
            </a:fld>
            <a:endParaRPr lang="en-US" altLang="en-US" sz="1400" dirty="0"/>
          </a:p>
        </p:txBody>
      </p:sp>
      <p:grpSp>
        <p:nvGrpSpPr>
          <p:cNvPr id="142338" name="Group 7">
            <a:extLst>
              <a:ext uri="{FF2B5EF4-FFF2-40B4-BE49-F238E27FC236}">
                <a16:creationId xmlns:a16="http://schemas.microsoft.com/office/drawing/2014/main" id="{71FBB90E-B9EE-7A4F-9C2D-DB4B6938CF29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9263"/>
            <a:ext cx="8229600" cy="2266950"/>
            <a:chOff x="286" y="283"/>
            <a:chExt cx="5184" cy="1428"/>
          </a:xfrm>
        </p:grpSpPr>
        <p:sp>
          <p:nvSpPr>
            <p:cNvPr id="142339" name="Rectangle 3">
              <a:extLst>
                <a:ext uri="{FF2B5EF4-FFF2-40B4-BE49-F238E27FC236}">
                  <a16:creationId xmlns:a16="http://schemas.microsoft.com/office/drawing/2014/main" id="{8940FA73-3F61-7D44-A876-5FE9AB26AC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Extracellular Matrix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142340" name="Text Box 4">
              <a:extLst>
                <a:ext uri="{FF2B5EF4-FFF2-40B4-BE49-F238E27FC236}">
                  <a16:creationId xmlns:a16="http://schemas.microsoft.com/office/drawing/2014/main" id="{2C614CF7-6D67-3643-A634-D83702E73F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72"/>
              <a:ext cx="4521" cy="7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69913" indent="-2301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Most animal cells secrete a thick, sticky substance called extracel-lular matrix.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It helps hold cells together in tissues and provides protective and supportive functions.</a:t>
              </a:r>
            </a:p>
          </p:txBody>
        </p:sp>
      </p:grpSp>
    </p:spTree>
  </p:cSld>
  <p:clrMapOvr>
    <a:masterClrMapping/>
  </p:clrMapOvr>
  <p:transition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Slide Number Placeholder 5">
            <a:extLst>
              <a:ext uri="{FF2B5EF4-FFF2-40B4-BE49-F238E27FC236}">
                <a16:creationId xmlns:a16="http://schemas.microsoft.com/office/drawing/2014/main" id="{12FEF01C-89D7-6E4B-A9A0-19112E57B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A1F1B28-D7FC-6149-AA20-00A43DA4C98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66</a:t>
            </a:fld>
            <a:endParaRPr lang="en-US" altLang="en-US" sz="1400" dirty="0"/>
          </a:p>
        </p:txBody>
      </p:sp>
      <p:grpSp>
        <p:nvGrpSpPr>
          <p:cNvPr id="144386" name="Group 7">
            <a:extLst>
              <a:ext uri="{FF2B5EF4-FFF2-40B4-BE49-F238E27FC236}">
                <a16:creationId xmlns:a16="http://schemas.microsoft.com/office/drawing/2014/main" id="{30947BE6-A3C7-1345-A965-BEC464E1764E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9263"/>
            <a:ext cx="8229600" cy="3651250"/>
            <a:chOff x="286" y="283"/>
            <a:chExt cx="5184" cy="2300"/>
          </a:xfrm>
        </p:grpSpPr>
        <p:sp>
          <p:nvSpPr>
            <p:cNvPr id="144387" name="Rectangle 3">
              <a:extLst>
                <a:ext uri="{FF2B5EF4-FFF2-40B4-BE49-F238E27FC236}">
                  <a16:creationId xmlns:a16="http://schemas.microsoft.com/office/drawing/2014/main" id="{8D74C366-9D2E-1045-B819-E3CA48EB3B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Cell Junctions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144388" name="Text Box 4">
              <a:extLst>
                <a:ext uri="{FF2B5EF4-FFF2-40B4-BE49-F238E27FC236}">
                  <a16:creationId xmlns:a16="http://schemas.microsoft.com/office/drawing/2014/main" id="{65E6A8CF-68D8-DD43-8A86-85CA708036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" y="972"/>
              <a:ext cx="4758" cy="1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69913" indent="-2301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cells in many different types of animal tissues are connected by cell junctions.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Tight junctions bind cells to form a leak-proof sheet of tissue such as in the small intestine and large intestine to prevent fluids from leaking into the abdominal cavity.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Anchoring junctions bind cells together while allowing some molecules to pass among the spaces between them.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Communicating junctions contain channels to permit water and other small molecules to flow among neighboring cells.</a:t>
              </a:r>
            </a:p>
          </p:txBody>
        </p:sp>
      </p:grpSp>
    </p:spTree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Slide Number Placeholder 5">
            <a:extLst>
              <a:ext uri="{FF2B5EF4-FFF2-40B4-BE49-F238E27FC236}">
                <a16:creationId xmlns:a16="http://schemas.microsoft.com/office/drawing/2014/main" id="{833EBCD1-72BB-804B-A3CB-389FDDA4F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59B451-CC3B-A44D-9E59-082CC71060C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67</a:t>
            </a:fld>
            <a:endParaRPr lang="en-US" altLang="en-US" sz="1400" dirty="0"/>
          </a:p>
        </p:txBody>
      </p:sp>
      <p:grpSp>
        <p:nvGrpSpPr>
          <p:cNvPr id="146434" name="Group 12">
            <a:extLst>
              <a:ext uri="{FF2B5EF4-FFF2-40B4-BE49-F238E27FC236}">
                <a16:creationId xmlns:a16="http://schemas.microsoft.com/office/drawing/2014/main" id="{F8EA55B3-5EA1-784F-9E0C-3BE4DE834060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6088"/>
            <a:ext cx="8229600" cy="4484687"/>
            <a:chOff x="286" y="281"/>
            <a:chExt cx="5184" cy="2825"/>
          </a:xfrm>
        </p:grpSpPr>
        <p:sp>
          <p:nvSpPr>
            <p:cNvPr id="146435" name="Rectangle 3">
              <a:extLst>
                <a:ext uri="{FF2B5EF4-FFF2-40B4-BE49-F238E27FC236}">
                  <a16:creationId xmlns:a16="http://schemas.microsoft.com/office/drawing/2014/main" id="{FD46CA4D-33C1-A544-AE98-83097DBAD4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Centrioles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grpSp>
          <p:nvGrpSpPr>
            <p:cNvPr id="146436" name="Group 11">
              <a:extLst>
                <a:ext uri="{FF2B5EF4-FFF2-40B4-BE49-F238E27FC236}">
                  <a16:creationId xmlns:a16="http://schemas.microsoft.com/office/drawing/2014/main" id="{CD80C096-1569-B34E-A065-B1D3FCB65E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6" y="969"/>
              <a:ext cx="4554" cy="2137"/>
              <a:chOff x="516" y="969"/>
              <a:chExt cx="4554" cy="2137"/>
            </a:xfrm>
          </p:grpSpPr>
          <p:sp>
            <p:nvSpPr>
              <p:cNvPr id="146437" name="Text Box 4">
                <a:extLst>
                  <a:ext uri="{FF2B5EF4-FFF2-40B4-BE49-F238E27FC236}">
                    <a16:creationId xmlns:a16="http://schemas.microsoft.com/office/drawing/2014/main" id="{74E5194E-97C3-EC4B-9F53-2E43E5D2743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6" y="969"/>
                <a:ext cx="4554" cy="7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5425" indent="-22542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Centrioles are can-shaped structures of microtubules in the cyto-plasm that support cell division.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i="0" dirty="0"/>
                  <a:t>We will cover their functions when we discuss mitosis and meiosis in a subsequent lecture module.</a:t>
                </a:r>
              </a:p>
            </p:txBody>
          </p:sp>
          <p:grpSp>
            <p:nvGrpSpPr>
              <p:cNvPr id="146438" name="Group 10">
                <a:extLst>
                  <a:ext uri="{FF2B5EF4-FFF2-40B4-BE49-F238E27FC236}">
                    <a16:creationId xmlns:a16="http://schemas.microsoft.com/office/drawing/2014/main" id="{358A07F2-9E45-9043-B5C4-9297D52B27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28" y="1943"/>
                <a:ext cx="3390" cy="1163"/>
                <a:chOff x="1128" y="1943"/>
                <a:chExt cx="3390" cy="1163"/>
              </a:xfrm>
            </p:grpSpPr>
            <p:pic>
              <p:nvPicPr>
                <p:cNvPr id="146439" name="Picture 10" descr="www_sparkleberrysprings_com_centriole">
                  <a:extLst>
                    <a:ext uri="{FF2B5EF4-FFF2-40B4-BE49-F238E27FC236}">
                      <a16:creationId xmlns:a16="http://schemas.microsoft.com/office/drawing/2014/main" id="{2EAF25BD-CC62-6B4A-AB1F-ED522ADC57D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86" y="1943"/>
                  <a:ext cx="1632" cy="1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46440" name="Rectangle 11">
                  <a:extLst>
                    <a:ext uri="{FF2B5EF4-FFF2-40B4-BE49-F238E27FC236}">
                      <a16:creationId xmlns:a16="http://schemas.microsoft.com/office/drawing/2014/main" id="{C4C1A519-5427-0544-ACEF-1BB108E284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8" y="2319"/>
                  <a:ext cx="1556" cy="4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600" i="0" dirty="0"/>
                    <a:t>Computer-generated graphic</a:t>
                  </a:r>
                  <a:endParaRPr lang="en-US" altLang="en-US" sz="1600" dirty="0"/>
                </a:p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i="0" dirty="0"/>
                    <a:t>https://www.sparkleberrysprings.com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Slide Number Placeholder 5">
            <a:extLst>
              <a:ext uri="{FF2B5EF4-FFF2-40B4-BE49-F238E27FC236}">
                <a16:creationId xmlns:a16="http://schemas.microsoft.com/office/drawing/2014/main" id="{BBF9104F-2193-204D-9495-FD2848DB0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5D9A2F0-FAD7-EF40-A9FC-D6D7FCC8FA1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68</a:t>
            </a:fld>
            <a:endParaRPr lang="en-US" altLang="en-US" sz="1400" dirty="0"/>
          </a:p>
        </p:txBody>
      </p:sp>
      <p:sp>
        <p:nvSpPr>
          <p:cNvPr id="148482" name="Text Box 2">
            <a:extLst>
              <a:ext uri="{FF2B5EF4-FFF2-40B4-BE49-F238E27FC236}">
                <a16:creationId xmlns:a16="http://schemas.microsoft.com/office/drawing/2014/main" id="{9513F1CB-3687-C941-9640-A113510E9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4738" y="2203450"/>
            <a:ext cx="6983412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altLang="en-US" sz="2000" i="0" dirty="0"/>
              <a:t>Can you describe the components of an animal eukaryotic cell and their basic functions?</a:t>
            </a:r>
          </a:p>
        </p:txBody>
      </p:sp>
    </p:spTree>
  </p:cSld>
  <p:clrMapOvr>
    <a:masterClrMapping/>
  </p:clrMapOvr>
  <p:transition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Slide Number Placeholder 5">
            <a:extLst>
              <a:ext uri="{FF2B5EF4-FFF2-40B4-BE49-F238E27FC236}">
                <a16:creationId xmlns:a16="http://schemas.microsoft.com/office/drawing/2014/main" id="{55238B42-730C-BC47-B6B5-5BB0E1387AEE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769587A-C539-6247-AF20-B2B0B452805D}" type="slidenum">
              <a:rPr lang="en-US" altLang="en-US" sz="1400" i="0"/>
              <a:pPr algn="r" eaLnBrk="1" hangingPunct="1">
                <a:spcBef>
                  <a:spcPct val="0"/>
                </a:spcBef>
                <a:buFontTx/>
                <a:buNone/>
              </a:pPr>
              <a:t>69</a:t>
            </a:fld>
            <a:endParaRPr lang="en-US" altLang="en-US" sz="1400" i="0" dirty="0"/>
          </a:p>
        </p:txBody>
      </p:sp>
      <p:grpSp>
        <p:nvGrpSpPr>
          <p:cNvPr id="150530" name="Group 9">
            <a:extLst>
              <a:ext uri="{FF2B5EF4-FFF2-40B4-BE49-F238E27FC236}">
                <a16:creationId xmlns:a16="http://schemas.microsoft.com/office/drawing/2014/main" id="{4623A450-AC83-DE49-97EE-F6DEBBF46968}"/>
              </a:ext>
            </a:extLst>
          </p:cNvPr>
          <p:cNvGrpSpPr>
            <a:grpSpLocks/>
          </p:cNvGrpSpPr>
          <p:nvPr/>
        </p:nvGrpSpPr>
        <p:grpSpPr bwMode="auto">
          <a:xfrm>
            <a:off x="466725" y="446088"/>
            <a:ext cx="8229600" cy="4522791"/>
            <a:chOff x="294" y="281"/>
            <a:chExt cx="5184" cy="2849"/>
          </a:xfrm>
        </p:grpSpPr>
        <p:sp>
          <p:nvSpPr>
            <p:cNvPr id="150531" name="Rectangle 1027">
              <a:extLst>
                <a:ext uri="{FF2B5EF4-FFF2-40B4-BE49-F238E27FC236}">
                  <a16:creationId xmlns:a16="http://schemas.microsoft.com/office/drawing/2014/main" id="{F3A31DAE-AA50-8A43-80C9-BDD30BEAF9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Plant-Specific Cell Components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grpSp>
          <p:nvGrpSpPr>
            <p:cNvPr id="150532" name="Group 8">
              <a:extLst>
                <a:ext uri="{FF2B5EF4-FFF2-40B4-BE49-F238E27FC236}">
                  <a16:creationId xmlns:a16="http://schemas.microsoft.com/office/drawing/2014/main" id="{D560C0FD-2F43-D84B-A9E9-3711E5B5E7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29" y="1025"/>
              <a:ext cx="3303" cy="2105"/>
              <a:chOff x="1229" y="1025"/>
              <a:chExt cx="3303" cy="2105"/>
            </a:xfrm>
          </p:grpSpPr>
          <p:pic>
            <p:nvPicPr>
              <p:cNvPr id="150533" name="Picture 1032" descr="graphics8_nytimes_com 18tree-600">
                <a:extLst>
                  <a:ext uri="{FF2B5EF4-FFF2-40B4-BE49-F238E27FC236}">
                    <a16:creationId xmlns:a16="http://schemas.microsoft.com/office/drawing/2014/main" id="{70BBC450-A134-1742-A7F5-438D4DA932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29" y="1025"/>
                <a:ext cx="3303" cy="16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0534" name="Text Box 1033">
                <a:extLst>
                  <a:ext uri="{FF2B5EF4-FFF2-40B4-BE49-F238E27FC236}">
                    <a16:creationId xmlns:a16="http://schemas.microsoft.com/office/drawing/2014/main" id="{24A2AA5B-83C8-D34C-B968-EC9C55FBD6A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2718"/>
                <a:ext cx="1719" cy="4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600" i="0" dirty="0"/>
                  <a:t>Silver Maple Tree, Queens, </a:t>
                </a:r>
              </a:p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600" i="0" dirty="0"/>
                  <a:t>New York City</a:t>
                </a:r>
              </a:p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100" i="0" dirty="0"/>
                  <a:t>https://www.nytimes.com 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Slide Number Placeholder 5">
            <a:extLst>
              <a:ext uri="{FF2B5EF4-FFF2-40B4-BE49-F238E27FC236}">
                <a16:creationId xmlns:a16="http://schemas.microsoft.com/office/drawing/2014/main" id="{8998FDF7-BDE7-814F-AAE8-D5743B3F7EF8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790CCFE-6005-2648-87D7-239F7B63FB50}" type="slidenum">
              <a:rPr lang="en-US" altLang="en-US" sz="1400" i="0"/>
              <a:pPr algn="r" eaLnBrk="1" hangingPunct="1">
                <a:spcBef>
                  <a:spcPct val="0"/>
                </a:spcBef>
                <a:buFontTx/>
                <a:buNone/>
              </a:pPr>
              <a:t>70</a:t>
            </a:fld>
            <a:endParaRPr lang="en-US" altLang="en-US" sz="1400" i="0" dirty="0"/>
          </a:p>
        </p:txBody>
      </p:sp>
      <p:grpSp>
        <p:nvGrpSpPr>
          <p:cNvPr id="152578" name="Group 6">
            <a:extLst>
              <a:ext uri="{FF2B5EF4-FFF2-40B4-BE49-F238E27FC236}">
                <a16:creationId xmlns:a16="http://schemas.microsoft.com/office/drawing/2014/main" id="{0388F361-CA28-FA48-907F-E345688E37D6}"/>
              </a:ext>
            </a:extLst>
          </p:cNvPr>
          <p:cNvGrpSpPr>
            <a:grpSpLocks/>
          </p:cNvGrpSpPr>
          <p:nvPr/>
        </p:nvGrpSpPr>
        <p:grpSpPr bwMode="auto">
          <a:xfrm>
            <a:off x="466725" y="446088"/>
            <a:ext cx="8229600" cy="2847975"/>
            <a:chOff x="294" y="281"/>
            <a:chExt cx="5184" cy="1794"/>
          </a:xfrm>
        </p:grpSpPr>
        <p:sp>
          <p:nvSpPr>
            <p:cNvPr id="152581" name="Rectangle 4">
              <a:extLst>
                <a:ext uri="{FF2B5EF4-FFF2-40B4-BE49-F238E27FC236}">
                  <a16:creationId xmlns:a16="http://schemas.microsoft.com/office/drawing/2014/main" id="{CE4BC1A4-B936-FE4F-B5B2-546CAB163E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Cell Wall</a:t>
              </a:r>
              <a:endParaRPr lang="en-US" altLang="en-US" sz="2200" i="0" dirty="0">
                <a:solidFill>
                  <a:schemeClr val="tx2"/>
                </a:solidFill>
              </a:endParaRPr>
            </a:p>
          </p:txBody>
        </p:sp>
        <p:sp>
          <p:nvSpPr>
            <p:cNvPr id="152582" name="Text Box 5">
              <a:extLst>
                <a:ext uri="{FF2B5EF4-FFF2-40B4-BE49-F238E27FC236}">
                  <a16:creationId xmlns:a16="http://schemas.microsoft.com/office/drawing/2014/main" id="{6B55492E-9499-5044-A7EE-E316B6B355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6" y="982"/>
              <a:ext cx="4769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A plant cell is encased by a semi-rigid wall on the exterior of the plas-ma membrane.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cell wall protects the cell, provides structural support, and keeps it from absorbing too much water.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3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Cell walls are collectively strong enough to hold up even the tallest of trees against the force of gravity.</a:t>
              </a:r>
            </a:p>
          </p:txBody>
        </p:sp>
      </p:grpSp>
      <p:pic>
        <p:nvPicPr>
          <p:cNvPr id="152579" name="Picture 5" descr="www_aber_ac_uk_cell_wall">
            <a:extLst>
              <a:ext uri="{FF2B5EF4-FFF2-40B4-BE49-F238E27FC236}">
                <a16:creationId xmlns:a16="http://schemas.microsoft.com/office/drawing/2014/main" id="{3738F53E-9CF0-1C45-BEC2-9F7329A9C7F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38" y="3635374"/>
            <a:ext cx="2651766" cy="1994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2580" name="Rectangle 8">
            <a:extLst>
              <a:ext uri="{FF2B5EF4-FFF2-40B4-BE49-F238E27FC236}">
                <a16:creationId xmlns:a16="http://schemas.microsoft.com/office/drawing/2014/main" id="{1CB95B23-FC83-5A46-9F94-5EAF1D432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1003" y="4311861"/>
            <a:ext cx="2373140" cy="654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altLang="en-US" sz="1600" i="0" dirty="0"/>
              <a:t>Transmission electron micrograph</a:t>
            </a:r>
            <a:endParaRPr lang="en-US" altLang="en-US" sz="1600" dirty="0"/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altLang="en-US" sz="1100" i="0" dirty="0"/>
              <a:t>https://www.aber.ac.uk</a:t>
            </a:r>
          </a:p>
        </p:txBody>
      </p:sp>
    </p:spTree>
  </p:cSld>
  <p:clrMapOvr>
    <a:masterClrMapping/>
  </p:clrMapOvr>
  <p:transition spd="med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Slide Number Placeholder 5">
            <a:extLst>
              <a:ext uri="{FF2B5EF4-FFF2-40B4-BE49-F238E27FC236}">
                <a16:creationId xmlns:a16="http://schemas.microsoft.com/office/drawing/2014/main" id="{169A99BF-1E7B-7142-BFFF-4E978702C1B0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195429B-9025-4F43-8556-EA8981D85F97}" type="slidenum">
              <a:rPr lang="en-US" altLang="en-US" sz="1400" i="0"/>
              <a:pPr algn="r" eaLnBrk="1" hangingPunct="1">
                <a:spcBef>
                  <a:spcPct val="0"/>
                </a:spcBef>
                <a:buFontTx/>
                <a:buNone/>
              </a:pPr>
              <a:t>71</a:t>
            </a:fld>
            <a:endParaRPr lang="en-US" altLang="en-US" sz="1400" i="0" dirty="0"/>
          </a:p>
        </p:txBody>
      </p:sp>
      <p:grpSp>
        <p:nvGrpSpPr>
          <p:cNvPr id="154626" name="Group 6">
            <a:extLst>
              <a:ext uri="{FF2B5EF4-FFF2-40B4-BE49-F238E27FC236}">
                <a16:creationId xmlns:a16="http://schemas.microsoft.com/office/drawing/2014/main" id="{A68134D9-63C2-5549-83E7-3EEF365629D8}"/>
              </a:ext>
            </a:extLst>
          </p:cNvPr>
          <p:cNvGrpSpPr>
            <a:grpSpLocks/>
          </p:cNvGrpSpPr>
          <p:nvPr/>
        </p:nvGrpSpPr>
        <p:grpSpPr bwMode="auto">
          <a:xfrm>
            <a:off x="466725" y="446088"/>
            <a:ext cx="8229600" cy="2852737"/>
            <a:chOff x="294" y="281"/>
            <a:chExt cx="5184" cy="1797"/>
          </a:xfrm>
        </p:grpSpPr>
        <p:sp>
          <p:nvSpPr>
            <p:cNvPr id="154627" name="Rectangle 4">
              <a:extLst>
                <a:ext uri="{FF2B5EF4-FFF2-40B4-BE49-F238E27FC236}">
                  <a16:creationId xmlns:a16="http://schemas.microsoft.com/office/drawing/2014/main" id="{BEE35B14-81B9-6145-97D2-A6C72DFD8D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Cell Wall </a:t>
              </a:r>
              <a:r>
                <a:rPr lang="en-US" altLang="en-US" sz="2200" i="0" dirty="0">
                  <a:solidFill>
                    <a:srgbClr val="333333"/>
                  </a:solidFill>
                </a:rPr>
                <a:t>(continued)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154628" name="Text Box 5">
              <a:extLst>
                <a:ext uri="{FF2B5EF4-FFF2-40B4-BE49-F238E27FC236}">
                  <a16:creationId xmlns:a16="http://schemas.microsoft.com/office/drawing/2014/main" id="{DBDDF0A5-0289-B34E-85F9-038CCB42D3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6" y="982"/>
              <a:ext cx="4566" cy="10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Cell walls are formed from cellulose embedded in a matrix of lignin and other molecules.  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This arrangement is similar to the construction of steel-reinforced concrete and fiberglass.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3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Plant cells have junctions and channels that enable water and other small molecules to pass among cells.</a:t>
              </a:r>
            </a:p>
          </p:txBody>
        </p:sp>
      </p:grpSp>
    </p:spTree>
  </p:cSld>
  <p:clrMapOvr>
    <a:masterClrMapping/>
  </p:clrMapOvr>
  <p:transition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Slide Number Placeholder 5">
            <a:extLst>
              <a:ext uri="{FF2B5EF4-FFF2-40B4-BE49-F238E27FC236}">
                <a16:creationId xmlns:a16="http://schemas.microsoft.com/office/drawing/2014/main" id="{AC5438BA-0CB4-674B-BA57-67D18C473793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C1D53D2-CC97-4A48-BC40-ECCFEDD77EFB}" type="slidenum">
              <a:rPr lang="en-US" altLang="en-US" sz="1400" i="0"/>
              <a:pPr algn="r" eaLnBrk="1" hangingPunct="1">
                <a:spcBef>
                  <a:spcPct val="0"/>
                </a:spcBef>
                <a:buFontTx/>
                <a:buNone/>
              </a:pPr>
              <a:t>72</a:t>
            </a:fld>
            <a:endParaRPr lang="en-US" altLang="en-US" sz="1400" i="0" dirty="0"/>
          </a:p>
        </p:txBody>
      </p:sp>
      <p:grpSp>
        <p:nvGrpSpPr>
          <p:cNvPr id="156674" name="Group 1032">
            <a:extLst>
              <a:ext uri="{FF2B5EF4-FFF2-40B4-BE49-F238E27FC236}">
                <a16:creationId xmlns:a16="http://schemas.microsoft.com/office/drawing/2014/main" id="{DD9E1FCC-90EB-084A-8AD4-843A7F37BB87}"/>
              </a:ext>
            </a:extLst>
          </p:cNvPr>
          <p:cNvGrpSpPr>
            <a:grpSpLocks/>
          </p:cNvGrpSpPr>
          <p:nvPr/>
        </p:nvGrpSpPr>
        <p:grpSpPr bwMode="auto">
          <a:xfrm>
            <a:off x="466725" y="446088"/>
            <a:ext cx="8229600" cy="2303462"/>
            <a:chOff x="294" y="281"/>
            <a:chExt cx="5184" cy="1451"/>
          </a:xfrm>
        </p:grpSpPr>
        <p:sp>
          <p:nvSpPr>
            <p:cNvPr id="156677" name="Rectangle 1028">
              <a:extLst>
                <a:ext uri="{FF2B5EF4-FFF2-40B4-BE49-F238E27FC236}">
                  <a16:creationId xmlns:a16="http://schemas.microsoft.com/office/drawing/2014/main" id="{06735176-EF4F-814A-9B76-05724A8749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Central Vacuole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156678" name="Text Box 1029">
              <a:extLst>
                <a:ext uri="{FF2B5EF4-FFF2-40B4-BE49-F238E27FC236}">
                  <a16:creationId xmlns:a16="http://schemas.microsoft.com/office/drawing/2014/main" id="{86CC8314-C5A2-9944-8BFE-4B2AB1A619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" y="982"/>
              <a:ext cx="4736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Plant cells may have a large central vacuole to store nourishment, water, and even poisons that protect against plant-eating animals. 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3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central vacuoles of some plant cells contain pigments to provide color that can attract pollinating insects.</a:t>
              </a:r>
            </a:p>
          </p:txBody>
        </p:sp>
      </p:grpSp>
      <p:pic>
        <p:nvPicPr>
          <p:cNvPr id="156675" name="Picture 1029" descr="fig_cox_miami_edu_vacuole">
            <a:extLst>
              <a:ext uri="{FF2B5EF4-FFF2-40B4-BE49-F238E27FC236}">
                <a16:creationId xmlns:a16="http://schemas.microsoft.com/office/drawing/2014/main" id="{B8AD89DA-5287-F249-9C99-D7780A024A2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298" y="3181512"/>
            <a:ext cx="2691795" cy="2144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6676" name="Rectangle 1031">
            <a:extLst>
              <a:ext uri="{FF2B5EF4-FFF2-40B4-BE49-F238E27FC236}">
                <a16:creationId xmlns:a16="http://schemas.microsoft.com/office/drawing/2014/main" id="{8249DC61-6BA5-2242-ACD7-CAD0CDE30C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3074" y="3918269"/>
            <a:ext cx="2247460" cy="654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altLang="en-US" sz="1600" i="0" dirty="0"/>
              <a:t>Transmission electron micrograph</a:t>
            </a:r>
            <a:endParaRPr lang="en-US" altLang="en-US" sz="1600" dirty="0"/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altLang="en-US" sz="1100" i="0" dirty="0"/>
              <a:t>https://www.cox.miami.edu</a:t>
            </a:r>
          </a:p>
        </p:txBody>
      </p:sp>
    </p:spTree>
  </p:cSld>
  <p:clrMapOvr>
    <a:masterClrMapping/>
  </p:clrMapOvr>
  <p:transition spd="med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Slide Number Placeholder 5">
            <a:extLst>
              <a:ext uri="{FF2B5EF4-FFF2-40B4-BE49-F238E27FC236}">
                <a16:creationId xmlns:a16="http://schemas.microsoft.com/office/drawing/2014/main" id="{BE46AEFA-4A12-A340-87AF-976A79E043B3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92BAE10-38C9-D54C-A26C-5CEB7945773F}" type="slidenum">
              <a:rPr lang="en-US" altLang="en-US" sz="1400" i="0"/>
              <a:pPr algn="r" eaLnBrk="1" hangingPunct="1">
                <a:spcBef>
                  <a:spcPct val="0"/>
                </a:spcBef>
                <a:buFontTx/>
                <a:buNone/>
              </a:pPr>
              <a:t>73</a:t>
            </a:fld>
            <a:endParaRPr lang="en-US" altLang="en-US" sz="1400" i="0" dirty="0"/>
          </a:p>
        </p:txBody>
      </p:sp>
      <p:grpSp>
        <p:nvGrpSpPr>
          <p:cNvPr id="158722" name="Group 1028">
            <a:extLst>
              <a:ext uri="{FF2B5EF4-FFF2-40B4-BE49-F238E27FC236}">
                <a16:creationId xmlns:a16="http://schemas.microsoft.com/office/drawing/2014/main" id="{8F040CC9-AF50-754A-A861-1DD19CF0E40C}"/>
              </a:ext>
            </a:extLst>
          </p:cNvPr>
          <p:cNvGrpSpPr>
            <a:grpSpLocks/>
          </p:cNvGrpSpPr>
          <p:nvPr/>
        </p:nvGrpSpPr>
        <p:grpSpPr bwMode="auto">
          <a:xfrm>
            <a:off x="466725" y="446088"/>
            <a:ext cx="8229600" cy="2293937"/>
            <a:chOff x="294" y="281"/>
            <a:chExt cx="5184" cy="1445"/>
          </a:xfrm>
        </p:grpSpPr>
        <p:sp>
          <p:nvSpPr>
            <p:cNvPr id="158725" name="Rectangle 1026">
              <a:extLst>
                <a:ext uri="{FF2B5EF4-FFF2-40B4-BE49-F238E27FC236}">
                  <a16:creationId xmlns:a16="http://schemas.microsoft.com/office/drawing/2014/main" id="{55A26D65-476B-0145-B47C-D16104DC5F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Chloroplasts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158726" name="Text Box 1027">
              <a:extLst>
                <a:ext uri="{FF2B5EF4-FFF2-40B4-BE49-F238E27FC236}">
                  <a16:creationId xmlns:a16="http://schemas.microsoft.com/office/drawing/2014/main" id="{5C56B80A-4DCC-8740-9757-DB47320A08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" y="976"/>
              <a:ext cx="4718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Chloroplasts are the organelles in plants and protists that perform photosynthesis.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3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flat, disk-shaped objects in the electron micrograph are grana, where photosynthesis takes place.</a:t>
              </a:r>
            </a:p>
          </p:txBody>
        </p:sp>
      </p:grpSp>
      <p:pic>
        <p:nvPicPr>
          <p:cNvPr id="158723" name="Picture 7" descr="www_bio_ic_ac_uk_chloroplast">
            <a:extLst>
              <a:ext uri="{FF2B5EF4-FFF2-40B4-BE49-F238E27FC236}">
                <a16:creationId xmlns:a16="http://schemas.microsoft.com/office/drawing/2014/main" id="{E0A15FCF-7D3F-8E4C-8ACC-5D72BB86E25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83">
            <a:off x="4593707" y="3036939"/>
            <a:ext cx="1859243" cy="2363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8724" name="Rectangle 9">
            <a:extLst>
              <a:ext uri="{FF2B5EF4-FFF2-40B4-BE49-F238E27FC236}">
                <a16:creationId xmlns:a16="http://schemas.microsoft.com/office/drawing/2014/main" id="{79F3B233-2F10-6B4B-A044-2A84830672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610" y="3892338"/>
            <a:ext cx="2080139" cy="654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altLang="en-US" sz="1600" i="0" dirty="0"/>
              <a:t>Transmission electron micrograph</a:t>
            </a:r>
            <a:endParaRPr lang="en-US" altLang="en-US" sz="1600" dirty="0"/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altLang="en-US" sz="1100" i="0" dirty="0"/>
              <a:t>https:/www.bio.ic.ac.uk</a:t>
            </a:r>
          </a:p>
        </p:txBody>
      </p:sp>
    </p:spTree>
  </p:cSld>
  <p:clrMapOvr>
    <a:masterClrMapping/>
  </p:clrMapOvr>
  <p:transition spd="med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Slide Number Placeholder 5">
            <a:extLst>
              <a:ext uri="{FF2B5EF4-FFF2-40B4-BE49-F238E27FC236}">
                <a16:creationId xmlns:a16="http://schemas.microsoft.com/office/drawing/2014/main" id="{20CE7C24-B362-A547-8D09-9D04A5E24B20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D0FD532-8313-3548-9CB4-C402FE05E28A}" type="slidenum">
              <a:rPr lang="en-US" altLang="en-US" sz="1400" i="0"/>
              <a:pPr algn="r" eaLnBrk="1" hangingPunct="1">
                <a:spcBef>
                  <a:spcPct val="0"/>
                </a:spcBef>
                <a:buFontTx/>
                <a:buNone/>
              </a:pPr>
              <a:t>74</a:t>
            </a:fld>
            <a:endParaRPr lang="en-US" altLang="en-US" sz="1400" i="0" dirty="0"/>
          </a:p>
        </p:txBody>
      </p:sp>
      <p:grpSp>
        <p:nvGrpSpPr>
          <p:cNvPr id="160770" name="Group 9">
            <a:extLst>
              <a:ext uri="{FF2B5EF4-FFF2-40B4-BE49-F238E27FC236}">
                <a16:creationId xmlns:a16="http://schemas.microsoft.com/office/drawing/2014/main" id="{AB80E54E-522E-6B43-9CE4-77299DE97E1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2595563"/>
            <a:chOff x="287" y="286"/>
            <a:chExt cx="5184" cy="1635"/>
          </a:xfrm>
        </p:grpSpPr>
        <p:sp>
          <p:nvSpPr>
            <p:cNvPr id="160771" name="Rectangle 4">
              <a:extLst>
                <a:ext uri="{FF2B5EF4-FFF2-40B4-BE49-F238E27FC236}">
                  <a16:creationId xmlns:a16="http://schemas.microsoft.com/office/drawing/2014/main" id="{01F5C7FC-D648-8443-A01F-425E3DA020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Photosynthesis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sp>
          <p:nvSpPr>
            <p:cNvPr id="160772" name="Text Box 5">
              <a:extLst>
                <a:ext uri="{FF2B5EF4-FFF2-40B4-BE49-F238E27FC236}">
                  <a16:creationId xmlns:a16="http://schemas.microsoft.com/office/drawing/2014/main" id="{60CDBA76-6637-D44B-BC53-87216852FA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" y="976"/>
              <a:ext cx="4928" cy="9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5425" indent="-2254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The living world requires chemical energy provided by photosynthesis.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Photosynthesis involves the conversion of sunlight to sugars and other energy-rich molecules.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3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i="0" dirty="0"/>
                <a:t>Oxygen (O</a:t>
              </a:r>
              <a:r>
                <a:rPr lang="en-US" altLang="en-US" sz="1800" i="0" baseline="-15000" dirty="0"/>
                <a:t>2</a:t>
              </a:r>
              <a:r>
                <a:rPr lang="en-US" altLang="en-US" sz="1800" i="0" dirty="0"/>
                <a:t>) is produced as a by-product and released into the atmos-phere.</a:t>
              </a:r>
            </a:p>
          </p:txBody>
        </p:sp>
      </p:grpSp>
    </p:spTree>
  </p:cSld>
  <p:clrMapOvr>
    <a:masterClrMapping/>
  </p:clrMapOvr>
  <p:transition spd="med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817" name="Group 3">
            <a:extLst>
              <a:ext uri="{FF2B5EF4-FFF2-40B4-BE49-F238E27FC236}">
                <a16:creationId xmlns:a16="http://schemas.microsoft.com/office/drawing/2014/main" id="{1B9C395D-242D-134D-BB71-2A9BBBAD35F6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861050"/>
            <a:chOff x="288" y="281"/>
            <a:chExt cx="5184" cy="3692"/>
          </a:xfrm>
        </p:grpSpPr>
        <p:grpSp>
          <p:nvGrpSpPr>
            <p:cNvPr id="162821" name="Group 4">
              <a:extLst>
                <a:ext uri="{FF2B5EF4-FFF2-40B4-BE49-F238E27FC236}">
                  <a16:creationId xmlns:a16="http://schemas.microsoft.com/office/drawing/2014/main" id="{6A3EFC09-926A-BA41-9AA1-2057EC42B0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2" y="1005"/>
              <a:ext cx="4608" cy="2968"/>
              <a:chOff x="682" y="1005"/>
              <a:chExt cx="4608" cy="2968"/>
            </a:xfrm>
          </p:grpSpPr>
          <p:sp>
            <p:nvSpPr>
              <p:cNvPr id="162823" name="Text Box 3">
                <a:extLst>
                  <a:ext uri="{FF2B5EF4-FFF2-40B4-BE49-F238E27FC236}">
                    <a16:creationId xmlns:a16="http://schemas.microsoft.com/office/drawing/2014/main" id="{1283F580-F560-4644-AF23-EBF2669BC5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34" y="1048"/>
                <a:ext cx="701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i="0" dirty="0">
                    <a:ea typeface="ＭＳ Ｐゴシック" panose="020B0600070205080204" pitchFamily="34" charset="-128"/>
                  </a:rPr>
                  <a:t>Sunlight</a:t>
                </a:r>
              </a:p>
            </p:txBody>
          </p:sp>
          <p:sp>
            <p:nvSpPr>
              <p:cNvPr id="162824" name="Text Box 5">
                <a:extLst>
                  <a:ext uri="{FF2B5EF4-FFF2-40B4-BE49-F238E27FC236}">
                    <a16:creationId xmlns:a16="http://schemas.microsoft.com/office/drawing/2014/main" id="{603E2D19-9BD9-9046-9388-18266C553C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04" y="1574"/>
                <a:ext cx="1340" cy="3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i="0" dirty="0">
                    <a:ea typeface="ＭＳ Ｐゴシック" panose="020B0600070205080204" pitchFamily="34" charset="-128"/>
                  </a:rPr>
                  <a:t>Photosynthesis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0" dirty="0">
                    <a:ea typeface="ＭＳ Ｐゴシック" panose="020B0600070205080204" pitchFamily="34" charset="-128"/>
                  </a:rPr>
                  <a:t>Chloroplasts in plants</a:t>
                </a:r>
              </a:p>
            </p:txBody>
          </p:sp>
          <p:sp>
            <p:nvSpPr>
              <p:cNvPr id="162825" name="Text Box 6">
                <a:extLst>
                  <a:ext uri="{FF2B5EF4-FFF2-40B4-BE49-F238E27FC236}">
                    <a16:creationId xmlns:a16="http://schemas.microsoft.com/office/drawing/2014/main" id="{5EF9670A-55E3-044B-A159-DD2A680ACA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24" y="2675"/>
                <a:ext cx="2087" cy="3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i="0" dirty="0">
                    <a:ea typeface="ＭＳ Ｐゴシック" panose="020B0600070205080204" pitchFamily="34" charset="-128"/>
                  </a:rPr>
                  <a:t>Aerobic respiration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i="0" dirty="0">
                    <a:ea typeface="ＭＳ Ｐゴシック" panose="020B0600070205080204" pitchFamily="34" charset="-128"/>
                  </a:rPr>
                  <a:t>Mitochondria in animals and plants</a:t>
                </a:r>
              </a:p>
            </p:txBody>
          </p:sp>
          <p:sp>
            <p:nvSpPr>
              <p:cNvPr id="162826" name="Line 7">
                <a:extLst>
                  <a:ext uri="{FF2B5EF4-FFF2-40B4-BE49-F238E27FC236}">
                    <a16:creationId xmlns:a16="http://schemas.microsoft.com/office/drawing/2014/main" id="{E965D363-C5B3-D34E-89E1-4DFA988BB7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14" y="1983"/>
                <a:ext cx="0" cy="672"/>
              </a:xfrm>
              <a:prstGeom prst="line">
                <a:avLst/>
              </a:prstGeom>
              <a:noFill/>
              <a:ln w="127000">
                <a:solidFill>
                  <a:srgbClr val="808080">
                    <a:alpha val="75000"/>
                  </a:srgb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827" name="Text Box 8">
                <a:extLst>
                  <a:ext uri="{FF2B5EF4-FFF2-40B4-BE49-F238E27FC236}">
                    <a16:creationId xmlns:a16="http://schemas.microsoft.com/office/drawing/2014/main" id="{88F5B631-8502-1946-87B7-D4557B17DE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02" y="2136"/>
                <a:ext cx="1247" cy="3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500" i="0" dirty="0">
                    <a:solidFill>
                      <a:schemeClr val="accent6"/>
                    </a:solidFill>
                    <a:ea typeface="ＭＳ Ｐゴシック" panose="020B0600070205080204" pitchFamily="34" charset="-128"/>
                  </a:rPr>
                  <a:t>CO</a:t>
                </a:r>
                <a:r>
                  <a:rPr lang="en-US" altLang="en-US" sz="1500" i="0" baseline="-15000" dirty="0">
                    <a:solidFill>
                      <a:schemeClr val="accent6"/>
                    </a:solidFill>
                    <a:ea typeface="ＭＳ Ｐゴシック" panose="020B0600070205080204" pitchFamily="34" charset="-128"/>
                  </a:rPr>
                  <a:t>2</a:t>
                </a:r>
                <a:r>
                  <a:rPr lang="en-US" altLang="en-US" sz="1500" i="0" dirty="0">
                    <a:solidFill>
                      <a:schemeClr val="accent6"/>
                    </a:solidFill>
                    <a:ea typeface="ＭＳ Ｐゴシック" panose="020B0600070205080204" pitchFamily="34" charset="-128"/>
                  </a:rPr>
                  <a:t> (carbon dioxide)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500" i="0" dirty="0">
                    <a:solidFill>
                      <a:schemeClr val="accent6"/>
                    </a:solidFill>
                    <a:ea typeface="ＭＳ Ｐゴシック" panose="020B0600070205080204" pitchFamily="34" charset="-128"/>
                  </a:rPr>
                  <a:t>+ H</a:t>
                </a:r>
                <a:r>
                  <a:rPr lang="en-US" altLang="en-US" sz="1500" i="0" baseline="-15000" dirty="0">
                    <a:solidFill>
                      <a:schemeClr val="accent6"/>
                    </a:solidFill>
                    <a:ea typeface="ＭＳ Ｐゴシック" panose="020B0600070205080204" pitchFamily="34" charset="-128"/>
                  </a:rPr>
                  <a:t>2</a:t>
                </a:r>
                <a:r>
                  <a:rPr lang="en-US" altLang="en-US" sz="1500" i="0" dirty="0">
                    <a:solidFill>
                      <a:schemeClr val="accent6"/>
                    </a:solidFill>
                    <a:ea typeface="ＭＳ Ｐゴシック" panose="020B0600070205080204" pitchFamily="34" charset="-128"/>
                  </a:rPr>
                  <a:t>O (water)</a:t>
                </a:r>
                <a:endParaRPr lang="en-US" altLang="en-US" sz="1400" i="0" dirty="0">
                  <a:solidFill>
                    <a:schemeClr val="accent6"/>
                  </a:solidFill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62828" name="Text Box 9">
                <a:extLst>
                  <a:ext uri="{FF2B5EF4-FFF2-40B4-BE49-F238E27FC236}">
                    <a16:creationId xmlns:a16="http://schemas.microsoft.com/office/drawing/2014/main" id="{2BAB52B7-9F20-244C-BF3C-F496EA0C2B8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8" y="2136"/>
                <a:ext cx="1834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500" i="0" dirty="0">
                    <a:solidFill>
                      <a:schemeClr val="accent6"/>
                    </a:solidFill>
                    <a:ea typeface="ＭＳ Ｐゴシック" panose="020B0600070205080204" pitchFamily="34" charset="-128"/>
                  </a:rPr>
                  <a:t>C</a:t>
                </a:r>
                <a:r>
                  <a:rPr lang="en-US" altLang="en-US" sz="1500" i="0" baseline="-15000" dirty="0">
                    <a:solidFill>
                      <a:schemeClr val="accent6"/>
                    </a:solidFill>
                    <a:ea typeface="ＭＳ Ｐゴシック" panose="020B0600070205080204" pitchFamily="34" charset="-128"/>
                  </a:rPr>
                  <a:t>6</a:t>
                </a:r>
                <a:r>
                  <a:rPr lang="en-US" altLang="en-US" sz="1500" i="0" dirty="0">
                    <a:solidFill>
                      <a:schemeClr val="accent6"/>
                    </a:solidFill>
                    <a:ea typeface="ＭＳ Ｐゴシック" panose="020B0600070205080204" pitchFamily="34" charset="-128"/>
                  </a:rPr>
                  <a:t>H</a:t>
                </a:r>
                <a:r>
                  <a:rPr lang="en-US" altLang="en-US" sz="1500" i="0" baseline="-15000" dirty="0">
                    <a:solidFill>
                      <a:schemeClr val="accent6"/>
                    </a:solidFill>
                    <a:ea typeface="ＭＳ Ｐゴシック" panose="020B0600070205080204" pitchFamily="34" charset="-128"/>
                  </a:rPr>
                  <a:t>12</a:t>
                </a:r>
                <a:r>
                  <a:rPr lang="en-US" altLang="en-US" sz="1500" i="0" dirty="0">
                    <a:solidFill>
                      <a:schemeClr val="accent6"/>
                    </a:solidFill>
                    <a:ea typeface="ＭＳ Ｐゴシック" panose="020B0600070205080204" pitchFamily="34" charset="-128"/>
                  </a:rPr>
                  <a:t>O</a:t>
                </a:r>
                <a:r>
                  <a:rPr lang="en-US" altLang="en-US" sz="1500" i="0" baseline="-15000" dirty="0">
                    <a:solidFill>
                      <a:schemeClr val="accent6"/>
                    </a:solidFill>
                    <a:ea typeface="ＭＳ Ｐゴシック" panose="020B0600070205080204" pitchFamily="34" charset="-128"/>
                  </a:rPr>
                  <a:t>6</a:t>
                </a:r>
                <a:r>
                  <a:rPr lang="en-US" altLang="en-US" sz="1500" i="0" dirty="0">
                    <a:solidFill>
                      <a:schemeClr val="accent6"/>
                    </a:solidFill>
                    <a:ea typeface="ＭＳ Ｐゴシック" panose="020B0600070205080204" pitchFamily="34" charset="-128"/>
                  </a:rPr>
                  <a:t> (glucose) 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500" i="0" dirty="0">
                    <a:solidFill>
                      <a:schemeClr val="accent6"/>
                    </a:solidFill>
                    <a:ea typeface="ＭＳ Ｐゴシック" panose="020B0600070205080204" pitchFamily="34" charset="-128"/>
                  </a:rPr>
                  <a:t>+ O</a:t>
                </a:r>
                <a:r>
                  <a:rPr lang="en-US" altLang="en-US" sz="1500" i="0" baseline="-15000" dirty="0">
                    <a:solidFill>
                      <a:schemeClr val="accent6"/>
                    </a:solidFill>
                    <a:ea typeface="ＭＳ Ｐゴシック" panose="020B0600070205080204" pitchFamily="34" charset="-128"/>
                  </a:rPr>
                  <a:t>2</a:t>
                </a:r>
                <a:r>
                  <a:rPr lang="en-US" altLang="en-US" sz="1500" i="0" baseline="-25000" dirty="0">
                    <a:solidFill>
                      <a:schemeClr val="accent6"/>
                    </a:solidFill>
                    <a:ea typeface="ＭＳ Ｐゴシック" panose="020B0600070205080204" pitchFamily="34" charset="-128"/>
                  </a:rPr>
                  <a:t> </a:t>
                </a:r>
                <a:r>
                  <a:rPr lang="en-US" altLang="en-US" sz="1500" i="0" dirty="0">
                    <a:solidFill>
                      <a:schemeClr val="accent6"/>
                    </a:solidFill>
                    <a:ea typeface="ＭＳ Ｐゴシック" panose="020B0600070205080204" pitchFamily="34" charset="-128"/>
                  </a:rPr>
                  <a:t>(oxygen)</a:t>
                </a:r>
              </a:p>
            </p:txBody>
          </p:sp>
          <p:sp>
            <p:nvSpPr>
              <p:cNvPr id="162829" name="Line 10">
                <a:extLst>
                  <a:ext uri="{FF2B5EF4-FFF2-40B4-BE49-F238E27FC236}">
                    <a16:creationId xmlns:a16="http://schemas.microsoft.com/office/drawing/2014/main" id="{7536A783-6546-A641-817F-BB6195425B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70" y="3060"/>
                <a:ext cx="0" cy="230"/>
              </a:xfrm>
              <a:prstGeom prst="line">
                <a:avLst/>
              </a:prstGeom>
              <a:noFill/>
              <a:ln w="63500">
                <a:solidFill>
                  <a:srgbClr val="7030A0">
                    <a:alpha val="75000"/>
                  </a:srgb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830" name="Text Box 11">
                <a:extLst>
                  <a:ext uri="{FF2B5EF4-FFF2-40B4-BE49-F238E27FC236}">
                    <a16:creationId xmlns:a16="http://schemas.microsoft.com/office/drawing/2014/main" id="{8BB38AD6-6AEE-824B-9625-60F1C75174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0" y="3266"/>
                <a:ext cx="237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i="0" dirty="0">
                    <a:ea typeface="ＭＳ Ｐゴシック" panose="020B0600070205080204" pitchFamily="34" charset="-128"/>
                  </a:rPr>
                  <a:t>ATP + other high-energy molecules</a:t>
                </a:r>
              </a:p>
            </p:txBody>
          </p:sp>
          <p:sp>
            <p:nvSpPr>
              <p:cNvPr id="162831" name="Line 12">
                <a:extLst>
                  <a:ext uri="{FF2B5EF4-FFF2-40B4-BE49-F238E27FC236}">
                    <a16:creationId xmlns:a16="http://schemas.microsoft.com/office/drawing/2014/main" id="{4F7A92EF-F68B-B747-A4C9-A3345C610C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38" y="1974"/>
                <a:ext cx="0" cy="672"/>
              </a:xfrm>
              <a:prstGeom prst="line">
                <a:avLst/>
              </a:prstGeom>
              <a:noFill/>
              <a:ln w="127000">
                <a:solidFill>
                  <a:srgbClr val="808080">
                    <a:alpha val="75084"/>
                  </a:srgb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832" name="Line 13">
                <a:extLst>
                  <a:ext uri="{FF2B5EF4-FFF2-40B4-BE49-F238E27FC236}">
                    <a16:creationId xmlns:a16="http://schemas.microsoft.com/office/drawing/2014/main" id="{B105D2F2-0FAE-E64C-AFBB-B6CE422988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3516"/>
                <a:ext cx="0" cy="230"/>
              </a:xfrm>
              <a:prstGeom prst="line">
                <a:avLst/>
              </a:prstGeom>
              <a:noFill/>
              <a:ln w="63500">
                <a:solidFill>
                  <a:srgbClr val="7030A0">
                    <a:alpha val="75064"/>
                  </a:srgb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833" name="Line 14">
                <a:extLst>
                  <a:ext uri="{FF2B5EF4-FFF2-40B4-BE49-F238E27FC236}">
                    <a16:creationId xmlns:a16="http://schemas.microsoft.com/office/drawing/2014/main" id="{C567D3B3-CE1B-ED4E-9450-7CA113CCBD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48" y="3516"/>
                <a:ext cx="0" cy="230"/>
              </a:xfrm>
              <a:prstGeom prst="line">
                <a:avLst/>
              </a:prstGeom>
              <a:noFill/>
              <a:ln w="63500">
                <a:solidFill>
                  <a:srgbClr val="7030A0">
                    <a:alpha val="74809"/>
                  </a:srgb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834" name="Text Box 15">
                <a:extLst>
                  <a:ext uri="{FF2B5EF4-FFF2-40B4-BE49-F238E27FC236}">
                    <a16:creationId xmlns:a16="http://schemas.microsoft.com/office/drawing/2014/main" id="{BC295704-C363-D044-92F7-DCC11F0B83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70" y="3740"/>
                <a:ext cx="3420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i="0" dirty="0">
                    <a:ea typeface="ＭＳ Ｐゴシック" panose="020B0600070205080204" pitchFamily="34" charset="-128"/>
                  </a:rPr>
                  <a:t>Cellular work (chemical, mechanical, and transport)</a:t>
                </a:r>
              </a:p>
            </p:txBody>
          </p:sp>
          <p:pic>
            <p:nvPicPr>
              <p:cNvPr id="162835" name="Picture 16" descr="pws_byu_edu_tree">
                <a:extLst>
                  <a:ext uri="{FF2B5EF4-FFF2-40B4-BE49-F238E27FC236}">
                    <a16:creationId xmlns:a16="http://schemas.microsoft.com/office/drawing/2014/main" id="{02F023DE-EBFD-2F4E-BB39-F8AE6968D1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4" y="1422"/>
                <a:ext cx="737" cy="5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836" name="Picture 17" descr="pws_byu_edu_tree">
                <a:extLst>
                  <a:ext uri="{FF2B5EF4-FFF2-40B4-BE49-F238E27FC236}">
                    <a16:creationId xmlns:a16="http://schemas.microsoft.com/office/drawing/2014/main" id="{EFD58091-918D-784A-A870-E91BE2D268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46" y="2683"/>
                <a:ext cx="737" cy="5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837" name="Picture 18" descr="img_dailymail_co_uk_sun">
                <a:extLst>
                  <a:ext uri="{FF2B5EF4-FFF2-40B4-BE49-F238E27FC236}">
                    <a16:creationId xmlns:a16="http://schemas.microsoft.com/office/drawing/2014/main" id="{57E91593-211C-AC49-B3A1-DCAB6E6EE0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51" y="1005"/>
                <a:ext cx="587" cy="5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2838" name="Text Box 19">
                <a:extLst>
                  <a:ext uri="{FF2B5EF4-FFF2-40B4-BE49-F238E27FC236}">
                    <a16:creationId xmlns:a16="http://schemas.microsoft.com/office/drawing/2014/main" id="{FCA11EC7-EC55-A44F-8000-F9F81464E4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2" y="1481"/>
                <a:ext cx="989" cy="1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900" i="0" dirty="0">
                    <a:ea typeface="ＭＳ Ｐゴシック" panose="020B0600070205080204" pitchFamily="34" charset="-128"/>
                  </a:rPr>
                  <a:t>https://www.dailymail.co.uk</a:t>
                </a:r>
              </a:p>
            </p:txBody>
          </p:sp>
          <p:sp>
            <p:nvSpPr>
              <p:cNvPr id="162839" name="Text Box 20">
                <a:extLst>
                  <a:ext uri="{FF2B5EF4-FFF2-40B4-BE49-F238E27FC236}">
                    <a16:creationId xmlns:a16="http://schemas.microsoft.com/office/drawing/2014/main" id="{878A7681-E7C8-734C-839A-693EF24113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19" y="1892"/>
                <a:ext cx="771" cy="1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900" i="0" dirty="0">
                    <a:ea typeface="ＭＳ Ｐゴシック" panose="020B0600070205080204" pitchFamily="34" charset="-128"/>
                  </a:rPr>
                  <a:t>https://www.byu.edu</a:t>
                </a:r>
              </a:p>
            </p:txBody>
          </p:sp>
          <p:sp>
            <p:nvSpPr>
              <p:cNvPr id="162840" name="Text Box 21">
                <a:extLst>
                  <a:ext uri="{FF2B5EF4-FFF2-40B4-BE49-F238E27FC236}">
                    <a16:creationId xmlns:a16="http://schemas.microsoft.com/office/drawing/2014/main" id="{6216A404-6A95-B64A-9B6A-2F493E85CB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8" y="3230"/>
                <a:ext cx="851" cy="1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900" i="0" dirty="0">
                    <a:ea typeface="ＭＳ Ｐゴシック" panose="020B0600070205080204" pitchFamily="34" charset="-128"/>
                  </a:rPr>
                  <a:t>https://www.soquel.org</a:t>
                </a:r>
              </a:p>
            </p:txBody>
          </p:sp>
          <p:pic>
            <p:nvPicPr>
              <p:cNvPr id="162841" name="Picture 22" descr="www_soque_org_squirrel">
                <a:extLst>
                  <a:ext uri="{FF2B5EF4-FFF2-40B4-BE49-F238E27FC236}">
                    <a16:creationId xmlns:a16="http://schemas.microsoft.com/office/drawing/2014/main" id="{09F48F72-8041-9744-AA00-5E01F2D9A5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2" y="2682"/>
                <a:ext cx="766" cy="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2842" name="Line 23">
                <a:extLst>
                  <a:ext uri="{FF2B5EF4-FFF2-40B4-BE49-F238E27FC236}">
                    <a16:creationId xmlns:a16="http://schemas.microsoft.com/office/drawing/2014/main" id="{932E8622-C9F7-0E43-85A1-BA3832ACE8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37" y="1325"/>
                <a:ext cx="0" cy="230"/>
              </a:xfrm>
              <a:prstGeom prst="line">
                <a:avLst/>
              </a:prstGeom>
              <a:noFill/>
              <a:ln w="63500">
                <a:solidFill>
                  <a:srgbClr val="FF9900">
                    <a:alpha val="74747"/>
                  </a:srgb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843" name="Line 24">
                <a:extLst>
                  <a:ext uri="{FF2B5EF4-FFF2-40B4-BE49-F238E27FC236}">
                    <a16:creationId xmlns:a16="http://schemas.microsoft.com/office/drawing/2014/main" id="{5A6D33FE-21F0-4B43-930F-18FEB57784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00" y="1325"/>
                <a:ext cx="0" cy="230"/>
              </a:xfrm>
              <a:prstGeom prst="line">
                <a:avLst/>
              </a:prstGeom>
              <a:noFill/>
              <a:ln w="63500">
                <a:solidFill>
                  <a:srgbClr val="FF9900">
                    <a:alpha val="76000"/>
                  </a:srgb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844" name="Line 26">
                <a:extLst>
                  <a:ext uri="{FF2B5EF4-FFF2-40B4-BE49-F238E27FC236}">
                    <a16:creationId xmlns:a16="http://schemas.microsoft.com/office/drawing/2014/main" id="{7A85EB67-DC15-714F-9F5A-55D9510CC2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09" y="3518"/>
                <a:ext cx="0" cy="230"/>
              </a:xfrm>
              <a:prstGeom prst="line">
                <a:avLst/>
              </a:prstGeom>
              <a:noFill/>
              <a:ln w="63500">
                <a:solidFill>
                  <a:srgbClr val="7030A0">
                    <a:alpha val="75479"/>
                  </a:srgb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62822" name="Rectangle 27">
              <a:extLst>
                <a:ext uri="{FF2B5EF4-FFF2-40B4-BE49-F238E27FC236}">
                  <a16:creationId xmlns:a16="http://schemas.microsoft.com/office/drawing/2014/main" id="{A3B58BCC-164C-4C4B-ABAA-2D5A1C5E8E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  <a:ea typeface="ＭＳ Ｐゴシック" panose="020B0600070205080204" pitchFamily="34" charset="-128"/>
                </a:rPr>
                <a:t>Chemical Cycle in Ecosystems</a:t>
              </a:r>
              <a:endParaRPr lang="en-US" altLang="en-US" sz="2800" i="0" dirty="0">
                <a:solidFill>
                  <a:schemeClr val="tx2"/>
                </a:solidFill>
                <a:ea typeface="ＭＳ Ｐゴシック" panose="020B0600070205080204" pitchFamily="34" charset="-128"/>
              </a:endParaRPr>
            </a:p>
          </p:txBody>
        </p:sp>
      </p:grpSp>
      <p:sp>
        <p:nvSpPr>
          <p:cNvPr id="162818" name="Slide Number Placeholder 5">
            <a:extLst>
              <a:ext uri="{FF2B5EF4-FFF2-40B4-BE49-F238E27FC236}">
                <a16:creationId xmlns:a16="http://schemas.microsoft.com/office/drawing/2014/main" id="{2EE2D49D-1A4F-F24D-A724-99E28288F601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C4332F9-CA48-9F4F-BEF7-45E431471A1D}" type="slidenum">
              <a:rPr lang="en-US" altLang="en-US" sz="1400" i="0">
                <a:ea typeface="ＭＳ Ｐゴシック" panose="020B0600070205080204" pitchFamily="34" charset="-128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75</a:t>
            </a:fld>
            <a:endParaRPr lang="en-US" altLang="en-US" sz="1400" i="0" dirty="0">
              <a:ea typeface="ＭＳ Ｐゴシック" panose="020B0600070205080204" pitchFamily="34" charset="-128"/>
            </a:endParaRPr>
          </a:p>
        </p:txBody>
      </p:sp>
      <p:sp>
        <p:nvSpPr>
          <p:cNvPr id="162819" name="Line 24">
            <a:extLst>
              <a:ext uri="{FF2B5EF4-FFF2-40B4-BE49-F238E27FC236}">
                <a16:creationId xmlns:a16="http://schemas.microsoft.com/office/drawing/2014/main" id="{E6BDEA1F-B0C2-264A-B66B-217C68ED1EA0}"/>
              </a:ext>
            </a:extLst>
          </p:cNvPr>
          <p:cNvSpPr>
            <a:spLocks noChangeShapeType="1"/>
          </p:cNvSpPr>
          <p:nvPr/>
        </p:nvSpPr>
        <p:spPr bwMode="auto">
          <a:xfrm>
            <a:off x="4687888" y="2105025"/>
            <a:ext cx="0" cy="365125"/>
          </a:xfrm>
          <a:prstGeom prst="line">
            <a:avLst/>
          </a:prstGeom>
          <a:noFill/>
          <a:ln w="63500">
            <a:solidFill>
              <a:srgbClr val="FF9900">
                <a:alpha val="75126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2820" name="Line 24">
            <a:extLst>
              <a:ext uri="{FF2B5EF4-FFF2-40B4-BE49-F238E27FC236}">
                <a16:creationId xmlns:a16="http://schemas.microsoft.com/office/drawing/2014/main" id="{12E30AE5-B932-584A-93A3-D205C5E6745E}"/>
              </a:ext>
            </a:extLst>
          </p:cNvPr>
          <p:cNvSpPr>
            <a:spLocks noChangeShapeType="1"/>
          </p:cNvSpPr>
          <p:nvPr/>
        </p:nvSpPr>
        <p:spPr bwMode="auto">
          <a:xfrm>
            <a:off x="4949825" y="2105025"/>
            <a:ext cx="0" cy="365125"/>
          </a:xfrm>
          <a:prstGeom prst="line">
            <a:avLst/>
          </a:prstGeom>
          <a:noFill/>
          <a:ln w="63500">
            <a:solidFill>
              <a:srgbClr val="FF9900">
                <a:alpha val="75058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10451</TotalTime>
  <Words>4218</Words>
  <Application>Microsoft Macintosh PowerPoint</Application>
  <PresentationFormat>On-screen Show (4:3)</PresentationFormat>
  <Paragraphs>519</Paragraphs>
  <Slides>75</Slides>
  <Notes>75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8" baseType="lpstr">
      <vt:lpstr>Arial</vt:lpstr>
      <vt:lpstr>Times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Chris Jarosz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Introduction:  Biology Today Chapter 1</dc:title>
  <dc:creator>Chris Jarosz</dc:creator>
  <cp:lastModifiedBy>Microsoft Office User</cp:lastModifiedBy>
  <cp:revision>636</cp:revision>
  <cp:lastPrinted>2007-09-02T16:52:17Z</cp:lastPrinted>
  <dcterms:created xsi:type="dcterms:W3CDTF">2007-08-12T19:19:03Z</dcterms:created>
  <dcterms:modified xsi:type="dcterms:W3CDTF">2023-06-24T16:21:12Z</dcterms:modified>
</cp:coreProperties>
</file>