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980" r:id="rId3"/>
    <p:sldId id="808" r:id="rId4"/>
    <p:sldId id="905" r:id="rId5"/>
    <p:sldId id="970" r:id="rId6"/>
    <p:sldId id="910" r:id="rId7"/>
    <p:sldId id="979" r:id="rId8"/>
    <p:sldId id="911" r:id="rId9"/>
    <p:sldId id="912" r:id="rId10"/>
    <p:sldId id="929" r:id="rId11"/>
    <p:sldId id="930" r:id="rId12"/>
    <p:sldId id="914" r:id="rId13"/>
    <p:sldId id="946" r:id="rId14"/>
    <p:sldId id="971" r:id="rId15"/>
    <p:sldId id="916" r:id="rId16"/>
    <p:sldId id="915" r:id="rId17"/>
    <p:sldId id="974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 autoAdjust="0"/>
    <p:restoredTop sz="90952" autoAdjust="0"/>
  </p:normalViewPr>
  <p:slideViewPr>
    <p:cSldViewPr snapToGrid="0" showGuides="1">
      <p:cViewPr varScale="1">
        <p:scale>
          <a:sx n="111" d="100"/>
          <a:sy n="111" d="100"/>
        </p:scale>
        <p:origin x="2704" y="208"/>
      </p:cViewPr>
      <p:guideLst>
        <p:guide orient="horz" pos="3600"/>
        <p:guide pos="2880"/>
        <p:guide pos="5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ED4D83B-ED88-AE49-8C6F-1BF867F06A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0FA7E25-413C-9942-ADBF-BFAA680F4B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40B0AE3-BA1F-CC41-971D-C7B7EBC15B8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D922882B-BE69-0548-A67A-EBBD4973CE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F3BA8F87-FB8D-D142-BBCB-ACBC8BFCD97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EB236F29-C254-0346-8674-FFBEE361F7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3F75D0-F660-0B44-A41F-99694B9BE8E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B2149E1-8CE0-9A49-B733-124D3A0BCB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A3BACB-F143-734E-A26E-0E8F3E98D002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6CC18C0-0FD2-7147-B988-BC2E4D7238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97E2999-4C9C-8446-9C52-5F1A5DE733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A2BCFD8-BE70-7341-9037-B678FB3F28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CC13E7-2461-A046-A055-59984C458099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7D8CC89-7C96-924E-8CD5-9FA43540A9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A9FD615-A838-9F43-B4ED-1D2A80EA2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E0CBA93A-D04D-2543-BC13-A265027682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B98AF0-29F8-2B49-B845-6AB390063FAE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FEFC888-45A8-EA44-9A46-E3B82A4B9E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CE9C56B-C0EF-FB4B-B970-C778048D5E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A9124DD5-E874-3141-9FEA-47DFB6D9A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473832-95D5-BE43-8869-DD7238F7E293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7DC60D8-1C10-4D46-94B3-04D7753C6D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8DAD72CE-9AEB-5048-9B87-FCB718B680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6A677E66-0DA9-9246-B440-50CD227316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A83777-0135-024D-9CDC-A19A64232474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1149494-1132-EF44-984D-88BA96C48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F45DD9E-F731-424E-B483-184830735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28F1B1B-C292-5D4D-8188-55A1B626FC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C6DB3A-81B6-2A4B-A522-DB56B88BD29E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E69863A-78F1-E740-9C6E-D8FF7BC7D3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93A48A04-0F14-9E42-A4C0-5D70D3715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4444B213-F10A-8745-AAD2-8E463CC4C3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DBB92B-F214-1943-9642-270626F33E49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8896EB1-41F2-DD46-995E-3E44405AC6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530402A-0E83-3F45-AF64-65C2B3881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56695129-2076-E845-8F56-3611696917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D700F7-4B8E-F342-9BD7-704EEB81D34D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D1904C9-D608-4443-976F-1449683739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5F6B5A4-5456-9B46-A696-36BC2AE7E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FF964023-9F4E-AB45-A705-5A9CB775B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DA4A33-4F26-0543-A4F9-33B9271EF808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135ACF9-9FA8-4242-BBB6-408832E5A9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593968D-BCF5-B34F-B543-B448FDB12B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C9AE0B8-151D-6F4A-8047-48A558898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EABC55-8BC6-BA46-8865-68B1EF29DD3B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91D6C23-9CC9-0548-9003-EC488B772E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86598AE6-98EC-A94B-AF98-6CE8AB534E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8C2674B-FD71-B943-BDBF-201E5F924A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7099CA-0951-4646-8D25-7AD6D69DEB16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101876ED-5918-1449-A835-2CF5B4458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F1DCBDEA-2E55-E04A-BE62-464D7600F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0F1A39FD-0F5E-3E42-9165-E70A3C73CA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0407CD-465B-5742-90BE-666DCA443066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9FA99DD-91DD-9646-8B0F-A92F7C292C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7CBBEB97-DCDA-754F-9EFC-48EF71B2A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0356B872-A6FD-7045-9536-CC8D4FBF32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29638B-5FF1-4444-9CA2-711EBE95A092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8CD643A4-A8C3-E940-A148-72F7B4ABE2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C58B7DB-4D34-D14E-BC17-A22A1B7CA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817CB9F-2250-A741-9841-CB9D54C6DC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A06CB9-EFA6-2D4F-BCE0-55853B864DCC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6BA89049-D298-C24D-B9E8-E689614708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71162E7-C50D-904B-9454-48EB0AA5E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F6315FA-8F86-F540-8378-418C13C32F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8C8383-3B0C-7B40-A0CD-C40E728AB0E0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F9EA001-73AE-7540-9301-969A12F023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8F28E60-7278-684D-905A-4426A2F557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8719EB4-9E0A-2F42-8E5B-6D8B1650D2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E8779B-B111-3445-BA0A-9D02365BEEBD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C255B6C0-DE4B-B343-B49C-68E830A035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61EFA230-9631-D946-9C1A-DF3D2877A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817C4437-28A8-6949-8552-9CA6CC0D2A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045570-C5A2-434A-8819-9122D12C9FCB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4BEEA07-907D-9A4E-8366-1136027D4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F6E84EC9-0C5C-1848-BC82-425158CCC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FCEFEF-6614-1A43-8427-95D1A5B11D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008EF-2BCA-A940-82FF-FED4A42044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96D793-DF2D-6449-AE7A-03C291E72F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A8B581-1D7F-134E-889E-FC36BBF0B90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390389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A4FCC6-8E0F-4D4A-95F1-49A5BE5A51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1CA30A-6A89-B34C-BB1B-34B1705E94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3DEC65-59E0-D24B-B462-F9E122FEB2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D0E3DC-D9E5-B64F-96A1-9F4B701C5B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512797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1D6D70-2F7E-6444-8093-8A0EDE1C4E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78D0EC-4F1D-4148-A8A1-D5C3E02C88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BC5EFD-C42D-A441-A0A9-DA587D3B68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4C056-FB4C-E149-B3F6-CC3064E1939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887352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F849AD-691C-FD4B-A70C-9AF0F12AFA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D1D01-7361-324D-BD6B-7797AB5E0D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3B2FC0-63FA-604D-B7D0-7066A337C1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28985-A825-F444-8118-E9423AF2DE8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177861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B9DB44-2941-0842-8E03-0C40640D1D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74450DE-0BA5-904B-B7FA-834E7B1A6C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180D7A0-A4B6-8D4F-B5A4-22BCE1A7F3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6B2D2B-3226-904F-B48A-DC8FD9A6773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592194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178E7CC-9995-5649-9BD1-1D107987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A329F71-4985-5247-BEE1-1F4043D499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040A078-12A4-5E45-9947-C96768BE5A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60097E-A94B-094D-934D-24BB2082BE3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632179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64FA6E-F80E-F14E-88FA-A15D1284BE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7944C95-9359-A849-BBBD-56DCE5753C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4898599-5C5D-544E-8244-D4417FE1D5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80D26-23BA-8C42-BE4E-0537B823DB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427735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D98B06-9FAD-D441-87F8-826C64EC6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D89190-C98C-8746-90F9-5291413A9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86F7C-AF73-4541-A43C-120AEF5931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F8493-D0C8-E145-BDD9-70DB1AAAAA1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591182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7A7A10-7C52-0B42-8710-27990C25A6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2191E6-CDA1-F04B-A5B1-53F417EC1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81D2CC-309B-D74D-B3CB-F72AA8CBB8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A44A4-198A-AB41-A5BD-C340CE94AB8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448942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60E32C-A529-CA48-8069-B4478233DB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753093-EAD4-704E-BACD-952946F1A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79E445-19FE-904D-81E6-DE371C36FD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A41327-4DDF-9649-ABF4-8FA478B5F78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419773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791EB4-C682-B04E-ACBE-8EBEE88F8B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2AC1A2-058A-AC4E-86C7-784102CD9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37851C-AA33-8242-9E57-04D572F6A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F4C45-7073-914A-9A23-AB17240F1C8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04240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25C2225-9310-AE4E-8EA5-B72060563A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2B73221-A535-7649-840B-6E41A5E0D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ED37FF3-F5A1-5C49-BE74-58E183F039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85B3621-8AD6-1F4E-95AA-30A04A04CF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dirty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0D860E8-133A-4347-865E-C51C24715A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23A9F90-A122-F240-BCBF-8DAF1478DAB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48">
            <a:extLst>
              <a:ext uri="{FF2B5EF4-FFF2-40B4-BE49-F238E27FC236}">
                <a16:creationId xmlns:a16="http://schemas.microsoft.com/office/drawing/2014/main" id="{19C9799C-631E-F946-B3A7-64AFF82F1F22}"/>
              </a:ext>
            </a:extLst>
          </p:cNvPr>
          <p:cNvGrpSpPr>
            <a:grpSpLocks/>
          </p:cNvGrpSpPr>
          <p:nvPr/>
        </p:nvGrpSpPr>
        <p:grpSpPr bwMode="auto">
          <a:xfrm>
            <a:off x="917575" y="1997075"/>
            <a:ext cx="7319963" cy="3790960"/>
            <a:chOff x="578" y="1258"/>
            <a:chExt cx="4611" cy="2388"/>
          </a:xfrm>
        </p:grpSpPr>
        <p:sp>
          <p:nvSpPr>
            <p:cNvPr id="3075" name="Text Box 111">
              <a:extLst>
                <a:ext uri="{FF2B5EF4-FFF2-40B4-BE49-F238E27FC236}">
                  <a16:creationId xmlns:a16="http://schemas.microsoft.com/office/drawing/2014/main" id="{6025254E-1503-A34A-AF84-C5EB54693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" y="1258"/>
              <a:ext cx="4611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</a:pPr>
              <a:r>
                <a:rPr lang="en-US" altLang="en-US" sz="3200" dirty="0">
                  <a:solidFill>
                    <a:srgbClr val="333333"/>
                  </a:solidFill>
                </a:rPr>
                <a:t>Cardiac Muscle and Smooth Muscle</a:t>
              </a:r>
              <a:endParaRPr lang="en-US" altLang="en-US" dirty="0"/>
            </a:p>
          </p:txBody>
        </p:sp>
        <p:grpSp>
          <p:nvGrpSpPr>
            <p:cNvPr id="3076" name="Group 147">
              <a:extLst>
                <a:ext uri="{FF2B5EF4-FFF2-40B4-BE49-F238E27FC236}">
                  <a16:creationId xmlns:a16="http://schemas.microsoft.com/office/drawing/2014/main" id="{81DD1FD7-B708-7340-8E66-B5416BFDA8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1" y="2277"/>
              <a:ext cx="3499" cy="1369"/>
              <a:chOff x="1051" y="2277"/>
              <a:chExt cx="3499" cy="1369"/>
            </a:xfrm>
          </p:grpSpPr>
          <p:grpSp>
            <p:nvGrpSpPr>
              <p:cNvPr id="3077" name="Group 146">
                <a:extLst>
                  <a:ext uri="{FF2B5EF4-FFF2-40B4-BE49-F238E27FC236}">
                    <a16:creationId xmlns:a16="http://schemas.microsoft.com/office/drawing/2014/main" id="{EE8409CE-AD37-1A45-B8A6-DDFD638AC3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1" y="2277"/>
                <a:ext cx="1692" cy="1092"/>
                <a:chOff x="1051" y="2277"/>
                <a:chExt cx="1692" cy="1092"/>
              </a:xfrm>
            </p:grpSpPr>
            <p:pic>
              <p:nvPicPr>
                <p:cNvPr id="3081" name="Picture 136" descr="img_11891350228753208">
                  <a:extLst>
                    <a:ext uri="{FF2B5EF4-FFF2-40B4-BE49-F238E27FC236}">
                      <a16:creationId xmlns:a16="http://schemas.microsoft.com/office/drawing/2014/main" id="{83C08DAF-4B72-4C41-8465-6ED97DF836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32" y="2277"/>
                  <a:ext cx="1330" cy="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82" name="Text Box 137">
                  <a:extLst>
                    <a:ext uri="{FF2B5EF4-FFF2-40B4-BE49-F238E27FC236}">
                      <a16:creationId xmlns:a16="http://schemas.microsoft.com/office/drawing/2014/main" id="{F3EA7D42-96D9-4842-9584-07E91A4449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51" y="3127"/>
                  <a:ext cx="1692" cy="24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en-US" sz="1000" dirty="0"/>
                    <a:t>Cardiac muscle</a:t>
                  </a:r>
                </a:p>
                <a:p>
                  <a:pPr algn="ctr" eaLnBrk="1" hangingPunct="1"/>
                  <a:r>
                    <a:rPr lang="en-US" altLang="en-US" sz="900" dirty="0"/>
                    <a:t>https://www.classconnection.s3.amazonaws.com</a:t>
                  </a:r>
                  <a:endParaRPr lang="en-US" altLang="en-US" dirty="0"/>
                </a:p>
              </p:txBody>
            </p:sp>
          </p:grpSp>
          <p:grpSp>
            <p:nvGrpSpPr>
              <p:cNvPr id="3078" name="Group 145">
                <a:extLst>
                  <a:ext uri="{FF2B5EF4-FFF2-40B4-BE49-F238E27FC236}">
                    <a16:creationId xmlns:a16="http://schemas.microsoft.com/office/drawing/2014/main" id="{93CDBEE0-3DA7-9B40-941B-0BAC00B15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1" y="2551"/>
                <a:ext cx="1409" cy="1095"/>
                <a:chOff x="3141" y="2551"/>
                <a:chExt cx="1409" cy="1095"/>
              </a:xfrm>
            </p:grpSpPr>
            <p:pic>
              <p:nvPicPr>
                <p:cNvPr id="3079" name="Picture 138" descr="wpc264985c">
                  <a:extLst>
                    <a:ext uri="{FF2B5EF4-FFF2-40B4-BE49-F238E27FC236}">
                      <a16:creationId xmlns:a16="http://schemas.microsoft.com/office/drawing/2014/main" id="{50BE0499-CFC9-FF4D-947B-6ACB149B82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04" y="2551"/>
                  <a:ext cx="1281" cy="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80" name="Text Box 140">
                  <a:extLst>
                    <a:ext uri="{FF2B5EF4-FFF2-40B4-BE49-F238E27FC236}">
                      <a16:creationId xmlns:a16="http://schemas.microsoft.com/office/drawing/2014/main" id="{BDAA5EDC-665C-6A4D-A25A-0A5EADCA58F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41" y="3404"/>
                  <a:ext cx="1409" cy="24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en-US" sz="1000" dirty="0"/>
                    <a:t>Smooth muscle</a:t>
                  </a:r>
                </a:p>
                <a:p>
                  <a:pPr algn="ctr" eaLnBrk="1" hangingPunct="1"/>
                  <a:r>
                    <a:rPr lang="en-US" altLang="en-US" sz="900" dirty="0"/>
                    <a:t>https://www.learningtosavetheearth.com</a:t>
                  </a:r>
                  <a:endParaRPr lang="en-US" altLang="en-US" dirty="0"/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B7D00DAB-21A1-FD40-ABE6-4EBEABCD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D10E6E-E477-EE42-A205-C404ED2CACD5}" type="slidenum">
              <a:rPr lang="en-US" altLang="en-US"/>
              <a:pPr/>
              <a:t>2</a:t>
            </a:fld>
            <a:endParaRPr lang="en-US" altLang="en-US" dirty="0"/>
          </a:p>
        </p:txBody>
      </p:sp>
      <p:grpSp>
        <p:nvGrpSpPr>
          <p:cNvPr id="5123" name="Group 1026">
            <a:extLst>
              <a:ext uri="{FF2B5EF4-FFF2-40B4-BE49-F238E27FC236}">
                <a16:creationId xmlns:a16="http://schemas.microsoft.com/office/drawing/2014/main" id="{094AF2E0-0AC1-A747-A2EB-ABB48405F31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5124" name="Group 1027">
              <a:extLst>
                <a:ext uri="{FF2B5EF4-FFF2-40B4-BE49-F238E27FC236}">
                  <a16:creationId xmlns:a16="http://schemas.microsoft.com/office/drawing/2014/main" id="{0F4EDC95-F722-FA4B-803F-94F4FF9751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5127" name="Rectangle 1028">
                <a:extLst>
                  <a:ext uri="{FF2B5EF4-FFF2-40B4-BE49-F238E27FC236}">
                    <a16:creationId xmlns:a16="http://schemas.microsoft.com/office/drawing/2014/main" id="{E42B4AEF-62E0-AD4B-8424-9D92628C4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8" name="Rectangle 1029">
                <a:extLst>
                  <a:ext uri="{FF2B5EF4-FFF2-40B4-BE49-F238E27FC236}">
                    <a16:creationId xmlns:a16="http://schemas.microsoft.com/office/drawing/2014/main" id="{2C05BF83-D9C2-9D41-8EC8-EB450DEB0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9" name="Rectangle 1030">
                <a:extLst>
                  <a:ext uri="{FF2B5EF4-FFF2-40B4-BE49-F238E27FC236}">
                    <a16:creationId xmlns:a16="http://schemas.microsoft.com/office/drawing/2014/main" id="{E27019A8-E22F-3A4B-9AC4-CCCA34BA2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0" name="Rectangle 1031">
                <a:extLst>
                  <a:ext uri="{FF2B5EF4-FFF2-40B4-BE49-F238E27FC236}">
                    <a16:creationId xmlns:a16="http://schemas.microsoft.com/office/drawing/2014/main" id="{4D610DAB-B7D5-AD4A-9963-967A571A9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1" name="Text Box 1032">
                <a:extLst>
                  <a:ext uri="{FF2B5EF4-FFF2-40B4-BE49-F238E27FC236}">
                    <a16:creationId xmlns:a16="http://schemas.microsoft.com/office/drawing/2014/main" id="{2F87B891-1FED-BC46-A9F2-930AAB4940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14th edition</a:t>
                </a:r>
              </a:p>
            </p:txBody>
          </p:sp>
          <p:sp>
            <p:nvSpPr>
              <p:cNvPr id="5132" name="Text Box 1033">
                <a:extLst>
                  <a:ext uri="{FF2B5EF4-FFF2-40B4-BE49-F238E27FC236}">
                    <a16:creationId xmlns:a16="http://schemas.microsoft.com/office/drawing/2014/main" id="{2632A0BE-E147-284A-AB07-DF5D2D37E5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13th edition</a:t>
                </a:r>
              </a:p>
            </p:txBody>
          </p:sp>
          <p:sp>
            <p:nvSpPr>
              <p:cNvPr id="5133" name="Text Box 1034">
                <a:extLst>
                  <a:ext uri="{FF2B5EF4-FFF2-40B4-BE49-F238E27FC236}">
                    <a16:creationId xmlns:a16="http://schemas.microsoft.com/office/drawing/2014/main" id="{A806D9AC-8F02-704A-83E7-F31817857F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12th edition</a:t>
                </a:r>
              </a:p>
            </p:txBody>
          </p:sp>
          <p:sp>
            <p:nvSpPr>
              <p:cNvPr id="5134" name="Text Box 1035">
                <a:extLst>
                  <a:ext uri="{FF2B5EF4-FFF2-40B4-BE49-F238E27FC236}">
                    <a16:creationId xmlns:a16="http://schemas.microsoft.com/office/drawing/2014/main" id="{4921AE29-5C2D-8241-8C1C-FC4ED21984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Same figure or table reference in all three editions</a:t>
                </a:r>
              </a:p>
            </p:txBody>
          </p:sp>
        </p:grpSp>
        <p:sp>
          <p:nvSpPr>
            <p:cNvPr id="5125" name="Rectangle 1036">
              <a:extLst>
                <a:ext uri="{FF2B5EF4-FFF2-40B4-BE49-F238E27FC236}">
                  <a16:creationId xmlns:a16="http://schemas.microsoft.com/office/drawing/2014/main" id="{F5C98C11-42AE-D145-B820-258A46BD5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  <a:spcAft>
                  <a:spcPct val="50000"/>
                </a:spcAft>
              </a:pPr>
              <a:r>
                <a:rPr lang="en-US" altLang="en-US" sz="200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5126" name="Rectangle 1037">
              <a:extLst>
                <a:ext uri="{FF2B5EF4-FFF2-40B4-BE49-F238E27FC236}">
                  <a16:creationId xmlns:a16="http://schemas.microsoft.com/office/drawing/2014/main" id="{5B6DC125-DA19-704E-A3D1-7309CE8BE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2E1061C0-707A-2C49-AB12-C1AC240BD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5F5DE4-2348-514A-BBBA-7C331AD8CC97}" type="slidenum">
              <a:rPr lang="en-US" altLang="en-US"/>
              <a:pPr/>
              <a:t>3</a:t>
            </a:fld>
            <a:endParaRPr lang="en-US" altLang="en-US" dirty="0"/>
          </a:p>
        </p:txBody>
      </p:sp>
      <p:grpSp>
        <p:nvGrpSpPr>
          <p:cNvPr id="7171" name="Group 9">
            <a:extLst>
              <a:ext uri="{FF2B5EF4-FFF2-40B4-BE49-F238E27FC236}">
                <a16:creationId xmlns:a16="http://schemas.microsoft.com/office/drawing/2014/main" id="{89FE3B73-6887-8F49-8E8F-8DC02E7B13B9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1733550"/>
            <a:chOff x="292" y="281"/>
            <a:chExt cx="5184" cy="1092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CB046CF0-D3E4-5442-98ED-8FD8AFB09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Outline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173" name="Text Box 3">
              <a:extLst>
                <a:ext uri="{FF2B5EF4-FFF2-40B4-BE49-F238E27FC236}">
                  <a16:creationId xmlns:a16="http://schemas.microsoft.com/office/drawing/2014/main" id="{F85F5658-807F-A24C-A8F9-F2503A975C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647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•"/>
              </a:pPr>
              <a:r>
                <a:rPr lang="en-US" altLang="en-US" dirty="0"/>
                <a:t>Cardiac muscle</a:t>
              </a:r>
            </a:p>
            <a:p>
              <a:pPr eaLnBrk="1" hangingPunct="1">
                <a:lnSpc>
                  <a:spcPct val="85000"/>
                </a:lnSpc>
                <a:spcAft>
                  <a:spcPct val="30000"/>
                </a:spcAft>
                <a:buSzPct val="80000"/>
                <a:buFontTx/>
                <a:buChar char="•"/>
              </a:pPr>
              <a:r>
                <a:rPr lang="en-US" altLang="en-US" dirty="0"/>
                <a:t>Smooth muscle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190BC508-41DA-7544-AEA3-7F7EE4A7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2AB736-AB66-E34E-9AC4-7A2F5EA2A001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6E3E1716-D015-6D41-818A-8522A527D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89058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Cardiac Muscle</a:t>
            </a:r>
            <a:endParaRPr lang="en-US" altLang="en-US" sz="20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8E15110E-047C-B943-9D2C-FD1BF069C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838D1E-23AE-CA40-800D-352E13566CB1}" type="slidenum">
              <a:rPr lang="en-US" altLang="en-US"/>
              <a:pPr/>
              <a:t>5</a:t>
            </a:fld>
            <a:endParaRPr lang="en-US" altLang="en-US" dirty="0"/>
          </a:p>
        </p:txBody>
      </p:sp>
      <p:grpSp>
        <p:nvGrpSpPr>
          <p:cNvPr id="11267" name="Group 16">
            <a:extLst>
              <a:ext uri="{FF2B5EF4-FFF2-40B4-BE49-F238E27FC236}">
                <a16:creationId xmlns:a16="http://schemas.microsoft.com/office/drawing/2014/main" id="{39E368DC-F58E-D44F-8EA6-1AF783EE258C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427656"/>
            <a:chOff x="292" y="281"/>
            <a:chExt cx="5184" cy="3419"/>
          </a:xfrm>
        </p:grpSpPr>
        <p:sp>
          <p:nvSpPr>
            <p:cNvPr id="11268" name="Rectangle 3">
              <a:extLst>
                <a:ext uri="{FF2B5EF4-FFF2-40B4-BE49-F238E27FC236}">
                  <a16:creationId xmlns:a16="http://schemas.microsoft.com/office/drawing/2014/main" id="{223CD10C-88D8-764E-BADF-DB7F42AE2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Cardiac Muscle Fibers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1269" name="Group 15">
              <a:extLst>
                <a:ext uri="{FF2B5EF4-FFF2-40B4-BE49-F238E27FC236}">
                  <a16:creationId xmlns:a16="http://schemas.microsoft.com/office/drawing/2014/main" id="{EC4429BE-EB3E-C845-9314-1634C3C8B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2" y="740"/>
              <a:ext cx="2653" cy="2960"/>
              <a:chOff x="1692" y="740"/>
              <a:chExt cx="2653" cy="2960"/>
            </a:xfrm>
          </p:grpSpPr>
          <p:pic>
            <p:nvPicPr>
              <p:cNvPr id="11270" name="Picture 8" descr="MuscleCardiacCells">
                <a:extLst>
                  <a:ext uri="{FF2B5EF4-FFF2-40B4-BE49-F238E27FC236}">
                    <a16:creationId xmlns:a16="http://schemas.microsoft.com/office/drawing/2014/main" id="{A1A16424-A238-B741-88F1-50F1014DA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2" y="740"/>
                <a:ext cx="2382" cy="1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1271" name="Group 11">
                <a:extLst>
                  <a:ext uri="{FF2B5EF4-FFF2-40B4-BE49-F238E27FC236}">
                    <a16:creationId xmlns:a16="http://schemas.microsoft.com/office/drawing/2014/main" id="{82ACA001-67FB-5744-92D1-F2F58FB609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2999" y="2353"/>
                <a:ext cx="1466" cy="1227"/>
                <a:chOff x="2368" y="1821"/>
                <a:chExt cx="1466" cy="1227"/>
              </a:xfrm>
            </p:grpSpPr>
            <p:sp>
              <p:nvSpPr>
                <p:cNvPr id="11273" name="Text Box 9">
                  <a:extLst>
                    <a:ext uri="{FF2B5EF4-FFF2-40B4-BE49-F238E27FC236}">
                      <a16:creationId xmlns:a16="http://schemas.microsoft.com/office/drawing/2014/main" id="{BF513D80-7BFC-4C4D-B365-044102AFDDD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5400000">
                  <a:off x="3277" y="2213"/>
                  <a:ext cx="949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dirty="0"/>
                    <a:t>https://www.ucl.ac.uk</a:t>
                  </a:r>
                </a:p>
              </p:txBody>
            </p:sp>
            <p:sp>
              <p:nvSpPr>
                <p:cNvPr id="11274" name="Rectangle 10">
                  <a:extLst>
                    <a:ext uri="{FF2B5EF4-FFF2-40B4-BE49-F238E27FC236}">
                      <a16:creationId xmlns:a16="http://schemas.microsoft.com/office/drawing/2014/main" id="{020FF042-7255-CF4C-8F81-F03FB3B0BE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68" y="2944"/>
                  <a:ext cx="648" cy="1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</p:grpSp>
          <p:sp>
            <p:nvSpPr>
              <p:cNvPr id="11272" name="Rectangle 14">
                <a:extLst>
                  <a:ext uri="{FF2B5EF4-FFF2-40B4-BE49-F238E27FC236}">
                    <a16:creationId xmlns:a16="http://schemas.microsoft.com/office/drawing/2014/main" id="{4415C937-1691-454E-8037-2FF8DEAD7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4" y="2552"/>
                <a:ext cx="528" cy="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E7E0A9B5-A75F-0E48-8D00-5C840219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A33F1A-A845-1C4A-A816-F57E28F8BC06}" type="slidenum">
              <a:rPr lang="en-US" altLang="en-US"/>
              <a:pPr/>
              <a:t>6</a:t>
            </a:fld>
            <a:endParaRPr lang="en-US" altLang="en-US" dirty="0"/>
          </a:p>
        </p:txBody>
      </p:sp>
      <p:grpSp>
        <p:nvGrpSpPr>
          <p:cNvPr id="13315" name="Group 48">
            <a:extLst>
              <a:ext uri="{FF2B5EF4-FFF2-40B4-BE49-F238E27FC236}">
                <a16:creationId xmlns:a16="http://schemas.microsoft.com/office/drawing/2014/main" id="{254C0BE5-80D7-E04B-8B4E-07F89538668C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13316" name="Rectangle 4">
              <a:extLst>
                <a:ext uri="{FF2B5EF4-FFF2-40B4-BE49-F238E27FC236}">
                  <a16:creationId xmlns:a16="http://schemas.microsoft.com/office/drawing/2014/main" id="{F14D9096-5FD1-4C4D-8F47-BBF01E9B2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Structure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3317" name="Text Box 5">
              <a:extLst>
                <a:ext uri="{FF2B5EF4-FFF2-40B4-BE49-F238E27FC236}">
                  <a16:creationId xmlns:a16="http://schemas.microsoft.com/office/drawing/2014/main" id="{1A985F3F-DD60-2E4E-8CCF-E6CE89AE1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652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23888" indent="-16668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walls of the heart are composed mostly of cardiac muscle.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Between the layers of cardiac muscle fibers is connective tissue that contain blood vessels, nerves, and an electrical conduction system.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Cardiac muscle fibers have the same arrangement of thin and thick elements, and the same bands, zones, and Z discs found in skeletal muscle. </a:t>
              </a:r>
            </a:p>
          </p:txBody>
        </p:sp>
        <p:grpSp>
          <p:nvGrpSpPr>
            <p:cNvPr id="13318" name="Group 36">
              <a:extLst>
                <a:ext uri="{FF2B5EF4-FFF2-40B4-BE49-F238E27FC236}">
                  <a16:creationId xmlns:a16="http://schemas.microsoft.com/office/drawing/2014/main" id="{274AF3D1-F617-ED40-B465-ECF89BD8D2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13319" name="Group 37">
                <a:extLst>
                  <a:ext uri="{FF2B5EF4-FFF2-40B4-BE49-F238E27FC236}">
                    <a16:creationId xmlns:a16="http://schemas.microsoft.com/office/drawing/2014/main" id="{396B39AD-F1A6-5F47-89BA-5DC5034401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3323" name="Rectangle 38">
                  <a:extLst>
                    <a:ext uri="{FF2B5EF4-FFF2-40B4-BE49-F238E27FC236}">
                      <a16:creationId xmlns:a16="http://schemas.microsoft.com/office/drawing/2014/main" id="{A34CECB1-FFF7-CF4C-8C90-0071E07A03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4" name="Rectangle 39">
                  <a:extLst>
                    <a:ext uri="{FF2B5EF4-FFF2-40B4-BE49-F238E27FC236}">
                      <a16:creationId xmlns:a16="http://schemas.microsoft.com/office/drawing/2014/main" id="{20301173-08E8-6640-933A-D5B31F4DA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5" name="Rectangle 40">
                  <a:extLst>
                    <a:ext uri="{FF2B5EF4-FFF2-40B4-BE49-F238E27FC236}">
                      <a16:creationId xmlns:a16="http://schemas.microsoft.com/office/drawing/2014/main" id="{CB80989A-E173-0E4F-AA96-6DF81C6702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6" name="Text Box 41">
                  <a:extLst>
                    <a:ext uri="{FF2B5EF4-FFF2-40B4-BE49-F238E27FC236}">
                      <a16:creationId xmlns:a16="http://schemas.microsoft.com/office/drawing/2014/main" id="{E4822B0E-F431-9B4D-96C0-0328FE1B814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317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3327" name="Text Box 42">
                  <a:extLst>
                    <a:ext uri="{FF2B5EF4-FFF2-40B4-BE49-F238E27FC236}">
                      <a16:creationId xmlns:a16="http://schemas.microsoft.com/office/drawing/2014/main" id="{229D8444-E29F-994B-8093-4C72A5ECC3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354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3328" name="Text Box 43">
                  <a:extLst>
                    <a:ext uri="{FF2B5EF4-FFF2-40B4-BE49-F238E27FC236}">
                      <a16:creationId xmlns:a16="http://schemas.microsoft.com/office/drawing/2014/main" id="{E14170AD-04AE-B34A-BFA7-0112858F28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327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3320" name="Group 44">
                <a:extLst>
                  <a:ext uri="{FF2B5EF4-FFF2-40B4-BE49-F238E27FC236}">
                    <a16:creationId xmlns:a16="http://schemas.microsoft.com/office/drawing/2014/main" id="{0249A7D3-3F0C-A046-AC0A-3455588909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2845" y="3671"/>
                <a:chExt cx="731" cy="213"/>
              </a:xfrm>
            </p:grpSpPr>
            <p:sp>
              <p:nvSpPr>
                <p:cNvPr id="13321" name="Rectangle 45">
                  <a:extLst>
                    <a:ext uri="{FF2B5EF4-FFF2-40B4-BE49-F238E27FC236}">
                      <a16:creationId xmlns:a16="http://schemas.microsoft.com/office/drawing/2014/main" id="{090FE76C-3F22-014C-A60A-71AB25796B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5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22" name="Text Box 46">
                  <a:extLst>
                    <a:ext uri="{FF2B5EF4-FFF2-40B4-BE49-F238E27FC236}">
                      <a16:creationId xmlns:a16="http://schemas.microsoft.com/office/drawing/2014/main" id="{BAACCC87-5593-BD4C-8FA0-D0338E865B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1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20.9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4D966ADD-B669-6641-B32A-0CF8C089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43C9CF-CD76-4E46-8F7C-1FF244877C13}" type="slidenum">
              <a:rPr lang="en-US" altLang="en-US"/>
              <a:pPr/>
              <a:t>7</a:t>
            </a:fld>
            <a:endParaRPr lang="en-US" altLang="en-US" dirty="0"/>
          </a:p>
        </p:txBody>
      </p:sp>
      <p:grpSp>
        <p:nvGrpSpPr>
          <p:cNvPr id="15380" name="Group 20">
            <a:extLst>
              <a:ext uri="{FF2B5EF4-FFF2-40B4-BE49-F238E27FC236}">
                <a16:creationId xmlns:a16="http://schemas.microsoft.com/office/drawing/2014/main" id="{78909EFB-C4B8-144E-B4FB-CC98B04BBBA5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15364" name="Rectangle 3">
              <a:extLst>
                <a:ext uri="{FF2B5EF4-FFF2-40B4-BE49-F238E27FC236}">
                  <a16:creationId xmlns:a16="http://schemas.microsoft.com/office/drawing/2014/main" id="{D4875C46-6812-134C-A29D-6D76665A5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Structure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15379" name="Group 19">
              <a:extLst>
                <a:ext uri="{FF2B5EF4-FFF2-40B4-BE49-F238E27FC236}">
                  <a16:creationId xmlns:a16="http://schemas.microsoft.com/office/drawing/2014/main" id="{9D738480-13C3-8C46-8278-813D731C28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" y="970"/>
              <a:ext cx="4735" cy="2278"/>
              <a:chOff x="519" y="970"/>
              <a:chExt cx="4735" cy="2278"/>
            </a:xfrm>
          </p:grpSpPr>
          <p:sp>
            <p:nvSpPr>
              <p:cNvPr id="15377" name="Text Box 12">
                <a:extLst>
                  <a:ext uri="{FF2B5EF4-FFF2-40B4-BE49-F238E27FC236}">
                    <a16:creationId xmlns:a16="http://schemas.microsoft.com/office/drawing/2014/main" id="{14F17D1A-1478-2541-BBCF-221B171603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9" y="970"/>
                <a:ext cx="4735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Cardiac muscle fibers are attached by transverse thickenings of the plasma membrane known as intercalated discs.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discs have desmosomes to hold the muscle fibers together dur-ing contractions.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dirty="0"/>
                  <a:t>The fibers have gap junctions to enable the rapid conduction of action potentials to enable the atria and then the ventricles to contract in uni-son.</a:t>
                </a:r>
              </a:p>
            </p:txBody>
          </p:sp>
          <p:sp>
            <p:nvSpPr>
              <p:cNvPr id="15378" name="Text Box 13">
                <a:extLst>
                  <a:ext uri="{FF2B5EF4-FFF2-40B4-BE49-F238E27FC236}">
                    <a16:creationId xmlns:a16="http://schemas.microsoft.com/office/drawing/2014/main" id="{43F764FE-A58F-374E-B0CB-FD3C36A445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89" y="2172"/>
                <a:ext cx="3183" cy="10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Desmosome = a cell structure specialized for cell-to-cell adhesion.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Gap junction = directly connects the cytoplasm of two cells, which allows various molecules and ions to pass freely between the cells.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(Both definitions from https://www.wikipedia.org)</a:t>
                </a:r>
              </a:p>
            </p:txBody>
          </p:sp>
        </p:grpSp>
        <p:grpSp>
          <p:nvGrpSpPr>
            <p:cNvPr id="15366" name="Group 29">
              <a:extLst>
                <a:ext uri="{FF2B5EF4-FFF2-40B4-BE49-F238E27FC236}">
                  <a16:creationId xmlns:a16="http://schemas.microsoft.com/office/drawing/2014/main" id="{D96BDAA1-55D7-3F43-80D2-7E080583E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15367" name="Group 28">
                <a:extLst>
                  <a:ext uri="{FF2B5EF4-FFF2-40B4-BE49-F238E27FC236}">
                    <a16:creationId xmlns:a16="http://schemas.microsoft.com/office/drawing/2014/main" id="{88309442-DE63-734E-999C-D9E6538ABD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5371" name="Rectangle 18">
                  <a:extLst>
                    <a:ext uri="{FF2B5EF4-FFF2-40B4-BE49-F238E27FC236}">
                      <a16:creationId xmlns:a16="http://schemas.microsoft.com/office/drawing/2014/main" id="{79D12F63-FE74-E24F-AF56-284CD3E42B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2" name="Rectangle 19">
                  <a:extLst>
                    <a:ext uri="{FF2B5EF4-FFF2-40B4-BE49-F238E27FC236}">
                      <a16:creationId xmlns:a16="http://schemas.microsoft.com/office/drawing/2014/main" id="{FDDAF0C7-E6B6-6745-BCF4-A6C3B4BAF4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3" name="Rectangle 20">
                  <a:extLst>
                    <a:ext uri="{FF2B5EF4-FFF2-40B4-BE49-F238E27FC236}">
                      <a16:creationId xmlns:a16="http://schemas.microsoft.com/office/drawing/2014/main" id="{E8179A95-E7B4-E345-B02B-C2C9CB1A1D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4" name="Text Box 21">
                  <a:extLst>
                    <a:ext uri="{FF2B5EF4-FFF2-40B4-BE49-F238E27FC236}">
                      <a16:creationId xmlns:a16="http://schemas.microsoft.com/office/drawing/2014/main" id="{36930315-6698-E848-8331-654493FD0D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318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5375" name="Text Box 22">
                  <a:extLst>
                    <a:ext uri="{FF2B5EF4-FFF2-40B4-BE49-F238E27FC236}">
                      <a16:creationId xmlns:a16="http://schemas.microsoft.com/office/drawing/2014/main" id="{05D70EF5-D2A9-8B46-8C27-4F158FAFD6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354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5376" name="Text Box 23">
                  <a:extLst>
                    <a:ext uri="{FF2B5EF4-FFF2-40B4-BE49-F238E27FC236}">
                      <a16:creationId xmlns:a16="http://schemas.microsoft.com/office/drawing/2014/main" id="{19320FD8-6A3A-C541-AD35-DFF0061C54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327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5368" name="Group 27">
                <a:extLst>
                  <a:ext uri="{FF2B5EF4-FFF2-40B4-BE49-F238E27FC236}">
                    <a16:creationId xmlns:a16="http://schemas.microsoft.com/office/drawing/2014/main" id="{2A450D3A-0CCF-774D-A46F-4526A979DD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2845" y="3671"/>
                <a:chExt cx="731" cy="213"/>
              </a:xfrm>
            </p:grpSpPr>
            <p:sp>
              <p:nvSpPr>
                <p:cNvPr id="15369" name="Rectangle 25">
                  <a:extLst>
                    <a:ext uri="{FF2B5EF4-FFF2-40B4-BE49-F238E27FC236}">
                      <a16:creationId xmlns:a16="http://schemas.microsoft.com/office/drawing/2014/main" id="{C7B88DA0-A2A4-0642-B739-4B4F0179FE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5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5370" name="Text Box 26">
                  <a:extLst>
                    <a:ext uri="{FF2B5EF4-FFF2-40B4-BE49-F238E27FC236}">
                      <a16:creationId xmlns:a16="http://schemas.microsoft.com/office/drawing/2014/main" id="{A2CFDE82-8AD6-EE4F-AD7D-D9E50999F65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19" y="3687"/>
                  <a:ext cx="584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Figure 4.2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962468C9-6CA4-F340-8C0F-E5C2825DE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C28AE8-03AF-B74B-945B-85A6A565AA08}" type="slidenum">
              <a:rPr lang="en-US" altLang="en-US"/>
              <a:pPr/>
              <a:t>8</a:t>
            </a:fld>
            <a:endParaRPr lang="en-US" altLang="en-US" dirty="0"/>
          </a:p>
        </p:txBody>
      </p:sp>
      <p:grpSp>
        <p:nvGrpSpPr>
          <p:cNvPr id="17411" name="Group 26">
            <a:extLst>
              <a:ext uri="{FF2B5EF4-FFF2-40B4-BE49-F238E27FC236}">
                <a16:creationId xmlns:a16="http://schemas.microsoft.com/office/drawing/2014/main" id="{9D07F8AB-9857-9544-B86C-1BB6205A105A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17412" name="Rectangle 4">
              <a:extLst>
                <a:ext uri="{FF2B5EF4-FFF2-40B4-BE49-F238E27FC236}">
                  <a16:creationId xmlns:a16="http://schemas.microsoft.com/office/drawing/2014/main" id="{6A3DA754-0752-2445-B142-A9AF3D49E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Cardiac Muscle Response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7413" name="Text Box 5">
              <a:extLst>
                <a:ext uri="{FF2B5EF4-FFF2-40B4-BE49-F238E27FC236}">
                  <a16:creationId xmlns:a16="http://schemas.microsoft.com/office/drawing/2014/main" id="{D31972AC-8141-444C-983A-74D11085A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712" cy="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23888" indent="-16668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600"/>
                </a:spcAft>
                <a:buSzPct val="80000"/>
                <a:buFontTx/>
                <a:buChar char="•"/>
              </a:pPr>
              <a:r>
                <a:rPr lang="en-US" altLang="en-US" dirty="0"/>
                <a:t>Cardiac muscle contractions are much longer in duration (about 300 msec) than skeletal muscle contractions.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longer time results from the prolonged delivery of Ca</a:t>
              </a:r>
              <a:r>
                <a:rPr lang="en-US" altLang="en-US" baseline="30000" dirty="0"/>
                <a:t>2+</a:t>
              </a:r>
              <a:r>
                <a:rPr lang="en-US" altLang="en-US" dirty="0"/>
                <a:t> from the sarcoplasmic reticulum to the sarcoplasm.</a:t>
              </a:r>
            </a:p>
          </p:txBody>
        </p:sp>
        <p:grpSp>
          <p:nvGrpSpPr>
            <p:cNvPr id="17414" name="Group 16">
              <a:extLst>
                <a:ext uri="{FF2B5EF4-FFF2-40B4-BE49-F238E27FC236}">
                  <a16:creationId xmlns:a16="http://schemas.microsoft.com/office/drawing/2014/main" id="{360143C4-58E8-FD44-9483-7E1924C20C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7415" name="Rectangle 17">
                <a:extLst>
                  <a:ext uri="{FF2B5EF4-FFF2-40B4-BE49-F238E27FC236}">
                    <a16:creationId xmlns:a16="http://schemas.microsoft.com/office/drawing/2014/main" id="{24377345-56AD-5244-BCE4-5ABEDF7B2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16" name="Rectangle 18">
                <a:extLst>
                  <a:ext uri="{FF2B5EF4-FFF2-40B4-BE49-F238E27FC236}">
                    <a16:creationId xmlns:a16="http://schemas.microsoft.com/office/drawing/2014/main" id="{8A8ED56A-79E1-3648-859F-874A43F3E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17" name="Rectangle 19">
                <a:extLst>
                  <a:ext uri="{FF2B5EF4-FFF2-40B4-BE49-F238E27FC236}">
                    <a16:creationId xmlns:a16="http://schemas.microsoft.com/office/drawing/2014/main" id="{B819B4F5-163F-F14D-82C3-1A32BE546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18" name="Text Box 20">
                <a:extLst>
                  <a:ext uri="{FF2B5EF4-FFF2-40B4-BE49-F238E27FC236}">
                    <a16:creationId xmlns:a16="http://schemas.microsoft.com/office/drawing/2014/main" id="{B856AE75-D896-E746-B5E1-1435337B6A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318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7419" name="Text Box 21">
                <a:extLst>
                  <a:ext uri="{FF2B5EF4-FFF2-40B4-BE49-F238E27FC236}">
                    <a16:creationId xmlns:a16="http://schemas.microsoft.com/office/drawing/2014/main" id="{318AA7CB-0E24-0246-90FD-350738E5B6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354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7420" name="Text Box 22">
                <a:extLst>
                  <a:ext uri="{FF2B5EF4-FFF2-40B4-BE49-F238E27FC236}">
                    <a16:creationId xmlns:a16="http://schemas.microsoft.com/office/drawing/2014/main" id="{30F76631-24E4-6945-98E9-74BFA6E13B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327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755270C8-D0C9-FF43-B888-6EFF4336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E886BC-2ECA-8347-936C-8EE15AD7E7CA}" type="slidenum">
              <a:rPr lang="en-US" altLang="en-US"/>
              <a:pPr/>
              <a:t>9</a:t>
            </a:fld>
            <a:endParaRPr lang="en-US" altLang="en-US" dirty="0"/>
          </a:p>
        </p:txBody>
      </p:sp>
      <p:grpSp>
        <p:nvGrpSpPr>
          <p:cNvPr id="19459" name="Group 27">
            <a:extLst>
              <a:ext uri="{FF2B5EF4-FFF2-40B4-BE49-F238E27FC236}">
                <a16:creationId xmlns:a16="http://schemas.microsoft.com/office/drawing/2014/main" id="{9300A9CA-DA28-FF49-8E0D-145BCF651E7B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19460" name="Rectangle 4">
              <a:extLst>
                <a:ext uri="{FF2B5EF4-FFF2-40B4-BE49-F238E27FC236}">
                  <a16:creationId xmlns:a16="http://schemas.microsoft.com/office/drawing/2014/main" id="{0B7A806D-7073-204D-86D6-5D561FBC5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Cardiac Muscle Stimulation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9461" name="Text Box 5">
              <a:extLst>
                <a:ext uri="{FF2B5EF4-FFF2-40B4-BE49-F238E27FC236}">
                  <a16:creationId xmlns:a16="http://schemas.microsoft.com/office/drawing/2014/main" id="{8DC037BE-BCAC-104C-805B-C6618C60A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670" cy="1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23888" indent="-16668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Skeletal muscle contracts when stimulated by ACh triggered by neu-ronal action potentials from spinal motor neurons.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In comparison, cardiac muscle tissue contracts when stimulated by autorhythmic muscle fibers in the heart—generally about 100 times per minute.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The autonomic nervous system regulates changes in heart rate and other aspects of cardiac activity in response to stress, physical exer-cise, and other conditions.</a:t>
              </a:r>
            </a:p>
          </p:txBody>
        </p:sp>
        <p:grpSp>
          <p:nvGrpSpPr>
            <p:cNvPr id="19462" name="Group 17">
              <a:extLst>
                <a:ext uri="{FF2B5EF4-FFF2-40B4-BE49-F238E27FC236}">
                  <a16:creationId xmlns:a16="http://schemas.microsoft.com/office/drawing/2014/main" id="{7178EC59-B9A2-664E-887A-93AC0D462D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19463" name="Rectangle 18">
                <a:extLst>
                  <a:ext uri="{FF2B5EF4-FFF2-40B4-BE49-F238E27FC236}">
                    <a16:creationId xmlns:a16="http://schemas.microsoft.com/office/drawing/2014/main" id="{B942DF59-16D1-634B-B1B9-C731ECF59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9464" name="Rectangle 19">
                <a:extLst>
                  <a:ext uri="{FF2B5EF4-FFF2-40B4-BE49-F238E27FC236}">
                    <a16:creationId xmlns:a16="http://schemas.microsoft.com/office/drawing/2014/main" id="{98ED2039-6FCF-6E43-A64F-E840F7B13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9465" name="Rectangle 20">
                <a:extLst>
                  <a:ext uri="{FF2B5EF4-FFF2-40B4-BE49-F238E27FC236}">
                    <a16:creationId xmlns:a16="http://schemas.microsoft.com/office/drawing/2014/main" id="{3F8FC51C-EC3A-8743-9B1F-285F84858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9466" name="Text Box 21">
                <a:extLst>
                  <a:ext uri="{FF2B5EF4-FFF2-40B4-BE49-F238E27FC236}">
                    <a16:creationId xmlns:a16="http://schemas.microsoft.com/office/drawing/2014/main" id="{86E1278C-6B87-8948-B044-674D5E2CA2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318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67" name="Text Box 22">
                <a:extLst>
                  <a:ext uri="{FF2B5EF4-FFF2-40B4-BE49-F238E27FC236}">
                    <a16:creationId xmlns:a16="http://schemas.microsoft.com/office/drawing/2014/main" id="{3CB9EC1A-4A0B-4847-B074-0152B4CD46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354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68" name="Text Box 23">
                <a:extLst>
                  <a:ext uri="{FF2B5EF4-FFF2-40B4-BE49-F238E27FC236}">
                    <a16:creationId xmlns:a16="http://schemas.microsoft.com/office/drawing/2014/main" id="{DBF5165E-70EF-3C4F-A9CC-6A70A3B9D9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327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A00B15B6-E363-DF44-BA74-B2F57504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3EA14F-0B8A-EE49-B9BC-0AF41DABA581}" type="slidenum">
              <a:rPr lang="en-US" altLang="en-US"/>
              <a:pPr/>
              <a:t>10</a:t>
            </a:fld>
            <a:endParaRPr lang="en-US" altLang="en-US" dirty="0"/>
          </a:p>
        </p:txBody>
      </p:sp>
      <p:grpSp>
        <p:nvGrpSpPr>
          <p:cNvPr id="21507" name="Group 25">
            <a:extLst>
              <a:ext uri="{FF2B5EF4-FFF2-40B4-BE49-F238E27FC236}">
                <a16:creationId xmlns:a16="http://schemas.microsoft.com/office/drawing/2014/main" id="{869FFAC5-EEC6-7243-A349-DC12E61CE76F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21508" name="Rectangle 3">
              <a:extLst>
                <a:ext uri="{FF2B5EF4-FFF2-40B4-BE49-F238E27FC236}">
                  <a16:creationId xmlns:a16="http://schemas.microsoft.com/office/drawing/2014/main" id="{97BD3010-5D59-1E4E-A831-CC5B3D87B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ATP Production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1509" name="Text Box 8">
              <a:extLst>
                <a:ext uri="{FF2B5EF4-FFF2-40B4-BE49-F238E27FC236}">
                  <a16:creationId xmlns:a16="http://schemas.microsoft.com/office/drawing/2014/main" id="{C9B10F1D-A721-B44D-B776-6C8275F98A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921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23888" indent="-16668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mitochondria in cardiac muscle fibers are larger and more numer-ous than in skeletal muscle.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Aerobic cellular respiration is the principal source of ATP in cardiac muscle—heart muscle requires more oxygen than most other tissues.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Cardiac muscle can also use the lactic acid from contractions of skeletal muscle to produce ATP.</a:t>
              </a:r>
            </a:p>
          </p:txBody>
        </p:sp>
        <p:grpSp>
          <p:nvGrpSpPr>
            <p:cNvPr id="21510" name="Group 15">
              <a:extLst>
                <a:ext uri="{FF2B5EF4-FFF2-40B4-BE49-F238E27FC236}">
                  <a16:creationId xmlns:a16="http://schemas.microsoft.com/office/drawing/2014/main" id="{A1489697-7DC7-AA4F-B43C-AE04A332A5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1511" name="Rectangle 16">
                <a:extLst>
                  <a:ext uri="{FF2B5EF4-FFF2-40B4-BE49-F238E27FC236}">
                    <a16:creationId xmlns:a16="http://schemas.microsoft.com/office/drawing/2014/main" id="{C1E59250-B5FA-4546-8934-FF736D068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1512" name="Rectangle 17">
                <a:extLst>
                  <a:ext uri="{FF2B5EF4-FFF2-40B4-BE49-F238E27FC236}">
                    <a16:creationId xmlns:a16="http://schemas.microsoft.com/office/drawing/2014/main" id="{D9D44FF5-6941-5C40-940F-201E54711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1513" name="Rectangle 18">
                <a:extLst>
                  <a:ext uri="{FF2B5EF4-FFF2-40B4-BE49-F238E27FC236}">
                    <a16:creationId xmlns:a16="http://schemas.microsoft.com/office/drawing/2014/main" id="{A18218B9-AE6E-7543-A9E3-B06F437AD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1514" name="Text Box 19">
                <a:extLst>
                  <a:ext uri="{FF2B5EF4-FFF2-40B4-BE49-F238E27FC236}">
                    <a16:creationId xmlns:a16="http://schemas.microsoft.com/office/drawing/2014/main" id="{C0F37D56-62F7-244F-A2CE-AF6DADFDD8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318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1515" name="Text Box 20">
                <a:extLst>
                  <a:ext uri="{FF2B5EF4-FFF2-40B4-BE49-F238E27FC236}">
                    <a16:creationId xmlns:a16="http://schemas.microsoft.com/office/drawing/2014/main" id="{C1375C87-3CAB-B544-8EFC-3BB6EDF22F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354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21516" name="Text Box 21">
                <a:extLst>
                  <a:ext uri="{FF2B5EF4-FFF2-40B4-BE49-F238E27FC236}">
                    <a16:creationId xmlns:a16="http://schemas.microsoft.com/office/drawing/2014/main" id="{E11B3EB2-A4C4-AA4C-85BA-510590CEB7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327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89D6D89F-7556-9D43-A6AC-BFE9D5D6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D5F731-C154-CF47-AAD6-6528E191574C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98CD6AA-0A99-DB4D-AD65-5D89FA37C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884238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Smooth Muscle</a:t>
            </a:r>
            <a:endParaRPr lang="en-US" altLang="en-US" sz="20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F9447DF2-D686-CE4D-B6D6-4E2CFEE5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F1F13C-6E4E-CF48-8299-C0C06B69BDD1}" type="slidenum">
              <a:rPr lang="en-US" altLang="en-US"/>
              <a:pPr/>
              <a:t>12</a:t>
            </a:fld>
            <a:endParaRPr lang="en-US" altLang="en-US" dirty="0"/>
          </a:p>
        </p:txBody>
      </p:sp>
      <p:grpSp>
        <p:nvGrpSpPr>
          <p:cNvPr id="25603" name="Group 28">
            <a:extLst>
              <a:ext uri="{FF2B5EF4-FFF2-40B4-BE49-F238E27FC236}">
                <a16:creationId xmlns:a16="http://schemas.microsoft.com/office/drawing/2014/main" id="{682806CC-B492-CC4C-A79B-A634670E10C5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3709988"/>
            <a:chOff x="292" y="281"/>
            <a:chExt cx="5184" cy="2337"/>
          </a:xfrm>
        </p:grpSpPr>
        <p:sp>
          <p:nvSpPr>
            <p:cNvPr id="25604" name="Rectangle 5">
              <a:extLst>
                <a:ext uri="{FF2B5EF4-FFF2-40B4-BE49-F238E27FC236}">
                  <a16:creationId xmlns:a16="http://schemas.microsoft.com/office/drawing/2014/main" id="{FD39CF5E-7DD4-8846-9AB1-C33DC465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Smooth Muscle Fibers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5605" name="Group 27">
              <a:extLst>
                <a:ext uri="{FF2B5EF4-FFF2-40B4-BE49-F238E27FC236}">
                  <a16:creationId xmlns:a16="http://schemas.microsoft.com/office/drawing/2014/main" id="{C8CF26CE-F208-0A4D-852B-D16DE03B34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2" y="769"/>
              <a:ext cx="2964" cy="1849"/>
              <a:chOff x="1402" y="769"/>
              <a:chExt cx="2964" cy="1849"/>
            </a:xfrm>
          </p:grpSpPr>
          <p:pic>
            <p:nvPicPr>
              <p:cNvPr id="25606" name="Picture 21" descr="Smooth muscle fibres">
                <a:extLst>
                  <a:ext uri="{FF2B5EF4-FFF2-40B4-BE49-F238E27FC236}">
                    <a16:creationId xmlns:a16="http://schemas.microsoft.com/office/drawing/2014/main" id="{7EF454FC-C7FB-4447-BD26-14F9B48CBA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2" y="769"/>
                <a:ext cx="2964" cy="1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07" name="Rectangle 22">
                <a:extLst>
                  <a:ext uri="{FF2B5EF4-FFF2-40B4-BE49-F238E27FC236}">
                    <a16:creationId xmlns:a16="http://schemas.microsoft.com/office/drawing/2014/main" id="{DFCEF87A-75E3-C24B-BD68-DE189038D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4" y="2332"/>
                <a:ext cx="1785" cy="2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25608" name="Text Box 23">
                <a:extLst>
                  <a:ext uri="{FF2B5EF4-FFF2-40B4-BE49-F238E27FC236}">
                    <a16:creationId xmlns:a16="http://schemas.microsoft.com/office/drawing/2014/main" id="{E3FFD59E-A3A2-5940-8FB1-091340C628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39" y="2070"/>
                <a:ext cx="1309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dirty="0"/>
                  <a:t>https://www.faculty.ksu.edu.sa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899F5336-F586-3541-BD99-A407BDD2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4B61D1-2298-E24A-993D-B938106C6833}" type="slidenum">
              <a:rPr lang="en-US" altLang="en-US"/>
              <a:pPr/>
              <a:t>13</a:t>
            </a:fld>
            <a:endParaRPr lang="en-US" altLang="en-US" dirty="0"/>
          </a:p>
        </p:txBody>
      </p:sp>
      <p:grpSp>
        <p:nvGrpSpPr>
          <p:cNvPr id="27651" name="Group 48">
            <a:extLst>
              <a:ext uri="{FF2B5EF4-FFF2-40B4-BE49-F238E27FC236}">
                <a16:creationId xmlns:a16="http://schemas.microsoft.com/office/drawing/2014/main" id="{BD157314-93DF-024B-B2BD-E945A7E39CA8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27652" name="Rectangle 3">
              <a:extLst>
                <a:ext uri="{FF2B5EF4-FFF2-40B4-BE49-F238E27FC236}">
                  <a16:creationId xmlns:a16="http://schemas.microsoft.com/office/drawing/2014/main" id="{344CE858-09ED-C24F-85EE-E52BE6366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Single-Unit Tissue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7653" name="Text Box 5">
              <a:extLst>
                <a:ext uri="{FF2B5EF4-FFF2-40B4-BE49-F238E27FC236}">
                  <a16:creationId xmlns:a16="http://schemas.microsoft.com/office/drawing/2014/main" id="{F4F22360-C3F4-BB4E-A891-99B1793DB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703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One type of smooth muscle is single-unit or visceral smooth muscle tissue.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muscle fibers form a tubular arrangement in the walls of small arteries and veins. 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They also form the walls of hollow organs including for the digestive tract, urinary tract, and uterus.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Gap junctions enable muscle action potentials to spread rapidly to al-low the muscle fibers to contract in unison.</a:t>
              </a:r>
            </a:p>
          </p:txBody>
        </p:sp>
        <p:grpSp>
          <p:nvGrpSpPr>
            <p:cNvPr id="27654" name="Group 47">
              <a:extLst>
                <a:ext uri="{FF2B5EF4-FFF2-40B4-BE49-F238E27FC236}">
                  <a16:creationId xmlns:a16="http://schemas.microsoft.com/office/drawing/2014/main" id="{04D4B945-FC9F-7047-86C3-2300D935BB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7655" name="Group 24">
                <a:extLst>
                  <a:ext uri="{FF2B5EF4-FFF2-40B4-BE49-F238E27FC236}">
                    <a16:creationId xmlns:a16="http://schemas.microsoft.com/office/drawing/2014/main" id="{C31B5D42-0B16-F14F-9974-D4251732C6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7666" name="Rectangle 25">
                  <a:extLst>
                    <a:ext uri="{FF2B5EF4-FFF2-40B4-BE49-F238E27FC236}">
                      <a16:creationId xmlns:a16="http://schemas.microsoft.com/office/drawing/2014/main" id="{2A4599B3-75EE-A747-9AE2-A7433C289A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7667" name="Rectangle 26">
                  <a:extLst>
                    <a:ext uri="{FF2B5EF4-FFF2-40B4-BE49-F238E27FC236}">
                      <a16:creationId xmlns:a16="http://schemas.microsoft.com/office/drawing/2014/main" id="{7D510656-A2F2-204E-BB82-66D80E4F8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7668" name="Rectangle 27">
                  <a:extLst>
                    <a:ext uri="{FF2B5EF4-FFF2-40B4-BE49-F238E27FC236}">
                      <a16:creationId xmlns:a16="http://schemas.microsoft.com/office/drawing/2014/main" id="{9F031BDD-67CF-054F-929F-D9271580D7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7669" name="Text Box 28">
                  <a:extLst>
                    <a:ext uri="{FF2B5EF4-FFF2-40B4-BE49-F238E27FC236}">
                      <a16:creationId xmlns:a16="http://schemas.microsoft.com/office/drawing/2014/main" id="{E6A54A7A-FF54-4E49-8C9D-1C5FD999E3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318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7670" name="Text Box 29">
                  <a:extLst>
                    <a:ext uri="{FF2B5EF4-FFF2-40B4-BE49-F238E27FC236}">
                      <a16:creationId xmlns:a16="http://schemas.microsoft.com/office/drawing/2014/main" id="{355ED6DE-3510-8F4B-92CB-3A6DEFF311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354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7671" name="Text Box 30">
                  <a:extLst>
                    <a:ext uri="{FF2B5EF4-FFF2-40B4-BE49-F238E27FC236}">
                      <a16:creationId xmlns:a16="http://schemas.microsoft.com/office/drawing/2014/main" id="{2470FA74-F503-F94C-8AD2-F6D39991C13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327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7656" name="Group 37">
                <a:extLst>
                  <a:ext uri="{FF2B5EF4-FFF2-40B4-BE49-F238E27FC236}">
                    <a16:creationId xmlns:a16="http://schemas.microsoft.com/office/drawing/2014/main" id="{8E3AF7E3-4233-384F-A338-DFD5E642B4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7657" name="Group 38">
                  <a:extLst>
                    <a:ext uri="{FF2B5EF4-FFF2-40B4-BE49-F238E27FC236}">
                      <a16:creationId xmlns:a16="http://schemas.microsoft.com/office/drawing/2014/main" id="{02F124C1-04F6-314F-AC78-EF07FB1355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7664" name="Rectangle 39">
                    <a:extLst>
                      <a:ext uri="{FF2B5EF4-FFF2-40B4-BE49-F238E27FC236}">
                        <a16:creationId xmlns:a16="http://schemas.microsoft.com/office/drawing/2014/main" id="{A6DFCC06-EC62-BD44-A89C-43AC636D2D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7665" name="Text Box 40">
                    <a:extLst>
                      <a:ext uri="{FF2B5EF4-FFF2-40B4-BE49-F238E27FC236}">
                        <a16:creationId xmlns:a16="http://schemas.microsoft.com/office/drawing/2014/main" id="{8AD7456E-8101-8E4E-BF18-A45C36E046D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10.16</a:t>
                    </a:r>
                  </a:p>
                </p:txBody>
              </p:sp>
            </p:grpSp>
            <p:grpSp>
              <p:nvGrpSpPr>
                <p:cNvPr id="27658" name="Group 41">
                  <a:extLst>
                    <a:ext uri="{FF2B5EF4-FFF2-40B4-BE49-F238E27FC236}">
                      <a16:creationId xmlns:a16="http://schemas.microsoft.com/office/drawing/2014/main" id="{88575477-CF4A-9643-9B17-51E235652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7662" name="Rectangle 42">
                    <a:extLst>
                      <a:ext uri="{FF2B5EF4-FFF2-40B4-BE49-F238E27FC236}">
                        <a16:creationId xmlns:a16="http://schemas.microsoft.com/office/drawing/2014/main" id="{CBE94575-5E87-4940-B7F8-7E924DFE1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7663" name="Text Box 43">
                    <a:extLst>
                      <a:ext uri="{FF2B5EF4-FFF2-40B4-BE49-F238E27FC236}">
                        <a16:creationId xmlns:a16="http://schemas.microsoft.com/office/drawing/2014/main" id="{2446A2B1-BA0F-6940-81E7-4BF021DB8F0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10.16</a:t>
                    </a:r>
                  </a:p>
                </p:txBody>
              </p:sp>
            </p:grpSp>
            <p:grpSp>
              <p:nvGrpSpPr>
                <p:cNvPr id="27659" name="Group 44">
                  <a:extLst>
                    <a:ext uri="{FF2B5EF4-FFF2-40B4-BE49-F238E27FC236}">
                      <a16:creationId xmlns:a16="http://schemas.microsoft.com/office/drawing/2014/main" id="{9805C75F-FE3F-3B42-8A2E-86C8069E43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7660" name="Rectangle 45">
                    <a:extLst>
                      <a:ext uri="{FF2B5EF4-FFF2-40B4-BE49-F238E27FC236}">
                        <a16:creationId xmlns:a16="http://schemas.microsoft.com/office/drawing/2014/main" id="{04B81679-5B4E-434C-86B6-E3576A01F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7661" name="Text Box 46">
                    <a:extLst>
                      <a:ext uri="{FF2B5EF4-FFF2-40B4-BE49-F238E27FC236}">
                        <a16:creationId xmlns:a16="http://schemas.microsoft.com/office/drawing/2014/main" id="{ECF63A57-78F2-0248-8734-E340A1D242C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10.17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1A207965-0BF1-6940-8307-E7836837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1DDE2E-BC6B-D14A-BBAC-2B5E7F66EBFA}" type="slidenum">
              <a:rPr lang="en-US" altLang="en-US"/>
              <a:pPr/>
              <a:t>14</a:t>
            </a:fld>
            <a:endParaRPr lang="en-US" altLang="en-US" dirty="0"/>
          </a:p>
        </p:txBody>
      </p:sp>
      <p:grpSp>
        <p:nvGrpSpPr>
          <p:cNvPr id="29699" name="Group 38">
            <a:extLst>
              <a:ext uri="{FF2B5EF4-FFF2-40B4-BE49-F238E27FC236}">
                <a16:creationId xmlns:a16="http://schemas.microsoft.com/office/drawing/2014/main" id="{78EC68E1-DE40-F545-B58D-AD87AA2D236F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29700" name="Rectangle 3">
              <a:extLst>
                <a:ext uri="{FF2B5EF4-FFF2-40B4-BE49-F238E27FC236}">
                  <a16:creationId xmlns:a16="http://schemas.microsoft.com/office/drawing/2014/main" id="{9824D93E-50DA-E24E-A804-C4615F71A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Multi-Unit Tissue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9701" name="Text Box 4">
              <a:extLst>
                <a:ext uri="{FF2B5EF4-FFF2-40B4-BE49-F238E27FC236}">
                  <a16:creationId xmlns:a16="http://schemas.microsoft.com/office/drawing/2014/main" id="{38E9B885-63B5-2D4C-89D3-0E8BBA9E4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664" cy="1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82625" indent="-225425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Multi-unit tissue consists of individual smooth muscle fibers, each with its own motor neuron terminals and few (if any) gap junctions.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Stimulation of a multi-unit causes contraction of only that one unit.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Multi-unit smooth muscle tissues are found in: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FontTx/>
                <a:buChar char="-"/>
              </a:pPr>
              <a:r>
                <a:rPr lang="en-US" altLang="en-US" dirty="0"/>
                <a:t>Walls of the large arteries.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FontTx/>
                <a:buChar char="-"/>
              </a:pPr>
              <a:r>
                <a:rPr lang="en-US" altLang="en-US" dirty="0"/>
                <a:t>Respiratory bronchioles to the alveoli in the lungs.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FontTx/>
                <a:buChar char="-"/>
              </a:pPr>
              <a:r>
                <a:rPr lang="en-US" altLang="en-US" dirty="0"/>
                <a:t>Muscles of the iris of the eye for constriction and dilation of the pupils.</a:t>
              </a:r>
            </a:p>
          </p:txBody>
        </p:sp>
        <p:grpSp>
          <p:nvGrpSpPr>
            <p:cNvPr id="29702" name="Group 37">
              <a:extLst>
                <a:ext uri="{FF2B5EF4-FFF2-40B4-BE49-F238E27FC236}">
                  <a16:creationId xmlns:a16="http://schemas.microsoft.com/office/drawing/2014/main" id="{39B0000C-CF66-0048-8671-241FF64DD2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9703" name="Group 15">
                <a:extLst>
                  <a:ext uri="{FF2B5EF4-FFF2-40B4-BE49-F238E27FC236}">
                    <a16:creationId xmlns:a16="http://schemas.microsoft.com/office/drawing/2014/main" id="{E95FD095-8EF2-8847-BA79-504131F3D7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9714" name="Rectangle 16">
                  <a:extLst>
                    <a:ext uri="{FF2B5EF4-FFF2-40B4-BE49-F238E27FC236}">
                      <a16:creationId xmlns:a16="http://schemas.microsoft.com/office/drawing/2014/main" id="{7CA2A57A-303B-B847-B62A-BC224EC73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9715" name="Rectangle 17">
                  <a:extLst>
                    <a:ext uri="{FF2B5EF4-FFF2-40B4-BE49-F238E27FC236}">
                      <a16:creationId xmlns:a16="http://schemas.microsoft.com/office/drawing/2014/main" id="{F8B7EF51-F7DC-C542-A0F4-0F523655CA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9716" name="Rectangle 18">
                  <a:extLst>
                    <a:ext uri="{FF2B5EF4-FFF2-40B4-BE49-F238E27FC236}">
                      <a16:creationId xmlns:a16="http://schemas.microsoft.com/office/drawing/2014/main" id="{29F8369A-B97E-A244-AD0E-969797C2A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9717" name="Text Box 19">
                  <a:extLst>
                    <a:ext uri="{FF2B5EF4-FFF2-40B4-BE49-F238E27FC236}">
                      <a16:creationId xmlns:a16="http://schemas.microsoft.com/office/drawing/2014/main" id="{8996B716-CA46-454B-82BC-85069BA26E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318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9718" name="Text Box 20">
                  <a:extLst>
                    <a:ext uri="{FF2B5EF4-FFF2-40B4-BE49-F238E27FC236}">
                      <a16:creationId xmlns:a16="http://schemas.microsoft.com/office/drawing/2014/main" id="{06B6D4D5-BDA4-204C-8AD2-08AD97D599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354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9719" name="Text Box 21">
                  <a:extLst>
                    <a:ext uri="{FF2B5EF4-FFF2-40B4-BE49-F238E27FC236}">
                      <a16:creationId xmlns:a16="http://schemas.microsoft.com/office/drawing/2014/main" id="{025A358E-A4EE-6643-8A58-FC063F536D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dirty="0">
                      <a:ea typeface="ＭＳ Ｐゴシック" panose="020B0600070205080204" pitchFamily="34" charset="-128"/>
                    </a:rPr>
                    <a:t>Page 327</a:t>
                  </a:r>
                  <a:endParaRPr lang="en-US" altLang="en-US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9704" name="Group 27">
                <a:extLst>
                  <a:ext uri="{FF2B5EF4-FFF2-40B4-BE49-F238E27FC236}">
                    <a16:creationId xmlns:a16="http://schemas.microsoft.com/office/drawing/2014/main" id="{B3FB097F-BFA7-024E-BF34-8C0B4D9C91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9705" name="Group 28">
                  <a:extLst>
                    <a:ext uri="{FF2B5EF4-FFF2-40B4-BE49-F238E27FC236}">
                      <a16:creationId xmlns:a16="http://schemas.microsoft.com/office/drawing/2014/main" id="{ADFEDD59-0547-FA44-A9A0-CD3D40ACFD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9712" name="Rectangle 29">
                    <a:extLst>
                      <a:ext uri="{FF2B5EF4-FFF2-40B4-BE49-F238E27FC236}">
                        <a16:creationId xmlns:a16="http://schemas.microsoft.com/office/drawing/2014/main" id="{62ABC41A-0BA4-E740-ABB6-D840722992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9713" name="Text Box 30">
                    <a:extLst>
                      <a:ext uri="{FF2B5EF4-FFF2-40B4-BE49-F238E27FC236}">
                        <a16:creationId xmlns:a16="http://schemas.microsoft.com/office/drawing/2014/main" id="{C9594BD5-5C2D-B040-84BE-F45CEF05BCD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10.16</a:t>
                    </a:r>
                  </a:p>
                </p:txBody>
              </p:sp>
            </p:grpSp>
            <p:grpSp>
              <p:nvGrpSpPr>
                <p:cNvPr id="29706" name="Group 31">
                  <a:extLst>
                    <a:ext uri="{FF2B5EF4-FFF2-40B4-BE49-F238E27FC236}">
                      <a16:creationId xmlns:a16="http://schemas.microsoft.com/office/drawing/2014/main" id="{C94F8716-9578-924A-A854-79E9FC4546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9710" name="Rectangle 32">
                    <a:extLst>
                      <a:ext uri="{FF2B5EF4-FFF2-40B4-BE49-F238E27FC236}">
                        <a16:creationId xmlns:a16="http://schemas.microsoft.com/office/drawing/2014/main" id="{A8892F05-4BDC-9F40-8ABE-A742580AB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9711" name="Text Box 33">
                    <a:extLst>
                      <a:ext uri="{FF2B5EF4-FFF2-40B4-BE49-F238E27FC236}">
                        <a16:creationId xmlns:a16="http://schemas.microsoft.com/office/drawing/2014/main" id="{F9458CB0-DA41-C149-95C5-DA353B8CCC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10.16</a:t>
                    </a:r>
                  </a:p>
                </p:txBody>
              </p:sp>
            </p:grpSp>
            <p:grpSp>
              <p:nvGrpSpPr>
                <p:cNvPr id="29707" name="Group 34">
                  <a:extLst>
                    <a:ext uri="{FF2B5EF4-FFF2-40B4-BE49-F238E27FC236}">
                      <a16:creationId xmlns:a16="http://schemas.microsoft.com/office/drawing/2014/main" id="{99B0A6F3-EAD8-2A4C-AACB-0E65CC59A4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9708" name="Rectangle 35">
                    <a:extLst>
                      <a:ext uri="{FF2B5EF4-FFF2-40B4-BE49-F238E27FC236}">
                        <a16:creationId xmlns:a16="http://schemas.microsoft.com/office/drawing/2014/main" id="{B12301A6-3AC5-2942-A19D-03D5A78B0D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9709" name="Text Box 36">
                    <a:extLst>
                      <a:ext uri="{FF2B5EF4-FFF2-40B4-BE49-F238E27FC236}">
                        <a16:creationId xmlns:a16="http://schemas.microsoft.com/office/drawing/2014/main" id="{5E89946B-D29C-2647-82BF-AE35E8448CC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dirty="0">
                        <a:ea typeface="ＭＳ Ｐゴシック" panose="020B0600070205080204" pitchFamily="34" charset="-128"/>
                      </a:rPr>
                      <a:t>Figure 10.17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71744B56-18F3-9446-B51C-64DF711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DA4823-771D-964C-BFF9-D9B66EEF60D5}" type="slidenum">
              <a:rPr lang="en-US" altLang="en-US"/>
              <a:pPr/>
              <a:t>15</a:t>
            </a:fld>
            <a:endParaRPr lang="en-US" altLang="en-US" dirty="0"/>
          </a:p>
        </p:txBody>
      </p:sp>
      <p:grpSp>
        <p:nvGrpSpPr>
          <p:cNvPr id="31747" name="Group 32">
            <a:extLst>
              <a:ext uri="{FF2B5EF4-FFF2-40B4-BE49-F238E27FC236}">
                <a16:creationId xmlns:a16="http://schemas.microsoft.com/office/drawing/2014/main" id="{B1C6D0F0-274B-E44F-9B16-D6550FDFE0B4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31748" name="Text Box 4">
              <a:extLst>
                <a:ext uri="{FF2B5EF4-FFF2-40B4-BE49-F238E27FC236}">
                  <a16:creationId xmlns:a16="http://schemas.microsoft.com/office/drawing/2014/main" id="{7BE110CB-00A7-4A48-9CDB-5A20704E6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847" cy="18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82625" indent="-225425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Smooth muscle contracts in response to the release of neurotrans-mitters (acetylcholine or norepinephrine) from motor neurons of the autonomic nervous system.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Some smooth muscles also contract in response to: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FontTx/>
                <a:buChar char="-"/>
              </a:pPr>
              <a:r>
                <a:rPr lang="en-US" altLang="en-US" dirty="0"/>
                <a:t>Stretching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FontTx/>
                <a:buChar char="-"/>
              </a:pPr>
              <a:r>
                <a:rPr lang="en-US" altLang="en-US" dirty="0"/>
                <a:t>Hormones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FontTx/>
                <a:buChar char="-"/>
              </a:pPr>
              <a:r>
                <a:rPr lang="en-US" altLang="en-US" dirty="0"/>
                <a:t>Ion concentrations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FontTx/>
                <a:buChar char="-"/>
              </a:pPr>
              <a:r>
                <a:rPr lang="en-US" altLang="en-US" dirty="0"/>
                <a:t>pH changes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FontTx/>
                <a:buChar char="-"/>
              </a:pPr>
              <a:r>
                <a:rPr lang="en-US" altLang="en-US" dirty="0"/>
                <a:t>Body temperature</a:t>
              </a:r>
            </a:p>
            <a:p>
              <a:pPr lvl="1" eaLnBrk="1" hangingPunct="1">
                <a:lnSpc>
                  <a:spcPct val="85000"/>
                </a:lnSpc>
                <a:spcAft>
                  <a:spcPts val="600"/>
                </a:spcAft>
                <a:buFontTx/>
                <a:buChar char="-"/>
              </a:pPr>
              <a:r>
                <a:rPr lang="en-US" altLang="en-US" dirty="0"/>
                <a:t>Oxygen and carbon dioxide levels in the blood</a:t>
              </a:r>
            </a:p>
          </p:txBody>
        </p:sp>
        <p:sp>
          <p:nvSpPr>
            <p:cNvPr id="31749" name="Rectangle 5">
              <a:extLst>
                <a:ext uri="{FF2B5EF4-FFF2-40B4-BE49-F238E27FC236}">
                  <a16:creationId xmlns:a16="http://schemas.microsoft.com/office/drawing/2014/main" id="{E352E86B-F1CB-2A45-B4FD-037E68683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Smooth Muscle Stimulation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1750" name="Group 22">
              <a:extLst>
                <a:ext uri="{FF2B5EF4-FFF2-40B4-BE49-F238E27FC236}">
                  <a16:creationId xmlns:a16="http://schemas.microsoft.com/office/drawing/2014/main" id="{51470A3B-629B-7746-817D-D283505AF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1751" name="Rectangle 23">
                <a:extLst>
                  <a:ext uri="{FF2B5EF4-FFF2-40B4-BE49-F238E27FC236}">
                    <a16:creationId xmlns:a16="http://schemas.microsoft.com/office/drawing/2014/main" id="{2BEA8041-9AB6-0F4B-85BA-6FAD42F58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2" name="Rectangle 24">
                <a:extLst>
                  <a:ext uri="{FF2B5EF4-FFF2-40B4-BE49-F238E27FC236}">
                    <a16:creationId xmlns:a16="http://schemas.microsoft.com/office/drawing/2014/main" id="{CDED235F-B0C7-324E-9D82-79FAC18E0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3" name="Rectangle 25">
                <a:extLst>
                  <a:ext uri="{FF2B5EF4-FFF2-40B4-BE49-F238E27FC236}">
                    <a16:creationId xmlns:a16="http://schemas.microsoft.com/office/drawing/2014/main" id="{41438A8B-DBD5-5745-9F0D-449850EDC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1754" name="Text Box 26">
                <a:extLst>
                  <a:ext uri="{FF2B5EF4-FFF2-40B4-BE49-F238E27FC236}">
                    <a16:creationId xmlns:a16="http://schemas.microsoft.com/office/drawing/2014/main" id="{ADA6B411-76D5-144B-9CA1-83EF111AD4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318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1755" name="Text Box 27">
                <a:extLst>
                  <a:ext uri="{FF2B5EF4-FFF2-40B4-BE49-F238E27FC236}">
                    <a16:creationId xmlns:a16="http://schemas.microsoft.com/office/drawing/2014/main" id="{4BA929C9-C01E-BB49-B813-042CF27570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354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1756" name="Text Box 28">
                <a:extLst>
                  <a:ext uri="{FF2B5EF4-FFF2-40B4-BE49-F238E27FC236}">
                    <a16:creationId xmlns:a16="http://schemas.microsoft.com/office/drawing/2014/main" id="{16D1C3F8-193E-D343-BB1A-F42445E29D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328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>
            <a:extLst>
              <a:ext uri="{FF2B5EF4-FFF2-40B4-BE49-F238E27FC236}">
                <a16:creationId xmlns:a16="http://schemas.microsoft.com/office/drawing/2014/main" id="{E38A4862-F416-DC48-9F2D-2BD153FD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D358F1-0E18-CD4A-B8A5-1941D8056C36}" type="slidenum">
              <a:rPr lang="en-US" altLang="en-US"/>
              <a:pPr/>
              <a:t>16</a:t>
            </a:fld>
            <a:endParaRPr lang="en-US" altLang="en-US" dirty="0"/>
          </a:p>
        </p:txBody>
      </p:sp>
      <p:grpSp>
        <p:nvGrpSpPr>
          <p:cNvPr id="33795" name="Group 36">
            <a:extLst>
              <a:ext uri="{FF2B5EF4-FFF2-40B4-BE49-F238E27FC236}">
                <a16:creationId xmlns:a16="http://schemas.microsoft.com/office/drawing/2014/main" id="{8CB5C31E-3121-5145-AB47-340B614666B3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33796" name="Rectangle 5">
              <a:extLst>
                <a:ext uri="{FF2B5EF4-FFF2-40B4-BE49-F238E27FC236}">
                  <a16:creationId xmlns:a16="http://schemas.microsoft.com/office/drawing/2014/main" id="{477186DD-EAC3-2440-A737-A05AF1237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Smooth Muscle Response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3797" name="Text Box 4">
              <a:extLst>
                <a:ext uri="{FF2B5EF4-FFF2-40B4-BE49-F238E27FC236}">
                  <a16:creationId xmlns:a16="http://schemas.microsoft.com/office/drawing/2014/main" id="{92AE3F99-F0C5-1F48-B338-D0144BE7A2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684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82625" indent="-225425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The contractions of smooth muscle start more slowly and last longer than in skeletal muscle.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Because there are fewer transverse tubules in smooth muscle, Ca</a:t>
              </a:r>
              <a:r>
                <a:rPr lang="en-US" altLang="en-US" baseline="30000" dirty="0"/>
                <a:t>2+</a:t>
              </a:r>
              <a:r>
                <a:rPr lang="en-US" altLang="en-US" dirty="0"/>
                <a:t> takes longer to reach the central region of the muscle fiber to trigger the contraction process.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Ca</a:t>
              </a:r>
              <a:r>
                <a:rPr lang="en-US" altLang="en-US" baseline="30000" dirty="0"/>
                <a:t>2+</a:t>
              </a:r>
              <a:r>
                <a:rPr lang="en-US" altLang="en-US" dirty="0"/>
                <a:t> exits the sarcoplasm and replenishes the sarcoplasmic reticu-lum more slowly, which delays the relaxation of smooth muscles.</a:t>
              </a:r>
            </a:p>
          </p:txBody>
        </p:sp>
        <p:grpSp>
          <p:nvGrpSpPr>
            <p:cNvPr id="33798" name="Group 26">
              <a:extLst>
                <a:ext uri="{FF2B5EF4-FFF2-40B4-BE49-F238E27FC236}">
                  <a16:creationId xmlns:a16="http://schemas.microsoft.com/office/drawing/2014/main" id="{83AF44B4-7218-9F45-B8A9-9310ED2DA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3799" name="Rectangle 27">
                <a:extLst>
                  <a:ext uri="{FF2B5EF4-FFF2-40B4-BE49-F238E27FC236}">
                    <a16:creationId xmlns:a16="http://schemas.microsoft.com/office/drawing/2014/main" id="{97E93978-EFB2-2343-AB57-D3715471B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3800" name="Rectangle 28">
                <a:extLst>
                  <a:ext uri="{FF2B5EF4-FFF2-40B4-BE49-F238E27FC236}">
                    <a16:creationId xmlns:a16="http://schemas.microsoft.com/office/drawing/2014/main" id="{394A6F80-DF6D-6A40-A4DA-1157B3258E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3801" name="Rectangle 29">
                <a:extLst>
                  <a:ext uri="{FF2B5EF4-FFF2-40B4-BE49-F238E27FC236}">
                    <a16:creationId xmlns:a16="http://schemas.microsoft.com/office/drawing/2014/main" id="{71E93FC2-23EC-7D4E-A5EA-39239A4DAE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3802" name="Text Box 30">
                <a:extLst>
                  <a:ext uri="{FF2B5EF4-FFF2-40B4-BE49-F238E27FC236}">
                    <a16:creationId xmlns:a16="http://schemas.microsoft.com/office/drawing/2014/main" id="{96582F76-9F7C-744E-84FE-291829BEDE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318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3803" name="Text Box 31">
                <a:extLst>
                  <a:ext uri="{FF2B5EF4-FFF2-40B4-BE49-F238E27FC236}">
                    <a16:creationId xmlns:a16="http://schemas.microsoft.com/office/drawing/2014/main" id="{D7CFF3CC-EC5C-0D4A-8077-096686ADB5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356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3804" name="Text Box 32">
                <a:extLst>
                  <a:ext uri="{FF2B5EF4-FFF2-40B4-BE49-F238E27FC236}">
                    <a16:creationId xmlns:a16="http://schemas.microsoft.com/office/drawing/2014/main" id="{989911D8-AC5F-F041-926E-05F2DD1C28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328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FBDE8D9D-DDFF-0B43-B552-A26A137B0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4CB9A8-7D62-C94B-A028-8C8FB0FA8D07}" type="slidenum">
              <a:rPr lang="en-US" altLang="en-US"/>
              <a:pPr/>
              <a:t>17</a:t>
            </a:fld>
            <a:endParaRPr lang="en-US" altLang="en-US" dirty="0"/>
          </a:p>
        </p:txBody>
      </p:sp>
      <p:grpSp>
        <p:nvGrpSpPr>
          <p:cNvPr id="35843" name="Group 25">
            <a:extLst>
              <a:ext uri="{FF2B5EF4-FFF2-40B4-BE49-F238E27FC236}">
                <a16:creationId xmlns:a16="http://schemas.microsoft.com/office/drawing/2014/main" id="{444091B8-CD29-AD40-8BAF-2426623C45E3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446088"/>
            <a:ext cx="8229600" cy="5719762"/>
            <a:chOff x="292" y="281"/>
            <a:chExt cx="5184" cy="3603"/>
          </a:xfrm>
        </p:grpSpPr>
        <p:sp>
          <p:nvSpPr>
            <p:cNvPr id="35844" name="Rectangle 3">
              <a:extLst>
                <a:ext uri="{FF2B5EF4-FFF2-40B4-BE49-F238E27FC236}">
                  <a16:creationId xmlns:a16="http://schemas.microsoft.com/office/drawing/2014/main" id="{8EBD63A2-7948-8048-A8F0-5C0D3228F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dirty="0">
                  <a:solidFill>
                    <a:srgbClr val="333333"/>
                  </a:solidFill>
                </a:rPr>
                <a:t>Smooth Muscle Response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5845" name="Text Box 4">
              <a:extLst>
                <a:ext uri="{FF2B5EF4-FFF2-40B4-BE49-F238E27FC236}">
                  <a16:creationId xmlns:a16="http://schemas.microsoft.com/office/drawing/2014/main" id="{02EEA9FA-4535-644C-BDED-61D09F46D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970"/>
              <a:ext cx="4799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82625" indent="-225425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Smooth muscle fibers can shorten and stretch to a greater extent than skeletal muscle fibers and cardiac muscle fibers.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dirty="0"/>
                <a:t>Smooth muscle fibers, unlike skeletal muscle fibers, can be stretched considerably and still maintain their contractility.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dirty="0"/>
                <a:t>An example is a very full stomach after a large meal—the stomach wall has substantial smooth muscle.</a:t>
              </a:r>
            </a:p>
          </p:txBody>
        </p:sp>
        <p:grpSp>
          <p:nvGrpSpPr>
            <p:cNvPr id="35846" name="Group 15">
              <a:extLst>
                <a:ext uri="{FF2B5EF4-FFF2-40B4-BE49-F238E27FC236}">
                  <a16:creationId xmlns:a16="http://schemas.microsoft.com/office/drawing/2014/main" id="{9384773B-B7B2-A24E-A37D-BB492FE2EF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35847" name="Rectangle 16">
                <a:extLst>
                  <a:ext uri="{FF2B5EF4-FFF2-40B4-BE49-F238E27FC236}">
                    <a16:creationId xmlns:a16="http://schemas.microsoft.com/office/drawing/2014/main" id="{449BF2EE-257C-9145-A431-823A988A8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5848" name="Rectangle 17">
                <a:extLst>
                  <a:ext uri="{FF2B5EF4-FFF2-40B4-BE49-F238E27FC236}">
                    <a16:creationId xmlns:a16="http://schemas.microsoft.com/office/drawing/2014/main" id="{FE526843-5E1A-FB4C-90BB-C0A274D74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5849" name="Rectangle 18">
                <a:extLst>
                  <a:ext uri="{FF2B5EF4-FFF2-40B4-BE49-F238E27FC236}">
                    <a16:creationId xmlns:a16="http://schemas.microsoft.com/office/drawing/2014/main" id="{E02AEBDF-329A-1E44-A1DF-03C946C02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35850" name="Text Box 19">
                <a:extLst>
                  <a:ext uri="{FF2B5EF4-FFF2-40B4-BE49-F238E27FC236}">
                    <a16:creationId xmlns:a16="http://schemas.microsoft.com/office/drawing/2014/main" id="{E7E2CEEE-352D-2241-BAA4-12673A49A5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318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5851" name="Text Box 20">
                <a:extLst>
                  <a:ext uri="{FF2B5EF4-FFF2-40B4-BE49-F238E27FC236}">
                    <a16:creationId xmlns:a16="http://schemas.microsoft.com/office/drawing/2014/main" id="{FE396710-7E34-BF49-8536-913DE6094C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356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35852" name="Text Box 21">
                <a:extLst>
                  <a:ext uri="{FF2B5EF4-FFF2-40B4-BE49-F238E27FC236}">
                    <a16:creationId xmlns:a16="http://schemas.microsoft.com/office/drawing/2014/main" id="{7F71BB60-1574-9C4D-84CE-0466529B3E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dirty="0">
                    <a:ea typeface="ＭＳ Ｐゴシック" panose="020B0600070205080204" pitchFamily="34" charset="-128"/>
                  </a:rPr>
                  <a:t>Page 328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2004:Templates:Presentations:Designs:Borealis</Template>
  <TotalTime>9276</TotalTime>
  <Words>923</Words>
  <Application>Microsoft Macintosh PowerPoint</Application>
  <PresentationFormat>On-screen Show (4:3)</PresentationFormat>
  <Paragraphs>147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Chris Jarosz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subject/>
  <dc:creator>Chris Jarosz</dc:creator>
  <cp:keywords/>
  <dc:description/>
  <cp:lastModifiedBy>Microsoft Office User</cp:lastModifiedBy>
  <cp:revision>778</cp:revision>
  <cp:lastPrinted>2007-09-02T16:52:17Z</cp:lastPrinted>
  <dcterms:created xsi:type="dcterms:W3CDTF">2007-08-12T19:19:03Z</dcterms:created>
  <dcterms:modified xsi:type="dcterms:W3CDTF">2022-12-10T15:25:15Z</dcterms:modified>
  <cp:category/>
</cp:coreProperties>
</file>