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2"/>
  </p:notesMasterIdLst>
  <p:sldIdLst>
    <p:sldId id="974" r:id="rId2"/>
    <p:sldId id="1267" r:id="rId3"/>
    <p:sldId id="1198" r:id="rId4"/>
    <p:sldId id="1199" r:id="rId5"/>
    <p:sldId id="1196" r:id="rId6"/>
    <p:sldId id="1208" r:id="rId7"/>
    <p:sldId id="1261" r:id="rId8"/>
    <p:sldId id="1200" r:id="rId9"/>
    <p:sldId id="1201" r:id="rId10"/>
    <p:sldId id="1253" r:id="rId11"/>
    <p:sldId id="1202" r:id="rId12"/>
    <p:sldId id="1268" r:id="rId13"/>
    <p:sldId id="1260" r:id="rId14"/>
    <p:sldId id="1203" r:id="rId15"/>
    <p:sldId id="1204" r:id="rId16"/>
    <p:sldId id="1205" r:id="rId17"/>
    <p:sldId id="1206" r:id="rId18"/>
    <p:sldId id="1264" r:id="rId19"/>
    <p:sldId id="1207" r:id="rId20"/>
    <p:sldId id="1209" r:id="rId21"/>
    <p:sldId id="1252" r:id="rId22"/>
    <p:sldId id="1210" r:id="rId23"/>
    <p:sldId id="1211" r:id="rId24"/>
    <p:sldId id="1212" r:id="rId25"/>
    <p:sldId id="1213" r:id="rId26"/>
    <p:sldId id="1254" r:id="rId27"/>
    <p:sldId id="1214" r:id="rId28"/>
    <p:sldId id="1215" r:id="rId29"/>
    <p:sldId id="1216" r:id="rId30"/>
    <p:sldId id="1217" r:id="rId31"/>
    <p:sldId id="1218" r:id="rId32"/>
    <p:sldId id="1219" r:id="rId33"/>
    <p:sldId id="1220" r:id="rId34"/>
    <p:sldId id="1221" r:id="rId35"/>
    <p:sldId id="1223" r:id="rId36"/>
    <p:sldId id="1222" r:id="rId37"/>
    <p:sldId id="1224" r:id="rId38"/>
    <p:sldId id="1257" r:id="rId39"/>
    <p:sldId id="1225" r:id="rId40"/>
    <p:sldId id="1226" r:id="rId41"/>
    <p:sldId id="1256" r:id="rId42"/>
    <p:sldId id="1227" r:id="rId43"/>
    <p:sldId id="1228" r:id="rId44"/>
    <p:sldId id="1229" r:id="rId45"/>
    <p:sldId id="1230" r:id="rId46"/>
    <p:sldId id="1231" r:id="rId47"/>
    <p:sldId id="1263" r:id="rId48"/>
    <p:sldId id="1232" r:id="rId49"/>
    <p:sldId id="1233" r:id="rId50"/>
    <p:sldId id="1234" r:id="rId51"/>
    <p:sldId id="1235" r:id="rId52"/>
    <p:sldId id="1258" r:id="rId53"/>
    <p:sldId id="1236" r:id="rId54"/>
    <p:sldId id="1237" r:id="rId55"/>
    <p:sldId id="1238" r:id="rId56"/>
    <p:sldId id="1266" r:id="rId57"/>
    <p:sldId id="1239" r:id="rId58"/>
    <p:sldId id="1240" r:id="rId59"/>
    <p:sldId id="1259" r:id="rId60"/>
    <p:sldId id="1241" r:id="rId61"/>
    <p:sldId id="1242" r:id="rId62"/>
    <p:sldId id="1243" r:id="rId63"/>
    <p:sldId id="1244" r:id="rId64"/>
    <p:sldId id="1245" r:id="rId65"/>
    <p:sldId id="1246" r:id="rId66"/>
    <p:sldId id="1247" r:id="rId67"/>
    <p:sldId id="1248" r:id="rId68"/>
    <p:sldId id="1249" r:id="rId69"/>
    <p:sldId id="1250" r:id="rId70"/>
    <p:sldId id="1262" r:id="rId7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784"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100"/>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717"/>
  </p:normalViewPr>
  <p:slideViewPr>
    <p:cSldViewPr snapToGrid="0" showGuides="1">
      <p:cViewPr varScale="1">
        <p:scale>
          <a:sx n="127" d="100"/>
          <a:sy n="127" d="100"/>
        </p:scale>
        <p:origin x="4232" y="184"/>
      </p:cViewPr>
      <p:guideLst>
        <p:guide orient="horz" pos="278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4FE9C6DC-8A73-0A44-B0B7-05BAB883F7E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dirty="0" smtClean="0"/>
            </a:lvl1pPr>
          </a:lstStyle>
          <a:p>
            <a:pPr>
              <a:defRPr/>
            </a:pPr>
            <a:endParaRPr lang="en-US" altLang="en-US" dirty="0"/>
          </a:p>
        </p:txBody>
      </p:sp>
      <p:sp>
        <p:nvSpPr>
          <p:cNvPr id="32771" name="Rectangle 3">
            <a:extLst>
              <a:ext uri="{FF2B5EF4-FFF2-40B4-BE49-F238E27FC236}">
                <a16:creationId xmlns:a16="http://schemas.microsoft.com/office/drawing/2014/main" id="{2D045E37-37AA-7F47-8D9A-7EF73CD30491}"/>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dirty="0" smtClean="0"/>
            </a:lvl1pPr>
          </a:lstStyle>
          <a:p>
            <a:pPr>
              <a:defRPr/>
            </a:pPr>
            <a:endParaRPr lang="en-US" altLang="en-US" dirty="0"/>
          </a:p>
        </p:txBody>
      </p:sp>
      <p:sp>
        <p:nvSpPr>
          <p:cNvPr id="2052" name="Rectangle 4">
            <a:extLst>
              <a:ext uri="{FF2B5EF4-FFF2-40B4-BE49-F238E27FC236}">
                <a16:creationId xmlns:a16="http://schemas.microsoft.com/office/drawing/2014/main" id="{BB100F81-B49D-EB4B-B27D-7DFE2EF0CF3E}"/>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8725CEA7-43EB-BC44-A526-DA834CB166F7}"/>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6C419C75-285D-034A-9FC7-14E9C9C34888}"/>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dirty="0" smtClean="0"/>
            </a:lvl1pPr>
          </a:lstStyle>
          <a:p>
            <a:pPr>
              <a:defRPr/>
            </a:pPr>
            <a:endParaRPr lang="en-US" altLang="en-US" dirty="0"/>
          </a:p>
        </p:txBody>
      </p:sp>
      <p:sp>
        <p:nvSpPr>
          <p:cNvPr id="32775" name="Rectangle 7">
            <a:extLst>
              <a:ext uri="{FF2B5EF4-FFF2-40B4-BE49-F238E27FC236}">
                <a16:creationId xmlns:a16="http://schemas.microsoft.com/office/drawing/2014/main" id="{D0842893-5544-C047-B275-5DA4FB0768A1}"/>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46FC13D0-BF12-F545-A836-C7A34ACB9D7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C77C0D8D-0E93-4C4F-B2A3-A49D9825A18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7C8E3BA-7458-D64E-B9CA-9D0EE9573C14}" type="slidenum">
              <a:rPr lang="en-US" altLang="en-US"/>
              <a:pPr/>
              <a:t>1</a:t>
            </a:fld>
            <a:endParaRPr lang="en-US" altLang="en-US" dirty="0"/>
          </a:p>
        </p:txBody>
      </p:sp>
      <p:sp>
        <p:nvSpPr>
          <p:cNvPr id="4099" name="Rectangle 2">
            <a:extLst>
              <a:ext uri="{FF2B5EF4-FFF2-40B4-BE49-F238E27FC236}">
                <a16:creationId xmlns:a16="http://schemas.microsoft.com/office/drawing/2014/main" id="{C4A0C8A1-8C05-534A-9905-706BADEE066C}"/>
              </a:ext>
            </a:extLst>
          </p:cNvPr>
          <p:cNvSpPr>
            <a:spLocks noGrp="1" noRot="1" noChangeAspect="1" noChangeArrowheads="1" noTextEdit="1"/>
          </p:cNvSpPr>
          <p:nvPr>
            <p:ph type="sldImg"/>
          </p:nvPr>
        </p:nvSpPr>
        <p:spPr>
          <a:solidFill>
            <a:srgbClr val="FFFFFF"/>
          </a:solidFill>
          <a:ln/>
        </p:spPr>
      </p:sp>
      <p:sp>
        <p:nvSpPr>
          <p:cNvPr id="4100" name="Rectangle 3">
            <a:extLst>
              <a:ext uri="{FF2B5EF4-FFF2-40B4-BE49-F238E27FC236}">
                <a16:creationId xmlns:a16="http://schemas.microsoft.com/office/drawing/2014/main" id="{61A01EAE-C2A8-8545-A6C9-F75AF6FA6EA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D4A8352F-32CA-5A4E-9F49-3FCD290BC43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F264386-F41B-1B42-9D11-B40BA137816C}" type="slidenum">
              <a:rPr lang="en-US" altLang="en-US"/>
              <a:pPr/>
              <a:t>2</a:t>
            </a:fld>
            <a:endParaRPr lang="en-US" altLang="en-US" dirty="0"/>
          </a:p>
        </p:txBody>
      </p:sp>
      <p:sp>
        <p:nvSpPr>
          <p:cNvPr id="6147" name="Rectangle 1026">
            <a:extLst>
              <a:ext uri="{FF2B5EF4-FFF2-40B4-BE49-F238E27FC236}">
                <a16:creationId xmlns:a16="http://schemas.microsoft.com/office/drawing/2014/main" id="{94DA88D5-4704-634D-860B-645CC1EFCC3E}"/>
              </a:ext>
            </a:extLst>
          </p:cNvPr>
          <p:cNvSpPr>
            <a:spLocks noGrp="1" noRot="1" noChangeAspect="1" noChangeArrowheads="1" noTextEdit="1"/>
          </p:cNvSpPr>
          <p:nvPr>
            <p:ph type="sldImg"/>
          </p:nvPr>
        </p:nvSpPr>
        <p:spPr>
          <a:solidFill>
            <a:srgbClr val="FFFFFF"/>
          </a:solidFill>
          <a:ln/>
        </p:spPr>
      </p:sp>
      <p:sp>
        <p:nvSpPr>
          <p:cNvPr id="6148" name="Rectangle 1027">
            <a:extLst>
              <a:ext uri="{FF2B5EF4-FFF2-40B4-BE49-F238E27FC236}">
                <a16:creationId xmlns:a16="http://schemas.microsoft.com/office/drawing/2014/main" id="{4F1F5474-E5D9-6140-B085-48A467D78F2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A2A2DA4F-57DF-E141-952B-84F18B504EA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5B61485-FC20-DB40-AE8F-C816E2845DC7}" type="slidenum">
              <a:rPr lang="en-US" altLang="en-US"/>
              <a:pPr/>
              <a:t>3</a:t>
            </a:fld>
            <a:endParaRPr lang="en-US" altLang="en-US" dirty="0"/>
          </a:p>
        </p:txBody>
      </p:sp>
      <p:sp>
        <p:nvSpPr>
          <p:cNvPr id="8195" name="Rectangle 2">
            <a:extLst>
              <a:ext uri="{FF2B5EF4-FFF2-40B4-BE49-F238E27FC236}">
                <a16:creationId xmlns:a16="http://schemas.microsoft.com/office/drawing/2014/main" id="{204CBE74-3F79-5941-A7B2-6CA8B4A02D4B}"/>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19E8090E-79C3-7D42-93DD-B5D38201C3E5}"/>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D15E65DB-EC02-E54F-822B-BE38273D9B1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90E3F95-1BA0-7547-BDE6-2E43DD258DD9}" type="slidenum">
              <a:rPr lang="en-US" altLang="en-US"/>
              <a:pPr/>
              <a:t>4</a:t>
            </a:fld>
            <a:endParaRPr lang="en-US" altLang="en-US" dirty="0"/>
          </a:p>
        </p:txBody>
      </p:sp>
      <p:sp>
        <p:nvSpPr>
          <p:cNvPr id="10243" name="Rectangle 2">
            <a:extLst>
              <a:ext uri="{FF2B5EF4-FFF2-40B4-BE49-F238E27FC236}">
                <a16:creationId xmlns:a16="http://schemas.microsoft.com/office/drawing/2014/main" id="{C52C885D-CF7D-5D42-B267-5C7FE159CCA8}"/>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BDD47F31-0CE6-8948-81CB-1404BE3768D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6C531A60-BDCD-2F47-B87E-4B5B48B4495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0DA2E82-941D-B043-8A57-DB693919CF8E}" type="slidenum">
              <a:rPr lang="en-US" altLang="en-US"/>
              <a:pPr/>
              <a:t>5</a:t>
            </a:fld>
            <a:endParaRPr lang="en-US" altLang="en-US" dirty="0"/>
          </a:p>
        </p:txBody>
      </p:sp>
      <p:sp>
        <p:nvSpPr>
          <p:cNvPr id="12291" name="Rectangle 2">
            <a:extLst>
              <a:ext uri="{FF2B5EF4-FFF2-40B4-BE49-F238E27FC236}">
                <a16:creationId xmlns:a16="http://schemas.microsoft.com/office/drawing/2014/main" id="{489009F1-71E6-5F42-A19B-CB62AF3F4992}"/>
              </a:ext>
            </a:extLst>
          </p:cNvPr>
          <p:cNvSpPr>
            <a:spLocks noGrp="1" noRot="1" noChangeAspect="1" noChangeArrowheads="1" noTextEdit="1"/>
          </p:cNvSpPr>
          <p:nvPr>
            <p:ph type="sldImg"/>
          </p:nvPr>
        </p:nvSpPr>
        <p:spPr>
          <a:solidFill>
            <a:srgbClr val="FFFFFF"/>
          </a:solidFill>
          <a:ln/>
        </p:spPr>
      </p:sp>
      <p:sp>
        <p:nvSpPr>
          <p:cNvPr id="12292" name="Rectangle 3">
            <a:extLst>
              <a:ext uri="{FF2B5EF4-FFF2-40B4-BE49-F238E27FC236}">
                <a16:creationId xmlns:a16="http://schemas.microsoft.com/office/drawing/2014/main" id="{AA2F6D66-3A56-9B46-A1E9-700BC05D5F1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22B38CCB-0B64-2B48-80A9-2219997BAFA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62F1DC6-D297-BB46-8227-9AA570B48875}" type="slidenum">
              <a:rPr lang="en-US" altLang="en-US"/>
              <a:pPr/>
              <a:t>6</a:t>
            </a:fld>
            <a:endParaRPr lang="en-US" altLang="en-US" dirty="0"/>
          </a:p>
        </p:txBody>
      </p:sp>
      <p:sp>
        <p:nvSpPr>
          <p:cNvPr id="14339" name="Rectangle 1026">
            <a:extLst>
              <a:ext uri="{FF2B5EF4-FFF2-40B4-BE49-F238E27FC236}">
                <a16:creationId xmlns:a16="http://schemas.microsoft.com/office/drawing/2014/main" id="{8C17971D-895B-FA48-9FA6-22A44A082582}"/>
              </a:ext>
            </a:extLst>
          </p:cNvPr>
          <p:cNvSpPr>
            <a:spLocks noGrp="1" noRot="1" noChangeAspect="1" noChangeArrowheads="1" noTextEdit="1"/>
          </p:cNvSpPr>
          <p:nvPr>
            <p:ph type="sldImg"/>
          </p:nvPr>
        </p:nvSpPr>
        <p:spPr>
          <a:ln/>
        </p:spPr>
      </p:sp>
      <p:sp>
        <p:nvSpPr>
          <p:cNvPr id="14340" name="Rectangle 1027">
            <a:extLst>
              <a:ext uri="{FF2B5EF4-FFF2-40B4-BE49-F238E27FC236}">
                <a16:creationId xmlns:a16="http://schemas.microsoft.com/office/drawing/2014/main" id="{DFA68D91-1179-D64B-A179-3021A131022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D747E9DB-8717-AD4D-824E-A24B9A22870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CB6A4D-AB74-344F-9140-AF63B3163394}" type="slidenum">
              <a:rPr lang="en-US" altLang="en-US"/>
              <a:pPr/>
              <a:t>7</a:t>
            </a:fld>
            <a:endParaRPr lang="en-US" altLang="en-US" dirty="0"/>
          </a:p>
        </p:txBody>
      </p:sp>
      <p:sp>
        <p:nvSpPr>
          <p:cNvPr id="16387" name="Rectangle 1026">
            <a:extLst>
              <a:ext uri="{FF2B5EF4-FFF2-40B4-BE49-F238E27FC236}">
                <a16:creationId xmlns:a16="http://schemas.microsoft.com/office/drawing/2014/main" id="{2A5C683D-8449-4D41-B57F-59F5FCF876D7}"/>
              </a:ext>
            </a:extLst>
          </p:cNvPr>
          <p:cNvSpPr>
            <a:spLocks noGrp="1" noRot="1" noChangeAspect="1" noChangeArrowheads="1" noTextEdit="1"/>
          </p:cNvSpPr>
          <p:nvPr>
            <p:ph type="sldImg"/>
          </p:nvPr>
        </p:nvSpPr>
        <p:spPr>
          <a:ln/>
        </p:spPr>
      </p:sp>
      <p:sp>
        <p:nvSpPr>
          <p:cNvPr id="16388" name="Rectangle 1027">
            <a:extLst>
              <a:ext uri="{FF2B5EF4-FFF2-40B4-BE49-F238E27FC236}">
                <a16:creationId xmlns:a16="http://schemas.microsoft.com/office/drawing/2014/main" id="{581FEC19-C342-864A-9237-18056173F70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C7E3884C-B0C2-C043-9393-4884DF7D797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FDD070C-8BB5-434B-BEC8-0B10BB48C49A}" type="slidenum">
              <a:rPr lang="en-US" altLang="en-US"/>
              <a:pPr/>
              <a:t>8</a:t>
            </a:fld>
            <a:endParaRPr lang="en-US" altLang="en-US" dirty="0"/>
          </a:p>
        </p:txBody>
      </p:sp>
      <p:sp>
        <p:nvSpPr>
          <p:cNvPr id="18435" name="Rectangle 2">
            <a:extLst>
              <a:ext uri="{FF2B5EF4-FFF2-40B4-BE49-F238E27FC236}">
                <a16:creationId xmlns:a16="http://schemas.microsoft.com/office/drawing/2014/main" id="{4B863211-7640-6A4C-99E2-FD16AA9CBAD1}"/>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C7903235-9C5F-4A43-809F-F6671F362B2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EADB2353-2CAD-CC4F-BFB6-80CCD92B7D8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140846-6C76-BB46-BE48-D3D209C9A855}" type="slidenum">
              <a:rPr lang="en-US" altLang="en-US"/>
              <a:pPr/>
              <a:t>9</a:t>
            </a:fld>
            <a:endParaRPr lang="en-US" altLang="en-US" dirty="0"/>
          </a:p>
        </p:txBody>
      </p:sp>
      <p:sp>
        <p:nvSpPr>
          <p:cNvPr id="20483" name="Rectangle 2">
            <a:extLst>
              <a:ext uri="{FF2B5EF4-FFF2-40B4-BE49-F238E27FC236}">
                <a16:creationId xmlns:a16="http://schemas.microsoft.com/office/drawing/2014/main" id="{EEA479B3-EE15-924D-A7F6-AE17C81CDF85}"/>
              </a:ext>
            </a:extLst>
          </p:cNvPr>
          <p:cNvSpPr>
            <a:spLocks noGrp="1" noRot="1" noChangeAspect="1" noChangeArrowheads="1" noTextEdit="1"/>
          </p:cNvSpPr>
          <p:nvPr>
            <p:ph type="sldImg"/>
          </p:nvPr>
        </p:nvSpPr>
        <p:spPr>
          <a:solidFill>
            <a:srgbClr val="FFFFFF"/>
          </a:solidFill>
          <a:ln/>
        </p:spPr>
      </p:sp>
      <p:sp>
        <p:nvSpPr>
          <p:cNvPr id="20484" name="Rectangle 3">
            <a:extLst>
              <a:ext uri="{FF2B5EF4-FFF2-40B4-BE49-F238E27FC236}">
                <a16:creationId xmlns:a16="http://schemas.microsoft.com/office/drawing/2014/main" id="{FF5BDFE9-DB03-E444-BCBF-70BCFECA172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D5843076-6E90-284F-8561-0A31E81A2AF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5B69332-B261-964F-9446-6A6A81359F46}" type="slidenum">
              <a:rPr lang="en-US" altLang="en-US"/>
              <a:pPr/>
              <a:t>10</a:t>
            </a:fld>
            <a:endParaRPr lang="en-US" altLang="en-US" dirty="0"/>
          </a:p>
        </p:txBody>
      </p:sp>
      <p:sp>
        <p:nvSpPr>
          <p:cNvPr id="22531" name="Rectangle 2">
            <a:extLst>
              <a:ext uri="{FF2B5EF4-FFF2-40B4-BE49-F238E27FC236}">
                <a16:creationId xmlns:a16="http://schemas.microsoft.com/office/drawing/2014/main" id="{67CAFDA7-4263-CB4A-B776-90108608BEF6}"/>
              </a:ext>
            </a:extLst>
          </p:cNvPr>
          <p:cNvSpPr>
            <a:spLocks noGrp="1" noRot="1" noChangeAspect="1" noChangeArrowheads="1" noTextEdit="1"/>
          </p:cNvSpPr>
          <p:nvPr>
            <p:ph type="sldImg"/>
          </p:nvPr>
        </p:nvSpPr>
        <p:spPr>
          <a:solidFill>
            <a:srgbClr val="FFFFFF"/>
          </a:solidFill>
          <a:ln/>
        </p:spPr>
      </p:sp>
      <p:sp>
        <p:nvSpPr>
          <p:cNvPr id="22532" name="Rectangle 3">
            <a:extLst>
              <a:ext uri="{FF2B5EF4-FFF2-40B4-BE49-F238E27FC236}">
                <a16:creationId xmlns:a16="http://schemas.microsoft.com/office/drawing/2014/main" id="{840B7016-4557-464E-83B3-8E677590985C}"/>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CAFD623D-138F-4646-B5F4-D46408D226A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1910EA9-4A03-224C-9BFA-6CAEA8ACBF90}" type="slidenum">
              <a:rPr lang="en-US" altLang="en-US"/>
              <a:pPr/>
              <a:t>11</a:t>
            </a:fld>
            <a:endParaRPr lang="en-US" altLang="en-US" dirty="0"/>
          </a:p>
        </p:txBody>
      </p:sp>
      <p:sp>
        <p:nvSpPr>
          <p:cNvPr id="24579" name="Rectangle 2">
            <a:extLst>
              <a:ext uri="{FF2B5EF4-FFF2-40B4-BE49-F238E27FC236}">
                <a16:creationId xmlns:a16="http://schemas.microsoft.com/office/drawing/2014/main" id="{DA8355AC-8B73-E949-9859-79414C908871}"/>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25A13A44-AFC1-4D40-808E-6E3B97B1CC12}"/>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F5FDC99B-E226-5A4A-8E6F-79EE6BF8504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6B439D-B62D-6E41-B74A-0C9900CFC8DF}" type="slidenum">
              <a:rPr lang="en-US" altLang="en-US"/>
              <a:pPr/>
              <a:t>12</a:t>
            </a:fld>
            <a:endParaRPr lang="en-US" altLang="en-US" dirty="0"/>
          </a:p>
        </p:txBody>
      </p:sp>
      <p:sp>
        <p:nvSpPr>
          <p:cNvPr id="26627" name="Rectangle 2">
            <a:extLst>
              <a:ext uri="{FF2B5EF4-FFF2-40B4-BE49-F238E27FC236}">
                <a16:creationId xmlns:a16="http://schemas.microsoft.com/office/drawing/2014/main" id="{770866EC-CE56-3248-AE97-1BF154F92E03}"/>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C08723CF-4F74-9C4F-9BF0-9DD0FF74D3A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5878179B-4D36-584A-BE52-A5C5F9F87DF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D312AB5-B487-F74C-BD08-9F045978653A}" type="slidenum">
              <a:rPr lang="en-US" altLang="en-US"/>
              <a:pPr/>
              <a:t>13</a:t>
            </a:fld>
            <a:endParaRPr lang="en-US" altLang="en-US" dirty="0"/>
          </a:p>
        </p:txBody>
      </p:sp>
      <p:sp>
        <p:nvSpPr>
          <p:cNvPr id="28675" name="Rectangle 1026">
            <a:extLst>
              <a:ext uri="{FF2B5EF4-FFF2-40B4-BE49-F238E27FC236}">
                <a16:creationId xmlns:a16="http://schemas.microsoft.com/office/drawing/2014/main" id="{45697F5D-82B2-C846-839C-A9DA901B238F}"/>
              </a:ext>
            </a:extLst>
          </p:cNvPr>
          <p:cNvSpPr>
            <a:spLocks noGrp="1" noRot="1" noChangeAspect="1" noChangeArrowheads="1" noTextEdit="1"/>
          </p:cNvSpPr>
          <p:nvPr>
            <p:ph type="sldImg"/>
          </p:nvPr>
        </p:nvSpPr>
        <p:spPr>
          <a:ln/>
        </p:spPr>
      </p:sp>
      <p:sp>
        <p:nvSpPr>
          <p:cNvPr id="28676" name="Rectangle 1027">
            <a:extLst>
              <a:ext uri="{FF2B5EF4-FFF2-40B4-BE49-F238E27FC236}">
                <a16:creationId xmlns:a16="http://schemas.microsoft.com/office/drawing/2014/main" id="{C2726EA8-D4DD-484E-BD12-E5EA3FCABF6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1FCF822C-B5DA-1D46-B8CC-C22FDE13D4A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3A1CC41-7372-FB44-9246-C059BEFA41DD}" type="slidenum">
              <a:rPr lang="en-US" altLang="en-US"/>
              <a:pPr/>
              <a:t>14</a:t>
            </a:fld>
            <a:endParaRPr lang="en-US" altLang="en-US" dirty="0"/>
          </a:p>
        </p:txBody>
      </p:sp>
      <p:sp>
        <p:nvSpPr>
          <p:cNvPr id="30723" name="Rectangle 2">
            <a:extLst>
              <a:ext uri="{FF2B5EF4-FFF2-40B4-BE49-F238E27FC236}">
                <a16:creationId xmlns:a16="http://schemas.microsoft.com/office/drawing/2014/main" id="{F2760511-C118-8549-9F50-2B72FF5DD10D}"/>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0B642E38-5AF0-1D49-9716-D5ED4AF4BA9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81FCA835-B42B-6344-B352-EE8C443CF77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117DB44-2D69-BF4B-9D81-9830EDA82E26}" type="slidenum">
              <a:rPr lang="en-US" altLang="en-US"/>
              <a:pPr/>
              <a:t>15</a:t>
            </a:fld>
            <a:endParaRPr lang="en-US" altLang="en-US" dirty="0"/>
          </a:p>
        </p:txBody>
      </p:sp>
      <p:sp>
        <p:nvSpPr>
          <p:cNvPr id="32771" name="Rectangle 2">
            <a:extLst>
              <a:ext uri="{FF2B5EF4-FFF2-40B4-BE49-F238E27FC236}">
                <a16:creationId xmlns:a16="http://schemas.microsoft.com/office/drawing/2014/main" id="{30213DBB-97E8-6546-8CF9-9556C133064A}"/>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78511A2A-93B3-664A-9E09-A8DE5024987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4002EEFD-5F89-3040-8530-2885E8451C2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2780C2-BE70-7540-B78D-0BED134A5A9B}" type="slidenum">
              <a:rPr lang="en-US" altLang="en-US"/>
              <a:pPr/>
              <a:t>16</a:t>
            </a:fld>
            <a:endParaRPr lang="en-US" altLang="en-US" dirty="0"/>
          </a:p>
        </p:txBody>
      </p:sp>
      <p:sp>
        <p:nvSpPr>
          <p:cNvPr id="34819" name="Rectangle 2">
            <a:extLst>
              <a:ext uri="{FF2B5EF4-FFF2-40B4-BE49-F238E27FC236}">
                <a16:creationId xmlns:a16="http://schemas.microsoft.com/office/drawing/2014/main" id="{AC39A0CF-EDD9-E54C-AF9D-5677B64203BB}"/>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0817F7A6-F085-4A49-BBF4-9A1F4E87B38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C77DCE5F-0118-8F47-877D-4199255F7A1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F73E827-06A4-0C43-B192-49C2BE89F47A}" type="slidenum">
              <a:rPr lang="en-US" altLang="en-US"/>
              <a:pPr/>
              <a:t>17</a:t>
            </a:fld>
            <a:endParaRPr lang="en-US" altLang="en-US" dirty="0"/>
          </a:p>
        </p:txBody>
      </p:sp>
      <p:sp>
        <p:nvSpPr>
          <p:cNvPr id="36867" name="Rectangle 2">
            <a:extLst>
              <a:ext uri="{FF2B5EF4-FFF2-40B4-BE49-F238E27FC236}">
                <a16:creationId xmlns:a16="http://schemas.microsoft.com/office/drawing/2014/main" id="{61321FB2-3268-F945-9548-865DD019EE99}"/>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8B52854A-9E70-B340-A61C-B19B28D68EE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47F959D6-AD50-D643-972E-0F9B60D2B74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97A1594-6653-B943-8845-392002E32A5E}" type="slidenum">
              <a:rPr lang="en-US" altLang="en-US"/>
              <a:pPr/>
              <a:t>18</a:t>
            </a:fld>
            <a:endParaRPr lang="en-US" altLang="en-US" dirty="0"/>
          </a:p>
        </p:txBody>
      </p:sp>
      <p:sp>
        <p:nvSpPr>
          <p:cNvPr id="38915" name="Rectangle 1026">
            <a:extLst>
              <a:ext uri="{FF2B5EF4-FFF2-40B4-BE49-F238E27FC236}">
                <a16:creationId xmlns:a16="http://schemas.microsoft.com/office/drawing/2014/main" id="{3A98BBB7-2807-034C-96B4-660896EA8E4B}"/>
              </a:ext>
            </a:extLst>
          </p:cNvPr>
          <p:cNvSpPr>
            <a:spLocks noGrp="1" noRot="1" noChangeAspect="1" noChangeArrowheads="1" noTextEdit="1"/>
          </p:cNvSpPr>
          <p:nvPr>
            <p:ph type="sldImg"/>
          </p:nvPr>
        </p:nvSpPr>
        <p:spPr>
          <a:ln/>
        </p:spPr>
      </p:sp>
      <p:sp>
        <p:nvSpPr>
          <p:cNvPr id="38916" name="Rectangle 1027">
            <a:extLst>
              <a:ext uri="{FF2B5EF4-FFF2-40B4-BE49-F238E27FC236}">
                <a16:creationId xmlns:a16="http://schemas.microsoft.com/office/drawing/2014/main" id="{25C83B63-689A-C345-9D04-22CD4455B7A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BE64A844-8408-344E-AE98-EC45838F9B7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69FECD-2C9A-5D4D-AA08-7A46C196CA81}" type="slidenum">
              <a:rPr lang="en-US" altLang="en-US"/>
              <a:pPr/>
              <a:t>19</a:t>
            </a:fld>
            <a:endParaRPr lang="en-US" altLang="en-US" dirty="0"/>
          </a:p>
        </p:txBody>
      </p:sp>
      <p:sp>
        <p:nvSpPr>
          <p:cNvPr id="40963" name="Rectangle 2">
            <a:extLst>
              <a:ext uri="{FF2B5EF4-FFF2-40B4-BE49-F238E27FC236}">
                <a16:creationId xmlns:a16="http://schemas.microsoft.com/office/drawing/2014/main" id="{CD02D5B3-4658-4849-A7D5-E62D64950F6B}"/>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01BB0538-2F00-EE46-91A9-6E9D2AAD422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E0F761A9-1E9A-7646-8E9A-771EDA27942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33C107A-48E0-B349-9639-CBA73B6F9F86}" type="slidenum">
              <a:rPr lang="en-US" altLang="en-US"/>
              <a:pPr/>
              <a:t>20</a:t>
            </a:fld>
            <a:endParaRPr lang="en-US" altLang="en-US" dirty="0"/>
          </a:p>
        </p:txBody>
      </p:sp>
      <p:sp>
        <p:nvSpPr>
          <p:cNvPr id="45059" name="Rectangle 2">
            <a:extLst>
              <a:ext uri="{FF2B5EF4-FFF2-40B4-BE49-F238E27FC236}">
                <a16:creationId xmlns:a16="http://schemas.microsoft.com/office/drawing/2014/main" id="{037D0175-F5E3-DA4E-8DCC-4A38B101445C}"/>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F85D260F-1EA8-5C40-8F32-A724C51E8245}"/>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E5AF4507-E130-3546-A950-6DDD2802B5B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7A2475C-2292-D542-A6EB-F616CE117AC0}" type="slidenum">
              <a:rPr lang="en-US" altLang="en-US"/>
              <a:pPr/>
              <a:t>21</a:t>
            </a:fld>
            <a:endParaRPr lang="en-US" altLang="en-US" dirty="0"/>
          </a:p>
        </p:txBody>
      </p:sp>
      <p:sp>
        <p:nvSpPr>
          <p:cNvPr id="47107" name="Rectangle 1026">
            <a:extLst>
              <a:ext uri="{FF2B5EF4-FFF2-40B4-BE49-F238E27FC236}">
                <a16:creationId xmlns:a16="http://schemas.microsoft.com/office/drawing/2014/main" id="{D08055BC-7FFA-CF44-9F41-F4C993533B29}"/>
              </a:ext>
            </a:extLst>
          </p:cNvPr>
          <p:cNvSpPr>
            <a:spLocks noGrp="1" noRot="1" noChangeAspect="1" noChangeArrowheads="1" noTextEdit="1"/>
          </p:cNvSpPr>
          <p:nvPr>
            <p:ph type="sldImg"/>
          </p:nvPr>
        </p:nvSpPr>
        <p:spPr>
          <a:ln/>
        </p:spPr>
      </p:sp>
      <p:sp>
        <p:nvSpPr>
          <p:cNvPr id="47108" name="Rectangle 1027">
            <a:extLst>
              <a:ext uri="{FF2B5EF4-FFF2-40B4-BE49-F238E27FC236}">
                <a16:creationId xmlns:a16="http://schemas.microsoft.com/office/drawing/2014/main" id="{9195A38F-DCF4-5D4C-8E85-48445A959DD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88C39C2D-3323-8E49-AF1F-E396D53C8C7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CC8C30A-F14B-164B-90E4-A1F1EED94D53}" type="slidenum">
              <a:rPr lang="en-US" altLang="en-US"/>
              <a:pPr/>
              <a:t>22</a:t>
            </a:fld>
            <a:endParaRPr lang="en-US" altLang="en-US" dirty="0"/>
          </a:p>
        </p:txBody>
      </p:sp>
      <p:sp>
        <p:nvSpPr>
          <p:cNvPr id="49155" name="Rectangle 2">
            <a:extLst>
              <a:ext uri="{FF2B5EF4-FFF2-40B4-BE49-F238E27FC236}">
                <a16:creationId xmlns:a16="http://schemas.microsoft.com/office/drawing/2014/main" id="{E633EC40-7DD2-7942-92B8-53C0E0671000}"/>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465FC783-193B-F847-9EE0-A5089B05C79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8546299-5E20-E147-A0E3-CBA39CB4135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43F057B-0ADF-844E-8462-A56D9B9150F8}" type="slidenum">
              <a:rPr lang="en-US" altLang="en-US"/>
              <a:pPr/>
              <a:t>23</a:t>
            </a:fld>
            <a:endParaRPr lang="en-US" altLang="en-US" dirty="0"/>
          </a:p>
        </p:txBody>
      </p:sp>
      <p:sp>
        <p:nvSpPr>
          <p:cNvPr id="51203" name="Rectangle 2">
            <a:extLst>
              <a:ext uri="{FF2B5EF4-FFF2-40B4-BE49-F238E27FC236}">
                <a16:creationId xmlns:a16="http://schemas.microsoft.com/office/drawing/2014/main" id="{D84F5DB2-C267-4548-8B44-F726BFE8BDEA}"/>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BF5EDC24-3425-CA40-90D1-DA0968745F5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3EA7C1BB-12B1-1048-BB90-45670EFA0C7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A50AB1-0DF1-4E44-8734-80C231988C0E}" type="slidenum">
              <a:rPr lang="en-US" altLang="en-US"/>
              <a:pPr/>
              <a:t>24</a:t>
            </a:fld>
            <a:endParaRPr lang="en-US" altLang="en-US" dirty="0"/>
          </a:p>
        </p:txBody>
      </p:sp>
      <p:sp>
        <p:nvSpPr>
          <p:cNvPr id="53251" name="Rectangle 2">
            <a:extLst>
              <a:ext uri="{FF2B5EF4-FFF2-40B4-BE49-F238E27FC236}">
                <a16:creationId xmlns:a16="http://schemas.microsoft.com/office/drawing/2014/main" id="{E5A3CA52-9E97-374F-93CD-41B745FDF79F}"/>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96332C01-90A7-F545-A309-7E9966FFD06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0A62CF1E-FDBE-8145-9CBC-7C2C279C200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25EA744-2E66-8744-B1A7-BE9E38DD3A47}" type="slidenum">
              <a:rPr lang="en-US" altLang="en-US"/>
              <a:pPr/>
              <a:t>25</a:t>
            </a:fld>
            <a:endParaRPr lang="en-US" altLang="en-US" dirty="0"/>
          </a:p>
        </p:txBody>
      </p:sp>
      <p:sp>
        <p:nvSpPr>
          <p:cNvPr id="55299" name="Rectangle 2">
            <a:extLst>
              <a:ext uri="{FF2B5EF4-FFF2-40B4-BE49-F238E27FC236}">
                <a16:creationId xmlns:a16="http://schemas.microsoft.com/office/drawing/2014/main" id="{CAA7EADD-115B-C149-A252-5C83A0159B76}"/>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1493EFE1-17BE-0740-8D96-9B029A523642}"/>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C8FF4ED4-564E-F442-8EC7-A567CD3A585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2778A81-7935-EC45-B864-07E5E1F4F535}" type="slidenum">
              <a:rPr lang="en-US" altLang="en-US"/>
              <a:pPr/>
              <a:t>26</a:t>
            </a:fld>
            <a:endParaRPr lang="en-US" altLang="en-US" dirty="0"/>
          </a:p>
        </p:txBody>
      </p:sp>
      <p:sp>
        <p:nvSpPr>
          <p:cNvPr id="57347" name="Rectangle 1026">
            <a:extLst>
              <a:ext uri="{FF2B5EF4-FFF2-40B4-BE49-F238E27FC236}">
                <a16:creationId xmlns:a16="http://schemas.microsoft.com/office/drawing/2014/main" id="{9F520086-F0D1-C24D-9A95-9F5091DB0B46}"/>
              </a:ext>
            </a:extLst>
          </p:cNvPr>
          <p:cNvSpPr>
            <a:spLocks noGrp="1" noRot="1" noChangeAspect="1" noChangeArrowheads="1" noTextEdit="1"/>
          </p:cNvSpPr>
          <p:nvPr>
            <p:ph type="sldImg"/>
          </p:nvPr>
        </p:nvSpPr>
        <p:spPr>
          <a:ln/>
        </p:spPr>
      </p:sp>
      <p:sp>
        <p:nvSpPr>
          <p:cNvPr id="57348" name="Rectangle 1027">
            <a:extLst>
              <a:ext uri="{FF2B5EF4-FFF2-40B4-BE49-F238E27FC236}">
                <a16:creationId xmlns:a16="http://schemas.microsoft.com/office/drawing/2014/main" id="{E7B98331-9AA7-C845-9586-2BC3EA5473D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D9060E61-F5FB-5743-90C9-51DD397D08B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8228D19-63D7-8246-9B4C-7BBDBAAC9773}" type="slidenum">
              <a:rPr lang="en-US" altLang="en-US"/>
              <a:pPr/>
              <a:t>27</a:t>
            </a:fld>
            <a:endParaRPr lang="en-US" altLang="en-US" dirty="0"/>
          </a:p>
        </p:txBody>
      </p:sp>
      <p:sp>
        <p:nvSpPr>
          <p:cNvPr id="59395" name="Rectangle 2">
            <a:extLst>
              <a:ext uri="{FF2B5EF4-FFF2-40B4-BE49-F238E27FC236}">
                <a16:creationId xmlns:a16="http://schemas.microsoft.com/office/drawing/2014/main" id="{6175BE13-7E16-1F4E-B007-7C0839193C96}"/>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070393D9-7953-1741-B457-0AEA8D2FAB8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B4997B85-9EA3-1845-9D31-6E1C902AD82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CB33471-D7BB-5248-83AB-FB613A78A573}" type="slidenum">
              <a:rPr lang="en-US" altLang="en-US"/>
              <a:pPr/>
              <a:t>28</a:t>
            </a:fld>
            <a:endParaRPr lang="en-US" altLang="en-US" dirty="0"/>
          </a:p>
        </p:txBody>
      </p:sp>
      <p:sp>
        <p:nvSpPr>
          <p:cNvPr id="61443" name="Rectangle 2">
            <a:extLst>
              <a:ext uri="{FF2B5EF4-FFF2-40B4-BE49-F238E27FC236}">
                <a16:creationId xmlns:a16="http://schemas.microsoft.com/office/drawing/2014/main" id="{2571CB13-1429-EE45-97D1-E9182442B53C}"/>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B5CBBBAE-735F-4D4E-98C0-39AE6ED03C3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133A1239-9C12-FC48-97C1-D8C91D02463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190E49A-9317-2C4C-A892-83D1C51C0A7E}" type="slidenum">
              <a:rPr lang="en-US" altLang="en-US"/>
              <a:pPr/>
              <a:t>29</a:t>
            </a:fld>
            <a:endParaRPr lang="en-US" altLang="en-US" dirty="0"/>
          </a:p>
        </p:txBody>
      </p:sp>
      <p:sp>
        <p:nvSpPr>
          <p:cNvPr id="63491" name="Rectangle 2">
            <a:extLst>
              <a:ext uri="{FF2B5EF4-FFF2-40B4-BE49-F238E27FC236}">
                <a16:creationId xmlns:a16="http://schemas.microsoft.com/office/drawing/2014/main" id="{B4DB517F-13FB-1744-8BC4-8280795CB0DD}"/>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FB0959DA-8446-2642-8DDD-01B8AB1EFAB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13E431D4-75A7-F24F-A840-04DBBEDE116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675FF59-8574-D046-BC18-112F5BE994F2}" type="slidenum">
              <a:rPr lang="en-US" altLang="en-US"/>
              <a:pPr/>
              <a:t>30</a:t>
            </a:fld>
            <a:endParaRPr lang="en-US" altLang="en-US" dirty="0"/>
          </a:p>
        </p:txBody>
      </p:sp>
      <p:sp>
        <p:nvSpPr>
          <p:cNvPr id="65539" name="Rectangle 2">
            <a:extLst>
              <a:ext uri="{FF2B5EF4-FFF2-40B4-BE49-F238E27FC236}">
                <a16:creationId xmlns:a16="http://schemas.microsoft.com/office/drawing/2014/main" id="{315E988E-963C-774C-84B0-13FEA8C572F0}"/>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AAC9D1C3-F89F-F449-8DCD-05A983D665A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D3B51B6D-CEB3-614F-9E4A-ECD3E76D1E8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DEB4DF9-6ABB-4749-A7CB-98A723C53289}" type="slidenum">
              <a:rPr lang="en-US" altLang="en-US"/>
              <a:pPr/>
              <a:t>31</a:t>
            </a:fld>
            <a:endParaRPr lang="en-US" altLang="en-US" dirty="0"/>
          </a:p>
        </p:txBody>
      </p:sp>
      <p:sp>
        <p:nvSpPr>
          <p:cNvPr id="67587" name="Rectangle 2">
            <a:extLst>
              <a:ext uri="{FF2B5EF4-FFF2-40B4-BE49-F238E27FC236}">
                <a16:creationId xmlns:a16="http://schemas.microsoft.com/office/drawing/2014/main" id="{2F85BE4D-746F-0747-8F7A-AA296245867A}"/>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9EB70EE4-E5DD-EC4C-A76E-8774A19ECD02}"/>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6759994C-5650-B54E-9299-7C62AD7CE24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E952CFC-1BFF-FE44-BAB1-7FF57E7CBDEB}" type="slidenum">
              <a:rPr lang="en-US" altLang="en-US"/>
              <a:pPr/>
              <a:t>32</a:t>
            </a:fld>
            <a:endParaRPr lang="en-US" altLang="en-US" dirty="0"/>
          </a:p>
        </p:txBody>
      </p:sp>
      <p:sp>
        <p:nvSpPr>
          <p:cNvPr id="69635" name="Rectangle 2">
            <a:extLst>
              <a:ext uri="{FF2B5EF4-FFF2-40B4-BE49-F238E27FC236}">
                <a16:creationId xmlns:a16="http://schemas.microsoft.com/office/drawing/2014/main" id="{46BC6775-C850-9541-B8F3-7A5D657D471A}"/>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09BFE491-8564-9440-9578-74B2FAFC49B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8C68208E-E2C5-1C40-A774-95AA6B9955F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67E63B6-DC58-C045-BF49-BFB028F6B771}" type="slidenum">
              <a:rPr lang="en-US" altLang="en-US"/>
              <a:pPr/>
              <a:t>33</a:t>
            </a:fld>
            <a:endParaRPr lang="en-US" altLang="en-US" dirty="0"/>
          </a:p>
        </p:txBody>
      </p:sp>
      <p:sp>
        <p:nvSpPr>
          <p:cNvPr id="71683" name="Rectangle 2">
            <a:extLst>
              <a:ext uri="{FF2B5EF4-FFF2-40B4-BE49-F238E27FC236}">
                <a16:creationId xmlns:a16="http://schemas.microsoft.com/office/drawing/2014/main" id="{0BA4D18E-EC1F-3144-8E61-CA3ABE293558}"/>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6C7A56E1-EC46-654A-8E64-31E1EBBA66F2}"/>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61D5B87E-28F5-F245-A3F5-449D2170726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4D628CC-2CD8-D543-8D2B-C9DDC1C0F0C7}" type="slidenum">
              <a:rPr lang="en-US" altLang="en-US"/>
              <a:pPr/>
              <a:t>34</a:t>
            </a:fld>
            <a:endParaRPr lang="en-US" altLang="en-US" dirty="0"/>
          </a:p>
        </p:txBody>
      </p:sp>
      <p:sp>
        <p:nvSpPr>
          <p:cNvPr id="73731" name="Rectangle 2">
            <a:extLst>
              <a:ext uri="{FF2B5EF4-FFF2-40B4-BE49-F238E27FC236}">
                <a16:creationId xmlns:a16="http://schemas.microsoft.com/office/drawing/2014/main" id="{12A82BA9-73DD-EF46-885C-D6A7A8B4BD9A}"/>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2E14B641-A8EE-2E46-92A8-610D14A0B00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7135180A-2B6E-084C-AEDD-51D861BF7D9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16440B9-4F83-1F42-95A8-8AC217577C7C}" type="slidenum">
              <a:rPr lang="en-US" altLang="en-US"/>
              <a:pPr/>
              <a:t>35</a:t>
            </a:fld>
            <a:endParaRPr lang="en-US" altLang="en-US" dirty="0"/>
          </a:p>
        </p:txBody>
      </p:sp>
      <p:sp>
        <p:nvSpPr>
          <p:cNvPr id="75779" name="Rectangle 2">
            <a:extLst>
              <a:ext uri="{FF2B5EF4-FFF2-40B4-BE49-F238E27FC236}">
                <a16:creationId xmlns:a16="http://schemas.microsoft.com/office/drawing/2014/main" id="{CC5D27F3-8F3A-FA42-A7E7-1A8BB9E4BD06}"/>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F3F7762E-5D1A-DD44-8B2F-01B01483326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739ECC0-73AF-F74A-A2FC-3A62530A48C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02DD9F-A4EB-0E4E-9A47-0FE5F42CD2F0}" type="slidenum">
              <a:rPr lang="en-US" altLang="en-US"/>
              <a:pPr/>
              <a:t>36</a:t>
            </a:fld>
            <a:endParaRPr lang="en-US" altLang="en-US" dirty="0"/>
          </a:p>
        </p:txBody>
      </p:sp>
      <p:sp>
        <p:nvSpPr>
          <p:cNvPr id="77827" name="Rectangle 2">
            <a:extLst>
              <a:ext uri="{FF2B5EF4-FFF2-40B4-BE49-F238E27FC236}">
                <a16:creationId xmlns:a16="http://schemas.microsoft.com/office/drawing/2014/main" id="{D202136A-9244-5A44-887E-FC15AD232D89}"/>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34F35872-E722-2847-B1BD-1F53476619C9}"/>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332EBC73-7C00-6548-952A-85E5905C6D9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5A9E89B-ED84-B24F-B9CE-5D6EA6C6C50D}" type="slidenum">
              <a:rPr lang="en-US" altLang="en-US"/>
              <a:pPr/>
              <a:t>37</a:t>
            </a:fld>
            <a:endParaRPr lang="en-US" altLang="en-US" dirty="0"/>
          </a:p>
        </p:txBody>
      </p:sp>
      <p:sp>
        <p:nvSpPr>
          <p:cNvPr id="79875" name="Rectangle 2">
            <a:extLst>
              <a:ext uri="{FF2B5EF4-FFF2-40B4-BE49-F238E27FC236}">
                <a16:creationId xmlns:a16="http://schemas.microsoft.com/office/drawing/2014/main" id="{DF93DEDB-427B-CB43-8130-061FDDF89881}"/>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E93FA9FF-7D25-CF43-8966-E754A3A4F26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F1227717-895F-0740-AAD4-50877872DF2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CF6F841-955A-F242-9DDD-C2028B69C08F}" type="slidenum">
              <a:rPr lang="en-US" altLang="en-US"/>
              <a:pPr/>
              <a:t>38</a:t>
            </a:fld>
            <a:endParaRPr lang="en-US" altLang="en-US" dirty="0"/>
          </a:p>
        </p:txBody>
      </p:sp>
      <p:sp>
        <p:nvSpPr>
          <p:cNvPr id="81923" name="Rectangle 2">
            <a:extLst>
              <a:ext uri="{FF2B5EF4-FFF2-40B4-BE49-F238E27FC236}">
                <a16:creationId xmlns:a16="http://schemas.microsoft.com/office/drawing/2014/main" id="{54316845-EAD8-7D40-91D5-EB0C337CDFFD}"/>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FD20A166-4572-6547-9103-1E2715A3C76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1A47165A-93B6-6744-B697-C7CD00E6BEC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A23F5D-C12F-9847-B44C-CFD9AC17051A}" type="slidenum">
              <a:rPr lang="en-US" altLang="en-US"/>
              <a:pPr/>
              <a:t>39</a:t>
            </a:fld>
            <a:endParaRPr lang="en-US" altLang="en-US" dirty="0"/>
          </a:p>
        </p:txBody>
      </p:sp>
      <p:sp>
        <p:nvSpPr>
          <p:cNvPr id="83971" name="Rectangle 2">
            <a:extLst>
              <a:ext uri="{FF2B5EF4-FFF2-40B4-BE49-F238E27FC236}">
                <a16:creationId xmlns:a16="http://schemas.microsoft.com/office/drawing/2014/main" id="{17F08838-5C1C-7748-973D-BD8E870FB757}"/>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AAB9D953-273E-424D-9701-81FFA3ECCB4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6ED74598-97F5-8C4F-95BC-4D92692012C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75D46A-5AD5-5F4A-85B0-91A18929D8F8}" type="slidenum">
              <a:rPr lang="en-US" altLang="en-US"/>
              <a:pPr/>
              <a:t>40</a:t>
            </a:fld>
            <a:endParaRPr lang="en-US" altLang="en-US" dirty="0"/>
          </a:p>
        </p:txBody>
      </p:sp>
      <p:sp>
        <p:nvSpPr>
          <p:cNvPr id="86019" name="Rectangle 2">
            <a:extLst>
              <a:ext uri="{FF2B5EF4-FFF2-40B4-BE49-F238E27FC236}">
                <a16:creationId xmlns:a16="http://schemas.microsoft.com/office/drawing/2014/main" id="{4713DC3E-B0C0-B04E-BCFE-B78F6BCEF3AA}"/>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CDEE5900-5170-0A43-8A8D-44ED44EE67A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5CEC853A-0BCB-1B4A-B730-A68C4FA3765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9FF83D1-C6E7-324E-B614-52E6C30D9799}" type="slidenum">
              <a:rPr lang="en-US" altLang="en-US"/>
              <a:pPr/>
              <a:t>41</a:t>
            </a:fld>
            <a:endParaRPr lang="en-US" altLang="en-US" dirty="0"/>
          </a:p>
        </p:txBody>
      </p:sp>
      <p:sp>
        <p:nvSpPr>
          <p:cNvPr id="88067" name="Rectangle 1026">
            <a:extLst>
              <a:ext uri="{FF2B5EF4-FFF2-40B4-BE49-F238E27FC236}">
                <a16:creationId xmlns:a16="http://schemas.microsoft.com/office/drawing/2014/main" id="{64C983E2-91BD-6949-87F1-7EEC88F923C2}"/>
              </a:ext>
            </a:extLst>
          </p:cNvPr>
          <p:cNvSpPr>
            <a:spLocks noGrp="1" noRot="1" noChangeAspect="1" noChangeArrowheads="1" noTextEdit="1"/>
          </p:cNvSpPr>
          <p:nvPr>
            <p:ph type="sldImg"/>
          </p:nvPr>
        </p:nvSpPr>
        <p:spPr>
          <a:ln/>
        </p:spPr>
      </p:sp>
      <p:sp>
        <p:nvSpPr>
          <p:cNvPr id="88068" name="Rectangle 1027">
            <a:extLst>
              <a:ext uri="{FF2B5EF4-FFF2-40B4-BE49-F238E27FC236}">
                <a16:creationId xmlns:a16="http://schemas.microsoft.com/office/drawing/2014/main" id="{2B80CC43-454A-8C4E-95DE-3F012AD9EE4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27484E0C-665E-8847-ABCD-3051E063B19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450F8EC-A6CB-2046-949E-86C6ACF38674}" type="slidenum">
              <a:rPr lang="en-US" altLang="en-US"/>
              <a:pPr/>
              <a:t>42</a:t>
            </a:fld>
            <a:endParaRPr lang="en-US" altLang="en-US" dirty="0"/>
          </a:p>
        </p:txBody>
      </p:sp>
      <p:sp>
        <p:nvSpPr>
          <p:cNvPr id="90115" name="Rectangle 2">
            <a:extLst>
              <a:ext uri="{FF2B5EF4-FFF2-40B4-BE49-F238E27FC236}">
                <a16:creationId xmlns:a16="http://schemas.microsoft.com/office/drawing/2014/main" id="{A7899608-158D-604B-BA24-4B2032B595B7}"/>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6662F0C5-C24A-EF4C-9CAB-D7F8E00D9C3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B829557E-9FC9-D544-9BD2-1E160FB6D81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79E7FBF-117F-9145-A603-082ADDC0C37B}" type="slidenum">
              <a:rPr lang="en-US" altLang="en-US"/>
              <a:pPr/>
              <a:t>43</a:t>
            </a:fld>
            <a:endParaRPr lang="en-US" altLang="en-US" dirty="0"/>
          </a:p>
        </p:txBody>
      </p:sp>
      <p:sp>
        <p:nvSpPr>
          <p:cNvPr id="92163" name="Rectangle 2">
            <a:extLst>
              <a:ext uri="{FF2B5EF4-FFF2-40B4-BE49-F238E27FC236}">
                <a16:creationId xmlns:a16="http://schemas.microsoft.com/office/drawing/2014/main" id="{5FA0E662-E1CD-3B45-8EC0-2BE045B0ADF9}"/>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BBA159D2-2A7F-4440-B25B-EA930A21DC3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F74B763C-1231-0848-AAAE-692129E9556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9B48325-83C7-D74F-BB33-D0F78CFD3C07}" type="slidenum">
              <a:rPr lang="en-US" altLang="en-US"/>
              <a:pPr/>
              <a:t>44</a:t>
            </a:fld>
            <a:endParaRPr lang="en-US" altLang="en-US" dirty="0"/>
          </a:p>
        </p:txBody>
      </p:sp>
      <p:sp>
        <p:nvSpPr>
          <p:cNvPr id="94211" name="Rectangle 2">
            <a:extLst>
              <a:ext uri="{FF2B5EF4-FFF2-40B4-BE49-F238E27FC236}">
                <a16:creationId xmlns:a16="http://schemas.microsoft.com/office/drawing/2014/main" id="{70AFC790-6D63-F141-B085-75E310C261BB}"/>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ED096BB6-8466-9741-9B2B-A4180CFE4575}"/>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8DE38D0F-4550-C647-9227-EA253819CA1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395B322-67A2-A949-B835-7F45420374EE}" type="slidenum">
              <a:rPr lang="en-US" altLang="en-US"/>
              <a:pPr/>
              <a:t>45</a:t>
            </a:fld>
            <a:endParaRPr lang="en-US" altLang="en-US" dirty="0"/>
          </a:p>
        </p:txBody>
      </p:sp>
      <p:sp>
        <p:nvSpPr>
          <p:cNvPr id="96259" name="Rectangle 2">
            <a:extLst>
              <a:ext uri="{FF2B5EF4-FFF2-40B4-BE49-F238E27FC236}">
                <a16:creationId xmlns:a16="http://schemas.microsoft.com/office/drawing/2014/main" id="{895954C9-90D1-1541-B888-C8BFAC319A34}"/>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EEF9D899-20B5-8B40-81B8-41C04864E74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F41F4436-18FB-B641-882C-C528E031FF7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C8FC472-F647-1D44-B8F4-EFFB810028FE}" type="slidenum">
              <a:rPr lang="en-US" altLang="en-US"/>
              <a:pPr/>
              <a:t>46</a:t>
            </a:fld>
            <a:endParaRPr lang="en-US" altLang="en-US" dirty="0"/>
          </a:p>
        </p:txBody>
      </p:sp>
      <p:sp>
        <p:nvSpPr>
          <p:cNvPr id="98307" name="Rectangle 2">
            <a:extLst>
              <a:ext uri="{FF2B5EF4-FFF2-40B4-BE49-F238E27FC236}">
                <a16:creationId xmlns:a16="http://schemas.microsoft.com/office/drawing/2014/main" id="{55E75973-E42C-3F42-A7BC-5E454EA331A5}"/>
              </a:ext>
            </a:extLst>
          </p:cNvPr>
          <p:cNvSpPr>
            <a:spLocks noGrp="1" noRot="1" noChangeAspect="1" noChangeArrowheads="1" noTextEdit="1"/>
          </p:cNvSpPr>
          <p:nvPr>
            <p:ph type="sldImg"/>
          </p:nvPr>
        </p:nvSpPr>
        <p:spPr>
          <a:ln/>
        </p:spPr>
      </p:sp>
      <p:sp>
        <p:nvSpPr>
          <p:cNvPr id="98308" name="Rectangle 3">
            <a:extLst>
              <a:ext uri="{FF2B5EF4-FFF2-40B4-BE49-F238E27FC236}">
                <a16:creationId xmlns:a16="http://schemas.microsoft.com/office/drawing/2014/main" id="{3A3DE991-F4AB-7D4C-B9DA-480F61F4722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D0FDACA8-3EEA-8B4D-9E41-31A27C9E3BC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C066419-D425-884D-A3F8-3A47018146F3}" type="slidenum">
              <a:rPr lang="en-US" altLang="en-US"/>
              <a:pPr/>
              <a:t>47</a:t>
            </a:fld>
            <a:endParaRPr lang="en-US" altLang="en-US" dirty="0"/>
          </a:p>
        </p:txBody>
      </p:sp>
      <p:sp>
        <p:nvSpPr>
          <p:cNvPr id="100355" name="Rectangle 2">
            <a:extLst>
              <a:ext uri="{FF2B5EF4-FFF2-40B4-BE49-F238E27FC236}">
                <a16:creationId xmlns:a16="http://schemas.microsoft.com/office/drawing/2014/main" id="{7D8FF785-0C87-D940-B084-751EEF114CA8}"/>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DC0E6F28-B3EE-3540-916A-E0D7890816D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DA17C961-3BB7-5247-AB4B-423E7D862C9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EB0A2DF-8CE9-254B-9E20-54C3870F9478}" type="slidenum">
              <a:rPr lang="en-US" altLang="en-US"/>
              <a:pPr/>
              <a:t>48</a:t>
            </a:fld>
            <a:endParaRPr lang="en-US" altLang="en-US" dirty="0"/>
          </a:p>
        </p:txBody>
      </p:sp>
      <p:sp>
        <p:nvSpPr>
          <p:cNvPr id="102403" name="Rectangle 2">
            <a:extLst>
              <a:ext uri="{FF2B5EF4-FFF2-40B4-BE49-F238E27FC236}">
                <a16:creationId xmlns:a16="http://schemas.microsoft.com/office/drawing/2014/main" id="{4B99195F-4BCD-8140-A551-5D5B179A6BB0}"/>
              </a:ext>
            </a:extLst>
          </p:cNvPr>
          <p:cNvSpPr>
            <a:spLocks noGrp="1" noRot="1" noChangeAspect="1" noChangeArrowheads="1" noTextEdit="1"/>
          </p:cNvSpPr>
          <p:nvPr>
            <p:ph type="sldImg"/>
          </p:nvPr>
        </p:nvSpPr>
        <p:spPr>
          <a:ln/>
        </p:spPr>
      </p:sp>
      <p:sp>
        <p:nvSpPr>
          <p:cNvPr id="102404" name="Rectangle 3">
            <a:extLst>
              <a:ext uri="{FF2B5EF4-FFF2-40B4-BE49-F238E27FC236}">
                <a16:creationId xmlns:a16="http://schemas.microsoft.com/office/drawing/2014/main" id="{7041C74B-4C01-794A-B30C-23D2353CB60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64D921D4-F15B-4340-A97B-DD6A23C99DA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973CBCF-99F2-9F4C-8AEA-8F176F5F8924}" type="slidenum">
              <a:rPr lang="en-US" altLang="en-US"/>
              <a:pPr/>
              <a:t>49</a:t>
            </a:fld>
            <a:endParaRPr lang="en-US" altLang="en-US" dirty="0"/>
          </a:p>
        </p:txBody>
      </p:sp>
      <p:sp>
        <p:nvSpPr>
          <p:cNvPr id="104451" name="Rectangle 2">
            <a:extLst>
              <a:ext uri="{FF2B5EF4-FFF2-40B4-BE49-F238E27FC236}">
                <a16:creationId xmlns:a16="http://schemas.microsoft.com/office/drawing/2014/main" id="{D57CABFB-2D70-F543-9C6B-FAAEE06CEB5D}"/>
              </a:ext>
            </a:extLst>
          </p:cNvPr>
          <p:cNvSpPr>
            <a:spLocks noGrp="1" noRot="1" noChangeAspect="1" noChangeArrowheads="1" noTextEdit="1"/>
          </p:cNvSpPr>
          <p:nvPr>
            <p:ph type="sldImg"/>
          </p:nvPr>
        </p:nvSpPr>
        <p:spPr>
          <a:ln/>
        </p:spPr>
      </p:sp>
      <p:sp>
        <p:nvSpPr>
          <p:cNvPr id="104452" name="Rectangle 3">
            <a:extLst>
              <a:ext uri="{FF2B5EF4-FFF2-40B4-BE49-F238E27FC236}">
                <a16:creationId xmlns:a16="http://schemas.microsoft.com/office/drawing/2014/main" id="{36497D78-226F-C94B-B017-491C2249202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5E9D3C3D-DE62-C84A-B515-3E84B9A3A99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8EE13AE-C469-B245-BF0D-9731D2D60DB2}" type="slidenum">
              <a:rPr lang="en-US" altLang="en-US"/>
              <a:pPr/>
              <a:t>50</a:t>
            </a:fld>
            <a:endParaRPr lang="en-US" altLang="en-US" dirty="0"/>
          </a:p>
        </p:txBody>
      </p:sp>
      <p:sp>
        <p:nvSpPr>
          <p:cNvPr id="106499" name="Rectangle 2">
            <a:extLst>
              <a:ext uri="{FF2B5EF4-FFF2-40B4-BE49-F238E27FC236}">
                <a16:creationId xmlns:a16="http://schemas.microsoft.com/office/drawing/2014/main" id="{6488C98E-4D9C-8A46-93AE-C910D2E3B113}"/>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2B76E46F-62C8-944E-85CC-454CFD1834F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D41A5503-B242-6540-9ED1-F466761D8B5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2B7517-7EE5-E040-90B5-9615B4981543}" type="slidenum">
              <a:rPr lang="en-US" altLang="en-US"/>
              <a:pPr/>
              <a:t>51</a:t>
            </a:fld>
            <a:endParaRPr lang="en-US" altLang="en-US" dirty="0"/>
          </a:p>
        </p:txBody>
      </p:sp>
      <p:sp>
        <p:nvSpPr>
          <p:cNvPr id="108547" name="Rectangle 2">
            <a:extLst>
              <a:ext uri="{FF2B5EF4-FFF2-40B4-BE49-F238E27FC236}">
                <a16:creationId xmlns:a16="http://schemas.microsoft.com/office/drawing/2014/main" id="{54557609-32CF-8542-A7C0-EE326AFFED1B}"/>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id="{5A025422-8594-E841-81D6-30AFEF041E8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A693E6E0-72B8-8449-85B0-6CDF31685DF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AF2B36D-6688-1245-9180-B72F532A6CEB}" type="slidenum">
              <a:rPr lang="en-US" altLang="en-US"/>
              <a:pPr/>
              <a:t>52</a:t>
            </a:fld>
            <a:endParaRPr lang="en-US" altLang="en-US" dirty="0"/>
          </a:p>
        </p:txBody>
      </p:sp>
      <p:sp>
        <p:nvSpPr>
          <p:cNvPr id="110595" name="Rectangle 1026">
            <a:extLst>
              <a:ext uri="{FF2B5EF4-FFF2-40B4-BE49-F238E27FC236}">
                <a16:creationId xmlns:a16="http://schemas.microsoft.com/office/drawing/2014/main" id="{ED91DB32-8276-5841-AF79-89328741793E}"/>
              </a:ext>
            </a:extLst>
          </p:cNvPr>
          <p:cNvSpPr>
            <a:spLocks noGrp="1" noRot="1" noChangeAspect="1" noChangeArrowheads="1" noTextEdit="1"/>
          </p:cNvSpPr>
          <p:nvPr>
            <p:ph type="sldImg"/>
          </p:nvPr>
        </p:nvSpPr>
        <p:spPr>
          <a:ln/>
        </p:spPr>
      </p:sp>
      <p:sp>
        <p:nvSpPr>
          <p:cNvPr id="110596" name="Rectangle 1027">
            <a:extLst>
              <a:ext uri="{FF2B5EF4-FFF2-40B4-BE49-F238E27FC236}">
                <a16:creationId xmlns:a16="http://schemas.microsoft.com/office/drawing/2014/main" id="{1A18AF0B-6A90-BD49-B1BD-E4D31268A7D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76BAB4CA-5715-F040-BF0E-4A7B1EDF7F9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1DC79D-B391-B34C-AC7E-2A017B5225CB}" type="slidenum">
              <a:rPr lang="en-US" altLang="en-US"/>
              <a:pPr/>
              <a:t>53</a:t>
            </a:fld>
            <a:endParaRPr lang="en-US" altLang="en-US" dirty="0"/>
          </a:p>
        </p:txBody>
      </p:sp>
      <p:sp>
        <p:nvSpPr>
          <p:cNvPr id="112643" name="Rectangle 2">
            <a:extLst>
              <a:ext uri="{FF2B5EF4-FFF2-40B4-BE49-F238E27FC236}">
                <a16:creationId xmlns:a16="http://schemas.microsoft.com/office/drawing/2014/main" id="{9E2934EF-1472-6A49-BC89-2969BD471C9A}"/>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1A934344-AE0C-0948-8147-E5AFA553E8AD}"/>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53D24940-31B5-6B4F-ABD5-FDF3DF9B769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E43C369-363C-1D45-A714-94DBDEB4E9B3}" type="slidenum">
              <a:rPr lang="en-US" altLang="en-US"/>
              <a:pPr/>
              <a:t>54</a:t>
            </a:fld>
            <a:endParaRPr lang="en-US" altLang="en-US" dirty="0"/>
          </a:p>
        </p:txBody>
      </p:sp>
      <p:sp>
        <p:nvSpPr>
          <p:cNvPr id="114691" name="Rectangle 2">
            <a:extLst>
              <a:ext uri="{FF2B5EF4-FFF2-40B4-BE49-F238E27FC236}">
                <a16:creationId xmlns:a16="http://schemas.microsoft.com/office/drawing/2014/main" id="{55B51884-5103-6643-A8FF-471B47318DCC}"/>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336BD6F5-8525-EA4B-A4F6-48AC1158078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5FBA0897-20BC-0D42-8B0B-2833F985898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19E547-72AB-8248-973D-34CF79283DD7}" type="slidenum">
              <a:rPr lang="en-US" altLang="en-US"/>
              <a:pPr/>
              <a:t>55</a:t>
            </a:fld>
            <a:endParaRPr lang="en-US" altLang="en-US" dirty="0"/>
          </a:p>
        </p:txBody>
      </p:sp>
      <p:sp>
        <p:nvSpPr>
          <p:cNvPr id="116739" name="Rectangle 2">
            <a:extLst>
              <a:ext uri="{FF2B5EF4-FFF2-40B4-BE49-F238E27FC236}">
                <a16:creationId xmlns:a16="http://schemas.microsoft.com/office/drawing/2014/main" id="{F9E9B96B-99E7-3845-8FCB-7CAF219D0A02}"/>
              </a:ext>
            </a:extLst>
          </p:cNvPr>
          <p:cNvSpPr>
            <a:spLocks noGrp="1" noRot="1" noChangeAspect="1" noChangeArrowheads="1" noTextEdit="1"/>
          </p:cNvSpPr>
          <p:nvPr>
            <p:ph type="sldImg"/>
          </p:nvPr>
        </p:nvSpPr>
        <p:spPr>
          <a:ln/>
        </p:spPr>
      </p:sp>
      <p:sp>
        <p:nvSpPr>
          <p:cNvPr id="116740" name="Rectangle 3">
            <a:extLst>
              <a:ext uri="{FF2B5EF4-FFF2-40B4-BE49-F238E27FC236}">
                <a16:creationId xmlns:a16="http://schemas.microsoft.com/office/drawing/2014/main" id="{16D86366-1501-E14F-965D-72556B6EC8E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1EBD76E4-A641-8F47-8101-80D298E8523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9C0670-D0D1-B74C-AEF1-6EE98FBCB154}" type="slidenum">
              <a:rPr lang="en-US" altLang="en-US"/>
              <a:pPr/>
              <a:t>56</a:t>
            </a:fld>
            <a:endParaRPr lang="en-US" altLang="en-US" dirty="0"/>
          </a:p>
        </p:txBody>
      </p:sp>
      <p:sp>
        <p:nvSpPr>
          <p:cNvPr id="118787" name="Rectangle 1026">
            <a:extLst>
              <a:ext uri="{FF2B5EF4-FFF2-40B4-BE49-F238E27FC236}">
                <a16:creationId xmlns:a16="http://schemas.microsoft.com/office/drawing/2014/main" id="{0248D0CE-6EC5-BE44-8A63-9BA124DCA5AE}"/>
              </a:ext>
            </a:extLst>
          </p:cNvPr>
          <p:cNvSpPr>
            <a:spLocks noGrp="1" noRot="1" noChangeAspect="1" noChangeArrowheads="1" noTextEdit="1"/>
          </p:cNvSpPr>
          <p:nvPr>
            <p:ph type="sldImg"/>
          </p:nvPr>
        </p:nvSpPr>
        <p:spPr>
          <a:solidFill>
            <a:srgbClr val="FFFFFF"/>
          </a:solidFill>
          <a:ln/>
        </p:spPr>
      </p:sp>
      <p:sp>
        <p:nvSpPr>
          <p:cNvPr id="118788" name="Rectangle 1027">
            <a:extLst>
              <a:ext uri="{FF2B5EF4-FFF2-40B4-BE49-F238E27FC236}">
                <a16:creationId xmlns:a16="http://schemas.microsoft.com/office/drawing/2014/main" id="{F87FDE4F-618A-004F-BA61-796B10018B6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A18B14A3-BC9C-9040-A671-011DEBE44FE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9C6F95D-995C-2A46-8BF2-F59ACFC1F81A}" type="slidenum">
              <a:rPr lang="en-US" altLang="en-US"/>
              <a:pPr/>
              <a:t>57</a:t>
            </a:fld>
            <a:endParaRPr lang="en-US" altLang="en-US" dirty="0"/>
          </a:p>
        </p:txBody>
      </p:sp>
      <p:sp>
        <p:nvSpPr>
          <p:cNvPr id="120835" name="Rectangle 2">
            <a:extLst>
              <a:ext uri="{FF2B5EF4-FFF2-40B4-BE49-F238E27FC236}">
                <a16:creationId xmlns:a16="http://schemas.microsoft.com/office/drawing/2014/main" id="{C9EE71A8-838F-E347-BA27-17D714F7C8F6}"/>
              </a:ext>
            </a:extLst>
          </p:cNvPr>
          <p:cNvSpPr>
            <a:spLocks noGrp="1" noRot="1" noChangeAspect="1" noChangeArrowheads="1" noTextEdit="1"/>
          </p:cNvSpPr>
          <p:nvPr>
            <p:ph type="sldImg"/>
          </p:nvPr>
        </p:nvSpPr>
        <p:spPr>
          <a:ln/>
        </p:spPr>
      </p:sp>
      <p:sp>
        <p:nvSpPr>
          <p:cNvPr id="120836" name="Rectangle 3">
            <a:extLst>
              <a:ext uri="{FF2B5EF4-FFF2-40B4-BE49-F238E27FC236}">
                <a16:creationId xmlns:a16="http://schemas.microsoft.com/office/drawing/2014/main" id="{C525E25A-13DE-B547-90FE-B8AA4CB8FC1D}"/>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AD9B89E4-AEC2-B14F-9528-5D10F05991F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E8A3E1F-3810-6042-8A93-E809DD7D676B}" type="slidenum">
              <a:rPr lang="en-US" altLang="en-US"/>
              <a:pPr/>
              <a:t>58</a:t>
            </a:fld>
            <a:endParaRPr lang="en-US" altLang="en-US" dirty="0"/>
          </a:p>
        </p:txBody>
      </p:sp>
      <p:sp>
        <p:nvSpPr>
          <p:cNvPr id="122883" name="Rectangle 2">
            <a:extLst>
              <a:ext uri="{FF2B5EF4-FFF2-40B4-BE49-F238E27FC236}">
                <a16:creationId xmlns:a16="http://schemas.microsoft.com/office/drawing/2014/main" id="{6CB8296C-DBB2-2440-9ADE-240D4839761D}"/>
              </a:ext>
            </a:extLst>
          </p:cNvPr>
          <p:cNvSpPr>
            <a:spLocks noGrp="1" noRot="1" noChangeAspect="1" noChangeArrowheads="1" noTextEdit="1"/>
          </p:cNvSpPr>
          <p:nvPr>
            <p:ph type="sldImg"/>
          </p:nvPr>
        </p:nvSpPr>
        <p:spPr>
          <a:ln/>
        </p:spPr>
      </p:sp>
      <p:sp>
        <p:nvSpPr>
          <p:cNvPr id="122884" name="Rectangle 3">
            <a:extLst>
              <a:ext uri="{FF2B5EF4-FFF2-40B4-BE49-F238E27FC236}">
                <a16:creationId xmlns:a16="http://schemas.microsoft.com/office/drawing/2014/main" id="{17CC0CE1-F878-4445-A9A3-0A924DEB985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25A93B11-2B49-D949-876D-D3AE26F7CD0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C8C517D-4535-4C41-88BC-4EF3EFD0383B}" type="slidenum">
              <a:rPr lang="en-US" altLang="en-US"/>
              <a:pPr/>
              <a:t>59</a:t>
            </a:fld>
            <a:endParaRPr lang="en-US" altLang="en-US" dirty="0"/>
          </a:p>
        </p:txBody>
      </p:sp>
      <p:sp>
        <p:nvSpPr>
          <p:cNvPr id="124931" name="Rectangle 1026">
            <a:extLst>
              <a:ext uri="{FF2B5EF4-FFF2-40B4-BE49-F238E27FC236}">
                <a16:creationId xmlns:a16="http://schemas.microsoft.com/office/drawing/2014/main" id="{EFFB90D2-73F0-DD44-A8D9-5FFF53402F28}"/>
              </a:ext>
            </a:extLst>
          </p:cNvPr>
          <p:cNvSpPr>
            <a:spLocks noGrp="1" noRot="1" noChangeAspect="1" noChangeArrowheads="1" noTextEdit="1"/>
          </p:cNvSpPr>
          <p:nvPr>
            <p:ph type="sldImg"/>
          </p:nvPr>
        </p:nvSpPr>
        <p:spPr>
          <a:ln/>
        </p:spPr>
      </p:sp>
      <p:sp>
        <p:nvSpPr>
          <p:cNvPr id="124932" name="Rectangle 1027">
            <a:extLst>
              <a:ext uri="{FF2B5EF4-FFF2-40B4-BE49-F238E27FC236}">
                <a16:creationId xmlns:a16="http://schemas.microsoft.com/office/drawing/2014/main" id="{917DD3FA-75DA-534A-9504-6C756CB4C09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20A38CD7-06DC-774E-A467-9DE898E8A34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95EA9B2-1B0B-CD4A-AEE3-B024D3A787A4}" type="slidenum">
              <a:rPr lang="en-US" altLang="en-US"/>
              <a:pPr/>
              <a:t>60</a:t>
            </a:fld>
            <a:endParaRPr lang="en-US" altLang="en-US" dirty="0"/>
          </a:p>
        </p:txBody>
      </p:sp>
      <p:sp>
        <p:nvSpPr>
          <p:cNvPr id="126979" name="Rectangle 2">
            <a:extLst>
              <a:ext uri="{FF2B5EF4-FFF2-40B4-BE49-F238E27FC236}">
                <a16:creationId xmlns:a16="http://schemas.microsoft.com/office/drawing/2014/main" id="{785C5C1D-2B3A-AA4D-A44D-BAE7368D7444}"/>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08970F3F-6F5C-0440-BECB-5D6A642E19A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95C2B836-2517-7E47-B668-323F70DA4BC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2F5959B-9CE0-5B44-B85B-7EDCC8D05E61}" type="slidenum">
              <a:rPr lang="en-US" altLang="en-US"/>
              <a:pPr/>
              <a:t>61</a:t>
            </a:fld>
            <a:endParaRPr lang="en-US" altLang="en-US" dirty="0"/>
          </a:p>
        </p:txBody>
      </p:sp>
      <p:sp>
        <p:nvSpPr>
          <p:cNvPr id="129027" name="Rectangle 2">
            <a:extLst>
              <a:ext uri="{FF2B5EF4-FFF2-40B4-BE49-F238E27FC236}">
                <a16:creationId xmlns:a16="http://schemas.microsoft.com/office/drawing/2014/main" id="{B20CA74E-AD7E-FE45-883C-ED54F2D766AE}"/>
              </a:ext>
            </a:extLst>
          </p:cNvPr>
          <p:cNvSpPr>
            <a:spLocks noGrp="1" noRot="1" noChangeAspect="1" noChangeArrowheads="1" noTextEdit="1"/>
          </p:cNvSpPr>
          <p:nvPr>
            <p:ph type="sldImg"/>
          </p:nvPr>
        </p:nvSpPr>
        <p:spPr>
          <a:ln/>
        </p:spPr>
      </p:sp>
      <p:sp>
        <p:nvSpPr>
          <p:cNvPr id="129028" name="Rectangle 3">
            <a:extLst>
              <a:ext uri="{FF2B5EF4-FFF2-40B4-BE49-F238E27FC236}">
                <a16:creationId xmlns:a16="http://schemas.microsoft.com/office/drawing/2014/main" id="{4777E708-330C-3D42-9D92-D1D323279EB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5F9BD7C6-40FA-934E-AE12-950FE1ED709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4C16A1F-B4D6-0348-91A5-E814102080F1}" type="slidenum">
              <a:rPr lang="en-US" altLang="en-US"/>
              <a:pPr/>
              <a:t>62</a:t>
            </a:fld>
            <a:endParaRPr lang="en-US" altLang="en-US" dirty="0"/>
          </a:p>
        </p:txBody>
      </p:sp>
      <p:sp>
        <p:nvSpPr>
          <p:cNvPr id="131075" name="Rectangle 2">
            <a:extLst>
              <a:ext uri="{FF2B5EF4-FFF2-40B4-BE49-F238E27FC236}">
                <a16:creationId xmlns:a16="http://schemas.microsoft.com/office/drawing/2014/main" id="{911CBD6A-B5FA-5A48-9A03-CB82A6BF7F66}"/>
              </a:ext>
            </a:extLst>
          </p:cNvPr>
          <p:cNvSpPr>
            <a:spLocks noGrp="1" noRot="1" noChangeAspect="1" noChangeArrowheads="1" noTextEdit="1"/>
          </p:cNvSpPr>
          <p:nvPr>
            <p:ph type="sldImg"/>
          </p:nvPr>
        </p:nvSpPr>
        <p:spPr>
          <a:ln/>
        </p:spPr>
      </p:sp>
      <p:sp>
        <p:nvSpPr>
          <p:cNvPr id="131076" name="Rectangle 3">
            <a:extLst>
              <a:ext uri="{FF2B5EF4-FFF2-40B4-BE49-F238E27FC236}">
                <a16:creationId xmlns:a16="http://schemas.microsoft.com/office/drawing/2014/main" id="{1270680F-FC10-A242-B1D6-9B9F832A6F4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DBBE7C7F-078E-EE4A-A604-79471D0CD03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1984198-9227-A04E-BA9D-66B8C537AE91}" type="slidenum">
              <a:rPr lang="en-US" altLang="en-US"/>
              <a:pPr/>
              <a:t>63</a:t>
            </a:fld>
            <a:endParaRPr lang="en-US" altLang="en-US" dirty="0"/>
          </a:p>
        </p:txBody>
      </p:sp>
      <p:sp>
        <p:nvSpPr>
          <p:cNvPr id="133123" name="Rectangle 2">
            <a:extLst>
              <a:ext uri="{FF2B5EF4-FFF2-40B4-BE49-F238E27FC236}">
                <a16:creationId xmlns:a16="http://schemas.microsoft.com/office/drawing/2014/main" id="{277D6559-8FFC-8A4B-A7CA-9D99F5D5A0FF}"/>
              </a:ext>
            </a:extLst>
          </p:cNvPr>
          <p:cNvSpPr>
            <a:spLocks noGrp="1" noRot="1" noChangeAspect="1" noChangeArrowheads="1" noTextEdit="1"/>
          </p:cNvSpPr>
          <p:nvPr>
            <p:ph type="sldImg"/>
          </p:nvPr>
        </p:nvSpPr>
        <p:spPr>
          <a:ln/>
        </p:spPr>
      </p:sp>
      <p:sp>
        <p:nvSpPr>
          <p:cNvPr id="133124" name="Rectangle 3">
            <a:extLst>
              <a:ext uri="{FF2B5EF4-FFF2-40B4-BE49-F238E27FC236}">
                <a16:creationId xmlns:a16="http://schemas.microsoft.com/office/drawing/2014/main" id="{2DF29E07-ACA9-0148-B8E4-7258CDA67B1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D77DE669-EE64-B54A-8C45-9A47FF09346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CDFB959-852B-2F44-8A40-DC8FE18BB2A3}" type="slidenum">
              <a:rPr lang="en-US" altLang="en-US"/>
              <a:pPr/>
              <a:t>64</a:t>
            </a:fld>
            <a:endParaRPr lang="en-US" altLang="en-US" dirty="0"/>
          </a:p>
        </p:txBody>
      </p:sp>
      <p:sp>
        <p:nvSpPr>
          <p:cNvPr id="135171" name="Rectangle 2">
            <a:extLst>
              <a:ext uri="{FF2B5EF4-FFF2-40B4-BE49-F238E27FC236}">
                <a16:creationId xmlns:a16="http://schemas.microsoft.com/office/drawing/2014/main" id="{62819B36-AB4B-3840-893D-FC84AF877677}"/>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C08260FE-85BD-464C-8D32-5D714914AAB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6A691A0A-C108-EA44-8593-CD1DF8F4201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C71CD36-6257-7648-B6F2-9D2A16288605}" type="slidenum">
              <a:rPr lang="en-US" altLang="en-US"/>
              <a:pPr/>
              <a:t>65</a:t>
            </a:fld>
            <a:endParaRPr lang="en-US" altLang="en-US" dirty="0"/>
          </a:p>
        </p:txBody>
      </p:sp>
      <p:sp>
        <p:nvSpPr>
          <p:cNvPr id="137219" name="Rectangle 2">
            <a:extLst>
              <a:ext uri="{FF2B5EF4-FFF2-40B4-BE49-F238E27FC236}">
                <a16:creationId xmlns:a16="http://schemas.microsoft.com/office/drawing/2014/main" id="{17156DE4-222B-5D41-9A0A-73F2D7FCAF18}"/>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317DB2E0-1BB3-C545-B982-D3590045DC8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D0641A26-FA9A-4D4B-80B6-F5F60E79850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62D0269-FDBA-9D4A-A03A-329C582A9214}" type="slidenum">
              <a:rPr lang="en-US" altLang="en-US"/>
              <a:pPr/>
              <a:t>66</a:t>
            </a:fld>
            <a:endParaRPr lang="en-US" altLang="en-US" dirty="0"/>
          </a:p>
        </p:txBody>
      </p:sp>
      <p:sp>
        <p:nvSpPr>
          <p:cNvPr id="139267" name="Rectangle 2">
            <a:extLst>
              <a:ext uri="{FF2B5EF4-FFF2-40B4-BE49-F238E27FC236}">
                <a16:creationId xmlns:a16="http://schemas.microsoft.com/office/drawing/2014/main" id="{4C3BC104-C995-DC40-8921-921AF48CE7C0}"/>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D4351EBC-1F3E-7246-ABA3-FA109809D68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660FFD6A-E83D-D24A-8EBF-5CDBD618C95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357964D-A6D5-0F4C-8087-A4742DF2F8C5}" type="slidenum">
              <a:rPr lang="en-US" altLang="en-US"/>
              <a:pPr/>
              <a:t>67</a:t>
            </a:fld>
            <a:endParaRPr lang="en-US" altLang="en-US" dirty="0"/>
          </a:p>
        </p:txBody>
      </p:sp>
      <p:sp>
        <p:nvSpPr>
          <p:cNvPr id="141315" name="Rectangle 2">
            <a:extLst>
              <a:ext uri="{FF2B5EF4-FFF2-40B4-BE49-F238E27FC236}">
                <a16:creationId xmlns:a16="http://schemas.microsoft.com/office/drawing/2014/main" id="{010E8CAF-5F5C-904D-9BAB-E64C16EABF1B}"/>
              </a:ext>
            </a:extLst>
          </p:cNvPr>
          <p:cNvSpPr>
            <a:spLocks noGrp="1" noRot="1" noChangeAspect="1" noChangeArrowheads="1" noTextEdit="1"/>
          </p:cNvSpPr>
          <p:nvPr>
            <p:ph type="sldImg"/>
          </p:nvPr>
        </p:nvSpPr>
        <p:spPr>
          <a:ln/>
        </p:spPr>
      </p:sp>
      <p:sp>
        <p:nvSpPr>
          <p:cNvPr id="141316" name="Rectangle 3">
            <a:extLst>
              <a:ext uri="{FF2B5EF4-FFF2-40B4-BE49-F238E27FC236}">
                <a16:creationId xmlns:a16="http://schemas.microsoft.com/office/drawing/2014/main" id="{A60D8635-A67F-304F-A95C-B1913244AAA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7A752A87-945C-1D41-840A-123083CA9F4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55C775D-3BE5-2A46-A136-1DCCD5004B87}" type="slidenum">
              <a:rPr lang="en-US" altLang="en-US"/>
              <a:pPr/>
              <a:t>68</a:t>
            </a:fld>
            <a:endParaRPr lang="en-US" altLang="en-US" dirty="0"/>
          </a:p>
        </p:txBody>
      </p:sp>
      <p:sp>
        <p:nvSpPr>
          <p:cNvPr id="143363" name="Rectangle 2">
            <a:extLst>
              <a:ext uri="{FF2B5EF4-FFF2-40B4-BE49-F238E27FC236}">
                <a16:creationId xmlns:a16="http://schemas.microsoft.com/office/drawing/2014/main" id="{31D3C89F-E9E9-FF43-924A-4953393E8180}"/>
              </a:ext>
            </a:extLst>
          </p:cNvPr>
          <p:cNvSpPr>
            <a:spLocks noGrp="1" noRot="1" noChangeAspect="1" noChangeArrowheads="1" noTextEdit="1"/>
          </p:cNvSpPr>
          <p:nvPr>
            <p:ph type="sldImg"/>
          </p:nvPr>
        </p:nvSpPr>
        <p:spPr>
          <a:ln/>
        </p:spPr>
      </p:sp>
      <p:sp>
        <p:nvSpPr>
          <p:cNvPr id="143364" name="Rectangle 3">
            <a:extLst>
              <a:ext uri="{FF2B5EF4-FFF2-40B4-BE49-F238E27FC236}">
                <a16:creationId xmlns:a16="http://schemas.microsoft.com/office/drawing/2014/main" id="{977562BE-E101-C545-A37A-42A761623F8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E9116A7F-AEC6-CC42-B136-87A801C7172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43877F-3F5A-0C4C-B6FC-2EB3AB351ADB}" type="slidenum">
              <a:rPr lang="en-US" altLang="en-US"/>
              <a:pPr/>
              <a:t>69</a:t>
            </a:fld>
            <a:endParaRPr lang="en-US" altLang="en-US" dirty="0"/>
          </a:p>
        </p:txBody>
      </p:sp>
      <p:sp>
        <p:nvSpPr>
          <p:cNvPr id="145411" name="Rectangle 2">
            <a:extLst>
              <a:ext uri="{FF2B5EF4-FFF2-40B4-BE49-F238E27FC236}">
                <a16:creationId xmlns:a16="http://schemas.microsoft.com/office/drawing/2014/main" id="{67FE60D4-6FC3-4F41-ADC3-06D6B803F355}"/>
              </a:ext>
            </a:extLst>
          </p:cNvPr>
          <p:cNvSpPr>
            <a:spLocks noGrp="1" noRot="1" noChangeAspect="1" noChangeArrowheads="1" noTextEdit="1"/>
          </p:cNvSpPr>
          <p:nvPr>
            <p:ph type="sldImg"/>
          </p:nvPr>
        </p:nvSpPr>
        <p:spPr>
          <a:ln/>
        </p:spPr>
      </p:sp>
      <p:sp>
        <p:nvSpPr>
          <p:cNvPr id="145412" name="Rectangle 3">
            <a:extLst>
              <a:ext uri="{FF2B5EF4-FFF2-40B4-BE49-F238E27FC236}">
                <a16:creationId xmlns:a16="http://schemas.microsoft.com/office/drawing/2014/main" id="{92CB92D7-B08B-8241-A729-DBD2B94037C9}"/>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BA8E33F0-9D93-6E42-BDED-DDB6E5AE19C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06C7B1E-7057-544E-A359-4019B3C3422B}" type="slidenum">
              <a:rPr lang="en-US" altLang="en-US"/>
              <a:pPr/>
              <a:t>70</a:t>
            </a:fld>
            <a:endParaRPr lang="en-US" altLang="en-US" dirty="0"/>
          </a:p>
        </p:txBody>
      </p:sp>
      <p:sp>
        <p:nvSpPr>
          <p:cNvPr id="147459" name="Rectangle 2">
            <a:extLst>
              <a:ext uri="{FF2B5EF4-FFF2-40B4-BE49-F238E27FC236}">
                <a16:creationId xmlns:a16="http://schemas.microsoft.com/office/drawing/2014/main" id="{0155D4DE-0939-5E4B-86A3-B220AFCF27B6}"/>
              </a:ext>
            </a:extLst>
          </p:cNvPr>
          <p:cNvSpPr>
            <a:spLocks noGrp="1" noRot="1" noChangeAspect="1" noChangeArrowheads="1" noTextEdit="1"/>
          </p:cNvSpPr>
          <p:nvPr>
            <p:ph type="sldImg"/>
          </p:nvPr>
        </p:nvSpPr>
        <p:spPr>
          <a:ln/>
        </p:spPr>
      </p:sp>
      <p:sp>
        <p:nvSpPr>
          <p:cNvPr id="147460" name="Rectangle 3">
            <a:extLst>
              <a:ext uri="{FF2B5EF4-FFF2-40B4-BE49-F238E27FC236}">
                <a16:creationId xmlns:a16="http://schemas.microsoft.com/office/drawing/2014/main" id="{6686125C-B07D-C944-A5F9-7FDE3002B64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815D2F1C-DD67-2249-9D16-DE526100FE20}"/>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EF60A3A5-1108-7047-8D7D-A513264EC212}"/>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231B22BD-F919-754D-A27C-7C92AE1EB2E8}"/>
              </a:ext>
            </a:extLst>
          </p:cNvPr>
          <p:cNvSpPr>
            <a:spLocks noGrp="1" noChangeArrowheads="1"/>
          </p:cNvSpPr>
          <p:nvPr>
            <p:ph type="sldNum" sz="quarter" idx="12"/>
          </p:nvPr>
        </p:nvSpPr>
        <p:spPr>
          <a:ln/>
        </p:spPr>
        <p:txBody>
          <a:bodyPr/>
          <a:lstStyle>
            <a:lvl1pPr>
              <a:defRPr/>
            </a:lvl1pPr>
          </a:lstStyle>
          <a:p>
            <a:fld id="{97A94DB2-EA18-9446-A3A5-0F2AEF5E014C}" type="slidenum">
              <a:rPr lang="en-US" altLang="en-US"/>
              <a:pPr/>
              <a:t>‹#›</a:t>
            </a:fld>
            <a:endParaRPr lang="en-US" altLang="en-US" dirty="0"/>
          </a:p>
        </p:txBody>
      </p:sp>
    </p:spTree>
    <p:extLst>
      <p:ext uri="{BB962C8B-B14F-4D97-AF65-F5344CB8AC3E}">
        <p14:creationId xmlns:p14="http://schemas.microsoft.com/office/powerpoint/2010/main" val="397571531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F6C6BA7-EDCE-AD4D-9829-6E6674DB8045}"/>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7D74A9E2-593F-0A4E-B4E0-E7D9171F6355}"/>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9780E3D9-3857-3643-928E-DBDD874B7A0C}"/>
              </a:ext>
            </a:extLst>
          </p:cNvPr>
          <p:cNvSpPr>
            <a:spLocks noGrp="1" noChangeArrowheads="1"/>
          </p:cNvSpPr>
          <p:nvPr>
            <p:ph type="sldNum" sz="quarter" idx="12"/>
          </p:nvPr>
        </p:nvSpPr>
        <p:spPr>
          <a:ln/>
        </p:spPr>
        <p:txBody>
          <a:bodyPr/>
          <a:lstStyle>
            <a:lvl1pPr>
              <a:defRPr/>
            </a:lvl1pPr>
          </a:lstStyle>
          <a:p>
            <a:fld id="{485D52AE-F9D5-2148-8FC0-04B4D285EC01}" type="slidenum">
              <a:rPr lang="en-US" altLang="en-US"/>
              <a:pPr/>
              <a:t>‹#›</a:t>
            </a:fld>
            <a:endParaRPr lang="en-US" altLang="en-US" dirty="0"/>
          </a:p>
        </p:txBody>
      </p:sp>
    </p:spTree>
    <p:extLst>
      <p:ext uri="{BB962C8B-B14F-4D97-AF65-F5344CB8AC3E}">
        <p14:creationId xmlns:p14="http://schemas.microsoft.com/office/powerpoint/2010/main" val="363038493"/>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AE3A1397-15FE-1749-A0CA-561CD52DB4E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1247DD8C-4E60-9446-BC37-DC72EFBA2904}"/>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786B21F3-2A4B-0146-B6A1-DD5127A63E0F}"/>
              </a:ext>
            </a:extLst>
          </p:cNvPr>
          <p:cNvSpPr>
            <a:spLocks noGrp="1" noChangeArrowheads="1"/>
          </p:cNvSpPr>
          <p:nvPr>
            <p:ph type="sldNum" sz="quarter" idx="12"/>
          </p:nvPr>
        </p:nvSpPr>
        <p:spPr>
          <a:ln/>
        </p:spPr>
        <p:txBody>
          <a:bodyPr/>
          <a:lstStyle>
            <a:lvl1pPr>
              <a:defRPr/>
            </a:lvl1pPr>
          </a:lstStyle>
          <a:p>
            <a:fld id="{025C7D3E-F4E7-2D45-B6C6-F04E3022DF5E}" type="slidenum">
              <a:rPr lang="en-US" altLang="en-US"/>
              <a:pPr/>
              <a:t>‹#›</a:t>
            </a:fld>
            <a:endParaRPr lang="en-US" altLang="en-US" dirty="0"/>
          </a:p>
        </p:txBody>
      </p:sp>
    </p:spTree>
    <p:extLst>
      <p:ext uri="{BB962C8B-B14F-4D97-AF65-F5344CB8AC3E}">
        <p14:creationId xmlns:p14="http://schemas.microsoft.com/office/powerpoint/2010/main" val="328847013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B7C6E18-8C7C-1F46-B53C-FB8F1C869A3D}"/>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FC8539E4-F5B7-8B4F-8698-607C19F7D3CF}"/>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992790CF-9C1C-8E4D-941D-0D664EC71D75}"/>
              </a:ext>
            </a:extLst>
          </p:cNvPr>
          <p:cNvSpPr>
            <a:spLocks noGrp="1" noChangeArrowheads="1"/>
          </p:cNvSpPr>
          <p:nvPr>
            <p:ph type="sldNum" sz="quarter" idx="12"/>
          </p:nvPr>
        </p:nvSpPr>
        <p:spPr>
          <a:ln/>
        </p:spPr>
        <p:txBody>
          <a:bodyPr/>
          <a:lstStyle>
            <a:lvl1pPr>
              <a:defRPr/>
            </a:lvl1pPr>
          </a:lstStyle>
          <a:p>
            <a:fld id="{65C5C725-C439-A74B-A83C-B98288DB5869}" type="slidenum">
              <a:rPr lang="en-US" altLang="en-US"/>
              <a:pPr/>
              <a:t>‹#›</a:t>
            </a:fld>
            <a:endParaRPr lang="en-US" altLang="en-US" dirty="0"/>
          </a:p>
        </p:txBody>
      </p:sp>
    </p:spTree>
    <p:extLst>
      <p:ext uri="{BB962C8B-B14F-4D97-AF65-F5344CB8AC3E}">
        <p14:creationId xmlns:p14="http://schemas.microsoft.com/office/powerpoint/2010/main" val="303401192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0E05F91-5121-4E4D-A176-E1B6BBE30E16}"/>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0B694355-A179-924D-A928-D05AAC5899C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27ECF54C-DDE9-1C46-87B8-C82C08831308}"/>
              </a:ext>
            </a:extLst>
          </p:cNvPr>
          <p:cNvSpPr>
            <a:spLocks noGrp="1" noChangeArrowheads="1"/>
          </p:cNvSpPr>
          <p:nvPr>
            <p:ph type="sldNum" sz="quarter" idx="12"/>
          </p:nvPr>
        </p:nvSpPr>
        <p:spPr>
          <a:ln/>
        </p:spPr>
        <p:txBody>
          <a:bodyPr/>
          <a:lstStyle>
            <a:lvl1pPr>
              <a:defRPr/>
            </a:lvl1pPr>
          </a:lstStyle>
          <a:p>
            <a:fld id="{A6F1C903-CC2D-1549-B200-F239F3874383}" type="slidenum">
              <a:rPr lang="en-US" altLang="en-US"/>
              <a:pPr/>
              <a:t>‹#›</a:t>
            </a:fld>
            <a:endParaRPr lang="en-US" altLang="en-US" dirty="0"/>
          </a:p>
        </p:txBody>
      </p:sp>
    </p:spTree>
    <p:extLst>
      <p:ext uri="{BB962C8B-B14F-4D97-AF65-F5344CB8AC3E}">
        <p14:creationId xmlns:p14="http://schemas.microsoft.com/office/powerpoint/2010/main" val="56317104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4FA45F6-377E-9F46-8211-F8E4D143E30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5AC3A201-6D0A-B242-A183-6B57A26A6242}"/>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F5A16C1F-EBF1-6547-BD6F-2199A336C982}"/>
              </a:ext>
            </a:extLst>
          </p:cNvPr>
          <p:cNvSpPr>
            <a:spLocks noGrp="1" noChangeArrowheads="1"/>
          </p:cNvSpPr>
          <p:nvPr>
            <p:ph type="sldNum" sz="quarter" idx="12"/>
          </p:nvPr>
        </p:nvSpPr>
        <p:spPr>
          <a:ln/>
        </p:spPr>
        <p:txBody>
          <a:bodyPr/>
          <a:lstStyle>
            <a:lvl1pPr>
              <a:defRPr/>
            </a:lvl1pPr>
          </a:lstStyle>
          <a:p>
            <a:fld id="{D91F3CD2-68E2-2C4F-889D-5E2AC85FBD8A}" type="slidenum">
              <a:rPr lang="en-US" altLang="en-US"/>
              <a:pPr/>
              <a:t>‹#›</a:t>
            </a:fld>
            <a:endParaRPr lang="en-US" altLang="en-US" dirty="0"/>
          </a:p>
        </p:txBody>
      </p:sp>
    </p:spTree>
    <p:extLst>
      <p:ext uri="{BB962C8B-B14F-4D97-AF65-F5344CB8AC3E}">
        <p14:creationId xmlns:p14="http://schemas.microsoft.com/office/powerpoint/2010/main" val="414784743"/>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DD049F9-B2FC-8742-BC22-1B178D109386}"/>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1DE9006E-95DC-2F46-8AB5-FA091A4E6EA8}"/>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104AEC3B-9113-8444-A36F-BAAD97A5B73D}"/>
              </a:ext>
            </a:extLst>
          </p:cNvPr>
          <p:cNvSpPr>
            <a:spLocks noGrp="1" noChangeArrowheads="1"/>
          </p:cNvSpPr>
          <p:nvPr>
            <p:ph type="sldNum" sz="quarter" idx="12"/>
          </p:nvPr>
        </p:nvSpPr>
        <p:spPr>
          <a:ln/>
        </p:spPr>
        <p:txBody>
          <a:bodyPr/>
          <a:lstStyle>
            <a:lvl1pPr>
              <a:defRPr/>
            </a:lvl1pPr>
          </a:lstStyle>
          <a:p>
            <a:fld id="{792556D9-F194-0A46-B48B-742C3674F29A}" type="slidenum">
              <a:rPr lang="en-US" altLang="en-US"/>
              <a:pPr/>
              <a:t>‹#›</a:t>
            </a:fld>
            <a:endParaRPr lang="en-US" altLang="en-US" dirty="0"/>
          </a:p>
        </p:txBody>
      </p:sp>
    </p:spTree>
    <p:extLst>
      <p:ext uri="{BB962C8B-B14F-4D97-AF65-F5344CB8AC3E}">
        <p14:creationId xmlns:p14="http://schemas.microsoft.com/office/powerpoint/2010/main" val="402056747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4A786639-FCCE-0947-B86A-9D468DFB9D7F}"/>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F43CBC79-7A7C-AC48-93BB-EEEC7A14AA2F}"/>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F8DC3BCC-245A-7E46-8E7C-9ED38A766D03}"/>
              </a:ext>
            </a:extLst>
          </p:cNvPr>
          <p:cNvSpPr>
            <a:spLocks noGrp="1" noChangeArrowheads="1"/>
          </p:cNvSpPr>
          <p:nvPr>
            <p:ph type="sldNum" sz="quarter" idx="12"/>
          </p:nvPr>
        </p:nvSpPr>
        <p:spPr>
          <a:ln/>
        </p:spPr>
        <p:txBody>
          <a:bodyPr/>
          <a:lstStyle>
            <a:lvl1pPr>
              <a:defRPr/>
            </a:lvl1pPr>
          </a:lstStyle>
          <a:p>
            <a:fld id="{79F8FB10-BCE9-D34B-B7D6-0C971A27F90E}" type="slidenum">
              <a:rPr lang="en-US" altLang="en-US"/>
              <a:pPr/>
              <a:t>‹#›</a:t>
            </a:fld>
            <a:endParaRPr lang="en-US" altLang="en-US" dirty="0"/>
          </a:p>
        </p:txBody>
      </p:sp>
    </p:spTree>
    <p:extLst>
      <p:ext uri="{BB962C8B-B14F-4D97-AF65-F5344CB8AC3E}">
        <p14:creationId xmlns:p14="http://schemas.microsoft.com/office/powerpoint/2010/main" val="2925461229"/>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EF9B6571-8AB5-4F4C-A284-98A6591C9F6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D5F4F2A3-E0EA-1C4E-90AE-7712C4E3E3C6}"/>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695CECCC-7BA5-884A-B5C5-2F532EE2D16F}"/>
              </a:ext>
            </a:extLst>
          </p:cNvPr>
          <p:cNvSpPr>
            <a:spLocks noGrp="1" noChangeArrowheads="1"/>
          </p:cNvSpPr>
          <p:nvPr>
            <p:ph type="sldNum" sz="quarter" idx="12"/>
          </p:nvPr>
        </p:nvSpPr>
        <p:spPr>
          <a:ln/>
        </p:spPr>
        <p:txBody>
          <a:bodyPr/>
          <a:lstStyle>
            <a:lvl1pPr>
              <a:defRPr/>
            </a:lvl1pPr>
          </a:lstStyle>
          <a:p>
            <a:fld id="{0B533AF1-2934-0543-BF26-FC0B333B619D}" type="slidenum">
              <a:rPr lang="en-US" altLang="en-US"/>
              <a:pPr/>
              <a:t>‹#›</a:t>
            </a:fld>
            <a:endParaRPr lang="en-US" altLang="en-US" dirty="0"/>
          </a:p>
        </p:txBody>
      </p:sp>
    </p:spTree>
    <p:extLst>
      <p:ext uri="{BB962C8B-B14F-4D97-AF65-F5344CB8AC3E}">
        <p14:creationId xmlns:p14="http://schemas.microsoft.com/office/powerpoint/2010/main" val="606229575"/>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26F17FA-AB8C-B447-8D16-91BDE87D4572}"/>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305A8991-771B-AD44-A215-68E5517478B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36D48937-25EA-604D-9838-C9D4B993A6B9}"/>
              </a:ext>
            </a:extLst>
          </p:cNvPr>
          <p:cNvSpPr>
            <a:spLocks noGrp="1" noChangeArrowheads="1"/>
          </p:cNvSpPr>
          <p:nvPr>
            <p:ph type="sldNum" sz="quarter" idx="12"/>
          </p:nvPr>
        </p:nvSpPr>
        <p:spPr>
          <a:ln/>
        </p:spPr>
        <p:txBody>
          <a:bodyPr/>
          <a:lstStyle>
            <a:lvl1pPr>
              <a:defRPr/>
            </a:lvl1pPr>
          </a:lstStyle>
          <a:p>
            <a:fld id="{87B9E194-8554-6542-B778-3E84B375602E}" type="slidenum">
              <a:rPr lang="en-US" altLang="en-US"/>
              <a:pPr/>
              <a:t>‹#›</a:t>
            </a:fld>
            <a:endParaRPr lang="en-US" altLang="en-US" dirty="0"/>
          </a:p>
        </p:txBody>
      </p:sp>
    </p:spTree>
    <p:extLst>
      <p:ext uri="{BB962C8B-B14F-4D97-AF65-F5344CB8AC3E}">
        <p14:creationId xmlns:p14="http://schemas.microsoft.com/office/powerpoint/2010/main" val="2351324188"/>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1CD34B9-ABC7-1C4C-A05B-6D1792D65AA9}"/>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7E9929A0-266A-6045-835A-6AA81A439E2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E88E6439-E5A2-D944-A6C3-33BF2BA48479}"/>
              </a:ext>
            </a:extLst>
          </p:cNvPr>
          <p:cNvSpPr>
            <a:spLocks noGrp="1" noChangeArrowheads="1"/>
          </p:cNvSpPr>
          <p:nvPr>
            <p:ph type="sldNum" sz="quarter" idx="12"/>
          </p:nvPr>
        </p:nvSpPr>
        <p:spPr>
          <a:ln/>
        </p:spPr>
        <p:txBody>
          <a:bodyPr/>
          <a:lstStyle>
            <a:lvl1pPr>
              <a:defRPr/>
            </a:lvl1pPr>
          </a:lstStyle>
          <a:p>
            <a:fld id="{1F4FCFE7-A828-2C42-B890-F3CD6BE5A91D}" type="slidenum">
              <a:rPr lang="en-US" altLang="en-US"/>
              <a:pPr/>
              <a:t>‹#›</a:t>
            </a:fld>
            <a:endParaRPr lang="en-US" altLang="en-US" dirty="0"/>
          </a:p>
        </p:txBody>
      </p:sp>
    </p:spTree>
    <p:extLst>
      <p:ext uri="{BB962C8B-B14F-4D97-AF65-F5344CB8AC3E}">
        <p14:creationId xmlns:p14="http://schemas.microsoft.com/office/powerpoint/2010/main" val="370042995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8D1EBAA-3290-AE40-8459-5A94F2E420BB}"/>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0F4EAD7-8334-9A4F-BE6D-5A49BAE464DF}"/>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17364CD-CAAA-C44E-B425-EB79DCA0B343}"/>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dirty="0" smtClean="0"/>
            </a:lvl1pPr>
          </a:lstStyle>
          <a:p>
            <a:pPr>
              <a:defRPr/>
            </a:pPr>
            <a:endParaRPr lang="en-US" altLang="en-US" dirty="0"/>
          </a:p>
        </p:txBody>
      </p:sp>
      <p:sp>
        <p:nvSpPr>
          <p:cNvPr id="1029" name="Rectangle 5">
            <a:extLst>
              <a:ext uri="{FF2B5EF4-FFF2-40B4-BE49-F238E27FC236}">
                <a16:creationId xmlns:a16="http://schemas.microsoft.com/office/drawing/2014/main" id="{06AB0A6A-39C8-CC45-AE13-77AF07DB764D}"/>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dirty="0" smtClean="0"/>
            </a:lvl1pPr>
          </a:lstStyle>
          <a:p>
            <a:pPr>
              <a:defRPr/>
            </a:pPr>
            <a:endParaRPr lang="en-US" altLang="en-US" dirty="0"/>
          </a:p>
        </p:txBody>
      </p:sp>
      <p:sp>
        <p:nvSpPr>
          <p:cNvPr id="1030" name="Rectangle 6">
            <a:extLst>
              <a:ext uri="{FF2B5EF4-FFF2-40B4-BE49-F238E27FC236}">
                <a16:creationId xmlns:a16="http://schemas.microsoft.com/office/drawing/2014/main" id="{E1225F0F-1FFF-D748-9742-4BBB67C375F0}"/>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3F513544-64D8-BE4F-B514-0B01B2961335}"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53">
            <a:extLst>
              <a:ext uri="{FF2B5EF4-FFF2-40B4-BE49-F238E27FC236}">
                <a16:creationId xmlns:a16="http://schemas.microsoft.com/office/drawing/2014/main" id="{E56BA05D-74A3-3841-997D-296933BA282A}"/>
              </a:ext>
            </a:extLst>
          </p:cNvPr>
          <p:cNvGrpSpPr>
            <a:grpSpLocks/>
          </p:cNvGrpSpPr>
          <p:nvPr/>
        </p:nvGrpSpPr>
        <p:grpSpPr bwMode="auto">
          <a:xfrm>
            <a:off x="1612900" y="1979613"/>
            <a:ext cx="5916613" cy="3806830"/>
            <a:chOff x="1016" y="1247"/>
            <a:chExt cx="3727" cy="2398"/>
          </a:xfrm>
        </p:grpSpPr>
        <p:sp>
          <p:nvSpPr>
            <p:cNvPr id="3075" name="Text Box 43">
              <a:extLst>
                <a:ext uri="{FF2B5EF4-FFF2-40B4-BE49-F238E27FC236}">
                  <a16:creationId xmlns:a16="http://schemas.microsoft.com/office/drawing/2014/main" id="{F3E81AAA-F3E0-B747-AFE0-F1EE3CE7DB92}"/>
                </a:ext>
              </a:extLst>
            </p:cNvPr>
            <p:cNvSpPr txBox="1">
              <a:spLocks noChangeArrowheads="1"/>
            </p:cNvSpPr>
            <p:nvPr/>
          </p:nvSpPr>
          <p:spPr bwMode="auto">
            <a:xfrm>
              <a:off x="1016" y="1247"/>
              <a:ext cx="372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dirty="0">
                  <a:solidFill>
                    <a:srgbClr val="333333"/>
                  </a:solidFill>
                </a:rPr>
                <a:t>Auditory and Vestibular System</a:t>
              </a:r>
              <a:endParaRPr lang="en-US" altLang="en-US" dirty="0"/>
            </a:p>
          </p:txBody>
        </p:sp>
        <p:grpSp>
          <p:nvGrpSpPr>
            <p:cNvPr id="3076" name="Group 52">
              <a:extLst>
                <a:ext uri="{FF2B5EF4-FFF2-40B4-BE49-F238E27FC236}">
                  <a16:creationId xmlns:a16="http://schemas.microsoft.com/office/drawing/2014/main" id="{D87A872A-0490-F148-A5AB-84D1FA7E9067}"/>
                </a:ext>
              </a:extLst>
            </p:cNvPr>
            <p:cNvGrpSpPr>
              <a:grpSpLocks/>
            </p:cNvGrpSpPr>
            <p:nvPr/>
          </p:nvGrpSpPr>
          <p:grpSpPr bwMode="auto">
            <a:xfrm>
              <a:off x="2139" y="2272"/>
              <a:ext cx="1572" cy="1373"/>
              <a:chOff x="2139" y="2272"/>
              <a:chExt cx="1572" cy="1373"/>
            </a:xfrm>
          </p:grpSpPr>
          <p:pic>
            <p:nvPicPr>
              <p:cNvPr id="3077" name="Picture 45" descr="ear">
                <a:extLst>
                  <a:ext uri="{FF2B5EF4-FFF2-40B4-BE49-F238E27FC236}">
                    <a16:creationId xmlns:a16="http://schemas.microsoft.com/office/drawing/2014/main" id="{BFF100A8-E402-854F-B931-550F61B3AB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9" y="2272"/>
                <a:ext cx="1487"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Text Box 46">
                <a:extLst>
                  <a:ext uri="{FF2B5EF4-FFF2-40B4-BE49-F238E27FC236}">
                    <a16:creationId xmlns:a16="http://schemas.microsoft.com/office/drawing/2014/main" id="{E00F9973-3EF0-DD45-A157-2C37E7D941E6}"/>
                  </a:ext>
                </a:extLst>
              </p:cNvPr>
              <p:cNvSpPr txBox="1">
                <a:spLocks noChangeArrowheads="1"/>
              </p:cNvSpPr>
              <p:nvPr/>
            </p:nvSpPr>
            <p:spPr bwMode="auto">
              <a:xfrm>
                <a:off x="2315" y="3491"/>
                <a:ext cx="139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000" dirty="0"/>
                  <a:t>https://www.hearingcarecenter.com</a:t>
                </a:r>
                <a:endParaRPr lang="en-US" altLang="en-US" dirty="0"/>
              </a:p>
            </p:txBody>
          </p:sp>
        </p:gr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9145C333-2354-D64E-A33E-4BE521EDE508}"/>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39AA9A6-54C3-EE45-A6B7-130C7AC9920F}" type="slidenum">
              <a:rPr lang="en-US" altLang="en-US"/>
              <a:pPr/>
              <a:t>2</a:t>
            </a:fld>
            <a:endParaRPr lang="en-US" altLang="en-US" dirty="0"/>
          </a:p>
        </p:txBody>
      </p:sp>
      <p:grpSp>
        <p:nvGrpSpPr>
          <p:cNvPr id="5123" name="Group 2">
            <a:extLst>
              <a:ext uri="{FF2B5EF4-FFF2-40B4-BE49-F238E27FC236}">
                <a16:creationId xmlns:a16="http://schemas.microsoft.com/office/drawing/2014/main" id="{A2BC88DB-6708-6441-ADFC-C0C84541A5E7}"/>
              </a:ext>
            </a:extLst>
          </p:cNvPr>
          <p:cNvGrpSpPr>
            <a:grpSpLocks/>
          </p:cNvGrpSpPr>
          <p:nvPr/>
        </p:nvGrpSpPr>
        <p:grpSpPr bwMode="auto">
          <a:xfrm>
            <a:off x="457200" y="446088"/>
            <a:ext cx="8229600" cy="5270500"/>
            <a:chOff x="288" y="281"/>
            <a:chExt cx="5184" cy="3320"/>
          </a:xfrm>
        </p:grpSpPr>
        <p:grpSp>
          <p:nvGrpSpPr>
            <p:cNvPr id="5124" name="Group 3">
              <a:extLst>
                <a:ext uri="{FF2B5EF4-FFF2-40B4-BE49-F238E27FC236}">
                  <a16:creationId xmlns:a16="http://schemas.microsoft.com/office/drawing/2014/main" id="{9EF46DF4-D9E3-6B4E-8D30-C4388B483430}"/>
                </a:ext>
              </a:extLst>
            </p:cNvPr>
            <p:cNvGrpSpPr>
              <a:grpSpLocks/>
            </p:cNvGrpSpPr>
            <p:nvPr/>
          </p:nvGrpSpPr>
          <p:grpSpPr bwMode="auto">
            <a:xfrm>
              <a:off x="947" y="2378"/>
              <a:ext cx="3961" cy="1223"/>
              <a:chOff x="1147" y="2338"/>
              <a:chExt cx="3961" cy="1223"/>
            </a:xfrm>
          </p:grpSpPr>
          <p:sp>
            <p:nvSpPr>
              <p:cNvPr id="5127" name="Rectangle 4">
                <a:extLst>
                  <a:ext uri="{FF2B5EF4-FFF2-40B4-BE49-F238E27FC236}">
                    <a16:creationId xmlns:a16="http://schemas.microsoft.com/office/drawing/2014/main" id="{93B27354-675A-4147-B060-F9F34DD49D7E}"/>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28" name="Rectangle 5">
                <a:extLst>
                  <a:ext uri="{FF2B5EF4-FFF2-40B4-BE49-F238E27FC236}">
                    <a16:creationId xmlns:a16="http://schemas.microsoft.com/office/drawing/2014/main" id="{84AAE4C2-63AE-EB46-ABF6-E7B42C0A09F5}"/>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29" name="Rectangle 6">
                <a:extLst>
                  <a:ext uri="{FF2B5EF4-FFF2-40B4-BE49-F238E27FC236}">
                    <a16:creationId xmlns:a16="http://schemas.microsoft.com/office/drawing/2014/main" id="{06A54DC3-552D-8B4C-BE96-2D21E0668A64}"/>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30" name="Rectangle 7">
                <a:extLst>
                  <a:ext uri="{FF2B5EF4-FFF2-40B4-BE49-F238E27FC236}">
                    <a16:creationId xmlns:a16="http://schemas.microsoft.com/office/drawing/2014/main" id="{304F394A-8EB4-C742-B13B-E6A36E4BDF27}"/>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131" name="Text Box 8">
                <a:extLst>
                  <a:ext uri="{FF2B5EF4-FFF2-40B4-BE49-F238E27FC236}">
                    <a16:creationId xmlns:a16="http://schemas.microsoft.com/office/drawing/2014/main" id="{50C44D4B-D835-2547-9911-5EE45EAF235A}"/>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14th edition</a:t>
                </a:r>
              </a:p>
            </p:txBody>
          </p:sp>
          <p:sp>
            <p:nvSpPr>
              <p:cNvPr id="5132" name="Text Box 9">
                <a:extLst>
                  <a:ext uri="{FF2B5EF4-FFF2-40B4-BE49-F238E27FC236}">
                    <a16:creationId xmlns:a16="http://schemas.microsoft.com/office/drawing/2014/main" id="{17870E65-75BB-384E-A7DC-5D618B3BCD86}"/>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13th edition</a:t>
                </a:r>
              </a:p>
            </p:txBody>
          </p:sp>
          <p:sp>
            <p:nvSpPr>
              <p:cNvPr id="5133" name="Text Box 10">
                <a:extLst>
                  <a:ext uri="{FF2B5EF4-FFF2-40B4-BE49-F238E27FC236}">
                    <a16:creationId xmlns:a16="http://schemas.microsoft.com/office/drawing/2014/main" id="{F024391A-F8ED-C946-A93E-321C9C1E4DD8}"/>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12th edition</a:t>
                </a:r>
              </a:p>
            </p:txBody>
          </p:sp>
          <p:sp>
            <p:nvSpPr>
              <p:cNvPr id="5134" name="Text Box 11">
                <a:extLst>
                  <a:ext uri="{FF2B5EF4-FFF2-40B4-BE49-F238E27FC236}">
                    <a16:creationId xmlns:a16="http://schemas.microsoft.com/office/drawing/2014/main" id="{6313F526-B83B-724C-BC29-97D140332A23}"/>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t>Same figure or table reference in all three editions</a:t>
                </a:r>
              </a:p>
            </p:txBody>
          </p:sp>
        </p:grpSp>
        <p:sp>
          <p:nvSpPr>
            <p:cNvPr id="5125" name="Rectangle 12">
              <a:extLst>
                <a:ext uri="{FF2B5EF4-FFF2-40B4-BE49-F238E27FC236}">
                  <a16:creationId xmlns:a16="http://schemas.microsoft.com/office/drawing/2014/main" id="{B9EB9960-A3E2-114F-BBEB-577F36BD8014}"/>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spcBef>
                  <a:spcPct val="20000"/>
                </a:spcBef>
                <a:spcAft>
                  <a:spcPct val="50000"/>
                </a:spcAft>
              </a:pPr>
              <a:r>
                <a:rPr lang="en-US" altLang="en-US" sz="200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spcBef>
                  <a:spcPct val="20000"/>
                </a:spcBef>
              </a:pPr>
              <a:r>
                <a:rPr lang="en-US" altLang="en-US" sz="2000" dirty="0"/>
                <a:t>The lecture slides are mapped to the three editions of the textbook based on the color-coded key below.</a:t>
              </a:r>
            </a:p>
          </p:txBody>
        </p:sp>
        <p:sp>
          <p:nvSpPr>
            <p:cNvPr id="5126" name="Rectangle 13">
              <a:extLst>
                <a:ext uri="{FF2B5EF4-FFF2-40B4-BE49-F238E27FC236}">
                  <a16:creationId xmlns:a16="http://schemas.microsoft.com/office/drawing/2014/main" id="{861B0E21-52FA-8C42-BC59-1AE71CB18C1A}"/>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Note</a:t>
              </a:r>
              <a:endParaRPr lang="en-US" altLang="en-US" sz="280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00B4A549-B9BF-EB40-8F67-3D5B7373B486}"/>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88D4C6-FA5E-4E47-B49D-51B47AE74739}" type="slidenum">
              <a:rPr lang="en-US" altLang="en-US"/>
              <a:pPr/>
              <a:t>3</a:t>
            </a:fld>
            <a:endParaRPr lang="en-US" altLang="en-US" dirty="0"/>
          </a:p>
        </p:txBody>
      </p:sp>
      <p:grpSp>
        <p:nvGrpSpPr>
          <p:cNvPr id="7171" name="Group 6">
            <a:extLst>
              <a:ext uri="{FF2B5EF4-FFF2-40B4-BE49-F238E27FC236}">
                <a16:creationId xmlns:a16="http://schemas.microsoft.com/office/drawing/2014/main" id="{DB7572D7-DFBE-3947-B20C-59DC8DF535A0}"/>
              </a:ext>
            </a:extLst>
          </p:cNvPr>
          <p:cNvGrpSpPr>
            <a:grpSpLocks/>
          </p:cNvGrpSpPr>
          <p:nvPr/>
        </p:nvGrpSpPr>
        <p:grpSpPr bwMode="auto">
          <a:xfrm>
            <a:off x="457200" y="446088"/>
            <a:ext cx="8229600" cy="2678113"/>
            <a:chOff x="288" y="281"/>
            <a:chExt cx="5184" cy="1687"/>
          </a:xfrm>
        </p:grpSpPr>
        <p:sp>
          <p:nvSpPr>
            <p:cNvPr id="7172" name="Rectangle 2">
              <a:extLst>
                <a:ext uri="{FF2B5EF4-FFF2-40B4-BE49-F238E27FC236}">
                  <a16:creationId xmlns:a16="http://schemas.microsoft.com/office/drawing/2014/main" id="{CE9ADBFE-4D41-D248-A1E0-7DF223135577}"/>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Outline</a:t>
              </a:r>
              <a:endParaRPr lang="en-US" altLang="en-US" sz="2800" dirty="0">
                <a:solidFill>
                  <a:schemeClr val="tx2"/>
                </a:solidFill>
              </a:endParaRPr>
            </a:p>
          </p:txBody>
        </p:sp>
        <p:sp>
          <p:nvSpPr>
            <p:cNvPr id="7173" name="Text Box 3">
              <a:extLst>
                <a:ext uri="{FF2B5EF4-FFF2-40B4-BE49-F238E27FC236}">
                  <a16:creationId xmlns:a16="http://schemas.microsoft.com/office/drawing/2014/main" id="{6E765FAD-6546-B54F-894B-318CEB5E0631}"/>
                </a:ext>
              </a:extLst>
            </p:cNvPr>
            <p:cNvSpPr txBox="1">
              <a:spLocks noChangeArrowheads="1"/>
            </p:cNvSpPr>
            <p:nvPr/>
          </p:nvSpPr>
          <p:spPr bwMode="auto">
            <a:xfrm>
              <a:off x="515" y="974"/>
              <a:ext cx="4647" cy="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600"/>
                </a:spcAft>
                <a:buSzPct val="80000"/>
                <a:buFontTx/>
                <a:buChar char="•"/>
              </a:pPr>
              <a:r>
                <a:rPr lang="en-US" altLang="en-US" dirty="0"/>
                <a:t>Introduction</a:t>
              </a:r>
            </a:p>
            <a:p>
              <a:pPr eaLnBrk="1" hangingPunct="1">
                <a:lnSpc>
                  <a:spcPct val="85000"/>
                </a:lnSpc>
                <a:spcAft>
                  <a:spcPts val="600"/>
                </a:spcAft>
                <a:buSzPct val="80000"/>
                <a:buFontTx/>
                <a:buChar char="•"/>
              </a:pPr>
              <a:r>
                <a:rPr lang="en-US" altLang="en-US" dirty="0"/>
                <a:t>Basic structure and functions</a:t>
              </a:r>
            </a:p>
            <a:p>
              <a:pPr eaLnBrk="1" hangingPunct="1">
                <a:lnSpc>
                  <a:spcPct val="85000"/>
                </a:lnSpc>
                <a:spcAft>
                  <a:spcPts val="600"/>
                </a:spcAft>
                <a:buSzPct val="80000"/>
                <a:buFontTx/>
                <a:buChar char="•"/>
              </a:pPr>
              <a:r>
                <a:rPr lang="en-US" altLang="en-US" dirty="0"/>
                <a:t>Nature of sound waves</a:t>
              </a:r>
            </a:p>
            <a:p>
              <a:pPr eaLnBrk="1" hangingPunct="1">
                <a:lnSpc>
                  <a:spcPct val="85000"/>
                </a:lnSpc>
                <a:spcAft>
                  <a:spcPts val="600"/>
                </a:spcAft>
                <a:buSzPct val="80000"/>
                <a:buFontTx/>
                <a:buChar char="•"/>
              </a:pPr>
              <a:r>
                <a:rPr lang="en-US" altLang="en-US" dirty="0"/>
                <a:t>Physiology of hearing</a:t>
              </a:r>
            </a:p>
            <a:p>
              <a:pPr eaLnBrk="1" hangingPunct="1">
                <a:lnSpc>
                  <a:spcPct val="85000"/>
                </a:lnSpc>
                <a:spcAft>
                  <a:spcPct val="30000"/>
                </a:spcAft>
                <a:buSzPct val="80000"/>
                <a:buFontTx/>
                <a:buChar char="•"/>
              </a:pPr>
              <a:r>
                <a:rPr lang="en-US" altLang="en-US" dirty="0"/>
                <a:t>Physiology of equilibrium</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CA716CF7-2ABC-EE42-B825-C272E6B999D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790EE9C-71F2-B64D-8E85-DF2B85579F04}" type="slidenum">
              <a:rPr lang="en-US" altLang="en-US"/>
              <a:pPr/>
              <a:t>4</a:t>
            </a:fld>
            <a:endParaRPr lang="en-US" altLang="en-US" dirty="0"/>
          </a:p>
        </p:txBody>
      </p:sp>
      <p:sp>
        <p:nvSpPr>
          <p:cNvPr id="9219" name="Rectangle 2">
            <a:extLst>
              <a:ext uri="{FF2B5EF4-FFF2-40B4-BE49-F238E27FC236}">
                <a16:creationId xmlns:a16="http://schemas.microsoft.com/office/drawing/2014/main" id="{6B40AC5B-D05D-8A44-B05E-B9E7BC481499}"/>
              </a:ext>
            </a:extLst>
          </p:cNvPr>
          <p:cNvSpPr>
            <a:spLocks noGrp="1" noChangeArrowheads="1"/>
          </p:cNvSpPr>
          <p:nvPr>
            <p:ph type="body" idx="1"/>
          </p:nvPr>
        </p:nvSpPr>
        <p:spPr>
          <a:xfrm>
            <a:off x="871538" y="89535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Introduction</a:t>
            </a:r>
            <a:endParaRPr lang="en-US" altLang="en-US"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049DB563-8962-D841-AD89-6E96BF14994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C211C55-4E7D-894B-B4FE-042861BF5AF6}" type="slidenum">
              <a:rPr lang="en-US" altLang="en-US"/>
              <a:pPr/>
              <a:t>5</a:t>
            </a:fld>
            <a:endParaRPr lang="en-US" altLang="en-US" dirty="0"/>
          </a:p>
        </p:txBody>
      </p:sp>
      <p:grpSp>
        <p:nvGrpSpPr>
          <p:cNvPr id="11280" name="Group 16">
            <a:extLst>
              <a:ext uri="{FF2B5EF4-FFF2-40B4-BE49-F238E27FC236}">
                <a16:creationId xmlns:a16="http://schemas.microsoft.com/office/drawing/2014/main" id="{41A01ECD-1A3A-9241-8C2F-6AAE07792BB5}"/>
              </a:ext>
            </a:extLst>
          </p:cNvPr>
          <p:cNvGrpSpPr>
            <a:grpSpLocks/>
          </p:cNvGrpSpPr>
          <p:nvPr/>
        </p:nvGrpSpPr>
        <p:grpSpPr bwMode="auto">
          <a:xfrm>
            <a:off x="458788" y="446088"/>
            <a:ext cx="8229600" cy="5719762"/>
            <a:chOff x="289" y="281"/>
            <a:chExt cx="5184" cy="3603"/>
          </a:xfrm>
        </p:grpSpPr>
        <p:sp>
          <p:nvSpPr>
            <p:cNvPr id="11268" name="Rectangle 3">
              <a:extLst>
                <a:ext uri="{FF2B5EF4-FFF2-40B4-BE49-F238E27FC236}">
                  <a16:creationId xmlns:a16="http://schemas.microsoft.com/office/drawing/2014/main" id="{08682C90-027A-2543-B203-22B1A6DC0D0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Overview</a:t>
              </a:r>
            </a:p>
          </p:txBody>
        </p:sp>
        <p:grpSp>
          <p:nvGrpSpPr>
            <p:cNvPr id="11279" name="Group 15">
              <a:extLst>
                <a:ext uri="{FF2B5EF4-FFF2-40B4-BE49-F238E27FC236}">
                  <a16:creationId xmlns:a16="http://schemas.microsoft.com/office/drawing/2014/main" id="{1D18E297-1C3C-0C48-9481-01D6E0435BA8}"/>
                </a:ext>
              </a:extLst>
            </p:cNvPr>
            <p:cNvGrpSpPr>
              <a:grpSpLocks/>
            </p:cNvGrpSpPr>
            <p:nvPr/>
          </p:nvGrpSpPr>
          <p:grpSpPr bwMode="auto">
            <a:xfrm>
              <a:off x="515" y="974"/>
              <a:ext cx="4669" cy="2348"/>
              <a:chOff x="515" y="974"/>
              <a:chExt cx="4669" cy="2348"/>
            </a:xfrm>
          </p:grpSpPr>
          <p:sp>
            <p:nvSpPr>
              <p:cNvPr id="11277" name="Text Box 12">
                <a:extLst>
                  <a:ext uri="{FF2B5EF4-FFF2-40B4-BE49-F238E27FC236}">
                    <a16:creationId xmlns:a16="http://schemas.microsoft.com/office/drawing/2014/main" id="{D0769342-FFE8-F841-B793-BFC1FEFED0B3}"/>
                  </a:ext>
                </a:extLst>
              </p:cNvPr>
              <p:cNvSpPr txBox="1">
                <a:spLocks noChangeArrowheads="1"/>
              </p:cNvSpPr>
              <p:nvPr/>
            </p:nvSpPr>
            <p:spPr bwMode="auto">
              <a:xfrm>
                <a:off x="515" y="974"/>
                <a:ext cx="466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ear contains sensory receptors sensitive to sound vibrations of extremely small amplitudes (as little as 0.2 nm).</a:t>
                </a:r>
              </a:p>
              <a:p>
                <a:pPr eaLnBrk="1" hangingPunct="1">
                  <a:lnSpc>
                    <a:spcPct val="85000"/>
                  </a:lnSpc>
                  <a:spcAft>
                    <a:spcPts val="900"/>
                  </a:spcAft>
                  <a:buSzPct val="80000"/>
                  <a:buFontTx/>
                  <a:buChar char="•"/>
                </a:pPr>
                <a:r>
                  <a:rPr lang="en-US" altLang="en-US" dirty="0"/>
                  <a:t>These receptors can respond 1,000 times faster than photoreceptors respond to light.</a:t>
                </a:r>
              </a:p>
              <a:p>
                <a:pPr eaLnBrk="1" hangingPunct="1">
                  <a:lnSpc>
                    <a:spcPct val="85000"/>
                  </a:lnSpc>
                  <a:spcAft>
                    <a:spcPct val="50000"/>
                  </a:spcAft>
                  <a:buSzPct val="80000"/>
                  <a:buFontTx/>
                  <a:buChar char="•"/>
                </a:pPr>
                <a:r>
                  <a:rPr lang="en-US" altLang="en-US" dirty="0"/>
                  <a:t>The ear also has vestibular receptors to maintain the body’s equilibri-um and balance.</a:t>
                </a:r>
              </a:p>
            </p:txBody>
          </p:sp>
          <p:sp>
            <p:nvSpPr>
              <p:cNvPr id="11278" name="Text Box 14">
                <a:extLst>
                  <a:ext uri="{FF2B5EF4-FFF2-40B4-BE49-F238E27FC236}">
                    <a16:creationId xmlns:a16="http://schemas.microsoft.com/office/drawing/2014/main" id="{07FCB5A4-0CE8-3041-AEEA-234E34C8CDA6}"/>
                  </a:ext>
                </a:extLst>
              </p:cNvPr>
              <p:cNvSpPr txBox="1">
                <a:spLocks noChangeArrowheads="1"/>
              </p:cNvSpPr>
              <p:nvPr/>
            </p:nvSpPr>
            <p:spPr bwMode="auto">
              <a:xfrm>
                <a:off x="1370" y="2141"/>
                <a:ext cx="3029" cy="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spcBef>
                    <a:spcPts val="0"/>
                  </a:spcBef>
                  <a:spcAft>
                    <a:spcPts val="0"/>
                  </a:spcAft>
                </a:pPr>
                <a:r>
                  <a:rPr lang="en-US" altLang="en-US" dirty="0">
                    <a:solidFill>
                      <a:srgbClr val="941100"/>
                    </a:solidFill>
                  </a:rPr>
                  <a:t>Vestibular = relating to the perception of body position and movement.  </a:t>
                </a:r>
              </a:p>
              <a:p>
                <a:pPr algn="ctr" eaLnBrk="1" hangingPunct="1">
                  <a:lnSpc>
                    <a:spcPts val="1860"/>
                  </a:lnSpc>
                  <a:spcBef>
                    <a:spcPts val="0"/>
                  </a:spcBef>
                  <a:spcAft>
                    <a:spcPts val="0"/>
                  </a:spcAft>
                </a:pPr>
                <a:r>
                  <a:rPr lang="en-US" altLang="en-US" dirty="0">
                    <a:solidFill>
                      <a:srgbClr val="941100"/>
                    </a:solidFill>
                  </a:rPr>
                  <a:t>(https://www.merriam-webster.com)</a:t>
                </a:r>
              </a:p>
              <a:p>
                <a:pPr algn="ctr" eaLnBrk="1" hangingPunct="1">
                  <a:lnSpc>
                    <a:spcPts val="1860"/>
                  </a:lnSpc>
                  <a:spcBef>
                    <a:spcPts val="600"/>
                  </a:spcBef>
                  <a:spcAft>
                    <a:spcPts val="0"/>
                  </a:spcAft>
                </a:pPr>
                <a:r>
                  <a:rPr lang="en-US" altLang="en-US" dirty="0">
                    <a:solidFill>
                      <a:srgbClr val="941100"/>
                    </a:solidFill>
                  </a:rPr>
                  <a:t>Equilibrium = a state of bodily balance, maintained primarily by special receptors in the inner ear.  </a:t>
                </a:r>
              </a:p>
              <a:p>
                <a:pPr algn="ctr" eaLnBrk="1" hangingPunct="1">
                  <a:lnSpc>
                    <a:spcPts val="1860"/>
                  </a:lnSpc>
                  <a:spcBef>
                    <a:spcPts val="0"/>
                  </a:spcBef>
                  <a:spcAft>
                    <a:spcPts val="0"/>
                  </a:spcAft>
                </a:pPr>
                <a:r>
                  <a:rPr lang="en-US" altLang="en-US" dirty="0">
                    <a:solidFill>
                      <a:srgbClr val="941100"/>
                    </a:solidFill>
                  </a:rPr>
                  <a:t>(https://www.thefreedictionary.com)</a:t>
                </a:r>
              </a:p>
            </p:txBody>
          </p:sp>
        </p:grpSp>
        <p:grpSp>
          <p:nvGrpSpPr>
            <p:cNvPr id="11270" name="Group 28">
              <a:extLst>
                <a:ext uri="{FF2B5EF4-FFF2-40B4-BE49-F238E27FC236}">
                  <a16:creationId xmlns:a16="http://schemas.microsoft.com/office/drawing/2014/main" id="{1F0BED7B-0ACB-DC43-B2FA-76C8F0C60306}"/>
                </a:ext>
              </a:extLst>
            </p:cNvPr>
            <p:cNvGrpSpPr>
              <a:grpSpLocks/>
            </p:cNvGrpSpPr>
            <p:nvPr/>
          </p:nvGrpSpPr>
          <p:grpSpPr bwMode="auto">
            <a:xfrm>
              <a:off x="582" y="3671"/>
              <a:ext cx="1990" cy="213"/>
              <a:chOff x="582" y="3671"/>
              <a:chExt cx="1990" cy="213"/>
            </a:xfrm>
          </p:grpSpPr>
          <p:sp>
            <p:nvSpPr>
              <p:cNvPr id="11271" name="Rectangle 29">
                <a:extLst>
                  <a:ext uri="{FF2B5EF4-FFF2-40B4-BE49-F238E27FC236}">
                    <a16:creationId xmlns:a16="http://schemas.microsoft.com/office/drawing/2014/main" id="{1A236D11-527F-564E-A4ED-B2C336C7BFB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272" name="Rectangle 30">
                <a:extLst>
                  <a:ext uri="{FF2B5EF4-FFF2-40B4-BE49-F238E27FC236}">
                    <a16:creationId xmlns:a16="http://schemas.microsoft.com/office/drawing/2014/main" id="{D3D9A74A-1AD7-DD43-A777-FE9F9503270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273" name="Rectangle 31">
                <a:extLst>
                  <a:ext uri="{FF2B5EF4-FFF2-40B4-BE49-F238E27FC236}">
                    <a16:creationId xmlns:a16="http://schemas.microsoft.com/office/drawing/2014/main" id="{C27B3480-C874-C84F-B533-A00DFEFC2DD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274" name="Text Box 32">
                <a:extLst>
                  <a:ext uri="{FF2B5EF4-FFF2-40B4-BE49-F238E27FC236}">
                    <a16:creationId xmlns:a16="http://schemas.microsoft.com/office/drawing/2014/main" id="{3B151698-6ED6-CB4B-9E76-87590F86017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595</a:t>
                </a:r>
                <a:endParaRPr lang="en-US" altLang="en-US" dirty="0">
                  <a:ea typeface="ＭＳ Ｐゴシック" panose="020B0600070205080204" pitchFamily="34" charset="-128"/>
                </a:endParaRPr>
              </a:p>
            </p:txBody>
          </p:sp>
          <p:sp>
            <p:nvSpPr>
              <p:cNvPr id="11275" name="Text Box 33">
                <a:extLst>
                  <a:ext uri="{FF2B5EF4-FFF2-40B4-BE49-F238E27FC236}">
                    <a16:creationId xmlns:a16="http://schemas.microsoft.com/office/drawing/2014/main" id="{4E182F94-97D6-3C4C-B9B4-6025C0A8FA8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656</a:t>
                </a:r>
                <a:endParaRPr lang="en-US" altLang="en-US" dirty="0">
                  <a:ea typeface="ＭＳ Ｐゴシック" panose="020B0600070205080204" pitchFamily="34" charset="-128"/>
                </a:endParaRPr>
              </a:p>
            </p:txBody>
          </p:sp>
          <p:sp>
            <p:nvSpPr>
              <p:cNvPr id="11276" name="Text Box 34">
                <a:extLst>
                  <a:ext uri="{FF2B5EF4-FFF2-40B4-BE49-F238E27FC236}">
                    <a16:creationId xmlns:a16="http://schemas.microsoft.com/office/drawing/2014/main" id="{FCAFEE2F-0613-0C42-ABB6-C17D99DC948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620</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0F0E34BF-C576-9647-8B46-ACF9E35D7C4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72F6F4-9414-FC44-965B-7FAF4BED92F6}" type="slidenum">
              <a:rPr lang="en-US" altLang="en-US"/>
              <a:pPr/>
              <a:t>6</a:t>
            </a:fld>
            <a:endParaRPr lang="en-US" altLang="en-US" dirty="0"/>
          </a:p>
        </p:txBody>
      </p:sp>
      <p:grpSp>
        <p:nvGrpSpPr>
          <p:cNvPr id="13315" name="Group 46">
            <a:extLst>
              <a:ext uri="{FF2B5EF4-FFF2-40B4-BE49-F238E27FC236}">
                <a16:creationId xmlns:a16="http://schemas.microsoft.com/office/drawing/2014/main" id="{ABE4B652-CCD6-8343-8CF0-8F35D903B51E}"/>
              </a:ext>
            </a:extLst>
          </p:cNvPr>
          <p:cNvGrpSpPr>
            <a:grpSpLocks/>
          </p:cNvGrpSpPr>
          <p:nvPr/>
        </p:nvGrpSpPr>
        <p:grpSpPr bwMode="auto">
          <a:xfrm>
            <a:off x="458788" y="446088"/>
            <a:ext cx="8229600" cy="5462587"/>
            <a:chOff x="289" y="281"/>
            <a:chExt cx="5184" cy="3441"/>
          </a:xfrm>
        </p:grpSpPr>
        <p:sp>
          <p:nvSpPr>
            <p:cNvPr id="13316" name="Rectangle 2">
              <a:extLst>
                <a:ext uri="{FF2B5EF4-FFF2-40B4-BE49-F238E27FC236}">
                  <a16:creationId xmlns:a16="http://schemas.microsoft.com/office/drawing/2014/main" id="{91A689D3-A472-F441-A52D-5CF47150134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Sounds Surround Us</a:t>
              </a:r>
            </a:p>
          </p:txBody>
        </p:sp>
        <p:grpSp>
          <p:nvGrpSpPr>
            <p:cNvPr id="13317" name="Group 45">
              <a:extLst>
                <a:ext uri="{FF2B5EF4-FFF2-40B4-BE49-F238E27FC236}">
                  <a16:creationId xmlns:a16="http://schemas.microsoft.com/office/drawing/2014/main" id="{23A9B32B-A46B-A447-9F86-687DE9FC6275}"/>
                </a:ext>
              </a:extLst>
            </p:cNvPr>
            <p:cNvGrpSpPr>
              <a:grpSpLocks/>
            </p:cNvGrpSpPr>
            <p:nvPr/>
          </p:nvGrpSpPr>
          <p:grpSpPr bwMode="auto">
            <a:xfrm>
              <a:off x="600" y="1020"/>
              <a:ext cx="4495" cy="2702"/>
              <a:chOff x="600" y="1020"/>
              <a:chExt cx="4495" cy="2702"/>
            </a:xfrm>
          </p:grpSpPr>
          <p:grpSp>
            <p:nvGrpSpPr>
              <p:cNvPr id="13318" name="Group 35">
                <a:extLst>
                  <a:ext uri="{FF2B5EF4-FFF2-40B4-BE49-F238E27FC236}">
                    <a16:creationId xmlns:a16="http://schemas.microsoft.com/office/drawing/2014/main" id="{6154CE76-B5B9-A946-BC80-A5EDBCAED8C4}"/>
                  </a:ext>
                </a:extLst>
              </p:cNvPr>
              <p:cNvGrpSpPr>
                <a:grpSpLocks/>
              </p:cNvGrpSpPr>
              <p:nvPr/>
            </p:nvGrpSpPr>
            <p:grpSpPr bwMode="auto">
              <a:xfrm>
                <a:off x="1992" y="1967"/>
                <a:ext cx="1474" cy="1330"/>
                <a:chOff x="1992" y="1967"/>
                <a:chExt cx="1474" cy="1330"/>
              </a:xfrm>
            </p:grpSpPr>
            <p:pic>
              <p:nvPicPr>
                <p:cNvPr id="13331" name="Picture 30" descr="hd-radio">
                  <a:extLst>
                    <a:ext uri="{FF2B5EF4-FFF2-40B4-BE49-F238E27FC236}">
                      <a16:creationId xmlns:a16="http://schemas.microsoft.com/office/drawing/2014/main" id="{B320A44B-3F4C-E54B-B2BD-ED2193C479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 y="1967"/>
                  <a:ext cx="1209" cy="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2" name="Text Box 13">
                  <a:extLst>
                    <a:ext uri="{FF2B5EF4-FFF2-40B4-BE49-F238E27FC236}">
                      <a16:creationId xmlns:a16="http://schemas.microsoft.com/office/drawing/2014/main" id="{4FEE625A-09AF-764A-9ECB-1E046D2EB4E9}"/>
                    </a:ext>
                  </a:extLst>
                </p:cNvPr>
                <p:cNvSpPr txBox="1">
                  <a:spLocks noChangeArrowheads="1"/>
                </p:cNvSpPr>
                <p:nvPr/>
              </p:nvSpPr>
              <p:spPr bwMode="auto">
                <a:xfrm>
                  <a:off x="2251" y="3152"/>
                  <a:ext cx="1215"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dirty="0"/>
                    <a:t>https://wwwavrackradio.webs.com</a:t>
                  </a:r>
                  <a:endParaRPr lang="en-US" altLang="en-US" dirty="0"/>
                </a:p>
              </p:txBody>
            </p:sp>
          </p:grpSp>
          <p:grpSp>
            <p:nvGrpSpPr>
              <p:cNvPr id="13319" name="Group 36">
                <a:extLst>
                  <a:ext uri="{FF2B5EF4-FFF2-40B4-BE49-F238E27FC236}">
                    <a16:creationId xmlns:a16="http://schemas.microsoft.com/office/drawing/2014/main" id="{23470EFD-2782-654D-A190-CDC7447FFD6C}"/>
                  </a:ext>
                </a:extLst>
              </p:cNvPr>
              <p:cNvGrpSpPr>
                <a:grpSpLocks/>
              </p:cNvGrpSpPr>
              <p:nvPr/>
            </p:nvGrpSpPr>
            <p:grpSpPr bwMode="auto">
              <a:xfrm>
                <a:off x="3655" y="2174"/>
                <a:ext cx="1440" cy="1548"/>
                <a:chOff x="3655" y="2174"/>
                <a:chExt cx="1440" cy="1548"/>
              </a:xfrm>
            </p:grpSpPr>
            <p:pic>
              <p:nvPicPr>
                <p:cNvPr id="13329" name="Picture 27" descr="image">
                  <a:extLst>
                    <a:ext uri="{FF2B5EF4-FFF2-40B4-BE49-F238E27FC236}">
                      <a16:creationId xmlns:a16="http://schemas.microsoft.com/office/drawing/2014/main" id="{13150512-CE50-A44F-B494-A5C9F89236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5" y="2174"/>
                  <a:ext cx="1440"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0" name="Text Box 15">
                  <a:extLst>
                    <a:ext uri="{FF2B5EF4-FFF2-40B4-BE49-F238E27FC236}">
                      <a16:creationId xmlns:a16="http://schemas.microsoft.com/office/drawing/2014/main" id="{71C8748F-149E-314D-B841-EC9349D75FF1}"/>
                    </a:ext>
                  </a:extLst>
                </p:cNvPr>
                <p:cNvSpPr txBox="1">
                  <a:spLocks noChangeArrowheads="1"/>
                </p:cNvSpPr>
                <p:nvPr/>
              </p:nvSpPr>
              <p:spPr bwMode="auto">
                <a:xfrm>
                  <a:off x="3927" y="3577"/>
                  <a:ext cx="1098"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dirty="0"/>
                    <a:t>https://www.whatbird.wbu.com</a:t>
                  </a:r>
                </a:p>
              </p:txBody>
            </p:sp>
          </p:grpSp>
          <p:grpSp>
            <p:nvGrpSpPr>
              <p:cNvPr id="13320" name="Group 38">
                <a:extLst>
                  <a:ext uri="{FF2B5EF4-FFF2-40B4-BE49-F238E27FC236}">
                    <a16:creationId xmlns:a16="http://schemas.microsoft.com/office/drawing/2014/main" id="{10062C85-FA74-D44F-9390-E22A3A3A2735}"/>
                  </a:ext>
                </a:extLst>
              </p:cNvPr>
              <p:cNvGrpSpPr>
                <a:grpSpLocks/>
              </p:cNvGrpSpPr>
              <p:nvPr/>
            </p:nvGrpSpPr>
            <p:grpSpPr bwMode="auto">
              <a:xfrm>
                <a:off x="2689" y="1096"/>
                <a:ext cx="1688" cy="1276"/>
                <a:chOff x="2689" y="1096"/>
                <a:chExt cx="1688" cy="1276"/>
              </a:xfrm>
            </p:grpSpPr>
            <p:sp>
              <p:nvSpPr>
                <p:cNvPr id="13327" name="Text Box 11">
                  <a:extLst>
                    <a:ext uri="{FF2B5EF4-FFF2-40B4-BE49-F238E27FC236}">
                      <a16:creationId xmlns:a16="http://schemas.microsoft.com/office/drawing/2014/main" id="{24F49BEC-0675-3D4F-860D-DEA087891659}"/>
                    </a:ext>
                  </a:extLst>
                </p:cNvPr>
                <p:cNvSpPr txBox="1">
                  <a:spLocks noChangeArrowheads="1"/>
                </p:cNvSpPr>
                <p:nvPr/>
              </p:nvSpPr>
              <p:spPr bwMode="auto">
                <a:xfrm rot="16200000">
                  <a:off x="3681" y="1647"/>
                  <a:ext cx="1247"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dirty="0"/>
                    <a:t>https://www.potential2success.com</a:t>
                  </a:r>
                  <a:endParaRPr lang="en-US" altLang="en-US" sz="1100" dirty="0"/>
                </a:p>
              </p:txBody>
            </p:sp>
            <p:pic>
              <p:nvPicPr>
                <p:cNvPr id="13328" name="Picture 26" descr="conversation">
                  <a:extLst>
                    <a:ext uri="{FF2B5EF4-FFF2-40B4-BE49-F238E27FC236}">
                      <a16:creationId xmlns:a16="http://schemas.microsoft.com/office/drawing/2014/main" id="{9317AA0D-83CB-2340-B080-0EB2B14DDC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9" y="1163"/>
                  <a:ext cx="1563" cy="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321" name="Group 34">
                <a:extLst>
                  <a:ext uri="{FF2B5EF4-FFF2-40B4-BE49-F238E27FC236}">
                    <a16:creationId xmlns:a16="http://schemas.microsoft.com/office/drawing/2014/main" id="{6BEC029A-B653-BC42-8D7B-E11786670256}"/>
                  </a:ext>
                </a:extLst>
              </p:cNvPr>
              <p:cNvGrpSpPr>
                <a:grpSpLocks/>
              </p:cNvGrpSpPr>
              <p:nvPr/>
            </p:nvGrpSpPr>
            <p:grpSpPr bwMode="auto">
              <a:xfrm>
                <a:off x="794" y="2616"/>
                <a:ext cx="1460" cy="1100"/>
                <a:chOff x="826" y="2622"/>
                <a:chExt cx="1460" cy="1100"/>
              </a:xfrm>
            </p:grpSpPr>
            <p:sp>
              <p:nvSpPr>
                <p:cNvPr id="13325" name="Text Box 17">
                  <a:extLst>
                    <a:ext uri="{FF2B5EF4-FFF2-40B4-BE49-F238E27FC236}">
                      <a16:creationId xmlns:a16="http://schemas.microsoft.com/office/drawing/2014/main" id="{2A2D8F03-F68E-4F49-9563-A93BBFBD2CE0}"/>
                    </a:ext>
                  </a:extLst>
                </p:cNvPr>
                <p:cNvSpPr txBox="1">
                  <a:spLocks noChangeArrowheads="1"/>
                </p:cNvSpPr>
                <p:nvPr/>
              </p:nvSpPr>
              <p:spPr bwMode="auto">
                <a:xfrm>
                  <a:off x="826" y="3577"/>
                  <a:ext cx="1138"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dirty="0"/>
                    <a:t>https://www.ascienceportal.com</a:t>
                  </a:r>
                  <a:endParaRPr lang="en-US" altLang="en-US" dirty="0"/>
                </a:p>
              </p:txBody>
            </p:sp>
            <p:pic>
              <p:nvPicPr>
                <p:cNvPr id="13326" name="Picture 28" descr="lightning_on_water">
                  <a:extLst>
                    <a:ext uri="{FF2B5EF4-FFF2-40B4-BE49-F238E27FC236}">
                      <a16:creationId xmlns:a16="http://schemas.microsoft.com/office/drawing/2014/main" id="{951ED4B5-ACEC-5447-B5AB-E09ED87534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 y="2622"/>
                  <a:ext cx="1403" cy="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322" name="Group 37">
                <a:extLst>
                  <a:ext uri="{FF2B5EF4-FFF2-40B4-BE49-F238E27FC236}">
                    <a16:creationId xmlns:a16="http://schemas.microsoft.com/office/drawing/2014/main" id="{A35D3E65-4B53-5B44-9959-F2701AD6CF04}"/>
                  </a:ext>
                </a:extLst>
              </p:cNvPr>
              <p:cNvGrpSpPr>
                <a:grpSpLocks/>
              </p:cNvGrpSpPr>
              <p:nvPr/>
            </p:nvGrpSpPr>
            <p:grpSpPr bwMode="auto">
              <a:xfrm>
                <a:off x="600" y="1020"/>
                <a:ext cx="1791" cy="1160"/>
                <a:chOff x="600" y="1008"/>
                <a:chExt cx="1791" cy="1160"/>
              </a:xfrm>
            </p:grpSpPr>
            <p:sp>
              <p:nvSpPr>
                <p:cNvPr id="13323" name="Text Box 9">
                  <a:extLst>
                    <a:ext uri="{FF2B5EF4-FFF2-40B4-BE49-F238E27FC236}">
                      <a16:creationId xmlns:a16="http://schemas.microsoft.com/office/drawing/2014/main" id="{DC4B7B95-8BCA-984D-BD45-888FADE11722}"/>
                    </a:ext>
                  </a:extLst>
                </p:cNvPr>
                <p:cNvSpPr txBox="1">
                  <a:spLocks noChangeArrowheads="1"/>
                </p:cNvSpPr>
                <p:nvPr/>
              </p:nvSpPr>
              <p:spPr bwMode="auto">
                <a:xfrm>
                  <a:off x="600" y="2023"/>
                  <a:ext cx="1013"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dirty="0"/>
                    <a:t>https://www.panoramio.com</a:t>
                  </a:r>
                  <a:endParaRPr lang="en-US" altLang="en-US" dirty="0"/>
                </a:p>
              </p:txBody>
            </p:sp>
            <p:pic>
              <p:nvPicPr>
                <p:cNvPr id="13324" name="Picture 31" descr="20641712">
                  <a:extLst>
                    <a:ext uri="{FF2B5EF4-FFF2-40B4-BE49-F238E27FC236}">
                      <a16:creationId xmlns:a16="http://schemas.microsoft.com/office/drawing/2014/main" id="{6DF047D6-041F-DD43-BF52-C9D4B08087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 y="1008"/>
                  <a:ext cx="1736" cy="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a:extLst>
              <a:ext uri="{FF2B5EF4-FFF2-40B4-BE49-F238E27FC236}">
                <a16:creationId xmlns:a16="http://schemas.microsoft.com/office/drawing/2014/main" id="{25D87C5C-3D03-B649-AA9F-40E38973C52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6B190C2-ABBD-C44C-AA03-3F05871631A9}" type="slidenum">
              <a:rPr lang="en-US" altLang="en-US"/>
              <a:pPr/>
              <a:t>7</a:t>
            </a:fld>
            <a:endParaRPr lang="en-US" altLang="en-US" dirty="0"/>
          </a:p>
        </p:txBody>
      </p:sp>
      <p:grpSp>
        <p:nvGrpSpPr>
          <p:cNvPr id="15363" name="Group 36">
            <a:extLst>
              <a:ext uri="{FF2B5EF4-FFF2-40B4-BE49-F238E27FC236}">
                <a16:creationId xmlns:a16="http://schemas.microsoft.com/office/drawing/2014/main" id="{BD506BA9-10CA-4E48-B06A-7E7E4A61A12D}"/>
              </a:ext>
            </a:extLst>
          </p:cNvPr>
          <p:cNvGrpSpPr>
            <a:grpSpLocks/>
          </p:cNvGrpSpPr>
          <p:nvPr/>
        </p:nvGrpSpPr>
        <p:grpSpPr bwMode="auto">
          <a:xfrm>
            <a:off x="458788" y="446088"/>
            <a:ext cx="8229600" cy="5334001"/>
            <a:chOff x="289" y="281"/>
            <a:chExt cx="5184" cy="3360"/>
          </a:xfrm>
        </p:grpSpPr>
        <p:sp>
          <p:nvSpPr>
            <p:cNvPr id="15364" name="Rectangle 2">
              <a:extLst>
                <a:ext uri="{FF2B5EF4-FFF2-40B4-BE49-F238E27FC236}">
                  <a16:creationId xmlns:a16="http://schemas.microsoft.com/office/drawing/2014/main" id="{61069696-6A8F-3D4B-9A2C-2EBDB6EA6A1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Vestibular Sensations Can Challenge Us</a:t>
              </a:r>
            </a:p>
          </p:txBody>
        </p:sp>
        <p:grpSp>
          <p:nvGrpSpPr>
            <p:cNvPr id="15365" name="Group 35">
              <a:extLst>
                <a:ext uri="{FF2B5EF4-FFF2-40B4-BE49-F238E27FC236}">
                  <a16:creationId xmlns:a16="http://schemas.microsoft.com/office/drawing/2014/main" id="{1D8791C3-F2D8-E44C-A10D-194F836A2696}"/>
                </a:ext>
              </a:extLst>
            </p:cNvPr>
            <p:cNvGrpSpPr>
              <a:grpSpLocks/>
            </p:cNvGrpSpPr>
            <p:nvPr/>
          </p:nvGrpSpPr>
          <p:grpSpPr bwMode="auto">
            <a:xfrm>
              <a:off x="883" y="1020"/>
              <a:ext cx="1483" cy="1989"/>
              <a:chOff x="883" y="1020"/>
              <a:chExt cx="1483" cy="1989"/>
            </a:xfrm>
          </p:grpSpPr>
          <p:sp>
            <p:nvSpPr>
              <p:cNvPr id="15369" name="Text Box 4">
                <a:extLst>
                  <a:ext uri="{FF2B5EF4-FFF2-40B4-BE49-F238E27FC236}">
                    <a16:creationId xmlns:a16="http://schemas.microsoft.com/office/drawing/2014/main" id="{E633A2F1-043A-8B48-A547-F7269C8B5614}"/>
                  </a:ext>
                </a:extLst>
              </p:cNvPr>
              <p:cNvSpPr txBox="1">
                <a:spLocks noChangeArrowheads="1"/>
              </p:cNvSpPr>
              <p:nvPr/>
            </p:nvSpPr>
            <p:spPr bwMode="auto">
              <a:xfrm>
                <a:off x="883" y="2844"/>
                <a:ext cx="148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https://wwwsciencefair.math.iit.edu</a:t>
                </a:r>
              </a:p>
            </p:txBody>
          </p:sp>
          <p:pic>
            <p:nvPicPr>
              <p:cNvPr id="15370" name="Picture 18" descr="roller_coaster">
                <a:extLst>
                  <a:ext uri="{FF2B5EF4-FFF2-40B4-BE49-F238E27FC236}">
                    <a16:creationId xmlns:a16="http://schemas.microsoft.com/office/drawing/2014/main" id="{9599F3DC-9C4F-F446-A2F4-CFAB79AEB1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 y="1020"/>
                <a:ext cx="1232" cy="1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366" name="Group 34">
              <a:extLst>
                <a:ext uri="{FF2B5EF4-FFF2-40B4-BE49-F238E27FC236}">
                  <a16:creationId xmlns:a16="http://schemas.microsoft.com/office/drawing/2014/main" id="{7F602C2C-DBAF-8E4A-BDAE-660104D797AC}"/>
                </a:ext>
              </a:extLst>
            </p:cNvPr>
            <p:cNvGrpSpPr>
              <a:grpSpLocks/>
            </p:cNvGrpSpPr>
            <p:nvPr/>
          </p:nvGrpSpPr>
          <p:grpSpPr bwMode="auto">
            <a:xfrm>
              <a:off x="2929" y="2202"/>
              <a:ext cx="2006" cy="1439"/>
              <a:chOff x="2929" y="2202"/>
              <a:chExt cx="2006" cy="1439"/>
            </a:xfrm>
          </p:grpSpPr>
          <p:pic>
            <p:nvPicPr>
              <p:cNvPr id="15367" name="Picture 20" descr="skydive01">
                <a:extLst>
                  <a:ext uri="{FF2B5EF4-FFF2-40B4-BE49-F238E27FC236}">
                    <a16:creationId xmlns:a16="http://schemas.microsoft.com/office/drawing/2014/main" id="{32C2500F-0DC2-8741-A1E7-D0E40E217F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9" y="2202"/>
                <a:ext cx="1926" cy="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8" name="Text Box 21">
                <a:extLst>
                  <a:ext uri="{FF2B5EF4-FFF2-40B4-BE49-F238E27FC236}">
                    <a16:creationId xmlns:a16="http://schemas.microsoft.com/office/drawing/2014/main" id="{C0477775-7EBD-F648-BF12-EA102511EA7B}"/>
                  </a:ext>
                </a:extLst>
              </p:cNvPr>
              <p:cNvSpPr txBox="1">
                <a:spLocks noChangeArrowheads="1"/>
              </p:cNvSpPr>
              <p:nvPr/>
            </p:nvSpPr>
            <p:spPr bwMode="auto">
              <a:xfrm>
                <a:off x="3365" y="3476"/>
                <a:ext cx="157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https://www.phinn.funformentals.com</a:t>
                </a:r>
                <a:endParaRPr lang="en-US" altLang="en-US" dirty="0"/>
              </a:p>
            </p:txBody>
          </p:sp>
        </p:gr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E8563F98-3D41-1445-A85C-E9C7B4D2A9A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9FC0B2F-1E9C-0649-9EB9-2B9C66DE33E6}" type="slidenum">
              <a:rPr lang="en-US" altLang="en-US"/>
              <a:pPr/>
              <a:t>8</a:t>
            </a:fld>
            <a:endParaRPr lang="en-US" altLang="en-US" dirty="0"/>
          </a:p>
        </p:txBody>
      </p:sp>
      <p:sp>
        <p:nvSpPr>
          <p:cNvPr id="17411" name="Rectangle 2">
            <a:extLst>
              <a:ext uri="{FF2B5EF4-FFF2-40B4-BE49-F238E27FC236}">
                <a16:creationId xmlns:a16="http://schemas.microsoft.com/office/drawing/2014/main" id="{7B6C90C5-6A3C-3B48-B30E-5BA6F0137F04}"/>
              </a:ext>
            </a:extLst>
          </p:cNvPr>
          <p:cNvSpPr>
            <a:spLocks noGrp="1" noChangeArrowheads="1"/>
          </p:cNvSpPr>
          <p:nvPr>
            <p:ph type="body" idx="1"/>
          </p:nvPr>
        </p:nvSpPr>
        <p:spPr>
          <a:xfrm>
            <a:off x="871538" y="89535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Basic Structure and Functions</a:t>
            </a:r>
            <a:endParaRPr lang="en-US" altLang="en-US"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4FCA82EB-7B83-7E41-8516-19DC7AD9C85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5627ECE-0181-734E-A292-F277E1861A36}" type="slidenum">
              <a:rPr lang="en-US" altLang="en-US"/>
              <a:pPr/>
              <a:t>9</a:t>
            </a:fld>
            <a:endParaRPr lang="en-US" altLang="en-US" dirty="0"/>
          </a:p>
        </p:txBody>
      </p:sp>
      <p:grpSp>
        <p:nvGrpSpPr>
          <p:cNvPr id="19459" name="Group 33">
            <a:extLst>
              <a:ext uri="{FF2B5EF4-FFF2-40B4-BE49-F238E27FC236}">
                <a16:creationId xmlns:a16="http://schemas.microsoft.com/office/drawing/2014/main" id="{68A57046-32FC-E34B-B68A-F02B01DDC2FD}"/>
              </a:ext>
            </a:extLst>
          </p:cNvPr>
          <p:cNvGrpSpPr>
            <a:grpSpLocks/>
          </p:cNvGrpSpPr>
          <p:nvPr/>
        </p:nvGrpSpPr>
        <p:grpSpPr bwMode="auto">
          <a:xfrm>
            <a:off x="455613" y="446088"/>
            <a:ext cx="8229600" cy="5719762"/>
            <a:chOff x="287" y="281"/>
            <a:chExt cx="5184" cy="3603"/>
          </a:xfrm>
        </p:grpSpPr>
        <p:sp>
          <p:nvSpPr>
            <p:cNvPr id="19460" name="Rectangle 2">
              <a:extLst>
                <a:ext uri="{FF2B5EF4-FFF2-40B4-BE49-F238E27FC236}">
                  <a16:creationId xmlns:a16="http://schemas.microsoft.com/office/drawing/2014/main" id="{3EA279CB-5CA7-0A42-81A4-EE6149B3C2C3}"/>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Major Components of the Ear</a:t>
              </a:r>
            </a:p>
          </p:txBody>
        </p:sp>
        <p:sp>
          <p:nvSpPr>
            <p:cNvPr id="19461" name="Text Box 6">
              <a:extLst>
                <a:ext uri="{FF2B5EF4-FFF2-40B4-BE49-F238E27FC236}">
                  <a16:creationId xmlns:a16="http://schemas.microsoft.com/office/drawing/2014/main" id="{C473A3B9-418E-5D49-8A21-DF618FEFB35A}"/>
                </a:ext>
              </a:extLst>
            </p:cNvPr>
            <p:cNvSpPr txBox="1">
              <a:spLocks noChangeArrowheads="1"/>
            </p:cNvSpPr>
            <p:nvPr/>
          </p:nvSpPr>
          <p:spPr bwMode="auto">
            <a:xfrm>
              <a:off x="515" y="974"/>
              <a:ext cx="4706" cy="1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ear has three major components:</a:t>
              </a:r>
            </a:p>
            <a:p>
              <a:pPr lvl="1" eaLnBrk="1" hangingPunct="1">
                <a:lnSpc>
                  <a:spcPct val="85000"/>
                </a:lnSpc>
                <a:spcAft>
                  <a:spcPts val="600"/>
                </a:spcAft>
                <a:buSzPct val="80000"/>
                <a:buFontTx/>
                <a:buChar char="-"/>
              </a:pPr>
              <a:r>
                <a:rPr lang="en-US" altLang="en-US" dirty="0"/>
                <a:t>The external or outer ear collects sound waves and channels them inward into the auditory canal.</a:t>
              </a:r>
            </a:p>
            <a:p>
              <a:pPr lvl="1" eaLnBrk="1" hangingPunct="1">
                <a:lnSpc>
                  <a:spcPct val="85000"/>
                </a:lnSpc>
                <a:spcAft>
                  <a:spcPts val="600"/>
                </a:spcAft>
                <a:buSzPct val="80000"/>
                <a:buFontTx/>
                <a:buChar char="-"/>
              </a:pPr>
              <a:r>
                <a:rPr lang="en-US" altLang="en-US" dirty="0"/>
                <a:t>The middle ear conveys sound waves to a structure known as the oval window.</a:t>
              </a:r>
            </a:p>
            <a:p>
              <a:pPr lvl="1" eaLnBrk="1" hangingPunct="1">
                <a:lnSpc>
                  <a:spcPct val="85000"/>
                </a:lnSpc>
                <a:spcAft>
                  <a:spcPct val="50000"/>
                </a:spcAft>
                <a:buSzPct val="80000"/>
                <a:buFontTx/>
                <a:buChar char="-"/>
              </a:pPr>
              <a:r>
                <a:rPr lang="en-US" altLang="en-US" dirty="0"/>
                <a:t>The internal ear has sensory receptors for hearing, equilibrium, and balance.</a:t>
              </a:r>
            </a:p>
          </p:txBody>
        </p:sp>
        <p:grpSp>
          <p:nvGrpSpPr>
            <p:cNvPr id="19462" name="Group 31">
              <a:extLst>
                <a:ext uri="{FF2B5EF4-FFF2-40B4-BE49-F238E27FC236}">
                  <a16:creationId xmlns:a16="http://schemas.microsoft.com/office/drawing/2014/main" id="{6CA8962F-79F6-C54D-AADC-9AF99284FB69}"/>
                </a:ext>
              </a:extLst>
            </p:cNvPr>
            <p:cNvGrpSpPr>
              <a:grpSpLocks/>
            </p:cNvGrpSpPr>
            <p:nvPr/>
          </p:nvGrpSpPr>
          <p:grpSpPr bwMode="auto">
            <a:xfrm>
              <a:off x="582" y="3671"/>
              <a:ext cx="2978" cy="213"/>
              <a:chOff x="582" y="3671"/>
              <a:chExt cx="2978" cy="213"/>
            </a:xfrm>
          </p:grpSpPr>
          <p:grpSp>
            <p:nvGrpSpPr>
              <p:cNvPr id="19463" name="Group 20">
                <a:extLst>
                  <a:ext uri="{FF2B5EF4-FFF2-40B4-BE49-F238E27FC236}">
                    <a16:creationId xmlns:a16="http://schemas.microsoft.com/office/drawing/2014/main" id="{74E0E1E9-2B36-2C4F-8547-8DB2B4399AFA}"/>
                  </a:ext>
                </a:extLst>
              </p:cNvPr>
              <p:cNvGrpSpPr>
                <a:grpSpLocks/>
              </p:cNvGrpSpPr>
              <p:nvPr/>
            </p:nvGrpSpPr>
            <p:grpSpPr bwMode="auto">
              <a:xfrm>
                <a:off x="582" y="3671"/>
                <a:ext cx="1990" cy="213"/>
                <a:chOff x="582" y="3671"/>
                <a:chExt cx="1990" cy="213"/>
              </a:xfrm>
            </p:grpSpPr>
            <p:sp>
              <p:nvSpPr>
                <p:cNvPr id="19467" name="Rectangle 21">
                  <a:extLst>
                    <a:ext uri="{FF2B5EF4-FFF2-40B4-BE49-F238E27FC236}">
                      <a16:creationId xmlns:a16="http://schemas.microsoft.com/office/drawing/2014/main" id="{FCA6F4D6-1088-3643-AB53-A26CCDFDC48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68" name="Rectangle 22">
                  <a:extLst>
                    <a:ext uri="{FF2B5EF4-FFF2-40B4-BE49-F238E27FC236}">
                      <a16:creationId xmlns:a16="http://schemas.microsoft.com/office/drawing/2014/main" id="{F91E6BFA-250F-BE42-BFEA-54CCA430496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69" name="Rectangle 23">
                  <a:extLst>
                    <a:ext uri="{FF2B5EF4-FFF2-40B4-BE49-F238E27FC236}">
                      <a16:creationId xmlns:a16="http://schemas.microsoft.com/office/drawing/2014/main" id="{4A693BF7-3DCC-EE47-8A9C-C18CF09B3D3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70" name="Text Box 24">
                  <a:extLst>
                    <a:ext uri="{FF2B5EF4-FFF2-40B4-BE49-F238E27FC236}">
                      <a16:creationId xmlns:a16="http://schemas.microsoft.com/office/drawing/2014/main" id="{D3089BF1-9FA5-2941-8013-6A973C3C076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595</a:t>
                  </a:r>
                  <a:endParaRPr lang="en-US" altLang="en-US" dirty="0">
                    <a:ea typeface="ＭＳ Ｐゴシック" panose="020B0600070205080204" pitchFamily="34" charset="-128"/>
                  </a:endParaRPr>
                </a:p>
              </p:txBody>
            </p:sp>
            <p:sp>
              <p:nvSpPr>
                <p:cNvPr id="19471" name="Text Box 25">
                  <a:extLst>
                    <a:ext uri="{FF2B5EF4-FFF2-40B4-BE49-F238E27FC236}">
                      <a16:creationId xmlns:a16="http://schemas.microsoft.com/office/drawing/2014/main" id="{D10017CB-0EC4-9E44-8E36-236BDFE07C5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658</a:t>
                  </a:r>
                  <a:endParaRPr lang="en-US" altLang="en-US" dirty="0">
                    <a:ea typeface="ＭＳ Ｐゴシック" panose="020B0600070205080204" pitchFamily="34" charset="-128"/>
                  </a:endParaRPr>
                </a:p>
              </p:txBody>
            </p:sp>
            <p:sp>
              <p:nvSpPr>
                <p:cNvPr id="19472" name="Text Box 26">
                  <a:extLst>
                    <a:ext uri="{FF2B5EF4-FFF2-40B4-BE49-F238E27FC236}">
                      <a16:creationId xmlns:a16="http://schemas.microsoft.com/office/drawing/2014/main" id="{2EF62FA8-3661-5C44-A9E8-6B933F00A4F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620</a:t>
                  </a:r>
                  <a:endParaRPr lang="en-US" altLang="en-US" dirty="0">
                    <a:ea typeface="ＭＳ Ｐゴシック" panose="020B0600070205080204" pitchFamily="34" charset="-128"/>
                  </a:endParaRPr>
                </a:p>
              </p:txBody>
            </p:sp>
          </p:grpSp>
          <p:grpSp>
            <p:nvGrpSpPr>
              <p:cNvPr id="19464" name="Group 30">
                <a:extLst>
                  <a:ext uri="{FF2B5EF4-FFF2-40B4-BE49-F238E27FC236}">
                    <a16:creationId xmlns:a16="http://schemas.microsoft.com/office/drawing/2014/main" id="{1C089683-D997-894B-8C64-7D04CDD25ECE}"/>
                  </a:ext>
                </a:extLst>
              </p:cNvPr>
              <p:cNvGrpSpPr>
                <a:grpSpLocks/>
              </p:cNvGrpSpPr>
              <p:nvPr/>
            </p:nvGrpSpPr>
            <p:grpSpPr bwMode="auto">
              <a:xfrm>
                <a:off x="2829" y="3671"/>
                <a:ext cx="731" cy="213"/>
                <a:chOff x="2829" y="3671"/>
                <a:chExt cx="731" cy="213"/>
              </a:xfrm>
            </p:grpSpPr>
            <p:sp>
              <p:nvSpPr>
                <p:cNvPr id="19465" name="Rectangle 28">
                  <a:extLst>
                    <a:ext uri="{FF2B5EF4-FFF2-40B4-BE49-F238E27FC236}">
                      <a16:creationId xmlns:a16="http://schemas.microsoft.com/office/drawing/2014/main" id="{1284871B-CB80-7248-9D7F-AD6614106035}"/>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9466" name="Text Box 29">
                  <a:extLst>
                    <a:ext uri="{FF2B5EF4-FFF2-40B4-BE49-F238E27FC236}">
                      <a16:creationId xmlns:a16="http://schemas.microsoft.com/office/drawing/2014/main" id="{35220470-ECE4-C646-983A-4703479D168B}"/>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17.18</a:t>
                  </a:r>
                </a:p>
              </p:txBody>
            </p:sp>
          </p:grpSp>
        </p:gr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C4362E7E-6A5D-FA4A-BFF3-CEB85381F44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C075C1-2030-2746-AB4B-D6B87A9756BF}" type="slidenum">
              <a:rPr lang="en-US" altLang="en-US"/>
              <a:pPr/>
              <a:t>10</a:t>
            </a:fld>
            <a:endParaRPr lang="en-US" altLang="en-US" dirty="0"/>
          </a:p>
        </p:txBody>
      </p:sp>
      <p:sp>
        <p:nvSpPr>
          <p:cNvPr id="21508" name="Rectangle 2">
            <a:extLst>
              <a:ext uri="{FF2B5EF4-FFF2-40B4-BE49-F238E27FC236}">
                <a16:creationId xmlns:a16="http://schemas.microsoft.com/office/drawing/2014/main" id="{F9DCDF76-1AC6-D74A-87B7-B836E056391E}"/>
              </a:ext>
            </a:extLst>
          </p:cNvPr>
          <p:cNvSpPr>
            <a:spLocks noChangeArrowheads="1"/>
          </p:cNvSpPr>
          <p:nvPr/>
        </p:nvSpPr>
        <p:spPr bwMode="auto">
          <a:xfrm>
            <a:off x="455613" y="4460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Cross-Section of the Ear</a:t>
            </a:r>
          </a:p>
        </p:txBody>
      </p:sp>
      <p:grpSp>
        <p:nvGrpSpPr>
          <p:cNvPr id="21514" name="Group 10">
            <a:extLst>
              <a:ext uri="{FF2B5EF4-FFF2-40B4-BE49-F238E27FC236}">
                <a16:creationId xmlns:a16="http://schemas.microsoft.com/office/drawing/2014/main" id="{12DF21DE-F3FF-D449-BF37-882FB3FFAFBB}"/>
              </a:ext>
            </a:extLst>
          </p:cNvPr>
          <p:cNvGrpSpPr>
            <a:grpSpLocks/>
          </p:cNvGrpSpPr>
          <p:nvPr/>
        </p:nvGrpSpPr>
        <p:grpSpPr bwMode="auto">
          <a:xfrm>
            <a:off x="2582428" y="1566863"/>
            <a:ext cx="4037507" cy="2476124"/>
            <a:chOff x="1502" y="987"/>
            <a:chExt cx="2784" cy="1868"/>
          </a:xfrm>
        </p:grpSpPr>
        <p:pic>
          <p:nvPicPr>
            <p:cNvPr id="21510" name="Picture 17" descr="ear-1">
              <a:extLst>
                <a:ext uri="{FF2B5EF4-FFF2-40B4-BE49-F238E27FC236}">
                  <a16:creationId xmlns:a16="http://schemas.microsoft.com/office/drawing/2014/main" id="{8F9B813E-358B-D640-820A-45B9A5D0D7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2" y="987"/>
              <a:ext cx="2745" cy="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3" name="Text Box 19">
              <a:extLst>
                <a:ext uri="{FF2B5EF4-FFF2-40B4-BE49-F238E27FC236}">
                  <a16:creationId xmlns:a16="http://schemas.microsoft.com/office/drawing/2014/main" id="{C5F48981-7D80-C144-8439-4AA1F65D6E40}"/>
                </a:ext>
              </a:extLst>
            </p:cNvPr>
            <p:cNvSpPr txBox="1">
              <a:spLocks noChangeArrowheads="1"/>
            </p:cNvSpPr>
            <p:nvPr/>
          </p:nvSpPr>
          <p:spPr bwMode="auto">
            <a:xfrm>
              <a:off x="2870" y="2658"/>
              <a:ext cx="1416" cy="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https://www.health.state.ny.us</a:t>
              </a:r>
            </a:p>
          </p:txBody>
        </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339031BA-B017-1841-8F57-410E13C6A368}"/>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4410B1-36F8-294A-8443-BF544B05FF70}" type="slidenum">
              <a:rPr lang="en-US" altLang="en-US"/>
              <a:pPr/>
              <a:t>11</a:t>
            </a:fld>
            <a:endParaRPr lang="en-US" altLang="en-US" dirty="0"/>
          </a:p>
        </p:txBody>
      </p:sp>
      <p:grpSp>
        <p:nvGrpSpPr>
          <p:cNvPr id="23555" name="Group 38">
            <a:extLst>
              <a:ext uri="{FF2B5EF4-FFF2-40B4-BE49-F238E27FC236}">
                <a16:creationId xmlns:a16="http://schemas.microsoft.com/office/drawing/2014/main" id="{C5B989C7-9E08-C74B-9C24-F9CC151FE780}"/>
              </a:ext>
            </a:extLst>
          </p:cNvPr>
          <p:cNvGrpSpPr>
            <a:grpSpLocks/>
          </p:cNvGrpSpPr>
          <p:nvPr/>
        </p:nvGrpSpPr>
        <p:grpSpPr bwMode="auto">
          <a:xfrm>
            <a:off x="455613" y="446088"/>
            <a:ext cx="8229600" cy="5719762"/>
            <a:chOff x="287" y="281"/>
            <a:chExt cx="5184" cy="3603"/>
          </a:xfrm>
        </p:grpSpPr>
        <p:sp>
          <p:nvSpPr>
            <p:cNvPr id="23556" name="Rectangle 2">
              <a:extLst>
                <a:ext uri="{FF2B5EF4-FFF2-40B4-BE49-F238E27FC236}">
                  <a16:creationId xmlns:a16="http://schemas.microsoft.com/office/drawing/2014/main" id="{53949C72-71D4-4C47-BC3C-9D90A5FB9422}"/>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External Ear</a:t>
              </a:r>
            </a:p>
          </p:txBody>
        </p:sp>
        <p:sp>
          <p:nvSpPr>
            <p:cNvPr id="23557" name="Text Box 6">
              <a:extLst>
                <a:ext uri="{FF2B5EF4-FFF2-40B4-BE49-F238E27FC236}">
                  <a16:creationId xmlns:a16="http://schemas.microsoft.com/office/drawing/2014/main" id="{1AE2FC6F-03E3-0F4A-A827-3934DA45C923}"/>
                </a:ext>
              </a:extLst>
            </p:cNvPr>
            <p:cNvSpPr txBox="1">
              <a:spLocks noChangeArrowheads="1"/>
            </p:cNvSpPr>
            <p:nvPr/>
          </p:nvSpPr>
          <p:spPr bwMode="auto">
            <a:xfrm>
              <a:off x="515" y="974"/>
              <a:ext cx="4695"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external ear consists of the auricle, external auditory canal, and tympanic membrane or eardrum.</a:t>
              </a:r>
            </a:p>
            <a:p>
              <a:pPr eaLnBrk="1" hangingPunct="1">
                <a:lnSpc>
                  <a:spcPct val="85000"/>
                </a:lnSpc>
                <a:spcAft>
                  <a:spcPts val="900"/>
                </a:spcAft>
                <a:buSzPct val="80000"/>
                <a:buFontTx/>
                <a:buChar char="•"/>
              </a:pPr>
              <a:r>
                <a:rPr lang="en-US" altLang="en-US" dirty="0"/>
                <a:t>The auricle is a flap of elastic cartilage, shaped like the flared end of a trumpet and covered by skin.</a:t>
              </a:r>
            </a:p>
            <a:p>
              <a:pPr eaLnBrk="1" hangingPunct="1">
                <a:lnSpc>
                  <a:spcPct val="85000"/>
                </a:lnSpc>
                <a:spcAft>
                  <a:spcPts val="900"/>
                </a:spcAft>
                <a:buSzPct val="80000"/>
                <a:buFontTx/>
                <a:buChar char="•"/>
              </a:pPr>
              <a:r>
                <a:rPr lang="en-US" altLang="en-US" dirty="0"/>
                <a:t>The external auditory canal is a curved tube about 2.5 cm in length that lies in the temporal bone and leads to the tympanic membrane.</a:t>
              </a:r>
            </a:p>
            <a:p>
              <a:pPr eaLnBrk="1" hangingPunct="1">
                <a:lnSpc>
                  <a:spcPct val="85000"/>
                </a:lnSpc>
                <a:spcAft>
                  <a:spcPct val="50000"/>
                </a:spcAft>
                <a:buSzPct val="80000"/>
                <a:buFontTx/>
                <a:buChar char="•"/>
              </a:pPr>
              <a:r>
                <a:rPr lang="en-US" altLang="en-US" dirty="0"/>
                <a:t>The tympanic membrane (eardrum) is a thin, semi-transparent partition located between the external auditory canal and middle ear.</a:t>
              </a:r>
            </a:p>
          </p:txBody>
        </p:sp>
        <p:grpSp>
          <p:nvGrpSpPr>
            <p:cNvPr id="23558" name="Group 27">
              <a:extLst>
                <a:ext uri="{FF2B5EF4-FFF2-40B4-BE49-F238E27FC236}">
                  <a16:creationId xmlns:a16="http://schemas.microsoft.com/office/drawing/2014/main" id="{3571D2EE-71EF-964B-AF0C-409EB3730678}"/>
                </a:ext>
              </a:extLst>
            </p:cNvPr>
            <p:cNvGrpSpPr>
              <a:grpSpLocks/>
            </p:cNvGrpSpPr>
            <p:nvPr/>
          </p:nvGrpSpPr>
          <p:grpSpPr bwMode="auto">
            <a:xfrm>
              <a:off x="582" y="3671"/>
              <a:ext cx="2978" cy="213"/>
              <a:chOff x="582" y="3671"/>
              <a:chExt cx="2978" cy="213"/>
            </a:xfrm>
          </p:grpSpPr>
          <p:grpSp>
            <p:nvGrpSpPr>
              <p:cNvPr id="23559" name="Group 28">
                <a:extLst>
                  <a:ext uri="{FF2B5EF4-FFF2-40B4-BE49-F238E27FC236}">
                    <a16:creationId xmlns:a16="http://schemas.microsoft.com/office/drawing/2014/main" id="{E6C7E86D-CDA0-8E4E-B11C-D10DF7AFD737}"/>
                  </a:ext>
                </a:extLst>
              </p:cNvPr>
              <p:cNvGrpSpPr>
                <a:grpSpLocks/>
              </p:cNvGrpSpPr>
              <p:nvPr/>
            </p:nvGrpSpPr>
            <p:grpSpPr bwMode="auto">
              <a:xfrm>
                <a:off x="582" y="3671"/>
                <a:ext cx="1990" cy="213"/>
                <a:chOff x="582" y="3671"/>
                <a:chExt cx="1990" cy="213"/>
              </a:xfrm>
            </p:grpSpPr>
            <p:sp>
              <p:nvSpPr>
                <p:cNvPr id="23563" name="Rectangle 29">
                  <a:extLst>
                    <a:ext uri="{FF2B5EF4-FFF2-40B4-BE49-F238E27FC236}">
                      <a16:creationId xmlns:a16="http://schemas.microsoft.com/office/drawing/2014/main" id="{2385516C-EA21-A14B-9E8E-227DFFF045F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3564" name="Rectangle 30">
                  <a:extLst>
                    <a:ext uri="{FF2B5EF4-FFF2-40B4-BE49-F238E27FC236}">
                      <a16:creationId xmlns:a16="http://schemas.microsoft.com/office/drawing/2014/main" id="{5D56F430-BFC7-C845-9E84-E4AE54ED6FE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3565" name="Rectangle 31">
                  <a:extLst>
                    <a:ext uri="{FF2B5EF4-FFF2-40B4-BE49-F238E27FC236}">
                      <a16:creationId xmlns:a16="http://schemas.microsoft.com/office/drawing/2014/main" id="{C3D83BE7-7D91-CA40-AAEE-36015B9B1FD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3566" name="Text Box 32">
                  <a:extLst>
                    <a:ext uri="{FF2B5EF4-FFF2-40B4-BE49-F238E27FC236}">
                      <a16:creationId xmlns:a16="http://schemas.microsoft.com/office/drawing/2014/main" id="{00D8A10D-4592-E148-98B6-0C9734F347F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595</a:t>
                  </a:r>
                  <a:endParaRPr lang="en-US" altLang="en-US" dirty="0">
                    <a:ea typeface="ＭＳ Ｐゴシック" panose="020B0600070205080204" pitchFamily="34" charset="-128"/>
                  </a:endParaRPr>
                </a:p>
              </p:txBody>
            </p:sp>
            <p:sp>
              <p:nvSpPr>
                <p:cNvPr id="23567" name="Text Box 33">
                  <a:extLst>
                    <a:ext uri="{FF2B5EF4-FFF2-40B4-BE49-F238E27FC236}">
                      <a16:creationId xmlns:a16="http://schemas.microsoft.com/office/drawing/2014/main" id="{323255D1-EF9B-FB45-83E3-39E27E06430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658</a:t>
                  </a:r>
                  <a:endParaRPr lang="en-US" altLang="en-US" dirty="0">
                    <a:ea typeface="ＭＳ Ｐゴシック" panose="020B0600070205080204" pitchFamily="34" charset="-128"/>
                  </a:endParaRPr>
                </a:p>
              </p:txBody>
            </p:sp>
            <p:sp>
              <p:nvSpPr>
                <p:cNvPr id="23568" name="Text Box 34">
                  <a:extLst>
                    <a:ext uri="{FF2B5EF4-FFF2-40B4-BE49-F238E27FC236}">
                      <a16:creationId xmlns:a16="http://schemas.microsoft.com/office/drawing/2014/main" id="{7A88DA4F-02A7-C541-A6DF-BBB87848A51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620</a:t>
                  </a:r>
                  <a:endParaRPr lang="en-US" altLang="en-US" dirty="0">
                    <a:ea typeface="ＭＳ Ｐゴシック" panose="020B0600070205080204" pitchFamily="34" charset="-128"/>
                  </a:endParaRPr>
                </a:p>
              </p:txBody>
            </p:sp>
          </p:grpSp>
          <p:grpSp>
            <p:nvGrpSpPr>
              <p:cNvPr id="23560" name="Group 35">
                <a:extLst>
                  <a:ext uri="{FF2B5EF4-FFF2-40B4-BE49-F238E27FC236}">
                    <a16:creationId xmlns:a16="http://schemas.microsoft.com/office/drawing/2014/main" id="{70FEDF0A-C027-C746-879C-23E81023CCA0}"/>
                  </a:ext>
                </a:extLst>
              </p:cNvPr>
              <p:cNvGrpSpPr>
                <a:grpSpLocks/>
              </p:cNvGrpSpPr>
              <p:nvPr/>
            </p:nvGrpSpPr>
            <p:grpSpPr bwMode="auto">
              <a:xfrm>
                <a:off x="2829" y="3671"/>
                <a:ext cx="731" cy="213"/>
                <a:chOff x="2829" y="3671"/>
                <a:chExt cx="731" cy="213"/>
              </a:xfrm>
            </p:grpSpPr>
            <p:sp>
              <p:nvSpPr>
                <p:cNvPr id="23561" name="Rectangle 36">
                  <a:extLst>
                    <a:ext uri="{FF2B5EF4-FFF2-40B4-BE49-F238E27FC236}">
                      <a16:creationId xmlns:a16="http://schemas.microsoft.com/office/drawing/2014/main" id="{4A4305B4-77D6-BC48-B8B2-99F2E58374DC}"/>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3562" name="Text Box 37">
                  <a:extLst>
                    <a:ext uri="{FF2B5EF4-FFF2-40B4-BE49-F238E27FC236}">
                      <a16:creationId xmlns:a16="http://schemas.microsoft.com/office/drawing/2014/main" id="{6927E6A7-1A0F-2F49-A97F-2623DB9EBE1D}"/>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17.18</a:t>
                  </a:r>
                </a:p>
              </p:txBody>
            </p:sp>
          </p:gr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C9E81E82-5B44-A541-9996-66F5CF35F5A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D6993F3-EA8B-9C49-BF35-2F3F468B8D6F}" type="slidenum">
              <a:rPr lang="en-US" altLang="en-US"/>
              <a:pPr/>
              <a:t>12</a:t>
            </a:fld>
            <a:endParaRPr lang="en-US" altLang="en-US" dirty="0"/>
          </a:p>
        </p:txBody>
      </p:sp>
      <p:grpSp>
        <p:nvGrpSpPr>
          <p:cNvPr id="25603" name="Group 19">
            <a:extLst>
              <a:ext uri="{FF2B5EF4-FFF2-40B4-BE49-F238E27FC236}">
                <a16:creationId xmlns:a16="http://schemas.microsoft.com/office/drawing/2014/main" id="{20CECB3D-A36B-D347-90EF-CB675E4FC0C8}"/>
              </a:ext>
            </a:extLst>
          </p:cNvPr>
          <p:cNvGrpSpPr>
            <a:grpSpLocks/>
          </p:cNvGrpSpPr>
          <p:nvPr/>
        </p:nvGrpSpPr>
        <p:grpSpPr bwMode="auto">
          <a:xfrm>
            <a:off x="455613" y="446088"/>
            <a:ext cx="8229600" cy="4435475"/>
            <a:chOff x="287" y="281"/>
            <a:chExt cx="5184" cy="2794"/>
          </a:xfrm>
        </p:grpSpPr>
        <p:sp>
          <p:nvSpPr>
            <p:cNvPr id="25604" name="Rectangle 3">
              <a:extLst>
                <a:ext uri="{FF2B5EF4-FFF2-40B4-BE49-F238E27FC236}">
                  <a16:creationId xmlns:a16="http://schemas.microsoft.com/office/drawing/2014/main" id="{33C14D17-E9DF-0546-9D16-FFC6AD8C7DB2}"/>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Auricle</a:t>
              </a:r>
            </a:p>
          </p:txBody>
        </p:sp>
        <p:grpSp>
          <p:nvGrpSpPr>
            <p:cNvPr id="25605" name="Group 18">
              <a:extLst>
                <a:ext uri="{FF2B5EF4-FFF2-40B4-BE49-F238E27FC236}">
                  <a16:creationId xmlns:a16="http://schemas.microsoft.com/office/drawing/2014/main" id="{6EB03CA8-3A1C-5442-AB7E-6ECB1E2DBF2C}"/>
                </a:ext>
              </a:extLst>
            </p:cNvPr>
            <p:cNvGrpSpPr>
              <a:grpSpLocks/>
            </p:cNvGrpSpPr>
            <p:nvPr/>
          </p:nvGrpSpPr>
          <p:grpSpPr bwMode="auto">
            <a:xfrm>
              <a:off x="2283" y="1019"/>
              <a:ext cx="1274" cy="2056"/>
              <a:chOff x="2283" y="1019"/>
              <a:chExt cx="1274" cy="2056"/>
            </a:xfrm>
          </p:grpSpPr>
          <p:pic>
            <p:nvPicPr>
              <p:cNvPr id="25606" name="Picture 16" descr="Earrr">
                <a:extLst>
                  <a:ext uri="{FF2B5EF4-FFF2-40B4-BE49-F238E27FC236}">
                    <a16:creationId xmlns:a16="http://schemas.microsoft.com/office/drawing/2014/main" id="{8AF216B9-112A-BF4E-BB74-CE658EC7B7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3" y="1019"/>
                <a:ext cx="1195" cy="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7" name="Text Box 17">
                <a:extLst>
                  <a:ext uri="{FF2B5EF4-FFF2-40B4-BE49-F238E27FC236}">
                    <a16:creationId xmlns:a16="http://schemas.microsoft.com/office/drawing/2014/main" id="{1114B49D-7C34-4D48-A475-EE81BC3FB407}"/>
                  </a:ext>
                </a:extLst>
              </p:cNvPr>
              <p:cNvSpPr txBox="1">
                <a:spLocks noChangeArrowheads="1"/>
              </p:cNvSpPr>
              <p:nvPr/>
            </p:nvSpPr>
            <p:spPr bwMode="auto">
              <a:xfrm>
                <a:off x="2414" y="2910"/>
                <a:ext cx="1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https://www.wikimedia.org</a:t>
                </a:r>
                <a:endParaRPr lang="en-US" altLang="en-US" dirty="0"/>
              </a:p>
            </p:txBody>
          </p:sp>
        </p:gr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5C548CE5-BA3C-014B-8FB5-2EF41BB63BC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AAA42C-D987-7141-B2A9-B2C7A08C02A2}" type="slidenum">
              <a:rPr lang="en-US" altLang="en-US"/>
              <a:pPr/>
              <a:t>13</a:t>
            </a:fld>
            <a:endParaRPr lang="en-US" altLang="en-US" dirty="0"/>
          </a:p>
        </p:txBody>
      </p:sp>
      <p:grpSp>
        <p:nvGrpSpPr>
          <p:cNvPr id="27651" name="Group 41">
            <a:extLst>
              <a:ext uri="{FF2B5EF4-FFF2-40B4-BE49-F238E27FC236}">
                <a16:creationId xmlns:a16="http://schemas.microsoft.com/office/drawing/2014/main" id="{B3B88907-A3D6-6C45-B19C-9124F17A1DB4}"/>
              </a:ext>
            </a:extLst>
          </p:cNvPr>
          <p:cNvGrpSpPr>
            <a:grpSpLocks/>
          </p:cNvGrpSpPr>
          <p:nvPr/>
        </p:nvGrpSpPr>
        <p:grpSpPr bwMode="auto">
          <a:xfrm>
            <a:off x="455613" y="446088"/>
            <a:ext cx="8229600" cy="5719762"/>
            <a:chOff x="287" y="281"/>
            <a:chExt cx="5184" cy="3603"/>
          </a:xfrm>
        </p:grpSpPr>
        <p:sp>
          <p:nvSpPr>
            <p:cNvPr id="27652" name="Rectangle 2">
              <a:extLst>
                <a:ext uri="{FF2B5EF4-FFF2-40B4-BE49-F238E27FC236}">
                  <a16:creationId xmlns:a16="http://schemas.microsoft.com/office/drawing/2014/main" id="{22EA39F1-0923-DB47-9E03-77BA0E9DC0D2}"/>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Tympanic Membrane Damage</a:t>
              </a:r>
            </a:p>
          </p:txBody>
        </p:sp>
        <p:sp>
          <p:nvSpPr>
            <p:cNvPr id="27653" name="Text Box 6">
              <a:extLst>
                <a:ext uri="{FF2B5EF4-FFF2-40B4-BE49-F238E27FC236}">
                  <a16:creationId xmlns:a16="http://schemas.microsoft.com/office/drawing/2014/main" id="{D14641D4-C1C1-574F-AC2B-D82042D3D20D}"/>
                </a:ext>
              </a:extLst>
            </p:cNvPr>
            <p:cNvSpPr txBox="1">
              <a:spLocks noChangeArrowheads="1"/>
            </p:cNvSpPr>
            <p:nvPr/>
          </p:nvSpPr>
          <p:spPr bwMode="auto">
            <a:xfrm>
              <a:off x="515" y="974"/>
              <a:ext cx="4845" cy="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 tear in the tympanic membrane is known as a perforated eardrum.</a:t>
              </a:r>
            </a:p>
            <a:p>
              <a:pPr eaLnBrk="1" hangingPunct="1">
                <a:lnSpc>
                  <a:spcPct val="85000"/>
                </a:lnSpc>
                <a:spcAft>
                  <a:spcPts val="900"/>
                </a:spcAft>
                <a:buSzPct val="80000"/>
                <a:buFontTx/>
                <a:buChar char="•"/>
              </a:pPr>
              <a:r>
                <a:rPr lang="en-US" altLang="en-US" dirty="0"/>
                <a:t>The damage can result from a foreign object, trauma, or middle ear infection.</a:t>
              </a:r>
            </a:p>
            <a:p>
              <a:pPr eaLnBrk="1" hangingPunct="1">
                <a:lnSpc>
                  <a:spcPct val="85000"/>
                </a:lnSpc>
                <a:spcAft>
                  <a:spcPts val="900"/>
                </a:spcAft>
                <a:buSzPct val="80000"/>
                <a:buFontTx/>
                <a:buChar char="•"/>
              </a:pPr>
              <a:r>
                <a:rPr lang="en-US" altLang="en-US" dirty="0"/>
                <a:t>The old adage applies, “never put anything in your ear smaller than your elbow.”</a:t>
              </a:r>
            </a:p>
            <a:p>
              <a:pPr eaLnBrk="1" hangingPunct="1">
                <a:lnSpc>
                  <a:spcPct val="85000"/>
                </a:lnSpc>
                <a:spcAft>
                  <a:spcPct val="50000"/>
                </a:spcAft>
                <a:buSzPct val="80000"/>
                <a:buFontTx/>
                <a:buChar char="•"/>
              </a:pPr>
              <a:r>
                <a:rPr lang="en-US" altLang="en-US" dirty="0"/>
                <a:t>Fortunately, a perforated eardrum will typically heal in about a month.</a:t>
              </a:r>
            </a:p>
          </p:txBody>
        </p:sp>
        <p:grpSp>
          <p:nvGrpSpPr>
            <p:cNvPr id="27654" name="Group 31">
              <a:extLst>
                <a:ext uri="{FF2B5EF4-FFF2-40B4-BE49-F238E27FC236}">
                  <a16:creationId xmlns:a16="http://schemas.microsoft.com/office/drawing/2014/main" id="{507102CF-EF2B-2B43-9825-D5357244C301}"/>
                </a:ext>
              </a:extLst>
            </p:cNvPr>
            <p:cNvGrpSpPr>
              <a:grpSpLocks/>
            </p:cNvGrpSpPr>
            <p:nvPr/>
          </p:nvGrpSpPr>
          <p:grpSpPr bwMode="auto">
            <a:xfrm>
              <a:off x="582" y="3671"/>
              <a:ext cx="1990" cy="213"/>
              <a:chOff x="582" y="3671"/>
              <a:chExt cx="1990" cy="213"/>
            </a:xfrm>
          </p:grpSpPr>
          <p:sp>
            <p:nvSpPr>
              <p:cNvPr id="27655" name="Rectangle 32">
                <a:extLst>
                  <a:ext uri="{FF2B5EF4-FFF2-40B4-BE49-F238E27FC236}">
                    <a16:creationId xmlns:a16="http://schemas.microsoft.com/office/drawing/2014/main" id="{85A69CB6-0113-FB45-9EB9-089A312A3DA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7656" name="Rectangle 33">
                <a:extLst>
                  <a:ext uri="{FF2B5EF4-FFF2-40B4-BE49-F238E27FC236}">
                    <a16:creationId xmlns:a16="http://schemas.microsoft.com/office/drawing/2014/main" id="{D3BF5465-8B0F-C249-9D0B-A00C8FE0E26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7657" name="Rectangle 34">
                <a:extLst>
                  <a:ext uri="{FF2B5EF4-FFF2-40B4-BE49-F238E27FC236}">
                    <a16:creationId xmlns:a16="http://schemas.microsoft.com/office/drawing/2014/main" id="{4453D9EF-D693-2F41-A401-BED88FAB7DB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7658" name="Text Box 35">
                <a:extLst>
                  <a:ext uri="{FF2B5EF4-FFF2-40B4-BE49-F238E27FC236}">
                    <a16:creationId xmlns:a16="http://schemas.microsoft.com/office/drawing/2014/main" id="{2D473720-4CE2-FA44-BD90-8133A722922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595</a:t>
                </a:r>
                <a:endParaRPr lang="en-US" altLang="en-US" dirty="0">
                  <a:ea typeface="ＭＳ Ｐゴシック" panose="020B0600070205080204" pitchFamily="34" charset="-128"/>
                </a:endParaRPr>
              </a:p>
            </p:txBody>
          </p:sp>
          <p:sp>
            <p:nvSpPr>
              <p:cNvPr id="27659" name="Text Box 36">
                <a:extLst>
                  <a:ext uri="{FF2B5EF4-FFF2-40B4-BE49-F238E27FC236}">
                    <a16:creationId xmlns:a16="http://schemas.microsoft.com/office/drawing/2014/main" id="{2E165C27-81E5-5141-8F07-C40A8404C98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658</a:t>
                </a:r>
                <a:endParaRPr lang="en-US" altLang="en-US" dirty="0">
                  <a:ea typeface="ＭＳ Ｐゴシック" panose="020B0600070205080204" pitchFamily="34" charset="-128"/>
                </a:endParaRPr>
              </a:p>
            </p:txBody>
          </p:sp>
          <p:sp>
            <p:nvSpPr>
              <p:cNvPr id="27660" name="Text Box 37">
                <a:extLst>
                  <a:ext uri="{FF2B5EF4-FFF2-40B4-BE49-F238E27FC236}">
                    <a16:creationId xmlns:a16="http://schemas.microsoft.com/office/drawing/2014/main" id="{DFED0C53-3E22-D54D-8EF9-4E8DE1EA113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620</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6839E052-2FB2-A749-8C97-F917824AAF5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EC06D34-5F39-1D46-8B0B-FF510EC7F3FF}" type="slidenum">
              <a:rPr lang="en-US" altLang="en-US"/>
              <a:pPr/>
              <a:t>14</a:t>
            </a:fld>
            <a:endParaRPr lang="en-US" altLang="en-US" dirty="0"/>
          </a:p>
        </p:txBody>
      </p:sp>
      <p:grpSp>
        <p:nvGrpSpPr>
          <p:cNvPr id="29699" name="Group 66">
            <a:extLst>
              <a:ext uri="{FF2B5EF4-FFF2-40B4-BE49-F238E27FC236}">
                <a16:creationId xmlns:a16="http://schemas.microsoft.com/office/drawing/2014/main" id="{9F0989B4-E8C7-1F42-802F-B4BF90BE390E}"/>
              </a:ext>
            </a:extLst>
          </p:cNvPr>
          <p:cNvGrpSpPr>
            <a:grpSpLocks/>
          </p:cNvGrpSpPr>
          <p:nvPr/>
        </p:nvGrpSpPr>
        <p:grpSpPr bwMode="auto">
          <a:xfrm>
            <a:off x="455613" y="446088"/>
            <a:ext cx="8229600" cy="5719762"/>
            <a:chOff x="287" y="281"/>
            <a:chExt cx="5184" cy="3603"/>
          </a:xfrm>
        </p:grpSpPr>
        <p:sp>
          <p:nvSpPr>
            <p:cNvPr id="29700" name="Rectangle 2">
              <a:extLst>
                <a:ext uri="{FF2B5EF4-FFF2-40B4-BE49-F238E27FC236}">
                  <a16:creationId xmlns:a16="http://schemas.microsoft.com/office/drawing/2014/main" id="{0026D438-1B97-C84C-9EAA-74B7AF466692}"/>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Otoscope</a:t>
              </a:r>
            </a:p>
          </p:txBody>
        </p:sp>
        <p:grpSp>
          <p:nvGrpSpPr>
            <p:cNvPr id="29701" name="Group 54">
              <a:extLst>
                <a:ext uri="{FF2B5EF4-FFF2-40B4-BE49-F238E27FC236}">
                  <a16:creationId xmlns:a16="http://schemas.microsoft.com/office/drawing/2014/main" id="{918B2910-EAD4-104E-8A68-06538A62B24B}"/>
                </a:ext>
              </a:extLst>
            </p:cNvPr>
            <p:cNvGrpSpPr>
              <a:grpSpLocks/>
            </p:cNvGrpSpPr>
            <p:nvPr/>
          </p:nvGrpSpPr>
          <p:grpSpPr bwMode="auto">
            <a:xfrm>
              <a:off x="515" y="974"/>
              <a:ext cx="4893" cy="2175"/>
              <a:chOff x="515" y="974"/>
              <a:chExt cx="4893" cy="2175"/>
            </a:xfrm>
          </p:grpSpPr>
          <p:sp>
            <p:nvSpPr>
              <p:cNvPr id="29709" name="Text Box 6">
                <a:extLst>
                  <a:ext uri="{FF2B5EF4-FFF2-40B4-BE49-F238E27FC236}">
                    <a16:creationId xmlns:a16="http://schemas.microsoft.com/office/drawing/2014/main" id="{5AD1F9C4-5BB7-454D-A2D3-6EED77C96810}"/>
                  </a:ext>
                </a:extLst>
              </p:cNvPr>
              <p:cNvSpPr txBox="1">
                <a:spLocks noChangeArrowheads="1"/>
              </p:cNvSpPr>
              <p:nvPr/>
            </p:nvSpPr>
            <p:spPr bwMode="auto">
              <a:xfrm>
                <a:off x="515" y="974"/>
                <a:ext cx="4893" cy="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ct val="50000"/>
                  </a:spcAft>
                  <a:buSzPct val="80000"/>
                  <a:buFontTx/>
                  <a:buChar char="•"/>
                </a:pPr>
                <a:r>
                  <a:rPr lang="en-US" altLang="en-US" dirty="0"/>
                  <a:t>An otoscope—a viewing instrument for illumination and magnification— is used to observe the external auditory canal and tympanic membrane.</a:t>
                </a:r>
              </a:p>
            </p:txBody>
          </p:sp>
          <p:grpSp>
            <p:nvGrpSpPr>
              <p:cNvPr id="29710" name="Group 37">
                <a:extLst>
                  <a:ext uri="{FF2B5EF4-FFF2-40B4-BE49-F238E27FC236}">
                    <a16:creationId xmlns:a16="http://schemas.microsoft.com/office/drawing/2014/main" id="{614F6F2F-F655-C54F-8312-DD1F39092CB1}"/>
                  </a:ext>
                </a:extLst>
              </p:cNvPr>
              <p:cNvGrpSpPr>
                <a:grpSpLocks/>
              </p:cNvGrpSpPr>
              <p:nvPr/>
            </p:nvGrpSpPr>
            <p:grpSpPr bwMode="auto">
              <a:xfrm>
                <a:off x="1912" y="1499"/>
                <a:ext cx="1949" cy="1650"/>
                <a:chOff x="1912" y="1403"/>
                <a:chExt cx="1949" cy="1650"/>
              </a:xfrm>
            </p:grpSpPr>
            <p:pic>
              <p:nvPicPr>
                <p:cNvPr id="29711" name="Picture 35" descr="8991">
                  <a:extLst>
                    <a:ext uri="{FF2B5EF4-FFF2-40B4-BE49-F238E27FC236}">
                      <a16:creationId xmlns:a16="http://schemas.microsoft.com/office/drawing/2014/main" id="{41026A99-20AA-0E4A-B624-FF6BE4D6C2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2" y="1403"/>
                  <a:ext cx="1949" cy="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2" name="Text Box 36">
                  <a:extLst>
                    <a:ext uri="{FF2B5EF4-FFF2-40B4-BE49-F238E27FC236}">
                      <a16:creationId xmlns:a16="http://schemas.microsoft.com/office/drawing/2014/main" id="{83C4C801-9E7B-C140-891D-F412CE4177D4}"/>
                    </a:ext>
                  </a:extLst>
                </p:cNvPr>
                <p:cNvSpPr txBox="1">
                  <a:spLocks noChangeArrowheads="1"/>
                </p:cNvSpPr>
                <p:nvPr/>
              </p:nvSpPr>
              <p:spPr bwMode="auto">
                <a:xfrm>
                  <a:off x="2133" y="2888"/>
                  <a:ext cx="150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https://www.graphics8.nytimes.com</a:t>
                  </a:r>
                  <a:endParaRPr lang="en-US" altLang="en-US" dirty="0"/>
                </a:p>
              </p:txBody>
            </p:sp>
          </p:grpSp>
        </p:grpSp>
        <p:grpSp>
          <p:nvGrpSpPr>
            <p:cNvPr id="29702" name="Group 56">
              <a:extLst>
                <a:ext uri="{FF2B5EF4-FFF2-40B4-BE49-F238E27FC236}">
                  <a16:creationId xmlns:a16="http://schemas.microsoft.com/office/drawing/2014/main" id="{CD2F259A-EACD-F446-8D02-64E4560E56AD}"/>
                </a:ext>
              </a:extLst>
            </p:cNvPr>
            <p:cNvGrpSpPr>
              <a:grpSpLocks/>
            </p:cNvGrpSpPr>
            <p:nvPr/>
          </p:nvGrpSpPr>
          <p:grpSpPr bwMode="auto">
            <a:xfrm>
              <a:off x="582" y="3671"/>
              <a:ext cx="1990" cy="213"/>
              <a:chOff x="582" y="3671"/>
              <a:chExt cx="1990" cy="213"/>
            </a:xfrm>
          </p:grpSpPr>
          <p:sp>
            <p:nvSpPr>
              <p:cNvPr id="29703" name="Rectangle 57">
                <a:extLst>
                  <a:ext uri="{FF2B5EF4-FFF2-40B4-BE49-F238E27FC236}">
                    <a16:creationId xmlns:a16="http://schemas.microsoft.com/office/drawing/2014/main" id="{549AC53D-CE0A-6740-908B-019020A4B66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9704" name="Rectangle 58">
                <a:extLst>
                  <a:ext uri="{FF2B5EF4-FFF2-40B4-BE49-F238E27FC236}">
                    <a16:creationId xmlns:a16="http://schemas.microsoft.com/office/drawing/2014/main" id="{9E88431E-90C7-AD48-B6A3-488D9F6CC42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9705" name="Rectangle 59">
                <a:extLst>
                  <a:ext uri="{FF2B5EF4-FFF2-40B4-BE49-F238E27FC236}">
                    <a16:creationId xmlns:a16="http://schemas.microsoft.com/office/drawing/2014/main" id="{EE6A4F00-B068-4346-BDB4-59EE20A377B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29706" name="Text Box 60">
                <a:extLst>
                  <a:ext uri="{FF2B5EF4-FFF2-40B4-BE49-F238E27FC236}">
                    <a16:creationId xmlns:a16="http://schemas.microsoft.com/office/drawing/2014/main" id="{56E6C593-A1DF-5849-AA06-9EEA7464D70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595</a:t>
                </a:r>
                <a:endParaRPr lang="en-US" altLang="en-US" dirty="0">
                  <a:ea typeface="ＭＳ Ｐゴシック" panose="020B0600070205080204" pitchFamily="34" charset="-128"/>
                </a:endParaRPr>
              </a:p>
            </p:txBody>
          </p:sp>
          <p:sp>
            <p:nvSpPr>
              <p:cNvPr id="29707" name="Text Box 61">
                <a:extLst>
                  <a:ext uri="{FF2B5EF4-FFF2-40B4-BE49-F238E27FC236}">
                    <a16:creationId xmlns:a16="http://schemas.microsoft.com/office/drawing/2014/main" id="{FFC12630-9DC5-B948-B5C5-FA73F8BEE43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658</a:t>
                </a:r>
                <a:endParaRPr lang="en-US" altLang="en-US" dirty="0">
                  <a:ea typeface="ＭＳ Ｐゴシック" panose="020B0600070205080204" pitchFamily="34" charset="-128"/>
                </a:endParaRPr>
              </a:p>
            </p:txBody>
          </p:sp>
          <p:sp>
            <p:nvSpPr>
              <p:cNvPr id="29708" name="Text Box 62">
                <a:extLst>
                  <a:ext uri="{FF2B5EF4-FFF2-40B4-BE49-F238E27FC236}">
                    <a16:creationId xmlns:a16="http://schemas.microsoft.com/office/drawing/2014/main" id="{5F8554AF-FCF8-5947-B1C8-7167C0EF3B6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620</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0F25EE3D-6383-734B-9764-120B2E04B94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8679747-DD2E-2E44-AE8E-EDCFF8807B90}" type="slidenum">
              <a:rPr lang="en-US" altLang="en-US"/>
              <a:pPr/>
              <a:t>15</a:t>
            </a:fld>
            <a:endParaRPr lang="en-US" altLang="en-US" dirty="0"/>
          </a:p>
        </p:txBody>
      </p:sp>
      <p:grpSp>
        <p:nvGrpSpPr>
          <p:cNvPr id="31747" name="Group 40">
            <a:extLst>
              <a:ext uri="{FF2B5EF4-FFF2-40B4-BE49-F238E27FC236}">
                <a16:creationId xmlns:a16="http://schemas.microsoft.com/office/drawing/2014/main" id="{AE4A69C0-DAD2-A04D-8C43-36CC8694DFFF}"/>
              </a:ext>
            </a:extLst>
          </p:cNvPr>
          <p:cNvGrpSpPr>
            <a:grpSpLocks/>
          </p:cNvGrpSpPr>
          <p:nvPr/>
        </p:nvGrpSpPr>
        <p:grpSpPr bwMode="auto">
          <a:xfrm>
            <a:off x="458788" y="446088"/>
            <a:ext cx="8229600" cy="5719762"/>
            <a:chOff x="289" y="281"/>
            <a:chExt cx="5184" cy="3603"/>
          </a:xfrm>
        </p:grpSpPr>
        <p:sp>
          <p:nvSpPr>
            <p:cNvPr id="31748" name="Rectangle 2">
              <a:extLst>
                <a:ext uri="{FF2B5EF4-FFF2-40B4-BE49-F238E27FC236}">
                  <a16:creationId xmlns:a16="http://schemas.microsoft.com/office/drawing/2014/main" id="{BEBB330C-1E44-1D48-9E43-874B20CEA69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Cerumen</a:t>
              </a:r>
            </a:p>
          </p:txBody>
        </p:sp>
        <p:sp>
          <p:nvSpPr>
            <p:cNvPr id="31749" name="Text Box 6">
              <a:extLst>
                <a:ext uri="{FF2B5EF4-FFF2-40B4-BE49-F238E27FC236}">
                  <a16:creationId xmlns:a16="http://schemas.microsoft.com/office/drawing/2014/main" id="{7B5649C6-E418-6C46-B5E8-1D35DA1D7794}"/>
                </a:ext>
              </a:extLst>
            </p:cNvPr>
            <p:cNvSpPr txBox="1">
              <a:spLocks noChangeArrowheads="1"/>
            </p:cNvSpPr>
            <p:nvPr/>
          </p:nvSpPr>
          <p:spPr bwMode="auto">
            <a:xfrm>
              <a:off x="515" y="974"/>
              <a:ext cx="475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Ceruminous glands are specialized sweat glands that secrete ceru-men (earwax).</a:t>
              </a:r>
            </a:p>
            <a:p>
              <a:pPr eaLnBrk="1" hangingPunct="1">
                <a:lnSpc>
                  <a:spcPct val="85000"/>
                </a:lnSpc>
                <a:spcAft>
                  <a:spcPts val="900"/>
                </a:spcAft>
                <a:buSzPct val="80000"/>
                <a:buFontTx/>
                <a:buChar char="•"/>
              </a:pPr>
              <a:r>
                <a:rPr lang="en-US" altLang="en-US" dirty="0"/>
                <a:t>The combination of cerumen and hair in the external auditory canal helps prevent dust and foreign objects from entering the ear.</a:t>
              </a:r>
            </a:p>
            <a:p>
              <a:pPr eaLnBrk="1" hangingPunct="1">
                <a:lnSpc>
                  <a:spcPct val="85000"/>
                </a:lnSpc>
                <a:spcAft>
                  <a:spcPct val="50000"/>
                </a:spcAft>
                <a:buSzPct val="80000"/>
                <a:buFontTx/>
                <a:buChar char="•"/>
              </a:pPr>
              <a:r>
                <a:rPr lang="en-US" altLang="en-US" dirty="0"/>
                <a:t>Cerumen also helps prevent damage to the skin of the external audi-tory canal by water and insects.</a:t>
              </a:r>
            </a:p>
          </p:txBody>
        </p:sp>
        <p:grpSp>
          <p:nvGrpSpPr>
            <p:cNvPr id="31750" name="Group 30">
              <a:extLst>
                <a:ext uri="{FF2B5EF4-FFF2-40B4-BE49-F238E27FC236}">
                  <a16:creationId xmlns:a16="http://schemas.microsoft.com/office/drawing/2014/main" id="{8F796AD8-4E69-A844-8963-AAA5D937432E}"/>
                </a:ext>
              </a:extLst>
            </p:cNvPr>
            <p:cNvGrpSpPr>
              <a:grpSpLocks/>
            </p:cNvGrpSpPr>
            <p:nvPr/>
          </p:nvGrpSpPr>
          <p:grpSpPr bwMode="auto">
            <a:xfrm>
              <a:off x="582" y="3671"/>
              <a:ext cx="1990" cy="213"/>
              <a:chOff x="582" y="3671"/>
              <a:chExt cx="1990" cy="213"/>
            </a:xfrm>
          </p:grpSpPr>
          <p:sp>
            <p:nvSpPr>
              <p:cNvPr id="31751" name="Rectangle 31">
                <a:extLst>
                  <a:ext uri="{FF2B5EF4-FFF2-40B4-BE49-F238E27FC236}">
                    <a16:creationId xmlns:a16="http://schemas.microsoft.com/office/drawing/2014/main" id="{6DA84AD0-A3CB-D146-BA5F-7AEFED1B031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52" name="Rectangle 32">
                <a:extLst>
                  <a:ext uri="{FF2B5EF4-FFF2-40B4-BE49-F238E27FC236}">
                    <a16:creationId xmlns:a16="http://schemas.microsoft.com/office/drawing/2014/main" id="{93CFCA5A-E587-AB41-994F-B27A9315736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53" name="Rectangle 33">
                <a:extLst>
                  <a:ext uri="{FF2B5EF4-FFF2-40B4-BE49-F238E27FC236}">
                    <a16:creationId xmlns:a16="http://schemas.microsoft.com/office/drawing/2014/main" id="{E17E6B27-FD28-2047-BF7A-6466AE3AC30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1754" name="Text Box 34">
                <a:extLst>
                  <a:ext uri="{FF2B5EF4-FFF2-40B4-BE49-F238E27FC236}">
                    <a16:creationId xmlns:a16="http://schemas.microsoft.com/office/drawing/2014/main" id="{C961D7DD-B28A-9847-92D2-FCC709DB929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596</a:t>
                </a:r>
                <a:endParaRPr lang="en-US" altLang="en-US" dirty="0">
                  <a:ea typeface="ＭＳ Ｐゴシック" panose="020B0600070205080204" pitchFamily="34" charset="-128"/>
                </a:endParaRPr>
              </a:p>
            </p:txBody>
          </p:sp>
          <p:sp>
            <p:nvSpPr>
              <p:cNvPr id="31755" name="Text Box 35">
                <a:extLst>
                  <a:ext uri="{FF2B5EF4-FFF2-40B4-BE49-F238E27FC236}">
                    <a16:creationId xmlns:a16="http://schemas.microsoft.com/office/drawing/2014/main" id="{E460DCF7-C9D1-3C4D-84C5-6CC4F3CDAC6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658</a:t>
                </a:r>
                <a:endParaRPr lang="en-US" altLang="en-US" dirty="0">
                  <a:ea typeface="ＭＳ Ｐゴシック" panose="020B0600070205080204" pitchFamily="34" charset="-128"/>
                </a:endParaRPr>
              </a:p>
            </p:txBody>
          </p:sp>
          <p:sp>
            <p:nvSpPr>
              <p:cNvPr id="31756" name="Text Box 36">
                <a:extLst>
                  <a:ext uri="{FF2B5EF4-FFF2-40B4-BE49-F238E27FC236}">
                    <a16:creationId xmlns:a16="http://schemas.microsoft.com/office/drawing/2014/main" id="{9E4F05C4-54A4-164E-948D-C5EAC918851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620</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a:extLst>
              <a:ext uri="{FF2B5EF4-FFF2-40B4-BE49-F238E27FC236}">
                <a16:creationId xmlns:a16="http://schemas.microsoft.com/office/drawing/2014/main" id="{D2289965-2EA9-3240-A8C2-4E56E185219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B3D3E83-5615-5B44-83F0-F52A9EEC2AA0}" type="slidenum">
              <a:rPr lang="en-US" altLang="en-US"/>
              <a:pPr/>
              <a:t>16</a:t>
            </a:fld>
            <a:endParaRPr lang="en-US" altLang="en-US" dirty="0"/>
          </a:p>
        </p:txBody>
      </p:sp>
      <p:grpSp>
        <p:nvGrpSpPr>
          <p:cNvPr id="33795" name="Group 65">
            <a:extLst>
              <a:ext uri="{FF2B5EF4-FFF2-40B4-BE49-F238E27FC236}">
                <a16:creationId xmlns:a16="http://schemas.microsoft.com/office/drawing/2014/main" id="{09879090-4158-4D4B-8A02-6D3EB0E50274}"/>
              </a:ext>
            </a:extLst>
          </p:cNvPr>
          <p:cNvGrpSpPr>
            <a:grpSpLocks/>
          </p:cNvGrpSpPr>
          <p:nvPr/>
        </p:nvGrpSpPr>
        <p:grpSpPr bwMode="auto">
          <a:xfrm>
            <a:off x="458788" y="446088"/>
            <a:ext cx="8229600" cy="5719762"/>
            <a:chOff x="289" y="281"/>
            <a:chExt cx="5184" cy="3603"/>
          </a:xfrm>
        </p:grpSpPr>
        <p:sp>
          <p:nvSpPr>
            <p:cNvPr id="33796" name="Rectangle 2">
              <a:extLst>
                <a:ext uri="{FF2B5EF4-FFF2-40B4-BE49-F238E27FC236}">
                  <a16:creationId xmlns:a16="http://schemas.microsoft.com/office/drawing/2014/main" id="{ADEBEAB7-5353-D54A-B175-D3D7C9DE38A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Cerumen </a:t>
              </a:r>
              <a:r>
                <a:rPr lang="en-US" altLang="en-US" sz="2200" dirty="0">
                  <a:solidFill>
                    <a:srgbClr val="333333"/>
                  </a:solidFill>
                </a:rPr>
                <a:t>(continued)</a:t>
              </a:r>
            </a:p>
          </p:txBody>
        </p:sp>
        <p:grpSp>
          <p:nvGrpSpPr>
            <p:cNvPr id="33797" name="Group 52">
              <a:extLst>
                <a:ext uri="{FF2B5EF4-FFF2-40B4-BE49-F238E27FC236}">
                  <a16:creationId xmlns:a16="http://schemas.microsoft.com/office/drawing/2014/main" id="{67ACCF62-B82B-BC4B-BEA1-BC6DCEAB0C36}"/>
                </a:ext>
              </a:extLst>
            </p:cNvPr>
            <p:cNvGrpSpPr>
              <a:grpSpLocks/>
            </p:cNvGrpSpPr>
            <p:nvPr/>
          </p:nvGrpSpPr>
          <p:grpSpPr bwMode="auto">
            <a:xfrm>
              <a:off x="515" y="974"/>
              <a:ext cx="4757" cy="2205"/>
              <a:chOff x="515" y="974"/>
              <a:chExt cx="4757" cy="2205"/>
            </a:xfrm>
          </p:grpSpPr>
          <p:sp>
            <p:nvSpPr>
              <p:cNvPr id="33805" name="Text Box 6">
                <a:extLst>
                  <a:ext uri="{FF2B5EF4-FFF2-40B4-BE49-F238E27FC236}">
                    <a16:creationId xmlns:a16="http://schemas.microsoft.com/office/drawing/2014/main" id="{C976B62A-B421-9541-ADBF-4D90A9EE5B32}"/>
                  </a:ext>
                </a:extLst>
              </p:cNvPr>
              <p:cNvSpPr txBox="1">
                <a:spLocks noChangeArrowheads="1"/>
              </p:cNvSpPr>
              <p:nvPr/>
            </p:nvSpPr>
            <p:spPr bwMode="auto">
              <a:xfrm>
                <a:off x="515" y="974"/>
                <a:ext cx="4757"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While cerumen usually dries-up and falls out, some people produce large amounts of earwax that become impacted and muffle sounds.</a:t>
                </a:r>
              </a:p>
              <a:p>
                <a:pPr eaLnBrk="1" hangingPunct="1">
                  <a:lnSpc>
                    <a:spcPct val="85000"/>
                  </a:lnSpc>
                  <a:spcAft>
                    <a:spcPct val="50000"/>
                  </a:spcAft>
                  <a:buSzPct val="80000"/>
                  <a:buFontTx/>
                  <a:buChar char="•"/>
                </a:pPr>
                <a:r>
                  <a:rPr lang="en-US" altLang="en-US" dirty="0"/>
                  <a:t>Treatment by medical personnel involves irrigation of the external auditory canal, or removal of the build-up with a blunt instrument.</a:t>
                </a:r>
              </a:p>
            </p:txBody>
          </p:sp>
          <p:grpSp>
            <p:nvGrpSpPr>
              <p:cNvPr id="33806" name="Group 51">
                <a:extLst>
                  <a:ext uri="{FF2B5EF4-FFF2-40B4-BE49-F238E27FC236}">
                    <a16:creationId xmlns:a16="http://schemas.microsoft.com/office/drawing/2014/main" id="{DB115001-3B7B-314D-9FA2-A6BD3EC734A3}"/>
                  </a:ext>
                </a:extLst>
              </p:cNvPr>
              <p:cNvGrpSpPr>
                <a:grpSpLocks/>
              </p:cNvGrpSpPr>
              <p:nvPr/>
            </p:nvGrpSpPr>
            <p:grpSpPr bwMode="auto">
              <a:xfrm>
                <a:off x="2142" y="1954"/>
                <a:ext cx="1580" cy="1225"/>
                <a:chOff x="2142" y="1954"/>
                <a:chExt cx="1580" cy="1225"/>
              </a:xfrm>
            </p:grpSpPr>
            <p:sp>
              <p:nvSpPr>
                <p:cNvPr id="33807" name="Text Box 12">
                  <a:extLst>
                    <a:ext uri="{FF2B5EF4-FFF2-40B4-BE49-F238E27FC236}">
                      <a16:creationId xmlns:a16="http://schemas.microsoft.com/office/drawing/2014/main" id="{A8FB924B-8D00-F648-9955-8AD1AF0B6F52}"/>
                    </a:ext>
                  </a:extLst>
                </p:cNvPr>
                <p:cNvSpPr txBox="1">
                  <a:spLocks noChangeArrowheads="1"/>
                </p:cNvSpPr>
                <p:nvPr/>
              </p:nvSpPr>
              <p:spPr bwMode="auto">
                <a:xfrm>
                  <a:off x="2209" y="3024"/>
                  <a:ext cx="1513"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a:t>https://www.ukweli.files.wordpress.com</a:t>
                  </a:r>
                </a:p>
              </p:txBody>
            </p:sp>
            <p:pic>
              <p:nvPicPr>
                <p:cNvPr id="33808" name="Picture 29" descr="ear-wax">
                  <a:extLst>
                    <a:ext uri="{FF2B5EF4-FFF2-40B4-BE49-F238E27FC236}">
                      <a16:creationId xmlns:a16="http://schemas.microsoft.com/office/drawing/2014/main" id="{FA8793CA-2FA4-EC49-8051-AE8B7D9F34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2" y="1954"/>
                  <a:ext cx="1498" cy="1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33798" name="Group 55">
              <a:extLst>
                <a:ext uri="{FF2B5EF4-FFF2-40B4-BE49-F238E27FC236}">
                  <a16:creationId xmlns:a16="http://schemas.microsoft.com/office/drawing/2014/main" id="{D9F10C24-2A6D-064B-9D8A-82BA9E1553CF}"/>
                </a:ext>
              </a:extLst>
            </p:cNvPr>
            <p:cNvGrpSpPr>
              <a:grpSpLocks/>
            </p:cNvGrpSpPr>
            <p:nvPr/>
          </p:nvGrpSpPr>
          <p:grpSpPr bwMode="auto">
            <a:xfrm>
              <a:off x="582" y="3671"/>
              <a:ext cx="1990" cy="213"/>
              <a:chOff x="582" y="3671"/>
              <a:chExt cx="1990" cy="213"/>
            </a:xfrm>
          </p:grpSpPr>
          <p:sp>
            <p:nvSpPr>
              <p:cNvPr id="33799" name="Rectangle 56">
                <a:extLst>
                  <a:ext uri="{FF2B5EF4-FFF2-40B4-BE49-F238E27FC236}">
                    <a16:creationId xmlns:a16="http://schemas.microsoft.com/office/drawing/2014/main" id="{AC343902-29B9-354B-B0A1-AF1D9523B92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3800" name="Rectangle 57">
                <a:extLst>
                  <a:ext uri="{FF2B5EF4-FFF2-40B4-BE49-F238E27FC236}">
                    <a16:creationId xmlns:a16="http://schemas.microsoft.com/office/drawing/2014/main" id="{E91A3380-6C37-2041-99EF-11DE5543608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3801" name="Rectangle 58">
                <a:extLst>
                  <a:ext uri="{FF2B5EF4-FFF2-40B4-BE49-F238E27FC236}">
                    <a16:creationId xmlns:a16="http://schemas.microsoft.com/office/drawing/2014/main" id="{CC79EA9B-3B76-764F-AC7A-B5CEB0FC559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3802" name="Text Box 59">
                <a:extLst>
                  <a:ext uri="{FF2B5EF4-FFF2-40B4-BE49-F238E27FC236}">
                    <a16:creationId xmlns:a16="http://schemas.microsoft.com/office/drawing/2014/main" id="{6B31AFB0-6693-354A-A630-F342C5CA2A5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596</a:t>
                </a:r>
                <a:endParaRPr lang="en-US" altLang="en-US" dirty="0">
                  <a:ea typeface="ＭＳ Ｐゴシック" panose="020B0600070205080204" pitchFamily="34" charset="-128"/>
                </a:endParaRPr>
              </a:p>
            </p:txBody>
          </p:sp>
          <p:sp>
            <p:nvSpPr>
              <p:cNvPr id="33803" name="Text Box 60">
                <a:extLst>
                  <a:ext uri="{FF2B5EF4-FFF2-40B4-BE49-F238E27FC236}">
                    <a16:creationId xmlns:a16="http://schemas.microsoft.com/office/drawing/2014/main" id="{8940E5D1-6D43-BB49-A98C-098C533A70E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658</a:t>
                </a:r>
                <a:endParaRPr lang="en-US" altLang="en-US" dirty="0">
                  <a:ea typeface="ＭＳ Ｐゴシック" panose="020B0600070205080204" pitchFamily="34" charset="-128"/>
                </a:endParaRPr>
              </a:p>
            </p:txBody>
          </p:sp>
          <p:sp>
            <p:nvSpPr>
              <p:cNvPr id="33804" name="Text Box 61">
                <a:extLst>
                  <a:ext uri="{FF2B5EF4-FFF2-40B4-BE49-F238E27FC236}">
                    <a16:creationId xmlns:a16="http://schemas.microsoft.com/office/drawing/2014/main" id="{95ED7DE8-7C58-0F48-8F34-7A790F764FD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620</a:t>
                </a:r>
                <a:endParaRPr lang="en-US" altLang="en-US" dirty="0">
                  <a:ea typeface="ＭＳ Ｐゴシック" panose="020B0600070205080204" pitchFamily="34" charset="-128"/>
                </a:endParaRPr>
              </a:p>
            </p:txBody>
          </p:sp>
        </p:grpSp>
      </p:grpSp>
      <p:cxnSp>
        <p:nvCxnSpPr>
          <p:cNvPr id="3" name="Straight Connector 2">
            <a:extLst>
              <a:ext uri="{FF2B5EF4-FFF2-40B4-BE49-F238E27FC236}">
                <a16:creationId xmlns:a16="http://schemas.microsoft.com/office/drawing/2014/main" id="{3854953D-0B69-BE95-1243-06470545C989}"/>
              </a:ext>
            </a:extLst>
          </p:cNvPr>
          <p:cNvCxnSpPr/>
          <p:nvPr/>
        </p:nvCxnSpPr>
        <p:spPr>
          <a:xfrm>
            <a:off x="2796124" y="4026894"/>
            <a:ext cx="777240" cy="0"/>
          </a:xfrm>
          <a:prstGeom prst="line">
            <a:avLst/>
          </a:prstGeom>
          <a:ln w="120650">
            <a:solidFill>
              <a:schemeClr val="accent6">
                <a:alpha val="74786"/>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4F6C4D1-44EC-F1F2-06ED-9DA625DB1E20}"/>
              </a:ext>
            </a:extLst>
          </p:cNvPr>
          <p:cNvSpPr txBox="1"/>
          <p:nvPr/>
        </p:nvSpPr>
        <p:spPr>
          <a:xfrm>
            <a:off x="1657978" y="3825929"/>
            <a:ext cx="1133644" cy="369332"/>
          </a:xfrm>
          <a:prstGeom prst="rect">
            <a:avLst/>
          </a:prstGeom>
          <a:noFill/>
        </p:spPr>
        <p:txBody>
          <a:bodyPr wrap="none" rtlCol="0">
            <a:spAutoFit/>
          </a:bodyPr>
          <a:lstStyle/>
          <a:p>
            <a:r>
              <a:rPr lang="en-US" dirty="0">
                <a:solidFill>
                  <a:schemeClr val="accent6"/>
                </a:solidFill>
              </a:rPr>
              <a:t>Cerumen</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3ED3FA59-F9E4-A34F-8A6E-E291383A4AB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B7F919A-B157-1944-9547-914820204BC7}" type="slidenum">
              <a:rPr lang="en-US" altLang="en-US"/>
              <a:pPr/>
              <a:t>17</a:t>
            </a:fld>
            <a:endParaRPr lang="en-US" altLang="en-US" dirty="0"/>
          </a:p>
        </p:txBody>
      </p:sp>
      <p:grpSp>
        <p:nvGrpSpPr>
          <p:cNvPr id="35843" name="Group 64">
            <a:extLst>
              <a:ext uri="{FF2B5EF4-FFF2-40B4-BE49-F238E27FC236}">
                <a16:creationId xmlns:a16="http://schemas.microsoft.com/office/drawing/2014/main" id="{563D33F0-8643-C34D-AED1-2D56555E651F}"/>
              </a:ext>
            </a:extLst>
          </p:cNvPr>
          <p:cNvGrpSpPr>
            <a:grpSpLocks/>
          </p:cNvGrpSpPr>
          <p:nvPr/>
        </p:nvGrpSpPr>
        <p:grpSpPr bwMode="auto">
          <a:xfrm>
            <a:off x="458788" y="446088"/>
            <a:ext cx="8229600" cy="5719762"/>
            <a:chOff x="289" y="281"/>
            <a:chExt cx="5184" cy="3603"/>
          </a:xfrm>
        </p:grpSpPr>
        <p:sp>
          <p:nvSpPr>
            <p:cNvPr id="35844" name="Rectangle 2">
              <a:extLst>
                <a:ext uri="{FF2B5EF4-FFF2-40B4-BE49-F238E27FC236}">
                  <a16:creationId xmlns:a16="http://schemas.microsoft.com/office/drawing/2014/main" id="{BA655E8C-2DE6-A645-9EFA-B497E61DBC9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Middle Ear</a:t>
              </a:r>
              <a:endParaRPr lang="en-US" altLang="en-US" sz="2200" dirty="0">
                <a:solidFill>
                  <a:srgbClr val="333333"/>
                </a:solidFill>
              </a:endParaRPr>
            </a:p>
          </p:txBody>
        </p:sp>
        <p:sp>
          <p:nvSpPr>
            <p:cNvPr id="35845" name="Text Box 6">
              <a:extLst>
                <a:ext uri="{FF2B5EF4-FFF2-40B4-BE49-F238E27FC236}">
                  <a16:creationId xmlns:a16="http://schemas.microsoft.com/office/drawing/2014/main" id="{995DD682-1D00-5043-8791-6AE0B43126D7}"/>
                </a:ext>
              </a:extLst>
            </p:cNvPr>
            <p:cNvSpPr txBox="1">
              <a:spLocks noChangeArrowheads="1"/>
            </p:cNvSpPr>
            <p:nvPr/>
          </p:nvSpPr>
          <p:spPr bwMode="auto">
            <a:xfrm>
              <a:off x="515" y="974"/>
              <a:ext cx="468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middle ear is a small, air-filled cavity lined by epithelial cells in the temporal bone.</a:t>
              </a:r>
            </a:p>
            <a:p>
              <a:pPr eaLnBrk="1" hangingPunct="1">
                <a:lnSpc>
                  <a:spcPct val="85000"/>
                </a:lnSpc>
                <a:spcAft>
                  <a:spcPct val="50000"/>
                </a:spcAft>
                <a:buSzPct val="80000"/>
                <a:buFontTx/>
                <a:buChar char="•"/>
              </a:pPr>
              <a:r>
                <a:rPr lang="en-US" altLang="en-US" dirty="0"/>
                <a:t>It is separated from the external ear by the tympanic membrane and the inner ear by the oval window and round window.</a:t>
              </a:r>
            </a:p>
          </p:txBody>
        </p:sp>
        <p:grpSp>
          <p:nvGrpSpPr>
            <p:cNvPr id="35846" name="Group 53">
              <a:extLst>
                <a:ext uri="{FF2B5EF4-FFF2-40B4-BE49-F238E27FC236}">
                  <a16:creationId xmlns:a16="http://schemas.microsoft.com/office/drawing/2014/main" id="{875A1267-FB42-8D41-AF04-FEFF1F4CBA72}"/>
                </a:ext>
              </a:extLst>
            </p:cNvPr>
            <p:cNvGrpSpPr>
              <a:grpSpLocks/>
            </p:cNvGrpSpPr>
            <p:nvPr/>
          </p:nvGrpSpPr>
          <p:grpSpPr bwMode="auto">
            <a:xfrm>
              <a:off x="582" y="3671"/>
              <a:ext cx="2978" cy="213"/>
              <a:chOff x="582" y="3671"/>
              <a:chExt cx="2978" cy="213"/>
            </a:xfrm>
          </p:grpSpPr>
          <p:grpSp>
            <p:nvGrpSpPr>
              <p:cNvPr id="35847" name="Group 54">
                <a:extLst>
                  <a:ext uri="{FF2B5EF4-FFF2-40B4-BE49-F238E27FC236}">
                    <a16:creationId xmlns:a16="http://schemas.microsoft.com/office/drawing/2014/main" id="{9651FE2A-4A42-E343-9D82-B6C4A0C4F10A}"/>
                  </a:ext>
                </a:extLst>
              </p:cNvPr>
              <p:cNvGrpSpPr>
                <a:grpSpLocks/>
              </p:cNvGrpSpPr>
              <p:nvPr/>
            </p:nvGrpSpPr>
            <p:grpSpPr bwMode="auto">
              <a:xfrm>
                <a:off x="582" y="3671"/>
                <a:ext cx="1990" cy="213"/>
                <a:chOff x="582" y="3671"/>
                <a:chExt cx="1990" cy="213"/>
              </a:xfrm>
            </p:grpSpPr>
            <p:sp>
              <p:nvSpPr>
                <p:cNvPr id="35851" name="Rectangle 55">
                  <a:extLst>
                    <a:ext uri="{FF2B5EF4-FFF2-40B4-BE49-F238E27FC236}">
                      <a16:creationId xmlns:a16="http://schemas.microsoft.com/office/drawing/2014/main" id="{F437B185-0F4A-A34A-B629-70BDD6B230F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52" name="Rectangle 56">
                  <a:extLst>
                    <a:ext uri="{FF2B5EF4-FFF2-40B4-BE49-F238E27FC236}">
                      <a16:creationId xmlns:a16="http://schemas.microsoft.com/office/drawing/2014/main" id="{339AAFEE-7F6E-EE47-B58E-314B667344C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53" name="Rectangle 57">
                  <a:extLst>
                    <a:ext uri="{FF2B5EF4-FFF2-40B4-BE49-F238E27FC236}">
                      <a16:creationId xmlns:a16="http://schemas.microsoft.com/office/drawing/2014/main" id="{6FC67534-FA66-4D49-9626-3A8FE4CFD6F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54" name="Text Box 58">
                  <a:extLst>
                    <a:ext uri="{FF2B5EF4-FFF2-40B4-BE49-F238E27FC236}">
                      <a16:creationId xmlns:a16="http://schemas.microsoft.com/office/drawing/2014/main" id="{A1B9FE2D-2B2C-7C44-92E2-7F09C9B08BC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596</a:t>
                  </a:r>
                  <a:endParaRPr lang="en-US" altLang="en-US" dirty="0">
                    <a:ea typeface="ＭＳ Ｐゴシック" panose="020B0600070205080204" pitchFamily="34" charset="-128"/>
                  </a:endParaRPr>
                </a:p>
              </p:txBody>
            </p:sp>
            <p:sp>
              <p:nvSpPr>
                <p:cNvPr id="35855" name="Text Box 59">
                  <a:extLst>
                    <a:ext uri="{FF2B5EF4-FFF2-40B4-BE49-F238E27FC236}">
                      <a16:creationId xmlns:a16="http://schemas.microsoft.com/office/drawing/2014/main" id="{F340C395-E5D2-804A-B4BB-4336B3B1E38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659</a:t>
                  </a:r>
                  <a:endParaRPr lang="en-US" altLang="en-US" dirty="0">
                    <a:ea typeface="ＭＳ Ｐゴシック" panose="020B0600070205080204" pitchFamily="34" charset="-128"/>
                  </a:endParaRPr>
                </a:p>
              </p:txBody>
            </p:sp>
            <p:sp>
              <p:nvSpPr>
                <p:cNvPr id="35856" name="Text Box 60">
                  <a:extLst>
                    <a:ext uri="{FF2B5EF4-FFF2-40B4-BE49-F238E27FC236}">
                      <a16:creationId xmlns:a16="http://schemas.microsoft.com/office/drawing/2014/main" id="{72A30313-F719-2244-8F3A-111C94B8B04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620</a:t>
                  </a:r>
                  <a:endParaRPr lang="en-US" altLang="en-US" dirty="0">
                    <a:ea typeface="ＭＳ Ｐゴシック" panose="020B0600070205080204" pitchFamily="34" charset="-128"/>
                  </a:endParaRPr>
                </a:p>
              </p:txBody>
            </p:sp>
          </p:grpSp>
          <p:grpSp>
            <p:nvGrpSpPr>
              <p:cNvPr id="35848" name="Group 61">
                <a:extLst>
                  <a:ext uri="{FF2B5EF4-FFF2-40B4-BE49-F238E27FC236}">
                    <a16:creationId xmlns:a16="http://schemas.microsoft.com/office/drawing/2014/main" id="{C344EE02-60AE-1647-8ABD-21C33FABCBEC}"/>
                  </a:ext>
                </a:extLst>
              </p:cNvPr>
              <p:cNvGrpSpPr>
                <a:grpSpLocks/>
              </p:cNvGrpSpPr>
              <p:nvPr/>
            </p:nvGrpSpPr>
            <p:grpSpPr bwMode="auto">
              <a:xfrm>
                <a:off x="2829" y="3671"/>
                <a:ext cx="731" cy="213"/>
                <a:chOff x="2829" y="3671"/>
                <a:chExt cx="731" cy="213"/>
              </a:xfrm>
            </p:grpSpPr>
            <p:sp>
              <p:nvSpPr>
                <p:cNvPr id="35849" name="Rectangle 62">
                  <a:extLst>
                    <a:ext uri="{FF2B5EF4-FFF2-40B4-BE49-F238E27FC236}">
                      <a16:creationId xmlns:a16="http://schemas.microsoft.com/office/drawing/2014/main" id="{A7464CB1-BA72-CD4F-AE8E-398922B2FBB1}"/>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5850" name="Text Box 63">
                  <a:extLst>
                    <a:ext uri="{FF2B5EF4-FFF2-40B4-BE49-F238E27FC236}">
                      <a16:creationId xmlns:a16="http://schemas.microsoft.com/office/drawing/2014/main" id="{DD0A4581-CEC3-284C-B4B5-448F2D28E12C}"/>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17.19</a:t>
                  </a:r>
                </a:p>
              </p:txBody>
            </p:sp>
          </p:gr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1FECE035-D34F-914A-AB52-258409C5D3B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4F62E8-0AC7-AF47-AB31-438994D72674}" type="slidenum">
              <a:rPr lang="en-US" altLang="en-US"/>
              <a:pPr/>
              <a:t>18</a:t>
            </a:fld>
            <a:endParaRPr lang="en-US" altLang="en-US" dirty="0"/>
          </a:p>
        </p:txBody>
      </p:sp>
      <p:grpSp>
        <p:nvGrpSpPr>
          <p:cNvPr id="37891" name="Group 23">
            <a:extLst>
              <a:ext uri="{FF2B5EF4-FFF2-40B4-BE49-F238E27FC236}">
                <a16:creationId xmlns:a16="http://schemas.microsoft.com/office/drawing/2014/main" id="{9947F69E-9A81-3E47-8B84-AD00D354190B}"/>
              </a:ext>
            </a:extLst>
          </p:cNvPr>
          <p:cNvGrpSpPr>
            <a:grpSpLocks/>
          </p:cNvGrpSpPr>
          <p:nvPr/>
        </p:nvGrpSpPr>
        <p:grpSpPr bwMode="auto">
          <a:xfrm>
            <a:off x="458788" y="446088"/>
            <a:ext cx="8229600" cy="4229100"/>
            <a:chOff x="289" y="281"/>
            <a:chExt cx="5184" cy="2664"/>
          </a:xfrm>
        </p:grpSpPr>
        <p:sp>
          <p:nvSpPr>
            <p:cNvPr id="37892" name="Rectangle 3">
              <a:extLst>
                <a:ext uri="{FF2B5EF4-FFF2-40B4-BE49-F238E27FC236}">
                  <a16:creationId xmlns:a16="http://schemas.microsoft.com/office/drawing/2014/main" id="{35BAA47E-BF72-9B4D-BB4E-CA7B48E9FEC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Middle Ear </a:t>
              </a:r>
              <a:r>
                <a:rPr lang="en-US" altLang="en-US" sz="2200" dirty="0">
                  <a:solidFill>
                    <a:srgbClr val="333333"/>
                  </a:solidFill>
                </a:rPr>
                <a:t>(continued)</a:t>
              </a:r>
            </a:p>
          </p:txBody>
        </p:sp>
        <p:grpSp>
          <p:nvGrpSpPr>
            <p:cNvPr id="37893" name="Group 20">
              <a:extLst>
                <a:ext uri="{FF2B5EF4-FFF2-40B4-BE49-F238E27FC236}">
                  <a16:creationId xmlns:a16="http://schemas.microsoft.com/office/drawing/2014/main" id="{30FA4FCB-832D-3449-92C8-9BA2505B4426}"/>
                </a:ext>
              </a:extLst>
            </p:cNvPr>
            <p:cNvGrpSpPr>
              <a:grpSpLocks/>
            </p:cNvGrpSpPr>
            <p:nvPr/>
          </p:nvGrpSpPr>
          <p:grpSpPr bwMode="auto">
            <a:xfrm>
              <a:off x="1887" y="829"/>
              <a:ext cx="1993" cy="2116"/>
              <a:chOff x="1887" y="1037"/>
              <a:chExt cx="1993" cy="2116"/>
            </a:xfrm>
          </p:grpSpPr>
          <p:pic>
            <p:nvPicPr>
              <p:cNvPr id="37894" name="Picture 16" descr="middle_ear">
                <a:extLst>
                  <a:ext uri="{FF2B5EF4-FFF2-40B4-BE49-F238E27FC236}">
                    <a16:creationId xmlns:a16="http://schemas.microsoft.com/office/drawing/2014/main" id="{039700B5-9B31-DE49-8FF8-E6FFDD9CBA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7" y="1037"/>
                <a:ext cx="1993" cy="1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Text Box 17">
                <a:extLst>
                  <a:ext uri="{FF2B5EF4-FFF2-40B4-BE49-F238E27FC236}">
                    <a16:creationId xmlns:a16="http://schemas.microsoft.com/office/drawing/2014/main" id="{D0871757-1A58-8945-A296-481D2CCF244E}"/>
                  </a:ext>
                </a:extLst>
              </p:cNvPr>
              <p:cNvSpPr txBox="1">
                <a:spLocks noChangeArrowheads="1"/>
              </p:cNvSpPr>
              <p:nvPr/>
            </p:nvSpPr>
            <p:spPr bwMode="auto">
              <a:xfrm>
                <a:off x="2309" y="2988"/>
                <a:ext cx="115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https://www.phon.ox.ac.uk</a:t>
                </a:r>
                <a:endParaRPr lang="en-US" altLang="en-US" dirty="0"/>
              </a:p>
            </p:txBody>
          </p:sp>
        </p:gr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a:extLst>
              <a:ext uri="{FF2B5EF4-FFF2-40B4-BE49-F238E27FC236}">
                <a16:creationId xmlns:a16="http://schemas.microsoft.com/office/drawing/2014/main" id="{4DDE4DF6-6219-1E4D-A707-0291CED4B12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19E57EA-6259-BE42-94A3-15F7972093DE}" type="slidenum">
              <a:rPr lang="en-US" altLang="en-US"/>
              <a:pPr/>
              <a:t>19</a:t>
            </a:fld>
            <a:endParaRPr lang="en-US" altLang="en-US" dirty="0"/>
          </a:p>
        </p:txBody>
      </p:sp>
      <p:grpSp>
        <p:nvGrpSpPr>
          <p:cNvPr id="39939" name="Group 67">
            <a:extLst>
              <a:ext uri="{FF2B5EF4-FFF2-40B4-BE49-F238E27FC236}">
                <a16:creationId xmlns:a16="http://schemas.microsoft.com/office/drawing/2014/main" id="{4E7F77C6-1D15-E74E-82CF-9816166D77D2}"/>
              </a:ext>
            </a:extLst>
          </p:cNvPr>
          <p:cNvGrpSpPr>
            <a:grpSpLocks/>
          </p:cNvGrpSpPr>
          <p:nvPr/>
        </p:nvGrpSpPr>
        <p:grpSpPr bwMode="auto">
          <a:xfrm>
            <a:off x="455613" y="617538"/>
            <a:ext cx="8229600" cy="5548312"/>
            <a:chOff x="287" y="389"/>
            <a:chExt cx="5184" cy="3495"/>
          </a:xfrm>
        </p:grpSpPr>
        <p:sp>
          <p:nvSpPr>
            <p:cNvPr id="39940" name="Rectangle 2">
              <a:extLst>
                <a:ext uri="{FF2B5EF4-FFF2-40B4-BE49-F238E27FC236}">
                  <a16:creationId xmlns:a16="http://schemas.microsoft.com/office/drawing/2014/main" id="{DDD0D902-4984-1742-A139-2214FE094417}"/>
                </a:ext>
              </a:extLst>
            </p:cNvPr>
            <p:cNvSpPr>
              <a:spLocks noChangeArrowheads="1"/>
            </p:cNvSpPr>
            <p:nvPr/>
          </p:nvSpPr>
          <p:spPr bwMode="auto">
            <a:xfrm>
              <a:off x="287"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Auditory Ossicles</a:t>
              </a:r>
              <a:br>
                <a:rPr lang="en-US" altLang="en-US" sz="2800" dirty="0">
                  <a:solidFill>
                    <a:srgbClr val="333333"/>
                  </a:solidFill>
                </a:rPr>
              </a:br>
              <a:endParaRPr lang="en-US" altLang="en-US" sz="2200" dirty="0">
                <a:solidFill>
                  <a:srgbClr val="333333"/>
                </a:solidFill>
              </a:endParaRPr>
            </a:p>
          </p:txBody>
        </p:sp>
        <p:sp>
          <p:nvSpPr>
            <p:cNvPr id="39941" name="Text Box 6">
              <a:extLst>
                <a:ext uri="{FF2B5EF4-FFF2-40B4-BE49-F238E27FC236}">
                  <a16:creationId xmlns:a16="http://schemas.microsoft.com/office/drawing/2014/main" id="{43B743D7-90C2-BD4B-8519-B996BC820C4A}"/>
                </a:ext>
              </a:extLst>
            </p:cNvPr>
            <p:cNvSpPr txBox="1">
              <a:spLocks noChangeArrowheads="1"/>
            </p:cNvSpPr>
            <p:nvPr/>
          </p:nvSpPr>
          <p:spPr bwMode="auto">
            <a:xfrm>
              <a:off x="515" y="974"/>
              <a:ext cx="4757"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three smallest bones in the body, called the auditory ossicles, are the major parts of the middle ear, and are attached by ligaments.</a:t>
              </a:r>
            </a:p>
            <a:p>
              <a:pPr eaLnBrk="1" hangingPunct="1">
                <a:lnSpc>
                  <a:spcPct val="85000"/>
                </a:lnSpc>
                <a:spcAft>
                  <a:spcPts val="900"/>
                </a:spcAft>
                <a:buSzPct val="80000"/>
                <a:buFontTx/>
                <a:buChar char="•"/>
              </a:pPr>
              <a:r>
                <a:rPr lang="en-US" altLang="en-US" dirty="0"/>
                <a:t>The bones, which have Latin names for their shapes, are the malleus, incus, and stapes.</a:t>
              </a:r>
            </a:p>
            <a:p>
              <a:pPr eaLnBrk="1" hangingPunct="1">
                <a:lnSpc>
                  <a:spcPct val="85000"/>
                </a:lnSpc>
                <a:spcAft>
                  <a:spcPts val="900"/>
                </a:spcAft>
                <a:buSzPct val="80000"/>
                <a:buFontTx/>
                <a:buChar char="•"/>
              </a:pPr>
              <a:r>
                <a:rPr lang="en-US" altLang="en-US" dirty="0"/>
                <a:t>The bones are also known as the hammer, anvil, and stirrup, respec-tively. </a:t>
              </a:r>
            </a:p>
            <a:p>
              <a:pPr eaLnBrk="1" hangingPunct="1">
                <a:lnSpc>
                  <a:spcPct val="85000"/>
                </a:lnSpc>
                <a:spcAft>
                  <a:spcPct val="50000"/>
                </a:spcAft>
                <a:buSzPct val="80000"/>
                <a:buFontTx/>
                <a:buChar char="•"/>
              </a:pPr>
              <a:r>
                <a:rPr lang="en-US" altLang="en-US" dirty="0"/>
                <a:t>The stapes and its footplate</a:t>
              </a:r>
            </a:p>
          </p:txBody>
        </p:sp>
        <p:grpSp>
          <p:nvGrpSpPr>
            <p:cNvPr id="39942" name="Group 56">
              <a:extLst>
                <a:ext uri="{FF2B5EF4-FFF2-40B4-BE49-F238E27FC236}">
                  <a16:creationId xmlns:a16="http://schemas.microsoft.com/office/drawing/2014/main" id="{B7B6D17F-B501-6441-8BF0-C6F4BDD3F5DB}"/>
                </a:ext>
              </a:extLst>
            </p:cNvPr>
            <p:cNvGrpSpPr>
              <a:grpSpLocks/>
            </p:cNvGrpSpPr>
            <p:nvPr/>
          </p:nvGrpSpPr>
          <p:grpSpPr bwMode="auto">
            <a:xfrm>
              <a:off x="582" y="3671"/>
              <a:ext cx="2978" cy="213"/>
              <a:chOff x="582" y="3671"/>
              <a:chExt cx="2978" cy="213"/>
            </a:xfrm>
          </p:grpSpPr>
          <p:grpSp>
            <p:nvGrpSpPr>
              <p:cNvPr id="39943" name="Group 57">
                <a:extLst>
                  <a:ext uri="{FF2B5EF4-FFF2-40B4-BE49-F238E27FC236}">
                    <a16:creationId xmlns:a16="http://schemas.microsoft.com/office/drawing/2014/main" id="{2926EE66-6BB1-124C-A946-5593581AF44C}"/>
                  </a:ext>
                </a:extLst>
              </p:cNvPr>
              <p:cNvGrpSpPr>
                <a:grpSpLocks/>
              </p:cNvGrpSpPr>
              <p:nvPr/>
            </p:nvGrpSpPr>
            <p:grpSpPr bwMode="auto">
              <a:xfrm>
                <a:off x="582" y="3671"/>
                <a:ext cx="1990" cy="213"/>
                <a:chOff x="582" y="3671"/>
                <a:chExt cx="1990" cy="213"/>
              </a:xfrm>
            </p:grpSpPr>
            <p:sp>
              <p:nvSpPr>
                <p:cNvPr id="39947" name="Rectangle 58">
                  <a:extLst>
                    <a:ext uri="{FF2B5EF4-FFF2-40B4-BE49-F238E27FC236}">
                      <a16:creationId xmlns:a16="http://schemas.microsoft.com/office/drawing/2014/main" id="{828F01E1-C7C8-0441-A2D5-125243FAD7D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9948" name="Rectangle 59">
                  <a:extLst>
                    <a:ext uri="{FF2B5EF4-FFF2-40B4-BE49-F238E27FC236}">
                      <a16:creationId xmlns:a16="http://schemas.microsoft.com/office/drawing/2014/main" id="{71315589-C76C-0F4B-91E4-825547DA9ED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9949" name="Rectangle 60">
                  <a:extLst>
                    <a:ext uri="{FF2B5EF4-FFF2-40B4-BE49-F238E27FC236}">
                      <a16:creationId xmlns:a16="http://schemas.microsoft.com/office/drawing/2014/main" id="{E5379606-D38F-8945-9F03-8E6DC86065B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9950" name="Text Box 61">
                  <a:extLst>
                    <a:ext uri="{FF2B5EF4-FFF2-40B4-BE49-F238E27FC236}">
                      <a16:creationId xmlns:a16="http://schemas.microsoft.com/office/drawing/2014/main" id="{38A62A3F-2E98-A24A-8844-EF050537EF8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596</a:t>
                  </a:r>
                  <a:endParaRPr lang="en-US" altLang="en-US" dirty="0">
                    <a:ea typeface="ＭＳ Ｐゴシック" panose="020B0600070205080204" pitchFamily="34" charset="-128"/>
                  </a:endParaRPr>
                </a:p>
              </p:txBody>
            </p:sp>
            <p:sp>
              <p:nvSpPr>
                <p:cNvPr id="39951" name="Text Box 62">
                  <a:extLst>
                    <a:ext uri="{FF2B5EF4-FFF2-40B4-BE49-F238E27FC236}">
                      <a16:creationId xmlns:a16="http://schemas.microsoft.com/office/drawing/2014/main" id="{91FF5BC7-396E-EA4A-A78A-EFCF9B7C8B4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659</a:t>
                  </a:r>
                  <a:endParaRPr lang="en-US" altLang="en-US" dirty="0">
                    <a:ea typeface="ＭＳ Ｐゴシック" panose="020B0600070205080204" pitchFamily="34" charset="-128"/>
                  </a:endParaRPr>
                </a:p>
              </p:txBody>
            </p:sp>
            <p:sp>
              <p:nvSpPr>
                <p:cNvPr id="39952" name="Text Box 63">
                  <a:extLst>
                    <a:ext uri="{FF2B5EF4-FFF2-40B4-BE49-F238E27FC236}">
                      <a16:creationId xmlns:a16="http://schemas.microsoft.com/office/drawing/2014/main" id="{A2BDC08A-E8D0-4E4B-B662-44097446EDB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620</a:t>
                  </a:r>
                  <a:endParaRPr lang="en-US" altLang="en-US" dirty="0">
                    <a:ea typeface="ＭＳ Ｐゴシック" panose="020B0600070205080204" pitchFamily="34" charset="-128"/>
                  </a:endParaRPr>
                </a:p>
              </p:txBody>
            </p:sp>
          </p:grpSp>
          <p:grpSp>
            <p:nvGrpSpPr>
              <p:cNvPr id="39944" name="Group 64">
                <a:extLst>
                  <a:ext uri="{FF2B5EF4-FFF2-40B4-BE49-F238E27FC236}">
                    <a16:creationId xmlns:a16="http://schemas.microsoft.com/office/drawing/2014/main" id="{79809465-250A-E34E-A73F-45FE7FD7765F}"/>
                  </a:ext>
                </a:extLst>
              </p:cNvPr>
              <p:cNvGrpSpPr>
                <a:grpSpLocks/>
              </p:cNvGrpSpPr>
              <p:nvPr/>
            </p:nvGrpSpPr>
            <p:grpSpPr bwMode="auto">
              <a:xfrm>
                <a:off x="2829" y="3671"/>
                <a:ext cx="731" cy="213"/>
                <a:chOff x="2829" y="3671"/>
                <a:chExt cx="731" cy="213"/>
              </a:xfrm>
            </p:grpSpPr>
            <p:sp>
              <p:nvSpPr>
                <p:cNvPr id="39945" name="Rectangle 65">
                  <a:extLst>
                    <a:ext uri="{FF2B5EF4-FFF2-40B4-BE49-F238E27FC236}">
                      <a16:creationId xmlns:a16="http://schemas.microsoft.com/office/drawing/2014/main" id="{4C60EA7F-3FD0-5C43-93B6-3AB71BE58952}"/>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39946" name="Text Box 66">
                  <a:extLst>
                    <a:ext uri="{FF2B5EF4-FFF2-40B4-BE49-F238E27FC236}">
                      <a16:creationId xmlns:a16="http://schemas.microsoft.com/office/drawing/2014/main" id="{F50D1DDE-2333-7C4A-B804-D2042B345DF7}"/>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17.19</a:t>
                  </a:r>
                </a:p>
              </p:txBody>
            </p:sp>
          </p:grpSp>
        </p:grpSp>
      </p:grpSp>
      <p:sp>
        <p:nvSpPr>
          <p:cNvPr id="2" name="TextBox 1">
            <a:extLst>
              <a:ext uri="{FF2B5EF4-FFF2-40B4-BE49-F238E27FC236}">
                <a16:creationId xmlns:a16="http://schemas.microsoft.com/office/drawing/2014/main" id="{F0056106-7097-FA46-958C-BD08F9054C59}"/>
              </a:ext>
            </a:extLst>
          </p:cNvPr>
          <p:cNvSpPr txBox="1"/>
          <p:nvPr/>
        </p:nvSpPr>
        <p:spPr>
          <a:xfrm>
            <a:off x="1087391" y="3523041"/>
            <a:ext cx="3155095" cy="579646"/>
          </a:xfrm>
          <a:prstGeom prst="rect">
            <a:avLst/>
          </a:prstGeom>
          <a:noFill/>
        </p:spPr>
        <p:txBody>
          <a:bodyPr wrap="square" rtlCol="0">
            <a:spAutoFit/>
          </a:bodyPr>
          <a:lstStyle/>
          <a:p>
            <a:pPr>
              <a:lnSpc>
                <a:spcPts val="1860"/>
              </a:lnSpc>
            </a:pPr>
            <a:r>
              <a:rPr lang="en-US" altLang="en-US" dirty="0"/>
              <a:t>fit into the oval window of the  inner ear.</a:t>
            </a:r>
            <a:endParaRPr lang="en-US" dirty="0"/>
          </a:p>
        </p:txBody>
      </p:sp>
      <p:pic>
        <p:nvPicPr>
          <p:cNvPr id="18" name="Picture 16" descr="Bu2U2uCIUAI5qgC&#10;">
            <a:extLst>
              <a:ext uri="{FF2B5EF4-FFF2-40B4-BE49-F238E27FC236}">
                <a16:creationId xmlns:a16="http://schemas.microsoft.com/office/drawing/2014/main" id="{BD43C1D9-4956-D845-AC3A-3F23B29D8E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8657" y="3361229"/>
            <a:ext cx="2195770" cy="165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a:extLst>
              <a:ext uri="{FF2B5EF4-FFF2-40B4-BE49-F238E27FC236}">
                <a16:creationId xmlns:a16="http://schemas.microsoft.com/office/drawing/2014/main" id="{EAE9DF4F-DBAF-BC44-AD6E-3EC72AD281D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77360D8-B501-5640-9504-417A16378204}" type="slidenum">
              <a:rPr lang="en-US" altLang="en-US"/>
              <a:pPr/>
              <a:t>20</a:t>
            </a:fld>
            <a:endParaRPr lang="en-US" altLang="en-US" dirty="0"/>
          </a:p>
        </p:txBody>
      </p:sp>
      <p:grpSp>
        <p:nvGrpSpPr>
          <p:cNvPr id="44035" name="Group 66">
            <a:extLst>
              <a:ext uri="{FF2B5EF4-FFF2-40B4-BE49-F238E27FC236}">
                <a16:creationId xmlns:a16="http://schemas.microsoft.com/office/drawing/2014/main" id="{4C0B588E-30E4-764A-A6B3-CE0A2E643F8F}"/>
              </a:ext>
            </a:extLst>
          </p:cNvPr>
          <p:cNvGrpSpPr>
            <a:grpSpLocks/>
          </p:cNvGrpSpPr>
          <p:nvPr/>
        </p:nvGrpSpPr>
        <p:grpSpPr bwMode="auto">
          <a:xfrm>
            <a:off x="455613" y="450850"/>
            <a:ext cx="8229600" cy="5715000"/>
            <a:chOff x="287" y="284"/>
            <a:chExt cx="5184" cy="3600"/>
          </a:xfrm>
        </p:grpSpPr>
        <p:sp>
          <p:nvSpPr>
            <p:cNvPr id="44036" name="Rectangle 2">
              <a:extLst>
                <a:ext uri="{FF2B5EF4-FFF2-40B4-BE49-F238E27FC236}">
                  <a16:creationId xmlns:a16="http://schemas.microsoft.com/office/drawing/2014/main" id="{BBF8DC5E-5A52-BF47-8B9E-8C188B73B3FF}"/>
                </a:ext>
              </a:extLst>
            </p:cNvPr>
            <p:cNvSpPr>
              <a:spLocks noChangeArrowheads="1"/>
            </p:cNvSpPr>
            <p:nvPr/>
          </p:nvSpPr>
          <p:spPr bwMode="auto">
            <a:xfrm>
              <a:off x="287"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Tensor Tympani Muscles</a:t>
              </a:r>
              <a:endParaRPr lang="en-US" altLang="en-US" sz="2200" dirty="0">
                <a:solidFill>
                  <a:srgbClr val="333333"/>
                </a:solidFill>
              </a:endParaRPr>
            </a:p>
          </p:txBody>
        </p:sp>
        <p:sp>
          <p:nvSpPr>
            <p:cNvPr id="44037" name="Text Box 6">
              <a:extLst>
                <a:ext uri="{FF2B5EF4-FFF2-40B4-BE49-F238E27FC236}">
                  <a16:creationId xmlns:a16="http://schemas.microsoft.com/office/drawing/2014/main" id="{01ADF8A9-9F7F-2A48-AA0F-275A676458EB}"/>
                </a:ext>
              </a:extLst>
            </p:cNvPr>
            <p:cNvSpPr txBox="1">
              <a:spLocks noChangeArrowheads="1"/>
            </p:cNvSpPr>
            <p:nvPr/>
          </p:nvSpPr>
          <p:spPr bwMode="auto">
            <a:xfrm>
              <a:off x="515" y="974"/>
              <a:ext cx="4550"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Two very tiny skeletal muscles, the tensor tympani muscle and the stapedius muscle, are attached to the auditory ossicles.</a:t>
              </a:r>
            </a:p>
            <a:p>
              <a:pPr eaLnBrk="1" hangingPunct="1">
                <a:lnSpc>
                  <a:spcPct val="85000"/>
                </a:lnSpc>
                <a:spcAft>
                  <a:spcPts val="900"/>
                </a:spcAft>
                <a:buSzPct val="80000"/>
                <a:buFontTx/>
                <a:buChar char="•"/>
              </a:pPr>
              <a:r>
                <a:rPr lang="en-US" altLang="en-US" dirty="0"/>
                <a:t>The tensor tympani muscles, supplied by the trigeminal (V) cranial nerve, limit movement and increase tension on the tympanic mem-brane to help prevent damage to the inner ear from loud sounds.</a:t>
              </a:r>
            </a:p>
          </p:txBody>
        </p:sp>
        <p:grpSp>
          <p:nvGrpSpPr>
            <p:cNvPr id="44038" name="Group 55">
              <a:extLst>
                <a:ext uri="{FF2B5EF4-FFF2-40B4-BE49-F238E27FC236}">
                  <a16:creationId xmlns:a16="http://schemas.microsoft.com/office/drawing/2014/main" id="{F387CE15-CD1B-9948-8D2B-39FC2A0FAAC3}"/>
                </a:ext>
              </a:extLst>
            </p:cNvPr>
            <p:cNvGrpSpPr>
              <a:grpSpLocks/>
            </p:cNvGrpSpPr>
            <p:nvPr/>
          </p:nvGrpSpPr>
          <p:grpSpPr bwMode="auto">
            <a:xfrm>
              <a:off x="582" y="3671"/>
              <a:ext cx="2978" cy="213"/>
              <a:chOff x="582" y="3671"/>
              <a:chExt cx="2978" cy="213"/>
            </a:xfrm>
          </p:grpSpPr>
          <p:grpSp>
            <p:nvGrpSpPr>
              <p:cNvPr id="44039" name="Group 56">
                <a:extLst>
                  <a:ext uri="{FF2B5EF4-FFF2-40B4-BE49-F238E27FC236}">
                    <a16:creationId xmlns:a16="http://schemas.microsoft.com/office/drawing/2014/main" id="{C78C287A-85D7-C44E-BACD-D8003CD047E3}"/>
                  </a:ext>
                </a:extLst>
              </p:cNvPr>
              <p:cNvGrpSpPr>
                <a:grpSpLocks/>
              </p:cNvGrpSpPr>
              <p:nvPr/>
            </p:nvGrpSpPr>
            <p:grpSpPr bwMode="auto">
              <a:xfrm>
                <a:off x="582" y="3671"/>
                <a:ext cx="1990" cy="213"/>
                <a:chOff x="582" y="3671"/>
                <a:chExt cx="1990" cy="213"/>
              </a:xfrm>
            </p:grpSpPr>
            <p:sp>
              <p:nvSpPr>
                <p:cNvPr id="44043" name="Rectangle 57">
                  <a:extLst>
                    <a:ext uri="{FF2B5EF4-FFF2-40B4-BE49-F238E27FC236}">
                      <a16:creationId xmlns:a16="http://schemas.microsoft.com/office/drawing/2014/main" id="{A1F13312-F2E2-504A-8E9C-537717344E4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4044" name="Rectangle 58">
                  <a:extLst>
                    <a:ext uri="{FF2B5EF4-FFF2-40B4-BE49-F238E27FC236}">
                      <a16:creationId xmlns:a16="http://schemas.microsoft.com/office/drawing/2014/main" id="{80199BD8-5C86-BC42-8949-3C45159D4B7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4045" name="Rectangle 59">
                  <a:extLst>
                    <a:ext uri="{FF2B5EF4-FFF2-40B4-BE49-F238E27FC236}">
                      <a16:creationId xmlns:a16="http://schemas.microsoft.com/office/drawing/2014/main" id="{89361DEF-5C79-914E-BA73-D1ADD8634EF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4046" name="Text Box 60">
                  <a:extLst>
                    <a:ext uri="{FF2B5EF4-FFF2-40B4-BE49-F238E27FC236}">
                      <a16:creationId xmlns:a16="http://schemas.microsoft.com/office/drawing/2014/main" id="{8C95133E-28BC-404D-8FB5-AF90B50AD8B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596</a:t>
                  </a:r>
                  <a:endParaRPr lang="en-US" altLang="en-US" dirty="0">
                    <a:ea typeface="ＭＳ Ｐゴシック" panose="020B0600070205080204" pitchFamily="34" charset="-128"/>
                  </a:endParaRPr>
                </a:p>
              </p:txBody>
            </p:sp>
            <p:sp>
              <p:nvSpPr>
                <p:cNvPr id="44047" name="Text Box 61">
                  <a:extLst>
                    <a:ext uri="{FF2B5EF4-FFF2-40B4-BE49-F238E27FC236}">
                      <a16:creationId xmlns:a16="http://schemas.microsoft.com/office/drawing/2014/main" id="{2A30904C-01A8-104A-B05A-93B21AA3602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659</a:t>
                  </a:r>
                  <a:endParaRPr lang="en-US" altLang="en-US" dirty="0">
                    <a:ea typeface="ＭＳ Ｐゴシック" panose="020B0600070205080204" pitchFamily="34" charset="-128"/>
                  </a:endParaRPr>
                </a:p>
              </p:txBody>
            </p:sp>
            <p:sp>
              <p:nvSpPr>
                <p:cNvPr id="44048" name="Text Box 62">
                  <a:extLst>
                    <a:ext uri="{FF2B5EF4-FFF2-40B4-BE49-F238E27FC236}">
                      <a16:creationId xmlns:a16="http://schemas.microsoft.com/office/drawing/2014/main" id="{4513DE49-95AA-2444-8816-DD90C150DAE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621</a:t>
                  </a:r>
                  <a:endParaRPr lang="en-US" altLang="en-US" dirty="0">
                    <a:ea typeface="ＭＳ Ｐゴシック" panose="020B0600070205080204" pitchFamily="34" charset="-128"/>
                  </a:endParaRPr>
                </a:p>
              </p:txBody>
            </p:sp>
          </p:grpSp>
          <p:grpSp>
            <p:nvGrpSpPr>
              <p:cNvPr id="44040" name="Group 63">
                <a:extLst>
                  <a:ext uri="{FF2B5EF4-FFF2-40B4-BE49-F238E27FC236}">
                    <a16:creationId xmlns:a16="http://schemas.microsoft.com/office/drawing/2014/main" id="{D3FD0CB7-A349-B047-90CA-A0E0DEE067A3}"/>
                  </a:ext>
                </a:extLst>
              </p:cNvPr>
              <p:cNvGrpSpPr>
                <a:grpSpLocks/>
              </p:cNvGrpSpPr>
              <p:nvPr/>
            </p:nvGrpSpPr>
            <p:grpSpPr bwMode="auto">
              <a:xfrm>
                <a:off x="2829" y="3671"/>
                <a:ext cx="731" cy="213"/>
                <a:chOff x="2829" y="3671"/>
                <a:chExt cx="731" cy="213"/>
              </a:xfrm>
            </p:grpSpPr>
            <p:sp>
              <p:nvSpPr>
                <p:cNvPr id="44041" name="Rectangle 64">
                  <a:extLst>
                    <a:ext uri="{FF2B5EF4-FFF2-40B4-BE49-F238E27FC236}">
                      <a16:creationId xmlns:a16="http://schemas.microsoft.com/office/drawing/2014/main" id="{0D6B8F1D-B990-0F48-9856-B78E1B27F82F}"/>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4042" name="Text Box 65">
                  <a:extLst>
                    <a:ext uri="{FF2B5EF4-FFF2-40B4-BE49-F238E27FC236}">
                      <a16:creationId xmlns:a16="http://schemas.microsoft.com/office/drawing/2014/main" id="{9B628FCD-496F-6544-B0D7-C583337DBDD5}"/>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17.19</a:t>
                  </a:r>
                </a:p>
              </p:txBody>
            </p:sp>
          </p:grpSp>
        </p:gr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D6A1A250-D78A-B74F-A319-F6A58700A22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3D0ECF9-A360-3D42-8276-5E0D6210619C}" type="slidenum">
              <a:rPr lang="en-US" altLang="en-US"/>
              <a:pPr/>
              <a:t>21</a:t>
            </a:fld>
            <a:endParaRPr lang="en-US" altLang="en-US" dirty="0"/>
          </a:p>
        </p:txBody>
      </p:sp>
      <p:grpSp>
        <p:nvGrpSpPr>
          <p:cNvPr id="46083" name="Group 50">
            <a:extLst>
              <a:ext uri="{FF2B5EF4-FFF2-40B4-BE49-F238E27FC236}">
                <a16:creationId xmlns:a16="http://schemas.microsoft.com/office/drawing/2014/main" id="{78B2E9D5-5ADE-5648-889F-95AA4CD57A71}"/>
              </a:ext>
            </a:extLst>
          </p:cNvPr>
          <p:cNvGrpSpPr>
            <a:grpSpLocks/>
          </p:cNvGrpSpPr>
          <p:nvPr/>
        </p:nvGrpSpPr>
        <p:grpSpPr bwMode="auto">
          <a:xfrm>
            <a:off x="458788" y="450850"/>
            <a:ext cx="8229600" cy="5715000"/>
            <a:chOff x="289" y="284"/>
            <a:chExt cx="5184" cy="3600"/>
          </a:xfrm>
        </p:grpSpPr>
        <p:sp>
          <p:nvSpPr>
            <p:cNvPr id="46084" name="Rectangle 2">
              <a:extLst>
                <a:ext uri="{FF2B5EF4-FFF2-40B4-BE49-F238E27FC236}">
                  <a16:creationId xmlns:a16="http://schemas.microsoft.com/office/drawing/2014/main" id="{1B70AE7C-5867-3848-ABC8-B7F00636AA4E}"/>
                </a:ext>
              </a:extLst>
            </p:cNvPr>
            <p:cNvSpPr>
              <a:spLocks noChangeArrowheads="1"/>
            </p:cNvSpPr>
            <p:nvPr/>
          </p:nvSpPr>
          <p:spPr bwMode="auto">
            <a:xfrm>
              <a:off x="289"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Stapedius Muscle</a:t>
              </a:r>
              <a:endParaRPr lang="en-US" altLang="en-US" sz="2200" dirty="0">
                <a:solidFill>
                  <a:srgbClr val="333333"/>
                </a:solidFill>
              </a:endParaRPr>
            </a:p>
          </p:txBody>
        </p:sp>
        <p:grpSp>
          <p:nvGrpSpPr>
            <p:cNvPr id="46085" name="Group 37">
              <a:extLst>
                <a:ext uri="{FF2B5EF4-FFF2-40B4-BE49-F238E27FC236}">
                  <a16:creationId xmlns:a16="http://schemas.microsoft.com/office/drawing/2014/main" id="{FDF21688-AABC-744E-86D7-EDE419B9F87D}"/>
                </a:ext>
              </a:extLst>
            </p:cNvPr>
            <p:cNvGrpSpPr>
              <a:grpSpLocks/>
            </p:cNvGrpSpPr>
            <p:nvPr/>
          </p:nvGrpSpPr>
          <p:grpSpPr bwMode="auto">
            <a:xfrm>
              <a:off x="515" y="974"/>
              <a:ext cx="4517" cy="1449"/>
              <a:chOff x="515" y="974"/>
              <a:chExt cx="4517" cy="1449"/>
            </a:xfrm>
          </p:grpSpPr>
          <p:sp>
            <p:nvSpPr>
              <p:cNvPr id="46097" name="Text Box 6">
                <a:extLst>
                  <a:ext uri="{FF2B5EF4-FFF2-40B4-BE49-F238E27FC236}">
                    <a16:creationId xmlns:a16="http://schemas.microsoft.com/office/drawing/2014/main" id="{3E6AEDD3-ED33-BA4E-B4FE-52A2DF8FAF55}"/>
                  </a:ext>
                </a:extLst>
              </p:cNvPr>
              <p:cNvSpPr txBox="1">
                <a:spLocks noChangeArrowheads="1"/>
              </p:cNvSpPr>
              <p:nvPr/>
            </p:nvSpPr>
            <p:spPr bwMode="auto">
              <a:xfrm>
                <a:off x="515" y="974"/>
                <a:ext cx="4517"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stapedius muscle, supplied by the facial (VII) cranial nerve, dampens large vibrations of the stapes to protect the oval window.</a:t>
                </a:r>
              </a:p>
              <a:p>
                <a:pPr eaLnBrk="1" hangingPunct="1">
                  <a:lnSpc>
                    <a:spcPct val="85000"/>
                  </a:lnSpc>
                  <a:spcAft>
                    <a:spcPct val="50000"/>
                  </a:spcAft>
                  <a:buSzPct val="80000"/>
                  <a:buFontTx/>
                  <a:buChar char="•"/>
                </a:pPr>
                <a:r>
                  <a:rPr lang="en-US" altLang="en-US" dirty="0"/>
                  <a:t>Damping by the stapedius muscle protects the oval window and reduces hearing sensitivity for loud sounds.</a:t>
                </a:r>
              </a:p>
            </p:txBody>
          </p:sp>
          <p:sp>
            <p:nvSpPr>
              <p:cNvPr id="46098" name="Text Box 10">
                <a:extLst>
                  <a:ext uri="{FF2B5EF4-FFF2-40B4-BE49-F238E27FC236}">
                    <a16:creationId xmlns:a16="http://schemas.microsoft.com/office/drawing/2014/main" id="{163E1580-ABEB-1648-81A3-5254415FAB66}"/>
                  </a:ext>
                </a:extLst>
              </p:cNvPr>
              <p:cNvSpPr txBox="1">
                <a:spLocks noChangeArrowheads="1"/>
              </p:cNvSpPr>
              <p:nvPr/>
            </p:nvSpPr>
            <p:spPr bwMode="auto">
              <a:xfrm>
                <a:off x="1313" y="1772"/>
                <a:ext cx="3135"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dirty="0">
                    <a:solidFill>
                      <a:srgbClr val="941100"/>
                    </a:solidFill>
                  </a:rPr>
                  <a:t>Damping = the capacity built into a device to prevent excessive correction and the resulting instability or oscillatory conditions.</a:t>
                </a:r>
              </a:p>
              <a:p>
                <a:pPr algn="ctr" eaLnBrk="1" hangingPunct="1">
                  <a:lnSpc>
                    <a:spcPct val="85000"/>
                  </a:lnSpc>
                </a:pPr>
                <a:r>
                  <a:rPr lang="en-US" altLang="en-US" dirty="0">
                    <a:solidFill>
                      <a:srgbClr val="941100"/>
                    </a:solidFill>
                  </a:rPr>
                  <a:t>(https://www.answers.com)</a:t>
                </a:r>
              </a:p>
            </p:txBody>
          </p:sp>
        </p:grpSp>
        <p:grpSp>
          <p:nvGrpSpPr>
            <p:cNvPr id="46086" name="Group 39">
              <a:extLst>
                <a:ext uri="{FF2B5EF4-FFF2-40B4-BE49-F238E27FC236}">
                  <a16:creationId xmlns:a16="http://schemas.microsoft.com/office/drawing/2014/main" id="{2D4409B5-2D22-E645-8DB1-F71CF78A56FD}"/>
                </a:ext>
              </a:extLst>
            </p:cNvPr>
            <p:cNvGrpSpPr>
              <a:grpSpLocks/>
            </p:cNvGrpSpPr>
            <p:nvPr/>
          </p:nvGrpSpPr>
          <p:grpSpPr bwMode="auto">
            <a:xfrm>
              <a:off x="582" y="3671"/>
              <a:ext cx="2978" cy="213"/>
              <a:chOff x="582" y="3671"/>
              <a:chExt cx="2978" cy="213"/>
            </a:xfrm>
          </p:grpSpPr>
          <p:grpSp>
            <p:nvGrpSpPr>
              <p:cNvPr id="46087" name="Group 40">
                <a:extLst>
                  <a:ext uri="{FF2B5EF4-FFF2-40B4-BE49-F238E27FC236}">
                    <a16:creationId xmlns:a16="http://schemas.microsoft.com/office/drawing/2014/main" id="{0B7CF969-3924-3D4B-A73C-8E4D1DA22BC9}"/>
                  </a:ext>
                </a:extLst>
              </p:cNvPr>
              <p:cNvGrpSpPr>
                <a:grpSpLocks/>
              </p:cNvGrpSpPr>
              <p:nvPr/>
            </p:nvGrpSpPr>
            <p:grpSpPr bwMode="auto">
              <a:xfrm>
                <a:off x="582" y="3671"/>
                <a:ext cx="1990" cy="213"/>
                <a:chOff x="582" y="3671"/>
                <a:chExt cx="1990" cy="213"/>
              </a:xfrm>
            </p:grpSpPr>
            <p:sp>
              <p:nvSpPr>
                <p:cNvPr id="46091" name="Rectangle 41">
                  <a:extLst>
                    <a:ext uri="{FF2B5EF4-FFF2-40B4-BE49-F238E27FC236}">
                      <a16:creationId xmlns:a16="http://schemas.microsoft.com/office/drawing/2014/main" id="{C3B1052C-F75D-054A-A75A-ED2B8A85F23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6092" name="Rectangle 42">
                  <a:extLst>
                    <a:ext uri="{FF2B5EF4-FFF2-40B4-BE49-F238E27FC236}">
                      <a16:creationId xmlns:a16="http://schemas.microsoft.com/office/drawing/2014/main" id="{F5829D50-D7E4-9C46-A63E-5FFF9A9A123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6093" name="Rectangle 43">
                  <a:extLst>
                    <a:ext uri="{FF2B5EF4-FFF2-40B4-BE49-F238E27FC236}">
                      <a16:creationId xmlns:a16="http://schemas.microsoft.com/office/drawing/2014/main" id="{48E44E83-57F2-1944-A42B-DDB404F2065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6094" name="Text Box 44">
                  <a:extLst>
                    <a:ext uri="{FF2B5EF4-FFF2-40B4-BE49-F238E27FC236}">
                      <a16:creationId xmlns:a16="http://schemas.microsoft.com/office/drawing/2014/main" id="{168305B1-56AD-8C4A-BF4F-1DD9A43B2DE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596</a:t>
                  </a:r>
                  <a:endParaRPr lang="en-US" altLang="en-US" dirty="0">
                    <a:ea typeface="ＭＳ Ｐゴシック" panose="020B0600070205080204" pitchFamily="34" charset="-128"/>
                  </a:endParaRPr>
                </a:p>
              </p:txBody>
            </p:sp>
            <p:sp>
              <p:nvSpPr>
                <p:cNvPr id="46095" name="Text Box 45">
                  <a:extLst>
                    <a:ext uri="{FF2B5EF4-FFF2-40B4-BE49-F238E27FC236}">
                      <a16:creationId xmlns:a16="http://schemas.microsoft.com/office/drawing/2014/main" id="{C9621FCB-6CF2-2945-A5A4-DA51062DA3F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659</a:t>
                  </a:r>
                  <a:endParaRPr lang="en-US" altLang="en-US" dirty="0">
                    <a:ea typeface="ＭＳ Ｐゴシック" panose="020B0600070205080204" pitchFamily="34" charset="-128"/>
                  </a:endParaRPr>
                </a:p>
              </p:txBody>
            </p:sp>
            <p:sp>
              <p:nvSpPr>
                <p:cNvPr id="46096" name="Text Box 46">
                  <a:extLst>
                    <a:ext uri="{FF2B5EF4-FFF2-40B4-BE49-F238E27FC236}">
                      <a16:creationId xmlns:a16="http://schemas.microsoft.com/office/drawing/2014/main" id="{AD1D0001-896E-DD44-A7DA-0DDFB8A1BBA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621</a:t>
                  </a:r>
                  <a:endParaRPr lang="en-US" altLang="en-US" dirty="0">
                    <a:ea typeface="ＭＳ Ｐゴシック" panose="020B0600070205080204" pitchFamily="34" charset="-128"/>
                  </a:endParaRPr>
                </a:p>
              </p:txBody>
            </p:sp>
          </p:grpSp>
          <p:grpSp>
            <p:nvGrpSpPr>
              <p:cNvPr id="46088" name="Group 47">
                <a:extLst>
                  <a:ext uri="{FF2B5EF4-FFF2-40B4-BE49-F238E27FC236}">
                    <a16:creationId xmlns:a16="http://schemas.microsoft.com/office/drawing/2014/main" id="{534C9E15-339D-9046-AE2A-911FC6FBE42A}"/>
                  </a:ext>
                </a:extLst>
              </p:cNvPr>
              <p:cNvGrpSpPr>
                <a:grpSpLocks/>
              </p:cNvGrpSpPr>
              <p:nvPr/>
            </p:nvGrpSpPr>
            <p:grpSpPr bwMode="auto">
              <a:xfrm>
                <a:off x="2829" y="3671"/>
                <a:ext cx="731" cy="213"/>
                <a:chOff x="2829" y="3671"/>
                <a:chExt cx="731" cy="213"/>
              </a:xfrm>
            </p:grpSpPr>
            <p:sp>
              <p:nvSpPr>
                <p:cNvPr id="46089" name="Rectangle 48">
                  <a:extLst>
                    <a:ext uri="{FF2B5EF4-FFF2-40B4-BE49-F238E27FC236}">
                      <a16:creationId xmlns:a16="http://schemas.microsoft.com/office/drawing/2014/main" id="{056A419B-C8DC-064B-A48F-189A7AFE449C}"/>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6090" name="Text Box 49">
                  <a:extLst>
                    <a:ext uri="{FF2B5EF4-FFF2-40B4-BE49-F238E27FC236}">
                      <a16:creationId xmlns:a16="http://schemas.microsoft.com/office/drawing/2014/main" id="{2CBDBE2E-CABA-F347-8286-DC130A11CED5}"/>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17.19</a:t>
                  </a:r>
                </a:p>
              </p:txBody>
            </p:sp>
          </p:grpSp>
        </p:gr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a:extLst>
              <a:ext uri="{FF2B5EF4-FFF2-40B4-BE49-F238E27FC236}">
                <a16:creationId xmlns:a16="http://schemas.microsoft.com/office/drawing/2014/main" id="{473543E3-8262-6441-887E-2A36EC8FFAF3}"/>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ABC4889-9C75-414E-95A1-CC6CA5AEB0CD}" type="slidenum">
              <a:rPr lang="en-US" altLang="en-US"/>
              <a:pPr/>
              <a:t>22</a:t>
            </a:fld>
            <a:endParaRPr lang="en-US" altLang="en-US" dirty="0"/>
          </a:p>
        </p:txBody>
      </p:sp>
      <p:grpSp>
        <p:nvGrpSpPr>
          <p:cNvPr id="48141" name="Group 13">
            <a:extLst>
              <a:ext uri="{FF2B5EF4-FFF2-40B4-BE49-F238E27FC236}">
                <a16:creationId xmlns:a16="http://schemas.microsoft.com/office/drawing/2014/main" id="{A7246D03-AC8A-684B-9029-BE4EC1D61F7B}"/>
              </a:ext>
            </a:extLst>
          </p:cNvPr>
          <p:cNvGrpSpPr>
            <a:grpSpLocks/>
          </p:cNvGrpSpPr>
          <p:nvPr/>
        </p:nvGrpSpPr>
        <p:grpSpPr bwMode="auto">
          <a:xfrm>
            <a:off x="457200" y="450850"/>
            <a:ext cx="8229600" cy="5715000"/>
            <a:chOff x="288" y="284"/>
            <a:chExt cx="5184" cy="3600"/>
          </a:xfrm>
        </p:grpSpPr>
        <p:sp>
          <p:nvSpPr>
            <p:cNvPr id="48132" name="Rectangle 2">
              <a:extLst>
                <a:ext uri="{FF2B5EF4-FFF2-40B4-BE49-F238E27FC236}">
                  <a16:creationId xmlns:a16="http://schemas.microsoft.com/office/drawing/2014/main" id="{F77D7561-771B-694C-87B0-69491EBD511C}"/>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Muscle Responses</a:t>
              </a:r>
              <a:endParaRPr lang="en-US" altLang="en-US" sz="2200" dirty="0">
                <a:solidFill>
                  <a:srgbClr val="333333"/>
                </a:solidFill>
              </a:endParaRPr>
            </a:p>
          </p:txBody>
        </p:sp>
        <p:sp>
          <p:nvSpPr>
            <p:cNvPr id="48133" name="Text Box 6">
              <a:extLst>
                <a:ext uri="{FF2B5EF4-FFF2-40B4-BE49-F238E27FC236}">
                  <a16:creationId xmlns:a16="http://schemas.microsoft.com/office/drawing/2014/main" id="{AA43CCB2-19E6-B046-9924-A9402CCE3977}"/>
                </a:ext>
              </a:extLst>
            </p:cNvPr>
            <p:cNvSpPr txBox="1">
              <a:spLocks noChangeArrowheads="1"/>
            </p:cNvSpPr>
            <p:nvPr/>
          </p:nvSpPr>
          <p:spPr bwMode="auto">
            <a:xfrm>
              <a:off x="515" y="974"/>
              <a:ext cx="466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tensor tympani and stapedius muscles require only a fraction of a second to contract.</a:t>
              </a:r>
            </a:p>
            <a:p>
              <a:pPr eaLnBrk="1" hangingPunct="1">
                <a:lnSpc>
                  <a:spcPct val="85000"/>
                </a:lnSpc>
                <a:spcAft>
                  <a:spcPts val="900"/>
                </a:spcAft>
                <a:buSzPct val="80000"/>
                <a:buFontTx/>
                <a:buChar char="•"/>
              </a:pPr>
              <a:r>
                <a:rPr lang="en-US" altLang="en-US" dirty="0"/>
                <a:t>The muscles help protect the inner ear from some loud noises, but not from very brief sounds such as gunshots.</a:t>
              </a:r>
            </a:p>
            <a:p>
              <a:pPr eaLnBrk="1" hangingPunct="1">
                <a:lnSpc>
                  <a:spcPct val="85000"/>
                </a:lnSpc>
                <a:spcAft>
                  <a:spcPts val="900"/>
                </a:spcAft>
                <a:buSzPct val="80000"/>
                <a:buFontTx/>
                <a:buChar char="•"/>
              </a:pPr>
              <a:r>
                <a:rPr lang="en-US" altLang="en-US" dirty="0"/>
                <a:t>Hearing protection in high-noise environments can help protect hear-ing.</a:t>
              </a:r>
            </a:p>
            <a:p>
              <a:pPr eaLnBrk="1" hangingPunct="1">
                <a:lnSpc>
                  <a:spcPct val="85000"/>
                </a:lnSpc>
                <a:spcAft>
                  <a:spcPct val="50000"/>
                </a:spcAft>
                <a:buSzPct val="80000"/>
                <a:buFontTx/>
                <a:buChar char="•"/>
              </a:pPr>
              <a:r>
                <a:rPr lang="en-US" altLang="en-US" dirty="0"/>
                <a:t>Paralysis of the stapedius muscle can result in hyperacusis, which is abnormally-sensitive hearing.</a:t>
              </a:r>
            </a:p>
          </p:txBody>
        </p:sp>
        <p:grpSp>
          <p:nvGrpSpPr>
            <p:cNvPr id="48134" name="Group 19">
              <a:extLst>
                <a:ext uri="{FF2B5EF4-FFF2-40B4-BE49-F238E27FC236}">
                  <a16:creationId xmlns:a16="http://schemas.microsoft.com/office/drawing/2014/main" id="{E2CD492F-6E79-0847-8A32-EC538A11304E}"/>
                </a:ext>
              </a:extLst>
            </p:cNvPr>
            <p:cNvGrpSpPr>
              <a:grpSpLocks/>
            </p:cNvGrpSpPr>
            <p:nvPr/>
          </p:nvGrpSpPr>
          <p:grpSpPr bwMode="auto">
            <a:xfrm>
              <a:off x="582" y="3671"/>
              <a:ext cx="1990" cy="213"/>
              <a:chOff x="582" y="3671"/>
              <a:chExt cx="1990" cy="213"/>
            </a:xfrm>
          </p:grpSpPr>
          <p:sp>
            <p:nvSpPr>
              <p:cNvPr id="48135" name="Rectangle 20">
                <a:extLst>
                  <a:ext uri="{FF2B5EF4-FFF2-40B4-BE49-F238E27FC236}">
                    <a16:creationId xmlns:a16="http://schemas.microsoft.com/office/drawing/2014/main" id="{B094292B-3CCC-0148-9E01-19A55A89F65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8136" name="Rectangle 21">
                <a:extLst>
                  <a:ext uri="{FF2B5EF4-FFF2-40B4-BE49-F238E27FC236}">
                    <a16:creationId xmlns:a16="http://schemas.microsoft.com/office/drawing/2014/main" id="{AA540D7B-B3D2-894D-A1B1-8F2B367D1EA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8137" name="Rectangle 22">
                <a:extLst>
                  <a:ext uri="{FF2B5EF4-FFF2-40B4-BE49-F238E27FC236}">
                    <a16:creationId xmlns:a16="http://schemas.microsoft.com/office/drawing/2014/main" id="{A09A73C6-D739-E449-BA57-393D9B3AA09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48138" name="Text Box 23">
                <a:extLst>
                  <a:ext uri="{FF2B5EF4-FFF2-40B4-BE49-F238E27FC236}">
                    <a16:creationId xmlns:a16="http://schemas.microsoft.com/office/drawing/2014/main" id="{8A2FB599-FF7D-7342-962E-CAED5880931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596</a:t>
                </a:r>
                <a:endParaRPr lang="en-US" altLang="en-US" dirty="0">
                  <a:ea typeface="ＭＳ Ｐゴシック" panose="020B0600070205080204" pitchFamily="34" charset="-128"/>
                </a:endParaRPr>
              </a:p>
            </p:txBody>
          </p:sp>
          <p:sp>
            <p:nvSpPr>
              <p:cNvPr id="48139" name="Text Box 24">
                <a:extLst>
                  <a:ext uri="{FF2B5EF4-FFF2-40B4-BE49-F238E27FC236}">
                    <a16:creationId xmlns:a16="http://schemas.microsoft.com/office/drawing/2014/main" id="{C9B0C657-60F4-8943-A106-2DCDFECBBD8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659</a:t>
                </a:r>
                <a:endParaRPr lang="en-US" altLang="en-US" dirty="0">
                  <a:ea typeface="ＭＳ Ｐゴシック" panose="020B0600070205080204" pitchFamily="34" charset="-128"/>
                </a:endParaRPr>
              </a:p>
            </p:txBody>
          </p:sp>
          <p:sp>
            <p:nvSpPr>
              <p:cNvPr id="48140" name="Text Box 25">
                <a:extLst>
                  <a:ext uri="{FF2B5EF4-FFF2-40B4-BE49-F238E27FC236}">
                    <a16:creationId xmlns:a16="http://schemas.microsoft.com/office/drawing/2014/main" id="{8E025C5F-B8F5-8542-A722-3B53CB849B5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621</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a:extLst>
              <a:ext uri="{FF2B5EF4-FFF2-40B4-BE49-F238E27FC236}">
                <a16:creationId xmlns:a16="http://schemas.microsoft.com/office/drawing/2014/main" id="{E0FBFC19-5F5A-764C-9173-35E1EF138B9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BA90311-1CF2-554E-8005-C73C641C7295}" type="slidenum">
              <a:rPr lang="en-US" altLang="en-US"/>
              <a:pPr/>
              <a:t>23</a:t>
            </a:fld>
            <a:endParaRPr lang="en-US" altLang="en-US" dirty="0"/>
          </a:p>
        </p:txBody>
      </p:sp>
      <p:grpSp>
        <p:nvGrpSpPr>
          <p:cNvPr id="50179" name="Group 39">
            <a:extLst>
              <a:ext uri="{FF2B5EF4-FFF2-40B4-BE49-F238E27FC236}">
                <a16:creationId xmlns:a16="http://schemas.microsoft.com/office/drawing/2014/main" id="{F89992B6-A000-6C45-B819-C1246A61AF02}"/>
              </a:ext>
            </a:extLst>
          </p:cNvPr>
          <p:cNvGrpSpPr>
            <a:grpSpLocks/>
          </p:cNvGrpSpPr>
          <p:nvPr/>
        </p:nvGrpSpPr>
        <p:grpSpPr bwMode="auto">
          <a:xfrm>
            <a:off x="458788" y="446088"/>
            <a:ext cx="8229600" cy="5719762"/>
            <a:chOff x="289" y="281"/>
            <a:chExt cx="5184" cy="3603"/>
          </a:xfrm>
        </p:grpSpPr>
        <p:sp>
          <p:nvSpPr>
            <p:cNvPr id="50180" name="Rectangle 2">
              <a:extLst>
                <a:ext uri="{FF2B5EF4-FFF2-40B4-BE49-F238E27FC236}">
                  <a16:creationId xmlns:a16="http://schemas.microsoft.com/office/drawing/2014/main" id="{6F56BAD4-C9B3-C24C-AFF7-53C072B9C6C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Auditory Tube</a:t>
              </a:r>
              <a:endParaRPr lang="en-US" altLang="en-US" sz="2200" dirty="0">
                <a:solidFill>
                  <a:srgbClr val="333333"/>
                </a:solidFill>
              </a:endParaRPr>
            </a:p>
          </p:txBody>
        </p:sp>
        <p:sp>
          <p:nvSpPr>
            <p:cNvPr id="50181" name="Text Box 6">
              <a:extLst>
                <a:ext uri="{FF2B5EF4-FFF2-40B4-BE49-F238E27FC236}">
                  <a16:creationId xmlns:a16="http://schemas.microsoft.com/office/drawing/2014/main" id="{8DD01E28-1109-B144-A29F-DEF516B9F33A}"/>
                </a:ext>
              </a:extLst>
            </p:cNvPr>
            <p:cNvSpPr txBox="1">
              <a:spLocks noChangeArrowheads="1"/>
            </p:cNvSpPr>
            <p:nvPr/>
          </p:nvSpPr>
          <p:spPr bwMode="auto">
            <a:xfrm>
              <a:off x="515" y="974"/>
              <a:ext cx="4799"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middle ear has an opening that leads to the auditory tube (also called the eustachian tube).</a:t>
              </a:r>
            </a:p>
            <a:p>
              <a:pPr eaLnBrk="1" hangingPunct="1">
                <a:lnSpc>
                  <a:spcPct val="85000"/>
                </a:lnSpc>
                <a:spcAft>
                  <a:spcPts val="900"/>
                </a:spcAft>
                <a:buSzPct val="80000"/>
                <a:buFontTx/>
                <a:buChar char="•"/>
              </a:pPr>
              <a:r>
                <a:rPr lang="en-US" altLang="en-US" dirty="0"/>
                <a:t>The tube, composed of bone and cartilage, leads to the nasopharynx, the superior portion of the throat.</a:t>
              </a:r>
            </a:p>
            <a:p>
              <a:pPr eaLnBrk="1" hangingPunct="1">
                <a:lnSpc>
                  <a:spcPct val="85000"/>
                </a:lnSpc>
                <a:spcAft>
                  <a:spcPts val="900"/>
                </a:spcAft>
                <a:buSzPct val="80000"/>
                <a:buFontTx/>
                <a:buChar char="•"/>
              </a:pPr>
              <a:r>
                <a:rPr lang="en-US" altLang="en-US" dirty="0"/>
                <a:t>The auditory tube is normally closed at the pharyngeal (or throat) end.</a:t>
              </a:r>
            </a:p>
            <a:p>
              <a:pPr eaLnBrk="1" hangingPunct="1">
                <a:lnSpc>
                  <a:spcPct val="85000"/>
                </a:lnSpc>
                <a:spcAft>
                  <a:spcPts val="900"/>
                </a:spcAft>
                <a:buSzPct val="80000"/>
                <a:buFontTx/>
                <a:buChar char="•"/>
              </a:pPr>
              <a:r>
                <a:rPr lang="en-US" altLang="en-US" dirty="0"/>
                <a:t>It opens during swallowing and yawning, enabling air to enter or exit the middle ear until the pressure in the middle ear equals atmospheric pressure.</a:t>
              </a:r>
            </a:p>
            <a:p>
              <a:pPr eaLnBrk="1" hangingPunct="1">
                <a:lnSpc>
                  <a:spcPct val="85000"/>
                </a:lnSpc>
                <a:spcAft>
                  <a:spcPct val="50000"/>
                </a:spcAft>
                <a:buSzPct val="80000"/>
                <a:buFontTx/>
                <a:buChar char="•"/>
              </a:pPr>
              <a:r>
                <a:rPr lang="en-US" altLang="en-US" dirty="0"/>
                <a:t>This process is called equilibration—it is usually most apparent when a person ascends or descends rapidly.</a:t>
              </a:r>
            </a:p>
          </p:txBody>
        </p:sp>
        <p:grpSp>
          <p:nvGrpSpPr>
            <p:cNvPr id="50182" name="Group 28">
              <a:extLst>
                <a:ext uri="{FF2B5EF4-FFF2-40B4-BE49-F238E27FC236}">
                  <a16:creationId xmlns:a16="http://schemas.microsoft.com/office/drawing/2014/main" id="{3130DCFF-C3EA-7344-BD26-67534547BC46}"/>
                </a:ext>
              </a:extLst>
            </p:cNvPr>
            <p:cNvGrpSpPr>
              <a:grpSpLocks/>
            </p:cNvGrpSpPr>
            <p:nvPr/>
          </p:nvGrpSpPr>
          <p:grpSpPr bwMode="auto">
            <a:xfrm>
              <a:off x="582" y="3671"/>
              <a:ext cx="2978" cy="213"/>
              <a:chOff x="582" y="3671"/>
              <a:chExt cx="2978" cy="213"/>
            </a:xfrm>
          </p:grpSpPr>
          <p:grpSp>
            <p:nvGrpSpPr>
              <p:cNvPr id="50183" name="Group 29">
                <a:extLst>
                  <a:ext uri="{FF2B5EF4-FFF2-40B4-BE49-F238E27FC236}">
                    <a16:creationId xmlns:a16="http://schemas.microsoft.com/office/drawing/2014/main" id="{3EF44349-75AC-454F-9E18-45B424E73821}"/>
                  </a:ext>
                </a:extLst>
              </p:cNvPr>
              <p:cNvGrpSpPr>
                <a:grpSpLocks/>
              </p:cNvGrpSpPr>
              <p:nvPr/>
            </p:nvGrpSpPr>
            <p:grpSpPr bwMode="auto">
              <a:xfrm>
                <a:off x="582" y="3671"/>
                <a:ext cx="1990" cy="213"/>
                <a:chOff x="582" y="3671"/>
                <a:chExt cx="1990" cy="213"/>
              </a:xfrm>
            </p:grpSpPr>
            <p:sp>
              <p:nvSpPr>
                <p:cNvPr id="50187" name="Rectangle 30">
                  <a:extLst>
                    <a:ext uri="{FF2B5EF4-FFF2-40B4-BE49-F238E27FC236}">
                      <a16:creationId xmlns:a16="http://schemas.microsoft.com/office/drawing/2014/main" id="{E966A295-4B3C-BC45-A77C-382536A1658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0188" name="Rectangle 31">
                  <a:extLst>
                    <a:ext uri="{FF2B5EF4-FFF2-40B4-BE49-F238E27FC236}">
                      <a16:creationId xmlns:a16="http://schemas.microsoft.com/office/drawing/2014/main" id="{2EC28790-3602-6D4F-A67B-04D5AC6C7E6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0189" name="Rectangle 32">
                  <a:extLst>
                    <a:ext uri="{FF2B5EF4-FFF2-40B4-BE49-F238E27FC236}">
                      <a16:creationId xmlns:a16="http://schemas.microsoft.com/office/drawing/2014/main" id="{15A6559A-ED82-F94D-ACE0-47A7004AAB7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0190" name="Text Box 33">
                  <a:extLst>
                    <a:ext uri="{FF2B5EF4-FFF2-40B4-BE49-F238E27FC236}">
                      <a16:creationId xmlns:a16="http://schemas.microsoft.com/office/drawing/2014/main" id="{A117E60A-C1F5-2649-8B1C-AAD6AB5572B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597</a:t>
                  </a:r>
                  <a:endParaRPr lang="en-US" altLang="en-US" dirty="0">
                    <a:ea typeface="ＭＳ Ｐゴシック" panose="020B0600070205080204" pitchFamily="34" charset="-128"/>
                  </a:endParaRPr>
                </a:p>
              </p:txBody>
            </p:sp>
            <p:sp>
              <p:nvSpPr>
                <p:cNvPr id="50191" name="Text Box 34">
                  <a:extLst>
                    <a:ext uri="{FF2B5EF4-FFF2-40B4-BE49-F238E27FC236}">
                      <a16:creationId xmlns:a16="http://schemas.microsoft.com/office/drawing/2014/main" id="{4F8F6E8C-3B9F-0B4A-ABD1-8C3A1D8A692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659</a:t>
                  </a:r>
                  <a:endParaRPr lang="en-US" altLang="en-US" dirty="0">
                    <a:ea typeface="ＭＳ Ｐゴシック" panose="020B0600070205080204" pitchFamily="34" charset="-128"/>
                  </a:endParaRPr>
                </a:p>
              </p:txBody>
            </p:sp>
            <p:sp>
              <p:nvSpPr>
                <p:cNvPr id="50192" name="Text Box 35">
                  <a:extLst>
                    <a:ext uri="{FF2B5EF4-FFF2-40B4-BE49-F238E27FC236}">
                      <a16:creationId xmlns:a16="http://schemas.microsoft.com/office/drawing/2014/main" id="{59AB9DF7-B40C-6146-9D01-7E0F64EA62D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621</a:t>
                  </a:r>
                  <a:endParaRPr lang="en-US" altLang="en-US" dirty="0">
                    <a:ea typeface="ＭＳ Ｐゴシック" panose="020B0600070205080204" pitchFamily="34" charset="-128"/>
                  </a:endParaRPr>
                </a:p>
              </p:txBody>
            </p:sp>
          </p:grpSp>
          <p:grpSp>
            <p:nvGrpSpPr>
              <p:cNvPr id="50184" name="Group 36">
                <a:extLst>
                  <a:ext uri="{FF2B5EF4-FFF2-40B4-BE49-F238E27FC236}">
                    <a16:creationId xmlns:a16="http://schemas.microsoft.com/office/drawing/2014/main" id="{3728C123-2C95-C04D-8621-E42C8D0D02C3}"/>
                  </a:ext>
                </a:extLst>
              </p:cNvPr>
              <p:cNvGrpSpPr>
                <a:grpSpLocks/>
              </p:cNvGrpSpPr>
              <p:nvPr/>
            </p:nvGrpSpPr>
            <p:grpSpPr bwMode="auto">
              <a:xfrm>
                <a:off x="2829" y="3671"/>
                <a:ext cx="731" cy="213"/>
                <a:chOff x="2829" y="3671"/>
                <a:chExt cx="731" cy="213"/>
              </a:xfrm>
            </p:grpSpPr>
            <p:sp>
              <p:nvSpPr>
                <p:cNvPr id="50185" name="Rectangle 37">
                  <a:extLst>
                    <a:ext uri="{FF2B5EF4-FFF2-40B4-BE49-F238E27FC236}">
                      <a16:creationId xmlns:a16="http://schemas.microsoft.com/office/drawing/2014/main" id="{07481CD1-217A-E14D-929A-E2DA69E11B63}"/>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0186" name="Text Box 38">
                  <a:extLst>
                    <a:ext uri="{FF2B5EF4-FFF2-40B4-BE49-F238E27FC236}">
                      <a16:creationId xmlns:a16="http://schemas.microsoft.com/office/drawing/2014/main" id="{462105D3-06C8-B347-B21C-6C1A7F3415DC}"/>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17.19</a:t>
                  </a:r>
                </a:p>
              </p:txBody>
            </p:sp>
          </p:grpSp>
        </p:gr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a:extLst>
              <a:ext uri="{FF2B5EF4-FFF2-40B4-BE49-F238E27FC236}">
                <a16:creationId xmlns:a16="http://schemas.microsoft.com/office/drawing/2014/main" id="{AC3110DC-B081-F343-8E8A-4D3B0AAD6ABB}"/>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42EFD3-C7F9-864B-ACEB-8720A44D4F55}" type="slidenum">
              <a:rPr lang="en-US" altLang="en-US"/>
              <a:pPr/>
              <a:t>24</a:t>
            </a:fld>
            <a:endParaRPr lang="en-US" altLang="en-US" dirty="0"/>
          </a:p>
        </p:txBody>
      </p:sp>
      <p:grpSp>
        <p:nvGrpSpPr>
          <p:cNvPr id="52240" name="Group 16">
            <a:extLst>
              <a:ext uri="{FF2B5EF4-FFF2-40B4-BE49-F238E27FC236}">
                <a16:creationId xmlns:a16="http://schemas.microsoft.com/office/drawing/2014/main" id="{F26E0E09-DD5D-144D-B0F5-26EAF9F99906}"/>
              </a:ext>
            </a:extLst>
          </p:cNvPr>
          <p:cNvGrpSpPr>
            <a:grpSpLocks/>
          </p:cNvGrpSpPr>
          <p:nvPr/>
        </p:nvGrpSpPr>
        <p:grpSpPr bwMode="auto">
          <a:xfrm>
            <a:off x="455613" y="446088"/>
            <a:ext cx="8229600" cy="5719762"/>
            <a:chOff x="287" y="281"/>
            <a:chExt cx="5184" cy="3603"/>
          </a:xfrm>
        </p:grpSpPr>
        <p:sp>
          <p:nvSpPr>
            <p:cNvPr id="52228" name="Rectangle 2">
              <a:extLst>
                <a:ext uri="{FF2B5EF4-FFF2-40B4-BE49-F238E27FC236}">
                  <a16:creationId xmlns:a16="http://schemas.microsoft.com/office/drawing/2014/main" id="{DB10514A-3CDE-B844-AE61-D6DA08BD7E45}"/>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Auditory Tube </a:t>
              </a:r>
              <a:r>
                <a:rPr lang="en-US" altLang="en-US" sz="2200" dirty="0">
                  <a:solidFill>
                    <a:srgbClr val="333333"/>
                  </a:solidFill>
                </a:rPr>
                <a:t>(continued)</a:t>
              </a:r>
            </a:p>
          </p:txBody>
        </p:sp>
        <p:grpSp>
          <p:nvGrpSpPr>
            <p:cNvPr id="52239" name="Group 15">
              <a:extLst>
                <a:ext uri="{FF2B5EF4-FFF2-40B4-BE49-F238E27FC236}">
                  <a16:creationId xmlns:a16="http://schemas.microsoft.com/office/drawing/2014/main" id="{68979ECF-4550-2F4B-AADD-98AF9F08CCFF}"/>
                </a:ext>
              </a:extLst>
            </p:cNvPr>
            <p:cNvGrpSpPr>
              <a:grpSpLocks/>
            </p:cNvGrpSpPr>
            <p:nvPr/>
          </p:nvGrpSpPr>
          <p:grpSpPr bwMode="auto">
            <a:xfrm>
              <a:off x="515" y="974"/>
              <a:ext cx="4861" cy="2559"/>
              <a:chOff x="515" y="974"/>
              <a:chExt cx="4861" cy="2559"/>
            </a:xfrm>
          </p:grpSpPr>
          <p:sp>
            <p:nvSpPr>
              <p:cNvPr id="52237" name="Text Box 6">
                <a:extLst>
                  <a:ext uri="{FF2B5EF4-FFF2-40B4-BE49-F238E27FC236}">
                    <a16:creationId xmlns:a16="http://schemas.microsoft.com/office/drawing/2014/main" id="{501D7596-3E23-4445-A19B-0ABEA73FF04C}"/>
                  </a:ext>
                </a:extLst>
              </p:cNvPr>
              <p:cNvSpPr txBox="1">
                <a:spLocks noChangeArrowheads="1"/>
              </p:cNvSpPr>
              <p:nvPr/>
            </p:nvSpPr>
            <p:spPr bwMode="auto">
              <a:xfrm>
                <a:off x="515" y="974"/>
                <a:ext cx="486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When pressures are equalized, the tympanic membrane can vibrate freely as sound waves strike it.</a:t>
                </a:r>
              </a:p>
              <a:p>
                <a:pPr eaLnBrk="1" hangingPunct="1">
                  <a:lnSpc>
                    <a:spcPct val="85000"/>
                  </a:lnSpc>
                  <a:spcAft>
                    <a:spcPts val="900"/>
                  </a:spcAft>
                  <a:buSzPct val="80000"/>
                  <a:buFontTx/>
                  <a:buChar char="•"/>
                </a:pPr>
                <a:r>
                  <a:rPr lang="en-US" altLang="en-US" dirty="0"/>
                  <a:t>Intense pain, hearing impairment, ringing sensations, and vertigo can develop if pressures in the middle ear and atmosphere are not equal-ized.</a:t>
                </a:r>
              </a:p>
              <a:p>
                <a:pPr eaLnBrk="1" hangingPunct="1">
                  <a:lnSpc>
                    <a:spcPct val="85000"/>
                  </a:lnSpc>
                  <a:spcAft>
                    <a:spcPct val="50000"/>
                  </a:spcAft>
                  <a:buSzPct val="80000"/>
                  <a:buFontTx/>
                  <a:buChar char="•"/>
                </a:pPr>
                <a:r>
                  <a:rPr lang="en-US" altLang="en-US" dirty="0"/>
                  <a:t>The auditory tube can serve as a pathway for pathogens from the nose and throat to the middle ear that cause ear infections.</a:t>
                </a:r>
              </a:p>
            </p:txBody>
          </p:sp>
          <p:sp>
            <p:nvSpPr>
              <p:cNvPr id="52238" name="Text Box 10">
                <a:extLst>
                  <a:ext uri="{FF2B5EF4-FFF2-40B4-BE49-F238E27FC236}">
                    <a16:creationId xmlns:a16="http://schemas.microsoft.com/office/drawing/2014/main" id="{6A3672DD-9744-5D4A-83E2-70D3F908D777}"/>
                  </a:ext>
                </a:extLst>
              </p:cNvPr>
              <p:cNvSpPr txBox="1">
                <a:spLocks noChangeArrowheads="1"/>
              </p:cNvSpPr>
              <p:nvPr/>
            </p:nvSpPr>
            <p:spPr bwMode="auto">
              <a:xfrm>
                <a:off x="1207" y="2288"/>
                <a:ext cx="3350" cy="1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dirty="0">
                    <a:solidFill>
                      <a:srgbClr val="941100"/>
                    </a:solidFill>
                  </a:rPr>
                  <a:t>Vertigo = aside from being the name of a classic 1958 Alfred Hitchcock film (with Jimmy Stewart and Kim Novak), vertigo is a feeling that you are dizzily turning around or that things are dizzily turning about you.  Vertigo is usually due to a problem with the inner ear.  Vertigo can also be caused by vision problems.  </a:t>
                </a:r>
              </a:p>
              <a:p>
                <a:pPr algn="ctr" eaLnBrk="1" hangingPunct="1">
                  <a:lnSpc>
                    <a:spcPct val="85000"/>
                  </a:lnSpc>
                  <a:spcAft>
                    <a:spcPct val="25000"/>
                  </a:spcAft>
                </a:pPr>
                <a:r>
                  <a:rPr lang="en-US" altLang="en-US" dirty="0">
                    <a:solidFill>
                      <a:srgbClr val="941100"/>
                    </a:solidFill>
                  </a:rPr>
                  <a:t>(https://www.medterms.com)</a:t>
                </a:r>
              </a:p>
            </p:txBody>
          </p:sp>
        </p:grpSp>
        <p:grpSp>
          <p:nvGrpSpPr>
            <p:cNvPr id="52230" name="Group 37">
              <a:extLst>
                <a:ext uri="{FF2B5EF4-FFF2-40B4-BE49-F238E27FC236}">
                  <a16:creationId xmlns:a16="http://schemas.microsoft.com/office/drawing/2014/main" id="{4E3EEA3E-FABB-DA43-BEA3-8F2C677B52DA}"/>
                </a:ext>
              </a:extLst>
            </p:cNvPr>
            <p:cNvGrpSpPr>
              <a:grpSpLocks/>
            </p:cNvGrpSpPr>
            <p:nvPr/>
          </p:nvGrpSpPr>
          <p:grpSpPr bwMode="auto">
            <a:xfrm>
              <a:off x="582" y="3671"/>
              <a:ext cx="1990" cy="213"/>
              <a:chOff x="582" y="3671"/>
              <a:chExt cx="1990" cy="213"/>
            </a:xfrm>
          </p:grpSpPr>
          <p:sp>
            <p:nvSpPr>
              <p:cNvPr id="52231" name="Rectangle 38">
                <a:extLst>
                  <a:ext uri="{FF2B5EF4-FFF2-40B4-BE49-F238E27FC236}">
                    <a16:creationId xmlns:a16="http://schemas.microsoft.com/office/drawing/2014/main" id="{734F3480-C288-9448-9186-B876C759D65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2232" name="Rectangle 39">
                <a:extLst>
                  <a:ext uri="{FF2B5EF4-FFF2-40B4-BE49-F238E27FC236}">
                    <a16:creationId xmlns:a16="http://schemas.microsoft.com/office/drawing/2014/main" id="{84003732-AF4D-C64C-BE88-D97363473E4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2233" name="Rectangle 40">
                <a:extLst>
                  <a:ext uri="{FF2B5EF4-FFF2-40B4-BE49-F238E27FC236}">
                    <a16:creationId xmlns:a16="http://schemas.microsoft.com/office/drawing/2014/main" id="{F85BA882-59C5-F44F-89EC-1E8040AF311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2234" name="Text Box 41">
                <a:extLst>
                  <a:ext uri="{FF2B5EF4-FFF2-40B4-BE49-F238E27FC236}">
                    <a16:creationId xmlns:a16="http://schemas.microsoft.com/office/drawing/2014/main" id="{E23EA0FA-92C0-FF47-8BB3-E3AC62F217B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597</a:t>
                </a:r>
                <a:endParaRPr lang="en-US" altLang="en-US" dirty="0">
                  <a:ea typeface="ＭＳ Ｐゴシック" panose="020B0600070205080204" pitchFamily="34" charset="-128"/>
                </a:endParaRPr>
              </a:p>
            </p:txBody>
          </p:sp>
          <p:sp>
            <p:nvSpPr>
              <p:cNvPr id="52235" name="Text Box 42">
                <a:extLst>
                  <a:ext uri="{FF2B5EF4-FFF2-40B4-BE49-F238E27FC236}">
                    <a16:creationId xmlns:a16="http://schemas.microsoft.com/office/drawing/2014/main" id="{B9711141-BBA7-FE40-BD7B-E37E3D239BB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660</a:t>
                </a:r>
                <a:endParaRPr lang="en-US" altLang="en-US" dirty="0">
                  <a:ea typeface="ＭＳ Ｐゴシック" panose="020B0600070205080204" pitchFamily="34" charset="-128"/>
                </a:endParaRPr>
              </a:p>
            </p:txBody>
          </p:sp>
          <p:sp>
            <p:nvSpPr>
              <p:cNvPr id="52236" name="Text Box 43">
                <a:extLst>
                  <a:ext uri="{FF2B5EF4-FFF2-40B4-BE49-F238E27FC236}">
                    <a16:creationId xmlns:a16="http://schemas.microsoft.com/office/drawing/2014/main" id="{955132B1-DB5A-FF47-8DA0-403448487D9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621</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4138084D-7866-5345-8E45-06A47ACE5D8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9C23D29-BADE-F34A-9185-1E03914B0FCB}" type="slidenum">
              <a:rPr lang="en-US" altLang="en-US"/>
              <a:pPr/>
              <a:t>25</a:t>
            </a:fld>
            <a:endParaRPr lang="en-US" altLang="en-US" dirty="0"/>
          </a:p>
        </p:txBody>
      </p:sp>
      <p:grpSp>
        <p:nvGrpSpPr>
          <p:cNvPr id="54275" name="Group 51">
            <a:extLst>
              <a:ext uri="{FF2B5EF4-FFF2-40B4-BE49-F238E27FC236}">
                <a16:creationId xmlns:a16="http://schemas.microsoft.com/office/drawing/2014/main" id="{7177601F-220D-7D47-93BC-8A38F68DEDB7}"/>
              </a:ext>
            </a:extLst>
          </p:cNvPr>
          <p:cNvGrpSpPr>
            <a:grpSpLocks/>
          </p:cNvGrpSpPr>
          <p:nvPr/>
        </p:nvGrpSpPr>
        <p:grpSpPr bwMode="auto">
          <a:xfrm>
            <a:off x="455613" y="446088"/>
            <a:ext cx="8229600" cy="5719762"/>
            <a:chOff x="287" y="281"/>
            <a:chExt cx="5184" cy="3603"/>
          </a:xfrm>
        </p:grpSpPr>
        <p:sp>
          <p:nvSpPr>
            <p:cNvPr id="54276" name="Rectangle 2">
              <a:extLst>
                <a:ext uri="{FF2B5EF4-FFF2-40B4-BE49-F238E27FC236}">
                  <a16:creationId xmlns:a16="http://schemas.microsoft.com/office/drawing/2014/main" id="{C10C1750-ED39-B440-950F-4394D84321B6}"/>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Inner Ear</a:t>
              </a:r>
              <a:endParaRPr lang="en-US" altLang="en-US" sz="2200" dirty="0">
                <a:solidFill>
                  <a:srgbClr val="333333"/>
                </a:solidFill>
              </a:endParaRPr>
            </a:p>
          </p:txBody>
        </p:sp>
        <p:grpSp>
          <p:nvGrpSpPr>
            <p:cNvPr id="54277" name="Group 38">
              <a:extLst>
                <a:ext uri="{FF2B5EF4-FFF2-40B4-BE49-F238E27FC236}">
                  <a16:creationId xmlns:a16="http://schemas.microsoft.com/office/drawing/2014/main" id="{9846A9E0-925F-0748-BC23-CF2866BB0200}"/>
                </a:ext>
              </a:extLst>
            </p:cNvPr>
            <p:cNvGrpSpPr>
              <a:grpSpLocks/>
            </p:cNvGrpSpPr>
            <p:nvPr/>
          </p:nvGrpSpPr>
          <p:grpSpPr bwMode="auto">
            <a:xfrm>
              <a:off x="515" y="974"/>
              <a:ext cx="4656" cy="1768"/>
              <a:chOff x="515" y="974"/>
              <a:chExt cx="4656" cy="1768"/>
            </a:xfrm>
          </p:grpSpPr>
          <p:sp>
            <p:nvSpPr>
              <p:cNvPr id="54289" name="Text Box 6">
                <a:extLst>
                  <a:ext uri="{FF2B5EF4-FFF2-40B4-BE49-F238E27FC236}">
                    <a16:creationId xmlns:a16="http://schemas.microsoft.com/office/drawing/2014/main" id="{9A1736FB-B555-A24B-96F3-B8961F0D3E00}"/>
                  </a:ext>
                </a:extLst>
              </p:cNvPr>
              <p:cNvSpPr txBox="1">
                <a:spLocks noChangeArrowheads="1"/>
              </p:cNvSpPr>
              <p:nvPr/>
            </p:nvSpPr>
            <p:spPr bwMode="auto">
              <a:xfrm>
                <a:off x="515" y="974"/>
                <a:ext cx="4656" cy="1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5762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internal or inner ear, also known as the labyrinth, has an outer bony structure that encloses an inner membranous labyrinth.</a:t>
                </a:r>
              </a:p>
              <a:p>
                <a:pPr eaLnBrk="1" hangingPunct="1">
                  <a:lnSpc>
                    <a:spcPct val="85000"/>
                  </a:lnSpc>
                  <a:spcAft>
                    <a:spcPts val="900"/>
                  </a:spcAft>
                  <a:buSzPct val="80000"/>
                  <a:buFontTx/>
                  <a:buChar char="•"/>
                </a:pPr>
                <a:r>
                  <a:rPr lang="en-US" altLang="en-US" dirty="0"/>
                  <a:t>This bony structure—known as the bony labyrinth—has cavities in the temporal bone that are divided into three areas:</a:t>
                </a:r>
              </a:p>
              <a:p>
                <a:pPr lvl="1" eaLnBrk="1" hangingPunct="1">
                  <a:lnSpc>
                    <a:spcPct val="85000"/>
                  </a:lnSpc>
                  <a:spcAft>
                    <a:spcPts val="600"/>
                  </a:spcAft>
                  <a:buSzPct val="80000"/>
                  <a:buFontTx/>
                  <a:buChar char="-"/>
                </a:pPr>
                <a:r>
                  <a:rPr lang="en-US" altLang="en-US" dirty="0"/>
                  <a:t>Vestibule with receptors for static equilibrium</a:t>
                </a:r>
              </a:p>
              <a:p>
                <a:pPr lvl="1" eaLnBrk="1" hangingPunct="1">
                  <a:lnSpc>
                    <a:spcPct val="85000"/>
                  </a:lnSpc>
                  <a:spcAft>
                    <a:spcPts val="600"/>
                  </a:spcAft>
                  <a:buSzPct val="80000"/>
                  <a:buFontTx/>
                  <a:buChar char="-"/>
                </a:pPr>
                <a:r>
                  <a:rPr lang="en-US" altLang="en-US" dirty="0"/>
                  <a:t>Semicircular canals with receptors for dynamic equilibrium</a:t>
                </a:r>
              </a:p>
              <a:p>
                <a:pPr lvl="1" eaLnBrk="1" hangingPunct="1">
                  <a:lnSpc>
                    <a:spcPct val="85000"/>
                  </a:lnSpc>
                  <a:spcAft>
                    <a:spcPct val="30000"/>
                  </a:spcAft>
                  <a:buSzPct val="80000"/>
                  <a:buFontTx/>
                  <a:buChar char="-"/>
                </a:pPr>
                <a:r>
                  <a:rPr lang="en-US" altLang="en-US" dirty="0"/>
                  <a:t>Cochlea with sensory receptors for hearing</a:t>
                </a:r>
              </a:p>
            </p:txBody>
          </p:sp>
          <p:sp>
            <p:nvSpPr>
              <p:cNvPr id="54290" name="Text Box 31">
                <a:extLst>
                  <a:ext uri="{FF2B5EF4-FFF2-40B4-BE49-F238E27FC236}">
                    <a16:creationId xmlns:a16="http://schemas.microsoft.com/office/drawing/2014/main" id="{A83B3F1E-06DC-1F42-B571-AAA6BF4B3822}"/>
                  </a:ext>
                </a:extLst>
              </p:cNvPr>
              <p:cNvSpPr txBox="1">
                <a:spLocks noChangeArrowheads="1"/>
              </p:cNvSpPr>
              <p:nvPr/>
            </p:nvSpPr>
            <p:spPr bwMode="auto">
              <a:xfrm>
                <a:off x="1710" y="2377"/>
                <a:ext cx="2351"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800000"/>
                    </a:solidFill>
                  </a:rPr>
                  <a:t>Membranous = relating to or made of a membrane.</a:t>
                </a:r>
              </a:p>
            </p:txBody>
          </p:sp>
        </p:grpSp>
        <p:grpSp>
          <p:nvGrpSpPr>
            <p:cNvPr id="54278" name="Group 40">
              <a:extLst>
                <a:ext uri="{FF2B5EF4-FFF2-40B4-BE49-F238E27FC236}">
                  <a16:creationId xmlns:a16="http://schemas.microsoft.com/office/drawing/2014/main" id="{A51E96CA-6614-9849-8619-175859C8E158}"/>
                </a:ext>
              </a:extLst>
            </p:cNvPr>
            <p:cNvGrpSpPr>
              <a:grpSpLocks/>
            </p:cNvGrpSpPr>
            <p:nvPr/>
          </p:nvGrpSpPr>
          <p:grpSpPr bwMode="auto">
            <a:xfrm>
              <a:off x="582" y="3671"/>
              <a:ext cx="2978" cy="213"/>
              <a:chOff x="582" y="3671"/>
              <a:chExt cx="2978" cy="213"/>
            </a:xfrm>
          </p:grpSpPr>
          <p:grpSp>
            <p:nvGrpSpPr>
              <p:cNvPr id="54279" name="Group 41">
                <a:extLst>
                  <a:ext uri="{FF2B5EF4-FFF2-40B4-BE49-F238E27FC236}">
                    <a16:creationId xmlns:a16="http://schemas.microsoft.com/office/drawing/2014/main" id="{A4BD6B41-2684-6E47-9A80-B85AED3BACCC}"/>
                  </a:ext>
                </a:extLst>
              </p:cNvPr>
              <p:cNvGrpSpPr>
                <a:grpSpLocks/>
              </p:cNvGrpSpPr>
              <p:nvPr/>
            </p:nvGrpSpPr>
            <p:grpSpPr bwMode="auto">
              <a:xfrm>
                <a:off x="582" y="3671"/>
                <a:ext cx="1990" cy="213"/>
                <a:chOff x="582" y="3671"/>
                <a:chExt cx="1990" cy="213"/>
              </a:xfrm>
            </p:grpSpPr>
            <p:sp>
              <p:nvSpPr>
                <p:cNvPr id="54283" name="Rectangle 42">
                  <a:extLst>
                    <a:ext uri="{FF2B5EF4-FFF2-40B4-BE49-F238E27FC236}">
                      <a16:creationId xmlns:a16="http://schemas.microsoft.com/office/drawing/2014/main" id="{1E3F7CEF-5536-614F-9DFD-D2B5951ABB6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4284" name="Rectangle 43">
                  <a:extLst>
                    <a:ext uri="{FF2B5EF4-FFF2-40B4-BE49-F238E27FC236}">
                      <a16:creationId xmlns:a16="http://schemas.microsoft.com/office/drawing/2014/main" id="{1092706E-6295-AE48-9728-FF9F2ABC0EE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4285" name="Rectangle 44">
                  <a:extLst>
                    <a:ext uri="{FF2B5EF4-FFF2-40B4-BE49-F238E27FC236}">
                      <a16:creationId xmlns:a16="http://schemas.microsoft.com/office/drawing/2014/main" id="{9A390EE9-8423-1E4E-8F4C-267D79D9F59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4286" name="Text Box 45">
                  <a:extLst>
                    <a:ext uri="{FF2B5EF4-FFF2-40B4-BE49-F238E27FC236}">
                      <a16:creationId xmlns:a16="http://schemas.microsoft.com/office/drawing/2014/main" id="{DDCBCA69-1984-F641-BA3F-53F525CC218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597</a:t>
                  </a:r>
                  <a:endParaRPr lang="en-US" altLang="en-US" dirty="0">
                    <a:ea typeface="ＭＳ Ｐゴシック" panose="020B0600070205080204" pitchFamily="34" charset="-128"/>
                  </a:endParaRPr>
                </a:p>
              </p:txBody>
            </p:sp>
            <p:sp>
              <p:nvSpPr>
                <p:cNvPr id="54287" name="Text Box 46">
                  <a:extLst>
                    <a:ext uri="{FF2B5EF4-FFF2-40B4-BE49-F238E27FC236}">
                      <a16:creationId xmlns:a16="http://schemas.microsoft.com/office/drawing/2014/main" id="{FAE56990-9AAB-CE44-B2FB-7216D0B2B84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660</a:t>
                  </a:r>
                  <a:endParaRPr lang="en-US" altLang="en-US" dirty="0">
                    <a:ea typeface="ＭＳ Ｐゴシック" panose="020B0600070205080204" pitchFamily="34" charset="-128"/>
                  </a:endParaRPr>
                </a:p>
              </p:txBody>
            </p:sp>
            <p:sp>
              <p:nvSpPr>
                <p:cNvPr id="54288" name="Text Box 47">
                  <a:extLst>
                    <a:ext uri="{FF2B5EF4-FFF2-40B4-BE49-F238E27FC236}">
                      <a16:creationId xmlns:a16="http://schemas.microsoft.com/office/drawing/2014/main" id="{6B0FCA7A-B7D1-2141-B68A-F8720115AB0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622</a:t>
                  </a:r>
                  <a:endParaRPr lang="en-US" altLang="en-US" dirty="0">
                    <a:ea typeface="ＭＳ Ｐゴシック" panose="020B0600070205080204" pitchFamily="34" charset="-128"/>
                  </a:endParaRPr>
                </a:p>
              </p:txBody>
            </p:sp>
          </p:grpSp>
          <p:grpSp>
            <p:nvGrpSpPr>
              <p:cNvPr id="54280" name="Group 48">
                <a:extLst>
                  <a:ext uri="{FF2B5EF4-FFF2-40B4-BE49-F238E27FC236}">
                    <a16:creationId xmlns:a16="http://schemas.microsoft.com/office/drawing/2014/main" id="{DB593276-8211-0845-A194-963F7B0A82AF}"/>
                  </a:ext>
                </a:extLst>
              </p:cNvPr>
              <p:cNvGrpSpPr>
                <a:grpSpLocks/>
              </p:cNvGrpSpPr>
              <p:nvPr/>
            </p:nvGrpSpPr>
            <p:grpSpPr bwMode="auto">
              <a:xfrm>
                <a:off x="2829" y="3671"/>
                <a:ext cx="731" cy="213"/>
                <a:chOff x="2829" y="3671"/>
                <a:chExt cx="731" cy="213"/>
              </a:xfrm>
            </p:grpSpPr>
            <p:sp>
              <p:nvSpPr>
                <p:cNvPr id="54281" name="Rectangle 49">
                  <a:extLst>
                    <a:ext uri="{FF2B5EF4-FFF2-40B4-BE49-F238E27FC236}">
                      <a16:creationId xmlns:a16="http://schemas.microsoft.com/office/drawing/2014/main" id="{12EA5203-EE59-4343-BBA4-16D9720FAD59}"/>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4282" name="Text Box 50">
                  <a:extLst>
                    <a:ext uri="{FF2B5EF4-FFF2-40B4-BE49-F238E27FC236}">
                      <a16:creationId xmlns:a16="http://schemas.microsoft.com/office/drawing/2014/main" id="{53A8775C-0EE2-2E41-9049-D1AF66A74DD3}"/>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17.20</a:t>
                  </a:r>
                </a:p>
              </p:txBody>
            </p:sp>
          </p:gr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a:extLst>
              <a:ext uri="{FF2B5EF4-FFF2-40B4-BE49-F238E27FC236}">
                <a16:creationId xmlns:a16="http://schemas.microsoft.com/office/drawing/2014/main" id="{7FE06222-A1EF-F746-B8A9-0F8E7038819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FF4CD29-073E-BD46-8ED9-7258B7DFF81B}" type="slidenum">
              <a:rPr lang="en-US" altLang="en-US"/>
              <a:pPr/>
              <a:t>26</a:t>
            </a:fld>
            <a:endParaRPr lang="en-US" altLang="en-US" dirty="0"/>
          </a:p>
        </p:txBody>
      </p:sp>
      <p:grpSp>
        <p:nvGrpSpPr>
          <p:cNvPr id="56323" name="Group 29">
            <a:extLst>
              <a:ext uri="{FF2B5EF4-FFF2-40B4-BE49-F238E27FC236}">
                <a16:creationId xmlns:a16="http://schemas.microsoft.com/office/drawing/2014/main" id="{3E929736-F900-2E4C-BCBB-BAC075235D6E}"/>
              </a:ext>
            </a:extLst>
          </p:cNvPr>
          <p:cNvGrpSpPr>
            <a:grpSpLocks/>
          </p:cNvGrpSpPr>
          <p:nvPr/>
        </p:nvGrpSpPr>
        <p:grpSpPr bwMode="auto">
          <a:xfrm>
            <a:off x="455613" y="446088"/>
            <a:ext cx="8229600" cy="4067176"/>
            <a:chOff x="287" y="281"/>
            <a:chExt cx="5184" cy="2562"/>
          </a:xfrm>
        </p:grpSpPr>
        <p:sp>
          <p:nvSpPr>
            <p:cNvPr id="56324" name="Rectangle 2">
              <a:extLst>
                <a:ext uri="{FF2B5EF4-FFF2-40B4-BE49-F238E27FC236}">
                  <a16:creationId xmlns:a16="http://schemas.microsoft.com/office/drawing/2014/main" id="{6C46C004-344F-054F-96E0-928CC7C59FB5}"/>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Inner Ear </a:t>
              </a:r>
              <a:r>
                <a:rPr lang="en-US" altLang="en-US" sz="2200" dirty="0">
                  <a:solidFill>
                    <a:srgbClr val="333333"/>
                  </a:solidFill>
                </a:rPr>
                <a:t>(continued)</a:t>
              </a:r>
            </a:p>
          </p:txBody>
        </p:sp>
        <p:grpSp>
          <p:nvGrpSpPr>
            <p:cNvPr id="56325" name="Group 27">
              <a:extLst>
                <a:ext uri="{FF2B5EF4-FFF2-40B4-BE49-F238E27FC236}">
                  <a16:creationId xmlns:a16="http://schemas.microsoft.com/office/drawing/2014/main" id="{21B2BE27-E7CE-6842-99D5-C52056DB4A58}"/>
                </a:ext>
              </a:extLst>
            </p:cNvPr>
            <p:cNvGrpSpPr>
              <a:grpSpLocks/>
            </p:cNvGrpSpPr>
            <p:nvPr/>
          </p:nvGrpSpPr>
          <p:grpSpPr bwMode="auto">
            <a:xfrm>
              <a:off x="1702" y="907"/>
              <a:ext cx="2365" cy="1936"/>
              <a:chOff x="1702" y="1035"/>
              <a:chExt cx="2365" cy="1936"/>
            </a:xfrm>
          </p:grpSpPr>
          <p:sp>
            <p:nvSpPr>
              <p:cNvPr id="56326" name="Text Box 21">
                <a:extLst>
                  <a:ext uri="{FF2B5EF4-FFF2-40B4-BE49-F238E27FC236}">
                    <a16:creationId xmlns:a16="http://schemas.microsoft.com/office/drawing/2014/main" id="{9F6F88F5-5138-7A48-AFE7-3D40D741F3C2}"/>
                  </a:ext>
                </a:extLst>
              </p:cNvPr>
              <p:cNvSpPr txBox="1">
                <a:spLocks noChangeArrowheads="1"/>
              </p:cNvSpPr>
              <p:nvPr/>
            </p:nvSpPr>
            <p:spPr bwMode="auto">
              <a:xfrm>
                <a:off x="2190" y="2806"/>
                <a:ext cx="138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a:t>
                </a:r>
                <a:r>
                  <a:rPr lang="en-US" altLang="en-US" sz="1100" dirty="0" err="1"/>
                  <a:t>www.rivercitymalone.com</a:t>
                </a:r>
                <a:endParaRPr lang="en-US" altLang="en-US" dirty="0"/>
              </a:p>
            </p:txBody>
          </p:sp>
          <p:pic>
            <p:nvPicPr>
              <p:cNvPr id="56327" name="Picture 26" descr="inner-ear-labelled-447x345">
                <a:extLst>
                  <a:ext uri="{FF2B5EF4-FFF2-40B4-BE49-F238E27FC236}">
                    <a16:creationId xmlns:a16="http://schemas.microsoft.com/office/drawing/2014/main" id="{CDE94D1C-A2BD-A44C-AF95-79DCF396D7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2" y="1035"/>
                <a:ext cx="2365" cy="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a:extLst>
              <a:ext uri="{FF2B5EF4-FFF2-40B4-BE49-F238E27FC236}">
                <a16:creationId xmlns:a16="http://schemas.microsoft.com/office/drawing/2014/main" id="{D0607F2A-1060-5B49-B610-2809C9B54963}"/>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07DFA6D-05B3-9F4F-BF2A-AF103A4ED78F}" type="slidenum">
              <a:rPr lang="en-US" altLang="en-US"/>
              <a:pPr/>
              <a:t>27</a:t>
            </a:fld>
            <a:endParaRPr lang="en-US" altLang="en-US" dirty="0"/>
          </a:p>
        </p:txBody>
      </p:sp>
      <p:grpSp>
        <p:nvGrpSpPr>
          <p:cNvPr id="58371" name="Group 40">
            <a:extLst>
              <a:ext uri="{FF2B5EF4-FFF2-40B4-BE49-F238E27FC236}">
                <a16:creationId xmlns:a16="http://schemas.microsoft.com/office/drawing/2014/main" id="{4A62B1BD-A0D3-804D-8109-3888B4E36E9C}"/>
              </a:ext>
            </a:extLst>
          </p:cNvPr>
          <p:cNvGrpSpPr>
            <a:grpSpLocks/>
          </p:cNvGrpSpPr>
          <p:nvPr/>
        </p:nvGrpSpPr>
        <p:grpSpPr bwMode="auto">
          <a:xfrm>
            <a:off x="458788" y="617538"/>
            <a:ext cx="8229600" cy="5548312"/>
            <a:chOff x="289" y="389"/>
            <a:chExt cx="5184" cy="3495"/>
          </a:xfrm>
        </p:grpSpPr>
        <p:sp>
          <p:nvSpPr>
            <p:cNvPr id="58372" name="Rectangle 2">
              <a:extLst>
                <a:ext uri="{FF2B5EF4-FFF2-40B4-BE49-F238E27FC236}">
                  <a16:creationId xmlns:a16="http://schemas.microsoft.com/office/drawing/2014/main" id="{3F3992C9-BA7F-0A43-ADE7-0A3F8CA929AF}"/>
                </a:ext>
              </a:extLst>
            </p:cNvPr>
            <p:cNvSpPr>
              <a:spLocks noChangeArrowheads="1"/>
            </p:cNvSpPr>
            <p:nvPr/>
          </p:nvSpPr>
          <p:spPr bwMode="auto">
            <a:xfrm>
              <a:off x="289"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Vestibule</a:t>
              </a:r>
              <a:br>
                <a:rPr lang="en-US" altLang="en-US" sz="2800" dirty="0">
                  <a:solidFill>
                    <a:srgbClr val="333333"/>
                  </a:solidFill>
                </a:rPr>
              </a:br>
              <a:endParaRPr lang="en-US" altLang="en-US" sz="2200" dirty="0">
                <a:solidFill>
                  <a:srgbClr val="333333"/>
                </a:solidFill>
              </a:endParaRPr>
            </a:p>
          </p:txBody>
        </p:sp>
        <p:sp>
          <p:nvSpPr>
            <p:cNvPr id="58373" name="Text Box 6">
              <a:extLst>
                <a:ext uri="{FF2B5EF4-FFF2-40B4-BE49-F238E27FC236}">
                  <a16:creationId xmlns:a16="http://schemas.microsoft.com/office/drawing/2014/main" id="{738FD757-5800-E541-BF8B-1081831F801B}"/>
                </a:ext>
              </a:extLst>
            </p:cNvPr>
            <p:cNvSpPr txBox="1">
              <a:spLocks noChangeArrowheads="1"/>
            </p:cNvSpPr>
            <p:nvPr/>
          </p:nvSpPr>
          <p:spPr bwMode="auto">
            <a:xfrm>
              <a:off x="515" y="974"/>
              <a:ext cx="489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vestibule is the oval central portion of the bony labyrinth between the semicircular canals and the cochlea.</a:t>
              </a:r>
            </a:p>
            <a:p>
              <a:pPr eaLnBrk="1" hangingPunct="1">
                <a:lnSpc>
                  <a:spcPct val="85000"/>
                </a:lnSpc>
                <a:spcAft>
                  <a:spcPts val="900"/>
                </a:spcAft>
                <a:buSzPct val="80000"/>
                <a:buFontTx/>
                <a:buChar char="•"/>
              </a:pPr>
              <a:r>
                <a:rPr lang="en-US" altLang="en-US" dirty="0"/>
                <a:t>It contains two sacs, called the utricle and saccule, that form the mem-branous labyrinth.</a:t>
              </a:r>
            </a:p>
            <a:p>
              <a:pPr eaLnBrk="1" hangingPunct="1">
                <a:lnSpc>
                  <a:spcPct val="85000"/>
                </a:lnSpc>
                <a:spcAft>
                  <a:spcPct val="50000"/>
                </a:spcAft>
                <a:buSzPct val="80000"/>
                <a:buFontTx/>
                <a:buChar char="•"/>
              </a:pPr>
              <a:r>
                <a:rPr lang="en-US" altLang="en-US" dirty="0"/>
                <a:t>Three semicircular canals project from the vestibule at approximate right angles to each other.</a:t>
              </a:r>
            </a:p>
          </p:txBody>
        </p:sp>
        <p:grpSp>
          <p:nvGrpSpPr>
            <p:cNvPr id="58374" name="Group 29">
              <a:extLst>
                <a:ext uri="{FF2B5EF4-FFF2-40B4-BE49-F238E27FC236}">
                  <a16:creationId xmlns:a16="http://schemas.microsoft.com/office/drawing/2014/main" id="{97BA73ED-02AD-B649-B034-72BED4A200A0}"/>
                </a:ext>
              </a:extLst>
            </p:cNvPr>
            <p:cNvGrpSpPr>
              <a:grpSpLocks/>
            </p:cNvGrpSpPr>
            <p:nvPr/>
          </p:nvGrpSpPr>
          <p:grpSpPr bwMode="auto">
            <a:xfrm>
              <a:off x="582" y="3671"/>
              <a:ext cx="2978" cy="213"/>
              <a:chOff x="582" y="3671"/>
              <a:chExt cx="2978" cy="213"/>
            </a:xfrm>
          </p:grpSpPr>
          <p:grpSp>
            <p:nvGrpSpPr>
              <p:cNvPr id="58375" name="Group 30">
                <a:extLst>
                  <a:ext uri="{FF2B5EF4-FFF2-40B4-BE49-F238E27FC236}">
                    <a16:creationId xmlns:a16="http://schemas.microsoft.com/office/drawing/2014/main" id="{660EBAB8-C2DD-6643-AB2A-5D309E66F4BE}"/>
                  </a:ext>
                </a:extLst>
              </p:cNvPr>
              <p:cNvGrpSpPr>
                <a:grpSpLocks/>
              </p:cNvGrpSpPr>
              <p:nvPr/>
            </p:nvGrpSpPr>
            <p:grpSpPr bwMode="auto">
              <a:xfrm>
                <a:off x="582" y="3671"/>
                <a:ext cx="1990" cy="213"/>
                <a:chOff x="582" y="3671"/>
                <a:chExt cx="1990" cy="213"/>
              </a:xfrm>
            </p:grpSpPr>
            <p:sp>
              <p:nvSpPr>
                <p:cNvPr id="58379" name="Rectangle 31">
                  <a:extLst>
                    <a:ext uri="{FF2B5EF4-FFF2-40B4-BE49-F238E27FC236}">
                      <a16:creationId xmlns:a16="http://schemas.microsoft.com/office/drawing/2014/main" id="{406FC1DA-1555-1B48-A03B-F506DA45B6E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8380" name="Rectangle 32">
                  <a:extLst>
                    <a:ext uri="{FF2B5EF4-FFF2-40B4-BE49-F238E27FC236}">
                      <a16:creationId xmlns:a16="http://schemas.microsoft.com/office/drawing/2014/main" id="{36A11721-6130-B548-A325-F07C4F87BFD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8381" name="Rectangle 33">
                  <a:extLst>
                    <a:ext uri="{FF2B5EF4-FFF2-40B4-BE49-F238E27FC236}">
                      <a16:creationId xmlns:a16="http://schemas.microsoft.com/office/drawing/2014/main" id="{B62E1159-53D3-C546-83B1-B1141AFBA88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8382" name="Text Box 34">
                  <a:extLst>
                    <a:ext uri="{FF2B5EF4-FFF2-40B4-BE49-F238E27FC236}">
                      <a16:creationId xmlns:a16="http://schemas.microsoft.com/office/drawing/2014/main" id="{C79E0BE6-AC3C-9C42-B49F-90164B876E7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597</a:t>
                  </a:r>
                  <a:endParaRPr lang="en-US" altLang="en-US" dirty="0">
                    <a:ea typeface="ＭＳ Ｐゴシック" panose="020B0600070205080204" pitchFamily="34" charset="-128"/>
                  </a:endParaRPr>
                </a:p>
              </p:txBody>
            </p:sp>
            <p:sp>
              <p:nvSpPr>
                <p:cNvPr id="58383" name="Text Box 35">
                  <a:extLst>
                    <a:ext uri="{FF2B5EF4-FFF2-40B4-BE49-F238E27FC236}">
                      <a16:creationId xmlns:a16="http://schemas.microsoft.com/office/drawing/2014/main" id="{DAE76287-F028-4E42-8BE4-F75AC8FEDED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660</a:t>
                  </a:r>
                  <a:endParaRPr lang="en-US" altLang="en-US" dirty="0">
                    <a:ea typeface="ＭＳ Ｐゴシック" panose="020B0600070205080204" pitchFamily="34" charset="-128"/>
                  </a:endParaRPr>
                </a:p>
              </p:txBody>
            </p:sp>
            <p:sp>
              <p:nvSpPr>
                <p:cNvPr id="58384" name="Text Box 36">
                  <a:extLst>
                    <a:ext uri="{FF2B5EF4-FFF2-40B4-BE49-F238E27FC236}">
                      <a16:creationId xmlns:a16="http://schemas.microsoft.com/office/drawing/2014/main" id="{C5D4FE5B-9CE0-A54B-9419-D8F82BAB48B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622</a:t>
                  </a:r>
                  <a:endParaRPr lang="en-US" altLang="en-US" dirty="0">
                    <a:ea typeface="ＭＳ Ｐゴシック" panose="020B0600070205080204" pitchFamily="34" charset="-128"/>
                  </a:endParaRPr>
                </a:p>
              </p:txBody>
            </p:sp>
          </p:grpSp>
          <p:grpSp>
            <p:nvGrpSpPr>
              <p:cNvPr id="58376" name="Group 37">
                <a:extLst>
                  <a:ext uri="{FF2B5EF4-FFF2-40B4-BE49-F238E27FC236}">
                    <a16:creationId xmlns:a16="http://schemas.microsoft.com/office/drawing/2014/main" id="{23C52471-FD41-1644-B35A-762B84199979}"/>
                  </a:ext>
                </a:extLst>
              </p:cNvPr>
              <p:cNvGrpSpPr>
                <a:grpSpLocks/>
              </p:cNvGrpSpPr>
              <p:nvPr/>
            </p:nvGrpSpPr>
            <p:grpSpPr bwMode="auto">
              <a:xfrm>
                <a:off x="2829" y="3671"/>
                <a:ext cx="731" cy="213"/>
                <a:chOff x="2829" y="3671"/>
                <a:chExt cx="731" cy="213"/>
              </a:xfrm>
            </p:grpSpPr>
            <p:sp>
              <p:nvSpPr>
                <p:cNvPr id="58377" name="Rectangle 38">
                  <a:extLst>
                    <a:ext uri="{FF2B5EF4-FFF2-40B4-BE49-F238E27FC236}">
                      <a16:creationId xmlns:a16="http://schemas.microsoft.com/office/drawing/2014/main" id="{385167A0-01EE-FF4E-8C4C-DD20457091A3}"/>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58378" name="Text Box 39">
                  <a:extLst>
                    <a:ext uri="{FF2B5EF4-FFF2-40B4-BE49-F238E27FC236}">
                      <a16:creationId xmlns:a16="http://schemas.microsoft.com/office/drawing/2014/main" id="{43B3D997-5A91-6542-9577-16AB4C29D145}"/>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17.20</a:t>
                  </a:r>
                </a:p>
              </p:txBody>
            </p:sp>
          </p:gr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a:extLst>
              <a:ext uri="{FF2B5EF4-FFF2-40B4-BE49-F238E27FC236}">
                <a16:creationId xmlns:a16="http://schemas.microsoft.com/office/drawing/2014/main" id="{EEB46DF4-C035-6C4F-977B-A3538BE40EE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4B4048-E9B0-6D41-8790-6C9176A97B54}" type="slidenum">
              <a:rPr lang="en-US" altLang="en-US"/>
              <a:pPr/>
              <a:t>28</a:t>
            </a:fld>
            <a:endParaRPr lang="en-US" altLang="en-US" dirty="0"/>
          </a:p>
        </p:txBody>
      </p:sp>
      <p:grpSp>
        <p:nvGrpSpPr>
          <p:cNvPr id="60433" name="Group 17">
            <a:extLst>
              <a:ext uri="{FF2B5EF4-FFF2-40B4-BE49-F238E27FC236}">
                <a16:creationId xmlns:a16="http://schemas.microsoft.com/office/drawing/2014/main" id="{AD3B74ED-ACDF-F147-8BD4-75F4A401E2E4}"/>
              </a:ext>
            </a:extLst>
          </p:cNvPr>
          <p:cNvGrpSpPr>
            <a:grpSpLocks/>
          </p:cNvGrpSpPr>
          <p:nvPr/>
        </p:nvGrpSpPr>
        <p:grpSpPr bwMode="auto">
          <a:xfrm>
            <a:off x="458788" y="611188"/>
            <a:ext cx="8229600" cy="5554662"/>
            <a:chOff x="289" y="385"/>
            <a:chExt cx="5184" cy="3499"/>
          </a:xfrm>
        </p:grpSpPr>
        <p:sp>
          <p:nvSpPr>
            <p:cNvPr id="60420" name="Rectangle 2">
              <a:extLst>
                <a:ext uri="{FF2B5EF4-FFF2-40B4-BE49-F238E27FC236}">
                  <a16:creationId xmlns:a16="http://schemas.microsoft.com/office/drawing/2014/main" id="{198402C9-9975-3844-B033-D4FCC64BE551}"/>
                </a:ext>
              </a:extLst>
            </p:cNvPr>
            <p:cNvSpPr>
              <a:spLocks noChangeArrowheads="1"/>
            </p:cNvSpPr>
            <p:nvPr/>
          </p:nvSpPr>
          <p:spPr bwMode="auto">
            <a:xfrm>
              <a:off x="289" y="385"/>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Semicircular Canals</a:t>
              </a:r>
              <a:br>
                <a:rPr lang="en-US" altLang="en-US" sz="2800" dirty="0">
                  <a:solidFill>
                    <a:srgbClr val="333333"/>
                  </a:solidFill>
                </a:rPr>
              </a:br>
              <a:endParaRPr lang="en-US" altLang="en-US" sz="2200" dirty="0">
                <a:solidFill>
                  <a:srgbClr val="333333"/>
                </a:solidFill>
              </a:endParaRPr>
            </a:p>
          </p:txBody>
        </p:sp>
        <p:sp>
          <p:nvSpPr>
            <p:cNvPr id="60421" name="Text Box 6">
              <a:extLst>
                <a:ext uri="{FF2B5EF4-FFF2-40B4-BE49-F238E27FC236}">
                  <a16:creationId xmlns:a16="http://schemas.microsoft.com/office/drawing/2014/main" id="{50AF6F22-A6D6-FE49-BFB2-FE5FBC694CFC}"/>
                </a:ext>
              </a:extLst>
            </p:cNvPr>
            <p:cNvSpPr txBox="1">
              <a:spLocks noChangeArrowheads="1"/>
            </p:cNvSpPr>
            <p:nvPr/>
          </p:nvSpPr>
          <p:spPr bwMode="auto">
            <a:xfrm>
              <a:off x="515" y="974"/>
              <a:ext cx="4699"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three canals are called the anterior, posterior, and lateral semi-circular canals.</a:t>
              </a:r>
            </a:p>
            <a:p>
              <a:pPr eaLnBrk="1" hangingPunct="1">
                <a:lnSpc>
                  <a:spcPct val="85000"/>
                </a:lnSpc>
                <a:spcAft>
                  <a:spcPts val="900"/>
                </a:spcAft>
                <a:buSzPct val="80000"/>
                <a:buFontTx/>
                <a:buChar char="•"/>
              </a:pPr>
              <a:r>
                <a:rPr lang="en-US" altLang="en-US" dirty="0"/>
                <a:t>The first two canals have a vertical orientation, and the third canal has a horizontal orientation.</a:t>
              </a:r>
            </a:p>
            <a:p>
              <a:pPr eaLnBrk="1" hangingPunct="1">
                <a:lnSpc>
                  <a:spcPct val="85000"/>
                </a:lnSpc>
                <a:spcAft>
                  <a:spcPts val="900"/>
                </a:spcAft>
                <a:buSzPct val="80000"/>
                <a:buFontTx/>
                <a:buChar char="•"/>
              </a:pPr>
              <a:r>
                <a:rPr lang="en-US" altLang="en-US" dirty="0"/>
                <a:t>The enlargement at one end of each semicircular canal is known as the ampulla.</a:t>
              </a:r>
            </a:p>
            <a:p>
              <a:pPr eaLnBrk="1" hangingPunct="1">
                <a:lnSpc>
                  <a:spcPct val="85000"/>
                </a:lnSpc>
                <a:spcAft>
                  <a:spcPct val="50000"/>
                </a:spcAft>
                <a:buSzPct val="80000"/>
                <a:buFontTx/>
                <a:buChar char="•"/>
              </a:pPr>
              <a:r>
                <a:rPr lang="en-US" altLang="en-US" dirty="0"/>
                <a:t>The membranous labyrinth in the semicircular canals is known as the semicircular ducts—they connect with the utricle.</a:t>
              </a:r>
            </a:p>
          </p:txBody>
        </p:sp>
        <p:grpSp>
          <p:nvGrpSpPr>
            <p:cNvPr id="60422" name="Group 30">
              <a:extLst>
                <a:ext uri="{FF2B5EF4-FFF2-40B4-BE49-F238E27FC236}">
                  <a16:creationId xmlns:a16="http://schemas.microsoft.com/office/drawing/2014/main" id="{76BF000E-0F76-B443-A30B-03D3F7E80877}"/>
                </a:ext>
              </a:extLst>
            </p:cNvPr>
            <p:cNvGrpSpPr>
              <a:grpSpLocks/>
            </p:cNvGrpSpPr>
            <p:nvPr/>
          </p:nvGrpSpPr>
          <p:grpSpPr bwMode="auto">
            <a:xfrm>
              <a:off x="582" y="3671"/>
              <a:ext cx="2978" cy="213"/>
              <a:chOff x="582" y="3671"/>
              <a:chExt cx="2978" cy="213"/>
            </a:xfrm>
          </p:grpSpPr>
          <p:grpSp>
            <p:nvGrpSpPr>
              <p:cNvPr id="60423" name="Group 31">
                <a:extLst>
                  <a:ext uri="{FF2B5EF4-FFF2-40B4-BE49-F238E27FC236}">
                    <a16:creationId xmlns:a16="http://schemas.microsoft.com/office/drawing/2014/main" id="{97D835E2-37F7-4741-BCA4-D5DE86E61716}"/>
                  </a:ext>
                </a:extLst>
              </p:cNvPr>
              <p:cNvGrpSpPr>
                <a:grpSpLocks/>
              </p:cNvGrpSpPr>
              <p:nvPr/>
            </p:nvGrpSpPr>
            <p:grpSpPr bwMode="auto">
              <a:xfrm>
                <a:off x="582" y="3671"/>
                <a:ext cx="1990" cy="213"/>
                <a:chOff x="582" y="3671"/>
                <a:chExt cx="1990" cy="213"/>
              </a:xfrm>
            </p:grpSpPr>
            <p:sp>
              <p:nvSpPr>
                <p:cNvPr id="60427" name="Rectangle 32">
                  <a:extLst>
                    <a:ext uri="{FF2B5EF4-FFF2-40B4-BE49-F238E27FC236}">
                      <a16:creationId xmlns:a16="http://schemas.microsoft.com/office/drawing/2014/main" id="{16AED0F9-96BB-3248-A34A-1B8C2FC32DD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0428" name="Rectangle 33">
                  <a:extLst>
                    <a:ext uri="{FF2B5EF4-FFF2-40B4-BE49-F238E27FC236}">
                      <a16:creationId xmlns:a16="http://schemas.microsoft.com/office/drawing/2014/main" id="{665CDE07-EED1-7542-8775-E1101BB3A7A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0429" name="Rectangle 34">
                  <a:extLst>
                    <a:ext uri="{FF2B5EF4-FFF2-40B4-BE49-F238E27FC236}">
                      <a16:creationId xmlns:a16="http://schemas.microsoft.com/office/drawing/2014/main" id="{9313CD72-095A-DA48-A696-AB84C0EAF35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0430" name="Text Box 35">
                  <a:extLst>
                    <a:ext uri="{FF2B5EF4-FFF2-40B4-BE49-F238E27FC236}">
                      <a16:creationId xmlns:a16="http://schemas.microsoft.com/office/drawing/2014/main" id="{F4116F0C-B4B0-1E4C-96BB-AD7F7950748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597</a:t>
                  </a:r>
                  <a:endParaRPr lang="en-US" altLang="en-US" dirty="0">
                    <a:ea typeface="ＭＳ Ｐゴシック" panose="020B0600070205080204" pitchFamily="34" charset="-128"/>
                  </a:endParaRPr>
                </a:p>
              </p:txBody>
            </p:sp>
            <p:sp>
              <p:nvSpPr>
                <p:cNvPr id="60431" name="Text Box 36">
                  <a:extLst>
                    <a:ext uri="{FF2B5EF4-FFF2-40B4-BE49-F238E27FC236}">
                      <a16:creationId xmlns:a16="http://schemas.microsoft.com/office/drawing/2014/main" id="{1AFEE833-690A-5A4C-86C6-724DC8E4DBA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660</a:t>
                  </a:r>
                  <a:endParaRPr lang="en-US" altLang="en-US" dirty="0">
                    <a:ea typeface="ＭＳ Ｐゴシック" panose="020B0600070205080204" pitchFamily="34" charset="-128"/>
                  </a:endParaRPr>
                </a:p>
              </p:txBody>
            </p:sp>
            <p:sp>
              <p:nvSpPr>
                <p:cNvPr id="60432" name="Text Box 37">
                  <a:extLst>
                    <a:ext uri="{FF2B5EF4-FFF2-40B4-BE49-F238E27FC236}">
                      <a16:creationId xmlns:a16="http://schemas.microsoft.com/office/drawing/2014/main" id="{E69C88A7-F591-2548-A8FC-D2CBCE4E0AD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622</a:t>
                  </a:r>
                  <a:endParaRPr lang="en-US" altLang="en-US" dirty="0">
                    <a:ea typeface="ＭＳ Ｐゴシック" panose="020B0600070205080204" pitchFamily="34" charset="-128"/>
                  </a:endParaRPr>
                </a:p>
              </p:txBody>
            </p:sp>
          </p:grpSp>
          <p:grpSp>
            <p:nvGrpSpPr>
              <p:cNvPr id="60424" name="Group 38">
                <a:extLst>
                  <a:ext uri="{FF2B5EF4-FFF2-40B4-BE49-F238E27FC236}">
                    <a16:creationId xmlns:a16="http://schemas.microsoft.com/office/drawing/2014/main" id="{19AAFE1C-81D8-F045-99D7-3A544F35827B}"/>
                  </a:ext>
                </a:extLst>
              </p:cNvPr>
              <p:cNvGrpSpPr>
                <a:grpSpLocks/>
              </p:cNvGrpSpPr>
              <p:nvPr/>
            </p:nvGrpSpPr>
            <p:grpSpPr bwMode="auto">
              <a:xfrm>
                <a:off x="2829" y="3671"/>
                <a:ext cx="731" cy="213"/>
                <a:chOff x="2829" y="3671"/>
                <a:chExt cx="731" cy="213"/>
              </a:xfrm>
            </p:grpSpPr>
            <p:sp>
              <p:nvSpPr>
                <p:cNvPr id="60425" name="Rectangle 39">
                  <a:extLst>
                    <a:ext uri="{FF2B5EF4-FFF2-40B4-BE49-F238E27FC236}">
                      <a16:creationId xmlns:a16="http://schemas.microsoft.com/office/drawing/2014/main" id="{139346A3-937C-0F42-B65B-7692F2899713}"/>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0426" name="Text Box 40">
                  <a:extLst>
                    <a:ext uri="{FF2B5EF4-FFF2-40B4-BE49-F238E27FC236}">
                      <a16:creationId xmlns:a16="http://schemas.microsoft.com/office/drawing/2014/main" id="{AAA109B6-7FEE-D343-8B2A-67625D4F3336}"/>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17.20</a:t>
                  </a:r>
                </a:p>
              </p:txBody>
            </p:sp>
          </p:grpSp>
        </p:gr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a:extLst>
              <a:ext uri="{FF2B5EF4-FFF2-40B4-BE49-F238E27FC236}">
                <a16:creationId xmlns:a16="http://schemas.microsoft.com/office/drawing/2014/main" id="{5ABC1719-15BD-224F-8DDF-6951433215D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C759A5C-C2F9-BB4D-89BA-9EC68239E042}" type="slidenum">
              <a:rPr lang="en-US" altLang="en-US"/>
              <a:pPr/>
              <a:t>29</a:t>
            </a:fld>
            <a:endParaRPr lang="en-US" altLang="en-US" dirty="0"/>
          </a:p>
        </p:txBody>
      </p:sp>
      <p:grpSp>
        <p:nvGrpSpPr>
          <p:cNvPr id="62482" name="Group 18">
            <a:extLst>
              <a:ext uri="{FF2B5EF4-FFF2-40B4-BE49-F238E27FC236}">
                <a16:creationId xmlns:a16="http://schemas.microsoft.com/office/drawing/2014/main" id="{17C78C8F-FA56-0249-AAE4-041B1977FB53}"/>
              </a:ext>
            </a:extLst>
          </p:cNvPr>
          <p:cNvGrpSpPr>
            <a:grpSpLocks/>
          </p:cNvGrpSpPr>
          <p:nvPr/>
        </p:nvGrpSpPr>
        <p:grpSpPr bwMode="auto">
          <a:xfrm>
            <a:off x="458788" y="617538"/>
            <a:ext cx="8229600" cy="5548312"/>
            <a:chOff x="289" y="389"/>
            <a:chExt cx="5184" cy="3495"/>
          </a:xfrm>
        </p:grpSpPr>
        <p:sp>
          <p:nvSpPr>
            <p:cNvPr id="62468" name="Rectangle 2">
              <a:extLst>
                <a:ext uri="{FF2B5EF4-FFF2-40B4-BE49-F238E27FC236}">
                  <a16:creationId xmlns:a16="http://schemas.microsoft.com/office/drawing/2014/main" id="{22AAD2B0-2D58-6D48-AF53-4293E185947E}"/>
                </a:ext>
              </a:extLst>
            </p:cNvPr>
            <p:cNvSpPr>
              <a:spLocks noChangeArrowheads="1"/>
            </p:cNvSpPr>
            <p:nvPr/>
          </p:nvSpPr>
          <p:spPr bwMode="auto">
            <a:xfrm>
              <a:off x="289"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Vestibular Innervation</a:t>
              </a:r>
              <a:br>
                <a:rPr lang="en-US" altLang="en-US" sz="2800" dirty="0">
                  <a:solidFill>
                    <a:srgbClr val="333333"/>
                  </a:solidFill>
                </a:rPr>
              </a:br>
              <a:endParaRPr lang="en-US" altLang="en-US" sz="2200" dirty="0">
                <a:solidFill>
                  <a:srgbClr val="333333"/>
                </a:solidFill>
              </a:endParaRPr>
            </a:p>
          </p:txBody>
        </p:sp>
        <p:grpSp>
          <p:nvGrpSpPr>
            <p:cNvPr id="62481" name="Group 17">
              <a:extLst>
                <a:ext uri="{FF2B5EF4-FFF2-40B4-BE49-F238E27FC236}">
                  <a16:creationId xmlns:a16="http://schemas.microsoft.com/office/drawing/2014/main" id="{D8513779-5D12-5646-BB7D-D67A894CE852}"/>
                </a:ext>
              </a:extLst>
            </p:cNvPr>
            <p:cNvGrpSpPr>
              <a:grpSpLocks/>
            </p:cNvGrpSpPr>
            <p:nvPr/>
          </p:nvGrpSpPr>
          <p:grpSpPr bwMode="auto">
            <a:xfrm>
              <a:off x="515" y="974"/>
              <a:ext cx="4762" cy="1660"/>
              <a:chOff x="515" y="974"/>
              <a:chExt cx="4762" cy="1660"/>
            </a:xfrm>
          </p:grpSpPr>
          <p:sp>
            <p:nvSpPr>
              <p:cNvPr id="62477" name="Text Box 6">
                <a:extLst>
                  <a:ext uri="{FF2B5EF4-FFF2-40B4-BE49-F238E27FC236}">
                    <a16:creationId xmlns:a16="http://schemas.microsoft.com/office/drawing/2014/main" id="{16C4EB2F-F8C2-214E-B22C-9CFB759DFF5F}"/>
                  </a:ext>
                </a:extLst>
              </p:cNvPr>
              <p:cNvSpPr txBox="1">
                <a:spLocks noChangeArrowheads="1"/>
              </p:cNvSpPr>
              <p:nvPr/>
            </p:nvSpPr>
            <p:spPr bwMode="auto">
              <a:xfrm>
                <a:off x="515" y="974"/>
                <a:ext cx="4762"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vestibular branch of the vestibulocochlear (VIII) cranial nerve has first-order sensory neurons and motor neurons.</a:t>
                </a:r>
              </a:p>
              <a:p>
                <a:pPr eaLnBrk="1" hangingPunct="1">
                  <a:lnSpc>
                    <a:spcPct val="85000"/>
                  </a:lnSpc>
                  <a:spcAft>
                    <a:spcPts val="900"/>
                  </a:spcAft>
                  <a:buSzPct val="80000"/>
                  <a:buFontTx/>
                  <a:buChar char="•"/>
                </a:pPr>
                <a:r>
                  <a:rPr lang="en-US" altLang="en-US" dirty="0"/>
                  <a:t>First-order sensory neurons transmit sensory information via action potentials from the vestibular receptors to the brain.</a:t>
                </a:r>
              </a:p>
              <a:p>
                <a:pPr eaLnBrk="1" hangingPunct="1">
                  <a:lnSpc>
                    <a:spcPct val="85000"/>
                  </a:lnSpc>
                  <a:spcAft>
                    <a:spcPct val="50000"/>
                  </a:spcAft>
                  <a:buSzPct val="80000"/>
                  <a:buFontTx/>
                  <a:buChar char="•"/>
                </a:pPr>
                <a:r>
                  <a:rPr lang="en-US" altLang="en-US" dirty="0"/>
                  <a:t>Motor neurons carry feedback signals via action potentials from the brain to the vestibular receptors to modify their sensitivity to linear and rotational acceleration.</a:t>
                </a:r>
                <a:endParaRPr lang="en-US" altLang="en-US" dirty="0">
                  <a:solidFill>
                    <a:srgbClr val="800000"/>
                  </a:solidFill>
                </a:endParaRPr>
              </a:p>
            </p:txBody>
          </p:sp>
          <p:sp>
            <p:nvSpPr>
              <p:cNvPr id="62478" name="Text Box 23">
                <a:extLst>
                  <a:ext uri="{FF2B5EF4-FFF2-40B4-BE49-F238E27FC236}">
                    <a16:creationId xmlns:a16="http://schemas.microsoft.com/office/drawing/2014/main" id="{80C61DEF-5D0F-274F-A303-EF4A5897AB4A}"/>
                  </a:ext>
                </a:extLst>
              </p:cNvPr>
              <p:cNvSpPr txBox="1">
                <a:spLocks noChangeArrowheads="1"/>
              </p:cNvSpPr>
              <p:nvPr/>
            </p:nvSpPr>
            <p:spPr bwMode="auto">
              <a:xfrm>
                <a:off x="1858" y="2269"/>
                <a:ext cx="2045"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Innervation = supply an organ or body part with nerves.</a:t>
                </a:r>
              </a:p>
            </p:txBody>
          </p:sp>
        </p:grpSp>
        <p:grpSp>
          <p:nvGrpSpPr>
            <p:cNvPr id="62470" name="Group 29">
              <a:extLst>
                <a:ext uri="{FF2B5EF4-FFF2-40B4-BE49-F238E27FC236}">
                  <a16:creationId xmlns:a16="http://schemas.microsoft.com/office/drawing/2014/main" id="{19FAEBD7-3572-0E4B-A016-D704C243EFA4}"/>
                </a:ext>
              </a:extLst>
            </p:cNvPr>
            <p:cNvGrpSpPr>
              <a:grpSpLocks/>
            </p:cNvGrpSpPr>
            <p:nvPr/>
          </p:nvGrpSpPr>
          <p:grpSpPr bwMode="auto">
            <a:xfrm>
              <a:off x="582" y="3671"/>
              <a:ext cx="1990" cy="213"/>
              <a:chOff x="582" y="3671"/>
              <a:chExt cx="1990" cy="213"/>
            </a:xfrm>
          </p:grpSpPr>
          <p:sp>
            <p:nvSpPr>
              <p:cNvPr id="62471" name="Rectangle 30">
                <a:extLst>
                  <a:ext uri="{FF2B5EF4-FFF2-40B4-BE49-F238E27FC236}">
                    <a16:creationId xmlns:a16="http://schemas.microsoft.com/office/drawing/2014/main" id="{281D5AD7-8E90-DF40-8F31-8099EB28962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2472" name="Rectangle 31">
                <a:extLst>
                  <a:ext uri="{FF2B5EF4-FFF2-40B4-BE49-F238E27FC236}">
                    <a16:creationId xmlns:a16="http://schemas.microsoft.com/office/drawing/2014/main" id="{99EA1989-466D-2642-8E95-FFF33ADE049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2473" name="Rectangle 32">
                <a:extLst>
                  <a:ext uri="{FF2B5EF4-FFF2-40B4-BE49-F238E27FC236}">
                    <a16:creationId xmlns:a16="http://schemas.microsoft.com/office/drawing/2014/main" id="{A48DF5F0-5D1C-C245-8927-F4365A15924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2474" name="Text Box 33">
                <a:extLst>
                  <a:ext uri="{FF2B5EF4-FFF2-40B4-BE49-F238E27FC236}">
                    <a16:creationId xmlns:a16="http://schemas.microsoft.com/office/drawing/2014/main" id="{EC54ADE1-CD92-D843-9BE9-2645A93BA8B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598</a:t>
                </a:r>
                <a:endParaRPr lang="en-US" altLang="en-US" dirty="0">
                  <a:ea typeface="ＭＳ Ｐゴシック" panose="020B0600070205080204" pitchFamily="34" charset="-128"/>
                </a:endParaRPr>
              </a:p>
            </p:txBody>
          </p:sp>
          <p:sp>
            <p:nvSpPr>
              <p:cNvPr id="62475" name="Text Box 34">
                <a:extLst>
                  <a:ext uri="{FF2B5EF4-FFF2-40B4-BE49-F238E27FC236}">
                    <a16:creationId xmlns:a16="http://schemas.microsoft.com/office/drawing/2014/main" id="{FD3C4340-7A3E-A246-8E72-8F1129BCBDC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661</a:t>
                </a:r>
                <a:endParaRPr lang="en-US" altLang="en-US" dirty="0">
                  <a:ea typeface="ＭＳ Ｐゴシック" panose="020B0600070205080204" pitchFamily="34" charset="-128"/>
                </a:endParaRPr>
              </a:p>
            </p:txBody>
          </p:sp>
          <p:sp>
            <p:nvSpPr>
              <p:cNvPr id="62476" name="Text Box 35">
                <a:extLst>
                  <a:ext uri="{FF2B5EF4-FFF2-40B4-BE49-F238E27FC236}">
                    <a16:creationId xmlns:a16="http://schemas.microsoft.com/office/drawing/2014/main" id="{805C4CAE-9100-D64C-8C6F-85568FD3CFE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622</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0E9F0301-2E20-A64B-B88C-7C6566AF75B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1861137-DC2C-244C-9FA8-3E56ADC4C9DC}" type="slidenum">
              <a:rPr lang="en-US" altLang="en-US"/>
              <a:pPr/>
              <a:t>30</a:t>
            </a:fld>
            <a:endParaRPr lang="en-US" altLang="en-US" dirty="0"/>
          </a:p>
        </p:txBody>
      </p:sp>
      <p:grpSp>
        <p:nvGrpSpPr>
          <p:cNvPr id="64529" name="Group 17">
            <a:extLst>
              <a:ext uri="{FF2B5EF4-FFF2-40B4-BE49-F238E27FC236}">
                <a16:creationId xmlns:a16="http://schemas.microsoft.com/office/drawing/2014/main" id="{3AFFC336-73E2-BF45-82E4-AB03A2227AF2}"/>
              </a:ext>
            </a:extLst>
          </p:cNvPr>
          <p:cNvGrpSpPr>
            <a:grpSpLocks/>
          </p:cNvGrpSpPr>
          <p:nvPr/>
        </p:nvGrpSpPr>
        <p:grpSpPr bwMode="auto">
          <a:xfrm>
            <a:off x="458788" y="617538"/>
            <a:ext cx="8229600" cy="5548312"/>
            <a:chOff x="289" y="389"/>
            <a:chExt cx="5184" cy="3495"/>
          </a:xfrm>
        </p:grpSpPr>
        <p:sp>
          <p:nvSpPr>
            <p:cNvPr id="64516" name="Rectangle 2">
              <a:extLst>
                <a:ext uri="{FF2B5EF4-FFF2-40B4-BE49-F238E27FC236}">
                  <a16:creationId xmlns:a16="http://schemas.microsoft.com/office/drawing/2014/main" id="{79FE14E0-D8F7-334A-8F50-855BBDA689DF}"/>
                </a:ext>
              </a:extLst>
            </p:cNvPr>
            <p:cNvSpPr>
              <a:spLocks noChangeArrowheads="1"/>
            </p:cNvSpPr>
            <p:nvPr/>
          </p:nvSpPr>
          <p:spPr bwMode="auto">
            <a:xfrm>
              <a:off x="289"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Cochlea</a:t>
              </a:r>
              <a:br>
                <a:rPr lang="en-US" altLang="en-US" sz="2800" dirty="0">
                  <a:solidFill>
                    <a:srgbClr val="333333"/>
                  </a:solidFill>
                </a:rPr>
              </a:br>
              <a:endParaRPr lang="en-US" altLang="en-US" sz="2200" dirty="0">
                <a:solidFill>
                  <a:srgbClr val="333333"/>
                </a:solidFill>
              </a:endParaRPr>
            </a:p>
          </p:txBody>
        </p:sp>
        <p:sp>
          <p:nvSpPr>
            <p:cNvPr id="64517" name="Text Box 6">
              <a:extLst>
                <a:ext uri="{FF2B5EF4-FFF2-40B4-BE49-F238E27FC236}">
                  <a16:creationId xmlns:a16="http://schemas.microsoft.com/office/drawing/2014/main" id="{85DD58A0-8C77-2249-B7D5-199C1CA1AA05}"/>
                </a:ext>
              </a:extLst>
            </p:cNvPr>
            <p:cNvSpPr txBox="1">
              <a:spLocks noChangeArrowheads="1"/>
            </p:cNvSpPr>
            <p:nvPr/>
          </p:nvSpPr>
          <p:spPr bwMode="auto">
            <a:xfrm>
              <a:off x="515" y="974"/>
              <a:ext cx="4714"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cochlea is a spiral canal anterior to the vestibule—the canal resembles a snail’s shell and makes almost three turns around its bony core.</a:t>
              </a:r>
            </a:p>
            <a:p>
              <a:pPr eaLnBrk="1" hangingPunct="1">
                <a:lnSpc>
                  <a:spcPct val="85000"/>
                </a:lnSpc>
                <a:spcAft>
                  <a:spcPct val="50000"/>
                </a:spcAft>
                <a:buSzPct val="80000"/>
                <a:buFontTx/>
                <a:buChar char="•"/>
              </a:pPr>
              <a:r>
                <a:rPr lang="en-US" altLang="en-US" dirty="0"/>
                <a:t>The cochlea has three components—cochlear duct, scala vestibuli, and scala tympani.</a:t>
              </a:r>
            </a:p>
          </p:txBody>
        </p:sp>
        <p:grpSp>
          <p:nvGrpSpPr>
            <p:cNvPr id="64518" name="Group 33">
              <a:extLst>
                <a:ext uri="{FF2B5EF4-FFF2-40B4-BE49-F238E27FC236}">
                  <a16:creationId xmlns:a16="http://schemas.microsoft.com/office/drawing/2014/main" id="{A299AAEF-D48A-DC41-85D1-6AAEA6414260}"/>
                </a:ext>
              </a:extLst>
            </p:cNvPr>
            <p:cNvGrpSpPr>
              <a:grpSpLocks/>
            </p:cNvGrpSpPr>
            <p:nvPr/>
          </p:nvGrpSpPr>
          <p:grpSpPr bwMode="auto">
            <a:xfrm>
              <a:off x="582" y="3671"/>
              <a:ext cx="2978" cy="213"/>
              <a:chOff x="582" y="3671"/>
              <a:chExt cx="2978" cy="213"/>
            </a:xfrm>
          </p:grpSpPr>
          <p:grpSp>
            <p:nvGrpSpPr>
              <p:cNvPr id="64519" name="Group 34">
                <a:extLst>
                  <a:ext uri="{FF2B5EF4-FFF2-40B4-BE49-F238E27FC236}">
                    <a16:creationId xmlns:a16="http://schemas.microsoft.com/office/drawing/2014/main" id="{9C530D66-CB04-8846-99FB-6BE2FBCCD870}"/>
                  </a:ext>
                </a:extLst>
              </p:cNvPr>
              <p:cNvGrpSpPr>
                <a:grpSpLocks/>
              </p:cNvGrpSpPr>
              <p:nvPr/>
            </p:nvGrpSpPr>
            <p:grpSpPr bwMode="auto">
              <a:xfrm>
                <a:off x="582" y="3671"/>
                <a:ext cx="1990" cy="213"/>
                <a:chOff x="582" y="3671"/>
                <a:chExt cx="1990" cy="213"/>
              </a:xfrm>
            </p:grpSpPr>
            <p:sp>
              <p:nvSpPr>
                <p:cNvPr id="64523" name="Rectangle 35">
                  <a:extLst>
                    <a:ext uri="{FF2B5EF4-FFF2-40B4-BE49-F238E27FC236}">
                      <a16:creationId xmlns:a16="http://schemas.microsoft.com/office/drawing/2014/main" id="{F530241C-1CF1-964E-A494-81ED72FFDA3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4524" name="Rectangle 36">
                  <a:extLst>
                    <a:ext uri="{FF2B5EF4-FFF2-40B4-BE49-F238E27FC236}">
                      <a16:creationId xmlns:a16="http://schemas.microsoft.com/office/drawing/2014/main" id="{9D112654-DF83-7E4A-A9B0-539092EB4BD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4525" name="Rectangle 37">
                  <a:extLst>
                    <a:ext uri="{FF2B5EF4-FFF2-40B4-BE49-F238E27FC236}">
                      <a16:creationId xmlns:a16="http://schemas.microsoft.com/office/drawing/2014/main" id="{7805C2CB-43EB-2346-A57B-EE5C5F16BD7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4526" name="Text Box 38">
                  <a:extLst>
                    <a:ext uri="{FF2B5EF4-FFF2-40B4-BE49-F238E27FC236}">
                      <a16:creationId xmlns:a16="http://schemas.microsoft.com/office/drawing/2014/main" id="{F8D5A5FB-A0CB-FC4E-A6C4-7707553F1BC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598</a:t>
                  </a:r>
                  <a:endParaRPr lang="en-US" altLang="en-US" dirty="0">
                    <a:ea typeface="ＭＳ Ｐゴシック" panose="020B0600070205080204" pitchFamily="34" charset="-128"/>
                  </a:endParaRPr>
                </a:p>
              </p:txBody>
            </p:sp>
            <p:sp>
              <p:nvSpPr>
                <p:cNvPr id="64527" name="Text Box 39">
                  <a:extLst>
                    <a:ext uri="{FF2B5EF4-FFF2-40B4-BE49-F238E27FC236}">
                      <a16:creationId xmlns:a16="http://schemas.microsoft.com/office/drawing/2014/main" id="{7643BB34-DC07-304B-8E3A-6B88C0AF90E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661</a:t>
                  </a:r>
                  <a:endParaRPr lang="en-US" altLang="en-US" dirty="0">
                    <a:ea typeface="ＭＳ Ｐゴシック" panose="020B0600070205080204" pitchFamily="34" charset="-128"/>
                  </a:endParaRPr>
                </a:p>
              </p:txBody>
            </p:sp>
            <p:sp>
              <p:nvSpPr>
                <p:cNvPr id="64528" name="Text Box 40">
                  <a:extLst>
                    <a:ext uri="{FF2B5EF4-FFF2-40B4-BE49-F238E27FC236}">
                      <a16:creationId xmlns:a16="http://schemas.microsoft.com/office/drawing/2014/main" id="{76F0CE22-6F6C-AC49-8BFD-791F8527AE8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623</a:t>
                  </a:r>
                  <a:endParaRPr lang="en-US" altLang="en-US" dirty="0">
                    <a:ea typeface="ＭＳ Ｐゴシック" panose="020B0600070205080204" pitchFamily="34" charset="-128"/>
                  </a:endParaRPr>
                </a:p>
              </p:txBody>
            </p:sp>
          </p:grpSp>
          <p:grpSp>
            <p:nvGrpSpPr>
              <p:cNvPr id="64520" name="Group 41">
                <a:extLst>
                  <a:ext uri="{FF2B5EF4-FFF2-40B4-BE49-F238E27FC236}">
                    <a16:creationId xmlns:a16="http://schemas.microsoft.com/office/drawing/2014/main" id="{68FDD7EF-39EE-DE46-88B7-8465F5BDA719}"/>
                  </a:ext>
                </a:extLst>
              </p:cNvPr>
              <p:cNvGrpSpPr>
                <a:grpSpLocks/>
              </p:cNvGrpSpPr>
              <p:nvPr/>
            </p:nvGrpSpPr>
            <p:grpSpPr bwMode="auto">
              <a:xfrm>
                <a:off x="2829" y="3671"/>
                <a:ext cx="731" cy="213"/>
                <a:chOff x="2829" y="3671"/>
                <a:chExt cx="731" cy="213"/>
              </a:xfrm>
            </p:grpSpPr>
            <p:sp>
              <p:nvSpPr>
                <p:cNvPr id="64521" name="Rectangle 42">
                  <a:extLst>
                    <a:ext uri="{FF2B5EF4-FFF2-40B4-BE49-F238E27FC236}">
                      <a16:creationId xmlns:a16="http://schemas.microsoft.com/office/drawing/2014/main" id="{9867520E-1C8B-E644-8204-CFB0E8BF04F3}"/>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4522" name="Text Box 43">
                  <a:extLst>
                    <a:ext uri="{FF2B5EF4-FFF2-40B4-BE49-F238E27FC236}">
                      <a16:creationId xmlns:a16="http://schemas.microsoft.com/office/drawing/2014/main" id="{CE105A3B-CBFB-C043-9958-6C253452C745}"/>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17.21</a:t>
                  </a:r>
                </a:p>
              </p:txBody>
            </p:sp>
          </p:grpSp>
        </p:gr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a:extLst>
              <a:ext uri="{FF2B5EF4-FFF2-40B4-BE49-F238E27FC236}">
                <a16:creationId xmlns:a16="http://schemas.microsoft.com/office/drawing/2014/main" id="{E6948ABD-ADF8-3D46-A355-DEC83633C6C8}"/>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25819D5-50DF-8E43-80D3-AEAC298E8A86}" type="slidenum">
              <a:rPr lang="en-US" altLang="en-US"/>
              <a:pPr/>
              <a:t>31</a:t>
            </a:fld>
            <a:endParaRPr lang="en-US" altLang="en-US" dirty="0"/>
          </a:p>
        </p:txBody>
      </p:sp>
      <p:grpSp>
        <p:nvGrpSpPr>
          <p:cNvPr id="66563" name="Group 44">
            <a:extLst>
              <a:ext uri="{FF2B5EF4-FFF2-40B4-BE49-F238E27FC236}">
                <a16:creationId xmlns:a16="http://schemas.microsoft.com/office/drawing/2014/main" id="{C10F62B0-407E-6149-A95A-9C90BF3B5899}"/>
              </a:ext>
            </a:extLst>
          </p:cNvPr>
          <p:cNvGrpSpPr>
            <a:grpSpLocks/>
          </p:cNvGrpSpPr>
          <p:nvPr/>
        </p:nvGrpSpPr>
        <p:grpSpPr bwMode="auto">
          <a:xfrm>
            <a:off x="455613" y="612775"/>
            <a:ext cx="8229600" cy="5553075"/>
            <a:chOff x="287" y="386"/>
            <a:chExt cx="5184" cy="3498"/>
          </a:xfrm>
        </p:grpSpPr>
        <p:sp>
          <p:nvSpPr>
            <p:cNvPr id="66564" name="Rectangle 2">
              <a:extLst>
                <a:ext uri="{FF2B5EF4-FFF2-40B4-BE49-F238E27FC236}">
                  <a16:creationId xmlns:a16="http://schemas.microsoft.com/office/drawing/2014/main" id="{C28693DB-05FF-614A-8688-88D630B1E137}"/>
                </a:ext>
              </a:extLst>
            </p:cNvPr>
            <p:cNvSpPr>
              <a:spLocks noChangeArrowheads="1"/>
            </p:cNvSpPr>
            <p:nvPr/>
          </p:nvSpPr>
          <p:spPr bwMode="auto">
            <a:xfrm>
              <a:off x="287" y="386"/>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Cochlea </a:t>
              </a:r>
              <a:r>
                <a:rPr lang="en-US" altLang="en-US" sz="2200" dirty="0">
                  <a:solidFill>
                    <a:srgbClr val="333333"/>
                  </a:solidFill>
                </a:rPr>
                <a:t>(continued)</a:t>
              </a:r>
              <a:br>
                <a:rPr lang="en-US" altLang="en-US" sz="2800" dirty="0">
                  <a:solidFill>
                    <a:srgbClr val="333333"/>
                  </a:solidFill>
                </a:rPr>
              </a:br>
              <a:endParaRPr lang="en-US" altLang="en-US" sz="2200" dirty="0">
                <a:solidFill>
                  <a:srgbClr val="333333"/>
                </a:solidFill>
              </a:endParaRPr>
            </a:p>
          </p:txBody>
        </p:sp>
        <p:grpSp>
          <p:nvGrpSpPr>
            <p:cNvPr id="66565" name="Group 31">
              <a:extLst>
                <a:ext uri="{FF2B5EF4-FFF2-40B4-BE49-F238E27FC236}">
                  <a16:creationId xmlns:a16="http://schemas.microsoft.com/office/drawing/2014/main" id="{D3E4264F-B555-3F4B-BBBE-42EA2E3D631C}"/>
                </a:ext>
              </a:extLst>
            </p:cNvPr>
            <p:cNvGrpSpPr>
              <a:grpSpLocks/>
            </p:cNvGrpSpPr>
            <p:nvPr/>
          </p:nvGrpSpPr>
          <p:grpSpPr bwMode="auto">
            <a:xfrm>
              <a:off x="515" y="974"/>
              <a:ext cx="4861" cy="1914"/>
              <a:chOff x="515" y="974"/>
              <a:chExt cx="4861" cy="1914"/>
            </a:xfrm>
          </p:grpSpPr>
          <p:sp>
            <p:nvSpPr>
              <p:cNvPr id="66577" name="Text Box 6">
                <a:extLst>
                  <a:ext uri="{FF2B5EF4-FFF2-40B4-BE49-F238E27FC236}">
                    <a16:creationId xmlns:a16="http://schemas.microsoft.com/office/drawing/2014/main" id="{839DF3E8-E9B4-4A4C-8771-2409EFE45AA2}"/>
                  </a:ext>
                </a:extLst>
              </p:cNvPr>
              <p:cNvSpPr txBox="1">
                <a:spLocks noChangeArrowheads="1"/>
              </p:cNvSpPr>
              <p:nvPr/>
            </p:nvSpPr>
            <p:spPr bwMode="auto">
              <a:xfrm>
                <a:off x="515" y="974"/>
                <a:ext cx="486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vestibular membrane separates the cochlear duct and the scala vestibuli.</a:t>
                </a:r>
              </a:p>
              <a:p>
                <a:pPr eaLnBrk="1" hangingPunct="1">
                  <a:lnSpc>
                    <a:spcPct val="85000"/>
                  </a:lnSpc>
                  <a:spcAft>
                    <a:spcPts val="900"/>
                  </a:spcAft>
                  <a:buSzPct val="80000"/>
                  <a:buFontTx/>
                  <a:buChar char="•"/>
                </a:pPr>
                <a:r>
                  <a:rPr lang="en-US" altLang="en-US" dirty="0"/>
                  <a:t>The basilar membrane separates the cochlear duct and the scala tym-pani.</a:t>
                </a:r>
              </a:p>
              <a:p>
                <a:pPr eaLnBrk="1" hangingPunct="1">
                  <a:lnSpc>
                    <a:spcPct val="85000"/>
                  </a:lnSpc>
                  <a:spcAft>
                    <a:spcPct val="50000"/>
                  </a:spcAft>
                  <a:buSzPct val="80000"/>
                  <a:buFontTx/>
                  <a:buChar char="•"/>
                </a:pPr>
                <a:r>
                  <a:rPr lang="en-US" altLang="en-US" dirty="0"/>
                  <a:t>The cochlear duct is filled with endolymph, and the scala vestibuli and scala tympani are filled with perilymph.</a:t>
                </a:r>
              </a:p>
            </p:txBody>
          </p:sp>
          <p:sp>
            <p:nvSpPr>
              <p:cNvPr id="66578" name="Text Box 10">
                <a:extLst>
                  <a:ext uri="{FF2B5EF4-FFF2-40B4-BE49-F238E27FC236}">
                    <a16:creationId xmlns:a16="http://schemas.microsoft.com/office/drawing/2014/main" id="{DFA8C9F8-0BD9-764A-AC82-746F1E98CCC7}"/>
                  </a:ext>
                </a:extLst>
              </p:cNvPr>
              <p:cNvSpPr txBox="1">
                <a:spLocks noChangeArrowheads="1"/>
              </p:cNvSpPr>
              <p:nvPr/>
            </p:nvSpPr>
            <p:spPr bwMode="auto">
              <a:xfrm>
                <a:off x="1319" y="2143"/>
                <a:ext cx="3130" cy="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spcAft>
                    <a:spcPts val="0"/>
                  </a:spcAft>
                </a:pPr>
                <a:r>
                  <a:rPr lang="en-US" altLang="en-US" dirty="0">
                    <a:solidFill>
                      <a:srgbClr val="941100"/>
                    </a:solidFill>
                  </a:rPr>
                  <a:t>Endolymph = the fluid that fills the membranous labyrinth of the inner ear.</a:t>
                </a:r>
              </a:p>
              <a:p>
                <a:pPr algn="ctr" eaLnBrk="1" hangingPunct="1">
                  <a:lnSpc>
                    <a:spcPts val="1860"/>
                  </a:lnSpc>
                  <a:spcBef>
                    <a:spcPts val="900"/>
                  </a:spcBef>
                  <a:spcAft>
                    <a:spcPts val="0"/>
                  </a:spcAft>
                </a:pPr>
                <a:r>
                  <a:rPr lang="en-US" altLang="en-US" dirty="0">
                    <a:solidFill>
                      <a:srgbClr val="941100"/>
                    </a:solidFill>
                  </a:rPr>
                  <a:t>Perilymph = the fluid that surrounds the membranous labyrinth of the inner ear.</a:t>
                </a:r>
              </a:p>
            </p:txBody>
          </p:sp>
        </p:grpSp>
        <p:grpSp>
          <p:nvGrpSpPr>
            <p:cNvPr id="66566" name="Group 33">
              <a:extLst>
                <a:ext uri="{FF2B5EF4-FFF2-40B4-BE49-F238E27FC236}">
                  <a16:creationId xmlns:a16="http://schemas.microsoft.com/office/drawing/2014/main" id="{3A7D36D8-9399-274A-A003-BDDD63C39511}"/>
                </a:ext>
              </a:extLst>
            </p:cNvPr>
            <p:cNvGrpSpPr>
              <a:grpSpLocks/>
            </p:cNvGrpSpPr>
            <p:nvPr/>
          </p:nvGrpSpPr>
          <p:grpSpPr bwMode="auto">
            <a:xfrm>
              <a:off x="582" y="3671"/>
              <a:ext cx="2978" cy="213"/>
              <a:chOff x="582" y="3671"/>
              <a:chExt cx="2978" cy="213"/>
            </a:xfrm>
          </p:grpSpPr>
          <p:grpSp>
            <p:nvGrpSpPr>
              <p:cNvPr id="66567" name="Group 34">
                <a:extLst>
                  <a:ext uri="{FF2B5EF4-FFF2-40B4-BE49-F238E27FC236}">
                    <a16:creationId xmlns:a16="http://schemas.microsoft.com/office/drawing/2014/main" id="{1C93010E-EC95-9048-BEAB-99428AC0D94F}"/>
                  </a:ext>
                </a:extLst>
              </p:cNvPr>
              <p:cNvGrpSpPr>
                <a:grpSpLocks/>
              </p:cNvGrpSpPr>
              <p:nvPr/>
            </p:nvGrpSpPr>
            <p:grpSpPr bwMode="auto">
              <a:xfrm>
                <a:off x="582" y="3671"/>
                <a:ext cx="1990" cy="213"/>
                <a:chOff x="582" y="3671"/>
                <a:chExt cx="1990" cy="213"/>
              </a:xfrm>
            </p:grpSpPr>
            <p:sp>
              <p:nvSpPr>
                <p:cNvPr id="66571" name="Rectangle 35">
                  <a:extLst>
                    <a:ext uri="{FF2B5EF4-FFF2-40B4-BE49-F238E27FC236}">
                      <a16:creationId xmlns:a16="http://schemas.microsoft.com/office/drawing/2014/main" id="{B819AF34-6E02-FA43-9447-D3F4FC3D314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6572" name="Rectangle 36">
                  <a:extLst>
                    <a:ext uri="{FF2B5EF4-FFF2-40B4-BE49-F238E27FC236}">
                      <a16:creationId xmlns:a16="http://schemas.microsoft.com/office/drawing/2014/main" id="{702C3268-D541-E747-A6B2-A26ADCDDE36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6573" name="Rectangle 37">
                  <a:extLst>
                    <a:ext uri="{FF2B5EF4-FFF2-40B4-BE49-F238E27FC236}">
                      <a16:creationId xmlns:a16="http://schemas.microsoft.com/office/drawing/2014/main" id="{22424BAB-5AF8-C84D-818E-EC93087963F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6574" name="Text Box 38">
                  <a:extLst>
                    <a:ext uri="{FF2B5EF4-FFF2-40B4-BE49-F238E27FC236}">
                      <a16:creationId xmlns:a16="http://schemas.microsoft.com/office/drawing/2014/main" id="{9FF0E39B-9258-0242-9200-ECB549E61D0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598</a:t>
                  </a:r>
                  <a:endParaRPr lang="en-US" altLang="en-US" dirty="0">
                    <a:ea typeface="ＭＳ Ｐゴシック" panose="020B0600070205080204" pitchFamily="34" charset="-128"/>
                  </a:endParaRPr>
                </a:p>
              </p:txBody>
            </p:sp>
            <p:sp>
              <p:nvSpPr>
                <p:cNvPr id="66575" name="Text Box 39">
                  <a:extLst>
                    <a:ext uri="{FF2B5EF4-FFF2-40B4-BE49-F238E27FC236}">
                      <a16:creationId xmlns:a16="http://schemas.microsoft.com/office/drawing/2014/main" id="{794E8877-0C10-8248-8C0B-5E1047B583D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661</a:t>
                  </a:r>
                  <a:endParaRPr lang="en-US" altLang="en-US" dirty="0">
                    <a:ea typeface="ＭＳ Ｐゴシック" panose="020B0600070205080204" pitchFamily="34" charset="-128"/>
                  </a:endParaRPr>
                </a:p>
              </p:txBody>
            </p:sp>
            <p:sp>
              <p:nvSpPr>
                <p:cNvPr id="66576" name="Text Box 40">
                  <a:extLst>
                    <a:ext uri="{FF2B5EF4-FFF2-40B4-BE49-F238E27FC236}">
                      <a16:creationId xmlns:a16="http://schemas.microsoft.com/office/drawing/2014/main" id="{4D3B992B-C5E9-1445-9770-510137E9B2D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623</a:t>
                  </a:r>
                  <a:endParaRPr lang="en-US" altLang="en-US" dirty="0">
                    <a:ea typeface="ＭＳ Ｐゴシック" panose="020B0600070205080204" pitchFamily="34" charset="-128"/>
                  </a:endParaRPr>
                </a:p>
              </p:txBody>
            </p:sp>
          </p:grpSp>
          <p:grpSp>
            <p:nvGrpSpPr>
              <p:cNvPr id="66568" name="Group 41">
                <a:extLst>
                  <a:ext uri="{FF2B5EF4-FFF2-40B4-BE49-F238E27FC236}">
                    <a16:creationId xmlns:a16="http://schemas.microsoft.com/office/drawing/2014/main" id="{25C50A17-4D30-4247-AE8C-05AB2DC5AF19}"/>
                  </a:ext>
                </a:extLst>
              </p:cNvPr>
              <p:cNvGrpSpPr>
                <a:grpSpLocks/>
              </p:cNvGrpSpPr>
              <p:nvPr/>
            </p:nvGrpSpPr>
            <p:grpSpPr bwMode="auto">
              <a:xfrm>
                <a:off x="2829" y="3671"/>
                <a:ext cx="731" cy="213"/>
                <a:chOff x="2829" y="3671"/>
                <a:chExt cx="731" cy="213"/>
              </a:xfrm>
            </p:grpSpPr>
            <p:sp>
              <p:nvSpPr>
                <p:cNvPr id="66569" name="Rectangle 42">
                  <a:extLst>
                    <a:ext uri="{FF2B5EF4-FFF2-40B4-BE49-F238E27FC236}">
                      <a16:creationId xmlns:a16="http://schemas.microsoft.com/office/drawing/2014/main" id="{9607BDCF-61C7-F947-A760-455991413639}"/>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6570" name="Text Box 43">
                  <a:extLst>
                    <a:ext uri="{FF2B5EF4-FFF2-40B4-BE49-F238E27FC236}">
                      <a16:creationId xmlns:a16="http://schemas.microsoft.com/office/drawing/2014/main" id="{5FA6E14F-52C6-BB45-8FE5-CB15055D7DE1}"/>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17.21</a:t>
                  </a:r>
                </a:p>
              </p:txBody>
            </p:sp>
          </p:grpSp>
        </p:gr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a:extLst>
              <a:ext uri="{FF2B5EF4-FFF2-40B4-BE49-F238E27FC236}">
                <a16:creationId xmlns:a16="http://schemas.microsoft.com/office/drawing/2014/main" id="{501AD104-AF7E-E349-91A3-FCB913B9934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5674C2A-557E-CF40-9AA6-5235A5D13574}" type="slidenum">
              <a:rPr lang="en-US" altLang="en-US"/>
              <a:pPr/>
              <a:t>32</a:t>
            </a:fld>
            <a:endParaRPr lang="en-US" altLang="en-US" dirty="0"/>
          </a:p>
        </p:txBody>
      </p:sp>
      <p:grpSp>
        <p:nvGrpSpPr>
          <p:cNvPr id="68611" name="Group 41">
            <a:extLst>
              <a:ext uri="{FF2B5EF4-FFF2-40B4-BE49-F238E27FC236}">
                <a16:creationId xmlns:a16="http://schemas.microsoft.com/office/drawing/2014/main" id="{3BB9286B-EF09-F646-9B5A-700772302268}"/>
              </a:ext>
            </a:extLst>
          </p:cNvPr>
          <p:cNvGrpSpPr>
            <a:grpSpLocks/>
          </p:cNvGrpSpPr>
          <p:nvPr/>
        </p:nvGrpSpPr>
        <p:grpSpPr bwMode="auto">
          <a:xfrm>
            <a:off x="454025" y="614363"/>
            <a:ext cx="8229600" cy="5551487"/>
            <a:chOff x="286" y="387"/>
            <a:chExt cx="5184" cy="3497"/>
          </a:xfrm>
        </p:grpSpPr>
        <p:sp>
          <p:nvSpPr>
            <p:cNvPr id="68612" name="Rectangle 2">
              <a:extLst>
                <a:ext uri="{FF2B5EF4-FFF2-40B4-BE49-F238E27FC236}">
                  <a16:creationId xmlns:a16="http://schemas.microsoft.com/office/drawing/2014/main" id="{29D8C739-BBBE-7D4C-A2F9-D21730043CA0}"/>
                </a:ext>
              </a:extLst>
            </p:cNvPr>
            <p:cNvSpPr>
              <a:spLocks noChangeArrowheads="1"/>
            </p:cNvSpPr>
            <p:nvPr/>
          </p:nvSpPr>
          <p:spPr bwMode="auto">
            <a:xfrm>
              <a:off x="286" y="387"/>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Cochlea </a:t>
              </a:r>
              <a:r>
                <a:rPr lang="en-US" altLang="en-US" sz="2200" dirty="0">
                  <a:solidFill>
                    <a:srgbClr val="333333"/>
                  </a:solidFill>
                </a:rPr>
                <a:t>(continued)</a:t>
              </a:r>
              <a:br>
                <a:rPr lang="en-US" altLang="en-US" sz="2800" dirty="0">
                  <a:solidFill>
                    <a:srgbClr val="333333"/>
                  </a:solidFill>
                </a:rPr>
              </a:br>
              <a:endParaRPr lang="en-US" altLang="en-US" sz="2200" dirty="0">
                <a:solidFill>
                  <a:srgbClr val="333333"/>
                </a:solidFill>
              </a:endParaRPr>
            </a:p>
          </p:txBody>
        </p:sp>
        <p:sp>
          <p:nvSpPr>
            <p:cNvPr id="68613" name="Text Box 6">
              <a:extLst>
                <a:ext uri="{FF2B5EF4-FFF2-40B4-BE49-F238E27FC236}">
                  <a16:creationId xmlns:a16="http://schemas.microsoft.com/office/drawing/2014/main" id="{6F94EABD-36BC-B345-B4CD-D9A79E9268F5}"/>
                </a:ext>
              </a:extLst>
            </p:cNvPr>
            <p:cNvSpPr txBox="1">
              <a:spLocks noChangeArrowheads="1"/>
            </p:cNvSpPr>
            <p:nvPr/>
          </p:nvSpPr>
          <p:spPr bwMode="auto">
            <a:xfrm>
              <a:off x="515" y="974"/>
              <a:ext cx="459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spiral organ, or organ of Corti, rests on the basilar membrane of the inner ear.</a:t>
              </a:r>
            </a:p>
            <a:p>
              <a:pPr eaLnBrk="1" hangingPunct="1">
                <a:lnSpc>
                  <a:spcPct val="85000"/>
                </a:lnSpc>
                <a:spcAft>
                  <a:spcPts val="900"/>
                </a:spcAft>
                <a:buSzPct val="80000"/>
                <a:buFontTx/>
                <a:buChar char="•"/>
              </a:pPr>
              <a:r>
                <a:rPr lang="en-US" altLang="en-US" dirty="0"/>
                <a:t>It has a coiled sheet of epithelial cells along with about 16,000 hair cells that serve as the receptors for hearing.</a:t>
              </a:r>
            </a:p>
            <a:p>
              <a:pPr eaLnBrk="1" hangingPunct="1">
                <a:lnSpc>
                  <a:spcPct val="85000"/>
                </a:lnSpc>
                <a:spcAft>
                  <a:spcPct val="50000"/>
                </a:spcAft>
                <a:buSzPct val="80000"/>
                <a:buFontTx/>
                <a:buChar char="•"/>
              </a:pPr>
              <a:r>
                <a:rPr lang="en-US" altLang="en-US" dirty="0"/>
                <a:t>The inner hair cells are arranged in a single row, and the outer hair cells are arranged in three rows.</a:t>
              </a:r>
            </a:p>
          </p:txBody>
        </p:sp>
        <p:grpSp>
          <p:nvGrpSpPr>
            <p:cNvPr id="68614" name="Group 30">
              <a:extLst>
                <a:ext uri="{FF2B5EF4-FFF2-40B4-BE49-F238E27FC236}">
                  <a16:creationId xmlns:a16="http://schemas.microsoft.com/office/drawing/2014/main" id="{42159451-DC2B-E344-A0A0-FA892720E57C}"/>
                </a:ext>
              </a:extLst>
            </p:cNvPr>
            <p:cNvGrpSpPr>
              <a:grpSpLocks/>
            </p:cNvGrpSpPr>
            <p:nvPr/>
          </p:nvGrpSpPr>
          <p:grpSpPr bwMode="auto">
            <a:xfrm>
              <a:off x="582" y="3671"/>
              <a:ext cx="2978" cy="213"/>
              <a:chOff x="582" y="3671"/>
              <a:chExt cx="2978" cy="213"/>
            </a:xfrm>
          </p:grpSpPr>
          <p:grpSp>
            <p:nvGrpSpPr>
              <p:cNvPr id="68615" name="Group 31">
                <a:extLst>
                  <a:ext uri="{FF2B5EF4-FFF2-40B4-BE49-F238E27FC236}">
                    <a16:creationId xmlns:a16="http://schemas.microsoft.com/office/drawing/2014/main" id="{AA176596-3DA3-594C-A315-D3A048BDD5E7}"/>
                  </a:ext>
                </a:extLst>
              </p:cNvPr>
              <p:cNvGrpSpPr>
                <a:grpSpLocks/>
              </p:cNvGrpSpPr>
              <p:nvPr/>
            </p:nvGrpSpPr>
            <p:grpSpPr bwMode="auto">
              <a:xfrm>
                <a:off x="582" y="3671"/>
                <a:ext cx="1990" cy="213"/>
                <a:chOff x="582" y="3671"/>
                <a:chExt cx="1990" cy="213"/>
              </a:xfrm>
            </p:grpSpPr>
            <p:sp>
              <p:nvSpPr>
                <p:cNvPr id="68619" name="Rectangle 32">
                  <a:extLst>
                    <a:ext uri="{FF2B5EF4-FFF2-40B4-BE49-F238E27FC236}">
                      <a16:creationId xmlns:a16="http://schemas.microsoft.com/office/drawing/2014/main" id="{74A935CD-102A-654A-A2FB-2150B37F496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8620" name="Rectangle 33">
                  <a:extLst>
                    <a:ext uri="{FF2B5EF4-FFF2-40B4-BE49-F238E27FC236}">
                      <a16:creationId xmlns:a16="http://schemas.microsoft.com/office/drawing/2014/main" id="{A8FB0294-9416-1247-9F48-9C88AB7D582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8621" name="Rectangle 34">
                  <a:extLst>
                    <a:ext uri="{FF2B5EF4-FFF2-40B4-BE49-F238E27FC236}">
                      <a16:creationId xmlns:a16="http://schemas.microsoft.com/office/drawing/2014/main" id="{5747BE3A-B2C4-D84A-BAB2-37CBA3E4A09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8622" name="Text Box 35">
                  <a:extLst>
                    <a:ext uri="{FF2B5EF4-FFF2-40B4-BE49-F238E27FC236}">
                      <a16:creationId xmlns:a16="http://schemas.microsoft.com/office/drawing/2014/main" id="{9E28C268-D14E-9D4E-9EB9-BB5DA4B298C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598</a:t>
                  </a:r>
                  <a:endParaRPr lang="en-US" altLang="en-US" dirty="0">
                    <a:ea typeface="ＭＳ Ｐゴシック" panose="020B0600070205080204" pitchFamily="34" charset="-128"/>
                  </a:endParaRPr>
                </a:p>
              </p:txBody>
            </p:sp>
            <p:sp>
              <p:nvSpPr>
                <p:cNvPr id="68623" name="Text Box 36">
                  <a:extLst>
                    <a:ext uri="{FF2B5EF4-FFF2-40B4-BE49-F238E27FC236}">
                      <a16:creationId xmlns:a16="http://schemas.microsoft.com/office/drawing/2014/main" id="{124A25C4-6FF8-1243-8601-2B9A342F5E3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661</a:t>
                  </a:r>
                  <a:endParaRPr lang="en-US" altLang="en-US" dirty="0">
                    <a:ea typeface="ＭＳ Ｐゴシック" panose="020B0600070205080204" pitchFamily="34" charset="-128"/>
                  </a:endParaRPr>
                </a:p>
              </p:txBody>
            </p:sp>
            <p:sp>
              <p:nvSpPr>
                <p:cNvPr id="68624" name="Text Box 37">
                  <a:extLst>
                    <a:ext uri="{FF2B5EF4-FFF2-40B4-BE49-F238E27FC236}">
                      <a16:creationId xmlns:a16="http://schemas.microsoft.com/office/drawing/2014/main" id="{DA489BD1-F9CB-2C44-A8B9-6D5E2E17A72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623</a:t>
                  </a:r>
                  <a:endParaRPr lang="en-US" altLang="en-US" dirty="0">
                    <a:ea typeface="ＭＳ Ｐゴシック" panose="020B0600070205080204" pitchFamily="34" charset="-128"/>
                  </a:endParaRPr>
                </a:p>
              </p:txBody>
            </p:sp>
          </p:grpSp>
          <p:grpSp>
            <p:nvGrpSpPr>
              <p:cNvPr id="68616" name="Group 38">
                <a:extLst>
                  <a:ext uri="{FF2B5EF4-FFF2-40B4-BE49-F238E27FC236}">
                    <a16:creationId xmlns:a16="http://schemas.microsoft.com/office/drawing/2014/main" id="{F4C3C849-DB72-0341-8599-0799BABBA4A8}"/>
                  </a:ext>
                </a:extLst>
              </p:cNvPr>
              <p:cNvGrpSpPr>
                <a:grpSpLocks/>
              </p:cNvGrpSpPr>
              <p:nvPr/>
            </p:nvGrpSpPr>
            <p:grpSpPr bwMode="auto">
              <a:xfrm>
                <a:off x="2829" y="3671"/>
                <a:ext cx="731" cy="213"/>
                <a:chOff x="2829" y="3671"/>
                <a:chExt cx="731" cy="213"/>
              </a:xfrm>
            </p:grpSpPr>
            <p:sp>
              <p:nvSpPr>
                <p:cNvPr id="68617" name="Rectangle 39">
                  <a:extLst>
                    <a:ext uri="{FF2B5EF4-FFF2-40B4-BE49-F238E27FC236}">
                      <a16:creationId xmlns:a16="http://schemas.microsoft.com/office/drawing/2014/main" id="{547BE7C1-34FC-9442-8F5E-C6411CC2FF81}"/>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68618" name="Text Box 40">
                  <a:extLst>
                    <a:ext uri="{FF2B5EF4-FFF2-40B4-BE49-F238E27FC236}">
                      <a16:creationId xmlns:a16="http://schemas.microsoft.com/office/drawing/2014/main" id="{F1E5E3B5-EFF0-3C4F-8774-9F5C79A77502}"/>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17.21</a:t>
                  </a:r>
                </a:p>
              </p:txBody>
            </p:sp>
          </p:grpSp>
        </p:gr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5">
            <a:extLst>
              <a:ext uri="{FF2B5EF4-FFF2-40B4-BE49-F238E27FC236}">
                <a16:creationId xmlns:a16="http://schemas.microsoft.com/office/drawing/2014/main" id="{5FF4E984-FA14-CD43-9615-AB89D217D7A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499059F-71AC-0D43-843A-E31CE5033A2C}" type="slidenum">
              <a:rPr lang="en-US" altLang="en-US"/>
              <a:pPr/>
              <a:t>33</a:t>
            </a:fld>
            <a:endParaRPr lang="en-US" altLang="en-US" dirty="0"/>
          </a:p>
        </p:txBody>
      </p:sp>
      <p:grpSp>
        <p:nvGrpSpPr>
          <p:cNvPr id="70659" name="Group 56">
            <a:extLst>
              <a:ext uri="{FF2B5EF4-FFF2-40B4-BE49-F238E27FC236}">
                <a16:creationId xmlns:a16="http://schemas.microsoft.com/office/drawing/2014/main" id="{4868BED1-A7B7-644D-B580-4D222C612966}"/>
              </a:ext>
            </a:extLst>
          </p:cNvPr>
          <p:cNvGrpSpPr>
            <a:grpSpLocks/>
          </p:cNvGrpSpPr>
          <p:nvPr/>
        </p:nvGrpSpPr>
        <p:grpSpPr bwMode="auto">
          <a:xfrm>
            <a:off x="458788" y="450850"/>
            <a:ext cx="8229600" cy="5715000"/>
            <a:chOff x="289" y="284"/>
            <a:chExt cx="5184" cy="3600"/>
          </a:xfrm>
        </p:grpSpPr>
        <p:sp>
          <p:nvSpPr>
            <p:cNvPr id="70660" name="Rectangle 2">
              <a:extLst>
                <a:ext uri="{FF2B5EF4-FFF2-40B4-BE49-F238E27FC236}">
                  <a16:creationId xmlns:a16="http://schemas.microsoft.com/office/drawing/2014/main" id="{D146884E-A3C0-3549-9F6D-830911DEF9A9}"/>
                </a:ext>
              </a:extLst>
            </p:cNvPr>
            <p:cNvSpPr>
              <a:spLocks noChangeArrowheads="1"/>
            </p:cNvSpPr>
            <p:nvPr/>
          </p:nvSpPr>
          <p:spPr bwMode="auto">
            <a:xfrm>
              <a:off x="289"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Stereocilia</a:t>
              </a:r>
              <a:endParaRPr lang="en-US" altLang="en-US" sz="2200" dirty="0">
                <a:solidFill>
                  <a:srgbClr val="333333"/>
                </a:solidFill>
              </a:endParaRPr>
            </a:p>
          </p:txBody>
        </p:sp>
        <p:grpSp>
          <p:nvGrpSpPr>
            <p:cNvPr id="70661" name="Group 43">
              <a:extLst>
                <a:ext uri="{FF2B5EF4-FFF2-40B4-BE49-F238E27FC236}">
                  <a16:creationId xmlns:a16="http://schemas.microsoft.com/office/drawing/2014/main" id="{7F1F21C3-8822-4C4F-A9E5-D4ADE2D3F47A}"/>
                </a:ext>
              </a:extLst>
            </p:cNvPr>
            <p:cNvGrpSpPr>
              <a:grpSpLocks/>
            </p:cNvGrpSpPr>
            <p:nvPr/>
          </p:nvGrpSpPr>
          <p:grpSpPr bwMode="auto">
            <a:xfrm>
              <a:off x="515" y="974"/>
              <a:ext cx="4460" cy="2266"/>
              <a:chOff x="515" y="974"/>
              <a:chExt cx="4460" cy="2266"/>
            </a:xfrm>
          </p:grpSpPr>
          <p:sp>
            <p:nvSpPr>
              <p:cNvPr id="70669" name="Text Box 6">
                <a:extLst>
                  <a:ext uri="{FF2B5EF4-FFF2-40B4-BE49-F238E27FC236}">
                    <a16:creationId xmlns:a16="http://schemas.microsoft.com/office/drawing/2014/main" id="{ACB30A81-9DAB-A149-B628-E6590A705F0F}"/>
                  </a:ext>
                </a:extLst>
              </p:cNvPr>
              <p:cNvSpPr txBox="1">
                <a:spLocks noChangeArrowheads="1"/>
              </p:cNvSpPr>
              <p:nvPr/>
            </p:nvSpPr>
            <p:spPr bwMode="auto">
              <a:xfrm>
                <a:off x="515" y="974"/>
                <a:ext cx="4460"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About 40 to 80 stereocilia at the tip of each hair cell extend into the endolymph of the cochlear duct.</a:t>
                </a:r>
              </a:p>
              <a:p>
                <a:pPr eaLnBrk="1" hangingPunct="1">
                  <a:lnSpc>
                    <a:spcPct val="85000"/>
                  </a:lnSpc>
                  <a:spcAft>
                    <a:spcPct val="50000"/>
                  </a:spcAft>
                  <a:buSzPct val="80000"/>
                  <a:buFontTx/>
                  <a:buChar char="•"/>
                </a:pPr>
                <a:r>
                  <a:rPr lang="en-US" altLang="en-US" dirty="0"/>
                  <a:t>The tectorial membrane, a flexible gelatinous (gelatin-like) tissue, covers the hair cells of the spiral organ.</a:t>
                </a:r>
                <a:endParaRPr lang="en-US" altLang="en-US" dirty="0">
                  <a:solidFill>
                    <a:srgbClr val="800000"/>
                  </a:solidFill>
                </a:endParaRPr>
              </a:p>
            </p:txBody>
          </p:sp>
          <p:grpSp>
            <p:nvGrpSpPr>
              <p:cNvPr id="70670" name="Group 40">
                <a:extLst>
                  <a:ext uri="{FF2B5EF4-FFF2-40B4-BE49-F238E27FC236}">
                    <a16:creationId xmlns:a16="http://schemas.microsoft.com/office/drawing/2014/main" id="{1D7FF647-0843-D64A-B662-D46C7294FD91}"/>
                  </a:ext>
                </a:extLst>
              </p:cNvPr>
              <p:cNvGrpSpPr>
                <a:grpSpLocks/>
              </p:cNvGrpSpPr>
              <p:nvPr/>
            </p:nvGrpSpPr>
            <p:grpSpPr bwMode="auto">
              <a:xfrm>
                <a:off x="1169" y="1955"/>
                <a:ext cx="3071" cy="1285"/>
                <a:chOff x="1169" y="1955"/>
                <a:chExt cx="3071" cy="1285"/>
              </a:xfrm>
            </p:grpSpPr>
            <p:sp>
              <p:nvSpPr>
                <p:cNvPr id="70671" name="Text Box 12">
                  <a:extLst>
                    <a:ext uri="{FF2B5EF4-FFF2-40B4-BE49-F238E27FC236}">
                      <a16:creationId xmlns:a16="http://schemas.microsoft.com/office/drawing/2014/main" id="{44C44E1F-5923-3143-95D7-628E1A9365D1}"/>
                    </a:ext>
                  </a:extLst>
                </p:cNvPr>
                <p:cNvSpPr txBox="1">
                  <a:spLocks noChangeArrowheads="1"/>
                </p:cNvSpPr>
                <p:nvPr/>
              </p:nvSpPr>
              <p:spPr bwMode="auto">
                <a:xfrm>
                  <a:off x="1169" y="2348"/>
                  <a:ext cx="1586" cy="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spcAft>
                      <a:spcPts val="0"/>
                    </a:spcAft>
                  </a:pPr>
                  <a:r>
                    <a:rPr lang="en-US" altLang="en-US" sz="1400" dirty="0"/>
                    <a:t>Electron micrograph of stereocilia in the cochlear duct of a frog</a:t>
                  </a:r>
                  <a:endParaRPr lang="en-US" altLang="en-US" sz="1600" dirty="0"/>
                </a:p>
                <a:p>
                  <a:pPr algn="ctr" eaLnBrk="1" hangingPunct="1">
                    <a:lnSpc>
                      <a:spcPct val="85000"/>
                    </a:lnSpc>
                  </a:pPr>
                  <a:r>
                    <a:rPr lang="en-US" altLang="en-US" sz="1100" dirty="0"/>
                    <a:t>(http://www.unmc.edu)</a:t>
                  </a:r>
                </a:p>
              </p:txBody>
            </p:sp>
            <p:pic>
              <p:nvPicPr>
                <p:cNvPr id="70672" name="Picture 24" descr="hair_cell_em">
                  <a:extLst>
                    <a:ext uri="{FF2B5EF4-FFF2-40B4-BE49-F238E27FC236}">
                      <a16:creationId xmlns:a16="http://schemas.microsoft.com/office/drawing/2014/main" id="{8432E730-7561-2048-B53C-E8E9F98D6A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6" y="1955"/>
                  <a:ext cx="1354" cy="1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70662" name="Group 46">
              <a:extLst>
                <a:ext uri="{FF2B5EF4-FFF2-40B4-BE49-F238E27FC236}">
                  <a16:creationId xmlns:a16="http://schemas.microsoft.com/office/drawing/2014/main" id="{C00E1726-CB89-5843-BAFB-24AF47A501AE}"/>
                </a:ext>
              </a:extLst>
            </p:cNvPr>
            <p:cNvGrpSpPr>
              <a:grpSpLocks/>
            </p:cNvGrpSpPr>
            <p:nvPr/>
          </p:nvGrpSpPr>
          <p:grpSpPr bwMode="auto">
            <a:xfrm>
              <a:off x="582" y="3671"/>
              <a:ext cx="1990" cy="213"/>
              <a:chOff x="582" y="3671"/>
              <a:chExt cx="1990" cy="213"/>
            </a:xfrm>
          </p:grpSpPr>
          <p:sp>
            <p:nvSpPr>
              <p:cNvPr id="70663" name="Rectangle 47">
                <a:extLst>
                  <a:ext uri="{FF2B5EF4-FFF2-40B4-BE49-F238E27FC236}">
                    <a16:creationId xmlns:a16="http://schemas.microsoft.com/office/drawing/2014/main" id="{63CFD239-BAED-E24F-ACDE-27BB66AEFB5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0664" name="Rectangle 48">
                <a:extLst>
                  <a:ext uri="{FF2B5EF4-FFF2-40B4-BE49-F238E27FC236}">
                    <a16:creationId xmlns:a16="http://schemas.microsoft.com/office/drawing/2014/main" id="{741322A0-FD52-9F4A-9A94-8DB2BB8890C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0665" name="Rectangle 49">
                <a:extLst>
                  <a:ext uri="{FF2B5EF4-FFF2-40B4-BE49-F238E27FC236}">
                    <a16:creationId xmlns:a16="http://schemas.microsoft.com/office/drawing/2014/main" id="{0EA7DD59-E73E-CF40-B348-5F46CEC0376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0666" name="Text Box 50">
                <a:extLst>
                  <a:ext uri="{FF2B5EF4-FFF2-40B4-BE49-F238E27FC236}">
                    <a16:creationId xmlns:a16="http://schemas.microsoft.com/office/drawing/2014/main" id="{F90D1C3B-AE3F-6A47-886F-56155728C56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598</a:t>
                </a:r>
                <a:endParaRPr lang="en-US" altLang="en-US" dirty="0">
                  <a:ea typeface="ＭＳ Ｐゴシック" panose="020B0600070205080204" pitchFamily="34" charset="-128"/>
                </a:endParaRPr>
              </a:p>
            </p:txBody>
          </p:sp>
          <p:sp>
            <p:nvSpPr>
              <p:cNvPr id="70667" name="Text Box 51">
                <a:extLst>
                  <a:ext uri="{FF2B5EF4-FFF2-40B4-BE49-F238E27FC236}">
                    <a16:creationId xmlns:a16="http://schemas.microsoft.com/office/drawing/2014/main" id="{9763DEBB-1B07-1948-AE6C-0B5BEC3CE30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661</a:t>
                </a:r>
                <a:endParaRPr lang="en-US" altLang="en-US" dirty="0">
                  <a:ea typeface="ＭＳ Ｐゴシック" panose="020B0600070205080204" pitchFamily="34" charset="-128"/>
                </a:endParaRPr>
              </a:p>
            </p:txBody>
          </p:sp>
          <p:sp>
            <p:nvSpPr>
              <p:cNvPr id="70668" name="Text Box 52">
                <a:extLst>
                  <a:ext uri="{FF2B5EF4-FFF2-40B4-BE49-F238E27FC236}">
                    <a16:creationId xmlns:a16="http://schemas.microsoft.com/office/drawing/2014/main" id="{5253E05F-269A-0C44-A7EC-0F68366CDB7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623</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a:extLst>
              <a:ext uri="{FF2B5EF4-FFF2-40B4-BE49-F238E27FC236}">
                <a16:creationId xmlns:a16="http://schemas.microsoft.com/office/drawing/2014/main" id="{841B3771-790F-8144-9BA8-3B29EEC04C8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851ECFD-B22E-F44F-9AFD-176FE944F046}" type="slidenum">
              <a:rPr lang="en-US" altLang="en-US"/>
              <a:pPr/>
              <a:t>34</a:t>
            </a:fld>
            <a:endParaRPr lang="en-US" altLang="en-US" dirty="0"/>
          </a:p>
        </p:txBody>
      </p:sp>
      <p:grpSp>
        <p:nvGrpSpPr>
          <p:cNvPr id="72707" name="Group 42">
            <a:extLst>
              <a:ext uri="{FF2B5EF4-FFF2-40B4-BE49-F238E27FC236}">
                <a16:creationId xmlns:a16="http://schemas.microsoft.com/office/drawing/2014/main" id="{8A3AA812-4FD4-EF4E-A8D3-71CAF03699AB}"/>
              </a:ext>
            </a:extLst>
          </p:cNvPr>
          <p:cNvGrpSpPr>
            <a:grpSpLocks/>
          </p:cNvGrpSpPr>
          <p:nvPr/>
        </p:nvGrpSpPr>
        <p:grpSpPr bwMode="auto">
          <a:xfrm>
            <a:off x="458788" y="446088"/>
            <a:ext cx="8229600" cy="5719762"/>
            <a:chOff x="289" y="281"/>
            <a:chExt cx="5184" cy="3603"/>
          </a:xfrm>
        </p:grpSpPr>
        <p:sp>
          <p:nvSpPr>
            <p:cNvPr id="72708" name="Rectangle 2">
              <a:extLst>
                <a:ext uri="{FF2B5EF4-FFF2-40B4-BE49-F238E27FC236}">
                  <a16:creationId xmlns:a16="http://schemas.microsoft.com/office/drawing/2014/main" id="{5B38E46F-000B-A843-AEFA-A5027CDAEFE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Cochlear Innervation</a:t>
              </a:r>
              <a:endParaRPr lang="en-US" altLang="en-US" sz="2200" dirty="0">
                <a:solidFill>
                  <a:srgbClr val="333333"/>
                </a:solidFill>
              </a:endParaRPr>
            </a:p>
          </p:txBody>
        </p:sp>
        <p:sp>
          <p:nvSpPr>
            <p:cNvPr id="72709" name="Text Box 6">
              <a:extLst>
                <a:ext uri="{FF2B5EF4-FFF2-40B4-BE49-F238E27FC236}">
                  <a16:creationId xmlns:a16="http://schemas.microsoft.com/office/drawing/2014/main" id="{15DE5E9C-F41D-C44D-AF74-954E8CDAA1DC}"/>
                </a:ext>
              </a:extLst>
            </p:cNvPr>
            <p:cNvSpPr txBox="1">
              <a:spLocks noChangeArrowheads="1"/>
            </p:cNvSpPr>
            <p:nvPr/>
          </p:nvSpPr>
          <p:spPr bwMode="auto">
            <a:xfrm>
              <a:off x="515" y="974"/>
              <a:ext cx="4882"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inner and outer hair cells synapse with first-order sensory neurons and motor neurons in the cochlear branch of the vestibulocochlear (VIII) cranial nerve.</a:t>
              </a:r>
            </a:p>
            <a:p>
              <a:pPr eaLnBrk="1" hangingPunct="1">
                <a:lnSpc>
                  <a:spcPct val="85000"/>
                </a:lnSpc>
                <a:spcAft>
                  <a:spcPts val="900"/>
                </a:spcAft>
                <a:buSzPct val="80000"/>
                <a:buFontTx/>
                <a:buChar char="•"/>
              </a:pPr>
              <a:r>
                <a:rPr lang="en-US" altLang="en-US" dirty="0"/>
                <a:t>The outer hair cells outnumber the inner hair cells by a factor of three to one. </a:t>
              </a:r>
            </a:p>
            <a:p>
              <a:pPr eaLnBrk="1" hangingPunct="1">
                <a:lnSpc>
                  <a:spcPct val="85000"/>
                </a:lnSpc>
                <a:spcAft>
                  <a:spcPts val="900"/>
                </a:spcAft>
                <a:buSzPct val="80000"/>
                <a:buFontTx/>
                <a:buChar char="•"/>
              </a:pPr>
              <a:r>
                <a:rPr lang="en-US" altLang="en-US" dirty="0"/>
                <a:t>The inner hair cells synapse with 90 to 95 percent of the first-order sen-sory neurons that relay auditory information to the brain.</a:t>
              </a:r>
            </a:p>
            <a:p>
              <a:pPr eaLnBrk="1" hangingPunct="1">
                <a:lnSpc>
                  <a:spcPct val="85000"/>
                </a:lnSpc>
                <a:spcAft>
                  <a:spcPct val="50000"/>
                </a:spcAft>
                <a:buSzPct val="80000"/>
                <a:buFontTx/>
                <a:buChar char="•"/>
              </a:pPr>
              <a:r>
                <a:rPr lang="en-US" altLang="en-US" dirty="0"/>
                <a:t>About 90 percent of the motor neurons synapse with the outer hair cells.</a:t>
              </a:r>
            </a:p>
          </p:txBody>
        </p:sp>
        <p:grpSp>
          <p:nvGrpSpPr>
            <p:cNvPr id="72710" name="Group 31">
              <a:extLst>
                <a:ext uri="{FF2B5EF4-FFF2-40B4-BE49-F238E27FC236}">
                  <a16:creationId xmlns:a16="http://schemas.microsoft.com/office/drawing/2014/main" id="{13D57C4A-5DAF-8B4E-A225-F2DE77E16098}"/>
                </a:ext>
              </a:extLst>
            </p:cNvPr>
            <p:cNvGrpSpPr>
              <a:grpSpLocks/>
            </p:cNvGrpSpPr>
            <p:nvPr/>
          </p:nvGrpSpPr>
          <p:grpSpPr bwMode="auto">
            <a:xfrm>
              <a:off x="582" y="3671"/>
              <a:ext cx="2978" cy="213"/>
              <a:chOff x="582" y="3671"/>
              <a:chExt cx="2978" cy="213"/>
            </a:xfrm>
          </p:grpSpPr>
          <p:grpSp>
            <p:nvGrpSpPr>
              <p:cNvPr id="72711" name="Group 32">
                <a:extLst>
                  <a:ext uri="{FF2B5EF4-FFF2-40B4-BE49-F238E27FC236}">
                    <a16:creationId xmlns:a16="http://schemas.microsoft.com/office/drawing/2014/main" id="{D9B21ED8-CC6E-664D-B01B-5F542F19C3AD}"/>
                  </a:ext>
                </a:extLst>
              </p:cNvPr>
              <p:cNvGrpSpPr>
                <a:grpSpLocks/>
              </p:cNvGrpSpPr>
              <p:nvPr/>
            </p:nvGrpSpPr>
            <p:grpSpPr bwMode="auto">
              <a:xfrm>
                <a:off x="582" y="3671"/>
                <a:ext cx="1990" cy="213"/>
                <a:chOff x="582" y="3671"/>
                <a:chExt cx="1990" cy="213"/>
              </a:xfrm>
            </p:grpSpPr>
            <p:sp>
              <p:nvSpPr>
                <p:cNvPr id="72715" name="Rectangle 33">
                  <a:extLst>
                    <a:ext uri="{FF2B5EF4-FFF2-40B4-BE49-F238E27FC236}">
                      <a16:creationId xmlns:a16="http://schemas.microsoft.com/office/drawing/2014/main" id="{27045CAE-62A6-944D-B9E7-02630ACDDFC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2716" name="Rectangle 34">
                  <a:extLst>
                    <a:ext uri="{FF2B5EF4-FFF2-40B4-BE49-F238E27FC236}">
                      <a16:creationId xmlns:a16="http://schemas.microsoft.com/office/drawing/2014/main" id="{22E70740-C665-694E-A37E-52EDB2FB925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2717" name="Rectangle 35">
                  <a:extLst>
                    <a:ext uri="{FF2B5EF4-FFF2-40B4-BE49-F238E27FC236}">
                      <a16:creationId xmlns:a16="http://schemas.microsoft.com/office/drawing/2014/main" id="{A8EA9799-EFF3-134B-99F6-C8672229605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2718" name="Text Box 36">
                  <a:extLst>
                    <a:ext uri="{FF2B5EF4-FFF2-40B4-BE49-F238E27FC236}">
                      <a16:creationId xmlns:a16="http://schemas.microsoft.com/office/drawing/2014/main" id="{186A92C6-5743-4147-9D15-B67D2912CA2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598</a:t>
                  </a:r>
                  <a:endParaRPr lang="en-US" altLang="en-US" dirty="0">
                    <a:ea typeface="ＭＳ Ｐゴシック" panose="020B0600070205080204" pitchFamily="34" charset="-128"/>
                  </a:endParaRPr>
                </a:p>
              </p:txBody>
            </p:sp>
            <p:sp>
              <p:nvSpPr>
                <p:cNvPr id="72719" name="Text Box 37">
                  <a:extLst>
                    <a:ext uri="{FF2B5EF4-FFF2-40B4-BE49-F238E27FC236}">
                      <a16:creationId xmlns:a16="http://schemas.microsoft.com/office/drawing/2014/main" id="{590E5DD5-8129-7245-87EA-58746F839AF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661</a:t>
                  </a:r>
                  <a:endParaRPr lang="en-US" altLang="en-US" dirty="0">
                    <a:ea typeface="ＭＳ Ｐゴシック" panose="020B0600070205080204" pitchFamily="34" charset="-128"/>
                  </a:endParaRPr>
                </a:p>
              </p:txBody>
            </p:sp>
            <p:sp>
              <p:nvSpPr>
                <p:cNvPr id="72720" name="Text Box 38">
                  <a:extLst>
                    <a:ext uri="{FF2B5EF4-FFF2-40B4-BE49-F238E27FC236}">
                      <a16:creationId xmlns:a16="http://schemas.microsoft.com/office/drawing/2014/main" id="{7C42830C-615D-3B4D-843E-5AE9ED74651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623</a:t>
                  </a:r>
                  <a:endParaRPr lang="en-US" altLang="en-US" dirty="0">
                    <a:ea typeface="ＭＳ Ｐゴシック" panose="020B0600070205080204" pitchFamily="34" charset="-128"/>
                  </a:endParaRPr>
                </a:p>
              </p:txBody>
            </p:sp>
          </p:grpSp>
          <p:grpSp>
            <p:nvGrpSpPr>
              <p:cNvPr id="72712" name="Group 39">
                <a:extLst>
                  <a:ext uri="{FF2B5EF4-FFF2-40B4-BE49-F238E27FC236}">
                    <a16:creationId xmlns:a16="http://schemas.microsoft.com/office/drawing/2014/main" id="{64C14F00-E505-F340-945D-9638831E3D63}"/>
                  </a:ext>
                </a:extLst>
              </p:cNvPr>
              <p:cNvGrpSpPr>
                <a:grpSpLocks/>
              </p:cNvGrpSpPr>
              <p:nvPr/>
            </p:nvGrpSpPr>
            <p:grpSpPr bwMode="auto">
              <a:xfrm>
                <a:off x="2829" y="3671"/>
                <a:ext cx="731" cy="213"/>
                <a:chOff x="2829" y="3671"/>
                <a:chExt cx="731" cy="213"/>
              </a:xfrm>
            </p:grpSpPr>
            <p:sp>
              <p:nvSpPr>
                <p:cNvPr id="72713" name="Rectangle 40">
                  <a:extLst>
                    <a:ext uri="{FF2B5EF4-FFF2-40B4-BE49-F238E27FC236}">
                      <a16:creationId xmlns:a16="http://schemas.microsoft.com/office/drawing/2014/main" id="{6B1B1722-D076-ED40-8D30-3F04B769F57F}"/>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2714" name="Text Box 41">
                  <a:extLst>
                    <a:ext uri="{FF2B5EF4-FFF2-40B4-BE49-F238E27FC236}">
                      <a16:creationId xmlns:a16="http://schemas.microsoft.com/office/drawing/2014/main" id="{89FF1E13-20AF-E64A-998C-BDCCC987FABD}"/>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17.21</a:t>
                  </a:r>
                </a:p>
              </p:txBody>
            </p:sp>
          </p:grpSp>
        </p:grpSp>
      </p:gr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5">
            <a:extLst>
              <a:ext uri="{FF2B5EF4-FFF2-40B4-BE49-F238E27FC236}">
                <a16:creationId xmlns:a16="http://schemas.microsoft.com/office/drawing/2014/main" id="{2ED0FD7A-088F-F740-AD8F-3FB66D1BEE1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3CB6275-F9AD-E840-878B-138620F95BBA}" type="slidenum">
              <a:rPr lang="en-US" altLang="en-US"/>
              <a:pPr/>
              <a:t>35</a:t>
            </a:fld>
            <a:endParaRPr lang="en-US" altLang="en-US" dirty="0"/>
          </a:p>
        </p:txBody>
      </p:sp>
      <p:sp>
        <p:nvSpPr>
          <p:cNvPr id="74755" name="Rectangle 2">
            <a:extLst>
              <a:ext uri="{FF2B5EF4-FFF2-40B4-BE49-F238E27FC236}">
                <a16:creationId xmlns:a16="http://schemas.microsoft.com/office/drawing/2014/main" id="{C58DF695-8FD2-E645-991A-9058DF26ACBF}"/>
              </a:ext>
            </a:extLst>
          </p:cNvPr>
          <p:cNvSpPr>
            <a:spLocks noGrp="1" noChangeArrowheads="1"/>
          </p:cNvSpPr>
          <p:nvPr>
            <p:ph type="body" idx="1"/>
          </p:nvPr>
        </p:nvSpPr>
        <p:spPr>
          <a:xfrm>
            <a:off x="871538" y="89535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Nature of Sound Waves</a:t>
            </a:r>
            <a:endParaRPr lang="en-US" altLang="en-US" dirty="0"/>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5">
            <a:extLst>
              <a:ext uri="{FF2B5EF4-FFF2-40B4-BE49-F238E27FC236}">
                <a16:creationId xmlns:a16="http://schemas.microsoft.com/office/drawing/2014/main" id="{BE89C1B8-B535-6B4E-856F-6BBCDE54F8A3}"/>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DF5124C-56DE-C345-A0B6-4D8149D3E97E}" type="slidenum">
              <a:rPr lang="en-US" altLang="en-US"/>
              <a:pPr/>
              <a:t>36</a:t>
            </a:fld>
            <a:endParaRPr lang="en-US" altLang="en-US" dirty="0"/>
          </a:p>
        </p:txBody>
      </p:sp>
      <p:grpSp>
        <p:nvGrpSpPr>
          <p:cNvPr id="76803" name="Group 53">
            <a:extLst>
              <a:ext uri="{FF2B5EF4-FFF2-40B4-BE49-F238E27FC236}">
                <a16:creationId xmlns:a16="http://schemas.microsoft.com/office/drawing/2014/main" id="{97992E1E-1FEE-AD4F-9266-47D9E4DDAFE0}"/>
              </a:ext>
            </a:extLst>
          </p:cNvPr>
          <p:cNvGrpSpPr>
            <a:grpSpLocks/>
          </p:cNvGrpSpPr>
          <p:nvPr/>
        </p:nvGrpSpPr>
        <p:grpSpPr bwMode="auto">
          <a:xfrm>
            <a:off x="455613" y="446088"/>
            <a:ext cx="8229600" cy="5719762"/>
            <a:chOff x="287" y="281"/>
            <a:chExt cx="5184" cy="3603"/>
          </a:xfrm>
        </p:grpSpPr>
        <p:sp>
          <p:nvSpPr>
            <p:cNvPr id="76804" name="Rectangle 2">
              <a:extLst>
                <a:ext uri="{FF2B5EF4-FFF2-40B4-BE49-F238E27FC236}">
                  <a16:creationId xmlns:a16="http://schemas.microsoft.com/office/drawing/2014/main" id="{92545DCE-C663-B84E-8413-ACBC93A94B09}"/>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Sound Waves</a:t>
              </a:r>
              <a:endParaRPr lang="en-US" altLang="en-US" sz="2200" dirty="0">
                <a:solidFill>
                  <a:srgbClr val="333333"/>
                </a:solidFill>
              </a:endParaRPr>
            </a:p>
          </p:txBody>
        </p:sp>
        <p:grpSp>
          <p:nvGrpSpPr>
            <p:cNvPr id="76805" name="Group 40">
              <a:extLst>
                <a:ext uri="{FF2B5EF4-FFF2-40B4-BE49-F238E27FC236}">
                  <a16:creationId xmlns:a16="http://schemas.microsoft.com/office/drawing/2014/main" id="{99413C62-9972-CF4F-BDA5-C98669E6352C}"/>
                </a:ext>
              </a:extLst>
            </p:cNvPr>
            <p:cNvGrpSpPr>
              <a:grpSpLocks/>
            </p:cNvGrpSpPr>
            <p:nvPr/>
          </p:nvGrpSpPr>
          <p:grpSpPr bwMode="auto">
            <a:xfrm>
              <a:off x="515" y="974"/>
              <a:ext cx="4861" cy="2436"/>
              <a:chOff x="515" y="974"/>
              <a:chExt cx="4861" cy="2436"/>
            </a:xfrm>
          </p:grpSpPr>
          <p:sp>
            <p:nvSpPr>
              <p:cNvPr id="76813" name="Text Box 6">
                <a:extLst>
                  <a:ext uri="{FF2B5EF4-FFF2-40B4-BE49-F238E27FC236}">
                    <a16:creationId xmlns:a16="http://schemas.microsoft.com/office/drawing/2014/main" id="{946FB294-A7E5-0F4F-A382-29825586230C}"/>
                  </a:ext>
                </a:extLst>
              </p:cNvPr>
              <p:cNvSpPr txBox="1">
                <a:spLocks noChangeArrowheads="1"/>
              </p:cNvSpPr>
              <p:nvPr/>
            </p:nvSpPr>
            <p:spPr bwMode="auto">
              <a:xfrm>
                <a:off x="515" y="974"/>
                <a:ext cx="4861"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Sound waves are alternating higher- and lower-pressure regions that travel through a medium such as air or water.</a:t>
                </a:r>
              </a:p>
              <a:p>
                <a:pPr eaLnBrk="1" hangingPunct="1">
                  <a:lnSpc>
                    <a:spcPct val="85000"/>
                  </a:lnSpc>
                  <a:spcAft>
                    <a:spcPct val="50000"/>
                  </a:spcAft>
                  <a:buSzPct val="80000"/>
                  <a:buFontTx/>
                  <a:buChar char="•"/>
                </a:pPr>
                <a:r>
                  <a:rPr lang="en-US" altLang="en-US" dirty="0"/>
                  <a:t>They travel from a vibrating object in much the same way that ripples travel over the smooth surface of a lake when a stone is tossed into it.</a:t>
                </a:r>
                <a:endParaRPr lang="en-US" altLang="en-US" dirty="0">
                  <a:solidFill>
                    <a:srgbClr val="800000"/>
                  </a:solidFill>
                </a:endParaRPr>
              </a:p>
            </p:txBody>
          </p:sp>
          <p:grpSp>
            <p:nvGrpSpPr>
              <p:cNvPr id="76814" name="Group 39">
                <a:extLst>
                  <a:ext uri="{FF2B5EF4-FFF2-40B4-BE49-F238E27FC236}">
                    <a16:creationId xmlns:a16="http://schemas.microsoft.com/office/drawing/2014/main" id="{6393DCA3-79CD-274A-A8D4-01303293CC42}"/>
                  </a:ext>
                </a:extLst>
              </p:cNvPr>
              <p:cNvGrpSpPr>
                <a:grpSpLocks/>
              </p:cNvGrpSpPr>
              <p:nvPr/>
            </p:nvGrpSpPr>
            <p:grpSpPr bwMode="auto">
              <a:xfrm>
                <a:off x="2054" y="1988"/>
                <a:ext cx="1740" cy="1422"/>
                <a:chOff x="2054" y="1988"/>
                <a:chExt cx="1740" cy="1422"/>
              </a:xfrm>
            </p:grpSpPr>
            <p:pic>
              <p:nvPicPr>
                <p:cNvPr id="76815" name="Picture 23" descr="sound">
                  <a:extLst>
                    <a:ext uri="{FF2B5EF4-FFF2-40B4-BE49-F238E27FC236}">
                      <a16:creationId xmlns:a16="http://schemas.microsoft.com/office/drawing/2014/main" id="{B050C8FF-438E-0E44-A17A-271B651A3F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4" y="1988"/>
                  <a:ext cx="1662" cy="1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6" name="Text Box 24">
                  <a:extLst>
                    <a:ext uri="{FF2B5EF4-FFF2-40B4-BE49-F238E27FC236}">
                      <a16:creationId xmlns:a16="http://schemas.microsoft.com/office/drawing/2014/main" id="{F08962C6-0D60-5E44-9076-80A36931B02C}"/>
                    </a:ext>
                  </a:extLst>
                </p:cNvPr>
                <p:cNvSpPr txBox="1">
                  <a:spLocks noChangeArrowheads="1"/>
                </p:cNvSpPr>
                <p:nvPr/>
              </p:nvSpPr>
              <p:spPr bwMode="auto">
                <a:xfrm>
                  <a:off x="2766" y="3245"/>
                  <a:ext cx="102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https://www.zgeek.com</a:t>
                  </a:r>
                </a:p>
              </p:txBody>
            </p:sp>
          </p:grpSp>
        </p:grpSp>
        <p:grpSp>
          <p:nvGrpSpPr>
            <p:cNvPr id="76806" name="Group 43">
              <a:extLst>
                <a:ext uri="{FF2B5EF4-FFF2-40B4-BE49-F238E27FC236}">
                  <a16:creationId xmlns:a16="http://schemas.microsoft.com/office/drawing/2014/main" id="{549DCEB4-BE98-7148-A6D0-652E607676AA}"/>
                </a:ext>
              </a:extLst>
            </p:cNvPr>
            <p:cNvGrpSpPr>
              <a:grpSpLocks/>
            </p:cNvGrpSpPr>
            <p:nvPr/>
          </p:nvGrpSpPr>
          <p:grpSpPr bwMode="auto">
            <a:xfrm>
              <a:off x="582" y="3671"/>
              <a:ext cx="1990" cy="213"/>
              <a:chOff x="582" y="3671"/>
              <a:chExt cx="1990" cy="213"/>
            </a:xfrm>
          </p:grpSpPr>
          <p:sp>
            <p:nvSpPr>
              <p:cNvPr id="76807" name="Rectangle 44">
                <a:extLst>
                  <a:ext uri="{FF2B5EF4-FFF2-40B4-BE49-F238E27FC236}">
                    <a16:creationId xmlns:a16="http://schemas.microsoft.com/office/drawing/2014/main" id="{E908E947-1549-364E-8AEB-B438EFB5686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6808" name="Rectangle 45">
                <a:extLst>
                  <a:ext uri="{FF2B5EF4-FFF2-40B4-BE49-F238E27FC236}">
                    <a16:creationId xmlns:a16="http://schemas.microsoft.com/office/drawing/2014/main" id="{7F4C4621-2DD8-F54A-857F-CA1EE8198FA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6809" name="Rectangle 46">
                <a:extLst>
                  <a:ext uri="{FF2B5EF4-FFF2-40B4-BE49-F238E27FC236}">
                    <a16:creationId xmlns:a16="http://schemas.microsoft.com/office/drawing/2014/main" id="{7A4CE420-2013-F048-AD6B-73D08C5389C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6810" name="Text Box 47">
                <a:extLst>
                  <a:ext uri="{FF2B5EF4-FFF2-40B4-BE49-F238E27FC236}">
                    <a16:creationId xmlns:a16="http://schemas.microsoft.com/office/drawing/2014/main" id="{51622D48-39C1-134D-AD8E-D9DF0E13DB5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598</a:t>
                </a:r>
                <a:endParaRPr lang="en-US" altLang="en-US" dirty="0">
                  <a:ea typeface="ＭＳ Ｐゴシック" panose="020B0600070205080204" pitchFamily="34" charset="-128"/>
                </a:endParaRPr>
              </a:p>
            </p:txBody>
          </p:sp>
          <p:sp>
            <p:nvSpPr>
              <p:cNvPr id="76811" name="Text Box 48">
                <a:extLst>
                  <a:ext uri="{FF2B5EF4-FFF2-40B4-BE49-F238E27FC236}">
                    <a16:creationId xmlns:a16="http://schemas.microsoft.com/office/drawing/2014/main" id="{D7F20937-3720-C045-88B4-5EF031E9419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661</a:t>
                </a:r>
                <a:endParaRPr lang="en-US" altLang="en-US" dirty="0">
                  <a:ea typeface="ＭＳ Ｐゴシック" panose="020B0600070205080204" pitchFamily="34" charset="-128"/>
                </a:endParaRPr>
              </a:p>
            </p:txBody>
          </p:sp>
          <p:sp>
            <p:nvSpPr>
              <p:cNvPr id="76812" name="Text Box 49">
                <a:extLst>
                  <a:ext uri="{FF2B5EF4-FFF2-40B4-BE49-F238E27FC236}">
                    <a16:creationId xmlns:a16="http://schemas.microsoft.com/office/drawing/2014/main" id="{4D517859-D1CE-FA49-82AE-0AB7435D53A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626</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5">
            <a:extLst>
              <a:ext uri="{FF2B5EF4-FFF2-40B4-BE49-F238E27FC236}">
                <a16:creationId xmlns:a16="http://schemas.microsoft.com/office/drawing/2014/main" id="{02E7BAC6-F239-8844-8A24-9688C28EE9D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0BA8614-5CE2-E843-BA8D-ADBE059A974B}" type="slidenum">
              <a:rPr lang="en-US" altLang="en-US"/>
              <a:pPr/>
              <a:t>37</a:t>
            </a:fld>
            <a:endParaRPr lang="en-US" altLang="en-US" dirty="0"/>
          </a:p>
        </p:txBody>
      </p:sp>
      <p:grpSp>
        <p:nvGrpSpPr>
          <p:cNvPr id="78851" name="Group 27">
            <a:extLst>
              <a:ext uri="{FF2B5EF4-FFF2-40B4-BE49-F238E27FC236}">
                <a16:creationId xmlns:a16="http://schemas.microsoft.com/office/drawing/2014/main" id="{B98EAB04-9EFB-F145-B5FD-E9FB2C23099D}"/>
              </a:ext>
            </a:extLst>
          </p:cNvPr>
          <p:cNvGrpSpPr>
            <a:grpSpLocks/>
          </p:cNvGrpSpPr>
          <p:nvPr/>
        </p:nvGrpSpPr>
        <p:grpSpPr bwMode="auto">
          <a:xfrm>
            <a:off x="455613" y="617538"/>
            <a:ext cx="8229600" cy="5548312"/>
            <a:chOff x="287" y="389"/>
            <a:chExt cx="5184" cy="3495"/>
          </a:xfrm>
        </p:grpSpPr>
        <p:sp>
          <p:nvSpPr>
            <p:cNvPr id="78852" name="Rectangle 2">
              <a:extLst>
                <a:ext uri="{FF2B5EF4-FFF2-40B4-BE49-F238E27FC236}">
                  <a16:creationId xmlns:a16="http://schemas.microsoft.com/office/drawing/2014/main" id="{FFE05FA5-6BCD-B944-A063-0314C9DFB554}"/>
                </a:ext>
              </a:extLst>
            </p:cNvPr>
            <p:cNvSpPr>
              <a:spLocks noChangeArrowheads="1"/>
            </p:cNvSpPr>
            <p:nvPr/>
          </p:nvSpPr>
          <p:spPr bwMode="auto">
            <a:xfrm>
              <a:off x="287"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Sound Frequencies</a:t>
              </a:r>
              <a:br>
                <a:rPr lang="en-US" altLang="en-US" sz="2800" dirty="0">
                  <a:solidFill>
                    <a:srgbClr val="333333"/>
                  </a:solidFill>
                </a:rPr>
              </a:br>
              <a:endParaRPr lang="en-US" altLang="en-US" sz="2200" dirty="0">
                <a:solidFill>
                  <a:srgbClr val="333333"/>
                </a:solidFill>
              </a:endParaRPr>
            </a:p>
          </p:txBody>
        </p:sp>
        <p:grpSp>
          <p:nvGrpSpPr>
            <p:cNvPr id="78853" name="Group 14">
              <a:extLst>
                <a:ext uri="{FF2B5EF4-FFF2-40B4-BE49-F238E27FC236}">
                  <a16:creationId xmlns:a16="http://schemas.microsoft.com/office/drawing/2014/main" id="{1A1D6C4C-9083-064C-B346-DFE2E64549B3}"/>
                </a:ext>
              </a:extLst>
            </p:cNvPr>
            <p:cNvGrpSpPr>
              <a:grpSpLocks/>
            </p:cNvGrpSpPr>
            <p:nvPr/>
          </p:nvGrpSpPr>
          <p:grpSpPr bwMode="auto">
            <a:xfrm>
              <a:off x="515" y="974"/>
              <a:ext cx="4709" cy="2038"/>
              <a:chOff x="515" y="974"/>
              <a:chExt cx="4709" cy="2038"/>
            </a:xfrm>
          </p:grpSpPr>
          <p:sp>
            <p:nvSpPr>
              <p:cNvPr id="78861" name="Text Box 6">
                <a:extLst>
                  <a:ext uri="{FF2B5EF4-FFF2-40B4-BE49-F238E27FC236}">
                    <a16:creationId xmlns:a16="http://schemas.microsoft.com/office/drawing/2014/main" id="{9FAF7F31-A6A5-3E41-8E90-C76E01BD78F6}"/>
                  </a:ext>
                </a:extLst>
              </p:cNvPr>
              <p:cNvSpPr txBox="1">
                <a:spLocks noChangeArrowheads="1"/>
              </p:cNvSpPr>
              <p:nvPr/>
            </p:nvSpPr>
            <p:spPr bwMode="auto">
              <a:xfrm>
                <a:off x="515" y="974"/>
                <a:ext cx="4709"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frequency of a sound wave is its pitch—the higher its frequency, the higher the pitch.</a:t>
                </a:r>
              </a:p>
              <a:p>
                <a:pPr eaLnBrk="1" hangingPunct="1">
                  <a:lnSpc>
                    <a:spcPct val="85000"/>
                  </a:lnSpc>
                  <a:spcAft>
                    <a:spcPts val="900"/>
                  </a:spcAft>
                  <a:buSzPct val="80000"/>
                  <a:buFontTx/>
                  <a:buChar char="•"/>
                </a:pPr>
                <a:r>
                  <a:rPr lang="en-US" altLang="en-US" dirty="0"/>
                  <a:t>The entire audible range for young adults typically extends from 20 to 20,000 Hz.</a:t>
                </a:r>
              </a:p>
              <a:p>
                <a:pPr eaLnBrk="1" hangingPunct="1">
                  <a:lnSpc>
                    <a:spcPct val="85000"/>
                  </a:lnSpc>
                  <a:spcAft>
                    <a:spcPts val="900"/>
                  </a:spcAft>
                  <a:buSzPct val="80000"/>
                  <a:buFontTx/>
                  <a:buChar char="•"/>
                </a:pPr>
                <a:r>
                  <a:rPr lang="en-US" altLang="en-US" dirty="0"/>
                  <a:t>Humans typically have their greatest auditory sensitivity between 50 and 5,000 Hz.</a:t>
                </a:r>
              </a:p>
              <a:p>
                <a:pPr eaLnBrk="1" hangingPunct="1">
                  <a:lnSpc>
                    <a:spcPct val="85000"/>
                  </a:lnSpc>
                  <a:spcAft>
                    <a:spcPts val="900"/>
                  </a:spcAft>
                  <a:buSzPct val="80000"/>
                  <a:buFontTx/>
                  <a:buChar char="•"/>
                </a:pPr>
                <a:r>
                  <a:rPr lang="en-US" altLang="en-US" dirty="0"/>
                  <a:t>Speech sounds are usually in the range between 100 and 3,000 Hz.</a:t>
                </a:r>
              </a:p>
              <a:p>
                <a:pPr eaLnBrk="1" hangingPunct="1">
                  <a:lnSpc>
                    <a:spcPct val="85000"/>
                  </a:lnSpc>
                  <a:spcAft>
                    <a:spcPct val="50000"/>
                  </a:spcAft>
                  <a:buSzPct val="80000"/>
                  <a:buFontTx/>
                  <a:buChar char="•"/>
                </a:pPr>
                <a:r>
                  <a:rPr lang="en-US" altLang="en-US" dirty="0"/>
                  <a:t>The audible range diminishes as a person progresses into middle age and older.</a:t>
                </a:r>
              </a:p>
            </p:txBody>
          </p:sp>
          <p:sp>
            <p:nvSpPr>
              <p:cNvPr id="78862" name="Text Box 13">
                <a:extLst>
                  <a:ext uri="{FF2B5EF4-FFF2-40B4-BE49-F238E27FC236}">
                    <a16:creationId xmlns:a16="http://schemas.microsoft.com/office/drawing/2014/main" id="{E461C241-5E13-9C4C-8960-CB0B2670AC0F}"/>
                  </a:ext>
                </a:extLst>
              </p:cNvPr>
              <p:cNvSpPr txBox="1">
                <a:spLocks noChangeArrowheads="1"/>
              </p:cNvSpPr>
              <p:nvPr/>
            </p:nvSpPr>
            <p:spPr bwMode="auto">
              <a:xfrm>
                <a:off x="1589" y="2647"/>
                <a:ext cx="259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spcBef>
                    <a:spcPct val="50000"/>
                  </a:spcBef>
                </a:pPr>
                <a:r>
                  <a:rPr lang="en-US" altLang="en-US" dirty="0">
                    <a:solidFill>
                      <a:srgbClr val="941100"/>
                    </a:solidFill>
                  </a:rPr>
                  <a:t>Hertz (Hz) = number of complete cycles per second.</a:t>
                </a:r>
              </a:p>
            </p:txBody>
          </p:sp>
        </p:grpSp>
        <p:grpSp>
          <p:nvGrpSpPr>
            <p:cNvPr id="78854" name="Group 17">
              <a:extLst>
                <a:ext uri="{FF2B5EF4-FFF2-40B4-BE49-F238E27FC236}">
                  <a16:creationId xmlns:a16="http://schemas.microsoft.com/office/drawing/2014/main" id="{E5ADF654-A636-984C-BEFE-39F6F829A4CE}"/>
                </a:ext>
              </a:extLst>
            </p:cNvPr>
            <p:cNvGrpSpPr>
              <a:grpSpLocks/>
            </p:cNvGrpSpPr>
            <p:nvPr/>
          </p:nvGrpSpPr>
          <p:grpSpPr bwMode="auto">
            <a:xfrm>
              <a:off x="582" y="3671"/>
              <a:ext cx="1990" cy="213"/>
              <a:chOff x="582" y="3671"/>
              <a:chExt cx="1990" cy="213"/>
            </a:xfrm>
          </p:grpSpPr>
          <p:sp>
            <p:nvSpPr>
              <p:cNvPr id="78855" name="Rectangle 18">
                <a:extLst>
                  <a:ext uri="{FF2B5EF4-FFF2-40B4-BE49-F238E27FC236}">
                    <a16:creationId xmlns:a16="http://schemas.microsoft.com/office/drawing/2014/main" id="{BFA9C526-2A58-E04B-8B95-04885A7D767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8856" name="Rectangle 19">
                <a:extLst>
                  <a:ext uri="{FF2B5EF4-FFF2-40B4-BE49-F238E27FC236}">
                    <a16:creationId xmlns:a16="http://schemas.microsoft.com/office/drawing/2014/main" id="{AE6D57A2-A0FC-6D48-8BD8-AD021416066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8857" name="Rectangle 20">
                <a:extLst>
                  <a:ext uri="{FF2B5EF4-FFF2-40B4-BE49-F238E27FC236}">
                    <a16:creationId xmlns:a16="http://schemas.microsoft.com/office/drawing/2014/main" id="{B9F43549-17C9-4340-9292-7B65AA777E7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78858" name="Text Box 21">
                <a:extLst>
                  <a:ext uri="{FF2B5EF4-FFF2-40B4-BE49-F238E27FC236}">
                    <a16:creationId xmlns:a16="http://schemas.microsoft.com/office/drawing/2014/main" id="{D628938A-A42E-1A4E-9CD0-12513DD7A28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598</a:t>
                </a:r>
                <a:endParaRPr lang="en-US" altLang="en-US" dirty="0">
                  <a:ea typeface="ＭＳ Ｐゴシック" panose="020B0600070205080204" pitchFamily="34" charset="-128"/>
                </a:endParaRPr>
              </a:p>
            </p:txBody>
          </p:sp>
          <p:sp>
            <p:nvSpPr>
              <p:cNvPr id="78859" name="Text Box 22">
                <a:extLst>
                  <a:ext uri="{FF2B5EF4-FFF2-40B4-BE49-F238E27FC236}">
                    <a16:creationId xmlns:a16="http://schemas.microsoft.com/office/drawing/2014/main" id="{B5E00D1B-95AE-FF4E-9EC2-031113427F9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661</a:t>
                </a:r>
                <a:endParaRPr lang="en-US" altLang="en-US" dirty="0">
                  <a:ea typeface="ＭＳ Ｐゴシック" panose="020B0600070205080204" pitchFamily="34" charset="-128"/>
                </a:endParaRPr>
              </a:p>
            </p:txBody>
          </p:sp>
          <p:sp>
            <p:nvSpPr>
              <p:cNvPr id="78860" name="Text Box 23">
                <a:extLst>
                  <a:ext uri="{FF2B5EF4-FFF2-40B4-BE49-F238E27FC236}">
                    <a16:creationId xmlns:a16="http://schemas.microsoft.com/office/drawing/2014/main" id="{1A475F52-8334-6E4A-8306-91CEC8BF6E3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626</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5">
            <a:extLst>
              <a:ext uri="{FF2B5EF4-FFF2-40B4-BE49-F238E27FC236}">
                <a16:creationId xmlns:a16="http://schemas.microsoft.com/office/drawing/2014/main" id="{D5843A54-F53C-514D-A63D-6E218AB6607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6821D3C-05B6-6C43-9068-E08E48BB5624}" type="slidenum">
              <a:rPr lang="en-US" altLang="en-US"/>
              <a:pPr/>
              <a:t>38</a:t>
            </a:fld>
            <a:endParaRPr lang="en-US" altLang="en-US" dirty="0"/>
          </a:p>
        </p:txBody>
      </p:sp>
      <p:grpSp>
        <p:nvGrpSpPr>
          <p:cNvPr id="80899" name="Group 45">
            <a:extLst>
              <a:ext uri="{FF2B5EF4-FFF2-40B4-BE49-F238E27FC236}">
                <a16:creationId xmlns:a16="http://schemas.microsoft.com/office/drawing/2014/main" id="{C125E961-3345-DF4F-9F1A-9312C6B88A31}"/>
              </a:ext>
            </a:extLst>
          </p:cNvPr>
          <p:cNvGrpSpPr>
            <a:grpSpLocks/>
          </p:cNvGrpSpPr>
          <p:nvPr/>
        </p:nvGrpSpPr>
        <p:grpSpPr bwMode="auto">
          <a:xfrm>
            <a:off x="455613" y="446088"/>
            <a:ext cx="8229600" cy="5719762"/>
            <a:chOff x="287" y="281"/>
            <a:chExt cx="5184" cy="3603"/>
          </a:xfrm>
        </p:grpSpPr>
        <p:sp>
          <p:nvSpPr>
            <p:cNvPr id="80900" name="Rectangle 2">
              <a:extLst>
                <a:ext uri="{FF2B5EF4-FFF2-40B4-BE49-F238E27FC236}">
                  <a16:creationId xmlns:a16="http://schemas.microsoft.com/office/drawing/2014/main" id="{8B03E158-183A-1C40-8D71-29A6D241846F}"/>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Some Reference Frequencies</a:t>
              </a:r>
              <a:endParaRPr lang="en-US" altLang="en-US" sz="2200" dirty="0">
                <a:solidFill>
                  <a:srgbClr val="333333"/>
                </a:solidFill>
              </a:endParaRPr>
            </a:p>
          </p:txBody>
        </p:sp>
        <p:grpSp>
          <p:nvGrpSpPr>
            <p:cNvPr id="80901" name="Group 31">
              <a:extLst>
                <a:ext uri="{FF2B5EF4-FFF2-40B4-BE49-F238E27FC236}">
                  <a16:creationId xmlns:a16="http://schemas.microsoft.com/office/drawing/2014/main" id="{03EED1F9-319B-F140-BCCC-813D488E3BBB}"/>
                </a:ext>
              </a:extLst>
            </p:cNvPr>
            <p:cNvGrpSpPr>
              <a:grpSpLocks/>
            </p:cNvGrpSpPr>
            <p:nvPr/>
          </p:nvGrpSpPr>
          <p:grpSpPr bwMode="auto">
            <a:xfrm>
              <a:off x="515" y="974"/>
              <a:ext cx="4709" cy="2374"/>
              <a:chOff x="515" y="974"/>
              <a:chExt cx="4709" cy="2374"/>
            </a:xfrm>
          </p:grpSpPr>
          <p:sp>
            <p:nvSpPr>
              <p:cNvPr id="80909" name="Text Box 6">
                <a:extLst>
                  <a:ext uri="{FF2B5EF4-FFF2-40B4-BE49-F238E27FC236}">
                    <a16:creationId xmlns:a16="http://schemas.microsoft.com/office/drawing/2014/main" id="{EC838023-97D9-9F4E-9161-03ED6EE0D875}"/>
                  </a:ext>
                </a:extLst>
              </p:cNvPr>
              <p:cNvSpPr txBox="1">
                <a:spLocks noChangeArrowheads="1"/>
              </p:cNvSpPr>
              <p:nvPr/>
            </p:nvSpPr>
            <p:spPr bwMode="auto">
              <a:xfrm>
                <a:off x="515" y="974"/>
                <a:ext cx="4709"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Middle C4 = 261.6 Hz, and a high C6 sung by a soprano = 1046.5 Hz.  </a:t>
                </a:r>
              </a:p>
              <a:p>
                <a:pPr eaLnBrk="1" hangingPunct="1">
                  <a:lnSpc>
                    <a:spcPct val="85000"/>
                  </a:lnSpc>
                  <a:spcAft>
                    <a:spcPct val="50000"/>
                  </a:spcAft>
                  <a:buSzPct val="80000"/>
                  <a:buFontTx/>
                  <a:buChar char="•"/>
                </a:pPr>
                <a:r>
                  <a:rPr lang="en-US" altLang="en-US" dirty="0"/>
                  <a:t>Tuning of modern musical instruments, A above middle C = 440Hz.</a:t>
                </a:r>
                <a:endParaRPr lang="en-US" altLang="en-US" dirty="0">
                  <a:solidFill>
                    <a:srgbClr val="800000"/>
                  </a:solidFill>
                </a:endParaRPr>
              </a:p>
            </p:txBody>
          </p:sp>
          <p:grpSp>
            <p:nvGrpSpPr>
              <p:cNvPr id="80910" name="Group 25">
                <a:extLst>
                  <a:ext uri="{FF2B5EF4-FFF2-40B4-BE49-F238E27FC236}">
                    <a16:creationId xmlns:a16="http://schemas.microsoft.com/office/drawing/2014/main" id="{BE47729E-4119-4B45-8F58-0617ED2C8AB2}"/>
                  </a:ext>
                </a:extLst>
              </p:cNvPr>
              <p:cNvGrpSpPr>
                <a:grpSpLocks/>
              </p:cNvGrpSpPr>
              <p:nvPr/>
            </p:nvGrpSpPr>
            <p:grpSpPr bwMode="auto">
              <a:xfrm>
                <a:off x="2038" y="1669"/>
                <a:ext cx="1686" cy="1679"/>
                <a:chOff x="2038" y="1669"/>
                <a:chExt cx="1686" cy="1679"/>
              </a:xfrm>
            </p:grpSpPr>
            <p:sp>
              <p:nvSpPr>
                <p:cNvPr id="80911" name="Text Box 9">
                  <a:extLst>
                    <a:ext uri="{FF2B5EF4-FFF2-40B4-BE49-F238E27FC236}">
                      <a16:creationId xmlns:a16="http://schemas.microsoft.com/office/drawing/2014/main" id="{98567483-B687-7746-8854-7641629723AB}"/>
                    </a:ext>
                  </a:extLst>
                </p:cNvPr>
                <p:cNvSpPr txBox="1">
                  <a:spLocks noChangeArrowheads="1"/>
                </p:cNvSpPr>
                <p:nvPr/>
              </p:nvSpPr>
              <p:spPr bwMode="auto">
                <a:xfrm>
                  <a:off x="2193" y="2968"/>
                  <a:ext cx="1383" cy="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spcAft>
                      <a:spcPts val="0"/>
                    </a:spcAft>
                  </a:pPr>
                  <a:r>
                    <a:rPr lang="en-US" altLang="en-US" sz="1400" dirty="0"/>
                    <a:t>Queen of the Night Mozart’s The Magic Flute</a:t>
                  </a:r>
                  <a:endParaRPr lang="en-US" altLang="en-US" dirty="0"/>
                </a:p>
                <a:p>
                  <a:pPr algn="ctr" eaLnBrk="1" hangingPunct="1">
                    <a:lnSpc>
                      <a:spcPct val="85000"/>
                    </a:lnSpc>
                  </a:pPr>
                  <a:r>
                    <a:rPr lang="en-US" altLang="en-US" sz="1100" dirty="0"/>
                    <a:t>(https://www.wga.hu)</a:t>
                  </a:r>
                  <a:endParaRPr lang="en-US" altLang="en-US" dirty="0"/>
                </a:p>
              </p:txBody>
            </p:sp>
            <p:pic>
              <p:nvPicPr>
                <p:cNvPr id="80912" name="Picture 23" descr="magic_fl">
                  <a:extLst>
                    <a:ext uri="{FF2B5EF4-FFF2-40B4-BE49-F238E27FC236}">
                      <a16:creationId xmlns:a16="http://schemas.microsoft.com/office/drawing/2014/main" id="{C5CA9AB5-26E8-244A-9161-59FA51F88D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 y="1669"/>
                  <a:ext cx="1686" cy="1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80902" name="Group 35">
              <a:extLst>
                <a:ext uri="{FF2B5EF4-FFF2-40B4-BE49-F238E27FC236}">
                  <a16:creationId xmlns:a16="http://schemas.microsoft.com/office/drawing/2014/main" id="{298FC65B-F3E1-AD4C-BC32-FAC612AFD81B}"/>
                </a:ext>
              </a:extLst>
            </p:cNvPr>
            <p:cNvGrpSpPr>
              <a:grpSpLocks/>
            </p:cNvGrpSpPr>
            <p:nvPr/>
          </p:nvGrpSpPr>
          <p:grpSpPr bwMode="auto">
            <a:xfrm>
              <a:off x="582" y="3671"/>
              <a:ext cx="1990" cy="213"/>
              <a:chOff x="582" y="3671"/>
              <a:chExt cx="1990" cy="213"/>
            </a:xfrm>
          </p:grpSpPr>
          <p:sp>
            <p:nvSpPr>
              <p:cNvPr id="80903" name="Rectangle 36">
                <a:extLst>
                  <a:ext uri="{FF2B5EF4-FFF2-40B4-BE49-F238E27FC236}">
                    <a16:creationId xmlns:a16="http://schemas.microsoft.com/office/drawing/2014/main" id="{B04A4943-1133-5843-9FB9-4F73A5FD8EF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0904" name="Rectangle 37">
                <a:extLst>
                  <a:ext uri="{FF2B5EF4-FFF2-40B4-BE49-F238E27FC236}">
                    <a16:creationId xmlns:a16="http://schemas.microsoft.com/office/drawing/2014/main" id="{3B785104-D7A9-A94C-B6BE-16858F22A96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0905" name="Rectangle 38">
                <a:extLst>
                  <a:ext uri="{FF2B5EF4-FFF2-40B4-BE49-F238E27FC236}">
                    <a16:creationId xmlns:a16="http://schemas.microsoft.com/office/drawing/2014/main" id="{21E0ED36-CB63-5F40-B77D-A97BD2E9084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0906" name="Text Box 39">
                <a:extLst>
                  <a:ext uri="{FF2B5EF4-FFF2-40B4-BE49-F238E27FC236}">
                    <a16:creationId xmlns:a16="http://schemas.microsoft.com/office/drawing/2014/main" id="{F4574270-1DC7-494E-8AF9-B95ED86759E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598</a:t>
                </a:r>
                <a:endParaRPr lang="en-US" altLang="en-US" dirty="0">
                  <a:ea typeface="ＭＳ Ｐゴシック" panose="020B0600070205080204" pitchFamily="34" charset="-128"/>
                </a:endParaRPr>
              </a:p>
            </p:txBody>
          </p:sp>
          <p:sp>
            <p:nvSpPr>
              <p:cNvPr id="80907" name="Text Box 40">
                <a:extLst>
                  <a:ext uri="{FF2B5EF4-FFF2-40B4-BE49-F238E27FC236}">
                    <a16:creationId xmlns:a16="http://schemas.microsoft.com/office/drawing/2014/main" id="{B973CB62-3F20-8D48-8E87-A14A612D3FE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661</a:t>
                </a:r>
                <a:endParaRPr lang="en-US" altLang="en-US" dirty="0">
                  <a:ea typeface="ＭＳ Ｐゴシック" panose="020B0600070205080204" pitchFamily="34" charset="-128"/>
                </a:endParaRPr>
              </a:p>
            </p:txBody>
          </p:sp>
          <p:sp>
            <p:nvSpPr>
              <p:cNvPr id="80908" name="Text Box 41">
                <a:extLst>
                  <a:ext uri="{FF2B5EF4-FFF2-40B4-BE49-F238E27FC236}">
                    <a16:creationId xmlns:a16="http://schemas.microsoft.com/office/drawing/2014/main" id="{2669BDE1-0CEC-A24C-805C-0AF83B2E665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626</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5">
            <a:extLst>
              <a:ext uri="{FF2B5EF4-FFF2-40B4-BE49-F238E27FC236}">
                <a16:creationId xmlns:a16="http://schemas.microsoft.com/office/drawing/2014/main" id="{A7188F39-AC28-6F4C-9A30-A9F889BDF81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353F8AF-0043-C145-A58C-EA94B4BAAB05}" type="slidenum">
              <a:rPr lang="en-US" altLang="en-US"/>
              <a:pPr/>
              <a:t>39</a:t>
            </a:fld>
            <a:endParaRPr lang="en-US" altLang="en-US" dirty="0"/>
          </a:p>
        </p:txBody>
      </p:sp>
      <p:grpSp>
        <p:nvGrpSpPr>
          <p:cNvPr id="82947" name="Group 24">
            <a:extLst>
              <a:ext uri="{FF2B5EF4-FFF2-40B4-BE49-F238E27FC236}">
                <a16:creationId xmlns:a16="http://schemas.microsoft.com/office/drawing/2014/main" id="{A77FD956-6AFD-8A4B-870D-38946FA75136}"/>
              </a:ext>
            </a:extLst>
          </p:cNvPr>
          <p:cNvGrpSpPr>
            <a:grpSpLocks/>
          </p:cNvGrpSpPr>
          <p:nvPr/>
        </p:nvGrpSpPr>
        <p:grpSpPr bwMode="auto">
          <a:xfrm>
            <a:off x="461963" y="617538"/>
            <a:ext cx="8229600" cy="5548312"/>
            <a:chOff x="291" y="389"/>
            <a:chExt cx="5184" cy="3495"/>
          </a:xfrm>
        </p:grpSpPr>
        <p:sp>
          <p:nvSpPr>
            <p:cNvPr id="82948" name="Rectangle 2">
              <a:extLst>
                <a:ext uri="{FF2B5EF4-FFF2-40B4-BE49-F238E27FC236}">
                  <a16:creationId xmlns:a16="http://schemas.microsoft.com/office/drawing/2014/main" id="{D7B9754F-50F3-AE48-AD78-A3ADEF0769DE}"/>
                </a:ext>
              </a:extLst>
            </p:cNvPr>
            <p:cNvSpPr>
              <a:spLocks noChangeArrowheads="1"/>
            </p:cNvSpPr>
            <p:nvPr/>
          </p:nvSpPr>
          <p:spPr bwMode="auto">
            <a:xfrm>
              <a:off x="291"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Sound Intensity</a:t>
              </a:r>
              <a:br>
                <a:rPr lang="en-US" altLang="en-US" sz="2800" dirty="0">
                  <a:solidFill>
                    <a:srgbClr val="333333"/>
                  </a:solidFill>
                </a:rPr>
              </a:br>
              <a:endParaRPr lang="en-US" altLang="en-US" sz="2200" dirty="0">
                <a:solidFill>
                  <a:srgbClr val="333333"/>
                </a:solidFill>
              </a:endParaRPr>
            </a:p>
          </p:txBody>
        </p:sp>
        <p:sp>
          <p:nvSpPr>
            <p:cNvPr id="82949" name="Text Box 6">
              <a:extLst>
                <a:ext uri="{FF2B5EF4-FFF2-40B4-BE49-F238E27FC236}">
                  <a16:creationId xmlns:a16="http://schemas.microsoft.com/office/drawing/2014/main" id="{603AB5DD-F822-4A45-8EE8-C9B278144F00}"/>
                </a:ext>
              </a:extLst>
            </p:cNvPr>
            <p:cNvSpPr txBox="1">
              <a:spLocks noChangeArrowheads="1"/>
            </p:cNvSpPr>
            <p:nvPr/>
          </p:nvSpPr>
          <p:spPr bwMode="auto">
            <a:xfrm>
              <a:off x="515" y="974"/>
              <a:ext cx="4933"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Intensity is the amplitude of a vibration—we perceive it as the loudness of a sound.</a:t>
              </a:r>
            </a:p>
            <a:p>
              <a:pPr eaLnBrk="1" hangingPunct="1">
                <a:lnSpc>
                  <a:spcPct val="85000"/>
                </a:lnSpc>
                <a:spcAft>
                  <a:spcPts val="900"/>
                </a:spcAft>
                <a:buSzPct val="80000"/>
                <a:buFontTx/>
                <a:buChar char="•"/>
              </a:pPr>
              <a:r>
                <a:rPr lang="en-US" altLang="en-US" dirty="0"/>
                <a:t>Sound intensity is measured in decibels (dB), which are measured on a base-10 logarithmic scale.</a:t>
              </a:r>
            </a:p>
            <a:p>
              <a:pPr eaLnBrk="1" hangingPunct="1">
                <a:lnSpc>
                  <a:spcPct val="85000"/>
                </a:lnSpc>
                <a:spcAft>
                  <a:spcPct val="50000"/>
                </a:spcAft>
                <a:buSzPct val="80000"/>
                <a:buFontTx/>
                <a:buChar char="•"/>
              </a:pPr>
              <a:r>
                <a:rPr lang="en-US" altLang="en-US" dirty="0"/>
                <a:t>An increase of one dB represents a ten-fold increase in sound intensity.</a:t>
              </a:r>
            </a:p>
          </p:txBody>
        </p:sp>
        <p:grpSp>
          <p:nvGrpSpPr>
            <p:cNvPr id="82950" name="Group 14">
              <a:extLst>
                <a:ext uri="{FF2B5EF4-FFF2-40B4-BE49-F238E27FC236}">
                  <a16:creationId xmlns:a16="http://schemas.microsoft.com/office/drawing/2014/main" id="{9CBEBD87-A107-F745-91DE-22B88BBB2228}"/>
                </a:ext>
              </a:extLst>
            </p:cNvPr>
            <p:cNvGrpSpPr>
              <a:grpSpLocks/>
            </p:cNvGrpSpPr>
            <p:nvPr/>
          </p:nvGrpSpPr>
          <p:grpSpPr bwMode="auto">
            <a:xfrm>
              <a:off x="582" y="3671"/>
              <a:ext cx="1990" cy="213"/>
              <a:chOff x="582" y="3671"/>
              <a:chExt cx="1990" cy="213"/>
            </a:xfrm>
          </p:grpSpPr>
          <p:sp>
            <p:nvSpPr>
              <p:cNvPr id="82951" name="Rectangle 15">
                <a:extLst>
                  <a:ext uri="{FF2B5EF4-FFF2-40B4-BE49-F238E27FC236}">
                    <a16:creationId xmlns:a16="http://schemas.microsoft.com/office/drawing/2014/main" id="{CA549EE4-C471-CA49-8E5B-2F23D4B0413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2952" name="Rectangle 16">
                <a:extLst>
                  <a:ext uri="{FF2B5EF4-FFF2-40B4-BE49-F238E27FC236}">
                    <a16:creationId xmlns:a16="http://schemas.microsoft.com/office/drawing/2014/main" id="{A98CAAEB-2A07-D949-B287-DCED28DCB1C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2953" name="Rectangle 17">
                <a:extLst>
                  <a:ext uri="{FF2B5EF4-FFF2-40B4-BE49-F238E27FC236}">
                    <a16:creationId xmlns:a16="http://schemas.microsoft.com/office/drawing/2014/main" id="{11DA41E8-BF07-E040-9106-E551FD688AA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2954" name="Text Box 18">
                <a:extLst>
                  <a:ext uri="{FF2B5EF4-FFF2-40B4-BE49-F238E27FC236}">
                    <a16:creationId xmlns:a16="http://schemas.microsoft.com/office/drawing/2014/main" id="{34617842-92F4-654C-AA58-684398039C6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598</a:t>
                </a:r>
                <a:endParaRPr lang="en-US" altLang="en-US" dirty="0">
                  <a:ea typeface="ＭＳ Ｐゴシック" panose="020B0600070205080204" pitchFamily="34" charset="-128"/>
                </a:endParaRPr>
              </a:p>
            </p:txBody>
          </p:sp>
          <p:sp>
            <p:nvSpPr>
              <p:cNvPr id="82955" name="Text Box 19">
                <a:extLst>
                  <a:ext uri="{FF2B5EF4-FFF2-40B4-BE49-F238E27FC236}">
                    <a16:creationId xmlns:a16="http://schemas.microsoft.com/office/drawing/2014/main" id="{51834469-4957-9246-BBB1-DA4B83FE228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661</a:t>
                </a:r>
                <a:endParaRPr lang="en-US" altLang="en-US" dirty="0">
                  <a:ea typeface="ＭＳ Ｐゴシック" panose="020B0600070205080204" pitchFamily="34" charset="-128"/>
                </a:endParaRPr>
              </a:p>
            </p:txBody>
          </p:sp>
          <p:sp>
            <p:nvSpPr>
              <p:cNvPr id="82956" name="Text Box 20">
                <a:extLst>
                  <a:ext uri="{FF2B5EF4-FFF2-40B4-BE49-F238E27FC236}">
                    <a16:creationId xmlns:a16="http://schemas.microsoft.com/office/drawing/2014/main" id="{6A6C5B9A-7307-CC44-82D2-A140E71ACCA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626</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5">
            <a:extLst>
              <a:ext uri="{FF2B5EF4-FFF2-40B4-BE49-F238E27FC236}">
                <a16:creationId xmlns:a16="http://schemas.microsoft.com/office/drawing/2014/main" id="{51E0A50E-655F-1443-A93F-071A73BEB24B}"/>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948CB6-3767-0D4D-B4D4-2CCB2CE73A5A}" type="slidenum">
              <a:rPr lang="en-US" altLang="en-US"/>
              <a:pPr/>
              <a:t>40</a:t>
            </a:fld>
            <a:endParaRPr lang="en-US" altLang="en-US" dirty="0"/>
          </a:p>
        </p:txBody>
      </p:sp>
      <p:grpSp>
        <p:nvGrpSpPr>
          <p:cNvPr id="84995" name="Group 25">
            <a:extLst>
              <a:ext uri="{FF2B5EF4-FFF2-40B4-BE49-F238E27FC236}">
                <a16:creationId xmlns:a16="http://schemas.microsoft.com/office/drawing/2014/main" id="{7FB87A66-3D12-524B-B938-6F16CDCECB5A}"/>
              </a:ext>
            </a:extLst>
          </p:cNvPr>
          <p:cNvGrpSpPr>
            <a:grpSpLocks/>
          </p:cNvGrpSpPr>
          <p:nvPr/>
        </p:nvGrpSpPr>
        <p:grpSpPr bwMode="auto">
          <a:xfrm>
            <a:off x="455613" y="617538"/>
            <a:ext cx="8229600" cy="5548312"/>
            <a:chOff x="287" y="389"/>
            <a:chExt cx="5184" cy="3495"/>
          </a:xfrm>
        </p:grpSpPr>
        <p:sp>
          <p:nvSpPr>
            <p:cNvPr id="84996" name="Rectangle 2">
              <a:extLst>
                <a:ext uri="{FF2B5EF4-FFF2-40B4-BE49-F238E27FC236}">
                  <a16:creationId xmlns:a16="http://schemas.microsoft.com/office/drawing/2014/main" id="{BACAEB88-DD93-3E4E-B75E-9FF68C345BE5}"/>
                </a:ext>
              </a:extLst>
            </p:cNvPr>
            <p:cNvSpPr>
              <a:spLocks noChangeArrowheads="1"/>
            </p:cNvSpPr>
            <p:nvPr/>
          </p:nvSpPr>
          <p:spPr bwMode="auto">
            <a:xfrm>
              <a:off x="287"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Decibel Comparisons </a:t>
              </a:r>
              <a:r>
                <a:rPr lang="en-US" altLang="en-US" sz="2200" dirty="0">
                  <a:solidFill>
                    <a:srgbClr val="333333"/>
                  </a:solidFill>
                </a:rPr>
                <a:t>(continued)</a:t>
              </a:r>
              <a:br>
                <a:rPr lang="en-US" altLang="en-US" sz="2200" dirty="0">
                  <a:solidFill>
                    <a:srgbClr val="333333"/>
                  </a:solidFill>
                </a:rPr>
              </a:br>
              <a:endParaRPr lang="en-US" altLang="en-US" sz="2200" dirty="0">
                <a:solidFill>
                  <a:srgbClr val="333333"/>
                </a:solidFill>
              </a:endParaRPr>
            </a:p>
          </p:txBody>
        </p:sp>
        <p:sp>
          <p:nvSpPr>
            <p:cNvPr id="84997" name="Text Box 6">
              <a:extLst>
                <a:ext uri="{FF2B5EF4-FFF2-40B4-BE49-F238E27FC236}">
                  <a16:creationId xmlns:a16="http://schemas.microsoft.com/office/drawing/2014/main" id="{B3F99A89-63D0-CE45-A37C-D2D7FE1CE775}"/>
                </a:ext>
              </a:extLst>
            </p:cNvPr>
            <p:cNvSpPr txBox="1">
              <a:spLocks noChangeArrowheads="1"/>
            </p:cNvSpPr>
            <p:nvPr/>
          </p:nvSpPr>
          <p:spPr bwMode="auto">
            <a:xfrm>
              <a:off x="515" y="974"/>
              <a:ext cx="4874" cy="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Some typical dB levels are:  </a:t>
              </a:r>
            </a:p>
            <a:p>
              <a:pPr lvl="1" eaLnBrk="1" hangingPunct="1">
                <a:lnSpc>
                  <a:spcPct val="85000"/>
                </a:lnSpc>
                <a:spcAft>
                  <a:spcPts val="300"/>
                </a:spcAft>
                <a:buSzPct val="80000"/>
                <a:buFontTx/>
                <a:buChar char="-"/>
              </a:pPr>
              <a:r>
                <a:rPr lang="en-US" altLang="en-US" dirty="0"/>
                <a:t>Gently rustling leaves, 15 dB</a:t>
              </a:r>
            </a:p>
            <a:p>
              <a:pPr lvl="1" eaLnBrk="1" hangingPunct="1">
                <a:lnSpc>
                  <a:spcPct val="85000"/>
                </a:lnSpc>
                <a:spcAft>
                  <a:spcPts val="300"/>
                </a:spcAft>
                <a:buSzPct val="80000"/>
                <a:buFontTx/>
                <a:buChar char="-"/>
              </a:pPr>
              <a:r>
                <a:rPr lang="en-US" altLang="en-US" dirty="0"/>
                <a:t>Whispered speech, 30 dB</a:t>
              </a:r>
            </a:p>
            <a:p>
              <a:pPr lvl="1" eaLnBrk="1" hangingPunct="1">
                <a:lnSpc>
                  <a:spcPct val="85000"/>
                </a:lnSpc>
                <a:spcAft>
                  <a:spcPts val="300"/>
                </a:spcAft>
                <a:buSzPct val="80000"/>
                <a:buFontTx/>
                <a:buChar char="-"/>
              </a:pPr>
              <a:r>
                <a:rPr lang="en-US" altLang="en-US" dirty="0"/>
                <a:t>Normal conversation, 60 dB</a:t>
              </a:r>
            </a:p>
            <a:p>
              <a:pPr lvl="1" eaLnBrk="1" hangingPunct="1">
                <a:lnSpc>
                  <a:spcPct val="85000"/>
                </a:lnSpc>
                <a:spcAft>
                  <a:spcPts val="300"/>
                </a:spcAft>
                <a:buSzPct val="80000"/>
                <a:buFontTx/>
                <a:buChar char="-"/>
              </a:pPr>
              <a:r>
                <a:rPr lang="en-US" altLang="en-US" dirty="0"/>
                <a:t>Vacuum cleaner, 75 dB</a:t>
              </a:r>
            </a:p>
            <a:p>
              <a:pPr lvl="1" eaLnBrk="1" hangingPunct="1">
                <a:lnSpc>
                  <a:spcPct val="85000"/>
                </a:lnSpc>
                <a:spcAft>
                  <a:spcPts val="300"/>
                </a:spcAft>
                <a:buSzPct val="80000"/>
                <a:buFontTx/>
                <a:buChar char="-"/>
              </a:pPr>
              <a:r>
                <a:rPr lang="en-US" altLang="en-US" dirty="0"/>
                <a:t>Shouting, 80 dB</a:t>
              </a:r>
            </a:p>
            <a:p>
              <a:pPr lvl="1" eaLnBrk="1" hangingPunct="1">
                <a:lnSpc>
                  <a:spcPct val="85000"/>
                </a:lnSpc>
                <a:spcAft>
                  <a:spcPts val="1200"/>
                </a:spcAft>
                <a:buSzPct val="80000"/>
                <a:buFontTx/>
                <a:buChar char="-"/>
              </a:pPr>
              <a:r>
                <a:rPr lang="en-US" altLang="en-US" dirty="0"/>
                <a:t>Nearby loud motorcycle, 90 dB</a:t>
              </a:r>
            </a:p>
            <a:p>
              <a:pPr eaLnBrk="1" hangingPunct="1">
                <a:lnSpc>
                  <a:spcPct val="85000"/>
                </a:lnSpc>
                <a:spcAft>
                  <a:spcPct val="50000"/>
                </a:spcAft>
                <a:buSzPct val="80000"/>
                <a:buFontTx/>
                <a:buChar char="•"/>
              </a:pPr>
              <a:r>
                <a:rPr lang="en-US" altLang="en-US" dirty="0"/>
                <a:t>For healthy ears, sounds become uncomfortable at 120 dB, and painful above 140 dB.</a:t>
              </a:r>
              <a:endParaRPr lang="en-US" altLang="en-US" dirty="0">
                <a:solidFill>
                  <a:srgbClr val="800000"/>
                </a:solidFill>
              </a:endParaRPr>
            </a:p>
          </p:txBody>
        </p:sp>
        <p:grpSp>
          <p:nvGrpSpPr>
            <p:cNvPr id="84998" name="Group 15">
              <a:extLst>
                <a:ext uri="{FF2B5EF4-FFF2-40B4-BE49-F238E27FC236}">
                  <a16:creationId xmlns:a16="http://schemas.microsoft.com/office/drawing/2014/main" id="{BF4CAEED-475D-2E45-BF9A-960F3BB27D22}"/>
                </a:ext>
              </a:extLst>
            </p:cNvPr>
            <p:cNvGrpSpPr>
              <a:grpSpLocks/>
            </p:cNvGrpSpPr>
            <p:nvPr/>
          </p:nvGrpSpPr>
          <p:grpSpPr bwMode="auto">
            <a:xfrm>
              <a:off x="582" y="3671"/>
              <a:ext cx="1990" cy="213"/>
              <a:chOff x="582" y="3671"/>
              <a:chExt cx="1990" cy="213"/>
            </a:xfrm>
          </p:grpSpPr>
          <p:sp>
            <p:nvSpPr>
              <p:cNvPr id="84999" name="Rectangle 16">
                <a:extLst>
                  <a:ext uri="{FF2B5EF4-FFF2-40B4-BE49-F238E27FC236}">
                    <a16:creationId xmlns:a16="http://schemas.microsoft.com/office/drawing/2014/main" id="{C12D0485-9F96-E54C-BBBF-83BC6AE6B07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5000" name="Rectangle 17">
                <a:extLst>
                  <a:ext uri="{FF2B5EF4-FFF2-40B4-BE49-F238E27FC236}">
                    <a16:creationId xmlns:a16="http://schemas.microsoft.com/office/drawing/2014/main" id="{DF85832D-0824-F845-BA32-91E8BE422C0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5001" name="Rectangle 18">
                <a:extLst>
                  <a:ext uri="{FF2B5EF4-FFF2-40B4-BE49-F238E27FC236}">
                    <a16:creationId xmlns:a16="http://schemas.microsoft.com/office/drawing/2014/main" id="{DDF8CCF2-0F19-2947-80EE-041CA27DD4E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85002" name="Text Box 19">
                <a:extLst>
                  <a:ext uri="{FF2B5EF4-FFF2-40B4-BE49-F238E27FC236}">
                    <a16:creationId xmlns:a16="http://schemas.microsoft.com/office/drawing/2014/main" id="{AC134301-67A7-784F-88A5-F0746EE648C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598</a:t>
                </a:r>
                <a:endParaRPr lang="en-US" altLang="en-US" dirty="0">
                  <a:ea typeface="ＭＳ Ｐゴシック" panose="020B0600070205080204" pitchFamily="34" charset="-128"/>
                </a:endParaRPr>
              </a:p>
            </p:txBody>
          </p:sp>
          <p:sp>
            <p:nvSpPr>
              <p:cNvPr id="85003" name="Text Box 20">
                <a:extLst>
                  <a:ext uri="{FF2B5EF4-FFF2-40B4-BE49-F238E27FC236}">
                    <a16:creationId xmlns:a16="http://schemas.microsoft.com/office/drawing/2014/main" id="{172AC1C4-527F-8D42-BA5B-BDB82E69B1F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661</a:t>
                </a:r>
                <a:endParaRPr lang="en-US" altLang="en-US" dirty="0">
                  <a:ea typeface="ＭＳ Ｐゴシック" panose="020B0600070205080204" pitchFamily="34" charset="-128"/>
                </a:endParaRPr>
              </a:p>
            </p:txBody>
          </p:sp>
          <p:sp>
            <p:nvSpPr>
              <p:cNvPr id="85004" name="Text Box 21">
                <a:extLst>
                  <a:ext uri="{FF2B5EF4-FFF2-40B4-BE49-F238E27FC236}">
                    <a16:creationId xmlns:a16="http://schemas.microsoft.com/office/drawing/2014/main" id="{19345BB3-773B-FA42-92C0-7E0A8317CA0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626</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a:extLst>
              <a:ext uri="{FF2B5EF4-FFF2-40B4-BE49-F238E27FC236}">
                <a16:creationId xmlns:a16="http://schemas.microsoft.com/office/drawing/2014/main" id="{3DC19CA8-333D-7445-98B4-46B3CA6213C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25721C5-674A-694D-B3F8-0502EF84F5A3}" type="slidenum">
              <a:rPr lang="en-US" altLang="en-US"/>
              <a:pPr/>
              <a:t>41</a:t>
            </a:fld>
            <a:endParaRPr lang="en-US" altLang="en-US" dirty="0"/>
          </a:p>
        </p:txBody>
      </p:sp>
      <p:grpSp>
        <p:nvGrpSpPr>
          <p:cNvPr id="87043" name="Group 1043">
            <a:extLst>
              <a:ext uri="{FF2B5EF4-FFF2-40B4-BE49-F238E27FC236}">
                <a16:creationId xmlns:a16="http://schemas.microsoft.com/office/drawing/2014/main" id="{2D6AADF3-75DA-3441-B03A-6F37399D3443}"/>
              </a:ext>
            </a:extLst>
          </p:cNvPr>
          <p:cNvGrpSpPr>
            <a:grpSpLocks/>
          </p:cNvGrpSpPr>
          <p:nvPr/>
        </p:nvGrpSpPr>
        <p:grpSpPr bwMode="auto">
          <a:xfrm>
            <a:off x="455613" y="446088"/>
            <a:ext cx="8229600" cy="4764088"/>
            <a:chOff x="287" y="281"/>
            <a:chExt cx="5184" cy="3001"/>
          </a:xfrm>
        </p:grpSpPr>
        <p:sp>
          <p:nvSpPr>
            <p:cNvPr id="87044" name="Rectangle 1026">
              <a:extLst>
                <a:ext uri="{FF2B5EF4-FFF2-40B4-BE49-F238E27FC236}">
                  <a16:creationId xmlns:a16="http://schemas.microsoft.com/office/drawing/2014/main" id="{D5570245-9F79-9A41-BE4A-EA40A52AF4E8}"/>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Decibel Comparisons </a:t>
              </a:r>
              <a:r>
                <a:rPr lang="en-US" altLang="en-US" sz="2200" dirty="0">
                  <a:solidFill>
                    <a:srgbClr val="333333"/>
                  </a:solidFill>
                </a:rPr>
                <a:t>(continued)</a:t>
              </a:r>
            </a:p>
          </p:txBody>
        </p:sp>
        <p:grpSp>
          <p:nvGrpSpPr>
            <p:cNvPr id="87045" name="Group 1042">
              <a:extLst>
                <a:ext uri="{FF2B5EF4-FFF2-40B4-BE49-F238E27FC236}">
                  <a16:creationId xmlns:a16="http://schemas.microsoft.com/office/drawing/2014/main" id="{5D28235B-574D-5A4A-840D-BE28A63FBF76}"/>
                </a:ext>
              </a:extLst>
            </p:cNvPr>
            <p:cNvGrpSpPr>
              <a:grpSpLocks/>
            </p:cNvGrpSpPr>
            <p:nvPr/>
          </p:nvGrpSpPr>
          <p:grpSpPr bwMode="auto">
            <a:xfrm>
              <a:off x="2079" y="1020"/>
              <a:ext cx="1686" cy="2262"/>
              <a:chOff x="2079" y="1020"/>
              <a:chExt cx="1686" cy="2262"/>
            </a:xfrm>
          </p:grpSpPr>
          <p:sp>
            <p:nvSpPr>
              <p:cNvPr id="87046" name="Text Box 1034">
                <a:extLst>
                  <a:ext uri="{FF2B5EF4-FFF2-40B4-BE49-F238E27FC236}">
                    <a16:creationId xmlns:a16="http://schemas.microsoft.com/office/drawing/2014/main" id="{25D602EF-DB5E-F046-8763-7BF450A6E7D0}"/>
                  </a:ext>
                </a:extLst>
              </p:cNvPr>
              <p:cNvSpPr txBox="1">
                <a:spLocks noChangeArrowheads="1"/>
              </p:cNvSpPr>
              <p:nvPr/>
            </p:nvSpPr>
            <p:spPr bwMode="auto">
              <a:xfrm>
                <a:off x="2416" y="3117"/>
                <a:ext cx="134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https://www.cyberphysics.co.uk</a:t>
                </a:r>
                <a:endParaRPr lang="en-US" altLang="en-US" dirty="0"/>
              </a:p>
            </p:txBody>
          </p:sp>
          <p:pic>
            <p:nvPicPr>
              <p:cNvPr id="87047" name="Picture 1037" descr="db_scale">
                <a:extLst>
                  <a:ext uri="{FF2B5EF4-FFF2-40B4-BE49-F238E27FC236}">
                    <a16:creationId xmlns:a16="http://schemas.microsoft.com/office/drawing/2014/main" id="{8C534ADF-DED4-8647-B22E-EA537AF6D0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 y="1020"/>
                <a:ext cx="1615" cy="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5">
            <a:extLst>
              <a:ext uri="{FF2B5EF4-FFF2-40B4-BE49-F238E27FC236}">
                <a16:creationId xmlns:a16="http://schemas.microsoft.com/office/drawing/2014/main" id="{FF784C62-DD6F-1C41-8DF7-B49225EB5174}"/>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3D974BB-3F1A-DC4E-9377-7CC5FB4F2939}" type="slidenum">
              <a:rPr lang="en-US" altLang="en-US"/>
              <a:pPr/>
              <a:t>42</a:t>
            </a:fld>
            <a:endParaRPr lang="en-US" altLang="en-US" dirty="0"/>
          </a:p>
        </p:txBody>
      </p:sp>
      <p:sp>
        <p:nvSpPr>
          <p:cNvPr id="89091" name="Rectangle 2">
            <a:extLst>
              <a:ext uri="{FF2B5EF4-FFF2-40B4-BE49-F238E27FC236}">
                <a16:creationId xmlns:a16="http://schemas.microsoft.com/office/drawing/2014/main" id="{51D28F66-D542-AF4E-944C-3E9B00ED82BF}"/>
              </a:ext>
            </a:extLst>
          </p:cNvPr>
          <p:cNvSpPr>
            <a:spLocks noGrp="1" noChangeArrowheads="1"/>
          </p:cNvSpPr>
          <p:nvPr>
            <p:ph type="body" idx="1"/>
          </p:nvPr>
        </p:nvSpPr>
        <p:spPr>
          <a:xfrm>
            <a:off x="871538" y="89535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Physiology of Hearing</a:t>
            </a:r>
            <a:endParaRPr lang="en-US" altLang="en-US" dirty="0"/>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a:extLst>
              <a:ext uri="{FF2B5EF4-FFF2-40B4-BE49-F238E27FC236}">
                <a16:creationId xmlns:a16="http://schemas.microsoft.com/office/drawing/2014/main" id="{6AB18108-4606-1D47-956D-AEA422C29F3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301209-118C-7B45-B383-31F7BBE182F7}" type="slidenum">
              <a:rPr lang="en-US" altLang="en-US"/>
              <a:pPr/>
              <a:t>43</a:t>
            </a:fld>
            <a:endParaRPr lang="en-US" altLang="en-US" dirty="0"/>
          </a:p>
        </p:txBody>
      </p:sp>
      <p:grpSp>
        <p:nvGrpSpPr>
          <p:cNvPr id="91139" name="Group 40">
            <a:extLst>
              <a:ext uri="{FF2B5EF4-FFF2-40B4-BE49-F238E27FC236}">
                <a16:creationId xmlns:a16="http://schemas.microsoft.com/office/drawing/2014/main" id="{36F91387-6E89-874A-8C4E-DC5E7CFE6B6B}"/>
              </a:ext>
            </a:extLst>
          </p:cNvPr>
          <p:cNvGrpSpPr>
            <a:grpSpLocks/>
          </p:cNvGrpSpPr>
          <p:nvPr/>
        </p:nvGrpSpPr>
        <p:grpSpPr bwMode="auto">
          <a:xfrm>
            <a:off x="458788" y="617538"/>
            <a:ext cx="8229600" cy="5548312"/>
            <a:chOff x="289" y="389"/>
            <a:chExt cx="5184" cy="3495"/>
          </a:xfrm>
        </p:grpSpPr>
        <p:sp>
          <p:nvSpPr>
            <p:cNvPr id="91140" name="Rectangle 2">
              <a:extLst>
                <a:ext uri="{FF2B5EF4-FFF2-40B4-BE49-F238E27FC236}">
                  <a16:creationId xmlns:a16="http://schemas.microsoft.com/office/drawing/2014/main" id="{4B1D67BC-D0F9-6647-BD5C-6158753B6376}"/>
                </a:ext>
              </a:extLst>
            </p:cNvPr>
            <p:cNvSpPr>
              <a:spLocks noChangeArrowheads="1"/>
            </p:cNvSpPr>
            <p:nvPr/>
          </p:nvSpPr>
          <p:spPr bwMode="auto">
            <a:xfrm>
              <a:off x="289"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Sequence of Events</a:t>
              </a:r>
              <a:br>
                <a:rPr lang="en-US" altLang="en-US" sz="2800" dirty="0">
                  <a:solidFill>
                    <a:srgbClr val="333333"/>
                  </a:solidFill>
                </a:rPr>
              </a:br>
              <a:endParaRPr lang="en-US" altLang="en-US" sz="2200" dirty="0">
                <a:solidFill>
                  <a:srgbClr val="333333"/>
                </a:solidFill>
              </a:endParaRPr>
            </a:p>
          </p:txBody>
        </p:sp>
        <p:sp>
          <p:nvSpPr>
            <p:cNvPr id="91141" name="Text Box 6">
              <a:extLst>
                <a:ext uri="{FF2B5EF4-FFF2-40B4-BE49-F238E27FC236}">
                  <a16:creationId xmlns:a16="http://schemas.microsoft.com/office/drawing/2014/main" id="{414F964F-8E74-2043-843D-9BD9BDD1406C}"/>
                </a:ext>
              </a:extLst>
            </p:cNvPr>
            <p:cNvSpPr txBox="1">
              <a:spLocks noChangeArrowheads="1"/>
            </p:cNvSpPr>
            <p:nvPr/>
          </p:nvSpPr>
          <p:spPr bwMode="auto">
            <a:xfrm>
              <a:off x="515" y="974"/>
              <a:ext cx="482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 typeface="Arial" panose="020B0604020202020204" pitchFamily="34" charset="0"/>
                <a:buAutoNum type="arabicPeriod"/>
              </a:pPr>
              <a:r>
                <a:rPr lang="en-US" altLang="en-US" dirty="0"/>
                <a:t>The auricle directs sound (pressure) waves into the external auditory canal.</a:t>
              </a:r>
            </a:p>
            <a:p>
              <a:pPr eaLnBrk="1" hangingPunct="1">
                <a:lnSpc>
                  <a:spcPct val="85000"/>
                </a:lnSpc>
                <a:spcAft>
                  <a:spcPts val="900"/>
                </a:spcAft>
                <a:buSzPct val="80000"/>
                <a:buFont typeface="Arial" panose="020B0604020202020204" pitchFamily="34" charset="0"/>
                <a:buAutoNum type="arabicPeriod"/>
              </a:pPr>
              <a:r>
                <a:rPr lang="en-US" altLang="en-US" dirty="0"/>
                <a:t>The sound waves strike the tympanic membrane causing it to move back and forth—the eardrum vibrates slower for low frequency than for high frequency sounds.</a:t>
              </a:r>
            </a:p>
            <a:p>
              <a:pPr eaLnBrk="1" hangingPunct="1">
                <a:lnSpc>
                  <a:spcPct val="85000"/>
                </a:lnSpc>
                <a:spcAft>
                  <a:spcPct val="50000"/>
                </a:spcAft>
                <a:buSzPct val="80000"/>
                <a:buFont typeface="Arial" panose="020B0604020202020204" pitchFamily="34" charset="0"/>
                <a:buAutoNum type="arabicPeriod"/>
              </a:pPr>
              <a:r>
                <a:rPr lang="en-US" altLang="en-US" dirty="0"/>
                <a:t>The vibration is transmitted from the malleus (connected to the central area of the tympanic membrane), to the incus, and then to the stapes.</a:t>
              </a:r>
            </a:p>
          </p:txBody>
        </p:sp>
        <p:grpSp>
          <p:nvGrpSpPr>
            <p:cNvPr id="91142" name="Group 29">
              <a:extLst>
                <a:ext uri="{FF2B5EF4-FFF2-40B4-BE49-F238E27FC236}">
                  <a16:creationId xmlns:a16="http://schemas.microsoft.com/office/drawing/2014/main" id="{803BED07-15FB-D346-B3FA-4A00E0A83379}"/>
                </a:ext>
              </a:extLst>
            </p:cNvPr>
            <p:cNvGrpSpPr>
              <a:grpSpLocks/>
            </p:cNvGrpSpPr>
            <p:nvPr/>
          </p:nvGrpSpPr>
          <p:grpSpPr bwMode="auto">
            <a:xfrm>
              <a:off x="582" y="3671"/>
              <a:ext cx="2978" cy="213"/>
              <a:chOff x="582" y="3671"/>
              <a:chExt cx="2978" cy="213"/>
            </a:xfrm>
          </p:grpSpPr>
          <p:grpSp>
            <p:nvGrpSpPr>
              <p:cNvPr id="91143" name="Group 30">
                <a:extLst>
                  <a:ext uri="{FF2B5EF4-FFF2-40B4-BE49-F238E27FC236}">
                    <a16:creationId xmlns:a16="http://schemas.microsoft.com/office/drawing/2014/main" id="{57DEF6AF-BD87-F243-ADD5-E435C253749C}"/>
                  </a:ext>
                </a:extLst>
              </p:cNvPr>
              <p:cNvGrpSpPr>
                <a:grpSpLocks/>
              </p:cNvGrpSpPr>
              <p:nvPr/>
            </p:nvGrpSpPr>
            <p:grpSpPr bwMode="auto">
              <a:xfrm>
                <a:off x="582" y="3671"/>
                <a:ext cx="1990" cy="213"/>
                <a:chOff x="582" y="3671"/>
                <a:chExt cx="1990" cy="213"/>
              </a:xfrm>
            </p:grpSpPr>
            <p:sp>
              <p:nvSpPr>
                <p:cNvPr id="91147" name="Rectangle 31">
                  <a:extLst>
                    <a:ext uri="{FF2B5EF4-FFF2-40B4-BE49-F238E27FC236}">
                      <a16:creationId xmlns:a16="http://schemas.microsoft.com/office/drawing/2014/main" id="{A602E1F4-A1A3-294A-807E-14058E11C42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1148" name="Rectangle 32">
                  <a:extLst>
                    <a:ext uri="{FF2B5EF4-FFF2-40B4-BE49-F238E27FC236}">
                      <a16:creationId xmlns:a16="http://schemas.microsoft.com/office/drawing/2014/main" id="{F445AAF5-4316-B347-AF9C-8D91924B3EB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1149" name="Rectangle 33">
                  <a:extLst>
                    <a:ext uri="{FF2B5EF4-FFF2-40B4-BE49-F238E27FC236}">
                      <a16:creationId xmlns:a16="http://schemas.microsoft.com/office/drawing/2014/main" id="{829FBB51-5D2A-7A4B-92FC-9BE18B765F4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1150" name="Text Box 34">
                  <a:extLst>
                    <a:ext uri="{FF2B5EF4-FFF2-40B4-BE49-F238E27FC236}">
                      <a16:creationId xmlns:a16="http://schemas.microsoft.com/office/drawing/2014/main" id="{BD974CEE-70B8-5346-8FB7-6DE3D05D51F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601</a:t>
                  </a:r>
                  <a:endParaRPr lang="en-US" altLang="en-US" dirty="0">
                    <a:ea typeface="ＭＳ Ｐゴシック" panose="020B0600070205080204" pitchFamily="34" charset="-128"/>
                  </a:endParaRPr>
                </a:p>
              </p:txBody>
            </p:sp>
            <p:sp>
              <p:nvSpPr>
                <p:cNvPr id="91151" name="Text Box 35">
                  <a:extLst>
                    <a:ext uri="{FF2B5EF4-FFF2-40B4-BE49-F238E27FC236}">
                      <a16:creationId xmlns:a16="http://schemas.microsoft.com/office/drawing/2014/main" id="{F4E7EA95-8C92-9547-96B0-678C60DC137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664</a:t>
                  </a:r>
                  <a:endParaRPr lang="en-US" altLang="en-US" dirty="0">
                    <a:ea typeface="ＭＳ Ｐゴシック" panose="020B0600070205080204" pitchFamily="34" charset="-128"/>
                  </a:endParaRPr>
                </a:p>
              </p:txBody>
            </p:sp>
            <p:sp>
              <p:nvSpPr>
                <p:cNvPr id="91152" name="Text Box 36">
                  <a:extLst>
                    <a:ext uri="{FF2B5EF4-FFF2-40B4-BE49-F238E27FC236}">
                      <a16:creationId xmlns:a16="http://schemas.microsoft.com/office/drawing/2014/main" id="{A21A9472-4468-554D-9CCF-B3F5F476977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626</a:t>
                  </a:r>
                  <a:endParaRPr lang="en-US" altLang="en-US" dirty="0">
                    <a:ea typeface="ＭＳ Ｐゴシック" panose="020B0600070205080204" pitchFamily="34" charset="-128"/>
                  </a:endParaRPr>
                </a:p>
              </p:txBody>
            </p:sp>
          </p:grpSp>
          <p:grpSp>
            <p:nvGrpSpPr>
              <p:cNvPr id="91144" name="Group 37">
                <a:extLst>
                  <a:ext uri="{FF2B5EF4-FFF2-40B4-BE49-F238E27FC236}">
                    <a16:creationId xmlns:a16="http://schemas.microsoft.com/office/drawing/2014/main" id="{99BC356D-2965-B649-9C9B-823BE7E6E833}"/>
                  </a:ext>
                </a:extLst>
              </p:cNvPr>
              <p:cNvGrpSpPr>
                <a:grpSpLocks/>
              </p:cNvGrpSpPr>
              <p:nvPr/>
            </p:nvGrpSpPr>
            <p:grpSpPr bwMode="auto">
              <a:xfrm>
                <a:off x="2829" y="3671"/>
                <a:ext cx="731" cy="213"/>
                <a:chOff x="2829" y="3671"/>
                <a:chExt cx="731" cy="213"/>
              </a:xfrm>
            </p:grpSpPr>
            <p:sp>
              <p:nvSpPr>
                <p:cNvPr id="91145" name="Rectangle 38">
                  <a:extLst>
                    <a:ext uri="{FF2B5EF4-FFF2-40B4-BE49-F238E27FC236}">
                      <a16:creationId xmlns:a16="http://schemas.microsoft.com/office/drawing/2014/main" id="{2535636B-9F20-B447-8FC4-68F904BB8E02}"/>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1146" name="Text Box 39">
                  <a:extLst>
                    <a:ext uri="{FF2B5EF4-FFF2-40B4-BE49-F238E27FC236}">
                      <a16:creationId xmlns:a16="http://schemas.microsoft.com/office/drawing/2014/main" id="{F1F2CFD3-A317-9242-916E-C0D26596F4E0}"/>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17.22</a:t>
                  </a:r>
                </a:p>
              </p:txBody>
            </p:sp>
          </p:grpSp>
        </p:grpSp>
      </p:gr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5">
            <a:extLst>
              <a:ext uri="{FF2B5EF4-FFF2-40B4-BE49-F238E27FC236}">
                <a16:creationId xmlns:a16="http://schemas.microsoft.com/office/drawing/2014/main" id="{0883FEB6-FDEC-BD4A-B404-16ED02A29AD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F42822A-79DB-484D-9CEC-CE3A0F8E5A8C}" type="slidenum">
              <a:rPr lang="en-US" altLang="en-US"/>
              <a:pPr/>
              <a:t>44</a:t>
            </a:fld>
            <a:endParaRPr lang="en-US" altLang="en-US" dirty="0"/>
          </a:p>
        </p:txBody>
      </p:sp>
      <p:grpSp>
        <p:nvGrpSpPr>
          <p:cNvPr id="93187" name="Group 29">
            <a:extLst>
              <a:ext uri="{FF2B5EF4-FFF2-40B4-BE49-F238E27FC236}">
                <a16:creationId xmlns:a16="http://schemas.microsoft.com/office/drawing/2014/main" id="{CC628CF1-ACB1-F546-BA2F-5E0EB072D188}"/>
              </a:ext>
            </a:extLst>
          </p:cNvPr>
          <p:cNvGrpSpPr>
            <a:grpSpLocks/>
          </p:cNvGrpSpPr>
          <p:nvPr/>
        </p:nvGrpSpPr>
        <p:grpSpPr bwMode="auto">
          <a:xfrm>
            <a:off x="455613" y="617538"/>
            <a:ext cx="8229600" cy="5548312"/>
            <a:chOff x="287" y="389"/>
            <a:chExt cx="5184" cy="3495"/>
          </a:xfrm>
        </p:grpSpPr>
        <p:sp>
          <p:nvSpPr>
            <p:cNvPr id="93188" name="Rectangle 2">
              <a:extLst>
                <a:ext uri="{FF2B5EF4-FFF2-40B4-BE49-F238E27FC236}">
                  <a16:creationId xmlns:a16="http://schemas.microsoft.com/office/drawing/2014/main" id="{E22810F3-925A-774B-91CC-1324ABED6786}"/>
                </a:ext>
              </a:extLst>
            </p:cNvPr>
            <p:cNvSpPr>
              <a:spLocks noChangeArrowheads="1"/>
            </p:cNvSpPr>
            <p:nvPr/>
          </p:nvSpPr>
          <p:spPr bwMode="auto">
            <a:xfrm>
              <a:off x="287"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Sequence of Events </a:t>
              </a:r>
              <a:r>
                <a:rPr lang="en-US" altLang="en-US" sz="2200" dirty="0">
                  <a:solidFill>
                    <a:srgbClr val="333333"/>
                  </a:solidFill>
                </a:rPr>
                <a:t>(continued)</a:t>
              </a:r>
              <a:br>
                <a:rPr lang="en-US" altLang="en-US" sz="2200" dirty="0">
                  <a:solidFill>
                    <a:srgbClr val="333333"/>
                  </a:solidFill>
                </a:rPr>
              </a:br>
              <a:endParaRPr lang="en-US" altLang="en-US" sz="2200" dirty="0">
                <a:solidFill>
                  <a:srgbClr val="333333"/>
                </a:solidFill>
              </a:endParaRPr>
            </a:p>
          </p:txBody>
        </p:sp>
        <p:sp>
          <p:nvSpPr>
            <p:cNvPr id="93189" name="Text Box 6">
              <a:extLst>
                <a:ext uri="{FF2B5EF4-FFF2-40B4-BE49-F238E27FC236}">
                  <a16:creationId xmlns:a16="http://schemas.microsoft.com/office/drawing/2014/main" id="{B1328ED2-4698-AE42-B569-5B35E3B46068}"/>
                </a:ext>
              </a:extLst>
            </p:cNvPr>
            <p:cNvSpPr txBox="1">
              <a:spLocks noChangeArrowheads="1"/>
            </p:cNvSpPr>
            <p:nvPr/>
          </p:nvSpPr>
          <p:spPr bwMode="auto">
            <a:xfrm>
              <a:off x="519" y="974"/>
              <a:ext cx="494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 typeface="Arial" panose="020B0604020202020204" pitchFamily="34" charset="0"/>
                <a:buAutoNum type="arabicPeriod" startAt="4"/>
              </a:pPr>
              <a:r>
                <a:rPr lang="en-US" altLang="en-US" dirty="0"/>
                <a:t>As the stapes moves back and forth, it pushes the membrane of the oval window in and out—it vibrates more intensely than the tympanic membrane due to its smaller size.</a:t>
              </a:r>
              <a:endParaRPr lang="en-US" altLang="en-US" dirty="0">
                <a:solidFill>
                  <a:srgbClr val="800000"/>
                </a:solidFill>
              </a:endParaRPr>
            </a:p>
            <a:p>
              <a:pPr eaLnBrk="1" hangingPunct="1">
                <a:lnSpc>
                  <a:spcPct val="85000"/>
                </a:lnSpc>
                <a:spcAft>
                  <a:spcPts val="900"/>
                </a:spcAft>
                <a:buSzPct val="80000"/>
                <a:buFont typeface="Arial" panose="020B0604020202020204" pitchFamily="34" charset="0"/>
                <a:buAutoNum type="arabicPeriod" startAt="5"/>
              </a:pPr>
              <a:r>
                <a:rPr lang="en-US" altLang="en-US" dirty="0"/>
                <a:t>Movement of the oval window creates pressure waves in the perilymph of the scala vestibuli in the cochlea.</a:t>
              </a:r>
            </a:p>
            <a:p>
              <a:pPr eaLnBrk="1" hangingPunct="1">
                <a:lnSpc>
                  <a:spcPct val="85000"/>
                </a:lnSpc>
                <a:spcAft>
                  <a:spcPct val="50000"/>
                </a:spcAft>
                <a:buSzPct val="80000"/>
                <a:buFont typeface="Arial" panose="020B0604020202020204" pitchFamily="34" charset="0"/>
                <a:buAutoNum type="arabicPeriod" startAt="5"/>
              </a:pPr>
              <a:r>
                <a:rPr lang="en-US" altLang="en-US" dirty="0"/>
                <a:t>The pressure waves are transmitted from the scala vestibuli to the scala tympani, and then to the round window.</a:t>
              </a:r>
            </a:p>
          </p:txBody>
        </p:sp>
        <p:grpSp>
          <p:nvGrpSpPr>
            <p:cNvPr id="93190" name="Group 18">
              <a:extLst>
                <a:ext uri="{FF2B5EF4-FFF2-40B4-BE49-F238E27FC236}">
                  <a16:creationId xmlns:a16="http://schemas.microsoft.com/office/drawing/2014/main" id="{9B186C5F-B068-C24C-ABD7-2A9E01CB0F82}"/>
                </a:ext>
              </a:extLst>
            </p:cNvPr>
            <p:cNvGrpSpPr>
              <a:grpSpLocks/>
            </p:cNvGrpSpPr>
            <p:nvPr/>
          </p:nvGrpSpPr>
          <p:grpSpPr bwMode="auto">
            <a:xfrm>
              <a:off x="582" y="3671"/>
              <a:ext cx="2978" cy="213"/>
              <a:chOff x="582" y="3671"/>
              <a:chExt cx="2978" cy="213"/>
            </a:xfrm>
          </p:grpSpPr>
          <p:grpSp>
            <p:nvGrpSpPr>
              <p:cNvPr id="93191" name="Group 19">
                <a:extLst>
                  <a:ext uri="{FF2B5EF4-FFF2-40B4-BE49-F238E27FC236}">
                    <a16:creationId xmlns:a16="http://schemas.microsoft.com/office/drawing/2014/main" id="{88E1C1C7-5D34-4D4B-A7AB-4DE875E57410}"/>
                  </a:ext>
                </a:extLst>
              </p:cNvPr>
              <p:cNvGrpSpPr>
                <a:grpSpLocks/>
              </p:cNvGrpSpPr>
              <p:nvPr/>
            </p:nvGrpSpPr>
            <p:grpSpPr bwMode="auto">
              <a:xfrm>
                <a:off x="582" y="3671"/>
                <a:ext cx="1990" cy="213"/>
                <a:chOff x="582" y="3671"/>
                <a:chExt cx="1990" cy="213"/>
              </a:xfrm>
            </p:grpSpPr>
            <p:sp>
              <p:nvSpPr>
                <p:cNvPr id="93195" name="Rectangle 20">
                  <a:extLst>
                    <a:ext uri="{FF2B5EF4-FFF2-40B4-BE49-F238E27FC236}">
                      <a16:creationId xmlns:a16="http://schemas.microsoft.com/office/drawing/2014/main" id="{66823B73-B0AE-9D42-BE2C-391D44BF4CD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3196" name="Rectangle 21">
                  <a:extLst>
                    <a:ext uri="{FF2B5EF4-FFF2-40B4-BE49-F238E27FC236}">
                      <a16:creationId xmlns:a16="http://schemas.microsoft.com/office/drawing/2014/main" id="{DD802E33-6057-A445-969B-F212E631B42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3197" name="Rectangle 22">
                  <a:extLst>
                    <a:ext uri="{FF2B5EF4-FFF2-40B4-BE49-F238E27FC236}">
                      <a16:creationId xmlns:a16="http://schemas.microsoft.com/office/drawing/2014/main" id="{B15B751D-DB66-C34E-8F9E-25AB36D0A4D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3198" name="Text Box 23">
                  <a:extLst>
                    <a:ext uri="{FF2B5EF4-FFF2-40B4-BE49-F238E27FC236}">
                      <a16:creationId xmlns:a16="http://schemas.microsoft.com/office/drawing/2014/main" id="{3B851D84-20D3-BF4C-A1F6-CE9F3710F64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601</a:t>
                  </a:r>
                  <a:endParaRPr lang="en-US" altLang="en-US" dirty="0">
                    <a:ea typeface="ＭＳ Ｐゴシック" panose="020B0600070205080204" pitchFamily="34" charset="-128"/>
                  </a:endParaRPr>
                </a:p>
              </p:txBody>
            </p:sp>
            <p:sp>
              <p:nvSpPr>
                <p:cNvPr id="93199" name="Text Box 24">
                  <a:extLst>
                    <a:ext uri="{FF2B5EF4-FFF2-40B4-BE49-F238E27FC236}">
                      <a16:creationId xmlns:a16="http://schemas.microsoft.com/office/drawing/2014/main" id="{773EB3BE-1E21-4841-95F8-2D55286AB68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664</a:t>
                  </a:r>
                  <a:endParaRPr lang="en-US" altLang="en-US" dirty="0">
                    <a:ea typeface="ＭＳ Ｐゴシック" panose="020B0600070205080204" pitchFamily="34" charset="-128"/>
                  </a:endParaRPr>
                </a:p>
              </p:txBody>
            </p:sp>
            <p:sp>
              <p:nvSpPr>
                <p:cNvPr id="93200" name="Text Box 25">
                  <a:extLst>
                    <a:ext uri="{FF2B5EF4-FFF2-40B4-BE49-F238E27FC236}">
                      <a16:creationId xmlns:a16="http://schemas.microsoft.com/office/drawing/2014/main" id="{8F4B07C3-9C43-3640-A055-E376B4FA7D7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626</a:t>
                  </a:r>
                  <a:endParaRPr lang="en-US" altLang="en-US" dirty="0">
                    <a:ea typeface="ＭＳ Ｐゴシック" panose="020B0600070205080204" pitchFamily="34" charset="-128"/>
                  </a:endParaRPr>
                </a:p>
              </p:txBody>
            </p:sp>
          </p:grpSp>
          <p:grpSp>
            <p:nvGrpSpPr>
              <p:cNvPr id="93192" name="Group 26">
                <a:extLst>
                  <a:ext uri="{FF2B5EF4-FFF2-40B4-BE49-F238E27FC236}">
                    <a16:creationId xmlns:a16="http://schemas.microsoft.com/office/drawing/2014/main" id="{88984E5C-599D-9444-8EC6-275252A531B3}"/>
                  </a:ext>
                </a:extLst>
              </p:cNvPr>
              <p:cNvGrpSpPr>
                <a:grpSpLocks/>
              </p:cNvGrpSpPr>
              <p:nvPr/>
            </p:nvGrpSpPr>
            <p:grpSpPr bwMode="auto">
              <a:xfrm>
                <a:off x="2829" y="3671"/>
                <a:ext cx="731" cy="213"/>
                <a:chOff x="2829" y="3671"/>
                <a:chExt cx="731" cy="213"/>
              </a:xfrm>
            </p:grpSpPr>
            <p:sp>
              <p:nvSpPr>
                <p:cNvPr id="93193" name="Rectangle 27">
                  <a:extLst>
                    <a:ext uri="{FF2B5EF4-FFF2-40B4-BE49-F238E27FC236}">
                      <a16:creationId xmlns:a16="http://schemas.microsoft.com/office/drawing/2014/main" id="{299A462A-0430-1A46-A74D-C6A46635E7C1}"/>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3194" name="Text Box 28">
                  <a:extLst>
                    <a:ext uri="{FF2B5EF4-FFF2-40B4-BE49-F238E27FC236}">
                      <a16:creationId xmlns:a16="http://schemas.microsoft.com/office/drawing/2014/main" id="{0800C659-ED38-5545-A87E-F30949796AA7}"/>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17.22</a:t>
                  </a:r>
                </a:p>
              </p:txBody>
            </p:sp>
          </p:grpSp>
        </p:gr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a:extLst>
              <a:ext uri="{FF2B5EF4-FFF2-40B4-BE49-F238E27FC236}">
                <a16:creationId xmlns:a16="http://schemas.microsoft.com/office/drawing/2014/main" id="{84A9271D-47CA-C147-9A6E-019F11FB51FE}"/>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9B2FBDE-9DEA-234B-8374-30E076B4D348}" type="slidenum">
              <a:rPr lang="en-US" altLang="en-US"/>
              <a:pPr/>
              <a:t>45</a:t>
            </a:fld>
            <a:endParaRPr lang="en-US" altLang="en-US" dirty="0"/>
          </a:p>
        </p:txBody>
      </p:sp>
      <p:grpSp>
        <p:nvGrpSpPr>
          <p:cNvPr id="95235" name="Group 29">
            <a:extLst>
              <a:ext uri="{FF2B5EF4-FFF2-40B4-BE49-F238E27FC236}">
                <a16:creationId xmlns:a16="http://schemas.microsoft.com/office/drawing/2014/main" id="{15387431-263F-5940-8684-A075DA5152D5}"/>
              </a:ext>
            </a:extLst>
          </p:cNvPr>
          <p:cNvGrpSpPr>
            <a:grpSpLocks/>
          </p:cNvGrpSpPr>
          <p:nvPr/>
        </p:nvGrpSpPr>
        <p:grpSpPr bwMode="auto">
          <a:xfrm>
            <a:off x="458788" y="617538"/>
            <a:ext cx="8229600" cy="5548312"/>
            <a:chOff x="289" y="389"/>
            <a:chExt cx="5184" cy="3495"/>
          </a:xfrm>
        </p:grpSpPr>
        <p:sp>
          <p:nvSpPr>
            <p:cNvPr id="95236" name="Rectangle 2">
              <a:extLst>
                <a:ext uri="{FF2B5EF4-FFF2-40B4-BE49-F238E27FC236}">
                  <a16:creationId xmlns:a16="http://schemas.microsoft.com/office/drawing/2014/main" id="{C5893B1D-0803-A642-85D7-EF51180FD2F9}"/>
                </a:ext>
              </a:extLst>
            </p:cNvPr>
            <p:cNvSpPr>
              <a:spLocks noChangeArrowheads="1"/>
            </p:cNvSpPr>
            <p:nvPr/>
          </p:nvSpPr>
          <p:spPr bwMode="auto">
            <a:xfrm>
              <a:off x="289"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Sequence of Events </a:t>
              </a:r>
              <a:r>
                <a:rPr lang="en-US" altLang="en-US" sz="2200" dirty="0">
                  <a:solidFill>
                    <a:srgbClr val="333333"/>
                  </a:solidFill>
                </a:rPr>
                <a:t>(continued)</a:t>
              </a:r>
              <a:br>
                <a:rPr lang="en-US" altLang="en-US" sz="2200" dirty="0">
                  <a:solidFill>
                    <a:srgbClr val="333333"/>
                  </a:solidFill>
                </a:rPr>
              </a:br>
              <a:endParaRPr lang="en-US" altLang="en-US" sz="2200" dirty="0">
                <a:solidFill>
                  <a:srgbClr val="333333"/>
                </a:solidFill>
              </a:endParaRPr>
            </a:p>
          </p:txBody>
        </p:sp>
        <p:sp>
          <p:nvSpPr>
            <p:cNvPr id="95237" name="Text Box 6">
              <a:extLst>
                <a:ext uri="{FF2B5EF4-FFF2-40B4-BE49-F238E27FC236}">
                  <a16:creationId xmlns:a16="http://schemas.microsoft.com/office/drawing/2014/main" id="{CB4366A4-B545-5D40-9F1E-00747211A636}"/>
                </a:ext>
              </a:extLst>
            </p:cNvPr>
            <p:cNvSpPr txBox="1">
              <a:spLocks noChangeArrowheads="1"/>
            </p:cNvSpPr>
            <p:nvPr/>
          </p:nvSpPr>
          <p:spPr bwMode="auto">
            <a:xfrm>
              <a:off x="515" y="974"/>
              <a:ext cx="4877" cy="1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 typeface="Arial" panose="020B0604020202020204" pitchFamily="34" charset="0"/>
                <a:buAutoNum type="arabicPeriod" startAt="7"/>
              </a:pPr>
              <a:r>
                <a:rPr lang="en-US" altLang="en-US" dirty="0"/>
                <a:t>The pressure waves that deform the walls of the scala vestibuli and scala tympani push the vestibular membrane back and forth, which produces pressure waves in the endolymph inside the cochlear duct.</a:t>
              </a:r>
            </a:p>
            <a:p>
              <a:pPr eaLnBrk="1" hangingPunct="1">
                <a:lnSpc>
                  <a:spcPct val="85000"/>
                </a:lnSpc>
                <a:spcAft>
                  <a:spcPts val="900"/>
                </a:spcAft>
                <a:buSzPct val="80000"/>
                <a:buFont typeface="Arial" panose="020B0604020202020204" pitchFamily="34" charset="0"/>
                <a:buAutoNum type="arabicPeriod" startAt="7"/>
              </a:pPr>
              <a:r>
                <a:rPr lang="en-US" altLang="en-US" dirty="0"/>
                <a:t>The pressure waves in the endolymph cause the basilar membrane to vibrate, moving the hair cells of the spiral organ against the basilar membrane.</a:t>
              </a:r>
            </a:p>
            <a:p>
              <a:pPr eaLnBrk="1" hangingPunct="1">
                <a:lnSpc>
                  <a:spcPct val="85000"/>
                </a:lnSpc>
                <a:spcAft>
                  <a:spcPts val="900"/>
                </a:spcAft>
                <a:buSzPct val="80000"/>
                <a:buFont typeface="Arial" panose="020B0604020202020204" pitchFamily="34" charset="0"/>
                <a:buAutoNum type="arabicPeriod" startAt="7"/>
              </a:pPr>
              <a:r>
                <a:rPr lang="en-US" altLang="en-US" dirty="0"/>
                <a:t>The movements result in bending of the stereocilia, producing graded receptor potentials that lead to the generation of action potentials.</a:t>
              </a:r>
            </a:p>
            <a:p>
              <a:pPr eaLnBrk="1" hangingPunct="1">
                <a:lnSpc>
                  <a:spcPct val="85000"/>
                </a:lnSpc>
                <a:spcAft>
                  <a:spcPct val="50000"/>
                </a:spcAft>
                <a:buSzPct val="80000"/>
                <a:buFont typeface="Arial" panose="020B0604020202020204" pitchFamily="34" charset="0"/>
                <a:buAutoNum type="arabicPeriod" startAt="7"/>
              </a:pPr>
              <a:r>
                <a:rPr lang="en-US" altLang="en-US" dirty="0"/>
                <a:t>The action potentials propagate along the cochlear branch of the vesti-bulocochlear (VIII) cranial nerve to the brain, as will be covered in sub-sequent slides.</a:t>
              </a:r>
              <a:endParaRPr lang="en-US" altLang="en-US" dirty="0">
                <a:solidFill>
                  <a:srgbClr val="800000"/>
                </a:solidFill>
              </a:endParaRPr>
            </a:p>
          </p:txBody>
        </p:sp>
        <p:grpSp>
          <p:nvGrpSpPr>
            <p:cNvPr id="95238" name="Group 18">
              <a:extLst>
                <a:ext uri="{FF2B5EF4-FFF2-40B4-BE49-F238E27FC236}">
                  <a16:creationId xmlns:a16="http://schemas.microsoft.com/office/drawing/2014/main" id="{9578A04D-CAA5-7944-B325-F6BF799719F9}"/>
                </a:ext>
              </a:extLst>
            </p:cNvPr>
            <p:cNvGrpSpPr>
              <a:grpSpLocks/>
            </p:cNvGrpSpPr>
            <p:nvPr/>
          </p:nvGrpSpPr>
          <p:grpSpPr bwMode="auto">
            <a:xfrm>
              <a:off x="582" y="3671"/>
              <a:ext cx="2978" cy="213"/>
              <a:chOff x="582" y="3671"/>
              <a:chExt cx="2978" cy="213"/>
            </a:xfrm>
          </p:grpSpPr>
          <p:grpSp>
            <p:nvGrpSpPr>
              <p:cNvPr id="95239" name="Group 19">
                <a:extLst>
                  <a:ext uri="{FF2B5EF4-FFF2-40B4-BE49-F238E27FC236}">
                    <a16:creationId xmlns:a16="http://schemas.microsoft.com/office/drawing/2014/main" id="{12A61B95-D978-A340-96EF-FAAED101D20C}"/>
                  </a:ext>
                </a:extLst>
              </p:cNvPr>
              <p:cNvGrpSpPr>
                <a:grpSpLocks/>
              </p:cNvGrpSpPr>
              <p:nvPr/>
            </p:nvGrpSpPr>
            <p:grpSpPr bwMode="auto">
              <a:xfrm>
                <a:off x="582" y="3671"/>
                <a:ext cx="1990" cy="213"/>
                <a:chOff x="582" y="3671"/>
                <a:chExt cx="1990" cy="213"/>
              </a:xfrm>
            </p:grpSpPr>
            <p:sp>
              <p:nvSpPr>
                <p:cNvPr id="95243" name="Rectangle 20">
                  <a:extLst>
                    <a:ext uri="{FF2B5EF4-FFF2-40B4-BE49-F238E27FC236}">
                      <a16:creationId xmlns:a16="http://schemas.microsoft.com/office/drawing/2014/main" id="{59BCA55D-A70A-7245-8CB1-92B710E3F2E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5244" name="Rectangle 21">
                  <a:extLst>
                    <a:ext uri="{FF2B5EF4-FFF2-40B4-BE49-F238E27FC236}">
                      <a16:creationId xmlns:a16="http://schemas.microsoft.com/office/drawing/2014/main" id="{477EB4B0-EBEA-B440-B7D6-8B61C32D277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5245" name="Rectangle 22">
                  <a:extLst>
                    <a:ext uri="{FF2B5EF4-FFF2-40B4-BE49-F238E27FC236}">
                      <a16:creationId xmlns:a16="http://schemas.microsoft.com/office/drawing/2014/main" id="{E7AFF599-1EC5-BE47-AA98-E08D33E4190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5246" name="Text Box 23">
                  <a:extLst>
                    <a:ext uri="{FF2B5EF4-FFF2-40B4-BE49-F238E27FC236}">
                      <a16:creationId xmlns:a16="http://schemas.microsoft.com/office/drawing/2014/main" id="{5151AB53-6105-1747-B9E5-9B391D68D33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601</a:t>
                  </a:r>
                  <a:endParaRPr lang="en-US" altLang="en-US" dirty="0">
                    <a:ea typeface="ＭＳ Ｐゴシック" panose="020B0600070205080204" pitchFamily="34" charset="-128"/>
                  </a:endParaRPr>
                </a:p>
              </p:txBody>
            </p:sp>
            <p:sp>
              <p:nvSpPr>
                <p:cNvPr id="95247" name="Text Box 24">
                  <a:extLst>
                    <a:ext uri="{FF2B5EF4-FFF2-40B4-BE49-F238E27FC236}">
                      <a16:creationId xmlns:a16="http://schemas.microsoft.com/office/drawing/2014/main" id="{23E51991-F003-0842-A3BC-8EF6A430258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664</a:t>
                  </a:r>
                  <a:endParaRPr lang="en-US" altLang="en-US" dirty="0">
                    <a:ea typeface="ＭＳ Ｐゴシック" panose="020B0600070205080204" pitchFamily="34" charset="-128"/>
                  </a:endParaRPr>
                </a:p>
              </p:txBody>
            </p:sp>
            <p:sp>
              <p:nvSpPr>
                <p:cNvPr id="95248" name="Text Box 25">
                  <a:extLst>
                    <a:ext uri="{FF2B5EF4-FFF2-40B4-BE49-F238E27FC236}">
                      <a16:creationId xmlns:a16="http://schemas.microsoft.com/office/drawing/2014/main" id="{C8E47046-3EB9-DB49-86FC-6B75DA2680A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626</a:t>
                  </a:r>
                  <a:endParaRPr lang="en-US" altLang="en-US" dirty="0">
                    <a:ea typeface="ＭＳ Ｐゴシック" panose="020B0600070205080204" pitchFamily="34" charset="-128"/>
                  </a:endParaRPr>
                </a:p>
              </p:txBody>
            </p:sp>
          </p:grpSp>
          <p:grpSp>
            <p:nvGrpSpPr>
              <p:cNvPr id="95240" name="Group 26">
                <a:extLst>
                  <a:ext uri="{FF2B5EF4-FFF2-40B4-BE49-F238E27FC236}">
                    <a16:creationId xmlns:a16="http://schemas.microsoft.com/office/drawing/2014/main" id="{8372EB0D-462A-984F-9892-21411ED081B5}"/>
                  </a:ext>
                </a:extLst>
              </p:cNvPr>
              <p:cNvGrpSpPr>
                <a:grpSpLocks/>
              </p:cNvGrpSpPr>
              <p:nvPr/>
            </p:nvGrpSpPr>
            <p:grpSpPr bwMode="auto">
              <a:xfrm>
                <a:off x="2829" y="3671"/>
                <a:ext cx="731" cy="213"/>
                <a:chOff x="2829" y="3671"/>
                <a:chExt cx="731" cy="213"/>
              </a:xfrm>
            </p:grpSpPr>
            <p:sp>
              <p:nvSpPr>
                <p:cNvPr id="95241" name="Rectangle 27">
                  <a:extLst>
                    <a:ext uri="{FF2B5EF4-FFF2-40B4-BE49-F238E27FC236}">
                      <a16:creationId xmlns:a16="http://schemas.microsoft.com/office/drawing/2014/main" id="{259200C1-F1FE-7D40-A20E-56C9EFA98DD6}"/>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5242" name="Text Box 28">
                  <a:extLst>
                    <a:ext uri="{FF2B5EF4-FFF2-40B4-BE49-F238E27FC236}">
                      <a16:creationId xmlns:a16="http://schemas.microsoft.com/office/drawing/2014/main" id="{2E910350-89E0-0E49-B66C-3691477CC845}"/>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17.22</a:t>
                  </a:r>
                </a:p>
              </p:txBody>
            </p:sp>
          </p:grpSp>
        </p:grpSp>
      </p:gr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a:extLst>
              <a:ext uri="{FF2B5EF4-FFF2-40B4-BE49-F238E27FC236}">
                <a16:creationId xmlns:a16="http://schemas.microsoft.com/office/drawing/2014/main" id="{8EF1DAAA-6EB7-7941-B11F-E18125691EC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4AA8AD-9B0C-834D-A80C-0DC0A097826D}" type="slidenum">
              <a:rPr lang="en-US" altLang="en-US"/>
              <a:pPr/>
              <a:t>46</a:t>
            </a:fld>
            <a:endParaRPr lang="en-US" altLang="en-US" dirty="0"/>
          </a:p>
        </p:txBody>
      </p:sp>
      <p:grpSp>
        <p:nvGrpSpPr>
          <p:cNvPr id="97283" name="Group 25">
            <a:extLst>
              <a:ext uri="{FF2B5EF4-FFF2-40B4-BE49-F238E27FC236}">
                <a16:creationId xmlns:a16="http://schemas.microsoft.com/office/drawing/2014/main" id="{70C70DD7-FE02-A548-9A54-D65A143A9203}"/>
              </a:ext>
            </a:extLst>
          </p:cNvPr>
          <p:cNvGrpSpPr>
            <a:grpSpLocks/>
          </p:cNvGrpSpPr>
          <p:nvPr/>
        </p:nvGrpSpPr>
        <p:grpSpPr bwMode="auto">
          <a:xfrm>
            <a:off x="458788" y="446088"/>
            <a:ext cx="8229600" cy="5719762"/>
            <a:chOff x="289" y="281"/>
            <a:chExt cx="5184" cy="3603"/>
          </a:xfrm>
        </p:grpSpPr>
        <p:sp>
          <p:nvSpPr>
            <p:cNvPr id="97284" name="Rectangle 2">
              <a:extLst>
                <a:ext uri="{FF2B5EF4-FFF2-40B4-BE49-F238E27FC236}">
                  <a16:creationId xmlns:a16="http://schemas.microsoft.com/office/drawing/2014/main" id="{5D108DFC-1317-3949-A1D6-4DAFDD812C2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Frequency Tuning</a:t>
              </a:r>
              <a:endParaRPr lang="en-US" altLang="en-US" sz="2200" dirty="0">
                <a:solidFill>
                  <a:srgbClr val="333333"/>
                </a:solidFill>
              </a:endParaRPr>
            </a:p>
          </p:txBody>
        </p:sp>
        <p:sp>
          <p:nvSpPr>
            <p:cNvPr id="97285" name="Text Box 6">
              <a:extLst>
                <a:ext uri="{FF2B5EF4-FFF2-40B4-BE49-F238E27FC236}">
                  <a16:creationId xmlns:a16="http://schemas.microsoft.com/office/drawing/2014/main" id="{F7D3E4BB-881E-5144-8F9D-9D1920A7F375}"/>
                </a:ext>
              </a:extLst>
            </p:cNvPr>
            <p:cNvSpPr txBox="1">
              <a:spLocks noChangeArrowheads="1"/>
            </p:cNvSpPr>
            <p:nvPr/>
          </p:nvSpPr>
          <p:spPr bwMode="auto">
            <a:xfrm>
              <a:off x="515" y="974"/>
              <a:ext cx="4901"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Sound waves of differing frequencies (pitch) cause different segments of the basilar membrane to vibrate more effectively than other segments.</a:t>
              </a:r>
            </a:p>
            <a:p>
              <a:pPr eaLnBrk="1" hangingPunct="1">
                <a:lnSpc>
                  <a:spcPct val="85000"/>
                </a:lnSpc>
                <a:spcAft>
                  <a:spcPts val="900"/>
                </a:spcAft>
                <a:buSzPct val="80000"/>
                <a:buFontTx/>
                <a:buChar char="•"/>
              </a:pPr>
              <a:r>
                <a:rPr lang="en-US" altLang="en-US" dirty="0"/>
                <a:t>Each segment of the basilar membrane is tuned for a specific frequency.</a:t>
              </a:r>
            </a:p>
            <a:p>
              <a:pPr eaLnBrk="1" hangingPunct="1">
                <a:lnSpc>
                  <a:spcPct val="85000"/>
                </a:lnSpc>
                <a:spcAft>
                  <a:spcPts val="900"/>
                </a:spcAft>
                <a:buSzPct val="80000"/>
                <a:buFontTx/>
                <a:buChar char="•"/>
              </a:pPr>
              <a:r>
                <a:rPr lang="en-US" altLang="en-US" dirty="0"/>
                <a:t>The basilar membrane is narrower and stiffer at the base of the cochlea, and therefore high-frequencies cause maximal vibrations in this region.</a:t>
              </a:r>
            </a:p>
            <a:p>
              <a:pPr eaLnBrk="1" hangingPunct="1">
                <a:lnSpc>
                  <a:spcPct val="85000"/>
                </a:lnSpc>
                <a:spcAft>
                  <a:spcPct val="50000"/>
                </a:spcAft>
                <a:buSzPct val="80000"/>
                <a:buFontTx/>
                <a:buChar char="•"/>
              </a:pPr>
              <a:r>
                <a:rPr lang="en-US" altLang="en-US" dirty="0"/>
                <a:t>The basilar membrane is wider and more flexible toward the apex (tip) of the cochlea, and therefore low-frequencies cause maximal vibrations in this region.</a:t>
              </a:r>
            </a:p>
          </p:txBody>
        </p:sp>
        <p:grpSp>
          <p:nvGrpSpPr>
            <p:cNvPr id="97286" name="Group 15">
              <a:extLst>
                <a:ext uri="{FF2B5EF4-FFF2-40B4-BE49-F238E27FC236}">
                  <a16:creationId xmlns:a16="http://schemas.microsoft.com/office/drawing/2014/main" id="{763AE286-A1E2-1A45-BDA4-CDB23A4D0A1C}"/>
                </a:ext>
              </a:extLst>
            </p:cNvPr>
            <p:cNvGrpSpPr>
              <a:grpSpLocks/>
            </p:cNvGrpSpPr>
            <p:nvPr/>
          </p:nvGrpSpPr>
          <p:grpSpPr bwMode="auto">
            <a:xfrm>
              <a:off x="582" y="3671"/>
              <a:ext cx="1990" cy="213"/>
              <a:chOff x="582" y="3671"/>
              <a:chExt cx="1990" cy="213"/>
            </a:xfrm>
          </p:grpSpPr>
          <p:sp>
            <p:nvSpPr>
              <p:cNvPr id="97287" name="Rectangle 16">
                <a:extLst>
                  <a:ext uri="{FF2B5EF4-FFF2-40B4-BE49-F238E27FC236}">
                    <a16:creationId xmlns:a16="http://schemas.microsoft.com/office/drawing/2014/main" id="{5ED28710-3B4D-BE48-9E74-F9606686002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7288" name="Rectangle 17">
                <a:extLst>
                  <a:ext uri="{FF2B5EF4-FFF2-40B4-BE49-F238E27FC236}">
                    <a16:creationId xmlns:a16="http://schemas.microsoft.com/office/drawing/2014/main" id="{DEB4470C-F403-6441-AD6F-16B7E54E7B8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7289" name="Rectangle 18">
                <a:extLst>
                  <a:ext uri="{FF2B5EF4-FFF2-40B4-BE49-F238E27FC236}">
                    <a16:creationId xmlns:a16="http://schemas.microsoft.com/office/drawing/2014/main" id="{1F0CE274-0CF4-BB4A-882B-EEF6E74A4B8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97290" name="Text Box 19">
                <a:extLst>
                  <a:ext uri="{FF2B5EF4-FFF2-40B4-BE49-F238E27FC236}">
                    <a16:creationId xmlns:a16="http://schemas.microsoft.com/office/drawing/2014/main" id="{D6669232-5B24-A84B-9F0B-8C7EA9D616C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602</a:t>
                </a:r>
                <a:endParaRPr lang="en-US" altLang="en-US" dirty="0">
                  <a:ea typeface="ＭＳ Ｐゴシック" panose="020B0600070205080204" pitchFamily="34" charset="-128"/>
                </a:endParaRPr>
              </a:p>
            </p:txBody>
          </p:sp>
          <p:sp>
            <p:nvSpPr>
              <p:cNvPr id="97291" name="Text Box 20">
                <a:extLst>
                  <a:ext uri="{FF2B5EF4-FFF2-40B4-BE49-F238E27FC236}">
                    <a16:creationId xmlns:a16="http://schemas.microsoft.com/office/drawing/2014/main" id="{FA437FA1-4EC6-2345-AF41-7CF6539D528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664</a:t>
                </a:r>
                <a:endParaRPr lang="en-US" altLang="en-US" dirty="0">
                  <a:ea typeface="ＭＳ Ｐゴシック" panose="020B0600070205080204" pitchFamily="34" charset="-128"/>
                </a:endParaRPr>
              </a:p>
            </p:txBody>
          </p:sp>
          <p:sp>
            <p:nvSpPr>
              <p:cNvPr id="97292" name="Text Box 21">
                <a:extLst>
                  <a:ext uri="{FF2B5EF4-FFF2-40B4-BE49-F238E27FC236}">
                    <a16:creationId xmlns:a16="http://schemas.microsoft.com/office/drawing/2014/main" id="{EA6355AE-83AD-4D4C-813B-75454332C36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626</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5">
            <a:extLst>
              <a:ext uri="{FF2B5EF4-FFF2-40B4-BE49-F238E27FC236}">
                <a16:creationId xmlns:a16="http://schemas.microsoft.com/office/drawing/2014/main" id="{6D7F7150-F014-2042-BEC4-DFFEF3B33A7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59D2A2-F4E8-DD40-83C0-A4E001223E76}" type="slidenum">
              <a:rPr lang="en-US" altLang="en-US"/>
              <a:pPr/>
              <a:t>47</a:t>
            </a:fld>
            <a:endParaRPr lang="en-US" altLang="en-US" dirty="0"/>
          </a:p>
        </p:txBody>
      </p:sp>
      <p:grpSp>
        <p:nvGrpSpPr>
          <p:cNvPr id="99331" name="Group 1054">
            <a:extLst>
              <a:ext uri="{FF2B5EF4-FFF2-40B4-BE49-F238E27FC236}">
                <a16:creationId xmlns:a16="http://schemas.microsoft.com/office/drawing/2014/main" id="{029DEEA4-B2D4-A445-B79E-91A76370A9CD}"/>
              </a:ext>
            </a:extLst>
          </p:cNvPr>
          <p:cNvGrpSpPr>
            <a:grpSpLocks/>
          </p:cNvGrpSpPr>
          <p:nvPr/>
        </p:nvGrpSpPr>
        <p:grpSpPr bwMode="auto">
          <a:xfrm>
            <a:off x="458788" y="446088"/>
            <a:ext cx="8229600" cy="4964113"/>
            <a:chOff x="289" y="281"/>
            <a:chExt cx="5184" cy="3127"/>
          </a:xfrm>
        </p:grpSpPr>
        <p:sp>
          <p:nvSpPr>
            <p:cNvPr id="99332" name="Rectangle 1026">
              <a:extLst>
                <a:ext uri="{FF2B5EF4-FFF2-40B4-BE49-F238E27FC236}">
                  <a16:creationId xmlns:a16="http://schemas.microsoft.com/office/drawing/2014/main" id="{B25159C3-F385-8C4E-B6CE-D11FF18E1EE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Cochlear Organization</a:t>
              </a:r>
              <a:endParaRPr lang="en-US" altLang="en-US" sz="2200" dirty="0">
                <a:solidFill>
                  <a:srgbClr val="333333"/>
                </a:solidFill>
              </a:endParaRPr>
            </a:p>
          </p:txBody>
        </p:sp>
        <p:grpSp>
          <p:nvGrpSpPr>
            <p:cNvPr id="99333" name="Group 1053">
              <a:extLst>
                <a:ext uri="{FF2B5EF4-FFF2-40B4-BE49-F238E27FC236}">
                  <a16:creationId xmlns:a16="http://schemas.microsoft.com/office/drawing/2014/main" id="{C875FA4C-5481-FE46-B08B-EBB8EB903FFE}"/>
                </a:ext>
              </a:extLst>
            </p:cNvPr>
            <p:cNvGrpSpPr>
              <a:grpSpLocks/>
            </p:cNvGrpSpPr>
            <p:nvPr/>
          </p:nvGrpSpPr>
          <p:grpSpPr bwMode="auto">
            <a:xfrm>
              <a:off x="1410" y="996"/>
              <a:ext cx="3287" cy="2412"/>
              <a:chOff x="1410" y="996"/>
              <a:chExt cx="3287" cy="2412"/>
            </a:xfrm>
          </p:grpSpPr>
          <p:sp>
            <p:nvSpPr>
              <p:cNvPr id="99334" name="Text Box 1032">
                <a:extLst>
                  <a:ext uri="{FF2B5EF4-FFF2-40B4-BE49-F238E27FC236}">
                    <a16:creationId xmlns:a16="http://schemas.microsoft.com/office/drawing/2014/main" id="{4108B419-0EFF-2C4F-8E9D-865F0CCA25AE}"/>
                  </a:ext>
                </a:extLst>
              </p:cNvPr>
              <p:cNvSpPr txBox="1">
                <a:spLocks noChangeArrowheads="1"/>
              </p:cNvSpPr>
              <p:nvPr/>
            </p:nvSpPr>
            <p:spPr bwMode="auto">
              <a:xfrm>
                <a:off x="2843" y="3243"/>
                <a:ext cx="120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https://www.physics.uwo.ca</a:t>
                </a:r>
              </a:p>
            </p:txBody>
          </p:sp>
          <p:sp>
            <p:nvSpPr>
              <p:cNvPr id="99335" name="Text Box 1035">
                <a:extLst>
                  <a:ext uri="{FF2B5EF4-FFF2-40B4-BE49-F238E27FC236}">
                    <a16:creationId xmlns:a16="http://schemas.microsoft.com/office/drawing/2014/main" id="{0CA683C7-638F-EE48-91B0-5D5B3B3EC510}"/>
                  </a:ext>
                </a:extLst>
              </p:cNvPr>
              <p:cNvSpPr txBox="1">
                <a:spLocks noChangeArrowheads="1"/>
              </p:cNvSpPr>
              <p:nvPr/>
            </p:nvSpPr>
            <p:spPr bwMode="auto">
              <a:xfrm>
                <a:off x="4253" y="2651"/>
                <a:ext cx="4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solidFill>
                      <a:srgbClr val="011893"/>
                    </a:solidFill>
                  </a:rPr>
                  <a:t>Base</a:t>
                </a:r>
              </a:p>
            </p:txBody>
          </p:sp>
          <p:sp>
            <p:nvSpPr>
              <p:cNvPr id="99336" name="Text Box 1037">
                <a:extLst>
                  <a:ext uri="{FF2B5EF4-FFF2-40B4-BE49-F238E27FC236}">
                    <a16:creationId xmlns:a16="http://schemas.microsoft.com/office/drawing/2014/main" id="{F400B182-D491-7549-8E30-14125332BA07}"/>
                  </a:ext>
                </a:extLst>
              </p:cNvPr>
              <p:cNvSpPr txBox="1">
                <a:spLocks noChangeArrowheads="1"/>
              </p:cNvSpPr>
              <p:nvPr/>
            </p:nvSpPr>
            <p:spPr bwMode="auto">
              <a:xfrm>
                <a:off x="1410" y="1753"/>
                <a:ext cx="4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solidFill>
                      <a:srgbClr val="011893"/>
                    </a:solidFill>
                  </a:rPr>
                  <a:t>Apex</a:t>
                </a:r>
              </a:p>
            </p:txBody>
          </p:sp>
          <p:pic>
            <p:nvPicPr>
              <p:cNvPr id="99337" name="Picture 1040" descr="i10-85-cochlea22">
                <a:extLst>
                  <a:ext uri="{FF2B5EF4-FFF2-40B4-BE49-F238E27FC236}">
                    <a16:creationId xmlns:a16="http://schemas.microsoft.com/office/drawing/2014/main" id="{5D85F7F8-0742-EE45-B5F4-6AC6C072AB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5" y="996"/>
                <a:ext cx="1921" cy="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8" name="Line 1036">
                <a:extLst>
                  <a:ext uri="{FF2B5EF4-FFF2-40B4-BE49-F238E27FC236}">
                    <a16:creationId xmlns:a16="http://schemas.microsoft.com/office/drawing/2014/main" id="{E409DAFA-A9D2-1D43-A30E-E7C78B394A77}"/>
                  </a:ext>
                </a:extLst>
              </p:cNvPr>
              <p:cNvSpPr>
                <a:spLocks noChangeShapeType="1"/>
              </p:cNvSpPr>
              <p:nvPr/>
            </p:nvSpPr>
            <p:spPr bwMode="auto">
              <a:xfrm flipH="1">
                <a:off x="1885" y="1877"/>
                <a:ext cx="576" cy="0"/>
              </a:xfrm>
              <a:prstGeom prst="line">
                <a:avLst/>
              </a:prstGeom>
              <a:noFill/>
              <a:ln w="146050">
                <a:solidFill>
                  <a:srgbClr val="000080">
                    <a:alpha val="74651"/>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99339" name="Line 1034">
                <a:extLst>
                  <a:ext uri="{FF2B5EF4-FFF2-40B4-BE49-F238E27FC236}">
                    <a16:creationId xmlns:a16="http://schemas.microsoft.com/office/drawing/2014/main" id="{09F589D1-56F8-5449-94A2-67E7A505BEC4}"/>
                  </a:ext>
                </a:extLst>
              </p:cNvPr>
              <p:cNvSpPr>
                <a:spLocks noChangeShapeType="1"/>
              </p:cNvSpPr>
              <p:nvPr/>
            </p:nvSpPr>
            <p:spPr bwMode="auto">
              <a:xfrm>
                <a:off x="3705" y="2768"/>
                <a:ext cx="518" cy="0"/>
              </a:xfrm>
              <a:prstGeom prst="line">
                <a:avLst/>
              </a:prstGeom>
              <a:noFill/>
              <a:ln w="146050">
                <a:solidFill>
                  <a:srgbClr val="000080">
                    <a:alpha val="73617"/>
                  </a:srgbClr>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a:extLst>
              <a:ext uri="{FF2B5EF4-FFF2-40B4-BE49-F238E27FC236}">
                <a16:creationId xmlns:a16="http://schemas.microsoft.com/office/drawing/2014/main" id="{360A7564-3565-0844-96B2-471D12FE2035}"/>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7A610DE-5BDC-2A43-BD24-0CF40B2CD473}" type="slidenum">
              <a:rPr lang="en-US" altLang="en-US"/>
              <a:pPr/>
              <a:t>48</a:t>
            </a:fld>
            <a:endParaRPr lang="en-US" altLang="en-US" dirty="0"/>
          </a:p>
        </p:txBody>
      </p:sp>
      <p:grpSp>
        <p:nvGrpSpPr>
          <p:cNvPr id="101379" name="Group 24">
            <a:extLst>
              <a:ext uri="{FF2B5EF4-FFF2-40B4-BE49-F238E27FC236}">
                <a16:creationId xmlns:a16="http://schemas.microsoft.com/office/drawing/2014/main" id="{90F0902A-61A2-6646-B4FB-5529505174C7}"/>
              </a:ext>
            </a:extLst>
          </p:cNvPr>
          <p:cNvGrpSpPr>
            <a:grpSpLocks/>
          </p:cNvGrpSpPr>
          <p:nvPr/>
        </p:nvGrpSpPr>
        <p:grpSpPr bwMode="auto">
          <a:xfrm>
            <a:off x="458788" y="446088"/>
            <a:ext cx="8229600" cy="5719762"/>
            <a:chOff x="289" y="281"/>
            <a:chExt cx="5184" cy="3603"/>
          </a:xfrm>
        </p:grpSpPr>
        <p:sp>
          <p:nvSpPr>
            <p:cNvPr id="101380" name="Rectangle 2">
              <a:extLst>
                <a:ext uri="{FF2B5EF4-FFF2-40B4-BE49-F238E27FC236}">
                  <a16:creationId xmlns:a16="http://schemas.microsoft.com/office/drawing/2014/main" id="{6FA05816-728C-ED44-89A9-2928ECEDAEE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Sensitivity to Sound Intensities</a:t>
              </a:r>
              <a:endParaRPr lang="en-US" altLang="en-US" sz="2200" dirty="0">
                <a:solidFill>
                  <a:srgbClr val="333333"/>
                </a:solidFill>
              </a:endParaRPr>
            </a:p>
          </p:txBody>
        </p:sp>
        <p:sp>
          <p:nvSpPr>
            <p:cNvPr id="101381" name="Text Box 6">
              <a:extLst>
                <a:ext uri="{FF2B5EF4-FFF2-40B4-BE49-F238E27FC236}">
                  <a16:creationId xmlns:a16="http://schemas.microsoft.com/office/drawing/2014/main" id="{BE9D0601-C608-3543-9D01-4CE15A785590}"/>
                </a:ext>
              </a:extLst>
            </p:cNvPr>
            <p:cNvSpPr txBox="1">
              <a:spLocks noChangeArrowheads="1"/>
            </p:cNvSpPr>
            <p:nvPr/>
          </p:nvSpPr>
          <p:spPr bwMode="auto">
            <a:xfrm>
              <a:off x="515" y="974"/>
              <a:ext cx="4815"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loudness we perceive is determined in large part by the intensity or amplitude of the sound waves.</a:t>
              </a:r>
            </a:p>
            <a:p>
              <a:pPr eaLnBrk="1" hangingPunct="1">
                <a:lnSpc>
                  <a:spcPct val="85000"/>
                </a:lnSpc>
                <a:spcAft>
                  <a:spcPts val="900"/>
                </a:spcAft>
                <a:buSzPct val="80000"/>
                <a:buFontTx/>
                <a:buChar char="•"/>
              </a:pPr>
              <a:r>
                <a:rPr lang="en-US" altLang="en-US" dirty="0"/>
                <a:t>High-intensity (loud) sounds result in larger vibrations in the basilar membrane, resulting in a higher frequency of action potentials in the cochlear branch of the vestibulocochlear nerve.</a:t>
              </a:r>
            </a:p>
            <a:p>
              <a:pPr eaLnBrk="1" hangingPunct="1">
                <a:lnSpc>
                  <a:spcPct val="85000"/>
                </a:lnSpc>
                <a:spcAft>
                  <a:spcPct val="50000"/>
                </a:spcAft>
                <a:buSzPct val="80000"/>
                <a:buFontTx/>
                <a:buChar char="•"/>
              </a:pPr>
              <a:r>
                <a:rPr lang="en-US" altLang="en-US" dirty="0"/>
                <a:t>Loud sounds also stimulate a larger number of hair cells in the cochlea.</a:t>
              </a:r>
              <a:endParaRPr lang="en-US" altLang="en-US" dirty="0">
                <a:solidFill>
                  <a:srgbClr val="800000"/>
                </a:solidFill>
              </a:endParaRPr>
            </a:p>
          </p:txBody>
        </p:sp>
        <p:grpSp>
          <p:nvGrpSpPr>
            <p:cNvPr id="101382" name="Group 14">
              <a:extLst>
                <a:ext uri="{FF2B5EF4-FFF2-40B4-BE49-F238E27FC236}">
                  <a16:creationId xmlns:a16="http://schemas.microsoft.com/office/drawing/2014/main" id="{F8DB60FD-359E-CE45-B5D2-3178A1E37937}"/>
                </a:ext>
              </a:extLst>
            </p:cNvPr>
            <p:cNvGrpSpPr>
              <a:grpSpLocks/>
            </p:cNvGrpSpPr>
            <p:nvPr/>
          </p:nvGrpSpPr>
          <p:grpSpPr bwMode="auto">
            <a:xfrm>
              <a:off x="582" y="3671"/>
              <a:ext cx="1990" cy="213"/>
              <a:chOff x="582" y="3671"/>
              <a:chExt cx="1990" cy="213"/>
            </a:xfrm>
          </p:grpSpPr>
          <p:sp>
            <p:nvSpPr>
              <p:cNvPr id="101383" name="Rectangle 15">
                <a:extLst>
                  <a:ext uri="{FF2B5EF4-FFF2-40B4-BE49-F238E27FC236}">
                    <a16:creationId xmlns:a16="http://schemas.microsoft.com/office/drawing/2014/main" id="{D36A13DA-07C3-D043-B234-A265EA264BC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1384" name="Rectangle 16">
                <a:extLst>
                  <a:ext uri="{FF2B5EF4-FFF2-40B4-BE49-F238E27FC236}">
                    <a16:creationId xmlns:a16="http://schemas.microsoft.com/office/drawing/2014/main" id="{977665BD-D1D7-0647-9BA8-B85B6CD1496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1385" name="Rectangle 17">
                <a:extLst>
                  <a:ext uri="{FF2B5EF4-FFF2-40B4-BE49-F238E27FC236}">
                    <a16:creationId xmlns:a16="http://schemas.microsoft.com/office/drawing/2014/main" id="{FF3BACB5-89E9-434A-BF0D-ED0C26E9710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1386" name="Text Box 18">
                <a:extLst>
                  <a:ext uri="{FF2B5EF4-FFF2-40B4-BE49-F238E27FC236}">
                    <a16:creationId xmlns:a16="http://schemas.microsoft.com/office/drawing/2014/main" id="{9965FD9B-14F3-0640-9571-247CDA3E6A0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602</a:t>
                </a:r>
                <a:endParaRPr lang="en-US" altLang="en-US" dirty="0">
                  <a:ea typeface="ＭＳ Ｐゴシック" panose="020B0600070205080204" pitchFamily="34" charset="-128"/>
                </a:endParaRPr>
              </a:p>
            </p:txBody>
          </p:sp>
          <p:sp>
            <p:nvSpPr>
              <p:cNvPr id="101387" name="Text Box 19">
                <a:extLst>
                  <a:ext uri="{FF2B5EF4-FFF2-40B4-BE49-F238E27FC236}">
                    <a16:creationId xmlns:a16="http://schemas.microsoft.com/office/drawing/2014/main" id="{64F6FD2A-8BD9-2446-9319-376695A8466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665</a:t>
                </a:r>
                <a:endParaRPr lang="en-US" altLang="en-US" dirty="0">
                  <a:ea typeface="ＭＳ Ｐゴシック" panose="020B0600070205080204" pitchFamily="34" charset="-128"/>
                </a:endParaRPr>
              </a:p>
            </p:txBody>
          </p:sp>
          <p:sp>
            <p:nvSpPr>
              <p:cNvPr id="101388" name="Text Box 20">
                <a:extLst>
                  <a:ext uri="{FF2B5EF4-FFF2-40B4-BE49-F238E27FC236}">
                    <a16:creationId xmlns:a16="http://schemas.microsoft.com/office/drawing/2014/main" id="{A4E23E10-FF55-CA41-B7FF-3EF5A8E8F23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626</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5">
            <a:extLst>
              <a:ext uri="{FF2B5EF4-FFF2-40B4-BE49-F238E27FC236}">
                <a16:creationId xmlns:a16="http://schemas.microsoft.com/office/drawing/2014/main" id="{06E98F98-A397-ED46-B3FB-2DD8420CDB86}"/>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4CEF280-CB96-EF43-BE53-66DF705A23D5}" type="slidenum">
              <a:rPr lang="en-US" altLang="en-US"/>
              <a:pPr/>
              <a:t>49</a:t>
            </a:fld>
            <a:endParaRPr lang="en-US" altLang="en-US" dirty="0"/>
          </a:p>
        </p:txBody>
      </p:sp>
      <p:grpSp>
        <p:nvGrpSpPr>
          <p:cNvPr id="103427" name="Group 31">
            <a:extLst>
              <a:ext uri="{FF2B5EF4-FFF2-40B4-BE49-F238E27FC236}">
                <a16:creationId xmlns:a16="http://schemas.microsoft.com/office/drawing/2014/main" id="{46A96732-D207-AB4A-A869-5F09CB9F1D1D}"/>
              </a:ext>
            </a:extLst>
          </p:cNvPr>
          <p:cNvGrpSpPr>
            <a:grpSpLocks/>
          </p:cNvGrpSpPr>
          <p:nvPr/>
        </p:nvGrpSpPr>
        <p:grpSpPr bwMode="auto">
          <a:xfrm>
            <a:off x="458788" y="446088"/>
            <a:ext cx="8229600" cy="5719762"/>
            <a:chOff x="289" y="281"/>
            <a:chExt cx="5184" cy="3603"/>
          </a:xfrm>
        </p:grpSpPr>
        <p:sp>
          <p:nvSpPr>
            <p:cNvPr id="103428" name="Rectangle 2">
              <a:extLst>
                <a:ext uri="{FF2B5EF4-FFF2-40B4-BE49-F238E27FC236}">
                  <a16:creationId xmlns:a16="http://schemas.microsoft.com/office/drawing/2014/main" id="{EA690EB8-7C3D-D949-A70D-1BCE3590750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Transduction</a:t>
              </a:r>
              <a:endParaRPr lang="en-US" altLang="en-US" sz="2200" dirty="0">
                <a:solidFill>
                  <a:srgbClr val="333333"/>
                </a:solidFill>
              </a:endParaRPr>
            </a:p>
          </p:txBody>
        </p:sp>
        <p:grpSp>
          <p:nvGrpSpPr>
            <p:cNvPr id="103429" name="Group 18">
              <a:extLst>
                <a:ext uri="{FF2B5EF4-FFF2-40B4-BE49-F238E27FC236}">
                  <a16:creationId xmlns:a16="http://schemas.microsoft.com/office/drawing/2014/main" id="{0EF5A68F-AE4E-8F4E-B417-F02867FAE9EA}"/>
                </a:ext>
              </a:extLst>
            </p:cNvPr>
            <p:cNvGrpSpPr>
              <a:grpSpLocks/>
            </p:cNvGrpSpPr>
            <p:nvPr/>
          </p:nvGrpSpPr>
          <p:grpSpPr bwMode="auto">
            <a:xfrm>
              <a:off x="515" y="974"/>
              <a:ext cx="4941" cy="2170"/>
              <a:chOff x="515" y="974"/>
              <a:chExt cx="4941" cy="2170"/>
            </a:xfrm>
          </p:grpSpPr>
          <p:sp>
            <p:nvSpPr>
              <p:cNvPr id="103437" name="Text Box 6">
                <a:extLst>
                  <a:ext uri="{FF2B5EF4-FFF2-40B4-BE49-F238E27FC236}">
                    <a16:creationId xmlns:a16="http://schemas.microsoft.com/office/drawing/2014/main" id="{663A7556-38CF-3244-B0DE-3B544AB4D25E}"/>
                  </a:ext>
                </a:extLst>
              </p:cNvPr>
              <p:cNvSpPr txBox="1">
                <a:spLocks noChangeArrowheads="1"/>
              </p:cNvSpPr>
              <p:nvPr/>
            </p:nvSpPr>
            <p:spPr bwMode="auto">
              <a:xfrm>
                <a:off x="515" y="974"/>
                <a:ext cx="4941"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solidFill>
                      <a:srgbClr val="000000"/>
                    </a:solidFill>
                  </a:rPr>
                  <a:t>The hair cells in the basilar membrane transduce mechanical vibrations into electrical signals.</a:t>
                </a:r>
              </a:p>
              <a:p>
                <a:pPr eaLnBrk="1" hangingPunct="1">
                  <a:lnSpc>
                    <a:spcPct val="85000"/>
                  </a:lnSpc>
                  <a:spcAft>
                    <a:spcPts val="900"/>
                  </a:spcAft>
                  <a:buSzPct val="80000"/>
                  <a:buFontTx/>
                  <a:buChar char="•"/>
                </a:pPr>
                <a:r>
                  <a:rPr lang="en-US" altLang="en-US" dirty="0">
                    <a:solidFill>
                      <a:srgbClr val="000000"/>
                    </a:solidFill>
                  </a:rPr>
                  <a:t>As the basilar membrane vibrates, the stereocilia at the apex of the hair cell bend back and forth, and slide against one another.</a:t>
                </a:r>
              </a:p>
              <a:p>
                <a:pPr eaLnBrk="1" hangingPunct="1">
                  <a:lnSpc>
                    <a:spcPct val="85000"/>
                  </a:lnSpc>
                  <a:spcAft>
                    <a:spcPts val="900"/>
                  </a:spcAft>
                  <a:buSzPct val="80000"/>
                  <a:buFontTx/>
                  <a:buChar char="•"/>
                </a:pPr>
                <a:r>
                  <a:rPr lang="en-US" altLang="en-US" dirty="0">
                    <a:solidFill>
                      <a:srgbClr val="000000"/>
                    </a:solidFill>
                  </a:rPr>
                  <a:t>The bending of the stereocilia produces graded, receptor potentials via a tip link protein that connects the tip of each stereocilium with a mechani-cally-gated ion channel.</a:t>
                </a:r>
              </a:p>
              <a:p>
                <a:pPr eaLnBrk="1" hangingPunct="1">
                  <a:lnSpc>
                    <a:spcPct val="85000"/>
                  </a:lnSpc>
                  <a:spcAft>
                    <a:spcPct val="50000"/>
                  </a:spcAft>
                  <a:buSzPct val="80000"/>
                  <a:buFontTx/>
                  <a:buChar char="•"/>
                </a:pPr>
                <a:r>
                  <a:rPr lang="en-US" altLang="en-US" dirty="0">
                    <a:solidFill>
                      <a:srgbClr val="000000"/>
                    </a:solidFill>
                  </a:rPr>
                  <a:t>Depolarization results from the inflow of K</a:t>
                </a:r>
                <a:r>
                  <a:rPr lang="en-US" altLang="en-US" baseline="22000" dirty="0">
                    <a:solidFill>
                      <a:srgbClr val="000000"/>
                    </a:solidFill>
                  </a:rPr>
                  <a:t>+ </a:t>
                </a:r>
                <a:r>
                  <a:rPr lang="en-US" altLang="en-US" dirty="0">
                    <a:solidFill>
                      <a:srgbClr val="000000"/>
                    </a:solidFill>
                  </a:rPr>
                  <a:t>from the endolymph, produc-ing an inflow of Ca</a:t>
                </a:r>
                <a:r>
                  <a:rPr lang="en-US" altLang="en-US" baseline="22000" dirty="0">
                    <a:solidFill>
                      <a:srgbClr val="000000"/>
                    </a:solidFill>
                  </a:rPr>
                  <a:t>2+</a:t>
                </a:r>
                <a:r>
                  <a:rPr lang="en-US" altLang="en-US" dirty="0">
                    <a:solidFill>
                      <a:srgbClr val="000000"/>
                    </a:solidFill>
                  </a:rPr>
                  <a:t> that triggers synaptic vesicles to release glutamate, a neurotransmitter.</a:t>
                </a:r>
              </a:p>
            </p:txBody>
          </p:sp>
          <p:sp>
            <p:nvSpPr>
              <p:cNvPr id="103438" name="Text Box 7">
                <a:extLst>
                  <a:ext uri="{FF2B5EF4-FFF2-40B4-BE49-F238E27FC236}">
                    <a16:creationId xmlns:a16="http://schemas.microsoft.com/office/drawing/2014/main" id="{25E065A3-CFD1-9340-8D7B-88C105435F6B}"/>
                  </a:ext>
                </a:extLst>
              </p:cNvPr>
              <p:cNvSpPr txBox="1">
                <a:spLocks noChangeArrowheads="1"/>
              </p:cNvSpPr>
              <p:nvPr/>
            </p:nvSpPr>
            <p:spPr bwMode="auto">
              <a:xfrm>
                <a:off x="1706" y="2789"/>
                <a:ext cx="2350"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pPr>
                <a:r>
                  <a:rPr lang="en-US" altLang="en-US" dirty="0">
                    <a:solidFill>
                      <a:srgbClr val="941100"/>
                    </a:solidFill>
                  </a:rPr>
                  <a:t>Transduce = to convert energy from one form to another.</a:t>
                </a:r>
              </a:p>
            </p:txBody>
          </p:sp>
        </p:grpSp>
        <p:grpSp>
          <p:nvGrpSpPr>
            <p:cNvPr id="103430" name="Group 21">
              <a:extLst>
                <a:ext uri="{FF2B5EF4-FFF2-40B4-BE49-F238E27FC236}">
                  <a16:creationId xmlns:a16="http://schemas.microsoft.com/office/drawing/2014/main" id="{0E255AA4-D1B7-6849-911A-D8C41349D36E}"/>
                </a:ext>
              </a:extLst>
            </p:cNvPr>
            <p:cNvGrpSpPr>
              <a:grpSpLocks/>
            </p:cNvGrpSpPr>
            <p:nvPr/>
          </p:nvGrpSpPr>
          <p:grpSpPr bwMode="auto">
            <a:xfrm>
              <a:off x="582" y="3671"/>
              <a:ext cx="1990" cy="213"/>
              <a:chOff x="582" y="3671"/>
              <a:chExt cx="1990" cy="213"/>
            </a:xfrm>
          </p:grpSpPr>
          <p:sp>
            <p:nvSpPr>
              <p:cNvPr id="103431" name="Rectangle 22">
                <a:extLst>
                  <a:ext uri="{FF2B5EF4-FFF2-40B4-BE49-F238E27FC236}">
                    <a16:creationId xmlns:a16="http://schemas.microsoft.com/office/drawing/2014/main" id="{1B8E24C8-747D-CA4F-AE95-3EC8723EBCF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3432" name="Rectangle 23">
                <a:extLst>
                  <a:ext uri="{FF2B5EF4-FFF2-40B4-BE49-F238E27FC236}">
                    <a16:creationId xmlns:a16="http://schemas.microsoft.com/office/drawing/2014/main" id="{51E636A5-8D31-0145-A340-C27F8ACB2C1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3433" name="Rectangle 24">
                <a:extLst>
                  <a:ext uri="{FF2B5EF4-FFF2-40B4-BE49-F238E27FC236}">
                    <a16:creationId xmlns:a16="http://schemas.microsoft.com/office/drawing/2014/main" id="{DE96E310-924B-8343-96AB-DC56898BF42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3434" name="Text Box 25">
                <a:extLst>
                  <a:ext uri="{FF2B5EF4-FFF2-40B4-BE49-F238E27FC236}">
                    <a16:creationId xmlns:a16="http://schemas.microsoft.com/office/drawing/2014/main" id="{316A0DD0-A536-944F-8715-F66D34E28A5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602</a:t>
                </a:r>
                <a:endParaRPr lang="en-US" altLang="en-US" dirty="0">
                  <a:ea typeface="ＭＳ Ｐゴシック" panose="020B0600070205080204" pitchFamily="34" charset="-128"/>
                </a:endParaRPr>
              </a:p>
            </p:txBody>
          </p:sp>
          <p:sp>
            <p:nvSpPr>
              <p:cNvPr id="103435" name="Text Box 26">
                <a:extLst>
                  <a:ext uri="{FF2B5EF4-FFF2-40B4-BE49-F238E27FC236}">
                    <a16:creationId xmlns:a16="http://schemas.microsoft.com/office/drawing/2014/main" id="{65E0F67D-34AB-2E40-8887-2844E8B7CF7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665</a:t>
                </a:r>
                <a:endParaRPr lang="en-US" altLang="en-US" dirty="0">
                  <a:ea typeface="ＭＳ Ｐゴシック" panose="020B0600070205080204" pitchFamily="34" charset="-128"/>
                </a:endParaRPr>
              </a:p>
            </p:txBody>
          </p:sp>
          <p:sp>
            <p:nvSpPr>
              <p:cNvPr id="103436" name="Text Box 27">
                <a:extLst>
                  <a:ext uri="{FF2B5EF4-FFF2-40B4-BE49-F238E27FC236}">
                    <a16:creationId xmlns:a16="http://schemas.microsoft.com/office/drawing/2014/main" id="{0AB5F970-F61D-004F-81CC-B109A7782CC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626</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5">
            <a:extLst>
              <a:ext uri="{FF2B5EF4-FFF2-40B4-BE49-F238E27FC236}">
                <a16:creationId xmlns:a16="http://schemas.microsoft.com/office/drawing/2014/main" id="{9B922D7D-40B1-2741-A177-8E12E17788D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0DC89E8-16E3-AE42-8779-98AE4C7419DF}" type="slidenum">
              <a:rPr lang="en-US" altLang="en-US"/>
              <a:pPr/>
              <a:t>50</a:t>
            </a:fld>
            <a:endParaRPr lang="en-US" altLang="en-US" dirty="0"/>
          </a:p>
        </p:txBody>
      </p:sp>
      <p:grpSp>
        <p:nvGrpSpPr>
          <p:cNvPr id="105475" name="Group 25">
            <a:extLst>
              <a:ext uri="{FF2B5EF4-FFF2-40B4-BE49-F238E27FC236}">
                <a16:creationId xmlns:a16="http://schemas.microsoft.com/office/drawing/2014/main" id="{5C37DBE6-940D-A343-B1FA-C3E7C4D2A64A}"/>
              </a:ext>
            </a:extLst>
          </p:cNvPr>
          <p:cNvGrpSpPr>
            <a:grpSpLocks/>
          </p:cNvGrpSpPr>
          <p:nvPr/>
        </p:nvGrpSpPr>
        <p:grpSpPr bwMode="auto">
          <a:xfrm>
            <a:off x="458788" y="446088"/>
            <a:ext cx="8229600" cy="5719762"/>
            <a:chOff x="289" y="281"/>
            <a:chExt cx="5184" cy="3603"/>
          </a:xfrm>
        </p:grpSpPr>
        <p:sp>
          <p:nvSpPr>
            <p:cNvPr id="105476" name="Rectangle 2">
              <a:extLst>
                <a:ext uri="{FF2B5EF4-FFF2-40B4-BE49-F238E27FC236}">
                  <a16:creationId xmlns:a16="http://schemas.microsoft.com/office/drawing/2014/main" id="{186FB002-39BC-254C-863B-D3687E4C75F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Transduction </a:t>
              </a:r>
              <a:r>
                <a:rPr lang="en-US" altLang="en-US" sz="2200" dirty="0">
                  <a:solidFill>
                    <a:srgbClr val="333333"/>
                  </a:solidFill>
                </a:rPr>
                <a:t>(continued)</a:t>
              </a:r>
            </a:p>
          </p:txBody>
        </p:sp>
        <p:sp>
          <p:nvSpPr>
            <p:cNvPr id="105477" name="Text Box 6">
              <a:extLst>
                <a:ext uri="{FF2B5EF4-FFF2-40B4-BE49-F238E27FC236}">
                  <a16:creationId xmlns:a16="http://schemas.microsoft.com/office/drawing/2014/main" id="{E13B2A00-637A-B642-B664-67158C763F6E}"/>
                </a:ext>
              </a:extLst>
            </p:cNvPr>
            <p:cNvSpPr txBox="1">
              <a:spLocks noChangeArrowheads="1"/>
            </p:cNvSpPr>
            <p:nvPr/>
          </p:nvSpPr>
          <p:spPr bwMode="auto">
            <a:xfrm>
              <a:off x="515" y="974"/>
              <a:ext cx="4641"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With greater Ca</a:t>
              </a:r>
              <a:r>
                <a:rPr lang="en-US" altLang="en-US" baseline="22000" dirty="0"/>
                <a:t>2+</a:t>
              </a:r>
              <a:r>
                <a:rPr lang="en-US" altLang="en-US" dirty="0"/>
                <a:t> inflow, the frequency of action potentials increases in the first-order sensory neurons that synapse with the base of the hair cell.</a:t>
              </a:r>
            </a:p>
            <a:p>
              <a:pPr eaLnBrk="1" hangingPunct="1">
                <a:lnSpc>
                  <a:spcPct val="85000"/>
                </a:lnSpc>
                <a:spcAft>
                  <a:spcPct val="50000"/>
                </a:spcAft>
                <a:buSzPct val="80000"/>
                <a:buFontTx/>
                <a:buChar char="•"/>
              </a:pPr>
              <a:r>
                <a:rPr lang="en-US" altLang="en-US" dirty="0"/>
                <a:t>Bending of the stereocilia in the opposite direction generates hyper-polarizations, which decreases the frequency of the action potentials in the first-order sensory neurons.</a:t>
              </a:r>
              <a:endParaRPr lang="en-US" altLang="en-US" dirty="0">
                <a:solidFill>
                  <a:srgbClr val="800000"/>
                </a:solidFill>
              </a:endParaRPr>
            </a:p>
          </p:txBody>
        </p:sp>
        <p:grpSp>
          <p:nvGrpSpPr>
            <p:cNvPr id="105478" name="Group 15">
              <a:extLst>
                <a:ext uri="{FF2B5EF4-FFF2-40B4-BE49-F238E27FC236}">
                  <a16:creationId xmlns:a16="http://schemas.microsoft.com/office/drawing/2014/main" id="{DDCD1D77-90BC-4144-8A2E-C4F11994927B}"/>
                </a:ext>
              </a:extLst>
            </p:cNvPr>
            <p:cNvGrpSpPr>
              <a:grpSpLocks/>
            </p:cNvGrpSpPr>
            <p:nvPr/>
          </p:nvGrpSpPr>
          <p:grpSpPr bwMode="auto">
            <a:xfrm>
              <a:off x="582" y="3671"/>
              <a:ext cx="1990" cy="213"/>
              <a:chOff x="582" y="3671"/>
              <a:chExt cx="1990" cy="213"/>
            </a:xfrm>
          </p:grpSpPr>
          <p:sp>
            <p:nvSpPr>
              <p:cNvPr id="105479" name="Rectangle 16">
                <a:extLst>
                  <a:ext uri="{FF2B5EF4-FFF2-40B4-BE49-F238E27FC236}">
                    <a16:creationId xmlns:a16="http://schemas.microsoft.com/office/drawing/2014/main" id="{4F492C87-25C2-794D-AE83-4A512ED4D54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5480" name="Rectangle 17">
                <a:extLst>
                  <a:ext uri="{FF2B5EF4-FFF2-40B4-BE49-F238E27FC236}">
                    <a16:creationId xmlns:a16="http://schemas.microsoft.com/office/drawing/2014/main" id="{29A97AC8-65F2-1C4E-A027-56ECFBEC805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5481" name="Rectangle 18">
                <a:extLst>
                  <a:ext uri="{FF2B5EF4-FFF2-40B4-BE49-F238E27FC236}">
                    <a16:creationId xmlns:a16="http://schemas.microsoft.com/office/drawing/2014/main" id="{38DC2957-D37B-6E44-814B-395E66F15EB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5482" name="Text Box 19">
                <a:extLst>
                  <a:ext uri="{FF2B5EF4-FFF2-40B4-BE49-F238E27FC236}">
                    <a16:creationId xmlns:a16="http://schemas.microsoft.com/office/drawing/2014/main" id="{61E6DEC9-78BD-E843-8CD4-428F809DBFE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602</a:t>
                </a:r>
                <a:endParaRPr lang="en-US" altLang="en-US" dirty="0">
                  <a:ea typeface="ＭＳ Ｐゴシック" panose="020B0600070205080204" pitchFamily="34" charset="-128"/>
                </a:endParaRPr>
              </a:p>
            </p:txBody>
          </p:sp>
          <p:sp>
            <p:nvSpPr>
              <p:cNvPr id="105483" name="Text Box 20">
                <a:extLst>
                  <a:ext uri="{FF2B5EF4-FFF2-40B4-BE49-F238E27FC236}">
                    <a16:creationId xmlns:a16="http://schemas.microsoft.com/office/drawing/2014/main" id="{B4937B7E-8E2B-9A44-8A25-5B6C7821F2F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665</a:t>
                </a:r>
                <a:endParaRPr lang="en-US" altLang="en-US" dirty="0">
                  <a:ea typeface="ＭＳ Ｐゴシック" panose="020B0600070205080204" pitchFamily="34" charset="-128"/>
                </a:endParaRPr>
              </a:p>
            </p:txBody>
          </p:sp>
          <p:sp>
            <p:nvSpPr>
              <p:cNvPr id="105484" name="Text Box 21">
                <a:extLst>
                  <a:ext uri="{FF2B5EF4-FFF2-40B4-BE49-F238E27FC236}">
                    <a16:creationId xmlns:a16="http://schemas.microsoft.com/office/drawing/2014/main" id="{8799273B-C190-8D40-AE05-EAE8157652C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627</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5">
            <a:extLst>
              <a:ext uri="{FF2B5EF4-FFF2-40B4-BE49-F238E27FC236}">
                <a16:creationId xmlns:a16="http://schemas.microsoft.com/office/drawing/2014/main" id="{BA361B76-17BE-AA48-B21E-A4D86E33BE8D}"/>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832FE7E-404B-434D-ABAA-BBDF1EF1D612}" type="slidenum">
              <a:rPr lang="en-US" altLang="en-US"/>
              <a:pPr/>
              <a:t>51</a:t>
            </a:fld>
            <a:endParaRPr lang="en-US" altLang="en-US" dirty="0"/>
          </a:p>
        </p:txBody>
      </p:sp>
      <p:grpSp>
        <p:nvGrpSpPr>
          <p:cNvPr id="107523" name="Group 28">
            <a:extLst>
              <a:ext uri="{FF2B5EF4-FFF2-40B4-BE49-F238E27FC236}">
                <a16:creationId xmlns:a16="http://schemas.microsoft.com/office/drawing/2014/main" id="{F95D630A-8D18-3841-8F1C-4CD1DA945F82}"/>
              </a:ext>
            </a:extLst>
          </p:cNvPr>
          <p:cNvGrpSpPr>
            <a:grpSpLocks/>
          </p:cNvGrpSpPr>
          <p:nvPr/>
        </p:nvGrpSpPr>
        <p:grpSpPr bwMode="auto">
          <a:xfrm>
            <a:off x="455613" y="446088"/>
            <a:ext cx="8229600" cy="5719762"/>
            <a:chOff x="287" y="281"/>
            <a:chExt cx="5184" cy="3603"/>
          </a:xfrm>
        </p:grpSpPr>
        <p:sp>
          <p:nvSpPr>
            <p:cNvPr id="107524" name="Rectangle 2">
              <a:extLst>
                <a:ext uri="{FF2B5EF4-FFF2-40B4-BE49-F238E27FC236}">
                  <a16:creationId xmlns:a16="http://schemas.microsoft.com/office/drawing/2014/main" id="{9CE4D2BC-5057-7B41-A6B5-6D6700567BB5}"/>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Otoacoustic Emissions</a:t>
              </a:r>
              <a:endParaRPr lang="en-US" altLang="en-US" sz="2200" dirty="0">
                <a:solidFill>
                  <a:srgbClr val="333333"/>
                </a:solidFill>
              </a:endParaRPr>
            </a:p>
          </p:txBody>
        </p:sp>
        <p:sp>
          <p:nvSpPr>
            <p:cNvPr id="107525" name="Text Box 6">
              <a:extLst>
                <a:ext uri="{FF2B5EF4-FFF2-40B4-BE49-F238E27FC236}">
                  <a16:creationId xmlns:a16="http://schemas.microsoft.com/office/drawing/2014/main" id="{06003DEB-5ED4-F044-A829-740B438E5E59}"/>
                </a:ext>
              </a:extLst>
            </p:cNvPr>
            <p:cNvSpPr txBox="1">
              <a:spLocks noChangeArrowheads="1"/>
            </p:cNvSpPr>
            <p:nvPr/>
          </p:nvSpPr>
          <p:spPr bwMode="auto">
            <a:xfrm>
              <a:off x="515" y="974"/>
              <a:ext cx="472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cochlea can produce sounds on its own although they are usually inaudible. </a:t>
              </a:r>
            </a:p>
            <a:p>
              <a:pPr eaLnBrk="1" hangingPunct="1">
                <a:lnSpc>
                  <a:spcPct val="85000"/>
                </a:lnSpc>
                <a:spcAft>
                  <a:spcPts val="900"/>
                </a:spcAft>
                <a:buSzPct val="80000"/>
                <a:buFontTx/>
                <a:buChar char="•"/>
              </a:pPr>
              <a:r>
                <a:rPr lang="en-US" altLang="en-US" dirty="0"/>
                <a:t>These otoacoustic emissions are recorded by placing a special micro-phone next to the tympanic membrane.</a:t>
              </a:r>
            </a:p>
            <a:p>
              <a:pPr eaLnBrk="1" hangingPunct="1">
                <a:lnSpc>
                  <a:spcPct val="85000"/>
                </a:lnSpc>
                <a:spcAft>
                  <a:spcPts val="900"/>
                </a:spcAft>
                <a:buSzPct val="80000"/>
                <a:buFontTx/>
                <a:buChar char="•"/>
              </a:pPr>
              <a:r>
                <a:rPr lang="en-US" altLang="en-US" dirty="0"/>
                <a:t>The emissions are produced by the vibrations of the outer hair cells in response to signals from motor neurons that innervate the cochlea.</a:t>
              </a:r>
            </a:p>
            <a:p>
              <a:pPr eaLnBrk="1" hangingPunct="1">
                <a:lnSpc>
                  <a:spcPct val="85000"/>
                </a:lnSpc>
                <a:spcAft>
                  <a:spcPct val="50000"/>
                </a:spcAft>
                <a:buSzPct val="80000"/>
                <a:buFontTx/>
                <a:buChar char="•"/>
              </a:pPr>
              <a:r>
                <a:rPr lang="en-US" altLang="en-US" dirty="0"/>
                <a:t>The motor activity enhances the movement of the basilar membrane, which serves to amplify the response of the inner hair cells to sound waves.</a:t>
              </a:r>
            </a:p>
          </p:txBody>
        </p:sp>
        <p:grpSp>
          <p:nvGrpSpPr>
            <p:cNvPr id="107526" name="Group 18">
              <a:extLst>
                <a:ext uri="{FF2B5EF4-FFF2-40B4-BE49-F238E27FC236}">
                  <a16:creationId xmlns:a16="http://schemas.microsoft.com/office/drawing/2014/main" id="{F28E7FF1-EC59-304E-B427-F190499AA1BE}"/>
                </a:ext>
              </a:extLst>
            </p:cNvPr>
            <p:cNvGrpSpPr>
              <a:grpSpLocks/>
            </p:cNvGrpSpPr>
            <p:nvPr/>
          </p:nvGrpSpPr>
          <p:grpSpPr bwMode="auto">
            <a:xfrm>
              <a:off x="582" y="3671"/>
              <a:ext cx="1990" cy="213"/>
              <a:chOff x="582" y="3671"/>
              <a:chExt cx="1990" cy="213"/>
            </a:xfrm>
          </p:grpSpPr>
          <p:sp>
            <p:nvSpPr>
              <p:cNvPr id="107527" name="Rectangle 19">
                <a:extLst>
                  <a:ext uri="{FF2B5EF4-FFF2-40B4-BE49-F238E27FC236}">
                    <a16:creationId xmlns:a16="http://schemas.microsoft.com/office/drawing/2014/main" id="{F16BF6D4-D4CE-E042-98D7-6E1B49DC408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7528" name="Rectangle 20">
                <a:extLst>
                  <a:ext uri="{FF2B5EF4-FFF2-40B4-BE49-F238E27FC236}">
                    <a16:creationId xmlns:a16="http://schemas.microsoft.com/office/drawing/2014/main" id="{236B6221-C7B9-C64E-99EF-0D5E16ECD55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7529" name="Rectangle 21">
                <a:extLst>
                  <a:ext uri="{FF2B5EF4-FFF2-40B4-BE49-F238E27FC236}">
                    <a16:creationId xmlns:a16="http://schemas.microsoft.com/office/drawing/2014/main" id="{DF66AD0D-49A8-3D48-8863-30B2B0CF0CC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7530" name="Text Box 22">
                <a:extLst>
                  <a:ext uri="{FF2B5EF4-FFF2-40B4-BE49-F238E27FC236}">
                    <a16:creationId xmlns:a16="http://schemas.microsoft.com/office/drawing/2014/main" id="{8D6D8E99-897A-6B47-9F2C-92B09FE98B9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602</a:t>
                </a:r>
                <a:endParaRPr lang="en-US" altLang="en-US" dirty="0">
                  <a:ea typeface="ＭＳ Ｐゴシック" panose="020B0600070205080204" pitchFamily="34" charset="-128"/>
                </a:endParaRPr>
              </a:p>
            </p:txBody>
          </p:sp>
          <p:sp>
            <p:nvSpPr>
              <p:cNvPr id="107531" name="Text Box 23">
                <a:extLst>
                  <a:ext uri="{FF2B5EF4-FFF2-40B4-BE49-F238E27FC236}">
                    <a16:creationId xmlns:a16="http://schemas.microsoft.com/office/drawing/2014/main" id="{C484C0C1-2533-AE4B-9505-7ADD571115E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665</a:t>
                </a:r>
                <a:endParaRPr lang="en-US" altLang="en-US" dirty="0">
                  <a:ea typeface="ＭＳ Ｐゴシック" panose="020B0600070205080204" pitchFamily="34" charset="-128"/>
                </a:endParaRPr>
              </a:p>
            </p:txBody>
          </p:sp>
          <p:sp>
            <p:nvSpPr>
              <p:cNvPr id="107532" name="Text Box 24">
                <a:extLst>
                  <a:ext uri="{FF2B5EF4-FFF2-40B4-BE49-F238E27FC236}">
                    <a16:creationId xmlns:a16="http://schemas.microsoft.com/office/drawing/2014/main" id="{6141894A-AD7D-F44C-B354-75FB0D7615D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627</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a:extLst>
              <a:ext uri="{FF2B5EF4-FFF2-40B4-BE49-F238E27FC236}">
                <a16:creationId xmlns:a16="http://schemas.microsoft.com/office/drawing/2014/main" id="{58F03ED2-61AE-BE4F-845B-99131CDFA49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A9035EB-530E-6441-91AC-80BADFA4CA8B}" type="slidenum">
              <a:rPr lang="en-US" altLang="en-US"/>
              <a:pPr/>
              <a:t>52</a:t>
            </a:fld>
            <a:endParaRPr lang="en-US" altLang="en-US" dirty="0"/>
          </a:p>
        </p:txBody>
      </p:sp>
      <p:grpSp>
        <p:nvGrpSpPr>
          <p:cNvPr id="109571" name="Group 48">
            <a:extLst>
              <a:ext uri="{FF2B5EF4-FFF2-40B4-BE49-F238E27FC236}">
                <a16:creationId xmlns:a16="http://schemas.microsoft.com/office/drawing/2014/main" id="{32E5D928-66AF-4F4A-864C-D099A322D67D}"/>
              </a:ext>
            </a:extLst>
          </p:cNvPr>
          <p:cNvGrpSpPr>
            <a:grpSpLocks/>
          </p:cNvGrpSpPr>
          <p:nvPr/>
        </p:nvGrpSpPr>
        <p:grpSpPr bwMode="auto">
          <a:xfrm>
            <a:off x="455613" y="446088"/>
            <a:ext cx="8229600" cy="5719762"/>
            <a:chOff x="287" y="281"/>
            <a:chExt cx="5184" cy="3603"/>
          </a:xfrm>
        </p:grpSpPr>
        <p:sp>
          <p:nvSpPr>
            <p:cNvPr id="109572" name="Rectangle 2">
              <a:extLst>
                <a:ext uri="{FF2B5EF4-FFF2-40B4-BE49-F238E27FC236}">
                  <a16:creationId xmlns:a16="http://schemas.microsoft.com/office/drawing/2014/main" id="{A883ABD0-F566-F54F-80EB-C4C368055313}"/>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Otoacoustic Testing</a:t>
              </a:r>
              <a:endParaRPr lang="en-US" altLang="en-US" sz="2200" dirty="0">
                <a:solidFill>
                  <a:srgbClr val="333333"/>
                </a:solidFill>
              </a:endParaRPr>
            </a:p>
          </p:txBody>
        </p:sp>
        <p:sp>
          <p:nvSpPr>
            <p:cNvPr id="109573" name="Text Box 6">
              <a:extLst>
                <a:ext uri="{FF2B5EF4-FFF2-40B4-BE49-F238E27FC236}">
                  <a16:creationId xmlns:a16="http://schemas.microsoft.com/office/drawing/2014/main" id="{7A1EA0D6-2885-104E-8BB8-80F5DC7F22DA}"/>
                </a:ext>
              </a:extLst>
            </p:cNvPr>
            <p:cNvSpPr txBox="1">
              <a:spLocks noChangeArrowheads="1"/>
            </p:cNvSpPr>
            <p:nvPr/>
          </p:nvSpPr>
          <p:spPr bwMode="auto">
            <a:xfrm>
              <a:off x="515" y="974"/>
              <a:ext cx="4845" cy="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ct val="50000"/>
                </a:spcAft>
                <a:buSzPct val="80000"/>
                <a:buFontTx/>
                <a:buChar char="•"/>
              </a:pPr>
              <a:r>
                <a:rPr lang="en-US" altLang="en-US" dirty="0"/>
                <a:t>The recording of otoacoustic emissions is used in screening newborn for hearing loss since the emissions are absent or diminished when a child is deaf.</a:t>
              </a:r>
              <a:endParaRPr lang="en-US" altLang="en-US" dirty="0">
                <a:solidFill>
                  <a:srgbClr val="800000"/>
                </a:solidFill>
              </a:endParaRPr>
            </a:p>
          </p:txBody>
        </p:sp>
        <p:grpSp>
          <p:nvGrpSpPr>
            <p:cNvPr id="109574" name="Group 35">
              <a:extLst>
                <a:ext uri="{FF2B5EF4-FFF2-40B4-BE49-F238E27FC236}">
                  <a16:creationId xmlns:a16="http://schemas.microsoft.com/office/drawing/2014/main" id="{8D9FDA02-4126-274D-8CCC-4890B20D7BAD}"/>
                </a:ext>
              </a:extLst>
            </p:cNvPr>
            <p:cNvGrpSpPr>
              <a:grpSpLocks/>
            </p:cNvGrpSpPr>
            <p:nvPr/>
          </p:nvGrpSpPr>
          <p:grpSpPr bwMode="auto">
            <a:xfrm>
              <a:off x="949" y="1730"/>
              <a:ext cx="3998" cy="1727"/>
              <a:chOff x="949" y="1730"/>
              <a:chExt cx="3998" cy="1727"/>
            </a:xfrm>
          </p:grpSpPr>
          <p:grpSp>
            <p:nvGrpSpPr>
              <p:cNvPr id="109582" name="Group 15">
                <a:extLst>
                  <a:ext uri="{FF2B5EF4-FFF2-40B4-BE49-F238E27FC236}">
                    <a16:creationId xmlns:a16="http://schemas.microsoft.com/office/drawing/2014/main" id="{5726A7E5-8882-2341-84E8-F717827514BA}"/>
                  </a:ext>
                </a:extLst>
              </p:cNvPr>
              <p:cNvGrpSpPr>
                <a:grpSpLocks/>
              </p:cNvGrpSpPr>
              <p:nvPr/>
            </p:nvGrpSpPr>
            <p:grpSpPr bwMode="auto">
              <a:xfrm>
                <a:off x="949" y="1730"/>
                <a:ext cx="1630" cy="1299"/>
                <a:chOff x="949" y="1746"/>
                <a:chExt cx="1630" cy="1299"/>
              </a:xfrm>
            </p:grpSpPr>
            <p:sp>
              <p:nvSpPr>
                <p:cNvPr id="109586" name="Text Box 8">
                  <a:extLst>
                    <a:ext uri="{FF2B5EF4-FFF2-40B4-BE49-F238E27FC236}">
                      <a16:creationId xmlns:a16="http://schemas.microsoft.com/office/drawing/2014/main" id="{8C45353C-E213-7B44-A921-FDB89404AD84}"/>
                    </a:ext>
                  </a:extLst>
                </p:cNvPr>
                <p:cNvSpPr txBox="1">
                  <a:spLocks noChangeArrowheads="1"/>
                </p:cNvSpPr>
                <p:nvPr/>
              </p:nvSpPr>
              <p:spPr bwMode="auto">
                <a:xfrm>
                  <a:off x="1654" y="2880"/>
                  <a:ext cx="92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https://www.jish.com</a:t>
                  </a:r>
                  <a:endParaRPr lang="en-US" altLang="en-US" dirty="0"/>
                </a:p>
              </p:txBody>
            </p:sp>
            <p:pic>
              <p:nvPicPr>
                <p:cNvPr id="109587" name="Picture 14" descr="image006">
                  <a:extLst>
                    <a:ext uri="{FF2B5EF4-FFF2-40B4-BE49-F238E27FC236}">
                      <a16:creationId xmlns:a16="http://schemas.microsoft.com/office/drawing/2014/main" id="{5A2AD947-6FCB-8444-A818-8F1A14D727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 y="1746"/>
                  <a:ext cx="1556" cy="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9583" name="Group 34">
                <a:extLst>
                  <a:ext uri="{FF2B5EF4-FFF2-40B4-BE49-F238E27FC236}">
                    <a16:creationId xmlns:a16="http://schemas.microsoft.com/office/drawing/2014/main" id="{016883DE-5DD7-3F43-9C4E-A502A5C3A146}"/>
                  </a:ext>
                </a:extLst>
              </p:cNvPr>
              <p:cNvGrpSpPr>
                <a:grpSpLocks/>
              </p:cNvGrpSpPr>
              <p:nvPr/>
            </p:nvGrpSpPr>
            <p:grpSpPr bwMode="auto">
              <a:xfrm>
                <a:off x="2959" y="2115"/>
                <a:ext cx="1988" cy="1342"/>
                <a:chOff x="2959" y="2115"/>
                <a:chExt cx="1988" cy="1342"/>
              </a:xfrm>
            </p:grpSpPr>
            <p:pic>
              <p:nvPicPr>
                <p:cNvPr id="109584" name="Picture 16" descr="S15">
                  <a:extLst>
                    <a:ext uri="{FF2B5EF4-FFF2-40B4-BE49-F238E27FC236}">
                      <a16:creationId xmlns:a16="http://schemas.microsoft.com/office/drawing/2014/main" id="{EC3C6539-7F9B-974D-BDBA-60BB99EE96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9" y="2115"/>
                  <a:ext cx="1915" cy="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85" name="Text Box 17">
                  <a:extLst>
                    <a:ext uri="{FF2B5EF4-FFF2-40B4-BE49-F238E27FC236}">
                      <a16:creationId xmlns:a16="http://schemas.microsoft.com/office/drawing/2014/main" id="{86AEE13D-B4DB-DD40-83CE-1D8E161DB246}"/>
                    </a:ext>
                  </a:extLst>
                </p:cNvPr>
                <p:cNvSpPr txBox="1">
                  <a:spLocks noChangeArrowheads="1"/>
                </p:cNvSpPr>
                <p:nvPr/>
              </p:nvSpPr>
              <p:spPr bwMode="auto">
                <a:xfrm>
                  <a:off x="3741" y="3292"/>
                  <a:ext cx="120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https://www.med.umich.edu</a:t>
                  </a:r>
                  <a:endParaRPr lang="en-US" altLang="en-US" dirty="0"/>
                </a:p>
              </p:txBody>
            </p:sp>
          </p:grpSp>
        </p:grpSp>
        <p:grpSp>
          <p:nvGrpSpPr>
            <p:cNvPr id="109575" name="Group 38">
              <a:extLst>
                <a:ext uri="{FF2B5EF4-FFF2-40B4-BE49-F238E27FC236}">
                  <a16:creationId xmlns:a16="http://schemas.microsoft.com/office/drawing/2014/main" id="{06CA1110-822C-9B48-BB94-FB00FF7E5844}"/>
                </a:ext>
              </a:extLst>
            </p:cNvPr>
            <p:cNvGrpSpPr>
              <a:grpSpLocks/>
            </p:cNvGrpSpPr>
            <p:nvPr/>
          </p:nvGrpSpPr>
          <p:grpSpPr bwMode="auto">
            <a:xfrm>
              <a:off x="582" y="3671"/>
              <a:ext cx="1990" cy="213"/>
              <a:chOff x="582" y="3671"/>
              <a:chExt cx="1990" cy="213"/>
            </a:xfrm>
          </p:grpSpPr>
          <p:sp>
            <p:nvSpPr>
              <p:cNvPr id="109576" name="Rectangle 39">
                <a:extLst>
                  <a:ext uri="{FF2B5EF4-FFF2-40B4-BE49-F238E27FC236}">
                    <a16:creationId xmlns:a16="http://schemas.microsoft.com/office/drawing/2014/main" id="{4A5206DD-6C36-CB41-94B9-79C530037EB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9577" name="Rectangle 40">
                <a:extLst>
                  <a:ext uri="{FF2B5EF4-FFF2-40B4-BE49-F238E27FC236}">
                    <a16:creationId xmlns:a16="http://schemas.microsoft.com/office/drawing/2014/main" id="{F7941B34-416E-884A-B2E1-237CCC0EC00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9578" name="Rectangle 41">
                <a:extLst>
                  <a:ext uri="{FF2B5EF4-FFF2-40B4-BE49-F238E27FC236}">
                    <a16:creationId xmlns:a16="http://schemas.microsoft.com/office/drawing/2014/main" id="{6E21D688-1F7A-464A-9D5C-D6A6286FE28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09579" name="Text Box 42">
                <a:extLst>
                  <a:ext uri="{FF2B5EF4-FFF2-40B4-BE49-F238E27FC236}">
                    <a16:creationId xmlns:a16="http://schemas.microsoft.com/office/drawing/2014/main" id="{7DF6556E-A5CF-3F4D-B3D3-9014F6EB408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602</a:t>
                </a:r>
                <a:endParaRPr lang="en-US" altLang="en-US" dirty="0">
                  <a:ea typeface="ＭＳ Ｐゴシック" panose="020B0600070205080204" pitchFamily="34" charset="-128"/>
                </a:endParaRPr>
              </a:p>
            </p:txBody>
          </p:sp>
          <p:sp>
            <p:nvSpPr>
              <p:cNvPr id="109580" name="Text Box 43">
                <a:extLst>
                  <a:ext uri="{FF2B5EF4-FFF2-40B4-BE49-F238E27FC236}">
                    <a16:creationId xmlns:a16="http://schemas.microsoft.com/office/drawing/2014/main" id="{2A129547-B5F7-A940-9767-AC353848042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665</a:t>
                </a:r>
                <a:endParaRPr lang="en-US" altLang="en-US" dirty="0">
                  <a:ea typeface="ＭＳ Ｐゴシック" panose="020B0600070205080204" pitchFamily="34" charset="-128"/>
                </a:endParaRPr>
              </a:p>
            </p:txBody>
          </p:sp>
          <p:sp>
            <p:nvSpPr>
              <p:cNvPr id="109581" name="Text Box 44">
                <a:extLst>
                  <a:ext uri="{FF2B5EF4-FFF2-40B4-BE49-F238E27FC236}">
                    <a16:creationId xmlns:a16="http://schemas.microsoft.com/office/drawing/2014/main" id="{88C793FD-75FB-B942-8787-FEC638DB086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627</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5">
            <a:extLst>
              <a:ext uri="{FF2B5EF4-FFF2-40B4-BE49-F238E27FC236}">
                <a16:creationId xmlns:a16="http://schemas.microsoft.com/office/drawing/2014/main" id="{29D1781A-79E1-674C-B6B6-34243F569A16}"/>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9CE1C68-A2F9-4C44-B325-81AD1CEDCD59}" type="slidenum">
              <a:rPr lang="en-US" altLang="en-US"/>
              <a:pPr/>
              <a:t>53</a:t>
            </a:fld>
            <a:endParaRPr lang="en-US" altLang="en-US" dirty="0"/>
          </a:p>
        </p:txBody>
      </p:sp>
      <p:grpSp>
        <p:nvGrpSpPr>
          <p:cNvPr id="111619" name="Group 43">
            <a:extLst>
              <a:ext uri="{FF2B5EF4-FFF2-40B4-BE49-F238E27FC236}">
                <a16:creationId xmlns:a16="http://schemas.microsoft.com/office/drawing/2014/main" id="{10A54660-E5A2-274B-8D5F-95DB5B35C516}"/>
              </a:ext>
            </a:extLst>
          </p:cNvPr>
          <p:cNvGrpSpPr>
            <a:grpSpLocks/>
          </p:cNvGrpSpPr>
          <p:nvPr/>
        </p:nvGrpSpPr>
        <p:grpSpPr bwMode="auto">
          <a:xfrm>
            <a:off x="458788" y="446088"/>
            <a:ext cx="8248650" cy="5719762"/>
            <a:chOff x="289" y="281"/>
            <a:chExt cx="5196" cy="3603"/>
          </a:xfrm>
        </p:grpSpPr>
        <p:sp>
          <p:nvSpPr>
            <p:cNvPr id="111620" name="Rectangle 2">
              <a:extLst>
                <a:ext uri="{FF2B5EF4-FFF2-40B4-BE49-F238E27FC236}">
                  <a16:creationId xmlns:a16="http://schemas.microsoft.com/office/drawing/2014/main" id="{2502AA84-811A-1845-A4AF-7B3EE713C68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Auditory Pathways</a:t>
              </a:r>
              <a:endParaRPr lang="en-US" altLang="en-US" sz="2200" dirty="0">
                <a:solidFill>
                  <a:srgbClr val="333333"/>
                </a:solidFill>
              </a:endParaRPr>
            </a:p>
          </p:txBody>
        </p:sp>
        <p:sp>
          <p:nvSpPr>
            <p:cNvPr id="111621" name="Text Box 6">
              <a:extLst>
                <a:ext uri="{FF2B5EF4-FFF2-40B4-BE49-F238E27FC236}">
                  <a16:creationId xmlns:a16="http://schemas.microsoft.com/office/drawing/2014/main" id="{B3AA608D-92F0-E049-80D9-750E50BF51F6}"/>
                </a:ext>
              </a:extLst>
            </p:cNvPr>
            <p:cNvSpPr txBox="1">
              <a:spLocks noChangeArrowheads="1"/>
            </p:cNvSpPr>
            <p:nvPr/>
          </p:nvSpPr>
          <p:spPr bwMode="auto">
            <a:xfrm>
              <a:off x="515" y="974"/>
              <a:ext cx="4970" cy="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action potentials resulting from the bending of the stereocilia propa-gate along the axons of sensory neurons.</a:t>
              </a:r>
            </a:p>
            <a:p>
              <a:pPr eaLnBrk="1" hangingPunct="1">
                <a:lnSpc>
                  <a:spcPct val="85000"/>
                </a:lnSpc>
                <a:spcAft>
                  <a:spcPts val="900"/>
                </a:spcAft>
                <a:buSzPct val="80000"/>
                <a:buFontTx/>
                <a:buChar char="•"/>
              </a:pPr>
              <a:r>
                <a:rPr lang="en-US" altLang="en-US" dirty="0"/>
                <a:t>The axons form the cochlear (hearing) branch of the vestibulocochlear (VIII) cranial nerve.</a:t>
              </a:r>
            </a:p>
            <a:p>
              <a:pPr eaLnBrk="1" hangingPunct="1">
                <a:lnSpc>
                  <a:spcPct val="85000"/>
                </a:lnSpc>
                <a:spcAft>
                  <a:spcPts val="900"/>
                </a:spcAft>
                <a:buSzPct val="80000"/>
                <a:buFontTx/>
                <a:buChar char="•"/>
              </a:pPr>
              <a:r>
                <a:rPr lang="en-US" altLang="en-US" dirty="0"/>
                <a:t>They synapse with neurons on the ipsilateral (same side) in the cochlear nucleus of the medulla oblongata.</a:t>
              </a:r>
            </a:p>
            <a:p>
              <a:pPr eaLnBrk="1" hangingPunct="1">
                <a:lnSpc>
                  <a:spcPct val="85000"/>
                </a:lnSpc>
                <a:spcAft>
                  <a:spcPts val="900"/>
                </a:spcAft>
                <a:buSzPct val="80000"/>
                <a:buFontTx/>
                <a:buChar char="•"/>
              </a:pPr>
              <a:r>
                <a:rPr lang="en-US" altLang="en-US" dirty="0"/>
                <a:t>Some of the axons from the cochlear nuclei terminate in the inferior colli-culus on the contralateral (opposite) side of the midbrain.</a:t>
              </a:r>
            </a:p>
            <a:p>
              <a:pPr eaLnBrk="1" hangingPunct="1">
                <a:lnSpc>
                  <a:spcPct val="85000"/>
                </a:lnSpc>
                <a:spcAft>
                  <a:spcPct val="50000"/>
                </a:spcAft>
                <a:buSzPct val="80000"/>
                <a:buFontTx/>
                <a:buChar char="•"/>
              </a:pPr>
              <a:r>
                <a:rPr lang="en-US" altLang="en-US" dirty="0"/>
                <a:t>The inferior colliculi control auditory reflexes; for example, turning of the head toward the source of a loud, unexpected sound.</a:t>
              </a:r>
            </a:p>
          </p:txBody>
        </p:sp>
        <p:grpSp>
          <p:nvGrpSpPr>
            <p:cNvPr id="111622" name="Group 32">
              <a:extLst>
                <a:ext uri="{FF2B5EF4-FFF2-40B4-BE49-F238E27FC236}">
                  <a16:creationId xmlns:a16="http://schemas.microsoft.com/office/drawing/2014/main" id="{6C2D53E3-27A0-034C-A4FC-822DB640DFFE}"/>
                </a:ext>
              </a:extLst>
            </p:cNvPr>
            <p:cNvGrpSpPr>
              <a:grpSpLocks/>
            </p:cNvGrpSpPr>
            <p:nvPr/>
          </p:nvGrpSpPr>
          <p:grpSpPr bwMode="auto">
            <a:xfrm>
              <a:off x="582" y="3671"/>
              <a:ext cx="2978" cy="213"/>
              <a:chOff x="582" y="3671"/>
              <a:chExt cx="2978" cy="213"/>
            </a:xfrm>
          </p:grpSpPr>
          <p:grpSp>
            <p:nvGrpSpPr>
              <p:cNvPr id="111623" name="Group 33">
                <a:extLst>
                  <a:ext uri="{FF2B5EF4-FFF2-40B4-BE49-F238E27FC236}">
                    <a16:creationId xmlns:a16="http://schemas.microsoft.com/office/drawing/2014/main" id="{C3991F76-E6A0-6D4E-8BD0-E15E9E26D4E1}"/>
                  </a:ext>
                </a:extLst>
              </p:cNvPr>
              <p:cNvGrpSpPr>
                <a:grpSpLocks/>
              </p:cNvGrpSpPr>
              <p:nvPr/>
            </p:nvGrpSpPr>
            <p:grpSpPr bwMode="auto">
              <a:xfrm>
                <a:off x="582" y="3671"/>
                <a:ext cx="1990" cy="213"/>
                <a:chOff x="582" y="3671"/>
                <a:chExt cx="1990" cy="213"/>
              </a:xfrm>
            </p:grpSpPr>
            <p:sp>
              <p:nvSpPr>
                <p:cNvPr id="111627" name="Rectangle 34">
                  <a:extLst>
                    <a:ext uri="{FF2B5EF4-FFF2-40B4-BE49-F238E27FC236}">
                      <a16:creationId xmlns:a16="http://schemas.microsoft.com/office/drawing/2014/main" id="{3D815C50-C53B-444C-A7DF-D7F32D9B61A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1628" name="Rectangle 35">
                  <a:extLst>
                    <a:ext uri="{FF2B5EF4-FFF2-40B4-BE49-F238E27FC236}">
                      <a16:creationId xmlns:a16="http://schemas.microsoft.com/office/drawing/2014/main" id="{FD6B9299-34B7-E94B-A583-5C70B119813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1629" name="Rectangle 36">
                  <a:extLst>
                    <a:ext uri="{FF2B5EF4-FFF2-40B4-BE49-F238E27FC236}">
                      <a16:creationId xmlns:a16="http://schemas.microsoft.com/office/drawing/2014/main" id="{0787B9C9-DD58-2E49-8C35-60A8F0C2FE1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1630" name="Text Box 37">
                  <a:extLst>
                    <a:ext uri="{FF2B5EF4-FFF2-40B4-BE49-F238E27FC236}">
                      <a16:creationId xmlns:a16="http://schemas.microsoft.com/office/drawing/2014/main" id="{82267001-ED0B-FE45-977E-9682EBCC271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602</a:t>
                  </a:r>
                  <a:endParaRPr lang="en-US" altLang="en-US" dirty="0">
                    <a:ea typeface="ＭＳ Ｐゴシック" panose="020B0600070205080204" pitchFamily="34" charset="-128"/>
                  </a:endParaRPr>
                </a:p>
              </p:txBody>
            </p:sp>
            <p:sp>
              <p:nvSpPr>
                <p:cNvPr id="111631" name="Text Box 38">
                  <a:extLst>
                    <a:ext uri="{FF2B5EF4-FFF2-40B4-BE49-F238E27FC236}">
                      <a16:creationId xmlns:a16="http://schemas.microsoft.com/office/drawing/2014/main" id="{AAD845E2-8D30-D849-AE2C-DFAAB0974FB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665</a:t>
                  </a:r>
                  <a:endParaRPr lang="en-US" altLang="en-US" dirty="0">
                    <a:ea typeface="ＭＳ Ｐゴシック" panose="020B0600070205080204" pitchFamily="34" charset="-128"/>
                  </a:endParaRPr>
                </a:p>
              </p:txBody>
            </p:sp>
            <p:sp>
              <p:nvSpPr>
                <p:cNvPr id="111632" name="Text Box 39">
                  <a:extLst>
                    <a:ext uri="{FF2B5EF4-FFF2-40B4-BE49-F238E27FC236}">
                      <a16:creationId xmlns:a16="http://schemas.microsoft.com/office/drawing/2014/main" id="{4C049E57-890E-3F4E-BBBE-E7138A05668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627</a:t>
                  </a:r>
                  <a:endParaRPr lang="en-US" altLang="en-US" dirty="0">
                    <a:ea typeface="ＭＳ Ｐゴシック" panose="020B0600070205080204" pitchFamily="34" charset="-128"/>
                  </a:endParaRPr>
                </a:p>
              </p:txBody>
            </p:sp>
          </p:grpSp>
          <p:grpSp>
            <p:nvGrpSpPr>
              <p:cNvPr id="111624" name="Group 40">
                <a:extLst>
                  <a:ext uri="{FF2B5EF4-FFF2-40B4-BE49-F238E27FC236}">
                    <a16:creationId xmlns:a16="http://schemas.microsoft.com/office/drawing/2014/main" id="{1EBFE0BA-8E78-254D-9B9F-B5437601E59B}"/>
                  </a:ext>
                </a:extLst>
              </p:cNvPr>
              <p:cNvGrpSpPr>
                <a:grpSpLocks/>
              </p:cNvGrpSpPr>
              <p:nvPr/>
            </p:nvGrpSpPr>
            <p:grpSpPr bwMode="auto">
              <a:xfrm>
                <a:off x="2829" y="3671"/>
                <a:ext cx="731" cy="213"/>
                <a:chOff x="2829" y="3671"/>
                <a:chExt cx="731" cy="213"/>
              </a:xfrm>
            </p:grpSpPr>
            <p:sp>
              <p:nvSpPr>
                <p:cNvPr id="111625" name="Rectangle 41">
                  <a:extLst>
                    <a:ext uri="{FF2B5EF4-FFF2-40B4-BE49-F238E27FC236}">
                      <a16:creationId xmlns:a16="http://schemas.microsoft.com/office/drawing/2014/main" id="{7E705065-2F02-074C-930A-F5AC903E33F0}"/>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1626" name="Text Box 42">
                  <a:extLst>
                    <a:ext uri="{FF2B5EF4-FFF2-40B4-BE49-F238E27FC236}">
                      <a16:creationId xmlns:a16="http://schemas.microsoft.com/office/drawing/2014/main" id="{21DB4B06-324E-8E48-9359-3CB83B6486B7}"/>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17.23</a:t>
                  </a:r>
                </a:p>
              </p:txBody>
            </p:sp>
          </p:grpSp>
        </p:grpSp>
      </p:gr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a:extLst>
              <a:ext uri="{FF2B5EF4-FFF2-40B4-BE49-F238E27FC236}">
                <a16:creationId xmlns:a16="http://schemas.microsoft.com/office/drawing/2014/main" id="{DFED8E5D-AAF1-BD4E-B895-D6FCCB754DF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29C09E6-4A00-DB4F-8F69-BBB8B239F289}" type="slidenum">
              <a:rPr lang="en-US" altLang="en-US"/>
              <a:pPr/>
              <a:t>54</a:t>
            </a:fld>
            <a:endParaRPr lang="en-US" altLang="en-US" dirty="0"/>
          </a:p>
        </p:txBody>
      </p:sp>
      <p:grpSp>
        <p:nvGrpSpPr>
          <p:cNvPr id="113667" name="Group 42">
            <a:extLst>
              <a:ext uri="{FF2B5EF4-FFF2-40B4-BE49-F238E27FC236}">
                <a16:creationId xmlns:a16="http://schemas.microsoft.com/office/drawing/2014/main" id="{75E5CBB0-FAAF-7741-A13C-05F8D53CA782}"/>
              </a:ext>
            </a:extLst>
          </p:cNvPr>
          <p:cNvGrpSpPr>
            <a:grpSpLocks/>
          </p:cNvGrpSpPr>
          <p:nvPr/>
        </p:nvGrpSpPr>
        <p:grpSpPr bwMode="auto">
          <a:xfrm>
            <a:off x="455613" y="446088"/>
            <a:ext cx="8229600" cy="5719762"/>
            <a:chOff x="287" y="281"/>
            <a:chExt cx="5184" cy="3603"/>
          </a:xfrm>
        </p:grpSpPr>
        <p:sp>
          <p:nvSpPr>
            <p:cNvPr id="113668" name="Rectangle 2">
              <a:extLst>
                <a:ext uri="{FF2B5EF4-FFF2-40B4-BE49-F238E27FC236}">
                  <a16:creationId xmlns:a16="http://schemas.microsoft.com/office/drawing/2014/main" id="{0F48429A-9733-F644-AFCF-5FC458538FE9}"/>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Auditory Pathways </a:t>
              </a:r>
              <a:r>
                <a:rPr lang="en-US" altLang="en-US" sz="2200" dirty="0">
                  <a:solidFill>
                    <a:srgbClr val="333333"/>
                  </a:solidFill>
                </a:rPr>
                <a:t>(continued)</a:t>
              </a:r>
            </a:p>
          </p:txBody>
        </p:sp>
        <p:sp>
          <p:nvSpPr>
            <p:cNvPr id="113669" name="Text Box 6">
              <a:extLst>
                <a:ext uri="{FF2B5EF4-FFF2-40B4-BE49-F238E27FC236}">
                  <a16:creationId xmlns:a16="http://schemas.microsoft.com/office/drawing/2014/main" id="{D8887ECC-0602-C544-A497-F8DF8F8C56DB}"/>
                </a:ext>
              </a:extLst>
            </p:cNvPr>
            <p:cNvSpPr txBox="1">
              <a:spLocks noChangeArrowheads="1"/>
            </p:cNvSpPr>
            <p:nvPr/>
          </p:nvSpPr>
          <p:spPr bwMode="auto">
            <a:xfrm>
              <a:off x="515" y="974"/>
              <a:ext cx="474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Other axons from the cochlear nuclei terminate in the superior olivary nucleus in the pons.</a:t>
              </a:r>
            </a:p>
            <a:p>
              <a:pPr eaLnBrk="1" hangingPunct="1">
                <a:lnSpc>
                  <a:spcPct val="85000"/>
                </a:lnSpc>
                <a:spcAft>
                  <a:spcPts val="900"/>
                </a:spcAft>
                <a:buSzPct val="80000"/>
                <a:buFontTx/>
                <a:buChar char="•"/>
              </a:pPr>
              <a:r>
                <a:rPr lang="en-US" altLang="en-US" dirty="0"/>
                <a:t>Slight differences in the timing of the action potentials arriving in the superior olivary nucleus from the two ears help the person to locate the source of the sound.</a:t>
              </a:r>
            </a:p>
            <a:p>
              <a:pPr eaLnBrk="1" hangingPunct="1">
                <a:lnSpc>
                  <a:spcPct val="85000"/>
                </a:lnSpc>
                <a:spcAft>
                  <a:spcPct val="50000"/>
                </a:spcAft>
                <a:buSzPct val="80000"/>
                <a:buFontTx/>
                <a:buChar char="•"/>
              </a:pPr>
              <a:r>
                <a:rPr lang="en-US" altLang="en-US" dirty="0"/>
                <a:t>Axons from the superior olivary nuclei terminate in the inferior colliculi.</a:t>
              </a:r>
            </a:p>
          </p:txBody>
        </p:sp>
        <p:grpSp>
          <p:nvGrpSpPr>
            <p:cNvPr id="113670" name="Group 31">
              <a:extLst>
                <a:ext uri="{FF2B5EF4-FFF2-40B4-BE49-F238E27FC236}">
                  <a16:creationId xmlns:a16="http://schemas.microsoft.com/office/drawing/2014/main" id="{1783AA4C-D0C7-8548-A28D-62E718D6C3C9}"/>
                </a:ext>
              </a:extLst>
            </p:cNvPr>
            <p:cNvGrpSpPr>
              <a:grpSpLocks/>
            </p:cNvGrpSpPr>
            <p:nvPr/>
          </p:nvGrpSpPr>
          <p:grpSpPr bwMode="auto">
            <a:xfrm>
              <a:off x="582" y="3671"/>
              <a:ext cx="2978" cy="213"/>
              <a:chOff x="582" y="3671"/>
              <a:chExt cx="2978" cy="213"/>
            </a:xfrm>
          </p:grpSpPr>
          <p:grpSp>
            <p:nvGrpSpPr>
              <p:cNvPr id="113671" name="Group 32">
                <a:extLst>
                  <a:ext uri="{FF2B5EF4-FFF2-40B4-BE49-F238E27FC236}">
                    <a16:creationId xmlns:a16="http://schemas.microsoft.com/office/drawing/2014/main" id="{431B254D-5C04-A94C-9EDF-688241289BB5}"/>
                  </a:ext>
                </a:extLst>
              </p:cNvPr>
              <p:cNvGrpSpPr>
                <a:grpSpLocks/>
              </p:cNvGrpSpPr>
              <p:nvPr/>
            </p:nvGrpSpPr>
            <p:grpSpPr bwMode="auto">
              <a:xfrm>
                <a:off x="582" y="3671"/>
                <a:ext cx="1990" cy="213"/>
                <a:chOff x="582" y="3671"/>
                <a:chExt cx="1990" cy="213"/>
              </a:xfrm>
            </p:grpSpPr>
            <p:sp>
              <p:nvSpPr>
                <p:cNvPr id="113675" name="Rectangle 33">
                  <a:extLst>
                    <a:ext uri="{FF2B5EF4-FFF2-40B4-BE49-F238E27FC236}">
                      <a16:creationId xmlns:a16="http://schemas.microsoft.com/office/drawing/2014/main" id="{74FF888D-CE5B-3346-B9F3-BF4B2225D9E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3676" name="Rectangle 34">
                  <a:extLst>
                    <a:ext uri="{FF2B5EF4-FFF2-40B4-BE49-F238E27FC236}">
                      <a16:creationId xmlns:a16="http://schemas.microsoft.com/office/drawing/2014/main" id="{4DB2C5DC-4FBA-1D40-9965-3630504B699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3677" name="Rectangle 35">
                  <a:extLst>
                    <a:ext uri="{FF2B5EF4-FFF2-40B4-BE49-F238E27FC236}">
                      <a16:creationId xmlns:a16="http://schemas.microsoft.com/office/drawing/2014/main" id="{0868AC2B-B28E-6043-A2E3-10833F30615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3678" name="Text Box 36">
                  <a:extLst>
                    <a:ext uri="{FF2B5EF4-FFF2-40B4-BE49-F238E27FC236}">
                      <a16:creationId xmlns:a16="http://schemas.microsoft.com/office/drawing/2014/main" id="{A29A1F5B-E4CF-A54D-8239-A744067B77E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602</a:t>
                  </a:r>
                  <a:endParaRPr lang="en-US" altLang="en-US" dirty="0">
                    <a:ea typeface="ＭＳ Ｐゴシック" panose="020B0600070205080204" pitchFamily="34" charset="-128"/>
                  </a:endParaRPr>
                </a:p>
              </p:txBody>
            </p:sp>
            <p:sp>
              <p:nvSpPr>
                <p:cNvPr id="113679" name="Text Box 37">
                  <a:extLst>
                    <a:ext uri="{FF2B5EF4-FFF2-40B4-BE49-F238E27FC236}">
                      <a16:creationId xmlns:a16="http://schemas.microsoft.com/office/drawing/2014/main" id="{32B65051-75F2-524E-92F2-88F2828FC00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665</a:t>
                  </a:r>
                  <a:endParaRPr lang="en-US" altLang="en-US" dirty="0">
                    <a:ea typeface="ＭＳ Ｐゴシック" panose="020B0600070205080204" pitchFamily="34" charset="-128"/>
                  </a:endParaRPr>
                </a:p>
              </p:txBody>
            </p:sp>
            <p:sp>
              <p:nvSpPr>
                <p:cNvPr id="113680" name="Text Box 38">
                  <a:extLst>
                    <a:ext uri="{FF2B5EF4-FFF2-40B4-BE49-F238E27FC236}">
                      <a16:creationId xmlns:a16="http://schemas.microsoft.com/office/drawing/2014/main" id="{E146F9A6-37EC-D241-9123-3E65F32CA98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628</a:t>
                  </a:r>
                  <a:endParaRPr lang="en-US" altLang="en-US" dirty="0">
                    <a:ea typeface="ＭＳ Ｐゴシック" panose="020B0600070205080204" pitchFamily="34" charset="-128"/>
                  </a:endParaRPr>
                </a:p>
              </p:txBody>
            </p:sp>
          </p:grpSp>
          <p:grpSp>
            <p:nvGrpSpPr>
              <p:cNvPr id="113672" name="Group 39">
                <a:extLst>
                  <a:ext uri="{FF2B5EF4-FFF2-40B4-BE49-F238E27FC236}">
                    <a16:creationId xmlns:a16="http://schemas.microsoft.com/office/drawing/2014/main" id="{CDD2C05E-32B8-714A-99BF-CA8971C606D0}"/>
                  </a:ext>
                </a:extLst>
              </p:cNvPr>
              <p:cNvGrpSpPr>
                <a:grpSpLocks/>
              </p:cNvGrpSpPr>
              <p:nvPr/>
            </p:nvGrpSpPr>
            <p:grpSpPr bwMode="auto">
              <a:xfrm>
                <a:off x="2829" y="3671"/>
                <a:ext cx="731" cy="213"/>
                <a:chOff x="2829" y="3671"/>
                <a:chExt cx="731" cy="213"/>
              </a:xfrm>
            </p:grpSpPr>
            <p:sp>
              <p:nvSpPr>
                <p:cNvPr id="113673" name="Rectangle 40">
                  <a:extLst>
                    <a:ext uri="{FF2B5EF4-FFF2-40B4-BE49-F238E27FC236}">
                      <a16:creationId xmlns:a16="http://schemas.microsoft.com/office/drawing/2014/main" id="{5C30D86E-E7F3-9F41-B273-DFD4724D5BDF}"/>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3674" name="Text Box 41">
                  <a:extLst>
                    <a:ext uri="{FF2B5EF4-FFF2-40B4-BE49-F238E27FC236}">
                      <a16:creationId xmlns:a16="http://schemas.microsoft.com/office/drawing/2014/main" id="{83F0B352-0E51-5D42-B50A-DA371E4996AF}"/>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17.23</a:t>
                  </a:r>
                </a:p>
              </p:txBody>
            </p:sp>
          </p:grpSp>
        </p:grpSp>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a:extLst>
              <a:ext uri="{FF2B5EF4-FFF2-40B4-BE49-F238E27FC236}">
                <a16:creationId xmlns:a16="http://schemas.microsoft.com/office/drawing/2014/main" id="{7278F919-1AEF-AE4B-BA66-4324E7FCF96E}"/>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DA81CE4-D9B7-584F-9E97-9333DA6AE32E}" type="slidenum">
              <a:rPr lang="en-US" altLang="en-US"/>
              <a:pPr/>
              <a:t>55</a:t>
            </a:fld>
            <a:endParaRPr lang="en-US" altLang="en-US" dirty="0"/>
          </a:p>
        </p:txBody>
      </p:sp>
      <p:grpSp>
        <p:nvGrpSpPr>
          <p:cNvPr id="115734" name="Group 22">
            <a:extLst>
              <a:ext uri="{FF2B5EF4-FFF2-40B4-BE49-F238E27FC236}">
                <a16:creationId xmlns:a16="http://schemas.microsoft.com/office/drawing/2014/main" id="{753A69BC-55FA-984E-A407-798C12345A26}"/>
              </a:ext>
            </a:extLst>
          </p:cNvPr>
          <p:cNvGrpSpPr>
            <a:grpSpLocks/>
          </p:cNvGrpSpPr>
          <p:nvPr/>
        </p:nvGrpSpPr>
        <p:grpSpPr bwMode="auto">
          <a:xfrm>
            <a:off x="457200" y="456974"/>
            <a:ext cx="8229600" cy="5719762"/>
            <a:chOff x="289" y="281"/>
            <a:chExt cx="5184" cy="3603"/>
          </a:xfrm>
        </p:grpSpPr>
        <p:sp>
          <p:nvSpPr>
            <p:cNvPr id="115716" name="Rectangle 2">
              <a:extLst>
                <a:ext uri="{FF2B5EF4-FFF2-40B4-BE49-F238E27FC236}">
                  <a16:creationId xmlns:a16="http://schemas.microsoft.com/office/drawing/2014/main" id="{3031CCBB-084F-1F4E-8FCD-80107417196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Auditory Pathways </a:t>
              </a:r>
              <a:r>
                <a:rPr lang="en-US" altLang="en-US" sz="2200" dirty="0">
                  <a:solidFill>
                    <a:srgbClr val="333333"/>
                  </a:solidFill>
                </a:rPr>
                <a:t>(continued)</a:t>
              </a:r>
            </a:p>
          </p:txBody>
        </p:sp>
        <p:grpSp>
          <p:nvGrpSpPr>
            <p:cNvPr id="115733" name="Group 21">
              <a:extLst>
                <a:ext uri="{FF2B5EF4-FFF2-40B4-BE49-F238E27FC236}">
                  <a16:creationId xmlns:a16="http://schemas.microsoft.com/office/drawing/2014/main" id="{B54BC0F7-99A6-1644-9E3E-D0D68B265365}"/>
                </a:ext>
              </a:extLst>
            </p:cNvPr>
            <p:cNvGrpSpPr>
              <a:grpSpLocks/>
            </p:cNvGrpSpPr>
            <p:nvPr/>
          </p:nvGrpSpPr>
          <p:grpSpPr bwMode="auto">
            <a:xfrm>
              <a:off x="515" y="974"/>
              <a:ext cx="4597" cy="2035"/>
              <a:chOff x="515" y="974"/>
              <a:chExt cx="4597" cy="2035"/>
            </a:xfrm>
          </p:grpSpPr>
          <p:sp>
            <p:nvSpPr>
              <p:cNvPr id="115729" name="Text Box 6">
                <a:extLst>
                  <a:ext uri="{FF2B5EF4-FFF2-40B4-BE49-F238E27FC236}">
                    <a16:creationId xmlns:a16="http://schemas.microsoft.com/office/drawing/2014/main" id="{AE2F42F9-C00B-6449-B5F2-5DB550B29023}"/>
                  </a:ext>
                </a:extLst>
              </p:cNvPr>
              <p:cNvSpPr txBox="1">
                <a:spLocks noChangeArrowheads="1"/>
              </p:cNvSpPr>
              <p:nvPr/>
            </p:nvSpPr>
            <p:spPr bwMode="auto">
              <a:xfrm>
                <a:off x="515" y="974"/>
                <a:ext cx="459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From the inferior colliculi, action potentials propagate to the medial geniculate body of the thalamus.</a:t>
                </a:r>
              </a:p>
              <a:p>
                <a:pPr eaLnBrk="1" hangingPunct="1">
                  <a:lnSpc>
                    <a:spcPct val="85000"/>
                  </a:lnSpc>
                  <a:spcAft>
                    <a:spcPts val="900"/>
                  </a:spcAft>
                  <a:buSzPct val="80000"/>
                  <a:buFontTx/>
                  <a:buChar char="•"/>
                </a:pPr>
                <a:r>
                  <a:rPr lang="en-US" altLang="en-US" dirty="0"/>
                  <a:t>Action potentials then propagate to the primary auditory area in the temporal lobe of the cerebral cortex.</a:t>
                </a:r>
              </a:p>
              <a:p>
                <a:pPr eaLnBrk="1" hangingPunct="1">
                  <a:lnSpc>
                    <a:spcPct val="85000"/>
                  </a:lnSpc>
                  <a:spcAft>
                    <a:spcPts val="900"/>
                  </a:spcAft>
                  <a:buSzPct val="80000"/>
                  <a:buFontTx/>
                  <a:buChar char="•"/>
                </a:pPr>
                <a:r>
                  <a:rPr lang="en-US" altLang="en-US" dirty="0"/>
                  <a:t>Some auditory axons cross-over in the medulla and others remain on the same side.</a:t>
                </a:r>
              </a:p>
              <a:p>
                <a:pPr eaLnBrk="1" hangingPunct="1">
                  <a:lnSpc>
                    <a:spcPct val="85000"/>
                  </a:lnSpc>
                  <a:spcAft>
                    <a:spcPct val="50000"/>
                  </a:spcAft>
                  <a:buSzPct val="80000"/>
                  <a:buFontTx/>
                  <a:buChar char="•"/>
                </a:pPr>
                <a:r>
                  <a:rPr lang="en-US" altLang="en-US" dirty="0"/>
                  <a:t>This incomplete decussation enables the primary auditory areas in the left and right cerebral hemispheres to receive auditory informa-tion from both ears.</a:t>
                </a:r>
                <a:endParaRPr lang="en-US" altLang="en-US" dirty="0">
                  <a:solidFill>
                    <a:srgbClr val="800000"/>
                  </a:solidFill>
                </a:endParaRPr>
              </a:p>
            </p:txBody>
          </p:sp>
          <p:sp>
            <p:nvSpPr>
              <p:cNvPr id="115730" name="Text Box 35">
                <a:extLst>
                  <a:ext uri="{FF2B5EF4-FFF2-40B4-BE49-F238E27FC236}">
                    <a16:creationId xmlns:a16="http://schemas.microsoft.com/office/drawing/2014/main" id="{1EAF8932-C5D7-374D-9FB1-13C087CE3DE9}"/>
                  </a:ext>
                </a:extLst>
              </p:cNvPr>
              <p:cNvSpPr txBox="1">
                <a:spLocks noChangeArrowheads="1"/>
              </p:cNvSpPr>
              <p:nvPr/>
            </p:nvSpPr>
            <p:spPr bwMode="auto">
              <a:xfrm>
                <a:off x="1888" y="2644"/>
                <a:ext cx="197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800000"/>
                    </a:solidFill>
                  </a:rPr>
                  <a:t>Decussation = crossing over of nerve fibers (axons).</a:t>
                </a:r>
              </a:p>
            </p:txBody>
          </p:sp>
        </p:grpSp>
        <p:grpSp>
          <p:nvGrpSpPr>
            <p:cNvPr id="115718" name="Group 44">
              <a:extLst>
                <a:ext uri="{FF2B5EF4-FFF2-40B4-BE49-F238E27FC236}">
                  <a16:creationId xmlns:a16="http://schemas.microsoft.com/office/drawing/2014/main" id="{48C3C932-16C2-4A44-A1D7-E231B8B5113B}"/>
                </a:ext>
              </a:extLst>
            </p:cNvPr>
            <p:cNvGrpSpPr>
              <a:grpSpLocks/>
            </p:cNvGrpSpPr>
            <p:nvPr/>
          </p:nvGrpSpPr>
          <p:grpSpPr bwMode="auto">
            <a:xfrm>
              <a:off x="582" y="3671"/>
              <a:ext cx="2978" cy="213"/>
              <a:chOff x="582" y="3671"/>
              <a:chExt cx="2978" cy="213"/>
            </a:xfrm>
          </p:grpSpPr>
          <p:grpSp>
            <p:nvGrpSpPr>
              <p:cNvPr id="115719" name="Group 45">
                <a:extLst>
                  <a:ext uri="{FF2B5EF4-FFF2-40B4-BE49-F238E27FC236}">
                    <a16:creationId xmlns:a16="http://schemas.microsoft.com/office/drawing/2014/main" id="{2EBF7827-F4A2-0442-8692-2E4635F4F98B}"/>
                  </a:ext>
                </a:extLst>
              </p:cNvPr>
              <p:cNvGrpSpPr>
                <a:grpSpLocks/>
              </p:cNvGrpSpPr>
              <p:nvPr/>
            </p:nvGrpSpPr>
            <p:grpSpPr bwMode="auto">
              <a:xfrm>
                <a:off x="582" y="3671"/>
                <a:ext cx="1990" cy="213"/>
                <a:chOff x="582" y="3671"/>
                <a:chExt cx="1990" cy="213"/>
              </a:xfrm>
            </p:grpSpPr>
            <p:sp>
              <p:nvSpPr>
                <p:cNvPr id="115723" name="Rectangle 46">
                  <a:extLst>
                    <a:ext uri="{FF2B5EF4-FFF2-40B4-BE49-F238E27FC236}">
                      <a16:creationId xmlns:a16="http://schemas.microsoft.com/office/drawing/2014/main" id="{0E47CD07-7B32-BC44-A0D2-9ECDFB9CD81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5724" name="Rectangle 47">
                  <a:extLst>
                    <a:ext uri="{FF2B5EF4-FFF2-40B4-BE49-F238E27FC236}">
                      <a16:creationId xmlns:a16="http://schemas.microsoft.com/office/drawing/2014/main" id="{91A91A11-CF4E-DC4E-8043-BC2E9C7221F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5725" name="Rectangle 48">
                  <a:extLst>
                    <a:ext uri="{FF2B5EF4-FFF2-40B4-BE49-F238E27FC236}">
                      <a16:creationId xmlns:a16="http://schemas.microsoft.com/office/drawing/2014/main" id="{736DF756-CF95-9843-93EA-428C7D9DFFB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5726" name="Text Box 49">
                  <a:extLst>
                    <a:ext uri="{FF2B5EF4-FFF2-40B4-BE49-F238E27FC236}">
                      <a16:creationId xmlns:a16="http://schemas.microsoft.com/office/drawing/2014/main" id="{2F3976B1-723F-D941-89DD-F0BF89846FA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602</a:t>
                  </a:r>
                  <a:endParaRPr lang="en-US" altLang="en-US" dirty="0">
                    <a:ea typeface="ＭＳ Ｐゴシック" panose="020B0600070205080204" pitchFamily="34" charset="-128"/>
                  </a:endParaRPr>
                </a:p>
              </p:txBody>
            </p:sp>
            <p:sp>
              <p:nvSpPr>
                <p:cNvPr id="115727" name="Text Box 50">
                  <a:extLst>
                    <a:ext uri="{FF2B5EF4-FFF2-40B4-BE49-F238E27FC236}">
                      <a16:creationId xmlns:a16="http://schemas.microsoft.com/office/drawing/2014/main" id="{37E21CCA-6968-104E-94FB-770CA4B6F7C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665</a:t>
                  </a:r>
                  <a:endParaRPr lang="en-US" altLang="en-US" dirty="0">
                    <a:ea typeface="ＭＳ Ｐゴシック" panose="020B0600070205080204" pitchFamily="34" charset="-128"/>
                  </a:endParaRPr>
                </a:p>
              </p:txBody>
            </p:sp>
            <p:sp>
              <p:nvSpPr>
                <p:cNvPr id="115728" name="Text Box 51">
                  <a:extLst>
                    <a:ext uri="{FF2B5EF4-FFF2-40B4-BE49-F238E27FC236}">
                      <a16:creationId xmlns:a16="http://schemas.microsoft.com/office/drawing/2014/main" id="{57360023-068A-0B43-BBDA-F2860AD67A5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628</a:t>
                  </a:r>
                  <a:endParaRPr lang="en-US" altLang="en-US" dirty="0">
                    <a:ea typeface="ＭＳ Ｐゴシック" panose="020B0600070205080204" pitchFamily="34" charset="-128"/>
                  </a:endParaRPr>
                </a:p>
              </p:txBody>
            </p:sp>
          </p:grpSp>
          <p:grpSp>
            <p:nvGrpSpPr>
              <p:cNvPr id="115720" name="Group 52">
                <a:extLst>
                  <a:ext uri="{FF2B5EF4-FFF2-40B4-BE49-F238E27FC236}">
                    <a16:creationId xmlns:a16="http://schemas.microsoft.com/office/drawing/2014/main" id="{FC317334-BCAB-9147-8F1D-668A1291F845}"/>
                  </a:ext>
                </a:extLst>
              </p:cNvPr>
              <p:cNvGrpSpPr>
                <a:grpSpLocks/>
              </p:cNvGrpSpPr>
              <p:nvPr/>
            </p:nvGrpSpPr>
            <p:grpSpPr bwMode="auto">
              <a:xfrm>
                <a:off x="2829" y="3671"/>
                <a:ext cx="731" cy="213"/>
                <a:chOff x="2829" y="3671"/>
                <a:chExt cx="731" cy="213"/>
              </a:xfrm>
            </p:grpSpPr>
            <p:sp>
              <p:nvSpPr>
                <p:cNvPr id="115721" name="Rectangle 53">
                  <a:extLst>
                    <a:ext uri="{FF2B5EF4-FFF2-40B4-BE49-F238E27FC236}">
                      <a16:creationId xmlns:a16="http://schemas.microsoft.com/office/drawing/2014/main" id="{6DEFB6CC-C2F5-5041-824F-05B3118AAFE8}"/>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15722" name="Text Box 54">
                  <a:extLst>
                    <a:ext uri="{FF2B5EF4-FFF2-40B4-BE49-F238E27FC236}">
                      <a16:creationId xmlns:a16="http://schemas.microsoft.com/office/drawing/2014/main" id="{FF293AB6-B555-4B4F-8376-C6E3E2C6410A}"/>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17.23</a:t>
                  </a:r>
                </a:p>
              </p:txBody>
            </p:sp>
          </p:grpSp>
        </p:grpSp>
      </p:gr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5">
            <a:extLst>
              <a:ext uri="{FF2B5EF4-FFF2-40B4-BE49-F238E27FC236}">
                <a16:creationId xmlns:a16="http://schemas.microsoft.com/office/drawing/2014/main" id="{B960C710-347C-0649-B004-9A6C6B851A72}"/>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C4C58D3-72FE-F242-99DF-AF78DFFC64D8}" type="slidenum">
              <a:rPr lang="en-US" altLang="en-US"/>
              <a:pPr/>
              <a:t>56</a:t>
            </a:fld>
            <a:endParaRPr lang="en-US" altLang="en-US" dirty="0"/>
          </a:p>
        </p:txBody>
      </p:sp>
      <p:grpSp>
        <p:nvGrpSpPr>
          <p:cNvPr id="117766" name="Group 6">
            <a:extLst>
              <a:ext uri="{FF2B5EF4-FFF2-40B4-BE49-F238E27FC236}">
                <a16:creationId xmlns:a16="http://schemas.microsoft.com/office/drawing/2014/main" id="{AC22F26E-0631-994A-AE3F-1C79C912CEA8}"/>
              </a:ext>
            </a:extLst>
          </p:cNvPr>
          <p:cNvGrpSpPr>
            <a:grpSpLocks/>
          </p:cNvGrpSpPr>
          <p:nvPr/>
        </p:nvGrpSpPr>
        <p:grpSpPr bwMode="auto">
          <a:xfrm>
            <a:off x="458788" y="446088"/>
            <a:ext cx="8229600" cy="2835275"/>
            <a:chOff x="289" y="281"/>
            <a:chExt cx="5184" cy="1786"/>
          </a:xfrm>
        </p:grpSpPr>
        <p:sp>
          <p:nvSpPr>
            <p:cNvPr id="117764" name="Rectangle 1026">
              <a:extLst>
                <a:ext uri="{FF2B5EF4-FFF2-40B4-BE49-F238E27FC236}">
                  <a16:creationId xmlns:a16="http://schemas.microsoft.com/office/drawing/2014/main" id="{7508C830-73D3-0B4A-B054-9CDFB79C003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Cortical Processing</a:t>
              </a:r>
              <a:endParaRPr lang="en-US" altLang="en-US" sz="2200" dirty="0">
                <a:solidFill>
                  <a:srgbClr val="333333"/>
                </a:solidFill>
              </a:endParaRPr>
            </a:p>
          </p:txBody>
        </p:sp>
        <p:sp>
          <p:nvSpPr>
            <p:cNvPr id="117765" name="Text Box 1027">
              <a:extLst>
                <a:ext uri="{FF2B5EF4-FFF2-40B4-BE49-F238E27FC236}">
                  <a16:creationId xmlns:a16="http://schemas.microsoft.com/office/drawing/2014/main" id="{353ABDAF-6468-2448-B283-2026A58EDB7E}"/>
                </a:ext>
              </a:extLst>
            </p:cNvPr>
            <p:cNvSpPr txBox="1">
              <a:spLocks noChangeArrowheads="1"/>
            </p:cNvSpPr>
            <p:nvPr/>
          </p:nvSpPr>
          <p:spPr bwMode="auto">
            <a:xfrm>
              <a:off x="515" y="974"/>
              <a:ext cx="477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Auditory processing occurs in the temporal lobes to give meaning to what we hear.</a:t>
              </a:r>
            </a:p>
            <a:p>
              <a:pPr eaLnBrk="1" hangingPunct="1">
                <a:lnSpc>
                  <a:spcPct val="85000"/>
                </a:lnSpc>
                <a:spcAft>
                  <a:spcPts val="900"/>
                </a:spcAft>
                <a:buSzPct val="80000"/>
                <a:buFontTx/>
                <a:buChar char="•"/>
              </a:pPr>
              <a:r>
                <a:rPr lang="en-US" altLang="en-US" dirty="0"/>
                <a:t>The auditory projection and association areas are located inferior to the lateral fissure.</a:t>
              </a:r>
            </a:p>
            <a:p>
              <a:pPr eaLnBrk="1" hangingPunct="1">
                <a:lnSpc>
                  <a:spcPct val="85000"/>
                </a:lnSpc>
                <a:spcAft>
                  <a:spcPct val="50000"/>
                </a:spcAft>
                <a:buSzPct val="80000"/>
                <a:buFontTx/>
                <a:buChar char="•"/>
              </a:pPr>
              <a:r>
                <a:rPr lang="en-US" altLang="en-US" dirty="0"/>
                <a:t>The areas are closely associated with the language areas, as covered in the lecture module on the brain.</a:t>
              </a:r>
              <a:endParaRPr lang="en-US" altLang="en-US" dirty="0">
                <a:solidFill>
                  <a:srgbClr val="800000"/>
                </a:solidFill>
              </a:endParaRPr>
            </a:p>
          </p:txBody>
        </p:sp>
      </p:gr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5">
            <a:extLst>
              <a:ext uri="{FF2B5EF4-FFF2-40B4-BE49-F238E27FC236}">
                <a16:creationId xmlns:a16="http://schemas.microsoft.com/office/drawing/2014/main" id="{1BCD15DC-4A20-4D4D-BCC9-DB3F061ED6A8}"/>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C4FE24D-CCDB-3349-8769-E817060D2577}" type="slidenum">
              <a:rPr lang="en-US" altLang="en-US"/>
              <a:pPr/>
              <a:t>57</a:t>
            </a:fld>
            <a:endParaRPr lang="en-US" altLang="en-US" dirty="0"/>
          </a:p>
        </p:txBody>
      </p:sp>
      <p:sp>
        <p:nvSpPr>
          <p:cNvPr id="119811" name="Rectangle 2">
            <a:extLst>
              <a:ext uri="{FF2B5EF4-FFF2-40B4-BE49-F238E27FC236}">
                <a16:creationId xmlns:a16="http://schemas.microsoft.com/office/drawing/2014/main" id="{9D31F14A-5824-9346-860C-458F9D847A69}"/>
              </a:ext>
            </a:extLst>
          </p:cNvPr>
          <p:cNvSpPr>
            <a:spLocks noGrp="1" noChangeArrowheads="1"/>
          </p:cNvSpPr>
          <p:nvPr>
            <p:ph type="body" idx="1"/>
          </p:nvPr>
        </p:nvSpPr>
        <p:spPr>
          <a:xfrm>
            <a:off x="871538" y="89535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Physiology of Equilibrium</a:t>
            </a:r>
            <a:endParaRPr lang="en-US" altLang="en-US" dirty="0"/>
          </a:p>
        </p:txBody>
      </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5">
            <a:extLst>
              <a:ext uri="{FF2B5EF4-FFF2-40B4-BE49-F238E27FC236}">
                <a16:creationId xmlns:a16="http://schemas.microsoft.com/office/drawing/2014/main" id="{0E4C41CA-A004-6E4E-AE62-341B9137C96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4FFA4C9-C4D0-1849-9B2F-203EAAE47E1D}" type="slidenum">
              <a:rPr lang="en-US" altLang="en-US"/>
              <a:pPr/>
              <a:t>58</a:t>
            </a:fld>
            <a:endParaRPr lang="en-US" altLang="en-US" dirty="0"/>
          </a:p>
        </p:txBody>
      </p:sp>
      <p:grpSp>
        <p:nvGrpSpPr>
          <p:cNvPr id="121875" name="Group 19">
            <a:extLst>
              <a:ext uri="{FF2B5EF4-FFF2-40B4-BE49-F238E27FC236}">
                <a16:creationId xmlns:a16="http://schemas.microsoft.com/office/drawing/2014/main" id="{2452B474-2D82-EE49-920A-B89110CC4CAC}"/>
              </a:ext>
            </a:extLst>
          </p:cNvPr>
          <p:cNvGrpSpPr>
            <a:grpSpLocks/>
          </p:cNvGrpSpPr>
          <p:nvPr/>
        </p:nvGrpSpPr>
        <p:grpSpPr bwMode="auto">
          <a:xfrm>
            <a:off x="455613" y="449263"/>
            <a:ext cx="8229600" cy="5716587"/>
            <a:chOff x="287" y="283"/>
            <a:chExt cx="5184" cy="3601"/>
          </a:xfrm>
        </p:grpSpPr>
        <p:sp>
          <p:nvSpPr>
            <p:cNvPr id="121860" name="Rectangle 2">
              <a:extLst>
                <a:ext uri="{FF2B5EF4-FFF2-40B4-BE49-F238E27FC236}">
                  <a16:creationId xmlns:a16="http://schemas.microsoft.com/office/drawing/2014/main" id="{614F11E5-D631-F346-BC8A-9DBAD8169AF0}"/>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Equilibrium</a:t>
              </a:r>
              <a:endParaRPr lang="en-US" altLang="en-US" sz="2200" dirty="0">
                <a:solidFill>
                  <a:srgbClr val="333333"/>
                </a:solidFill>
              </a:endParaRPr>
            </a:p>
          </p:txBody>
        </p:sp>
        <p:grpSp>
          <p:nvGrpSpPr>
            <p:cNvPr id="121874" name="Group 18">
              <a:extLst>
                <a:ext uri="{FF2B5EF4-FFF2-40B4-BE49-F238E27FC236}">
                  <a16:creationId xmlns:a16="http://schemas.microsoft.com/office/drawing/2014/main" id="{E0F1E8D6-1595-584F-A915-DEC0C04E7BC8}"/>
                </a:ext>
              </a:extLst>
            </p:cNvPr>
            <p:cNvGrpSpPr>
              <a:grpSpLocks/>
            </p:cNvGrpSpPr>
            <p:nvPr/>
          </p:nvGrpSpPr>
          <p:grpSpPr bwMode="auto">
            <a:xfrm>
              <a:off x="515" y="974"/>
              <a:ext cx="4845" cy="2446"/>
              <a:chOff x="515" y="974"/>
              <a:chExt cx="4845" cy="2446"/>
            </a:xfrm>
          </p:grpSpPr>
          <p:sp>
            <p:nvSpPr>
              <p:cNvPr id="121869" name="Text Box 6">
                <a:extLst>
                  <a:ext uri="{FF2B5EF4-FFF2-40B4-BE49-F238E27FC236}">
                    <a16:creationId xmlns:a16="http://schemas.microsoft.com/office/drawing/2014/main" id="{AD6125CC-CAD7-7A41-B418-67B86B846EEA}"/>
                  </a:ext>
                </a:extLst>
              </p:cNvPr>
              <p:cNvSpPr txBox="1">
                <a:spLocks noChangeArrowheads="1"/>
              </p:cNvSpPr>
              <p:nvPr/>
            </p:nvSpPr>
            <p:spPr bwMode="auto">
              <a:xfrm>
                <a:off x="515" y="974"/>
                <a:ext cx="4845" cy="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ct val="50000"/>
                  </a:spcAft>
                  <a:buSzPct val="80000"/>
                  <a:buFontTx/>
                  <a:buChar char="•"/>
                </a:pPr>
                <a:r>
                  <a:rPr lang="en-US" altLang="en-US" dirty="0"/>
                  <a:t>Static equilibrium is the maintenance of position of the body and head relative to the force of gravity (G).</a:t>
                </a:r>
              </a:p>
              <a:p>
                <a:pPr eaLnBrk="1" hangingPunct="1">
                  <a:lnSpc>
                    <a:spcPct val="85000"/>
                  </a:lnSpc>
                  <a:spcAft>
                    <a:spcPct val="50000"/>
                  </a:spcAft>
                  <a:buSzPct val="80000"/>
                  <a:buFontTx/>
                  <a:buChar char="•"/>
                </a:pPr>
                <a:r>
                  <a:rPr lang="en-US" altLang="en-US" dirty="0"/>
                  <a:t>Motions that stimulate receptors for static equilibrium include titling the head, and linear acceleration or deceleration such as with the speeding up or slowing down of an automobile.</a:t>
                </a:r>
              </a:p>
            </p:txBody>
          </p:sp>
          <p:grpSp>
            <p:nvGrpSpPr>
              <p:cNvPr id="121873" name="Group 17">
                <a:extLst>
                  <a:ext uri="{FF2B5EF4-FFF2-40B4-BE49-F238E27FC236}">
                    <a16:creationId xmlns:a16="http://schemas.microsoft.com/office/drawing/2014/main" id="{F37A3162-B217-3344-A76C-8FE0B254D088}"/>
                  </a:ext>
                </a:extLst>
              </p:cNvPr>
              <p:cNvGrpSpPr>
                <a:grpSpLocks/>
              </p:cNvGrpSpPr>
              <p:nvPr/>
            </p:nvGrpSpPr>
            <p:grpSpPr bwMode="auto">
              <a:xfrm>
                <a:off x="1467" y="2148"/>
                <a:ext cx="3008" cy="1272"/>
                <a:chOff x="1467" y="2148"/>
                <a:chExt cx="3008" cy="1272"/>
              </a:xfrm>
            </p:grpSpPr>
            <p:sp>
              <p:nvSpPr>
                <p:cNvPr id="121871" name="Text Box 14">
                  <a:extLst>
                    <a:ext uri="{FF2B5EF4-FFF2-40B4-BE49-F238E27FC236}">
                      <a16:creationId xmlns:a16="http://schemas.microsoft.com/office/drawing/2014/main" id="{F267B4E4-B4CB-9645-8409-44AB6027432D}"/>
                    </a:ext>
                  </a:extLst>
                </p:cNvPr>
                <p:cNvSpPr txBox="1">
                  <a:spLocks noChangeArrowheads="1"/>
                </p:cNvSpPr>
                <p:nvPr/>
              </p:nvSpPr>
              <p:spPr bwMode="auto">
                <a:xfrm>
                  <a:off x="1467" y="2548"/>
                  <a:ext cx="1306" cy="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5000"/>
                    </a:lnSpc>
                    <a:spcAft>
                      <a:spcPts val="0"/>
                    </a:spcAft>
                  </a:pPr>
                  <a:r>
                    <a:rPr lang="en-US" altLang="en-US" sz="1400" dirty="0"/>
                    <a:t>Rocket sled, Edwards Air Force Base, California</a:t>
                  </a:r>
                </a:p>
                <a:p>
                  <a:pPr algn="ctr" eaLnBrk="1" hangingPunct="1">
                    <a:lnSpc>
                      <a:spcPct val="85000"/>
                    </a:lnSpc>
                  </a:pPr>
                  <a:r>
                    <a:rPr lang="en-US" altLang="en-US" sz="1100" dirty="0"/>
                    <a:t>(http://wikivisual.com)</a:t>
                  </a:r>
                  <a:endParaRPr lang="en-US" altLang="en-US" sz="1200" dirty="0"/>
                </a:p>
              </p:txBody>
            </p:sp>
            <p:pic>
              <p:nvPicPr>
                <p:cNvPr id="121872" name="Picture 29" descr="Rocket_sled_track">
                  <a:extLst>
                    <a:ext uri="{FF2B5EF4-FFF2-40B4-BE49-F238E27FC236}">
                      <a16:creationId xmlns:a16="http://schemas.microsoft.com/office/drawing/2014/main" id="{14CAC978-7355-C646-9CFD-8A6A5E1080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7" y="2148"/>
                  <a:ext cx="1588" cy="1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21862" name="Group 47">
              <a:extLst>
                <a:ext uri="{FF2B5EF4-FFF2-40B4-BE49-F238E27FC236}">
                  <a16:creationId xmlns:a16="http://schemas.microsoft.com/office/drawing/2014/main" id="{7E5B6691-D2B7-3A47-B38D-7126DF5E4B5F}"/>
                </a:ext>
              </a:extLst>
            </p:cNvPr>
            <p:cNvGrpSpPr>
              <a:grpSpLocks/>
            </p:cNvGrpSpPr>
            <p:nvPr/>
          </p:nvGrpSpPr>
          <p:grpSpPr bwMode="auto">
            <a:xfrm>
              <a:off x="582" y="3671"/>
              <a:ext cx="1990" cy="213"/>
              <a:chOff x="582" y="3671"/>
              <a:chExt cx="1990" cy="213"/>
            </a:xfrm>
          </p:grpSpPr>
          <p:sp>
            <p:nvSpPr>
              <p:cNvPr id="121863" name="Rectangle 48">
                <a:extLst>
                  <a:ext uri="{FF2B5EF4-FFF2-40B4-BE49-F238E27FC236}">
                    <a16:creationId xmlns:a16="http://schemas.microsoft.com/office/drawing/2014/main" id="{FA46B1D8-4B9C-F348-B822-6BEC3DEF2B4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1864" name="Rectangle 49">
                <a:extLst>
                  <a:ext uri="{FF2B5EF4-FFF2-40B4-BE49-F238E27FC236}">
                    <a16:creationId xmlns:a16="http://schemas.microsoft.com/office/drawing/2014/main" id="{EB4C17BB-ABA9-804F-B25F-50FA59B8ECB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1865" name="Rectangle 50">
                <a:extLst>
                  <a:ext uri="{FF2B5EF4-FFF2-40B4-BE49-F238E27FC236}">
                    <a16:creationId xmlns:a16="http://schemas.microsoft.com/office/drawing/2014/main" id="{5F82B664-20B0-C24D-BFCD-A34748773F3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1866" name="Text Box 51">
                <a:extLst>
                  <a:ext uri="{FF2B5EF4-FFF2-40B4-BE49-F238E27FC236}">
                    <a16:creationId xmlns:a16="http://schemas.microsoft.com/office/drawing/2014/main" id="{405C8EE3-EDDD-D84D-B051-9FA59A1F6E1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602</a:t>
                </a:r>
                <a:endParaRPr lang="en-US" altLang="en-US" dirty="0">
                  <a:ea typeface="ＭＳ Ｐゴシック" panose="020B0600070205080204" pitchFamily="34" charset="-128"/>
                </a:endParaRPr>
              </a:p>
            </p:txBody>
          </p:sp>
          <p:sp>
            <p:nvSpPr>
              <p:cNvPr id="121867" name="Text Box 52">
                <a:extLst>
                  <a:ext uri="{FF2B5EF4-FFF2-40B4-BE49-F238E27FC236}">
                    <a16:creationId xmlns:a16="http://schemas.microsoft.com/office/drawing/2014/main" id="{419C8304-D821-7B4E-8DD1-4B3763264DB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665</a:t>
                </a:r>
                <a:endParaRPr lang="en-US" altLang="en-US" dirty="0">
                  <a:ea typeface="ＭＳ Ｐゴシック" panose="020B0600070205080204" pitchFamily="34" charset="-128"/>
                </a:endParaRPr>
              </a:p>
            </p:txBody>
          </p:sp>
          <p:sp>
            <p:nvSpPr>
              <p:cNvPr id="121868" name="Text Box 53">
                <a:extLst>
                  <a:ext uri="{FF2B5EF4-FFF2-40B4-BE49-F238E27FC236}">
                    <a16:creationId xmlns:a16="http://schemas.microsoft.com/office/drawing/2014/main" id="{D3BB5BC5-5FB7-E849-81F1-F0AF8F62011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628</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5">
            <a:extLst>
              <a:ext uri="{FF2B5EF4-FFF2-40B4-BE49-F238E27FC236}">
                <a16:creationId xmlns:a16="http://schemas.microsoft.com/office/drawing/2014/main" id="{77818A88-528E-9140-85CF-F7AA3F0731F7}"/>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62A6AE9-01DE-8D45-9F8D-5DD8BD2EACBC}" type="slidenum">
              <a:rPr lang="en-US" altLang="en-US"/>
              <a:pPr/>
              <a:t>59</a:t>
            </a:fld>
            <a:endParaRPr lang="en-US" altLang="en-US" dirty="0"/>
          </a:p>
        </p:txBody>
      </p:sp>
      <p:grpSp>
        <p:nvGrpSpPr>
          <p:cNvPr id="123907" name="Group 44">
            <a:extLst>
              <a:ext uri="{FF2B5EF4-FFF2-40B4-BE49-F238E27FC236}">
                <a16:creationId xmlns:a16="http://schemas.microsoft.com/office/drawing/2014/main" id="{1B89404F-4109-AD4E-9F31-6A16A3857DEB}"/>
              </a:ext>
            </a:extLst>
          </p:cNvPr>
          <p:cNvGrpSpPr>
            <a:grpSpLocks/>
          </p:cNvGrpSpPr>
          <p:nvPr/>
        </p:nvGrpSpPr>
        <p:grpSpPr bwMode="auto">
          <a:xfrm>
            <a:off x="455613" y="449263"/>
            <a:ext cx="8229600" cy="5716587"/>
            <a:chOff x="287" y="283"/>
            <a:chExt cx="5184" cy="3601"/>
          </a:xfrm>
        </p:grpSpPr>
        <p:sp>
          <p:nvSpPr>
            <p:cNvPr id="123908" name="Rectangle 2">
              <a:extLst>
                <a:ext uri="{FF2B5EF4-FFF2-40B4-BE49-F238E27FC236}">
                  <a16:creationId xmlns:a16="http://schemas.microsoft.com/office/drawing/2014/main" id="{15AF264E-1AF4-A24C-9E38-80351072ED0F}"/>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Equilibrium </a:t>
              </a:r>
              <a:r>
                <a:rPr lang="en-US" altLang="en-US" sz="2200" dirty="0">
                  <a:solidFill>
                    <a:srgbClr val="333333"/>
                  </a:solidFill>
                </a:rPr>
                <a:t>(continued)</a:t>
              </a:r>
            </a:p>
          </p:txBody>
        </p:sp>
        <p:grpSp>
          <p:nvGrpSpPr>
            <p:cNvPr id="123909" name="Group 43">
              <a:extLst>
                <a:ext uri="{FF2B5EF4-FFF2-40B4-BE49-F238E27FC236}">
                  <a16:creationId xmlns:a16="http://schemas.microsoft.com/office/drawing/2014/main" id="{68118B29-A297-6846-9562-6FF958456DDE}"/>
                </a:ext>
              </a:extLst>
            </p:cNvPr>
            <p:cNvGrpSpPr>
              <a:grpSpLocks/>
            </p:cNvGrpSpPr>
            <p:nvPr/>
          </p:nvGrpSpPr>
          <p:grpSpPr bwMode="auto">
            <a:xfrm>
              <a:off x="515" y="974"/>
              <a:ext cx="4857" cy="2122"/>
              <a:chOff x="515" y="974"/>
              <a:chExt cx="4857" cy="2122"/>
            </a:xfrm>
          </p:grpSpPr>
          <p:sp>
            <p:nvSpPr>
              <p:cNvPr id="123917" name="Text Box 6">
                <a:extLst>
                  <a:ext uri="{FF2B5EF4-FFF2-40B4-BE49-F238E27FC236}">
                    <a16:creationId xmlns:a16="http://schemas.microsoft.com/office/drawing/2014/main" id="{5F08A28A-2EFD-004F-B49C-14A22EE64147}"/>
                  </a:ext>
                </a:extLst>
              </p:cNvPr>
              <p:cNvSpPr txBox="1">
                <a:spLocks noChangeArrowheads="1"/>
              </p:cNvSpPr>
              <p:nvPr/>
            </p:nvSpPr>
            <p:spPr bwMode="auto">
              <a:xfrm>
                <a:off x="515" y="974"/>
                <a:ext cx="4857" cy="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ct val="50000"/>
                  </a:spcAft>
                  <a:buSzPct val="80000"/>
                  <a:buFontTx/>
                  <a:buChar char="•"/>
                </a:pPr>
                <a:r>
                  <a:rPr lang="en-US" altLang="en-US" dirty="0"/>
                  <a:t>Dynamic equilibrium involves maintaining the position of the body and head in response to rotational acceleration or deceleration, such as on some carnival rides.</a:t>
                </a:r>
              </a:p>
            </p:txBody>
          </p:sp>
          <p:grpSp>
            <p:nvGrpSpPr>
              <p:cNvPr id="123918" name="Group 29">
                <a:extLst>
                  <a:ext uri="{FF2B5EF4-FFF2-40B4-BE49-F238E27FC236}">
                    <a16:creationId xmlns:a16="http://schemas.microsoft.com/office/drawing/2014/main" id="{53C936C3-1F81-6747-9D48-82391C76E1D7}"/>
                  </a:ext>
                </a:extLst>
              </p:cNvPr>
              <p:cNvGrpSpPr>
                <a:grpSpLocks/>
              </p:cNvGrpSpPr>
              <p:nvPr/>
            </p:nvGrpSpPr>
            <p:grpSpPr bwMode="auto">
              <a:xfrm>
                <a:off x="2035" y="1748"/>
                <a:ext cx="1767" cy="1348"/>
                <a:chOff x="2035" y="1825"/>
                <a:chExt cx="1767" cy="1348"/>
              </a:xfrm>
            </p:grpSpPr>
            <p:sp>
              <p:nvSpPr>
                <p:cNvPr id="123919" name="Text Box 8">
                  <a:extLst>
                    <a:ext uri="{FF2B5EF4-FFF2-40B4-BE49-F238E27FC236}">
                      <a16:creationId xmlns:a16="http://schemas.microsoft.com/office/drawing/2014/main" id="{9AF68ACF-DEE6-F641-B527-A1886AF59726}"/>
                    </a:ext>
                  </a:extLst>
                </p:cNvPr>
                <p:cNvSpPr txBox="1">
                  <a:spLocks noChangeArrowheads="1"/>
                </p:cNvSpPr>
                <p:nvPr/>
              </p:nvSpPr>
              <p:spPr bwMode="auto">
                <a:xfrm>
                  <a:off x="2745" y="3008"/>
                  <a:ext cx="105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https://www.boston.com</a:t>
                  </a:r>
                  <a:endParaRPr lang="en-US" altLang="en-US" dirty="0"/>
                </a:p>
              </p:txBody>
            </p:sp>
            <p:pic>
              <p:nvPicPr>
                <p:cNvPr id="123920" name="Picture 17" descr="alg_carnival-ride">
                  <a:extLst>
                    <a:ext uri="{FF2B5EF4-FFF2-40B4-BE49-F238E27FC236}">
                      <a16:creationId xmlns:a16="http://schemas.microsoft.com/office/drawing/2014/main" id="{187B70CA-7754-D44A-A218-D19BD5060E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 y="1825"/>
                  <a:ext cx="1691" cy="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23910" name="Group 33">
              <a:extLst>
                <a:ext uri="{FF2B5EF4-FFF2-40B4-BE49-F238E27FC236}">
                  <a16:creationId xmlns:a16="http://schemas.microsoft.com/office/drawing/2014/main" id="{4A71FF42-2BA4-A140-A0F3-4E578BDAACC0}"/>
                </a:ext>
              </a:extLst>
            </p:cNvPr>
            <p:cNvGrpSpPr>
              <a:grpSpLocks/>
            </p:cNvGrpSpPr>
            <p:nvPr/>
          </p:nvGrpSpPr>
          <p:grpSpPr bwMode="auto">
            <a:xfrm>
              <a:off x="582" y="3671"/>
              <a:ext cx="1990" cy="213"/>
              <a:chOff x="582" y="3671"/>
              <a:chExt cx="1990" cy="213"/>
            </a:xfrm>
          </p:grpSpPr>
          <p:sp>
            <p:nvSpPr>
              <p:cNvPr id="123911" name="Rectangle 34">
                <a:extLst>
                  <a:ext uri="{FF2B5EF4-FFF2-40B4-BE49-F238E27FC236}">
                    <a16:creationId xmlns:a16="http://schemas.microsoft.com/office/drawing/2014/main" id="{D6663E01-1565-764C-ACC6-E164D995105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3912" name="Rectangle 35">
                <a:extLst>
                  <a:ext uri="{FF2B5EF4-FFF2-40B4-BE49-F238E27FC236}">
                    <a16:creationId xmlns:a16="http://schemas.microsoft.com/office/drawing/2014/main" id="{B427A03A-E7BC-1946-976D-1E4DC9FABAA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3913" name="Rectangle 36">
                <a:extLst>
                  <a:ext uri="{FF2B5EF4-FFF2-40B4-BE49-F238E27FC236}">
                    <a16:creationId xmlns:a16="http://schemas.microsoft.com/office/drawing/2014/main" id="{1CB811BE-0FE3-934D-AD15-F069B41EC47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3914" name="Text Box 37">
                <a:extLst>
                  <a:ext uri="{FF2B5EF4-FFF2-40B4-BE49-F238E27FC236}">
                    <a16:creationId xmlns:a16="http://schemas.microsoft.com/office/drawing/2014/main" id="{FC8644E1-E5BB-B647-B473-EC45D3E24E5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602</a:t>
                </a:r>
                <a:endParaRPr lang="en-US" altLang="en-US" dirty="0">
                  <a:ea typeface="ＭＳ Ｐゴシック" panose="020B0600070205080204" pitchFamily="34" charset="-128"/>
                </a:endParaRPr>
              </a:p>
            </p:txBody>
          </p:sp>
          <p:sp>
            <p:nvSpPr>
              <p:cNvPr id="123915" name="Text Box 38">
                <a:extLst>
                  <a:ext uri="{FF2B5EF4-FFF2-40B4-BE49-F238E27FC236}">
                    <a16:creationId xmlns:a16="http://schemas.microsoft.com/office/drawing/2014/main" id="{D148AE6F-75DF-FC47-BF81-F862930D2AC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665</a:t>
                </a:r>
                <a:endParaRPr lang="en-US" altLang="en-US" dirty="0">
                  <a:ea typeface="ＭＳ Ｐゴシック" panose="020B0600070205080204" pitchFamily="34" charset="-128"/>
                </a:endParaRPr>
              </a:p>
            </p:txBody>
          </p:sp>
          <p:sp>
            <p:nvSpPr>
              <p:cNvPr id="123916" name="Text Box 39">
                <a:extLst>
                  <a:ext uri="{FF2B5EF4-FFF2-40B4-BE49-F238E27FC236}">
                    <a16:creationId xmlns:a16="http://schemas.microsoft.com/office/drawing/2014/main" id="{5529AB11-9060-444D-99A1-A6AAC078522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629</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5">
            <a:extLst>
              <a:ext uri="{FF2B5EF4-FFF2-40B4-BE49-F238E27FC236}">
                <a16:creationId xmlns:a16="http://schemas.microsoft.com/office/drawing/2014/main" id="{2786279B-5219-1A46-B345-684E1D818BF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BA8EE3-CA69-3E42-A618-4A80925B0AFD}" type="slidenum">
              <a:rPr lang="en-US" altLang="en-US"/>
              <a:pPr/>
              <a:t>60</a:t>
            </a:fld>
            <a:endParaRPr lang="en-US" altLang="en-US" dirty="0"/>
          </a:p>
        </p:txBody>
      </p:sp>
      <p:grpSp>
        <p:nvGrpSpPr>
          <p:cNvPr id="125972" name="Group 20">
            <a:extLst>
              <a:ext uri="{FF2B5EF4-FFF2-40B4-BE49-F238E27FC236}">
                <a16:creationId xmlns:a16="http://schemas.microsoft.com/office/drawing/2014/main" id="{1B568828-76F1-834A-880C-C4E644C03CCF}"/>
              </a:ext>
            </a:extLst>
          </p:cNvPr>
          <p:cNvGrpSpPr>
            <a:grpSpLocks/>
          </p:cNvGrpSpPr>
          <p:nvPr/>
        </p:nvGrpSpPr>
        <p:grpSpPr bwMode="auto">
          <a:xfrm>
            <a:off x="458788" y="446088"/>
            <a:ext cx="8229600" cy="5719762"/>
            <a:chOff x="289" y="281"/>
            <a:chExt cx="5184" cy="3603"/>
          </a:xfrm>
        </p:grpSpPr>
        <p:sp>
          <p:nvSpPr>
            <p:cNvPr id="125956" name="Rectangle 2">
              <a:extLst>
                <a:ext uri="{FF2B5EF4-FFF2-40B4-BE49-F238E27FC236}">
                  <a16:creationId xmlns:a16="http://schemas.microsoft.com/office/drawing/2014/main" id="{3068836D-3FE4-2443-B589-A1E1F48283A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Otolithic Organs</a:t>
              </a:r>
              <a:endParaRPr lang="en-US" altLang="en-US" sz="2200" dirty="0">
                <a:solidFill>
                  <a:srgbClr val="333333"/>
                </a:solidFill>
              </a:endParaRPr>
            </a:p>
          </p:txBody>
        </p:sp>
        <p:grpSp>
          <p:nvGrpSpPr>
            <p:cNvPr id="125971" name="Group 19">
              <a:extLst>
                <a:ext uri="{FF2B5EF4-FFF2-40B4-BE49-F238E27FC236}">
                  <a16:creationId xmlns:a16="http://schemas.microsoft.com/office/drawing/2014/main" id="{40BD0222-6116-6B48-A4DD-DA82133822FF}"/>
                </a:ext>
              </a:extLst>
            </p:cNvPr>
            <p:cNvGrpSpPr>
              <a:grpSpLocks/>
            </p:cNvGrpSpPr>
            <p:nvPr/>
          </p:nvGrpSpPr>
          <p:grpSpPr bwMode="auto">
            <a:xfrm>
              <a:off x="515" y="974"/>
              <a:ext cx="4917" cy="2044"/>
              <a:chOff x="515" y="974"/>
              <a:chExt cx="4917" cy="2044"/>
            </a:xfrm>
          </p:grpSpPr>
          <p:sp>
            <p:nvSpPr>
              <p:cNvPr id="125969" name="Text Box 6">
                <a:extLst>
                  <a:ext uri="{FF2B5EF4-FFF2-40B4-BE49-F238E27FC236}">
                    <a16:creationId xmlns:a16="http://schemas.microsoft.com/office/drawing/2014/main" id="{2AA957FA-F13B-9249-BE89-700A3951ABED}"/>
                  </a:ext>
                </a:extLst>
              </p:cNvPr>
              <p:cNvSpPr txBox="1">
                <a:spLocks noChangeArrowheads="1"/>
              </p:cNvSpPr>
              <p:nvPr/>
            </p:nvSpPr>
            <p:spPr bwMode="auto">
              <a:xfrm>
                <a:off x="515" y="974"/>
                <a:ext cx="4917" cy="1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otolithic organs are the saccule and utricle—each contains a small, thickened region known as a macula.</a:t>
                </a:r>
              </a:p>
              <a:p>
                <a:pPr eaLnBrk="1" hangingPunct="1">
                  <a:lnSpc>
                    <a:spcPct val="85000"/>
                  </a:lnSpc>
                  <a:spcAft>
                    <a:spcPts val="900"/>
                  </a:spcAft>
                  <a:buSzPct val="80000"/>
                  <a:buFontTx/>
                  <a:buChar char="•"/>
                </a:pPr>
                <a:r>
                  <a:rPr lang="en-US" altLang="en-US" dirty="0"/>
                  <a:t>The maculae of the saccule and utricle are positioned perpendicular (90 degrees) to each other and serve as the receptors for</a:t>
                </a:r>
                <a:r>
                  <a:rPr lang="en-US" altLang="en-US" dirty="0">
                    <a:solidFill>
                      <a:srgbClr val="000080"/>
                    </a:solidFill>
                  </a:rPr>
                  <a:t> </a:t>
                </a:r>
                <a:r>
                  <a:rPr lang="en-US" altLang="en-US" dirty="0"/>
                  <a:t>static equilibrium.</a:t>
                </a:r>
              </a:p>
              <a:p>
                <a:pPr eaLnBrk="1" hangingPunct="1">
                  <a:lnSpc>
                    <a:spcPct val="85000"/>
                  </a:lnSpc>
                  <a:spcAft>
                    <a:spcPts val="900"/>
                  </a:spcAft>
                  <a:buSzPct val="80000"/>
                  <a:buFontTx/>
                  <a:buChar char="•"/>
                </a:pPr>
                <a:r>
                  <a:rPr lang="en-US" altLang="en-US" dirty="0"/>
                  <a:t>The maculae:</a:t>
                </a:r>
              </a:p>
              <a:p>
                <a:pPr lvl="1" eaLnBrk="1" hangingPunct="1">
                  <a:lnSpc>
                    <a:spcPct val="85000"/>
                  </a:lnSpc>
                  <a:spcAft>
                    <a:spcPts val="600"/>
                  </a:spcAft>
                  <a:buSzPct val="80000"/>
                  <a:buFontTx/>
                  <a:buChar char="-"/>
                </a:pPr>
                <a:r>
                  <a:rPr lang="en-US" altLang="en-US" dirty="0"/>
                  <a:t>Provide sensory information on head position in three-dimensional space.</a:t>
                </a:r>
              </a:p>
              <a:p>
                <a:pPr lvl="1" eaLnBrk="1" hangingPunct="1">
                  <a:lnSpc>
                    <a:spcPct val="85000"/>
                  </a:lnSpc>
                  <a:spcAft>
                    <a:spcPts val="600"/>
                  </a:spcAft>
                  <a:buSzPct val="80000"/>
                  <a:buFontTx/>
                  <a:buChar char="-"/>
                </a:pPr>
                <a:r>
                  <a:rPr lang="en-US" altLang="en-US" dirty="0"/>
                  <a:t>Are essential for maintaining the body’s balance and posture.</a:t>
                </a:r>
              </a:p>
              <a:p>
                <a:pPr lvl="1" eaLnBrk="1" hangingPunct="1">
                  <a:lnSpc>
                    <a:spcPct val="85000"/>
                  </a:lnSpc>
                  <a:spcAft>
                    <a:spcPct val="30000"/>
                  </a:spcAft>
                  <a:buSzPct val="80000"/>
                  <a:buFontTx/>
                  <a:buChar char="-"/>
                </a:pPr>
                <a:r>
                  <a:rPr lang="en-US" altLang="en-US" dirty="0"/>
                  <a:t>Detect linear acceleration and deceleration (such as on the rocket sled).</a:t>
                </a:r>
                <a:endParaRPr lang="en-US" altLang="en-US" dirty="0">
                  <a:solidFill>
                    <a:srgbClr val="800000"/>
                  </a:solidFill>
                </a:endParaRPr>
              </a:p>
            </p:txBody>
          </p:sp>
          <p:sp>
            <p:nvSpPr>
              <p:cNvPr id="125970" name="Text Box 36">
                <a:extLst>
                  <a:ext uri="{FF2B5EF4-FFF2-40B4-BE49-F238E27FC236}">
                    <a16:creationId xmlns:a16="http://schemas.microsoft.com/office/drawing/2014/main" id="{BF975D07-331F-9A4C-A907-6104E14F1C61}"/>
                  </a:ext>
                </a:extLst>
              </p:cNvPr>
              <p:cNvSpPr txBox="1">
                <a:spLocks noChangeArrowheads="1"/>
              </p:cNvSpPr>
              <p:nvPr/>
            </p:nvSpPr>
            <p:spPr bwMode="auto">
              <a:xfrm>
                <a:off x="1944" y="2787"/>
                <a:ext cx="18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dirty="0">
                    <a:solidFill>
                      <a:srgbClr val="941100"/>
                    </a:solidFill>
                  </a:rPr>
                  <a:t>Maculae = plural of macula.</a:t>
                </a:r>
              </a:p>
            </p:txBody>
          </p:sp>
        </p:grpSp>
        <p:grpSp>
          <p:nvGrpSpPr>
            <p:cNvPr id="125958" name="Group 39">
              <a:extLst>
                <a:ext uri="{FF2B5EF4-FFF2-40B4-BE49-F238E27FC236}">
                  <a16:creationId xmlns:a16="http://schemas.microsoft.com/office/drawing/2014/main" id="{2BF2D9B2-65F4-4B49-A3FF-7E181A8D3B04}"/>
                </a:ext>
              </a:extLst>
            </p:cNvPr>
            <p:cNvGrpSpPr>
              <a:grpSpLocks/>
            </p:cNvGrpSpPr>
            <p:nvPr/>
          </p:nvGrpSpPr>
          <p:grpSpPr bwMode="auto">
            <a:xfrm>
              <a:off x="582" y="3671"/>
              <a:ext cx="2978" cy="213"/>
              <a:chOff x="582" y="3671"/>
              <a:chExt cx="2978" cy="213"/>
            </a:xfrm>
          </p:grpSpPr>
          <p:grpSp>
            <p:nvGrpSpPr>
              <p:cNvPr id="125959" name="Group 40">
                <a:extLst>
                  <a:ext uri="{FF2B5EF4-FFF2-40B4-BE49-F238E27FC236}">
                    <a16:creationId xmlns:a16="http://schemas.microsoft.com/office/drawing/2014/main" id="{2AAF8134-7C54-3948-931A-EDAC6AC2D486}"/>
                  </a:ext>
                </a:extLst>
              </p:cNvPr>
              <p:cNvGrpSpPr>
                <a:grpSpLocks/>
              </p:cNvGrpSpPr>
              <p:nvPr/>
            </p:nvGrpSpPr>
            <p:grpSpPr bwMode="auto">
              <a:xfrm>
                <a:off x="582" y="3671"/>
                <a:ext cx="1990" cy="213"/>
                <a:chOff x="582" y="3671"/>
                <a:chExt cx="1990" cy="213"/>
              </a:xfrm>
            </p:grpSpPr>
            <p:sp>
              <p:nvSpPr>
                <p:cNvPr id="125963" name="Rectangle 41">
                  <a:extLst>
                    <a:ext uri="{FF2B5EF4-FFF2-40B4-BE49-F238E27FC236}">
                      <a16:creationId xmlns:a16="http://schemas.microsoft.com/office/drawing/2014/main" id="{4B1E1051-57D5-534B-8557-335BEA17A15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5964" name="Rectangle 42">
                  <a:extLst>
                    <a:ext uri="{FF2B5EF4-FFF2-40B4-BE49-F238E27FC236}">
                      <a16:creationId xmlns:a16="http://schemas.microsoft.com/office/drawing/2014/main" id="{B1E4B655-90C8-DD4B-9481-D21ED0FDD04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5965" name="Rectangle 43">
                  <a:extLst>
                    <a:ext uri="{FF2B5EF4-FFF2-40B4-BE49-F238E27FC236}">
                      <a16:creationId xmlns:a16="http://schemas.microsoft.com/office/drawing/2014/main" id="{264250F4-1C11-BF4A-9246-375D123C93B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5966" name="Text Box 44">
                  <a:extLst>
                    <a:ext uri="{FF2B5EF4-FFF2-40B4-BE49-F238E27FC236}">
                      <a16:creationId xmlns:a16="http://schemas.microsoft.com/office/drawing/2014/main" id="{67F1DF14-6293-DC46-B67D-E5F8CAA1ADE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603</a:t>
                  </a:r>
                  <a:endParaRPr lang="en-US" altLang="en-US" dirty="0">
                    <a:ea typeface="ＭＳ Ｐゴシック" panose="020B0600070205080204" pitchFamily="34" charset="-128"/>
                  </a:endParaRPr>
                </a:p>
              </p:txBody>
            </p:sp>
            <p:sp>
              <p:nvSpPr>
                <p:cNvPr id="125967" name="Text Box 45">
                  <a:extLst>
                    <a:ext uri="{FF2B5EF4-FFF2-40B4-BE49-F238E27FC236}">
                      <a16:creationId xmlns:a16="http://schemas.microsoft.com/office/drawing/2014/main" id="{FE6F8C64-3EDB-4D40-9A0D-B28845B854D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666</a:t>
                  </a:r>
                  <a:endParaRPr lang="en-US" altLang="en-US" dirty="0">
                    <a:ea typeface="ＭＳ Ｐゴシック" panose="020B0600070205080204" pitchFamily="34" charset="-128"/>
                  </a:endParaRPr>
                </a:p>
              </p:txBody>
            </p:sp>
            <p:sp>
              <p:nvSpPr>
                <p:cNvPr id="125968" name="Text Box 46">
                  <a:extLst>
                    <a:ext uri="{FF2B5EF4-FFF2-40B4-BE49-F238E27FC236}">
                      <a16:creationId xmlns:a16="http://schemas.microsoft.com/office/drawing/2014/main" id="{B2E7A132-C1D4-BC45-A25B-A9E81749DEC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629</a:t>
                  </a:r>
                  <a:endParaRPr lang="en-US" altLang="en-US" dirty="0">
                    <a:ea typeface="ＭＳ Ｐゴシック" panose="020B0600070205080204" pitchFamily="34" charset="-128"/>
                  </a:endParaRPr>
                </a:p>
              </p:txBody>
            </p:sp>
          </p:grpSp>
          <p:grpSp>
            <p:nvGrpSpPr>
              <p:cNvPr id="125960" name="Group 47">
                <a:extLst>
                  <a:ext uri="{FF2B5EF4-FFF2-40B4-BE49-F238E27FC236}">
                    <a16:creationId xmlns:a16="http://schemas.microsoft.com/office/drawing/2014/main" id="{5FEBD511-3B54-534C-9CB4-D419144AEFEE}"/>
                  </a:ext>
                </a:extLst>
              </p:cNvPr>
              <p:cNvGrpSpPr>
                <a:grpSpLocks/>
              </p:cNvGrpSpPr>
              <p:nvPr/>
            </p:nvGrpSpPr>
            <p:grpSpPr bwMode="auto">
              <a:xfrm>
                <a:off x="2829" y="3671"/>
                <a:ext cx="731" cy="213"/>
                <a:chOff x="2829" y="3671"/>
                <a:chExt cx="731" cy="213"/>
              </a:xfrm>
            </p:grpSpPr>
            <p:sp>
              <p:nvSpPr>
                <p:cNvPr id="125961" name="Rectangle 48">
                  <a:extLst>
                    <a:ext uri="{FF2B5EF4-FFF2-40B4-BE49-F238E27FC236}">
                      <a16:creationId xmlns:a16="http://schemas.microsoft.com/office/drawing/2014/main" id="{4CB05F2E-343A-C140-8200-11671D47C0B3}"/>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5962" name="Text Box 49">
                  <a:extLst>
                    <a:ext uri="{FF2B5EF4-FFF2-40B4-BE49-F238E27FC236}">
                      <a16:creationId xmlns:a16="http://schemas.microsoft.com/office/drawing/2014/main" id="{7F7E78B1-0559-5A4D-BD83-58FD81E66071}"/>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17.24</a:t>
                  </a:r>
                </a:p>
              </p:txBody>
            </p:sp>
          </p:grpSp>
        </p:grpSp>
      </p:gr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5">
            <a:extLst>
              <a:ext uri="{FF2B5EF4-FFF2-40B4-BE49-F238E27FC236}">
                <a16:creationId xmlns:a16="http://schemas.microsoft.com/office/drawing/2014/main" id="{B09BF095-0BD6-D943-9CDB-43D60CE6E49B}"/>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2C84695-1000-184E-BC61-86649F9E69E2}" type="slidenum">
              <a:rPr lang="en-US" altLang="en-US"/>
              <a:pPr/>
              <a:t>61</a:t>
            </a:fld>
            <a:endParaRPr lang="en-US" altLang="en-US" dirty="0"/>
          </a:p>
        </p:txBody>
      </p:sp>
      <p:grpSp>
        <p:nvGrpSpPr>
          <p:cNvPr id="128003" name="Group 50">
            <a:extLst>
              <a:ext uri="{FF2B5EF4-FFF2-40B4-BE49-F238E27FC236}">
                <a16:creationId xmlns:a16="http://schemas.microsoft.com/office/drawing/2014/main" id="{3E56DA1E-CED2-5A4E-97BE-28990F30E2BD}"/>
              </a:ext>
            </a:extLst>
          </p:cNvPr>
          <p:cNvGrpSpPr>
            <a:grpSpLocks/>
          </p:cNvGrpSpPr>
          <p:nvPr/>
        </p:nvGrpSpPr>
        <p:grpSpPr bwMode="auto">
          <a:xfrm>
            <a:off x="458788" y="446088"/>
            <a:ext cx="8269287" cy="5719762"/>
            <a:chOff x="289" y="281"/>
            <a:chExt cx="5209" cy="3603"/>
          </a:xfrm>
        </p:grpSpPr>
        <p:sp>
          <p:nvSpPr>
            <p:cNvPr id="128004" name="Rectangle 2">
              <a:extLst>
                <a:ext uri="{FF2B5EF4-FFF2-40B4-BE49-F238E27FC236}">
                  <a16:creationId xmlns:a16="http://schemas.microsoft.com/office/drawing/2014/main" id="{93330F83-D006-164C-BF3D-F1EE5A3546A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Otolithic Organs </a:t>
              </a:r>
              <a:r>
                <a:rPr lang="en-US" altLang="en-US" sz="2200" dirty="0">
                  <a:solidFill>
                    <a:srgbClr val="333333"/>
                  </a:solidFill>
                </a:rPr>
                <a:t>(continued)</a:t>
              </a:r>
            </a:p>
          </p:txBody>
        </p:sp>
        <p:grpSp>
          <p:nvGrpSpPr>
            <p:cNvPr id="128005" name="Group 37">
              <a:extLst>
                <a:ext uri="{FF2B5EF4-FFF2-40B4-BE49-F238E27FC236}">
                  <a16:creationId xmlns:a16="http://schemas.microsoft.com/office/drawing/2014/main" id="{DF842B88-3B3C-8147-9B71-A2A445D07732}"/>
                </a:ext>
              </a:extLst>
            </p:cNvPr>
            <p:cNvGrpSpPr>
              <a:grpSpLocks/>
            </p:cNvGrpSpPr>
            <p:nvPr/>
          </p:nvGrpSpPr>
          <p:grpSpPr bwMode="auto">
            <a:xfrm>
              <a:off x="515" y="974"/>
              <a:ext cx="4983" cy="1961"/>
              <a:chOff x="515" y="974"/>
              <a:chExt cx="4983" cy="1961"/>
            </a:xfrm>
          </p:grpSpPr>
          <p:sp>
            <p:nvSpPr>
              <p:cNvPr id="128017" name="Text Box 6">
                <a:extLst>
                  <a:ext uri="{FF2B5EF4-FFF2-40B4-BE49-F238E27FC236}">
                    <a16:creationId xmlns:a16="http://schemas.microsoft.com/office/drawing/2014/main" id="{F333430E-4C07-D04F-A3CD-5DBD9E2C45F4}"/>
                  </a:ext>
                </a:extLst>
              </p:cNvPr>
              <p:cNvSpPr txBox="1">
                <a:spLocks noChangeArrowheads="1"/>
              </p:cNvSpPr>
              <p:nvPr/>
            </p:nvSpPr>
            <p:spPr bwMode="auto">
              <a:xfrm>
                <a:off x="515" y="974"/>
                <a:ext cx="4983" cy="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maculae have hair cells (sensory receptors) and supporting cells.</a:t>
                </a:r>
              </a:p>
              <a:p>
                <a:pPr eaLnBrk="1" hangingPunct="1">
                  <a:lnSpc>
                    <a:spcPct val="85000"/>
                  </a:lnSpc>
                  <a:spcAft>
                    <a:spcPts val="900"/>
                  </a:spcAft>
                  <a:buSzPct val="80000"/>
                  <a:buFontTx/>
                  <a:buChar char="•"/>
                </a:pPr>
                <a:r>
                  <a:rPr lang="en-US" altLang="en-US" dirty="0"/>
                  <a:t>Each hair cell has 40 to 80 stereocilia of graduated height, and a kino-cilium extending beyond the longest stereocilium.</a:t>
                </a:r>
              </a:p>
              <a:p>
                <a:pPr eaLnBrk="1" hangingPunct="1">
                  <a:lnSpc>
                    <a:spcPct val="85000"/>
                  </a:lnSpc>
                  <a:spcAft>
                    <a:spcPts val="900"/>
                  </a:spcAft>
                  <a:buSzPct val="80000"/>
                  <a:buFontTx/>
                  <a:buChar char="•"/>
                </a:pPr>
                <a:r>
                  <a:rPr lang="en-US" altLang="en-US" dirty="0"/>
                  <a:t>Stereocilia are connected via tip links to mechanically-gated ion chan-nels, just like in the cochlea.</a:t>
                </a:r>
              </a:p>
              <a:p>
                <a:pPr eaLnBrk="1" hangingPunct="1">
                  <a:lnSpc>
                    <a:spcPct val="85000"/>
                  </a:lnSpc>
                  <a:spcAft>
                    <a:spcPct val="50000"/>
                  </a:spcAft>
                  <a:buSzPct val="80000"/>
                  <a:buFontTx/>
                  <a:buChar char="•"/>
                </a:pPr>
                <a:r>
                  <a:rPr lang="en-US" altLang="en-US" dirty="0"/>
                  <a:t>The stereocilia and kinocilium together form what is called a hair bundle.</a:t>
                </a:r>
                <a:endParaRPr lang="en-US" altLang="en-US" dirty="0">
                  <a:solidFill>
                    <a:srgbClr val="800000"/>
                  </a:solidFill>
                </a:endParaRPr>
              </a:p>
            </p:txBody>
          </p:sp>
          <p:sp>
            <p:nvSpPr>
              <p:cNvPr id="128018" name="Text Box 7">
                <a:extLst>
                  <a:ext uri="{FF2B5EF4-FFF2-40B4-BE49-F238E27FC236}">
                    <a16:creationId xmlns:a16="http://schemas.microsoft.com/office/drawing/2014/main" id="{D56D4C71-ACAE-4A47-A845-2CEC2D6575DD}"/>
                  </a:ext>
                </a:extLst>
              </p:cNvPr>
              <p:cNvSpPr txBox="1">
                <a:spLocks noChangeArrowheads="1"/>
              </p:cNvSpPr>
              <p:nvPr/>
            </p:nvSpPr>
            <p:spPr bwMode="auto">
              <a:xfrm>
                <a:off x="1802" y="2214"/>
                <a:ext cx="2166"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spcAft>
                    <a:spcPts val="0"/>
                  </a:spcAft>
                </a:pPr>
                <a:r>
                  <a:rPr lang="en-US" altLang="en-US" dirty="0">
                    <a:solidFill>
                      <a:srgbClr val="941100"/>
                    </a:solidFill>
                  </a:rPr>
                  <a:t>Graduated = change gradually or by degrees.</a:t>
                </a:r>
              </a:p>
              <a:p>
                <a:pPr algn="ctr" eaLnBrk="1" hangingPunct="1">
                  <a:lnSpc>
                    <a:spcPts val="1860"/>
                  </a:lnSpc>
                  <a:spcBef>
                    <a:spcPts val="600"/>
                  </a:spcBef>
                  <a:spcAft>
                    <a:spcPts val="0"/>
                  </a:spcAft>
                </a:pPr>
                <a:r>
                  <a:rPr lang="en-US" altLang="en-US" dirty="0">
                    <a:solidFill>
                      <a:srgbClr val="941100"/>
                    </a:solidFill>
                  </a:rPr>
                  <a:t>Stereocilium = singular form of stereocilia.</a:t>
                </a:r>
              </a:p>
            </p:txBody>
          </p:sp>
        </p:grpSp>
        <p:grpSp>
          <p:nvGrpSpPr>
            <p:cNvPr id="128006" name="Group 39">
              <a:extLst>
                <a:ext uri="{FF2B5EF4-FFF2-40B4-BE49-F238E27FC236}">
                  <a16:creationId xmlns:a16="http://schemas.microsoft.com/office/drawing/2014/main" id="{DD2DEC5B-CDCA-E543-BFA3-BEE55A1D0A9C}"/>
                </a:ext>
              </a:extLst>
            </p:cNvPr>
            <p:cNvGrpSpPr>
              <a:grpSpLocks/>
            </p:cNvGrpSpPr>
            <p:nvPr/>
          </p:nvGrpSpPr>
          <p:grpSpPr bwMode="auto">
            <a:xfrm>
              <a:off x="582" y="3671"/>
              <a:ext cx="2978" cy="213"/>
              <a:chOff x="582" y="3671"/>
              <a:chExt cx="2978" cy="213"/>
            </a:xfrm>
          </p:grpSpPr>
          <p:grpSp>
            <p:nvGrpSpPr>
              <p:cNvPr id="128007" name="Group 40">
                <a:extLst>
                  <a:ext uri="{FF2B5EF4-FFF2-40B4-BE49-F238E27FC236}">
                    <a16:creationId xmlns:a16="http://schemas.microsoft.com/office/drawing/2014/main" id="{BEE46979-6277-4245-838A-1389B43A9056}"/>
                  </a:ext>
                </a:extLst>
              </p:cNvPr>
              <p:cNvGrpSpPr>
                <a:grpSpLocks/>
              </p:cNvGrpSpPr>
              <p:nvPr/>
            </p:nvGrpSpPr>
            <p:grpSpPr bwMode="auto">
              <a:xfrm>
                <a:off x="582" y="3671"/>
                <a:ext cx="1990" cy="213"/>
                <a:chOff x="582" y="3671"/>
                <a:chExt cx="1990" cy="213"/>
              </a:xfrm>
            </p:grpSpPr>
            <p:sp>
              <p:nvSpPr>
                <p:cNvPr id="128011" name="Rectangle 41">
                  <a:extLst>
                    <a:ext uri="{FF2B5EF4-FFF2-40B4-BE49-F238E27FC236}">
                      <a16:creationId xmlns:a16="http://schemas.microsoft.com/office/drawing/2014/main" id="{DEE5172A-44FA-D44B-9CD8-4CABDDC4BA5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8012" name="Rectangle 42">
                  <a:extLst>
                    <a:ext uri="{FF2B5EF4-FFF2-40B4-BE49-F238E27FC236}">
                      <a16:creationId xmlns:a16="http://schemas.microsoft.com/office/drawing/2014/main" id="{55C0F5B1-59C0-CF47-81C9-91516FE4D87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8013" name="Rectangle 43">
                  <a:extLst>
                    <a:ext uri="{FF2B5EF4-FFF2-40B4-BE49-F238E27FC236}">
                      <a16:creationId xmlns:a16="http://schemas.microsoft.com/office/drawing/2014/main" id="{5E607E44-F38E-EA4D-B454-DFAAEC99DFF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8014" name="Text Box 44">
                  <a:extLst>
                    <a:ext uri="{FF2B5EF4-FFF2-40B4-BE49-F238E27FC236}">
                      <a16:creationId xmlns:a16="http://schemas.microsoft.com/office/drawing/2014/main" id="{C70B2326-138F-0C47-BC78-F6BB20352FF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603</a:t>
                  </a:r>
                  <a:endParaRPr lang="en-US" altLang="en-US" dirty="0">
                    <a:ea typeface="ＭＳ Ｐゴシック" panose="020B0600070205080204" pitchFamily="34" charset="-128"/>
                  </a:endParaRPr>
                </a:p>
              </p:txBody>
            </p:sp>
            <p:sp>
              <p:nvSpPr>
                <p:cNvPr id="128015" name="Text Box 45">
                  <a:extLst>
                    <a:ext uri="{FF2B5EF4-FFF2-40B4-BE49-F238E27FC236}">
                      <a16:creationId xmlns:a16="http://schemas.microsoft.com/office/drawing/2014/main" id="{5DF15AF7-2AEF-0944-A921-A63752054C7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666</a:t>
                  </a:r>
                  <a:endParaRPr lang="en-US" altLang="en-US" dirty="0">
                    <a:ea typeface="ＭＳ Ｐゴシック" panose="020B0600070205080204" pitchFamily="34" charset="-128"/>
                  </a:endParaRPr>
                </a:p>
              </p:txBody>
            </p:sp>
            <p:sp>
              <p:nvSpPr>
                <p:cNvPr id="128016" name="Text Box 46">
                  <a:extLst>
                    <a:ext uri="{FF2B5EF4-FFF2-40B4-BE49-F238E27FC236}">
                      <a16:creationId xmlns:a16="http://schemas.microsoft.com/office/drawing/2014/main" id="{C20FDA56-1F9A-4F4A-9EB3-623DC1D494E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630</a:t>
                  </a:r>
                  <a:endParaRPr lang="en-US" altLang="en-US" dirty="0">
                    <a:ea typeface="ＭＳ Ｐゴシック" panose="020B0600070205080204" pitchFamily="34" charset="-128"/>
                  </a:endParaRPr>
                </a:p>
              </p:txBody>
            </p:sp>
          </p:grpSp>
          <p:grpSp>
            <p:nvGrpSpPr>
              <p:cNvPr id="128008" name="Group 47">
                <a:extLst>
                  <a:ext uri="{FF2B5EF4-FFF2-40B4-BE49-F238E27FC236}">
                    <a16:creationId xmlns:a16="http://schemas.microsoft.com/office/drawing/2014/main" id="{4CE569ED-4907-4F46-A85F-98D291D78B19}"/>
                  </a:ext>
                </a:extLst>
              </p:cNvPr>
              <p:cNvGrpSpPr>
                <a:grpSpLocks/>
              </p:cNvGrpSpPr>
              <p:nvPr/>
            </p:nvGrpSpPr>
            <p:grpSpPr bwMode="auto">
              <a:xfrm>
                <a:off x="2829" y="3671"/>
                <a:ext cx="731" cy="213"/>
                <a:chOff x="2829" y="3671"/>
                <a:chExt cx="731" cy="213"/>
              </a:xfrm>
            </p:grpSpPr>
            <p:sp>
              <p:nvSpPr>
                <p:cNvPr id="128009" name="Rectangle 48">
                  <a:extLst>
                    <a:ext uri="{FF2B5EF4-FFF2-40B4-BE49-F238E27FC236}">
                      <a16:creationId xmlns:a16="http://schemas.microsoft.com/office/drawing/2014/main" id="{EE94B32C-C9D8-894F-9A07-DE39E081477B}"/>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28010" name="Text Box 49">
                  <a:extLst>
                    <a:ext uri="{FF2B5EF4-FFF2-40B4-BE49-F238E27FC236}">
                      <a16:creationId xmlns:a16="http://schemas.microsoft.com/office/drawing/2014/main" id="{851E95BE-CA86-DF4C-8BAD-2FB8AEA57A7D}"/>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17.24</a:t>
                  </a:r>
                </a:p>
              </p:txBody>
            </p:sp>
          </p:grpSp>
        </p:gr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5">
            <a:extLst>
              <a:ext uri="{FF2B5EF4-FFF2-40B4-BE49-F238E27FC236}">
                <a16:creationId xmlns:a16="http://schemas.microsoft.com/office/drawing/2014/main" id="{EE0C4A88-0AC5-5D40-92B6-3D5888C325A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4F22AA1-B580-B64E-96F9-CFEF03F82932}" type="slidenum">
              <a:rPr lang="en-US" altLang="en-US"/>
              <a:pPr/>
              <a:t>62</a:t>
            </a:fld>
            <a:endParaRPr lang="en-US" altLang="en-US" dirty="0"/>
          </a:p>
        </p:txBody>
      </p:sp>
      <p:grpSp>
        <p:nvGrpSpPr>
          <p:cNvPr id="130051" name="Group 39">
            <a:extLst>
              <a:ext uri="{FF2B5EF4-FFF2-40B4-BE49-F238E27FC236}">
                <a16:creationId xmlns:a16="http://schemas.microsoft.com/office/drawing/2014/main" id="{BF5034EA-1BA3-9D4C-8919-1FA71AABFF13}"/>
              </a:ext>
            </a:extLst>
          </p:cNvPr>
          <p:cNvGrpSpPr>
            <a:grpSpLocks/>
          </p:cNvGrpSpPr>
          <p:nvPr/>
        </p:nvGrpSpPr>
        <p:grpSpPr bwMode="auto">
          <a:xfrm>
            <a:off x="458788" y="446088"/>
            <a:ext cx="8229600" cy="5719762"/>
            <a:chOff x="289" y="281"/>
            <a:chExt cx="5184" cy="3603"/>
          </a:xfrm>
        </p:grpSpPr>
        <p:sp>
          <p:nvSpPr>
            <p:cNvPr id="130052" name="Rectangle 2">
              <a:extLst>
                <a:ext uri="{FF2B5EF4-FFF2-40B4-BE49-F238E27FC236}">
                  <a16:creationId xmlns:a16="http://schemas.microsoft.com/office/drawing/2014/main" id="{EA66EB86-73DC-0649-99A1-12FFD27616B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Otolithic Organs </a:t>
              </a:r>
              <a:r>
                <a:rPr lang="en-US" altLang="en-US" sz="2200" dirty="0">
                  <a:solidFill>
                    <a:srgbClr val="333333"/>
                  </a:solidFill>
                </a:rPr>
                <a:t>(continued)</a:t>
              </a:r>
            </a:p>
          </p:txBody>
        </p:sp>
        <p:sp>
          <p:nvSpPr>
            <p:cNvPr id="130053" name="Text Box 6">
              <a:extLst>
                <a:ext uri="{FF2B5EF4-FFF2-40B4-BE49-F238E27FC236}">
                  <a16:creationId xmlns:a16="http://schemas.microsoft.com/office/drawing/2014/main" id="{EC153EE3-79E0-914C-8633-217CC83D9F84}"/>
                </a:ext>
              </a:extLst>
            </p:cNvPr>
            <p:cNvSpPr txBox="1">
              <a:spLocks noChangeArrowheads="1"/>
            </p:cNvSpPr>
            <p:nvPr/>
          </p:nvSpPr>
          <p:spPr bwMode="auto">
            <a:xfrm>
              <a:off x="515" y="974"/>
              <a:ext cx="4917" cy="1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ct val="50000"/>
                </a:spcAft>
                <a:buSzPct val="80000"/>
                <a:buFontTx/>
                <a:buChar char="•"/>
              </a:pPr>
              <a:r>
                <a:rPr lang="en-US" altLang="en-US" dirty="0"/>
                <a:t>Among the hair cells are columnar supporting cells that secrete a thick, gelatinous glycoprotein layer that forms the otolithic membrane.</a:t>
              </a:r>
            </a:p>
            <a:p>
              <a:pPr eaLnBrk="1" hangingPunct="1">
                <a:lnSpc>
                  <a:spcPct val="85000"/>
                </a:lnSpc>
                <a:spcAft>
                  <a:spcPct val="50000"/>
                </a:spcAft>
                <a:buSzPct val="80000"/>
                <a:buFontTx/>
                <a:buChar char="•"/>
              </a:pPr>
              <a:r>
                <a:rPr lang="en-US" altLang="en-US" dirty="0"/>
                <a:t>The otolithic membrane rests on top of the hair bundles.</a:t>
              </a:r>
            </a:p>
            <a:p>
              <a:pPr eaLnBrk="1" hangingPunct="1">
                <a:lnSpc>
                  <a:spcPct val="85000"/>
                </a:lnSpc>
                <a:spcAft>
                  <a:spcPct val="50000"/>
                </a:spcAft>
                <a:buSzPct val="80000"/>
                <a:buFontTx/>
                <a:buChar char="•"/>
              </a:pPr>
              <a:r>
                <a:rPr lang="en-US" altLang="en-US" dirty="0"/>
                <a:t>A layer of dense, calcium carbonate crystals, known as otoliths, covers the surface of the otolithic membrane.</a:t>
              </a:r>
              <a:endParaRPr lang="en-US" altLang="en-US" dirty="0">
                <a:solidFill>
                  <a:srgbClr val="800000"/>
                </a:solidFill>
              </a:endParaRPr>
            </a:p>
          </p:txBody>
        </p:sp>
        <p:grpSp>
          <p:nvGrpSpPr>
            <p:cNvPr id="130054" name="Group 28">
              <a:extLst>
                <a:ext uri="{FF2B5EF4-FFF2-40B4-BE49-F238E27FC236}">
                  <a16:creationId xmlns:a16="http://schemas.microsoft.com/office/drawing/2014/main" id="{B51911F3-D81C-AE4A-ADAF-870ACB8E847A}"/>
                </a:ext>
              </a:extLst>
            </p:cNvPr>
            <p:cNvGrpSpPr>
              <a:grpSpLocks/>
            </p:cNvGrpSpPr>
            <p:nvPr/>
          </p:nvGrpSpPr>
          <p:grpSpPr bwMode="auto">
            <a:xfrm>
              <a:off x="582" y="3671"/>
              <a:ext cx="2978" cy="213"/>
              <a:chOff x="582" y="3671"/>
              <a:chExt cx="2978" cy="213"/>
            </a:xfrm>
          </p:grpSpPr>
          <p:grpSp>
            <p:nvGrpSpPr>
              <p:cNvPr id="130055" name="Group 29">
                <a:extLst>
                  <a:ext uri="{FF2B5EF4-FFF2-40B4-BE49-F238E27FC236}">
                    <a16:creationId xmlns:a16="http://schemas.microsoft.com/office/drawing/2014/main" id="{BAC0EBFD-FC9C-024F-8A55-D028904A92A7}"/>
                  </a:ext>
                </a:extLst>
              </p:cNvPr>
              <p:cNvGrpSpPr>
                <a:grpSpLocks/>
              </p:cNvGrpSpPr>
              <p:nvPr/>
            </p:nvGrpSpPr>
            <p:grpSpPr bwMode="auto">
              <a:xfrm>
                <a:off x="582" y="3671"/>
                <a:ext cx="1990" cy="213"/>
                <a:chOff x="582" y="3671"/>
                <a:chExt cx="1990" cy="213"/>
              </a:xfrm>
            </p:grpSpPr>
            <p:sp>
              <p:nvSpPr>
                <p:cNvPr id="130059" name="Rectangle 30">
                  <a:extLst>
                    <a:ext uri="{FF2B5EF4-FFF2-40B4-BE49-F238E27FC236}">
                      <a16:creationId xmlns:a16="http://schemas.microsoft.com/office/drawing/2014/main" id="{E3AF8732-D3A3-FD44-9F19-F3B374905DD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0060" name="Rectangle 31">
                  <a:extLst>
                    <a:ext uri="{FF2B5EF4-FFF2-40B4-BE49-F238E27FC236}">
                      <a16:creationId xmlns:a16="http://schemas.microsoft.com/office/drawing/2014/main" id="{034AEE47-80CF-0146-AF22-BC04DFD9B89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0061" name="Rectangle 32">
                  <a:extLst>
                    <a:ext uri="{FF2B5EF4-FFF2-40B4-BE49-F238E27FC236}">
                      <a16:creationId xmlns:a16="http://schemas.microsoft.com/office/drawing/2014/main" id="{F89BE751-6016-E14D-B2A5-2A6641A3B8C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0062" name="Text Box 33">
                  <a:extLst>
                    <a:ext uri="{FF2B5EF4-FFF2-40B4-BE49-F238E27FC236}">
                      <a16:creationId xmlns:a16="http://schemas.microsoft.com/office/drawing/2014/main" id="{62EA719A-6F4B-F844-A880-0B9C16B3AEB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603</a:t>
                  </a:r>
                  <a:endParaRPr lang="en-US" altLang="en-US" dirty="0">
                    <a:ea typeface="ＭＳ Ｐゴシック" panose="020B0600070205080204" pitchFamily="34" charset="-128"/>
                  </a:endParaRPr>
                </a:p>
              </p:txBody>
            </p:sp>
            <p:sp>
              <p:nvSpPr>
                <p:cNvPr id="130063" name="Text Box 34">
                  <a:extLst>
                    <a:ext uri="{FF2B5EF4-FFF2-40B4-BE49-F238E27FC236}">
                      <a16:creationId xmlns:a16="http://schemas.microsoft.com/office/drawing/2014/main" id="{74E10C7A-F1A2-F945-8E0E-4139EA093A7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666</a:t>
                  </a:r>
                  <a:endParaRPr lang="en-US" altLang="en-US" dirty="0">
                    <a:ea typeface="ＭＳ Ｐゴシック" panose="020B0600070205080204" pitchFamily="34" charset="-128"/>
                  </a:endParaRPr>
                </a:p>
              </p:txBody>
            </p:sp>
            <p:sp>
              <p:nvSpPr>
                <p:cNvPr id="130064" name="Text Box 35">
                  <a:extLst>
                    <a:ext uri="{FF2B5EF4-FFF2-40B4-BE49-F238E27FC236}">
                      <a16:creationId xmlns:a16="http://schemas.microsoft.com/office/drawing/2014/main" id="{B82CE5D8-E5E5-4542-A406-74D7DDB0893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630</a:t>
                  </a:r>
                  <a:endParaRPr lang="en-US" altLang="en-US" dirty="0">
                    <a:ea typeface="ＭＳ Ｐゴシック" panose="020B0600070205080204" pitchFamily="34" charset="-128"/>
                  </a:endParaRPr>
                </a:p>
              </p:txBody>
            </p:sp>
          </p:grpSp>
          <p:grpSp>
            <p:nvGrpSpPr>
              <p:cNvPr id="130056" name="Group 36">
                <a:extLst>
                  <a:ext uri="{FF2B5EF4-FFF2-40B4-BE49-F238E27FC236}">
                    <a16:creationId xmlns:a16="http://schemas.microsoft.com/office/drawing/2014/main" id="{0D579E4D-B254-EC44-829F-1DE609765B07}"/>
                  </a:ext>
                </a:extLst>
              </p:cNvPr>
              <p:cNvGrpSpPr>
                <a:grpSpLocks/>
              </p:cNvGrpSpPr>
              <p:nvPr/>
            </p:nvGrpSpPr>
            <p:grpSpPr bwMode="auto">
              <a:xfrm>
                <a:off x="2829" y="3671"/>
                <a:ext cx="731" cy="213"/>
                <a:chOff x="2829" y="3671"/>
                <a:chExt cx="731" cy="213"/>
              </a:xfrm>
            </p:grpSpPr>
            <p:sp>
              <p:nvSpPr>
                <p:cNvPr id="130057" name="Rectangle 37">
                  <a:extLst>
                    <a:ext uri="{FF2B5EF4-FFF2-40B4-BE49-F238E27FC236}">
                      <a16:creationId xmlns:a16="http://schemas.microsoft.com/office/drawing/2014/main" id="{3200A472-6C32-D844-9A18-995925C9F056}"/>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0058" name="Text Box 38">
                  <a:extLst>
                    <a:ext uri="{FF2B5EF4-FFF2-40B4-BE49-F238E27FC236}">
                      <a16:creationId xmlns:a16="http://schemas.microsoft.com/office/drawing/2014/main" id="{90C44A03-6AB7-7347-919A-F8050AB1F2CF}"/>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17.24</a:t>
                  </a:r>
                </a:p>
              </p:txBody>
            </p:sp>
          </p:grpSp>
        </p:grpSp>
      </p:gr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5">
            <a:extLst>
              <a:ext uri="{FF2B5EF4-FFF2-40B4-BE49-F238E27FC236}">
                <a16:creationId xmlns:a16="http://schemas.microsoft.com/office/drawing/2014/main" id="{17F1D222-9D13-6E41-9BDF-726CC32990DC}"/>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06BE212-1CB4-1746-851D-CD17766D30C5}" type="slidenum">
              <a:rPr lang="en-US" altLang="en-US"/>
              <a:pPr/>
              <a:t>63</a:t>
            </a:fld>
            <a:endParaRPr lang="en-US" altLang="en-US" dirty="0"/>
          </a:p>
        </p:txBody>
      </p:sp>
      <p:grpSp>
        <p:nvGrpSpPr>
          <p:cNvPr id="132099" name="Group 40">
            <a:extLst>
              <a:ext uri="{FF2B5EF4-FFF2-40B4-BE49-F238E27FC236}">
                <a16:creationId xmlns:a16="http://schemas.microsoft.com/office/drawing/2014/main" id="{4CE3D489-F838-2B4C-BFB2-9EE701A29D88}"/>
              </a:ext>
            </a:extLst>
          </p:cNvPr>
          <p:cNvGrpSpPr>
            <a:grpSpLocks/>
          </p:cNvGrpSpPr>
          <p:nvPr/>
        </p:nvGrpSpPr>
        <p:grpSpPr bwMode="auto">
          <a:xfrm>
            <a:off x="458788" y="446088"/>
            <a:ext cx="8229600" cy="5719762"/>
            <a:chOff x="289" y="281"/>
            <a:chExt cx="5184" cy="3603"/>
          </a:xfrm>
        </p:grpSpPr>
        <p:sp>
          <p:nvSpPr>
            <p:cNvPr id="132100" name="Rectangle 2">
              <a:extLst>
                <a:ext uri="{FF2B5EF4-FFF2-40B4-BE49-F238E27FC236}">
                  <a16:creationId xmlns:a16="http://schemas.microsoft.com/office/drawing/2014/main" id="{D88C0C54-23A2-7B49-BA09-4C87A13679D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Otolithic Organs </a:t>
              </a:r>
              <a:r>
                <a:rPr lang="en-US" altLang="en-US" sz="2200" dirty="0">
                  <a:solidFill>
                    <a:srgbClr val="333333"/>
                  </a:solidFill>
                </a:rPr>
                <a:t>(continued)</a:t>
              </a:r>
            </a:p>
          </p:txBody>
        </p:sp>
        <p:sp>
          <p:nvSpPr>
            <p:cNvPr id="132101" name="Text Box 6">
              <a:extLst>
                <a:ext uri="{FF2B5EF4-FFF2-40B4-BE49-F238E27FC236}">
                  <a16:creationId xmlns:a16="http://schemas.microsoft.com/office/drawing/2014/main" id="{F3C6658E-F00D-6945-A0A5-C2FB4F32FB35}"/>
                </a:ext>
              </a:extLst>
            </p:cNvPr>
            <p:cNvSpPr txBox="1">
              <a:spLocks noChangeArrowheads="1"/>
            </p:cNvSpPr>
            <p:nvPr/>
          </p:nvSpPr>
          <p:spPr bwMode="auto">
            <a:xfrm>
              <a:off x="515" y="974"/>
              <a:ext cx="479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When the head is tilted, the otolithic membrane and otoliths are pulled by gravity—they slide downhill in the direction of the tilt, which bends the hair bundles.</a:t>
              </a:r>
            </a:p>
            <a:p>
              <a:pPr eaLnBrk="1" hangingPunct="1">
                <a:lnSpc>
                  <a:spcPct val="85000"/>
                </a:lnSpc>
                <a:spcAft>
                  <a:spcPts val="900"/>
                </a:spcAft>
                <a:buSzPct val="80000"/>
                <a:buFontTx/>
                <a:buChar char="•"/>
              </a:pPr>
              <a:r>
                <a:rPr lang="en-US" altLang="en-US" dirty="0"/>
                <a:t>Bending of the hair bundles in one direction stretches the tip links to produce depolarizing (excitatory) receptor potentials.</a:t>
              </a:r>
            </a:p>
            <a:p>
              <a:pPr eaLnBrk="1" hangingPunct="1">
                <a:lnSpc>
                  <a:spcPct val="85000"/>
                </a:lnSpc>
                <a:spcAft>
                  <a:spcPct val="50000"/>
                </a:spcAft>
                <a:buSzPct val="80000"/>
                <a:buFontTx/>
                <a:buChar char="•"/>
              </a:pPr>
              <a:r>
                <a:rPr lang="en-US" altLang="en-US" dirty="0"/>
                <a:t>Bending in the opposite direction produces hyperpolarizing (inhibitory) receptor potentials.</a:t>
              </a:r>
              <a:endParaRPr lang="en-US" altLang="en-US" dirty="0">
                <a:solidFill>
                  <a:srgbClr val="800000"/>
                </a:solidFill>
              </a:endParaRPr>
            </a:p>
          </p:txBody>
        </p:sp>
        <p:grpSp>
          <p:nvGrpSpPr>
            <p:cNvPr id="132102" name="Group 29">
              <a:extLst>
                <a:ext uri="{FF2B5EF4-FFF2-40B4-BE49-F238E27FC236}">
                  <a16:creationId xmlns:a16="http://schemas.microsoft.com/office/drawing/2014/main" id="{7F8BF638-C3AB-5449-92B6-296B9E966EB7}"/>
                </a:ext>
              </a:extLst>
            </p:cNvPr>
            <p:cNvGrpSpPr>
              <a:grpSpLocks/>
            </p:cNvGrpSpPr>
            <p:nvPr/>
          </p:nvGrpSpPr>
          <p:grpSpPr bwMode="auto">
            <a:xfrm>
              <a:off x="582" y="3671"/>
              <a:ext cx="2978" cy="213"/>
              <a:chOff x="582" y="3671"/>
              <a:chExt cx="2978" cy="213"/>
            </a:xfrm>
          </p:grpSpPr>
          <p:grpSp>
            <p:nvGrpSpPr>
              <p:cNvPr id="132103" name="Group 30">
                <a:extLst>
                  <a:ext uri="{FF2B5EF4-FFF2-40B4-BE49-F238E27FC236}">
                    <a16:creationId xmlns:a16="http://schemas.microsoft.com/office/drawing/2014/main" id="{8B1A9927-924C-F44A-A84F-C5D38643C13E}"/>
                  </a:ext>
                </a:extLst>
              </p:cNvPr>
              <p:cNvGrpSpPr>
                <a:grpSpLocks/>
              </p:cNvGrpSpPr>
              <p:nvPr/>
            </p:nvGrpSpPr>
            <p:grpSpPr bwMode="auto">
              <a:xfrm>
                <a:off x="582" y="3671"/>
                <a:ext cx="1990" cy="213"/>
                <a:chOff x="582" y="3671"/>
                <a:chExt cx="1990" cy="213"/>
              </a:xfrm>
            </p:grpSpPr>
            <p:sp>
              <p:nvSpPr>
                <p:cNvPr id="132107" name="Rectangle 31">
                  <a:extLst>
                    <a:ext uri="{FF2B5EF4-FFF2-40B4-BE49-F238E27FC236}">
                      <a16:creationId xmlns:a16="http://schemas.microsoft.com/office/drawing/2014/main" id="{9EDC0213-A43F-9D4B-8C3E-355337B1BC1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2108" name="Rectangle 32">
                  <a:extLst>
                    <a:ext uri="{FF2B5EF4-FFF2-40B4-BE49-F238E27FC236}">
                      <a16:creationId xmlns:a16="http://schemas.microsoft.com/office/drawing/2014/main" id="{E104C2E9-A74D-914C-B938-D0EA5790B15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2109" name="Rectangle 33">
                  <a:extLst>
                    <a:ext uri="{FF2B5EF4-FFF2-40B4-BE49-F238E27FC236}">
                      <a16:creationId xmlns:a16="http://schemas.microsoft.com/office/drawing/2014/main" id="{40B75B9C-BF21-2D4F-BDF2-BF126B2B261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2110" name="Text Box 34">
                  <a:extLst>
                    <a:ext uri="{FF2B5EF4-FFF2-40B4-BE49-F238E27FC236}">
                      <a16:creationId xmlns:a16="http://schemas.microsoft.com/office/drawing/2014/main" id="{796C2D23-7879-694B-8394-E6250E38B1B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603</a:t>
                  </a:r>
                  <a:endParaRPr lang="en-US" altLang="en-US" dirty="0">
                    <a:ea typeface="ＭＳ Ｐゴシック" panose="020B0600070205080204" pitchFamily="34" charset="-128"/>
                  </a:endParaRPr>
                </a:p>
              </p:txBody>
            </p:sp>
            <p:sp>
              <p:nvSpPr>
                <p:cNvPr id="132111" name="Text Box 35">
                  <a:extLst>
                    <a:ext uri="{FF2B5EF4-FFF2-40B4-BE49-F238E27FC236}">
                      <a16:creationId xmlns:a16="http://schemas.microsoft.com/office/drawing/2014/main" id="{6EA4E0BE-6E49-4F45-82C2-72F750A2C98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666</a:t>
                  </a:r>
                  <a:endParaRPr lang="en-US" altLang="en-US" dirty="0">
                    <a:ea typeface="ＭＳ Ｐゴシック" panose="020B0600070205080204" pitchFamily="34" charset="-128"/>
                  </a:endParaRPr>
                </a:p>
              </p:txBody>
            </p:sp>
            <p:sp>
              <p:nvSpPr>
                <p:cNvPr id="132112" name="Text Box 36">
                  <a:extLst>
                    <a:ext uri="{FF2B5EF4-FFF2-40B4-BE49-F238E27FC236}">
                      <a16:creationId xmlns:a16="http://schemas.microsoft.com/office/drawing/2014/main" id="{ADD200B0-424C-8340-9FEF-9891378E485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630</a:t>
                  </a:r>
                  <a:endParaRPr lang="en-US" altLang="en-US" dirty="0">
                    <a:ea typeface="ＭＳ Ｐゴシック" panose="020B0600070205080204" pitchFamily="34" charset="-128"/>
                  </a:endParaRPr>
                </a:p>
              </p:txBody>
            </p:sp>
          </p:grpSp>
          <p:grpSp>
            <p:nvGrpSpPr>
              <p:cNvPr id="132104" name="Group 37">
                <a:extLst>
                  <a:ext uri="{FF2B5EF4-FFF2-40B4-BE49-F238E27FC236}">
                    <a16:creationId xmlns:a16="http://schemas.microsoft.com/office/drawing/2014/main" id="{98671455-39C3-E24D-ADB1-BABCFE34AB0F}"/>
                  </a:ext>
                </a:extLst>
              </p:cNvPr>
              <p:cNvGrpSpPr>
                <a:grpSpLocks/>
              </p:cNvGrpSpPr>
              <p:nvPr/>
            </p:nvGrpSpPr>
            <p:grpSpPr bwMode="auto">
              <a:xfrm>
                <a:off x="2829" y="3671"/>
                <a:ext cx="731" cy="213"/>
                <a:chOff x="2829" y="3671"/>
                <a:chExt cx="731" cy="213"/>
              </a:xfrm>
            </p:grpSpPr>
            <p:sp>
              <p:nvSpPr>
                <p:cNvPr id="132105" name="Rectangle 38">
                  <a:extLst>
                    <a:ext uri="{FF2B5EF4-FFF2-40B4-BE49-F238E27FC236}">
                      <a16:creationId xmlns:a16="http://schemas.microsoft.com/office/drawing/2014/main" id="{C4446394-064A-0446-BF0C-539F5BC34C63}"/>
                    </a:ext>
                  </a:extLst>
                </p:cNvPr>
                <p:cNvSpPr>
                  <a:spLocks noChangeArrowheads="1"/>
                </p:cNvSpPr>
                <p:nvPr/>
              </p:nvSpPr>
              <p:spPr bwMode="auto">
                <a:xfrm>
                  <a:off x="282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2106" name="Text Box 39">
                  <a:extLst>
                    <a:ext uri="{FF2B5EF4-FFF2-40B4-BE49-F238E27FC236}">
                      <a16:creationId xmlns:a16="http://schemas.microsoft.com/office/drawing/2014/main" id="{6125D4CE-6EB1-6E4A-9C6C-90ABB275B879}"/>
                    </a:ext>
                  </a:extLst>
                </p:cNvPr>
                <p:cNvSpPr txBox="1">
                  <a:spLocks noChangeArrowheads="1"/>
                </p:cNvSpPr>
                <p:nvPr/>
              </p:nvSpPr>
              <p:spPr bwMode="auto">
                <a:xfrm>
                  <a:off x="2845"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17.24</a:t>
                  </a:r>
                </a:p>
              </p:txBody>
            </p:sp>
          </p:grpSp>
        </p:grpSp>
      </p:gr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5">
            <a:extLst>
              <a:ext uri="{FF2B5EF4-FFF2-40B4-BE49-F238E27FC236}">
                <a16:creationId xmlns:a16="http://schemas.microsoft.com/office/drawing/2014/main" id="{BAC4FD64-9DBF-EF4D-9B02-0C32898805A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700C9F8-0CEB-3A4B-A34D-A78A921FA405}" type="slidenum">
              <a:rPr lang="en-US" altLang="en-US"/>
              <a:pPr/>
              <a:t>64</a:t>
            </a:fld>
            <a:endParaRPr lang="en-US" altLang="en-US" dirty="0"/>
          </a:p>
        </p:txBody>
      </p:sp>
      <p:grpSp>
        <p:nvGrpSpPr>
          <p:cNvPr id="134147" name="Group 45">
            <a:extLst>
              <a:ext uri="{FF2B5EF4-FFF2-40B4-BE49-F238E27FC236}">
                <a16:creationId xmlns:a16="http://schemas.microsoft.com/office/drawing/2014/main" id="{40419AF6-C64E-C44D-BBF3-BAD8FC0A719B}"/>
              </a:ext>
            </a:extLst>
          </p:cNvPr>
          <p:cNvGrpSpPr>
            <a:grpSpLocks/>
          </p:cNvGrpSpPr>
          <p:nvPr/>
        </p:nvGrpSpPr>
        <p:grpSpPr bwMode="auto">
          <a:xfrm>
            <a:off x="457200" y="446088"/>
            <a:ext cx="8229600" cy="5719762"/>
            <a:chOff x="288" y="281"/>
            <a:chExt cx="5184" cy="3603"/>
          </a:xfrm>
        </p:grpSpPr>
        <p:sp>
          <p:nvSpPr>
            <p:cNvPr id="134148" name="Rectangle 2">
              <a:extLst>
                <a:ext uri="{FF2B5EF4-FFF2-40B4-BE49-F238E27FC236}">
                  <a16:creationId xmlns:a16="http://schemas.microsoft.com/office/drawing/2014/main" id="{B83FE5E9-A370-EA44-829B-F31780B67CFF}"/>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Neural Pathway</a:t>
              </a:r>
              <a:endParaRPr lang="en-US" altLang="en-US" sz="2200" dirty="0">
                <a:solidFill>
                  <a:srgbClr val="333333"/>
                </a:solidFill>
              </a:endParaRPr>
            </a:p>
          </p:txBody>
        </p:sp>
        <p:sp>
          <p:nvSpPr>
            <p:cNvPr id="134149" name="Text Box 6">
              <a:extLst>
                <a:ext uri="{FF2B5EF4-FFF2-40B4-BE49-F238E27FC236}">
                  <a16:creationId xmlns:a16="http://schemas.microsoft.com/office/drawing/2014/main" id="{27C60C9E-C07F-604E-B1FC-DEEEE3B925C5}"/>
                </a:ext>
              </a:extLst>
            </p:cNvPr>
            <p:cNvSpPr txBox="1">
              <a:spLocks noChangeArrowheads="1"/>
            </p:cNvSpPr>
            <p:nvPr/>
          </p:nvSpPr>
          <p:spPr bwMode="auto">
            <a:xfrm>
              <a:off x="515" y="974"/>
              <a:ext cx="479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As hair cells depolarize and repolarize, they release the neurotrans-mitter glutamate at a faster or slower rate.</a:t>
              </a:r>
            </a:p>
            <a:p>
              <a:pPr eaLnBrk="1" hangingPunct="1">
                <a:lnSpc>
                  <a:spcPct val="85000"/>
                </a:lnSpc>
                <a:spcAft>
                  <a:spcPts val="900"/>
                </a:spcAft>
                <a:buSzPct val="80000"/>
                <a:buFontTx/>
                <a:buChar char="•"/>
              </a:pPr>
              <a:r>
                <a:rPr lang="en-US" altLang="en-US" dirty="0"/>
                <a:t>The hair cells have synapses with first-order sensory neurons in the vestibular branch of the vestibulocochlear (VIII) cranial nerve. </a:t>
              </a:r>
            </a:p>
            <a:p>
              <a:pPr eaLnBrk="1" hangingPunct="1">
                <a:lnSpc>
                  <a:spcPct val="85000"/>
                </a:lnSpc>
                <a:spcAft>
                  <a:spcPts val="900"/>
                </a:spcAft>
                <a:buSzPct val="80000"/>
                <a:buFontTx/>
                <a:buChar char="•"/>
              </a:pPr>
              <a:r>
                <a:rPr lang="en-US" altLang="en-US" dirty="0"/>
                <a:t>First-order neurons generate action potentials at firing rates that are proportional to the amount of neurotransmitter released by the hair cells.</a:t>
              </a:r>
            </a:p>
            <a:p>
              <a:pPr eaLnBrk="1" hangingPunct="1">
                <a:lnSpc>
                  <a:spcPct val="85000"/>
                </a:lnSpc>
                <a:spcAft>
                  <a:spcPct val="50000"/>
                </a:spcAft>
                <a:buSzPct val="80000"/>
                <a:buFontTx/>
                <a:buChar char="•"/>
              </a:pPr>
              <a:r>
                <a:rPr lang="en-US" altLang="en-US" dirty="0"/>
                <a:t>Motor neurons synapse with hair cells and first-order sensory neurons to regulate their sensitivity to vestibular stimuli.</a:t>
              </a:r>
              <a:endParaRPr lang="en-US" altLang="en-US" dirty="0">
                <a:solidFill>
                  <a:srgbClr val="800000"/>
                </a:solidFill>
              </a:endParaRPr>
            </a:p>
          </p:txBody>
        </p:sp>
        <p:grpSp>
          <p:nvGrpSpPr>
            <p:cNvPr id="134150" name="Group 35">
              <a:extLst>
                <a:ext uri="{FF2B5EF4-FFF2-40B4-BE49-F238E27FC236}">
                  <a16:creationId xmlns:a16="http://schemas.microsoft.com/office/drawing/2014/main" id="{2AE5C218-3B0E-5C49-AFC0-620EEF404623}"/>
                </a:ext>
              </a:extLst>
            </p:cNvPr>
            <p:cNvGrpSpPr>
              <a:grpSpLocks/>
            </p:cNvGrpSpPr>
            <p:nvPr/>
          </p:nvGrpSpPr>
          <p:grpSpPr bwMode="auto">
            <a:xfrm>
              <a:off x="582" y="3671"/>
              <a:ext cx="1990" cy="213"/>
              <a:chOff x="582" y="3671"/>
              <a:chExt cx="1990" cy="213"/>
            </a:xfrm>
          </p:grpSpPr>
          <p:sp>
            <p:nvSpPr>
              <p:cNvPr id="134151" name="Rectangle 36">
                <a:extLst>
                  <a:ext uri="{FF2B5EF4-FFF2-40B4-BE49-F238E27FC236}">
                    <a16:creationId xmlns:a16="http://schemas.microsoft.com/office/drawing/2014/main" id="{B75C988F-EE67-C544-A9B0-C999A7CA636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4152" name="Rectangle 37">
                <a:extLst>
                  <a:ext uri="{FF2B5EF4-FFF2-40B4-BE49-F238E27FC236}">
                    <a16:creationId xmlns:a16="http://schemas.microsoft.com/office/drawing/2014/main" id="{6BDE78CD-ED29-D24B-BD69-D129923A994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4153" name="Rectangle 38">
                <a:extLst>
                  <a:ext uri="{FF2B5EF4-FFF2-40B4-BE49-F238E27FC236}">
                    <a16:creationId xmlns:a16="http://schemas.microsoft.com/office/drawing/2014/main" id="{044EBBAF-6969-AA46-8DCD-4ADFBD0FD9E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4154" name="Text Box 39">
                <a:extLst>
                  <a:ext uri="{FF2B5EF4-FFF2-40B4-BE49-F238E27FC236}">
                    <a16:creationId xmlns:a16="http://schemas.microsoft.com/office/drawing/2014/main" id="{DEFC9937-D44E-134C-9029-8DA05B44DDA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603</a:t>
                </a:r>
                <a:endParaRPr lang="en-US" altLang="en-US" dirty="0">
                  <a:ea typeface="ＭＳ Ｐゴシック" panose="020B0600070205080204" pitchFamily="34" charset="-128"/>
                </a:endParaRPr>
              </a:p>
            </p:txBody>
          </p:sp>
          <p:sp>
            <p:nvSpPr>
              <p:cNvPr id="134155" name="Text Box 40">
                <a:extLst>
                  <a:ext uri="{FF2B5EF4-FFF2-40B4-BE49-F238E27FC236}">
                    <a16:creationId xmlns:a16="http://schemas.microsoft.com/office/drawing/2014/main" id="{8A290720-ABA7-D24F-A7EF-BF9F12BA049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666</a:t>
                </a:r>
                <a:endParaRPr lang="en-US" altLang="en-US" dirty="0">
                  <a:ea typeface="ＭＳ Ｐゴシック" panose="020B0600070205080204" pitchFamily="34" charset="-128"/>
                </a:endParaRPr>
              </a:p>
            </p:txBody>
          </p:sp>
          <p:sp>
            <p:nvSpPr>
              <p:cNvPr id="134156" name="Text Box 41">
                <a:extLst>
                  <a:ext uri="{FF2B5EF4-FFF2-40B4-BE49-F238E27FC236}">
                    <a16:creationId xmlns:a16="http://schemas.microsoft.com/office/drawing/2014/main" id="{CEE12C62-742C-7A47-AF8E-22A026F0256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630</a:t>
                </a:r>
                <a:endParaRPr lang="en-US" altLang="en-US" dirty="0">
                  <a:ea typeface="ＭＳ Ｐゴシック" panose="020B0600070205080204" pitchFamily="34" charset="-128"/>
                </a:endParaRPr>
              </a:p>
            </p:txBody>
          </p:sp>
        </p:grpSp>
      </p:gr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5">
            <a:extLst>
              <a:ext uri="{FF2B5EF4-FFF2-40B4-BE49-F238E27FC236}">
                <a16:creationId xmlns:a16="http://schemas.microsoft.com/office/drawing/2014/main" id="{FE642AFC-B894-E74E-A984-92F7922033C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6FEFB4-4AB6-BE42-B462-487BBFCC9BC0}" type="slidenum">
              <a:rPr lang="en-US" altLang="en-US"/>
              <a:pPr/>
              <a:t>65</a:t>
            </a:fld>
            <a:endParaRPr lang="en-US" altLang="en-US" dirty="0"/>
          </a:p>
        </p:txBody>
      </p:sp>
      <p:grpSp>
        <p:nvGrpSpPr>
          <p:cNvPr id="136195" name="Group 51">
            <a:extLst>
              <a:ext uri="{FF2B5EF4-FFF2-40B4-BE49-F238E27FC236}">
                <a16:creationId xmlns:a16="http://schemas.microsoft.com/office/drawing/2014/main" id="{40D0B2F1-E05F-D24F-9B44-DEA27FF9B652}"/>
              </a:ext>
            </a:extLst>
          </p:cNvPr>
          <p:cNvGrpSpPr>
            <a:grpSpLocks/>
          </p:cNvGrpSpPr>
          <p:nvPr/>
        </p:nvGrpSpPr>
        <p:grpSpPr bwMode="auto">
          <a:xfrm>
            <a:off x="455613" y="449263"/>
            <a:ext cx="8229600" cy="5716587"/>
            <a:chOff x="287" y="283"/>
            <a:chExt cx="5184" cy="3601"/>
          </a:xfrm>
        </p:grpSpPr>
        <p:sp>
          <p:nvSpPr>
            <p:cNvPr id="136196" name="Rectangle 2">
              <a:extLst>
                <a:ext uri="{FF2B5EF4-FFF2-40B4-BE49-F238E27FC236}">
                  <a16:creationId xmlns:a16="http://schemas.microsoft.com/office/drawing/2014/main" id="{A36402C8-567D-2648-838F-081949F32229}"/>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Semicircular Ducts</a:t>
              </a:r>
              <a:endParaRPr lang="en-US" altLang="en-US" sz="2200" dirty="0">
                <a:solidFill>
                  <a:srgbClr val="333333"/>
                </a:solidFill>
              </a:endParaRPr>
            </a:p>
          </p:txBody>
        </p:sp>
        <p:sp>
          <p:nvSpPr>
            <p:cNvPr id="136197" name="Text Box 6">
              <a:extLst>
                <a:ext uri="{FF2B5EF4-FFF2-40B4-BE49-F238E27FC236}">
                  <a16:creationId xmlns:a16="http://schemas.microsoft.com/office/drawing/2014/main" id="{3C925955-02AE-0E49-AB7F-0286F23E027B}"/>
                </a:ext>
              </a:extLst>
            </p:cNvPr>
            <p:cNvSpPr txBox="1">
              <a:spLocks noChangeArrowheads="1"/>
            </p:cNvSpPr>
            <p:nvPr/>
          </p:nvSpPr>
          <p:spPr bwMode="auto">
            <a:xfrm>
              <a:off x="515" y="974"/>
              <a:ext cx="4674"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three semicircular ducts—anterior, posterior and lateral—are at about right angles to one another in three planes.</a:t>
              </a:r>
            </a:p>
            <a:p>
              <a:pPr eaLnBrk="1" hangingPunct="1">
                <a:lnSpc>
                  <a:spcPct val="85000"/>
                </a:lnSpc>
                <a:spcAft>
                  <a:spcPts val="900"/>
                </a:spcAft>
                <a:buSzPct val="80000"/>
                <a:buFontTx/>
                <a:buChar char="•"/>
              </a:pPr>
              <a:r>
                <a:rPr lang="en-US" altLang="en-US" dirty="0"/>
                <a:t>This arrangement enables the detection of rotational acceleration and deceleration, which is known as dynamic equilibrium.</a:t>
              </a:r>
            </a:p>
            <a:p>
              <a:pPr eaLnBrk="1" hangingPunct="1">
                <a:lnSpc>
                  <a:spcPct val="85000"/>
                </a:lnSpc>
                <a:spcAft>
                  <a:spcPts val="900"/>
                </a:spcAft>
                <a:buSzPct val="80000"/>
                <a:buFontTx/>
                <a:buChar char="•"/>
              </a:pPr>
              <a:r>
                <a:rPr lang="en-US" altLang="en-US" dirty="0"/>
                <a:t>The dilated portion of each semicircular duct, called an ampulla, has a small elevation known as the crista.</a:t>
              </a:r>
            </a:p>
            <a:p>
              <a:pPr eaLnBrk="1" hangingPunct="1">
                <a:lnSpc>
                  <a:spcPct val="85000"/>
                </a:lnSpc>
                <a:spcAft>
                  <a:spcPct val="50000"/>
                </a:spcAft>
                <a:buSzPct val="80000"/>
                <a:buFontTx/>
                <a:buChar char="•"/>
              </a:pPr>
              <a:r>
                <a:rPr lang="en-US" altLang="en-US" dirty="0"/>
                <a:t>Each crista has a group of hair cells and supporting cells covered by a gelatinous material known as cupula.</a:t>
              </a:r>
              <a:endParaRPr lang="en-US" altLang="en-US" dirty="0">
                <a:solidFill>
                  <a:srgbClr val="800000"/>
                </a:solidFill>
              </a:endParaRPr>
            </a:p>
          </p:txBody>
        </p:sp>
        <p:grpSp>
          <p:nvGrpSpPr>
            <p:cNvPr id="136198" name="Group 49">
              <a:extLst>
                <a:ext uri="{FF2B5EF4-FFF2-40B4-BE49-F238E27FC236}">
                  <a16:creationId xmlns:a16="http://schemas.microsoft.com/office/drawing/2014/main" id="{E73D779B-0D4E-574E-9A20-9ADBB56A6020}"/>
                </a:ext>
              </a:extLst>
            </p:cNvPr>
            <p:cNvGrpSpPr>
              <a:grpSpLocks/>
            </p:cNvGrpSpPr>
            <p:nvPr/>
          </p:nvGrpSpPr>
          <p:grpSpPr bwMode="auto">
            <a:xfrm>
              <a:off x="582" y="3671"/>
              <a:ext cx="3798" cy="213"/>
              <a:chOff x="582" y="3671"/>
              <a:chExt cx="3798" cy="213"/>
            </a:xfrm>
          </p:grpSpPr>
          <p:grpSp>
            <p:nvGrpSpPr>
              <p:cNvPr id="136199" name="Group 31">
                <a:extLst>
                  <a:ext uri="{FF2B5EF4-FFF2-40B4-BE49-F238E27FC236}">
                    <a16:creationId xmlns:a16="http://schemas.microsoft.com/office/drawing/2014/main" id="{4EC5843F-1858-044D-9629-95F9EE8969CF}"/>
                  </a:ext>
                </a:extLst>
              </p:cNvPr>
              <p:cNvGrpSpPr>
                <a:grpSpLocks/>
              </p:cNvGrpSpPr>
              <p:nvPr/>
            </p:nvGrpSpPr>
            <p:grpSpPr bwMode="auto">
              <a:xfrm>
                <a:off x="582" y="3671"/>
                <a:ext cx="1990" cy="213"/>
                <a:chOff x="582" y="3671"/>
                <a:chExt cx="1990" cy="213"/>
              </a:xfrm>
            </p:grpSpPr>
            <p:sp>
              <p:nvSpPr>
                <p:cNvPr id="136207" name="Rectangle 32">
                  <a:extLst>
                    <a:ext uri="{FF2B5EF4-FFF2-40B4-BE49-F238E27FC236}">
                      <a16:creationId xmlns:a16="http://schemas.microsoft.com/office/drawing/2014/main" id="{3DDD3BAC-48FA-5F4F-A22F-7DE99C66B02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6208" name="Rectangle 33">
                  <a:extLst>
                    <a:ext uri="{FF2B5EF4-FFF2-40B4-BE49-F238E27FC236}">
                      <a16:creationId xmlns:a16="http://schemas.microsoft.com/office/drawing/2014/main" id="{A4722CB7-DED0-D640-A5AB-C7DF82F3112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6209" name="Rectangle 34">
                  <a:extLst>
                    <a:ext uri="{FF2B5EF4-FFF2-40B4-BE49-F238E27FC236}">
                      <a16:creationId xmlns:a16="http://schemas.microsoft.com/office/drawing/2014/main" id="{9D0E22F2-2406-D842-B31A-B67DD574793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6210" name="Text Box 35">
                  <a:extLst>
                    <a:ext uri="{FF2B5EF4-FFF2-40B4-BE49-F238E27FC236}">
                      <a16:creationId xmlns:a16="http://schemas.microsoft.com/office/drawing/2014/main" id="{E32DF625-351F-A243-834D-10868667B59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605</a:t>
                  </a:r>
                  <a:endParaRPr lang="en-US" altLang="en-US" dirty="0">
                    <a:ea typeface="ＭＳ Ｐゴシック" panose="020B0600070205080204" pitchFamily="34" charset="-128"/>
                  </a:endParaRPr>
                </a:p>
              </p:txBody>
            </p:sp>
            <p:sp>
              <p:nvSpPr>
                <p:cNvPr id="136211" name="Text Box 36">
                  <a:extLst>
                    <a:ext uri="{FF2B5EF4-FFF2-40B4-BE49-F238E27FC236}">
                      <a16:creationId xmlns:a16="http://schemas.microsoft.com/office/drawing/2014/main" id="{74323BAE-BE5C-3D46-8E08-6FF8D39A8F9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669</a:t>
                  </a:r>
                  <a:endParaRPr lang="en-US" altLang="en-US" dirty="0">
                    <a:ea typeface="ＭＳ Ｐゴシック" panose="020B0600070205080204" pitchFamily="34" charset="-128"/>
                  </a:endParaRPr>
                </a:p>
              </p:txBody>
            </p:sp>
            <p:sp>
              <p:nvSpPr>
                <p:cNvPr id="136212" name="Text Box 37">
                  <a:extLst>
                    <a:ext uri="{FF2B5EF4-FFF2-40B4-BE49-F238E27FC236}">
                      <a16:creationId xmlns:a16="http://schemas.microsoft.com/office/drawing/2014/main" id="{2D0AE00D-6DDD-DE4D-8663-273DF38BAE8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630</a:t>
                  </a:r>
                  <a:endParaRPr lang="en-US" altLang="en-US" dirty="0">
                    <a:ea typeface="ＭＳ Ｐゴシック" panose="020B0600070205080204" pitchFamily="34" charset="-128"/>
                  </a:endParaRPr>
                </a:p>
              </p:txBody>
            </p:sp>
          </p:grpSp>
          <p:grpSp>
            <p:nvGrpSpPr>
              <p:cNvPr id="136200" name="Group 48">
                <a:extLst>
                  <a:ext uri="{FF2B5EF4-FFF2-40B4-BE49-F238E27FC236}">
                    <a16:creationId xmlns:a16="http://schemas.microsoft.com/office/drawing/2014/main" id="{3537C069-F872-AA41-BD72-2328A671EB41}"/>
                  </a:ext>
                </a:extLst>
              </p:cNvPr>
              <p:cNvGrpSpPr>
                <a:grpSpLocks/>
              </p:cNvGrpSpPr>
              <p:nvPr/>
            </p:nvGrpSpPr>
            <p:grpSpPr bwMode="auto">
              <a:xfrm>
                <a:off x="2846" y="3671"/>
                <a:ext cx="1534" cy="213"/>
                <a:chOff x="2846" y="3671"/>
                <a:chExt cx="1534" cy="213"/>
              </a:xfrm>
            </p:grpSpPr>
            <p:grpSp>
              <p:nvGrpSpPr>
                <p:cNvPr id="136201" name="Group 39">
                  <a:extLst>
                    <a:ext uri="{FF2B5EF4-FFF2-40B4-BE49-F238E27FC236}">
                      <a16:creationId xmlns:a16="http://schemas.microsoft.com/office/drawing/2014/main" id="{50335075-6DA6-4B4E-BE6C-13B0F342EED5}"/>
                    </a:ext>
                  </a:extLst>
                </p:cNvPr>
                <p:cNvGrpSpPr>
                  <a:grpSpLocks/>
                </p:cNvGrpSpPr>
                <p:nvPr/>
              </p:nvGrpSpPr>
              <p:grpSpPr bwMode="auto">
                <a:xfrm>
                  <a:off x="2846" y="3671"/>
                  <a:ext cx="731" cy="213"/>
                  <a:chOff x="3190" y="3671"/>
                  <a:chExt cx="731" cy="213"/>
                </a:xfrm>
              </p:grpSpPr>
              <p:sp>
                <p:nvSpPr>
                  <p:cNvPr id="136205" name="Rectangle 40">
                    <a:extLst>
                      <a:ext uri="{FF2B5EF4-FFF2-40B4-BE49-F238E27FC236}">
                        <a16:creationId xmlns:a16="http://schemas.microsoft.com/office/drawing/2014/main" id="{E2DE659E-418B-AA4C-8908-3F0EB9575636}"/>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6206" name="Text Box 41">
                    <a:extLst>
                      <a:ext uri="{FF2B5EF4-FFF2-40B4-BE49-F238E27FC236}">
                        <a16:creationId xmlns:a16="http://schemas.microsoft.com/office/drawing/2014/main" id="{37C4098E-E8C3-AE48-8316-64A663E8D986}"/>
                      </a:ext>
                    </a:extLst>
                  </p:cNvPr>
                  <p:cNvSpPr txBox="1">
                    <a:spLocks noChangeArrowheads="1"/>
                  </p:cNvSpPr>
                  <p:nvPr/>
                </p:nvSpPr>
                <p:spPr bwMode="auto">
                  <a:xfrm>
                    <a:off x="321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17.20</a:t>
                    </a:r>
                  </a:p>
                </p:txBody>
              </p:sp>
            </p:grpSp>
            <p:grpSp>
              <p:nvGrpSpPr>
                <p:cNvPr id="136202" name="Group 42">
                  <a:extLst>
                    <a:ext uri="{FF2B5EF4-FFF2-40B4-BE49-F238E27FC236}">
                      <a16:creationId xmlns:a16="http://schemas.microsoft.com/office/drawing/2014/main" id="{EB5045AD-47F5-8A45-9A0F-24A08C0E4BCA}"/>
                    </a:ext>
                  </a:extLst>
                </p:cNvPr>
                <p:cNvGrpSpPr>
                  <a:grpSpLocks/>
                </p:cNvGrpSpPr>
                <p:nvPr/>
              </p:nvGrpSpPr>
              <p:grpSpPr bwMode="auto">
                <a:xfrm>
                  <a:off x="3649" y="3671"/>
                  <a:ext cx="731" cy="213"/>
                  <a:chOff x="3190" y="3671"/>
                  <a:chExt cx="731" cy="213"/>
                </a:xfrm>
              </p:grpSpPr>
              <p:sp>
                <p:nvSpPr>
                  <p:cNvPr id="136203" name="Rectangle 43">
                    <a:extLst>
                      <a:ext uri="{FF2B5EF4-FFF2-40B4-BE49-F238E27FC236}">
                        <a16:creationId xmlns:a16="http://schemas.microsoft.com/office/drawing/2014/main" id="{D8BD23CC-3089-BA41-B951-10377CE96B9C}"/>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6204" name="Text Box 44">
                    <a:extLst>
                      <a:ext uri="{FF2B5EF4-FFF2-40B4-BE49-F238E27FC236}">
                        <a16:creationId xmlns:a16="http://schemas.microsoft.com/office/drawing/2014/main" id="{5EE1A195-DFA1-E346-B684-89B3B082282D}"/>
                      </a:ext>
                    </a:extLst>
                  </p:cNvPr>
                  <p:cNvSpPr txBox="1">
                    <a:spLocks noChangeArrowheads="1"/>
                  </p:cNvSpPr>
                  <p:nvPr/>
                </p:nvSpPr>
                <p:spPr bwMode="auto">
                  <a:xfrm>
                    <a:off x="321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17.25</a:t>
                    </a:r>
                  </a:p>
                </p:txBody>
              </p:sp>
            </p:grpSp>
          </p:grpSp>
        </p:grpSp>
      </p:gr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5">
            <a:extLst>
              <a:ext uri="{FF2B5EF4-FFF2-40B4-BE49-F238E27FC236}">
                <a16:creationId xmlns:a16="http://schemas.microsoft.com/office/drawing/2014/main" id="{CB384869-10A5-304C-9D4B-592621ADBF3A}"/>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0C8777-1BC9-744D-8D6A-354CE6E4ACD7}" type="slidenum">
              <a:rPr lang="en-US" altLang="en-US"/>
              <a:pPr/>
              <a:t>66</a:t>
            </a:fld>
            <a:endParaRPr lang="en-US" altLang="en-US" dirty="0"/>
          </a:p>
        </p:txBody>
      </p:sp>
      <p:grpSp>
        <p:nvGrpSpPr>
          <p:cNvPr id="138243" name="Group 59">
            <a:extLst>
              <a:ext uri="{FF2B5EF4-FFF2-40B4-BE49-F238E27FC236}">
                <a16:creationId xmlns:a16="http://schemas.microsoft.com/office/drawing/2014/main" id="{21596E75-D3B0-AF42-BE5F-BC26627FF8BD}"/>
              </a:ext>
            </a:extLst>
          </p:cNvPr>
          <p:cNvGrpSpPr>
            <a:grpSpLocks/>
          </p:cNvGrpSpPr>
          <p:nvPr/>
        </p:nvGrpSpPr>
        <p:grpSpPr bwMode="auto">
          <a:xfrm>
            <a:off x="458788" y="449263"/>
            <a:ext cx="8229600" cy="5716587"/>
            <a:chOff x="289" y="283"/>
            <a:chExt cx="5184" cy="3601"/>
          </a:xfrm>
        </p:grpSpPr>
        <p:sp>
          <p:nvSpPr>
            <p:cNvPr id="138244" name="Rectangle 2">
              <a:extLst>
                <a:ext uri="{FF2B5EF4-FFF2-40B4-BE49-F238E27FC236}">
                  <a16:creationId xmlns:a16="http://schemas.microsoft.com/office/drawing/2014/main" id="{437ABB33-CC12-0E44-B0EA-A6D28670C3AC}"/>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Semicircular Ducts </a:t>
              </a:r>
              <a:r>
                <a:rPr lang="en-US" altLang="en-US" sz="2200" dirty="0">
                  <a:solidFill>
                    <a:srgbClr val="333333"/>
                  </a:solidFill>
                </a:rPr>
                <a:t>(continued)</a:t>
              </a:r>
            </a:p>
          </p:txBody>
        </p:sp>
        <p:sp>
          <p:nvSpPr>
            <p:cNvPr id="138245" name="Text Box 6">
              <a:extLst>
                <a:ext uri="{FF2B5EF4-FFF2-40B4-BE49-F238E27FC236}">
                  <a16:creationId xmlns:a16="http://schemas.microsoft.com/office/drawing/2014/main" id="{B43797C8-13FF-164F-B58F-5CC61497D514}"/>
                </a:ext>
              </a:extLst>
            </p:cNvPr>
            <p:cNvSpPr txBox="1">
              <a:spLocks noChangeArrowheads="1"/>
            </p:cNvSpPr>
            <p:nvPr/>
          </p:nvSpPr>
          <p:spPr bwMode="auto">
            <a:xfrm>
              <a:off x="515" y="974"/>
              <a:ext cx="4705"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When a person moves her or his head, the semicircular ducts and hair cells move with it.</a:t>
              </a:r>
            </a:p>
            <a:p>
              <a:pPr eaLnBrk="1" hangingPunct="1">
                <a:lnSpc>
                  <a:spcPct val="85000"/>
                </a:lnSpc>
                <a:spcAft>
                  <a:spcPct val="50000"/>
                </a:spcAft>
                <a:buSzPct val="80000"/>
                <a:buFontTx/>
                <a:buChar char="•"/>
              </a:pPr>
              <a:r>
                <a:rPr lang="en-US" altLang="en-US" dirty="0"/>
                <a:t>Endolymph within the ampulla lags behind during movement of the head, and the hair bundles bend as they drag along the endolymph.</a:t>
              </a:r>
            </a:p>
          </p:txBody>
        </p:sp>
        <p:grpSp>
          <p:nvGrpSpPr>
            <p:cNvPr id="138246" name="Group 44">
              <a:extLst>
                <a:ext uri="{FF2B5EF4-FFF2-40B4-BE49-F238E27FC236}">
                  <a16:creationId xmlns:a16="http://schemas.microsoft.com/office/drawing/2014/main" id="{F0622F07-7E4D-2646-B481-358B201F59E3}"/>
                </a:ext>
              </a:extLst>
            </p:cNvPr>
            <p:cNvGrpSpPr>
              <a:grpSpLocks/>
            </p:cNvGrpSpPr>
            <p:nvPr/>
          </p:nvGrpSpPr>
          <p:grpSpPr bwMode="auto">
            <a:xfrm>
              <a:off x="582" y="3671"/>
              <a:ext cx="3798" cy="213"/>
              <a:chOff x="582" y="3671"/>
              <a:chExt cx="3798" cy="213"/>
            </a:xfrm>
          </p:grpSpPr>
          <p:grpSp>
            <p:nvGrpSpPr>
              <p:cNvPr id="138247" name="Group 45">
                <a:extLst>
                  <a:ext uri="{FF2B5EF4-FFF2-40B4-BE49-F238E27FC236}">
                    <a16:creationId xmlns:a16="http://schemas.microsoft.com/office/drawing/2014/main" id="{07396453-7B32-FA4C-B1EC-DEA9E2661122}"/>
                  </a:ext>
                </a:extLst>
              </p:cNvPr>
              <p:cNvGrpSpPr>
                <a:grpSpLocks/>
              </p:cNvGrpSpPr>
              <p:nvPr/>
            </p:nvGrpSpPr>
            <p:grpSpPr bwMode="auto">
              <a:xfrm>
                <a:off x="582" y="3671"/>
                <a:ext cx="1990" cy="213"/>
                <a:chOff x="582" y="3671"/>
                <a:chExt cx="1990" cy="213"/>
              </a:xfrm>
            </p:grpSpPr>
            <p:sp>
              <p:nvSpPr>
                <p:cNvPr id="138255" name="Rectangle 46">
                  <a:extLst>
                    <a:ext uri="{FF2B5EF4-FFF2-40B4-BE49-F238E27FC236}">
                      <a16:creationId xmlns:a16="http://schemas.microsoft.com/office/drawing/2014/main" id="{12EB5687-9109-4F4B-9040-67D60F8C5CF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8256" name="Rectangle 47">
                  <a:extLst>
                    <a:ext uri="{FF2B5EF4-FFF2-40B4-BE49-F238E27FC236}">
                      <a16:creationId xmlns:a16="http://schemas.microsoft.com/office/drawing/2014/main" id="{1C81682B-DC33-5446-A6B2-CD377CEB7C4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8257" name="Rectangle 48">
                  <a:extLst>
                    <a:ext uri="{FF2B5EF4-FFF2-40B4-BE49-F238E27FC236}">
                      <a16:creationId xmlns:a16="http://schemas.microsoft.com/office/drawing/2014/main" id="{68C91B24-9D04-4449-9641-4F71936D89F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8258" name="Text Box 49">
                  <a:extLst>
                    <a:ext uri="{FF2B5EF4-FFF2-40B4-BE49-F238E27FC236}">
                      <a16:creationId xmlns:a16="http://schemas.microsoft.com/office/drawing/2014/main" id="{FD0006E5-A7A2-C847-9C5E-79269D179BC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605</a:t>
                  </a:r>
                  <a:endParaRPr lang="en-US" altLang="en-US" dirty="0">
                    <a:ea typeface="ＭＳ Ｐゴシック" panose="020B0600070205080204" pitchFamily="34" charset="-128"/>
                  </a:endParaRPr>
                </a:p>
              </p:txBody>
            </p:sp>
            <p:sp>
              <p:nvSpPr>
                <p:cNvPr id="138259" name="Text Box 50">
                  <a:extLst>
                    <a:ext uri="{FF2B5EF4-FFF2-40B4-BE49-F238E27FC236}">
                      <a16:creationId xmlns:a16="http://schemas.microsoft.com/office/drawing/2014/main" id="{F8206D45-DA46-E04D-A64C-0C687220BB0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669</a:t>
                  </a:r>
                  <a:endParaRPr lang="en-US" altLang="en-US" dirty="0">
                    <a:ea typeface="ＭＳ Ｐゴシック" panose="020B0600070205080204" pitchFamily="34" charset="-128"/>
                  </a:endParaRPr>
                </a:p>
              </p:txBody>
            </p:sp>
            <p:sp>
              <p:nvSpPr>
                <p:cNvPr id="138260" name="Text Box 51">
                  <a:extLst>
                    <a:ext uri="{FF2B5EF4-FFF2-40B4-BE49-F238E27FC236}">
                      <a16:creationId xmlns:a16="http://schemas.microsoft.com/office/drawing/2014/main" id="{FEF51681-510E-9342-AC85-3FE1B5BD360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631</a:t>
                  </a:r>
                  <a:endParaRPr lang="en-US" altLang="en-US" dirty="0">
                    <a:ea typeface="ＭＳ Ｐゴシック" panose="020B0600070205080204" pitchFamily="34" charset="-128"/>
                  </a:endParaRPr>
                </a:p>
              </p:txBody>
            </p:sp>
          </p:grpSp>
          <p:grpSp>
            <p:nvGrpSpPr>
              <p:cNvPr id="138248" name="Group 52">
                <a:extLst>
                  <a:ext uri="{FF2B5EF4-FFF2-40B4-BE49-F238E27FC236}">
                    <a16:creationId xmlns:a16="http://schemas.microsoft.com/office/drawing/2014/main" id="{111A0C7F-5CB2-A84C-BDF3-607B132AACC7}"/>
                  </a:ext>
                </a:extLst>
              </p:cNvPr>
              <p:cNvGrpSpPr>
                <a:grpSpLocks/>
              </p:cNvGrpSpPr>
              <p:nvPr/>
            </p:nvGrpSpPr>
            <p:grpSpPr bwMode="auto">
              <a:xfrm>
                <a:off x="2846" y="3671"/>
                <a:ext cx="1534" cy="213"/>
                <a:chOff x="2846" y="3671"/>
                <a:chExt cx="1534" cy="213"/>
              </a:xfrm>
            </p:grpSpPr>
            <p:grpSp>
              <p:nvGrpSpPr>
                <p:cNvPr id="138249" name="Group 53">
                  <a:extLst>
                    <a:ext uri="{FF2B5EF4-FFF2-40B4-BE49-F238E27FC236}">
                      <a16:creationId xmlns:a16="http://schemas.microsoft.com/office/drawing/2014/main" id="{45E7FF4B-E19F-FF46-B18B-2114907527B9}"/>
                    </a:ext>
                  </a:extLst>
                </p:cNvPr>
                <p:cNvGrpSpPr>
                  <a:grpSpLocks/>
                </p:cNvGrpSpPr>
                <p:nvPr/>
              </p:nvGrpSpPr>
              <p:grpSpPr bwMode="auto">
                <a:xfrm>
                  <a:off x="2846" y="3671"/>
                  <a:ext cx="731" cy="213"/>
                  <a:chOff x="3190" y="3671"/>
                  <a:chExt cx="731" cy="213"/>
                </a:xfrm>
              </p:grpSpPr>
              <p:sp>
                <p:nvSpPr>
                  <p:cNvPr id="138253" name="Rectangle 54">
                    <a:extLst>
                      <a:ext uri="{FF2B5EF4-FFF2-40B4-BE49-F238E27FC236}">
                        <a16:creationId xmlns:a16="http://schemas.microsoft.com/office/drawing/2014/main" id="{558AA81D-F50B-FA46-A090-231A4DB31E4F}"/>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8254" name="Text Box 55">
                    <a:extLst>
                      <a:ext uri="{FF2B5EF4-FFF2-40B4-BE49-F238E27FC236}">
                        <a16:creationId xmlns:a16="http://schemas.microsoft.com/office/drawing/2014/main" id="{82939CFF-45DD-A24C-9105-6A4FCF14AC45}"/>
                      </a:ext>
                    </a:extLst>
                  </p:cNvPr>
                  <p:cNvSpPr txBox="1">
                    <a:spLocks noChangeArrowheads="1"/>
                  </p:cNvSpPr>
                  <p:nvPr/>
                </p:nvSpPr>
                <p:spPr bwMode="auto">
                  <a:xfrm>
                    <a:off x="321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17.20</a:t>
                    </a:r>
                  </a:p>
                </p:txBody>
              </p:sp>
            </p:grpSp>
            <p:grpSp>
              <p:nvGrpSpPr>
                <p:cNvPr id="138250" name="Group 56">
                  <a:extLst>
                    <a:ext uri="{FF2B5EF4-FFF2-40B4-BE49-F238E27FC236}">
                      <a16:creationId xmlns:a16="http://schemas.microsoft.com/office/drawing/2014/main" id="{53F10C23-8D11-0148-B9BF-CAB490DB78F1}"/>
                    </a:ext>
                  </a:extLst>
                </p:cNvPr>
                <p:cNvGrpSpPr>
                  <a:grpSpLocks/>
                </p:cNvGrpSpPr>
                <p:nvPr/>
              </p:nvGrpSpPr>
              <p:grpSpPr bwMode="auto">
                <a:xfrm>
                  <a:off x="3649" y="3671"/>
                  <a:ext cx="731" cy="213"/>
                  <a:chOff x="3190" y="3671"/>
                  <a:chExt cx="731" cy="213"/>
                </a:xfrm>
              </p:grpSpPr>
              <p:sp>
                <p:nvSpPr>
                  <p:cNvPr id="138251" name="Rectangle 57">
                    <a:extLst>
                      <a:ext uri="{FF2B5EF4-FFF2-40B4-BE49-F238E27FC236}">
                        <a16:creationId xmlns:a16="http://schemas.microsoft.com/office/drawing/2014/main" id="{5BF6BE39-CF02-D343-AC47-9A78CC95641D}"/>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38252" name="Text Box 58">
                    <a:extLst>
                      <a:ext uri="{FF2B5EF4-FFF2-40B4-BE49-F238E27FC236}">
                        <a16:creationId xmlns:a16="http://schemas.microsoft.com/office/drawing/2014/main" id="{10EBED97-FA3E-8542-8B01-6822042FD2D8}"/>
                      </a:ext>
                    </a:extLst>
                  </p:cNvPr>
                  <p:cNvSpPr txBox="1">
                    <a:spLocks noChangeArrowheads="1"/>
                  </p:cNvSpPr>
                  <p:nvPr/>
                </p:nvSpPr>
                <p:spPr bwMode="auto">
                  <a:xfrm>
                    <a:off x="321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17.25</a:t>
                    </a:r>
                  </a:p>
                </p:txBody>
              </p:sp>
            </p:grpSp>
          </p:grpSp>
        </p:grpSp>
      </p:gr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5">
            <a:extLst>
              <a:ext uri="{FF2B5EF4-FFF2-40B4-BE49-F238E27FC236}">
                <a16:creationId xmlns:a16="http://schemas.microsoft.com/office/drawing/2014/main" id="{C637F601-BDA4-BF46-A6C9-883994E2D959}"/>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0767F4-65D8-B949-A0DD-F073E154A89A}" type="slidenum">
              <a:rPr lang="en-US" altLang="en-US"/>
              <a:pPr/>
              <a:t>67</a:t>
            </a:fld>
            <a:endParaRPr lang="en-US" altLang="en-US" dirty="0"/>
          </a:p>
        </p:txBody>
      </p:sp>
      <p:grpSp>
        <p:nvGrpSpPr>
          <p:cNvPr id="140291" name="Group 58">
            <a:extLst>
              <a:ext uri="{FF2B5EF4-FFF2-40B4-BE49-F238E27FC236}">
                <a16:creationId xmlns:a16="http://schemas.microsoft.com/office/drawing/2014/main" id="{DE821EFB-CD2F-6148-A504-15A72B680AC4}"/>
              </a:ext>
            </a:extLst>
          </p:cNvPr>
          <p:cNvGrpSpPr>
            <a:grpSpLocks/>
          </p:cNvGrpSpPr>
          <p:nvPr/>
        </p:nvGrpSpPr>
        <p:grpSpPr bwMode="auto">
          <a:xfrm>
            <a:off x="455613" y="446088"/>
            <a:ext cx="8229600" cy="5719762"/>
            <a:chOff x="287" y="281"/>
            <a:chExt cx="5184" cy="3603"/>
          </a:xfrm>
        </p:grpSpPr>
        <p:sp>
          <p:nvSpPr>
            <p:cNvPr id="140292" name="Rectangle 2">
              <a:extLst>
                <a:ext uri="{FF2B5EF4-FFF2-40B4-BE49-F238E27FC236}">
                  <a16:creationId xmlns:a16="http://schemas.microsoft.com/office/drawing/2014/main" id="{A07A4330-F896-8C42-9F40-7EF27B95F975}"/>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Neural Pathway</a:t>
              </a:r>
              <a:endParaRPr lang="en-US" altLang="en-US" sz="2200" dirty="0">
                <a:solidFill>
                  <a:srgbClr val="333333"/>
                </a:solidFill>
              </a:endParaRPr>
            </a:p>
          </p:txBody>
        </p:sp>
        <p:sp>
          <p:nvSpPr>
            <p:cNvPr id="140293" name="Text Box 6">
              <a:extLst>
                <a:ext uri="{FF2B5EF4-FFF2-40B4-BE49-F238E27FC236}">
                  <a16:creationId xmlns:a16="http://schemas.microsoft.com/office/drawing/2014/main" id="{C22D4A39-0DDA-4E4E-8E5A-3A12086E7D05}"/>
                </a:ext>
              </a:extLst>
            </p:cNvPr>
            <p:cNvSpPr txBox="1">
              <a:spLocks noChangeArrowheads="1"/>
            </p:cNvSpPr>
            <p:nvPr/>
          </p:nvSpPr>
          <p:spPr bwMode="auto">
            <a:xfrm>
              <a:off x="515" y="974"/>
              <a:ext cx="4716"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The bending of the hair cells in the utricle, saccule, and semicircular ducts results in the release of the neurotransmitter glutamate.</a:t>
              </a:r>
            </a:p>
            <a:p>
              <a:pPr eaLnBrk="1" hangingPunct="1">
                <a:lnSpc>
                  <a:spcPct val="85000"/>
                </a:lnSpc>
                <a:spcAft>
                  <a:spcPts val="900"/>
                </a:spcAft>
                <a:buSzPct val="80000"/>
                <a:buFontTx/>
                <a:buChar char="•"/>
              </a:pPr>
              <a:r>
                <a:rPr lang="en-US" altLang="en-US" dirty="0"/>
                <a:t>Glutamate generates action potentials in first-order sensory neurons that synapse with the hair cells.</a:t>
              </a:r>
            </a:p>
            <a:p>
              <a:pPr eaLnBrk="1" hangingPunct="1">
                <a:lnSpc>
                  <a:spcPct val="85000"/>
                </a:lnSpc>
                <a:spcAft>
                  <a:spcPct val="50000"/>
                </a:spcAft>
                <a:buSzPct val="80000"/>
                <a:buFontTx/>
                <a:buChar char="•"/>
              </a:pPr>
              <a:r>
                <a:rPr lang="en-US" altLang="en-US" dirty="0"/>
                <a:t>Action potentials propagate along the vestibular branch of the vestibu-locochlear (VIII) cranial nerve to the brain.</a:t>
              </a:r>
            </a:p>
          </p:txBody>
        </p:sp>
        <p:grpSp>
          <p:nvGrpSpPr>
            <p:cNvPr id="140294" name="Group 56">
              <a:extLst>
                <a:ext uri="{FF2B5EF4-FFF2-40B4-BE49-F238E27FC236}">
                  <a16:creationId xmlns:a16="http://schemas.microsoft.com/office/drawing/2014/main" id="{111691DF-728A-004D-A621-AA6117E1F1F4}"/>
                </a:ext>
              </a:extLst>
            </p:cNvPr>
            <p:cNvGrpSpPr>
              <a:grpSpLocks/>
            </p:cNvGrpSpPr>
            <p:nvPr/>
          </p:nvGrpSpPr>
          <p:grpSpPr bwMode="auto">
            <a:xfrm>
              <a:off x="582" y="3671"/>
              <a:ext cx="2995" cy="213"/>
              <a:chOff x="582" y="3671"/>
              <a:chExt cx="2995" cy="213"/>
            </a:xfrm>
          </p:grpSpPr>
          <p:grpSp>
            <p:nvGrpSpPr>
              <p:cNvPr id="140295" name="Group 42">
                <a:extLst>
                  <a:ext uri="{FF2B5EF4-FFF2-40B4-BE49-F238E27FC236}">
                    <a16:creationId xmlns:a16="http://schemas.microsoft.com/office/drawing/2014/main" id="{BFCB07B8-873A-8E4B-9DEF-A2C255D9EF65}"/>
                  </a:ext>
                </a:extLst>
              </p:cNvPr>
              <p:cNvGrpSpPr>
                <a:grpSpLocks/>
              </p:cNvGrpSpPr>
              <p:nvPr/>
            </p:nvGrpSpPr>
            <p:grpSpPr bwMode="auto">
              <a:xfrm>
                <a:off x="582" y="3671"/>
                <a:ext cx="1990" cy="213"/>
                <a:chOff x="582" y="3671"/>
                <a:chExt cx="1990" cy="213"/>
              </a:xfrm>
            </p:grpSpPr>
            <p:sp>
              <p:nvSpPr>
                <p:cNvPr id="140299" name="Rectangle 43">
                  <a:extLst>
                    <a:ext uri="{FF2B5EF4-FFF2-40B4-BE49-F238E27FC236}">
                      <a16:creationId xmlns:a16="http://schemas.microsoft.com/office/drawing/2014/main" id="{1DBB1EC6-35CB-0C4F-89BC-01A6855F562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0300" name="Rectangle 44">
                  <a:extLst>
                    <a:ext uri="{FF2B5EF4-FFF2-40B4-BE49-F238E27FC236}">
                      <a16:creationId xmlns:a16="http://schemas.microsoft.com/office/drawing/2014/main" id="{6EC8D8E2-522F-154F-AF8F-4C1C822CC8C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0301" name="Rectangle 45">
                  <a:extLst>
                    <a:ext uri="{FF2B5EF4-FFF2-40B4-BE49-F238E27FC236}">
                      <a16:creationId xmlns:a16="http://schemas.microsoft.com/office/drawing/2014/main" id="{F9F0673D-DC51-C24E-A152-314EB146586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0302" name="Text Box 46">
                  <a:extLst>
                    <a:ext uri="{FF2B5EF4-FFF2-40B4-BE49-F238E27FC236}">
                      <a16:creationId xmlns:a16="http://schemas.microsoft.com/office/drawing/2014/main" id="{8948511D-F68B-934A-BF7F-AECF6331E5D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606</a:t>
                  </a:r>
                  <a:endParaRPr lang="en-US" altLang="en-US" dirty="0">
                    <a:ea typeface="ＭＳ Ｐゴシック" panose="020B0600070205080204" pitchFamily="34" charset="-128"/>
                  </a:endParaRPr>
                </a:p>
              </p:txBody>
            </p:sp>
            <p:sp>
              <p:nvSpPr>
                <p:cNvPr id="140303" name="Text Box 47">
                  <a:extLst>
                    <a:ext uri="{FF2B5EF4-FFF2-40B4-BE49-F238E27FC236}">
                      <a16:creationId xmlns:a16="http://schemas.microsoft.com/office/drawing/2014/main" id="{E0780708-E055-B548-8097-E069B372359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669</a:t>
                  </a:r>
                  <a:endParaRPr lang="en-US" altLang="en-US" dirty="0">
                    <a:ea typeface="ＭＳ Ｐゴシック" panose="020B0600070205080204" pitchFamily="34" charset="-128"/>
                  </a:endParaRPr>
                </a:p>
              </p:txBody>
            </p:sp>
            <p:sp>
              <p:nvSpPr>
                <p:cNvPr id="140304" name="Text Box 48">
                  <a:extLst>
                    <a:ext uri="{FF2B5EF4-FFF2-40B4-BE49-F238E27FC236}">
                      <a16:creationId xmlns:a16="http://schemas.microsoft.com/office/drawing/2014/main" id="{09559E5F-8486-814B-944D-90BC86276E6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631</a:t>
                  </a:r>
                  <a:endParaRPr lang="en-US" altLang="en-US" dirty="0">
                    <a:ea typeface="ＭＳ Ｐゴシック" panose="020B0600070205080204" pitchFamily="34" charset="-128"/>
                  </a:endParaRPr>
                </a:p>
              </p:txBody>
            </p:sp>
          </p:grpSp>
          <p:grpSp>
            <p:nvGrpSpPr>
              <p:cNvPr id="140296" name="Group 50">
                <a:extLst>
                  <a:ext uri="{FF2B5EF4-FFF2-40B4-BE49-F238E27FC236}">
                    <a16:creationId xmlns:a16="http://schemas.microsoft.com/office/drawing/2014/main" id="{DC879DED-5218-9A49-AD32-BF7C9188216B}"/>
                  </a:ext>
                </a:extLst>
              </p:cNvPr>
              <p:cNvGrpSpPr>
                <a:grpSpLocks/>
              </p:cNvGrpSpPr>
              <p:nvPr/>
            </p:nvGrpSpPr>
            <p:grpSpPr bwMode="auto">
              <a:xfrm>
                <a:off x="2846" y="3671"/>
                <a:ext cx="731" cy="213"/>
                <a:chOff x="3190" y="3671"/>
                <a:chExt cx="731" cy="213"/>
              </a:xfrm>
            </p:grpSpPr>
            <p:sp>
              <p:nvSpPr>
                <p:cNvPr id="140297" name="Rectangle 51">
                  <a:extLst>
                    <a:ext uri="{FF2B5EF4-FFF2-40B4-BE49-F238E27FC236}">
                      <a16:creationId xmlns:a16="http://schemas.microsoft.com/office/drawing/2014/main" id="{128E5B81-7842-FC4E-B0E2-4B2338060CF8}"/>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0298" name="Text Box 52">
                  <a:extLst>
                    <a:ext uri="{FF2B5EF4-FFF2-40B4-BE49-F238E27FC236}">
                      <a16:creationId xmlns:a16="http://schemas.microsoft.com/office/drawing/2014/main" id="{802F7520-9250-C74E-80F7-1092171BE0ED}"/>
                    </a:ext>
                  </a:extLst>
                </p:cNvPr>
                <p:cNvSpPr txBox="1">
                  <a:spLocks noChangeArrowheads="1"/>
                </p:cNvSpPr>
                <p:nvPr/>
              </p:nvSpPr>
              <p:spPr bwMode="auto">
                <a:xfrm>
                  <a:off x="321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17.26</a:t>
                  </a:r>
                </a:p>
              </p:txBody>
            </p:sp>
          </p:grpSp>
        </p:grpSp>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5">
            <a:extLst>
              <a:ext uri="{FF2B5EF4-FFF2-40B4-BE49-F238E27FC236}">
                <a16:creationId xmlns:a16="http://schemas.microsoft.com/office/drawing/2014/main" id="{7B8D436A-B24A-4742-B197-DFF2BB8C81C0}"/>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E60CEE9-48A1-684A-AFD5-6A879EC25229}" type="slidenum">
              <a:rPr lang="en-US" altLang="en-US"/>
              <a:pPr/>
              <a:t>68</a:t>
            </a:fld>
            <a:endParaRPr lang="en-US" altLang="en-US" dirty="0"/>
          </a:p>
        </p:txBody>
      </p:sp>
      <p:grpSp>
        <p:nvGrpSpPr>
          <p:cNvPr id="142339" name="Group 54">
            <a:extLst>
              <a:ext uri="{FF2B5EF4-FFF2-40B4-BE49-F238E27FC236}">
                <a16:creationId xmlns:a16="http://schemas.microsoft.com/office/drawing/2014/main" id="{90FA1F1D-4024-8441-9358-9ED48A0F5018}"/>
              </a:ext>
            </a:extLst>
          </p:cNvPr>
          <p:cNvGrpSpPr>
            <a:grpSpLocks/>
          </p:cNvGrpSpPr>
          <p:nvPr/>
        </p:nvGrpSpPr>
        <p:grpSpPr bwMode="auto">
          <a:xfrm>
            <a:off x="458788" y="446088"/>
            <a:ext cx="8229600" cy="5719762"/>
            <a:chOff x="289" y="281"/>
            <a:chExt cx="5184" cy="3603"/>
          </a:xfrm>
        </p:grpSpPr>
        <p:sp>
          <p:nvSpPr>
            <p:cNvPr id="142340" name="Rectangle 2">
              <a:extLst>
                <a:ext uri="{FF2B5EF4-FFF2-40B4-BE49-F238E27FC236}">
                  <a16:creationId xmlns:a16="http://schemas.microsoft.com/office/drawing/2014/main" id="{BF707DD1-E4D6-E041-9609-C52858ACAE4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Brain Involvement</a:t>
              </a:r>
              <a:endParaRPr lang="en-US" altLang="en-US" sz="2200" dirty="0">
                <a:solidFill>
                  <a:srgbClr val="333333"/>
                </a:solidFill>
              </a:endParaRPr>
            </a:p>
          </p:txBody>
        </p:sp>
        <p:grpSp>
          <p:nvGrpSpPr>
            <p:cNvPr id="142341" name="Group 41">
              <a:extLst>
                <a:ext uri="{FF2B5EF4-FFF2-40B4-BE49-F238E27FC236}">
                  <a16:creationId xmlns:a16="http://schemas.microsoft.com/office/drawing/2014/main" id="{9D01E4C2-7641-2344-AFFB-EF3291CCA9DE}"/>
                </a:ext>
              </a:extLst>
            </p:cNvPr>
            <p:cNvGrpSpPr>
              <a:grpSpLocks/>
            </p:cNvGrpSpPr>
            <p:nvPr/>
          </p:nvGrpSpPr>
          <p:grpSpPr bwMode="auto">
            <a:xfrm>
              <a:off x="515" y="974"/>
              <a:ext cx="4613" cy="2502"/>
              <a:chOff x="515" y="974"/>
              <a:chExt cx="4613" cy="2502"/>
            </a:xfrm>
          </p:grpSpPr>
          <p:sp>
            <p:nvSpPr>
              <p:cNvPr id="142353" name="Text Box 6">
                <a:extLst>
                  <a:ext uri="{FF2B5EF4-FFF2-40B4-BE49-F238E27FC236}">
                    <a16:creationId xmlns:a16="http://schemas.microsoft.com/office/drawing/2014/main" id="{636183A9-4C7C-8046-A6B2-B2427BA48DB1}"/>
                  </a:ext>
                </a:extLst>
              </p:cNvPr>
              <p:cNvSpPr txBox="1">
                <a:spLocks noChangeArrowheads="1"/>
              </p:cNvSpPr>
              <p:nvPr/>
            </p:nvSpPr>
            <p:spPr bwMode="auto">
              <a:xfrm>
                <a:off x="515" y="974"/>
                <a:ext cx="461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Many axons synapse with the vestibular nuclei, which are the major integrating centers for equilibrium in the midbrain and pons.</a:t>
                </a:r>
              </a:p>
              <a:p>
                <a:pPr eaLnBrk="1" hangingPunct="1">
                  <a:lnSpc>
                    <a:spcPct val="85000"/>
                  </a:lnSpc>
                  <a:spcAft>
                    <a:spcPts val="900"/>
                  </a:spcAft>
                  <a:buSzPct val="80000"/>
                  <a:buFontTx/>
                  <a:buChar char="•"/>
                </a:pPr>
                <a:r>
                  <a:rPr lang="en-US" altLang="en-US" dirty="0"/>
                  <a:t>Vestibular nuclei receive sensory input from the eyes and somatic receptors, and proprioceptors in the neck muscles for positioning of the head.</a:t>
                </a:r>
              </a:p>
              <a:p>
                <a:pPr eaLnBrk="1" hangingPunct="1">
                  <a:lnSpc>
                    <a:spcPct val="85000"/>
                  </a:lnSpc>
                  <a:spcAft>
                    <a:spcPct val="50000"/>
                  </a:spcAft>
                  <a:buSzPct val="80000"/>
                  <a:buFontTx/>
                  <a:buChar char="•"/>
                </a:pPr>
                <a:r>
                  <a:rPr lang="en-US" altLang="en-US" dirty="0"/>
                  <a:t>Other axons enter the cerebellum for control of balance— bidirect-ional fiber pathways connect the vestibular nuclei and cerebellum.</a:t>
                </a:r>
                <a:endParaRPr lang="en-US" altLang="en-US" dirty="0">
                  <a:solidFill>
                    <a:srgbClr val="800000"/>
                  </a:solidFill>
                </a:endParaRPr>
              </a:p>
            </p:txBody>
          </p:sp>
          <p:sp>
            <p:nvSpPr>
              <p:cNvPr id="142354" name="Text Box 10">
                <a:extLst>
                  <a:ext uri="{FF2B5EF4-FFF2-40B4-BE49-F238E27FC236}">
                    <a16:creationId xmlns:a16="http://schemas.microsoft.com/office/drawing/2014/main" id="{E578BD4A-900A-3B4C-8661-878C200B1D67}"/>
                  </a:ext>
                </a:extLst>
              </p:cNvPr>
              <p:cNvSpPr txBox="1">
                <a:spLocks noChangeArrowheads="1"/>
              </p:cNvSpPr>
              <p:nvPr/>
            </p:nvSpPr>
            <p:spPr bwMode="auto">
              <a:xfrm>
                <a:off x="885" y="2295"/>
                <a:ext cx="3992" cy="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ts val="1860"/>
                  </a:lnSpc>
                </a:pPr>
                <a:r>
                  <a:rPr lang="en-US" altLang="en-US" dirty="0">
                    <a:solidFill>
                      <a:srgbClr val="941100"/>
                    </a:solidFill>
                  </a:rPr>
                  <a:t>Proprioreceptors = sensory nerve receptors situated in the muscles, tendons, and joints that furnish information to the central nervous system concerning the movements and positions of the limbs, trunk, head, and neck.</a:t>
                </a:r>
              </a:p>
              <a:p>
                <a:pPr algn="ctr" eaLnBrk="1" hangingPunct="1">
                  <a:lnSpc>
                    <a:spcPts val="1860"/>
                  </a:lnSpc>
                  <a:spcAft>
                    <a:spcPts val="0"/>
                  </a:spcAft>
                </a:pPr>
                <a:r>
                  <a:rPr lang="en-US" altLang="en-US" dirty="0">
                    <a:solidFill>
                      <a:srgbClr val="941100"/>
                    </a:solidFill>
                  </a:rPr>
                  <a:t>(https://www.medical-dictionary.thefreedictionary.com)</a:t>
                </a:r>
              </a:p>
              <a:p>
                <a:pPr algn="ctr" eaLnBrk="1" hangingPunct="1">
                  <a:lnSpc>
                    <a:spcPts val="1860"/>
                  </a:lnSpc>
                  <a:spcBef>
                    <a:spcPts val="600"/>
                  </a:spcBef>
                  <a:spcAft>
                    <a:spcPts val="0"/>
                  </a:spcAft>
                </a:pPr>
                <a:r>
                  <a:rPr lang="en-US" altLang="en-US" dirty="0">
                    <a:solidFill>
                      <a:srgbClr val="941100"/>
                    </a:solidFill>
                  </a:rPr>
                  <a:t>Bidirectional = moving or operating in two opposite directions.</a:t>
                </a:r>
              </a:p>
            </p:txBody>
          </p:sp>
        </p:grpSp>
        <p:grpSp>
          <p:nvGrpSpPr>
            <p:cNvPr id="142342" name="Group 43">
              <a:extLst>
                <a:ext uri="{FF2B5EF4-FFF2-40B4-BE49-F238E27FC236}">
                  <a16:creationId xmlns:a16="http://schemas.microsoft.com/office/drawing/2014/main" id="{80986569-5D50-BD4C-8F93-657F10E30CA9}"/>
                </a:ext>
              </a:extLst>
            </p:cNvPr>
            <p:cNvGrpSpPr>
              <a:grpSpLocks/>
            </p:cNvGrpSpPr>
            <p:nvPr/>
          </p:nvGrpSpPr>
          <p:grpSpPr bwMode="auto">
            <a:xfrm>
              <a:off x="582" y="3671"/>
              <a:ext cx="2995" cy="213"/>
              <a:chOff x="582" y="3671"/>
              <a:chExt cx="2995" cy="213"/>
            </a:xfrm>
          </p:grpSpPr>
          <p:grpSp>
            <p:nvGrpSpPr>
              <p:cNvPr id="142343" name="Group 44">
                <a:extLst>
                  <a:ext uri="{FF2B5EF4-FFF2-40B4-BE49-F238E27FC236}">
                    <a16:creationId xmlns:a16="http://schemas.microsoft.com/office/drawing/2014/main" id="{FFBE9E43-2AE1-7D4A-8B8A-A130FC6AF95D}"/>
                  </a:ext>
                </a:extLst>
              </p:cNvPr>
              <p:cNvGrpSpPr>
                <a:grpSpLocks/>
              </p:cNvGrpSpPr>
              <p:nvPr/>
            </p:nvGrpSpPr>
            <p:grpSpPr bwMode="auto">
              <a:xfrm>
                <a:off x="582" y="3671"/>
                <a:ext cx="1990" cy="213"/>
                <a:chOff x="582" y="3671"/>
                <a:chExt cx="1990" cy="213"/>
              </a:xfrm>
            </p:grpSpPr>
            <p:sp>
              <p:nvSpPr>
                <p:cNvPr id="142347" name="Rectangle 45">
                  <a:extLst>
                    <a:ext uri="{FF2B5EF4-FFF2-40B4-BE49-F238E27FC236}">
                      <a16:creationId xmlns:a16="http://schemas.microsoft.com/office/drawing/2014/main" id="{4321E0E8-9587-4A4A-9FA9-2EF07C62106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2348" name="Rectangle 46">
                  <a:extLst>
                    <a:ext uri="{FF2B5EF4-FFF2-40B4-BE49-F238E27FC236}">
                      <a16:creationId xmlns:a16="http://schemas.microsoft.com/office/drawing/2014/main" id="{83B3A4B3-5CE9-5542-8897-4B863B7100D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2349" name="Rectangle 47">
                  <a:extLst>
                    <a:ext uri="{FF2B5EF4-FFF2-40B4-BE49-F238E27FC236}">
                      <a16:creationId xmlns:a16="http://schemas.microsoft.com/office/drawing/2014/main" id="{DDFB1AC1-9A72-BD4B-B8B9-EAFC56C2D8F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2350" name="Text Box 48">
                  <a:extLst>
                    <a:ext uri="{FF2B5EF4-FFF2-40B4-BE49-F238E27FC236}">
                      <a16:creationId xmlns:a16="http://schemas.microsoft.com/office/drawing/2014/main" id="{92F91B72-89AB-9F40-B818-2CB1062F76F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606</a:t>
                  </a:r>
                  <a:endParaRPr lang="en-US" altLang="en-US" dirty="0">
                    <a:ea typeface="ＭＳ Ｐゴシック" panose="020B0600070205080204" pitchFamily="34" charset="-128"/>
                  </a:endParaRPr>
                </a:p>
              </p:txBody>
            </p:sp>
            <p:sp>
              <p:nvSpPr>
                <p:cNvPr id="142351" name="Text Box 49">
                  <a:extLst>
                    <a:ext uri="{FF2B5EF4-FFF2-40B4-BE49-F238E27FC236}">
                      <a16:creationId xmlns:a16="http://schemas.microsoft.com/office/drawing/2014/main" id="{82676C28-D445-7941-A872-23164CCFB16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670</a:t>
                  </a:r>
                  <a:endParaRPr lang="en-US" altLang="en-US" dirty="0">
                    <a:ea typeface="ＭＳ Ｐゴシック" panose="020B0600070205080204" pitchFamily="34" charset="-128"/>
                  </a:endParaRPr>
                </a:p>
              </p:txBody>
            </p:sp>
            <p:sp>
              <p:nvSpPr>
                <p:cNvPr id="142352" name="Text Box 50">
                  <a:extLst>
                    <a:ext uri="{FF2B5EF4-FFF2-40B4-BE49-F238E27FC236}">
                      <a16:creationId xmlns:a16="http://schemas.microsoft.com/office/drawing/2014/main" id="{23609A2F-8D05-8D43-ABDC-5AB61A57C9A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631</a:t>
                  </a:r>
                  <a:endParaRPr lang="en-US" altLang="en-US" dirty="0">
                    <a:ea typeface="ＭＳ Ｐゴシック" panose="020B0600070205080204" pitchFamily="34" charset="-128"/>
                  </a:endParaRPr>
                </a:p>
              </p:txBody>
            </p:sp>
          </p:grpSp>
          <p:grpSp>
            <p:nvGrpSpPr>
              <p:cNvPr id="142344" name="Group 51">
                <a:extLst>
                  <a:ext uri="{FF2B5EF4-FFF2-40B4-BE49-F238E27FC236}">
                    <a16:creationId xmlns:a16="http://schemas.microsoft.com/office/drawing/2014/main" id="{7B9E1F57-DBC7-B34F-99C2-590EF9AF1A85}"/>
                  </a:ext>
                </a:extLst>
              </p:cNvPr>
              <p:cNvGrpSpPr>
                <a:grpSpLocks/>
              </p:cNvGrpSpPr>
              <p:nvPr/>
            </p:nvGrpSpPr>
            <p:grpSpPr bwMode="auto">
              <a:xfrm>
                <a:off x="2846" y="3671"/>
                <a:ext cx="731" cy="213"/>
                <a:chOff x="3190" y="3671"/>
                <a:chExt cx="731" cy="213"/>
              </a:xfrm>
            </p:grpSpPr>
            <p:sp>
              <p:nvSpPr>
                <p:cNvPr id="142345" name="Rectangle 52">
                  <a:extLst>
                    <a:ext uri="{FF2B5EF4-FFF2-40B4-BE49-F238E27FC236}">
                      <a16:creationId xmlns:a16="http://schemas.microsoft.com/office/drawing/2014/main" id="{D552B968-6208-CB45-A1BE-ED7199C79CF9}"/>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2346" name="Text Box 53">
                  <a:extLst>
                    <a:ext uri="{FF2B5EF4-FFF2-40B4-BE49-F238E27FC236}">
                      <a16:creationId xmlns:a16="http://schemas.microsoft.com/office/drawing/2014/main" id="{86A316B5-5841-7646-9B3A-2C6B76DB4879}"/>
                    </a:ext>
                  </a:extLst>
                </p:cNvPr>
                <p:cNvSpPr txBox="1">
                  <a:spLocks noChangeArrowheads="1"/>
                </p:cNvSpPr>
                <p:nvPr/>
              </p:nvSpPr>
              <p:spPr bwMode="auto">
                <a:xfrm>
                  <a:off x="321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17.26</a:t>
                  </a:r>
                </a:p>
              </p:txBody>
            </p:sp>
          </p:grpSp>
        </p:grpSp>
      </p:gr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Number Placeholder 5">
            <a:extLst>
              <a:ext uri="{FF2B5EF4-FFF2-40B4-BE49-F238E27FC236}">
                <a16:creationId xmlns:a16="http://schemas.microsoft.com/office/drawing/2014/main" id="{02096639-BF97-7F4C-A925-24D354E9990F}"/>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B64AB5-7F04-6A49-B983-EE1D5A3568D7}" type="slidenum">
              <a:rPr lang="en-US" altLang="en-US"/>
              <a:pPr/>
              <a:t>69</a:t>
            </a:fld>
            <a:endParaRPr lang="en-US" altLang="en-US" dirty="0"/>
          </a:p>
        </p:txBody>
      </p:sp>
      <p:grpSp>
        <p:nvGrpSpPr>
          <p:cNvPr id="144387" name="Group 40">
            <a:extLst>
              <a:ext uri="{FF2B5EF4-FFF2-40B4-BE49-F238E27FC236}">
                <a16:creationId xmlns:a16="http://schemas.microsoft.com/office/drawing/2014/main" id="{0190F751-C822-D443-97A8-2476D642A81F}"/>
              </a:ext>
            </a:extLst>
          </p:cNvPr>
          <p:cNvGrpSpPr>
            <a:grpSpLocks/>
          </p:cNvGrpSpPr>
          <p:nvPr/>
        </p:nvGrpSpPr>
        <p:grpSpPr bwMode="auto">
          <a:xfrm>
            <a:off x="458788" y="446088"/>
            <a:ext cx="8229600" cy="5719762"/>
            <a:chOff x="289" y="281"/>
            <a:chExt cx="5184" cy="3603"/>
          </a:xfrm>
        </p:grpSpPr>
        <p:sp>
          <p:nvSpPr>
            <p:cNvPr id="144388" name="Rectangle 2">
              <a:extLst>
                <a:ext uri="{FF2B5EF4-FFF2-40B4-BE49-F238E27FC236}">
                  <a16:creationId xmlns:a16="http://schemas.microsoft.com/office/drawing/2014/main" id="{5FCC40F6-11F3-7940-B9DB-01D4A56BEF3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dirty="0">
                  <a:solidFill>
                    <a:srgbClr val="333333"/>
                  </a:solidFill>
                </a:rPr>
                <a:t>Brain Involvement </a:t>
              </a:r>
              <a:r>
                <a:rPr lang="en-US" altLang="en-US" sz="2200" dirty="0">
                  <a:solidFill>
                    <a:srgbClr val="333333"/>
                  </a:solidFill>
                </a:rPr>
                <a:t>(continued)</a:t>
              </a:r>
            </a:p>
          </p:txBody>
        </p:sp>
        <p:sp>
          <p:nvSpPr>
            <p:cNvPr id="144389" name="Text Box 6">
              <a:extLst>
                <a:ext uri="{FF2B5EF4-FFF2-40B4-BE49-F238E27FC236}">
                  <a16:creationId xmlns:a16="http://schemas.microsoft.com/office/drawing/2014/main" id="{7D7734CC-15C6-0C4D-97E3-1ABC1E5E8779}"/>
                </a:ext>
              </a:extLst>
            </p:cNvPr>
            <p:cNvSpPr txBox="1">
              <a:spLocks noChangeArrowheads="1"/>
            </p:cNvSpPr>
            <p:nvPr/>
          </p:nvSpPr>
          <p:spPr bwMode="auto">
            <a:xfrm>
              <a:off x="515" y="974"/>
              <a:ext cx="4567" cy="2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defRPr>
                  <a:solidFill>
                    <a:schemeClr val="tx1"/>
                  </a:solidFill>
                  <a:latin typeface="Arial" panose="020B0604020202020204" pitchFamily="34" charset="0"/>
                </a:defRPr>
              </a:lvl1pPr>
              <a:lvl2pPr marL="690563" indent="-23336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5000"/>
                </a:lnSpc>
                <a:spcAft>
                  <a:spcPts val="900"/>
                </a:spcAft>
                <a:buSzPct val="80000"/>
                <a:buFontTx/>
                <a:buChar char="•"/>
              </a:pPr>
              <a:r>
                <a:rPr lang="en-US" altLang="en-US" dirty="0"/>
                <a:t>Vestibular nuclei in the midbrain and pons integrate information from the vestibular, visual, and somatic systems, and relay signals to:</a:t>
              </a:r>
            </a:p>
            <a:p>
              <a:pPr lvl="1" eaLnBrk="1" hangingPunct="1">
                <a:lnSpc>
                  <a:spcPct val="85000"/>
                </a:lnSpc>
                <a:spcAft>
                  <a:spcPts val="600"/>
                </a:spcAft>
                <a:buSzPct val="80000"/>
                <a:buFontTx/>
                <a:buChar char="-"/>
              </a:pPr>
              <a:r>
                <a:rPr lang="en-US" altLang="en-US" dirty="0"/>
                <a:t>Nuclei of the oculomotor (III), trochlear (IV), and abducens VI) cranial nerves to control the movements of the eyes and head.</a:t>
              </a:r>
            </a:p>
            <a:p>
              <a:pPr lvl="1" eaLnBrk="1" hangingPunct="1">
                <a:lnSpc>
                  <a:spcPct val="85000"/>
                </a:lnSpc>
                <a:spcAft>
                  <a:spcPts val="600"/>
                </a:spcAft>
                <a:buSzPct val="80000"/>
                <a:buFontTx/>
                <a:buChar char="-"/>
              </a:pPr>
              <a:r>
                <a:rPr lang="en-US" altLang="en-US" dirty="0"/>
                <a:t>Nuclei of the accessory (XI) cranial nerve to control head and neck movements to assist in maintaining equilibrium.</a:t>
              </a:r>
            </a:p>
            <a:p>
              <a:pPr lvl="1" eaLnBrk="1" hangingPunct="1">
                <a:lnSpc>
                  <a:spcPct val="85000"/>
                </a:lnSpc>
                <a:spcAft>
                  <a:spcPts val="600"/>
                </a:spcAft>
                <a:buSzPct val="80000"/>
                <a:buFontTx/>
                <a:buChar char="-"/>
              </a:pPr>
              <a:r>
                <a:rPr lang="en-US" altLang="en-US" dirty="0"/>
                <a:t>Vestibulospinal tracts to help maintain skeletal muscle tone for equilibrium.</a:t>
              </a:r>
            </a:p>
            <a:p>
              <a:pPr lvl="1" eaLnBrk="1" hangingPunct="1">
                <a:lnSpc>
                  <a:spcPct val="85000"/>
                </a:lnSpc>
                <a:spcAft>
                  <a:spcPct val="50000"/>
                </a:spcAft>
                <a:buSzPct val="80000"/>
                <a:buFontTx/>
                <a:buChar char="-"/>
              </a:pPr>
              <a:r>
                <a:rPr lang="en-US" altLang="en-US" dirty="0"/>
                <a:t>The ventral posterior nucleus in the thalamus, and then to the vestibular area in the parietal lobe of the cerebral cortex for conscious awareness of the position and movements of the head.</a:t>
              </a:r>
            </a:p>
          </p:txBody>
        </p:sp>
        <p:grpSp>
          <p:nvGrpSpPr>
            <p:cNvPr id="144390" name="Group 29">
              <a:extLst>
                <a:ext uri="{FF2B5EF4-FFF2-40B4-BE49-F238E27FC236}">
                  <a16:creationId xmlns:a16="http://schemas.microsoft.com/office/drawing/2014/main" id="{2CBBA598-F301-4943-ADBC-554FD4BE2205}"/>
                </a:ext>
              </a:extLst>
            </p:cNvPr>
            <p:cNvGrpSpPr>
              <a:grpSpLocks/>
            </p:cNvGrpSpPr>
            <p:nvPr/>
          </p:nvGrpSpPr>
          <p:grpSpPr bwMode="auto">
            <a:xfrm>
              <a:off x="582" y="3671"/>
              <a:ext cx="2995" cy="213"/>
              <a:chOff x="582" y="3671"/>
              <a:chExt cx="2995" cy="213"/>
            </a:xfrm>
          </p:grpSpPr>
          <p:grpSp>
            <p:nvGrpSpPr>
              <p:cNvPr id="144391" name="Group 30">
                <a:extLst>
                  <a:ext uri="{FF2B5EF4-FFF2-40B4-BE49-F238E27FC236}">
                    <a16:creationId xmlns:a16="http://schemas.microsoft.com/office/drawing/2014/main" id="{0469790D-2C65-0346-B90B-F4F5885191D4}"/>
                  </a:ext>
                </a:extLst>
              </p:cNvPr>
              <p:cNvGrpSpPr>
                <a:grpSpLocks/>
              </p:cNvGrpSpPr>
              <p:nvPr/>
            </p:nvGrpSpPr>
            <p:grpSpPr bwMode="auto">
              <a:xfrm>
                <a:off x="582" y="3671"/>
                <a:ext cx="1990" cy="213"/>
                <a:chOff x="582" y="3671"/>
                <a:chExt cx="1990" cy="213"/>
              </a:xfrm>
            </p:grpSpPr>
            <p:sp>
              <p:nvSpPr>
                <p:cNvPr id="144395" name="Rectangle 31">
                  <a:extLst>
                    <a:ext uri="{FF2B5EF4-FFF2-40B4-BE49-F238E27FC236}">
                      <a16:creationId xmlns:a16="http://schemas.microsoft.com/office/drawing/2014/main" id="{D1E6B13D-9241-7442-A5B4-C8F4178E190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4396" name="Rectangle 32">
                  <a:extLst>
                    <a:ext uri="{FF2B5EF4-FFF2-40B4-BE49-F238E27FC236}">
                      <a16:creationId xmlns:a16="http://schemas.microsoft.com/office/drawing/2014/main" id="{81D3CD0D-AD65-534A-9FCA-9C4AC9C1538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4397" name="Rectangle 33">
                  <a:extLst>
                    <a:ext uri="{FF2B5EF4-FFF2-40B4-BE49-F238E27FC236}">
                      <a16:creationId xmlns:a16="http://schemas.microsoft.com/office/drawing/2014/main" id="{343ADD32-6AEE-E148-80A2-623E0890387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4398" name="Text Box 34">
                  <a:extLst>
                    <a:ext uri="{FF2B5EF4-FFF2-40B4-BE49-F238E27FC236}">
                      <a16:creationId xmlns:a16="http://schemas.microsoft.com/office/drawing/2014/main" id="{09E8ACF1-3778-2648-8C24-FCB686899CC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606</a:t>
                  </a:r>
                  <a:endParaRPr lang="en-US" altLang="en-US" dirty="0">
                    <a:ea typeface="ＭＳ Ｐゴシック" panose="020B0600070205080204" pitchFamily="34" charset="-128"/>
                  </a:endParaRPr>
                </a:p>
              </p:txBody>
            </p:sp>
            <p:sp>
              <p:nvSpPr>
                <p:cNvPr id="144399" name="Text Box 35">
                  <a:extLst>
                    <a:ext uri="{FF2B5EF4-FFF2-40B4-BE49-F238E27FC236}">
                      <a16:creationId xmlns:a16="http://schemas.microsoft.com/office/drawing/2014/main" id="{15376C1D-361C-6F44-A250-AD890F72CA5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670</a:t>
                  </a:r>
                  <a:endParaRPr lang="en-US" altLang="en-US" dirty="0">
                    <a:ea typeface="ＭＳ Ｐゴシック" panose="020B0600070205080204" pitchFamily="34" charset="-128"/>
                  </a:endParaRPr>
                </a:p>
              </p:txBody>
            </p:sp>
            <p:sp>
              <p:nvSpPr>
                <p:cNvPr id="144400" name="Text Box 36">
                  <a:extLst>
                    <a:ext uri="{FF2B5EF4-FFF2-40B4-BE49-F238E27FC236}">
                      <a16:creationId xmlns:a16="http://schemas.microsoft.com/office/drawing/2014/main" id="{9E443F06-3C7D-A54F-B1D7-9AA8CF7547F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Page 631</a:t>
                  </a:r>
                  <a:endParaRPr lang="en-US" altLang="en-US" dirty="0">
                    <a:ea typeface="ＭＳ Ｐゴシック" panose="020B0600070205080204" pitchFamily="34" charset="-128"/>
                  </a:endParaRPr>
                </a:p>
              </p:txBody>
            </p:sp>
          </p:grpSp>
          <p:grpSp>
            <p:nvGrpSpPr>
              <p:cNvPr id="144392" name="Group 37">
                <a:extLst>
                  <a:ext uri="{FF2B5EF4-FFF2-40B4-BE49-F238E27FC236}">
                    <a16:creationId xmlns:a16="http://schemas.microsoft.com/office/drawing/2014/main" id="{F14143DE-0982-4046-BE19-CEF6A789813A}"/>
                  </a:ext>
                </a:extLst>
              </p:cNvPr>
              <p:cNvGrpSpPr>
                <a:grpSpLocks/>
              </p:cNvGrpSpPr>
              <p:nvPr/>
            </p:nvGrpSpPr>
            <p:grpSpPr bwMode="auto">
              <a:xfrm>
                <a:off x="2846" y="3671"/>
                <a:ext cx="731" cy="213"/>
                <a:chOff x="3190" y="3671"/>
                <a:chExt cx="731" cy="213"/>
              </a:xfrm>
            </p:grpSpPr>
            <p:sp>
              <p:nvSpPr>
                <p:cNvPr id="144393" name="Rectangle 38">
                  <a:extLst>
                    <a:ext uri="{FF2B5EF4-FFF2-40B4-BE49-F238E27FC236}">
                      <a16:creationId xmlns:a16="http://schemas.microsoft.com/office/drawing/2014/main" id="{D3746DDB-80AB-6F45-AE6B-1B1595694262}"/>
                    </a:ext>
                  </a:extLst>
                </p:cNvPr>
                <p:cNvSpPr>
                  <a:spLocks noChangeArrowheads="1"/>
                </p:cNvSpPr>
                <p:nvPr/>
              </p:nvSpPr>
              <p:spPr bwMode="auto">
                <a:xfrm>
                  <a:off x="3190"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dirty="0"/>
                </a:p>
              </p:txBody>
            </p:sp>
            <p:sp>
              <p:nvSpPr>
                <p:cNvPr id="144394" name="Text Box 39">
                  <a:extLst>
                    <a:ext uri="{FF2B5EF4-FFF2-40B4-BE49-F238E27FC236}">
                      <a16:creationId xmlns:a16="http://schemas.microsoft.com/office/drawing/2014/main" id="{F0F16113-39AE-2D49-8E14-C2DEF204459E}"/>
                    </a:ext>
                  </a:extLst>
                </p:cNvPr>
                <p:cNvSpPr txBox="1">
                  <a:spLocks noChangeArrowheads="1"/>
                </p:cNvSpPr>
                <p:nvPr/>
              </p:nvSpPr>
              <p:spPr bwMode="auto">
                <a:xfrm>
                  <a:off x="3212" y="3687"/>
                  <a:ext cx="70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300" dirty="0">
                      <a:ea typeface="ＭＳ Ｐゴシック" panose="020B0600070205080204" pitchFamily="34" charset="-128"/>
                    </a:rPr>
                    <a:t>Figure 17.26</a:t>
                  </a:r>
                </a:p>
              </p:txBody>
            </p:sp>
          </p:grpSp>
        </p:grpSp>
      </p:gr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Number Placeholder 5">
            <a:extLst>
              <a:ext uri="{FF2B5EF4-FFF2-40B4-BE49-F238E27FC236}">
                <a16:creationId xmlns:a16="http://schemas.microsoft.com/office/drawing/2014/main" id="{6B5FF1BE-D7B1-6440-8D55-B3DC54703BC1}"/>
              </a:ext>
            </a:extLst>
          </p:cNvPr>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0DA3C95-A5A3-DE49-B175-4220B7465FFD}" type="slidenum">
              <a:rPr lang="en-US" altLang="en-US"/>
              <a:pPr/>
              <a:t>70</a:t>
            </a:fld>
            <a:endParaRPr lang="en-US" altLang="en-US" dirty="0"/>
          </a:p>
        </p:txBody>
      </p:sp>
      <p:grpSp>
        <p:nvGrpSpPr>
          <p:cNvPr id="146435" name="Group 19">
            <a:extLst>
              <a:ext uri="{FF2B5EF4-FFF2-40B4-BE49-F238E27FC236}">
                <a16:creationId xmlns:a16="http://schemas.microsoft.com/office/drawing/2014/main" id="{84FFA52E-2DAD-6E47-81E4-B19C84DEC1E5}"/>
              </a:ext>
            </a:extLst>
          </p:cNvPr>
          <p:cNvGrpSpPr>
            <a:grpSpLocks/>
          </p:cNvGrpSpPr>
          <p:nvPr/>
        </p:nvGrpSpPr>
        <p:grpSpPr bwMode="auto">
          <a:xfrm>
            <a:off x="3132140" y="1077913"/>
            <a:ext cx="2900360" cy="4108450"/>
            <a:chOff x="1973" y="679"/>
            <a:chExt cx="1827" cy="2588"/>
          </a:xfrm>
        </p:grpSpPr>
        <p:pic>
          <p:nvPicPr>
            <p:cNvPr id="146436" name="Picture 11" descr="vertigo">
              <a:extLst>
                <a:ext uri="{FF2B5EF4-FFF2-40B4-BE49-F238E27FC236}">
                  <a16:creationId xmlns:a16="http://schemas.microsoft.com/office/drawing/2014/main" id="{3BAF5E46-8603-6A40-A2FE-149943E49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6" y="679"/>
              <a:ext cx="1543" cy="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7" name="Text Box 12">
              <a:extLst>
                <a:ext uri="{FF2B5EF4-FFF2-40B4-BE49-F238E27FC236}">
                  <a16:creationId xmlns:a16="http://schemas.microsoft.com/office/drawing/2014/main" id="{B0E3AA77-5F61-2A4A-BE70-D09AF157DB6D}"/>
                </a:ext>
              </a:extLst>
            </p:cNvPr>
            <p:cNvSpPr txBox="1">
              <a:spLocks noChangeArrowheads="1"/>
            </p:cNvSpPr>
            <p:nvPr/>
          </p:nvSpPr>
          <p:spPr bwMode="auto">
            <a:xfrm>
              <a:off x="1973" y="3102"/>
              <a:ext cx="182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100" dirty="0"/>
                <a:t>https://www.artinthefog.files.wordpress.com</a:t>
              </a:r>
              <a:endParaRPr lang="en-US" altLang="en-US" dirty="0"/>
            </a:p>
          </p:txBody>
        </p:sp>
      </p:gr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23050</TotalTime>
  <Words>4695</Words>
  <Application>Microsoft Macintosh PowerPoint</Application>
  <PresentationFormat>On-screen Show (4:3)</PresentationFormat>
  <Paragraphs>643</Paragraphs>
  <Slides>70</Slides>
  <Notes>70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70</vt:i4>
      </vt:variant>
    </vt:vector>
  </HeadingPairs>
  <TitlesOfParts>
    <vt:vector size="72" baseType="lpstr">
      <vt:lpstr>Arial</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1503</cp:revision>
  <cp:lastPrinted>2007-09-02T16:52:17Z</cp:lastPrinted>
  <dcterms:created xsi:type="dcterms:W3CDTF">2007-08-12T19:19:03Z</dcterms:created>
  <dcterms:modified xsi:type="dcterms:W3CDTF">2022-12-09T15:13:46Z</dcterms:modified>
</cp:coreProperties>
</file>