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9"/>
  </p:notesMasterIdLst>
  <p:sldIdLst>
    <p:sldId id="259" r:id="rId2"/>
    <p:sldId id="263" r:id="rId3"/>
    <p:sldId id="264" r:id="rId4"/>
    <p:sldId id="260" r:id="rId5"/>
    <p:sldId id="258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20" autoAdjust="0"/>
    <p:restoredTop sz="90884" autoAdjust="0"/>
  </p:normalViewPr>
  <p:slideViewPr>
    <p:cSldViewPr snapToGrid="0" showGuides="1">
      <p:cViewPr varScale="1">
        <p:scale>
          <a:sx n="111" d="100"/>
          <a:sy n="111" d="100"/>
        </p:scale>
        <p:origin x="2704" y="208"/>
      </p:cViewPr>
      <p:guideLst>
        <p:guide orient="horz" pos="100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DB31CFB-CCED-7B4D-BBF9-782D644AB81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05D6D80-5C88-0C40-A70F-C5DF78DF719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A34AE23F-AF6A-FC43-9B44-75CB62CBAF4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8DC5B12-B963-0D46-8731-94DB7AF1247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B491F089-FFCE-814F-AB87-ED1D6E0AA27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F6E4DE1-D4FA-A14E-8E40-01A406056B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3617E5B-4CFE-7144-97E7-7F3967E1101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EC04F9B5-DE2F-964C-B18C-0026EF4135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1E1DEA-3AC6-CE40-9660-19E97D6D3531}" type="slidenum">
              <a:rPr lang="en-US" altLang="en-US" sz="1200"/>
              <a:pPr/>
              <a:t>1</a:t>
            </a:fld>
            <a:endParaRPr lang="en-US" altLang="en-US" sz="1200" dirty="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96E1A579-B648-2942-BB1F-71901B478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34C5D1B-B0FD-2C4E-BB17-4AC33EB4F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D0DFC1C2-ACE7-304A-9DD3-83E7A4DB98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B11F1EE-F9DF-B043-8581-0ADEAC1707FE}" type="slidenum">
              <a:rPr lang="en-US" altLang="en-US" sz="1200"/>
              <a:pPr/>
              <a:t>2</a:t>
            </a:fld>
            <a:endParaRPr lang="en-US" altLang="en-US" sz="1200" dirty="0"/>
          </a:p>
        </p:txBody>
      </p:sp>
      <p:sp>
        <p:nvSpPr>
          <p:cNvPr id="17410" name="Rectangle 1026">
            <a:extLst>
              <a:ext uri="{FF2B5EF4-FFF2-40B4-BE49-F238E27FC236}">
                <a16:creationId xmlns:a16="http://schemas.microsoft.com/office/drawing/2014/main" id="{E45ECAFF-36D9-BE43-89D6-0BA5E5BBDE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>
            <a:extLst>
              <a:ext uri="{FF2B5EF4-FFF2-40B4-BE49-F238E27FC236}">
                <a16:creationId xmlns:a16="http://schemas.microsoft.com/office/drawing/2014/main" id="{36613622-BC63-4E47-8ECD-B3A22D955B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30297B07-A60F-A740-932C-3F0B4881B6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9C40059-703C-4D46-9D33-1B04B862D2D8}" type="slidenum">
              <a:rPr lang="en-US" altLang="en-US" sz="1200"/>
              <a:pPr/>
              <a:t>3</a:t>
            </a:fld>
            <a:endParaRPr lang="en-US" altLang="en-US" sz="1200" dirty="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1BD1B080-8D8C-444C-BA6B-69DFF5FB5C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AB9F32E-B5EE-D449-9282-AAD6D785C1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FFDECAA6-AD5E-3241-9082-F0828D6EC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06ACA19-53C5-CF43-BFC2-AD2BCC3A7575}" type="slidenum">
              <a:rPr lang="en-US" altLang="en-US" sz="1200"/>
              <a:pPr/>
              <a:t>4</a:t>
            </a:fld>
            <a:endParaRPr lang="en-US" altLang="en-US" sz="1200" dirty="0"/>
          </a:p>
        </p:txBody>
      </p:sp>
      <p:sp>
        <p:nvSpPr>
          <p:cNvPr id="21506" name="Rectangle 1026">
            <a:extLst>
              <a:ext uri="{FF2B5EF4-FFF2-40B4-BE49-F238E27FC236}">
                <a16:creationId xmlns:a16="http://schemas.microsoft.com/office/drawing/2014/main" id="{E162B9EF-5099-0B4C-8922-ECDD6B352A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1027">
            <a:extLst>
              <a:ext uri="{FF2B5EF4-FFF2-40B4-BE49-F238E27FC236}">
                <a16:creationId xmlns:a16="http://schemas.microsoft.com/office/drawing/2014/main" id="{9E1858DB-B841-D840-9476-9050C2021F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844F4AF6-EEBB-D348-9988-1E0E0CBBBA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FDC52E4-CDD1-3C40-96A7-51728793324A}" type="slidenum">
              <a:rPr lang="en-US" altLang="en-US" sz="1200"/>
              <a:pPr/>
              <a:t>5</a:t>
            </a:fld>
            <a:endParaRPr lang="en-US" altLang="en-US" sz="1200" dirty="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F57D9C0E-B602-7B44-8672-7F82E68D14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B57794E-85D7-B64F-ABB6-CF637A59AA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4542A47B-470B-174B-964F-76E26EDBBF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B6C727A-FDFC-844C-A6F5-C1398F61016C}" type="slidenum">
              <a:rPr lang="en-US" altLang="en-US" sz="1200"/>
              <a:pPr/>
              <a:t>6</a:t>
            </a:fld>
            <a:endParaRPr lang="en-US" altLang="en-US" sz="1200" dirty="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A92E7875-AA1C-7045-A627-386B191F24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57D3EB0-191E-3747-9200-6C115E10D7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35098471-888B-CF41-88DD-0A2C8FD56E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3E14DAD-A752-CC4F-8EE0-4CFEBBD10FCE}" type="slidenum">
              <a:rPr lang="en-US" altLang="en-US" sz="1200"/>
              <a:pPr/>
              <a:t>7</a:t>
            </a:fld>
            <a:endParaRPr lang="en-US" altLang="en-US" sz="1200" dirty="0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122640C1-8085-004F-88AF-52BE9DEBCE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C8D0F20-20CC-CF4D-8CB8-F3C2746756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1A3B2B-2A85-A440-90DF-CC9CCC79C2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9A8F43-C170-AC4E-BDAB-BE42543E9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82EA7D-77E1-F541-9707-0B816AEF54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8F823-E0B6-2F4B-A36F-72A3260EA45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57708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B5E33D-ADA5-0F4A-B95C-41D168881C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27E23F-0314-3B40-A686-31E78BE1F1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0AD75CD-E7EE-5E4D-A628-A6C387060C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D9370-F707-EF44-B32D-BD98F948346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6275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6665D12-CCBC-EA40-8623-06017669B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63E43A-55C5-6A4E-A032-1D39D9C2D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D69896-FB6C-8346-8BE1-8B4CE182A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02FD4-55F6-DD45-894A-929A72B4E29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1192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E99A9F-B270-584B-8D6C-0332B74801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B951E6-8996-624D-AEAE-5A3E4BA637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57D907-80AB-3046-97FA-CCFB48A195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03C0D-70C3-9749-8DC4-803A28C0F5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693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1289D24-A0E7-0B4D-B91F-F6E157FF2A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28E59F-5F63-0444-8349-479CB39917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7B7C557-2B25-B54A-A736-AED6CE3732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BB253-F218-324A-8B43-2FBC18DDBD7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7116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B1730E2-DFB7-434F-BF45-854AE32C81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D1F452B-4702-B546-8F23-55C942D51B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4306509-8621-704E-9D73-45780CE080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2C849-0430-C24A-BD4F-722021B678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2418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C52FD15-EAF6-A94A-A621-52CBF99321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7DEB7F4-0A0C-D545-B223-CE5F135782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EF970DC-7E71-3B41-BB7F-C66B961D76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610A1-9952-F648-9559-C08301B8839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1921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D7F5B9-3605-0E47-B84F-DF83740505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376F75-BD12-A544-967B-5D2609859B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25980C-E6BE-DA46-B1EC-35D26E7E0E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2CA61-96E5-CC4B-8E07-6955E9604EC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1249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E02383-01AF-1A48-A0C3-8E13A35D69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B7153F-165A-EF42-B452-3E9B6AF588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21DB61-790C-D946-AC0A-5B4F0D2C8F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0D815-0376-F44A-8440-4548B37127F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9299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0F72E0-0747-6940-A5A2-3A3161802A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5A491D-7D54-0142-8237-BFBAC719E3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761A86-1EE7-844D-9BED-4E6D91B086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AF2E0-7A64-3349-AEF2-941A1609746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6468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D8A85F-19A7-2A41-A142-3366D20BDF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F1126F-1610-134C-B1A6-3ED18076DF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F18045-C16D-CD41-9C62-2390F70529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E5579-84FD-494C-9086-C070EF4B134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3515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26FDA36-D801-CE4F-B633-8CECE4549D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7666E36-FB5A-4E4B-A1A1-287A948E37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3839D53-F1B6-7E4C-AA13-B2036BE710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B5003E0-3A03-FA4E-B3AB-4681F5E5815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774B3A6-F091-3144-A335-49B00CB0E7C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A21E0B7-31A2-2346-B872-418D74DEE5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21">
            <a:extLst>
              <a:ext uri="{FF2B5EF4-FFF2-40B4-BE49-F238E27FC236}">
                <a16:creationId xmlns:a16="http://schemas.microsoft.com/office/drawing/2014/main" id="{929DEF0F-AED3-3241-BBEC-06073EF4E94E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1943100"/>
            <a:ext cx="5943600" cy="3849689"/>
            <a:chOff x="1008" y="1224"/>
            <a:chExt cx="3744" cy="2425"/>
          </a:xfrm>
        </p:grpSpPr>
        <p:sp>
          <p:nvSpPr>
            <p:cNvPr id="14338" name="Text Box 3">
              <a:extLst>
                <a:ext uri="{FF2B5EF4-FFF2-40B4-BE49-F238E27FC236}">
                  <a16:creationId xmlns:a16="http://schemas.microsoft.com/office/drawing/2014/main" id="{297989E7-DE0E-324B-8EE1-4542F3C1B8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1224"/>
              <a:ext cx="3744" cy="5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solidFill>
                    <a:srgbClr val="333333"/>
                  </a:solidFill>
                </a:rPr>
                <a:t>Accounts of Neurological Case Studies</a:t>
              </a:r>
              <a:endParaRPr lang="en-US" altLang="en-US" sz="1800" dirty="0">
                <a:solidFill>
                  <a:srgbClr val="333333"/>
                </a:solidFill>
              </a:endParaRPr>
            </a:p>
          </p:txBody>
        </p:sp>
        <p:grpSp>
          <p:nvGrpSpPr>
            <p:cNvPr id="14339" name="Group 20">
              <a:extLst>
                <a:ext uri="{FF2B5EF4-FFF2-40B4-BE49-F238E27FC236}">
                  <a16:creationId xmlns:a16="http://schemas.microsoft.com/office/drawing/2014/main" id="{E20B939C-DF4C-0847-93F6-D5A90B5B24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8" y="2259"/>
              <a:ext cx="1453" cy="1390"/>
              <a:chOff x="2158" y="2259"/>
              <a:chExt cx="1453" cy="1390"/>
            </a:xfrm>
          </p:grpSpPr>
          <p:sp>
            <p:nvSpPr>
              <p:cNvPr id="14340" name="Text Box 8">
                <a:extLst>
                  <a:ext uri="{FF2B5EF4-FFF2-40B4-BE49-F238E27FC236}">
                    <a16:creationId xmlns:a16="http://schemas.microsoft.com/office/drawing/2014/main" id="{0CE24747-0F10-5941-A09B-C2302CECD1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58" y="3484"/>
                <a:ext cx="145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https://www.psychologytoday.com</a:t>
                </a:r>
                <a:endParaRPr lang="en-US" altLang="en-US" sz="2400" dirty="0"/>
              </a:p>
            </p:txBody>
          </p:sp>
          <p:pic>
            <p:nvPicPr>
              <p:cNvPr id="14341" name="Picture 11" descr="think_outside_the_box_brain">
                <a:extLst>
                  <a:ext uri="{FF2B5EF4-FFF2-40B4-BE49-F238E27FC236}">
                    <a16:creationId xmlns:a16="http://schemas.microsoft.com/office/drawing/2014/main" id="{644CB2DC-2674-D446-AF85-5641F9D13E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68" y="2259"/>
                <a:ext cx="1252" cy="1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5">
            <a:extLst>
              <a:ext uri="{FF2B5EF4-FFF2-40B4-BE49-F238E27FC236}">
                <a16:creationId xmlns:a16="http://schemas.microsoft.com/office/drawing/2014/main" id="{BCE42228-385A-8D40-9668-774CF151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7293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8C6DB7-9B4A-F346-810E-9274DD1E4E7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grpSp>
        <p:nvGrpSpPr>
          <p:cNvPr id="16386" name="Group 17">
            <a:extLst>
              <a:ext uri="{FF2B5EF4-FFF2-40B4-BE49-F238E27FC236}">
                <a16:creationId xmlns:a16="http://schemas.microsoft.com/office/drawing/2014/main" id="{3A48879D-3D4C-BE4B-A67E-76EC1C95D150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340350"/>
            <a:chOff x="287" y="282"/>
            <a:chExt cx="5184" cy="3364"/>
          </a:xfrm>
        </p:grpSpPr>
        <p:sp>
          <p:nvSpPr>
            <p:cNvPr id="16387" name="Rectangle 3">
              <a:extLst>
                <a:ext uri="{FF2B5EF4-FFF2-40B4-BE49-F238E27FC236}">
                  <a16:creationId xmlns:a16="http://schemas.microsoft.com/office/drawing/2014/main" id="{857ED455-2022-F947-B5DC-0AA18A204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V.S. Ramachandran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16388" name="Group 16">
              <a:extLst>
                <a:ext uri="{FF2B5EF4-FFF2-40B4-BE49-F238E27FC236}">
                  <a16:creationId xmlns:a16="http://schemas.microsoft.com/office/drawing/2014/main" id="{962087F8-15AC-9B48-A75B-1912791A9E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" y="1008"/>
              <a:ext cx="4465" cy="2638"/>
              <a:chOff x="389" y="1008"/>
              <a:chExt cx="4465" cy="2638"/>
            </a:xfrm>
          </p:grpSpPr>
          <p:grpSp>
            <p:nvGrpSpPr>
              <p:cNvPr id="16389" name="Group 15">
                <a:extLst>
                  <a:ext uri="{FF2B5EF4-FFF2-40B4-BE49-F238E27FC236}">
                    <a16:creationId xmlns:a16="http://schemas.microsoft.com/office/drawing/2014/main" id="{11325304-7BF9-1741-B9B5-3C88A2124E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9" y="1008"/>
                <a:ext cx="2491" cy="1992"/>
                <a:chOff x="389" y="1008"/>
                <a:chExt cx="2491" cy="1992"/>
              </a:xfrm>
            </p:grpSpPr>
            <p:pic>
              <p:nvPicPr>
                <p:cNvPr id="16393" name="Picture 7" descr="vs">
                  <a:extLst>
                    <a:ext uri="{FF2B5EF4-FFF2-40B4-BE49-F238E27FC236}">
                      <a16:creationId xmlns:a16="http://schemas.microsoft.com/office/drawing/2014/main" id="{D1B30F57-9D04-AB46-972D-97FD59755B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1" y="1008"/>
                  <a:ext cx="1486" cy="18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394" name="Text Box 8">
                  <a:extLst>
                    <a:ext uri="{FF2B5EF4-FFF2-40B4-BE49-F238E27FC236}">
                      <a16:creationId xmlns:a16="http://schemas.microsoft.com/office/drawing/2014/main" id="{8E1B1C2D-1643-6847-95BF-9483EC0B3F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9" y="2835"/>
                  <a:ext cx="2491" cy="1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100" dirty="0"/>
                    <a:t>https://www.networkedblogs.com/ blog/neurologycoffeecup</a:t>
                  </a:r>
                </a:p>
              </p:txBody>
            </p:sp>
          </p:grpSp>
          <p:grpSp>
            <p:nvGrpSpPr>
              <p:cNvPr id="16390" name="Group 11">
                <a:extLst>
                  <a:ext uri="{FF2B5EF4-FFF2-40B4-BE49-F238E27FC236}">
                    <a16:creationId xmlns:a16="http://schemas.microsoft.com/office/drawing/2014/main" id="{51E28B18-C32F-114C-A9D4-6586F6B433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0" y="1391"/>
                <a:ext cx="1494" cy="2255"/>
                <a:chOff x="3360" y="1243"/>
                <a:chExt cx="1494" cy="2255"/>
              </a:xfrm>
            </p:grpSpPr>
            <p:pic>
              <p:nvPicPr>
                <p:cNvPr id="16391" name="Picture 9" descr="phantoms_cover">
                  <a:extLst>
                    <a:ext uri="{FF2B5EF4-FFF2-40B4-BE49-F238E27FC236}">
                      <a16:creationId xmlns:a16="http://schemas.microsoft.com/office/drawing/2014/main" id="{F09E4CAC-60E9-9C45-ABD1-0B4D7F059E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" y="1243"/>
                  <a:ext cx="1401" cy="21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392" name="Text Box 10">
                  <a:extLst>
                    <a:ext uri="{FF2B5EF4-FFF2-40B4-BE49-F238E27FC236}">
                      <a16:creationId xmlns:a16="http://schemas.microsoft.com/office/drawing/2014/main" id="{899AEEEC-B5A2-FD45-AAC7-34CC064D594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361" y="3333"/>
                  <a:ext cx="1493" cy="1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100" dirty="0"/>
                    <a:t>https://www.courses.cit.cornell.edu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>
            <a:extLst>
              <a:ext uri="{FF2B5EF4-FFF2-40B4-BE49-F238E27FC236}">
                <a16:creationId xmlns:a16="http://schemas.microsoft.com/office/drawing/2014/main" id="{A6BAECD3-62AB-304F-8BC0-FB45FF9BDFC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2503488"/>
            <a:chOff x="287" y="282"/>
            <a:chExt cx="5184" cy="1577"/>
          </a:xfrm>
        </p:grpSpPr>
        <p:sp>
          <p:nvSpPr>
            <p:cNvPr id="18435" name="Rectangle 3">
              <a:extLst>
                <a:ext uri="{FF2B5EF4-FFF2-40B4-BE49-F238E27FC236}">
                  <a16:creationId xmlns:a16="http://schemas.microsoft.com/office/drawing/2014/main" id="{19194DEE-65C7-F440-8F20-DC9D6513B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Books by V.S. Ramachandran</a:t>
              </a:r>
            </a:p>
          </p:txBody>
        </p:sp>
        <p:sp>
          <p:nvSpPr>
            <p:cNvPr id="18436" name="Text Box 4">
              <a:extLst>
                <a:ext uri="{FF2B5EF4-FFF2-40B4-BE49-F238E27FC236}">
                  <a16:creationId xmlns:a16="http://schemas.microsoft.com/office/drawing/2014/main" id="{04117E87-2CE6-4949-B770-CB20F4115C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76" cy="8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Phantoms in the Brain (with Sandra Blakeslee),1998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Emerging Mind, 2003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 Brief Tour of Human Consciousness, 2004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Tell-Tale Brain, 2011</a:t>
              </a:r>
            </a:p>
          </p:txBody>
        </p: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2AFC2C5-F5D9-9243-0392-72B5D0F2C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7293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8C6DB7-9B4A-F346-810E-9274DD1E4E7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56">
            <a:extLst>
              <a:ext uri="{FF2B5EF4-FFF2-40B4-BE49-F238E27FC236}">
                <a16:creationId xmlns:a16="http://schemas.microsoft.com/office/drawing/2014/main" id="{641149C5-B5BB-C24C-9459-40E9E237E19F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343525"/>
            <a:chOff x="287" y="282"/>
            <a:chExt cx="5184" cy="3366"/>
          </a:xfrm>
        </p:grpSpPr>
        <p:sp>
          <p:nvSpPr>
            <p:cNvPr id="20483" name="Rectangle 2">
              <a:extLst>
                <a:ext uri="{FF2B5EF4-FFF2-40B4-BE49-F238E27FC236}">
                  <a16:creationId xmlns:a16="http://schemas.microsoft.com/office/drawing/2014/main" id="{EAE6C582-2F9B-6143-91C3-7314ADA62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Oliver Sacks (1933-2015)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0484" name="Group 55">
              <a:extLst>
                <a:ext uri="{FF2B5EF4-FFF2-40B4-BE49-F238E27FC236}">
                  <a16:creationId xmlns:a16="http://schemas.microsoft.com/office/drawing/2014/main" id="{B70838AD-2004-D94C-A31D-CB6CB4E972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" y="1021"/>
              <a:ext cx="4808" cy="2627"/>
              <a:chOff x="292" y="1021"/>
              <a:chExt cx="4808" cy="2627"/>
            </a:xfrm>
          </p:grpSpPr>
          <p:pic>
            <p:nvPicPr>
              <p:cNvPr id="20485" name="Picture 27" descr="imgOliver Sacks2">
                <a:extLst>
                  <a:ext uri="{FF2B5EF4-FFF2-40B4-BE49-F238E27FC236}">
                    <a16:creationId xmlns:a16="http://schemas.microsoft.com/office/drawing/2014/main" id="{DC031B6B-CA31-CC4F-9FA0-01AB7353D1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3" y="1021"/>
                <a:ext cx="835" cy="9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0486" name="Group 54">
                <a:extLst>
                  <a:ext uri="{FF2B5EF4-FFF2-40B4-BE49-F238E27FC236}">
                    <a16:creationId xmlns:a16="http://schemas.microsoft.com/office/drawing/2014/main" id="{2D24B126-5565-6740-B799-C8F4241304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" y="1298"/>
                <a:ext cx="2026" cy="2211"/>
                <a:chOff x="292" y="1298"/>
                <a:chExt cx="2026" cy="2211"/>
              </a:xfrm>
            </p:grpSpPr>
            <p:sp>
              <p:nvSpPr>
                <p:cNvPr id="20493" name="Text Box 11">
                  <a:extLst>
                    <a:ext uri="{FF2B5EF4-FFF2-40B4-BE49-F238E27FC236}">
                      <a16:creationId xmlns:a16="http://schemas.microsoft.com/office/drawing/2014/main" id="{9F975704-0615-D24E-BCC3-232C3506857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2" y="3270"/>
                  <a:ext cx="2026" cy="2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Portrait from</a:t>
                  </a:r>
                </a:p>
                <a:p>
                  <a:pPr algn="ctr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https://www.ultimaspaginas.files.wordpress.com</a:t>
                  </a:r>
                  <a:endParaRPr lang="en-US" altLang="en-US" sz="2400" dirty="0"/>
                </a:p>
              </p:txBody>
            </p:sp>
            <p:grpSp>
              <p:nvGrpSpPr>
                <p:cNvPr id="20494" name="Group 41">
                  <a:extLst>
                    <a:ext uri="{FF2B5EF4-FFF2-40B4-BE49-F238E27FC236}">
                      <a16:creationId xmlns:a16="http://schemas.microsoft.com/office/drawing/2014/main" id="{B07A171C-B22A-F443-8D1A-5078418BA4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10" y="1298"/>
                  <a:ext cx="1316" cy="1879"/>
                  <a:chOff x="710" y="1298"/>
                  <a:chExt cx="1316" cy="1879"/>
                </a:xfrm>
              </p:grpSpPr>
              <p:sp>
                <p:nvSpPr>
                  <p:cNvPr id="20495" name="Text Box 9">
                    <a:extLst>
                      <a:ext uri="{FF2B5EF4-FFF2-40B4-BE49-F238E27FC236}">
                        <a16:creationId xmlns:a16="http://schemas.microsoft.com/office/drawing/2014/main" id="{998D3F83-94B6-F84C-907D-094A49E6FF9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1312" y="2462"/>
                    <a:ext cx="1264" cy="1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100" dirty="0"/>
                      <a:t>https://courses.cit.cornell.edu</a:t>
                    </a:r>
                    <a:endParaRPr lang="en-US" altLang="en-US" sz="2400" dirty="0"/>
                  </a:p>
                </p:txBody>
              </p:sp>
              <p:pic>
                <p:nvPicPr>
                  <p:cNvPr id="20496" name="Picture 28" descr="1834-1">
                    <a:extLst>
                      <a:ext uri="{FF2B5EF4-FFF2-40B4-BE49-F238E27FC236}">
                        <a16:creationId xmlns:a16="http://schemas.microsoft.com/office/drawing/2014/main" id="{6A169073-BC0E-914B-974D-216A8C92FDB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10" y="1298"/>
                    <a:ext cx="1170" cy="18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20487" name="Group 53">
                <a:extLst>
                  <a:ext uri="{FF2B5EF4-FFF2-40B4-BE49-F238E27FC236}">
                    <a16:creationId xmlns:a16="http://schemas.microsoft.com/office/drawing/2014/main" id="{70E48834-D87C-5B44-9BB9-82C8680137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2" y="2096"/>
                <a:ext cx="1102" cy="1552"/>
                <a:chOff x="2402" y="2096"/>
                <a:chExt cx="1102" cy="1552"/>
              </a:xfrm>
            </p:grpSpPr>
            <p:sp>
              <p:nvSpPr>
                <p:cNvPr id="20491" name="Rectangle 5">
                  <a:extLst>
                    <a:ext uri="{FF2B5EF4-FFF2-40B4-BE49-F238E27FC236}">
                      <a16:creationId xmlns:a16="http://schemas.microsoft.com/office/drawing/2014/main" id="{C505DBDC-2293-894C-85B5-739BA31CED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2646" y="2789"/>
                  <a:ext cx="1552" cy="1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https://www.womensbookshop.co.nz</a:t>
                  </a:r>
                  <a:endParaRPr lang="en-US" altLang="en-US" sz="2400" dirty="0"/>
                </a:p>
              </p:txBody>
            </p:sp>
            <p:pic>
              <p:nvPicPr>
                <p:cNvPr id="20492" name="Picture 29" descr="0330343475">
                  <a:extLst>
                    <a:ext uri="{FF2B5EF4-FFF2-40B4-BE49-F238E27FC236}">
                      <a16:creationId xmlns:a16="http://schemas.microsoft.com/office/drawing/2014/main" id="{FA0F8B01-1BEE-7C4C-A9E1-36B470C6C2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02" y="2100"/>
                  <a:ext cx="958" cy="14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488" name="Group 52">
                <a:extLst>
                  <a:ext uri="{FF2B5EF4-FFF2-40B4-BE49-F238E27FC236}">
                    <a16:creationId xmlns:a16="http://schemas.microsoft.com/office/drawing/2014/main" id="{966AE1B4-1B90-7A48-9C8E-9776D8C30F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97" y="1263"/>
                <a:ext cx="1303" cy="1872"/>
                <a:chOff x="3797" y="1263"/>
                <a:chExt cx="1303" cy="1872"/>
              </a:xfrm>
            </p:grpSpPr>
            <p:sp>
              <p:nvSpPr>
                <p:cNvPr id="20489" name="Text Box 7">
                  <a:extLst>
                    <a:ext uri="{FF2B5EF4-FFF2-40B4-BE49-F238E27FC236}">
                      <a16:creationId xmlns:a16="http://schemas.microsoft.com/office/drawing/2014/main" id="{6D91FE55-C623-784C-8A78-24DAB5B840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4402" y="2437"/>
                  <a:ext cx="1231" cy="1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https://www.oliversacks.com</a:t>
                  </a:r>
                  <a:endParaRPr lang="en-US" altLang="en-US" sz="2400" dirty="0"/>
                </a:p>
              </p:txBody>
            </p:sp>
            <p:pic>
              <p:nvPicPr>
                <p:cNvPr id="20490" name="Picture 30" descr="Island-of-the-Colorblind">
                  <a:extLst>
                    <a:ext uri="{FF2B5EF4-FFF2-40B4-BE49-F238E27FC236}">
                      <a16:creationId xmlns:a16="http://schemas.microsoft.com/office/drawing/2014/main" id="{947E60F9-0C92-C74B-991F-0368FF4FF0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97" y="1263"/>
                  <a:ext cx="1155" cy="1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FF5B0A6-5B30-4DB4-37FF-2E68C2A8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7293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8C6DB7-9B4A-F346-810E-9274DD1E4E7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5">
            <a:extLst>
              <a:ext uri="{FF2B5EF4-FFF2-40B4-BE49-F238E27FC236}">
                <a16:creationId xmlns:a16="http://schemas.microsoft.com/office/drawing/2014/main" id="{201F96CE-9A63-1B46-A92E-0B56F021E792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4227513"/>
            <a:chOff x="287" y="282"/>
            <a:chExt cx="5184" cy="2663"/>
          </a:xfrm>
        </p:grpSpPr>
        <p:sp>
          <p:nvSpPr>
            <p:cNvPr id="22531" name="Rectangle 2">
              <a:extLst>
                <a:ext uri="{FF2B5EF4-FFF2-40B4-BE49-F238E27FC236}">
                  <a16:creationId xmlns:a16="http://schemas.microsoft.com/office/drawing/2014/main" id="{0170E6A2-F100-C849-9724-2E6516132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Books by Oliver Sacks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2532" name="Text Box 3">
              <a:extLst>
                <a:ext uri="{FF2B5EF4-FFF2-40B4-BE49-F238E27FC236}">
                  <a16:creationId xmlns:a16="http://schemas.microsoft.com/office/drawing/2014/main" id="{F9F88539-0C05-484D-9A62-A7F7CACBFB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76" cy="1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Migraine, 1970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Awakenings, 1973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 Leg to Stand On, 1984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Man Who Mistook His Wife for a Hat, 1985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Seeing Voices:  A Journey into the World of the Deaf, 1990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An Anthropologist on Mars, 1995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Island of the Colorblind, 1996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Musicophilia: Tales of Music and the Brain, 2007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Mind’s Eye, 2010</a:t>
              </a:r>
            </a:p>
          </p:txBody>
        </p: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789711E-0B1A-B9E4-FC77-335C0F019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7293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8C6DB7-9B4A-F346-810E-9274DD1E4E7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11">
            <a:extLst>
              <a:ext uri="{FF2B5EF4-FFF2-40B4-BE49-F238E27FC236}">
                <a16:creationId xmlns:a16="http://schemas.microsoft.com/office/drawing/2014/main" id="{717D8144-7E32-4E4A-8366-4F0F0AA5DF4F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3378200"/>
            <a:chOff x="287" y="282"/>
            <a:chExt cx="5184" cy="2128"/>
          </a:xfrm>
        </p:grpSpPr>
        <p:sp>
          <p:nvSpPr>
            <p:cNvPr id="24579" name="Rectangle 2">
              <a:extLst>
                <a:ext uri="{FF2B5EF4-FFF2-40B4-BE49-F238E27FC236}">
                  <a16:creationId xmlns:a16="http://schemas.microsoft.com/office/drawing/2014/main" id="{EF8E0726-2A1C-5746-8E1C-C6AC3B83E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Karinthy Frigyes (1887-1938)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4580" name="Group 10">
              <a:extLst>
                <a:ext uri="{FF2B5EF4-FFF2-40B4-BE49-F238E27FC236}">
                  <a16:creationId xmlns:a16="http://schemas.microsoft.com/office/drawing/2014/main" id="{484EC69C-2A96-AF41-9703-D0FEC3FB2A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" y="970"/>
              <a:ext cx="4608" cy="1440"/>
              <a:chOff x="576" y="970"/>
              <a:chExt cx="4608" cy="1440"/>
            </a:xfrm>
          </p:grpSpPr>
          <p:sp>
            <p:nvSpPr>
              <p:cNvPr id="24581" name="Text Box 3">
                <a:extLst>
                  <a:ext uri="{FF2B5EF4-FFF2-40B4-BE49-F238E27FC236}">
                    <a16:creationId xmlns:a16="http://schemas.microsoft.com/office/drawing/2014/main" id="{B3301EDA-A057-3E46-8FB4-F787C77B4F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2" y="970"/>
                <a:ext cx="3936" cy="2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4582" name="Text Box 4">
                <a:extLst>
                  <a:ext uri="{FF2B5EF4-FFF2-40B4-BE49-F238E27FC236}">
                    <a16:creationId xmlns:a16="http://schemas.microsoft.com/office/drawing/2014/main" id="{6A2C9530-AB56-F042-8625-D7DFFA54C8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6" y="979"/>
                <a:ext cx="4608" cy="14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n-US" altLang="en-US" sz="1800" dirty="0">
                    <a:solidFill>
                      <a:schemeClr val="accent4"/>
                    </a:solidFill>
                  </a:rPr>
                  <a:t>A Journey Around My Skull, New York:  New York Review Classics Books, 2008.</a:t>
                </a:r>
              </a:p>
              <a:p>
                <a:pPr algn="ctr">
                  <a:lnSpc>
                    <a:spcPts val="1860"/>
                  </a:lnSpc>
                  <a:spcBef>
                    <a:spcPts val="9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“The first patient’s-eye-view account of a brain operation in medical history…remarkable.”– Time Magazine</a:t>
                </a:r>
              </a:p>
              <a:p>
                <a:pPr algn="ctr">
                  <a:lnSpc>
                    <a:spcPts val="1860"/>
                  </a:lnSpc>
                  <a:spcBef>
                    <a:spcPts val="90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“Here is a book of surpassing interest and power…Written with utmost clarity and candor, Karinthy’s account of his illness and operation is a compelling, unique achievement which needs no artifice…the patient’s narrative holds the reader in a spell.” – Los Angeles Times</a:t>
                </a:r>
              </a:p>
            </p:txBody>
          </p:sp>
        </p:grp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2C75BC6-711B-A86A-C652-856928112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7293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8C6DB7-9B4A-F346-810E-9274DD1E4E7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14">
            <a:extLst>
              <a:ext uri="{FF2B5EF4-FFF2-40B4-BE49-F238E27FC236}">
                <a16:creationId xmlns:a16="http://schemas.microsoft.com/office/drawing/2014/main" id="{9F3B0C5B-4DE7-6C4F-B496-76893927B6F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337175"/>
            <a:chOff x="287" y="282"/>
            <a:chExt cx="5184" cy="3362"/>
          </a:xfrm>
        </p:grpSpPr>
        <p:sp>
          <p:nvSpPr>
            <p:cNvPr id="26627" name="Rectangle 3">
              <a:extLst>
                <a:ext uri="{FF2B5EF4-FFF2-40B4-BE49-F238E27FC236}">
                  <a16:creationId xmlns:a16="http://schemas.microsoft.com/office/drawing/2014/main" id="{9B11D9FF-A92B-FC48-9586-E193E88C3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One Flew Over the Cuckoo’s Nest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6628" name="Group 47">
              <a:extLst>
                <a:ext uri="{FF2B5EF4-FFF2-40B4-BE49-F238E27FC236}">
                  <a16:creationId xmlns:a16="http://schemas.microsoft.com/office/drawing/2014/main" id="{FA397BAF-5160-CC46-B187-F4FDFA16AB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3" y="1013"/>
              <a:ext cx="4220" cy="2631"/>
              <a:chOff x="823" y="1013"/>
              <a:chExt cx="4220" cy="2631"/>
            </a:xfrm>
          </p:grpSpPr>
          <p:grpSp>
            <p:nvGrpSpPr>
              <p:cNvPr id="26629" name="Group 46">
                <a:extLst>
                  <a:ext uri="{FF2B5EF4-FFF2-40B4-BE49-F238E27FC236}">
                    <a16:creationId xmlns:a16="http://schemas.microsoft.com/office/drawing/2014/main" id="{BFC699C6-409F-8D47-AD8A-67A7C86842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49" y="1052"/>
                <a:ext cx="2294" cy="2592"/>
                <a:chOff x="2749" y="1052"/>
                <a:chExt cx="2294" cy="2592"/>
              </a:xfrm>
            </p:grpSpPr>
            <p:sp>
              <p:nvSpPr>
                <p:cNvPr id="26633" name="Text Box 20">
                  <a:extLst>
                    <a:ext uri="{FF2B5EF4-FFF2-40B4-BE49-F238E27FC236}">
                      <a16:creationId xmlns:a16="http://schemas.microsoft.com/office/drawing/2014/main" id="{12F1448D-8682-944B-8827-B1DEE2DCE96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49" y="1052"/>
                  <a:ext cx="2217" cy="8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lnSpc>
                      <a:spcPts val="186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dirty="0">
                      <a:solidFill>
                        <a:schemeClr val="accent6"/>
                      </a:solidFill>
                    </a:rPr>
                    <a:t>A fictional work—the book and movie include compelling accounts of electroconvulsive shock treatment and prefrontal lobotomy.</a:t>
                  </a:r>
                </a:p>
              </p:txBody>
            </p:sp>
            <p:grpSp>
              <p:nvGrpSpPr>
                <p:cNvPr id="26634" name="Group 37">
                  <a:extLst>
                    <a:ext uri="{FF2B5EF4-FFF2-40B4-BE49-F238E27FC236}">
                      <a16:creationId xmlns:a16="http://schemas.microsoft.com/office/drawing/2014/main" id="{6E63801E-7C54-A84F-A416-7F6CF030D0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64" y="2004"/>
                  <a:ext cx="2179" cy="1640"/>
                  <a:chOff x="2864" y="2008"/>
                  <a:chExt cx="2179" cy="1640"/>
                </a:xfrm>
              </p:grpSpPr>
              <p:pic>
                <p:nvPicPr>
                  <p:cNvPr id="26635" name="Picture 31" descr="one-flew-over-the-cuckoos-nest-scene">
                    <a:extLst>
                      <a:ext uri="{FF2B5EF4-FFF2-40B4-BE49-F238E27FC236}">
                        <a16:creationId xmlns:a16="http://schemas.microsoft.com/office/drawing/2014/main" id="{CB8B5586-2FFC-7D48-8A8D-7F7E371C00B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864" y="2008"/>
                    <a:ext cx="1997" cy="149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6636" name="Text Box 34">
                    <a:extLst>
                      <a:ext uri="{FF2B5EF4-FFF2-40B4-BE49-F238E27FC236}">
                        <a16:creationId xmlns:a16="http://schemas.microsoft.com/office/drawing/2014/main" id="{489A511F-E988-6949-B91B-1DB15B4159C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46" y="3483"/>
                    <a:ext cx="1997" cy="1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US" altLang="en-US" sz="1100" dirty="0"/>
                      <a:t>https:// www.trappedintheattic.wordpress.com</a:t>
                    </a:r>
                    <a:endParaRPr lang="en-US" altLang="en-US" sz="2400" dirty="0"/>
                  </a:p>
                </p:txBody>
              </p:sp>
            </p:grpSp>
          </p:grpSp>
          <p:grpSp>
            <p:nvGrpSpPr>
              <p:cNvPr id="26630" name="Group 38">
                <a:extLst>
                  <a:ext uri="{FF2B5EF4-FFF2-40B4-BE49-F238E27FC236}">
                    <a16:creationId xmlns:a16="http://schemas.microsoft.com/office/drawing/2014/main" id="{46169064-1E39-CE4E-AC1B-35B95659A2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23" y="1013"/>
                <a:ext cx="1543" cy="2319"/>
                <a:chOff x="823" y="1009"/>
                <a:chExt cx="1543" cy="2319"/>
              </a:xfrm>
            </p:grpSpPr>
            <p:pic>
              <p:nvPicPr>
                <p:cNvPr id="26631" name="Picture 33" descr="0140043128">
                  <a:extLst>
                    <a:ext uri="{FF2B5EF4-FFF2-40B4-BE49-F238E27FC236}">
                      <a16:creationId xmlns:a16="http://schemas.microsoft.com/office/drawing/2014/main" id="{858278D7-1379-2F46-8D34-0F3298B7E5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" y="1009"/>
                  <a:ext cx="1431" cy="2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6632" name="Text Box 35">
                  <a:extLst>
                    <a:ext uri="{FF2B5EF4-FFF2-40B4-BE49-F238E27FC236}">
                      <a16:creationId xmlns:a16="http://schemas.microsoft.com/office/drawing/2014/main" id="{8FF45AEA-0998-4C45-8D7A-E655A34983E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35" y="3163"/>
                  <a:ext cx="1431" cy="1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100" dirty="0"/>
                    <a:t>https://www.52books.tumblr.com</a:t>
                  </a:r>
                </a:p>
              </p:txBody>
            </p:sp>
          </p:grpSp>
        </p:grpSp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30CB13A-F417-0AB2-769E-DF2025D3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7293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8C6DB7-9B4A-F346-810E-9274DD1E4E7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331</Words>
  <Application>Microsoft Macintosh PowerPoint</Application>
  <PresentationFormat>On-screen Show (4:3)</PresentationFormat>
  <Paragraphs>47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Chris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Jarosz</dc:creator>
  <cp:lastModifiedBy>Microsoft Office User</cp:lastModifiedBy>
  <cp:revision>53</cp:revision>
  <dcterms:created xsi:type="dcterms:W3CDTF">2010-03-14T21:41:54Z</dcterms:created>
  <dcterms:modified xsi:type="dcterms:W3CDTF">2022-12-11T19:15:21Z</dcterms:modified>
</cp:coreProperties>
</file>